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8" r:id="rId4"/>
    <p:sldId id="259" r:id="rId5"/>
    <p:sldId id="260" r:id="rId6"/>
    <p:sldId id="261" r:id="rId7"/>
    <p:sldId id="262" r:id="rId8"/>
    <p:sldId id="271" r:id="rId9"/>
    <p:sldId id="264" r:id="rId10"/>
    <p:sldId id="266" r:id="rId11"/>
    <p:sldId id="274"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3" d="100"/>
          <a:sy n="83" d="100"/>
        </p:scale>
        <p:origin x="744" y="78"/>
      </p:cViewPr>
      <p:guideLst>
        <p:guide orient="horz"/>
        <p:guide pos="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35569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80606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22873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A85631-87C1-4D7B-B232-D7D2B91AE614}" type="datetimeFigureOut">
              <a:rPr lang="tr-TR" smtClean="0"/>
              <a:t>3.06.2024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25448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9A85631-87C1-4D7B-B232-D7D2B91AE614}" type="datetimeFigureOut">
              <a:rPr lang="tr-TR" smtClean="0"/>
              <a:t>3.06.2024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60703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A85631-87C1-4D7B-B232-D7D2B91AE614}" type="datetimeFigureOut">
              <a:rPr lang="tr-TR" smtClean="0"/>
              <a:t>3.06.2024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48913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A85631-87C1-4D7B-B232-D7D2B91AE614}" type="datetimeFigureOut">
              <a:rPr lang="tr-TR" smtClean="0"/>
              <a:t>3.06.2024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370885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A85631-87C1-4D7B-B232-D7D2B91AE614}" type="datetimeFigureOut">
              <a:rPr lang="tr-TR" smtClean="0"/>
              <a:t>3.06.2024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6632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A85631-87C1-4D7B-B232-D7D2B91AE614}" type="datetimeFigureOut">
              <a:rPr lang="tr-TR" smtClean="0"/>
              <a:t>3.06.2024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104962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9A85631-87C1-4D7B-B232-D7D2B91AE614}" type="datetimeFigureOut">
              <a:rPr lang="tr-TR" smtClean="0"/>
              <a:t>3.06.2024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26705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9A85631-87C1-4D7B-B232-D7D2B91AE614}" type="datetimeFigureOut">
              <a:rPr lang="tr-TR" smtClean="0"/>
              <a:t>3.06.2024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06946D-AA76-4607-AFFE-DB460DA42750}" type="slidenum">
              <a:rPr lang="tr-TR" smtClean="0"/>
              <a:t>‹#›</a:t>
            </a:fld>
            <a:endParaRPr lang="tr-TR"/>
          </a:p>
        </p:txBody>
      </p:sp>
    </p:spTree>
    <p:extLst>
      <p:ext uri="{BB962C8B-B14F-4D97-AF65-F5344CB8AC3E}">
        <p14:creationId xmlns:p14="http://schemas.microsoft.com/office/powerpoint/2010/main" val="6315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85631-87C1-4D7B-B232-D7D2B91AE614}" type="datetimeFigureOut">
              <a:rPr lang="tr-TR" smtClean="0"/>
              <a:t>3.06.2024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6946D-AA76-4607-AFFE-DB460DA42750}" type="slidenum">
              <a:rPr lang="tr-TR" smtClean="0"/>
              <a:t>‹#›</a:t>
            </a:fld>
            <a:endParaRPr lang="tr-TR"/>
          </a:p>
        </p:txBody>
      </p:sp>
    </p:spTree>
    <p:extLst>
      <p:ext uri="{BB962C8B-B14F-4D97-AF65-F5344CB8AC3E}">
        <p14:creationId xmlns:p14="http://schemas.microsoft.com/office/powerpoint/2010/main" val="182191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508" b="4081"/>
          <a:stretch/>
        </p:blipFill>
        <p:spPr>
          <a:xfrm>
            <a:off x="11113" y="1"/>
            <a:ext cx="12180888" cy="6858000"/>
          </a:xfrm>
          <a:prstGeom prst="rect">
            <a:avLst/>
          </a:prstGeom>
        </p:spPr>
      </p:pic>
      <p:sp>
        <p:nvSpPr>
          <p:cNvPr id="3" name="Oval Belirtme Çizgisi 2"/>
          <p:cNvSpPr/>
          <p:nvPr/>
        </p:nvSpPr>
        <p:spPr>
          <a:xfrm>
            <a:off x="1178054" y="275052"/>
            <a:ext cx="3284622" cy="1864894"/>
          </a:xfrm>
          <a:prstGeom prst="wedgeEllipseCallout">
            <a:avLst>
              <a:gd name="adj1" fmla="val 40121"/>
              <a:gd name="adj2" fmla="val 83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Type</a:t>
            </a:r>
            <a:r>
              <a:rPr lang="tr-TR" dirty="0">
                <a:solidFill>
                  <a:schemeClr val="tx1"/>
                </a:solidFill>
              </a:rPr>
              <a:t> Karadeniz Technical </a:t>
            </a:r>
            <a:r>
              <a:rPr lang="tr-TR" dirty="0" err="1">
                <a:solidFill>
                  <a:schemeClr val="tx1"/>
                </a:solidFill>
              </a:rPr>
              <a:t>University</a:t>
            </a:r>
            <a:r>
              <a:rPr lang="tr-TR" dirty="0">
                <a:solidFill>
                  <a:schemeClr val="tx1"/>
                </a:solidFill>
              </a:rPr>
              <a:t> </a:t>
            </a:r>
            <a:r>
              <a:rPr lang="tr-TR" dirty="0" err="1">
                <a:solidFill>
                  <a:schemeClr val="tx1"/>
                </a:solidFill>
              </a:rPr>
              <a:t>application</a:t>
            </a:r>
            <a:r>
              <a:rPr lang="tr-TR" dirty="0">
                <a:solidFill>
                  <a:schemeClr val="tx1"/>
                </a:solidFill>
              </a:rPr>
              <a:t> in </a:t>
            </a:r>
            <a:r>
              <a:rPr lang="tr-TR" dirty="0" err="1">
                <a:solidFill>
                  <a:schemeClr val="tx1"/>
                </a:solidFill>
              </a:rPr>
              <a:t>the</a:t>
            </a:r>
            <a:r>
              <a:rPr lang="tr-TR" dirty="0">
                <a:solidFill>
                  <a:schemeClr val="tx1"/>
                </a:solidFill>
              </a:rPr>
              <a:t> </a:t>
            </a:r>
            <a:r>
              <a:rPr lang="tr-TR" dirty="0" err="1">
                <a:solidFill>
                  <a:schemeClr val="tx1"/>
                </a:solidFill>
              </a:rPr>
              <a:t>search</a:t>
            </a:r>
            <a:r>
              <a:rPr lang="tr-TR" dirty="0">
                <a:solidFill>
                  <a:schemeClr val="tx1"/>
                </a:solidFill>
              </a:rPr>
              <a:t> </a:t>
            </a:r>
            <a:r>
              <a:rPr lang="tr-TR" dirty="0" err="1">
                <a:solidFill>
                  <a:schemeClr val="tx1"/>
                </a:solidFill>
              </a:rPr>
              <a:t>box</a:t>
            </a:r>
            <a:r>
              <a:rPr lang="tr-TR" dirty="0">
                <a:solidFill>
                  <a:schemeClr val="tx1"/>
                </a:solidFill>
              </a:rPr>
              <a:t> </a:t>
            </a:r>
            <a:r>
              <a:rPr lang="tr-TR" dirty="0" err="1">
                <a:solidFill>
                  <a:schemeClr val="tx1"/>
                </a:solidFill>
              </a:rPr>
              <a:t>and</a:t>
            </a:r>
            <a:r>
              <a:rPr lang="tr-TR" dirty="0">
                <a:solidFill>
                  <a:schemeClr val="tx1"/>
                </a:solidFill>
              </a:rPr>
              <a:t> start </a:t>
            </a:r>
            <a:r>
              <a:rPr lang="tr-TR" dirty="0" err="1">
                <a:solidFill>
                  <a:schemeClr val="tx1"/>
                </a:solidFill>
              </a:rPr>
              <a:t>the</a:t>
            </a:r>
            <a:r>
              <a:rPr lang="tr-TR" dirty="0">
                <a:solidFill>
                  <a:schemeClr val="tx1"/>
                </a:solidFill>
              </a:rPr>
              <a:t> </a:t>
            </a:r>
            <a:r>
              <a:rPr lang="tr-TR" dirty="0" err="1">
                <a:solidFill>
                  <a:schemeClr val="tx1"/>
                </a:solidFill>
              </a:rPr>
              <a:t>search</a:t>
            </a:r>
            <a:r>
              <a:rPr lang="tr-TR" dirty="0">
                <a:solidFill>
                  <a:schemeClr val="tx1"/>
                </a:solidFill>
              </a:rPr>
              <a:t>. </a:t>
            </a:r>
            <a:endParaRPr lang="tr-TR" dirty="0"/>
          </a:p>
        </p:txBody>
      </p:sp>
    </p:spTree>
    <p:extLst>
      <p:ext uri="{BB962C8B-B14F-4D97-AF65-F5344CB8AC3E}">
        <p14:creationId xmlns:p14="http://schemas.microsoft.com/office/powerpoint/2010/main" val="376026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4071" b="5087"/>
          <a:stretch/>
        </p:blipFill>
        <p:spPr>
          <a:xfrm>
            <a:off x="11113" y="96896"/>
            <a:ext cx="12180888" cy="6930189"/>
          </a:xfrm>
          <a:prstGeom prst="rect">
            <a:avLst/>
          </a:prstGeom>
        </p:spPr>
      </p:pic>
      <p:sp>
        <p:nvSpPr>
          <p:cNvPr id="3" name="Oval Belirtme Çizgisi 2"/>
          <p:cNvSpPr/>
          <p:nvPr/>
        </p:nvSpPr>
        <p:spPr>
          <a:xfrm>
            <a:off x="1000182" y="2876995"/>
            <a:ext cx="2604837" cy="1215190"/>
          </a:xfrm>
          <a:prstGeom prst="wedgeEllipseCallout">
            <a:avLst>
              <a:gd name="adj1" fmla="val -39891"/>
              <a:gd name="adj2" fmla="val -133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You can change your language preference here.</a:t>
            </a:r>
            <a:endParaRPr lang="tr-TR" dirty="0">
              <a:solidFill>
                <a:schemeClr val="tx1"/>
              </a:solidFill>
            </a:endParaRPr>
          </a:p>
        </p:txBody>
      </p:sp>
      <p:sp>
        <p:nvSpPr>
          <p:cNvPr id="4" name="Sol Ok 3"/>
          <p:cNvSpPr/>
          <p:nvPr/>
        </p:nvSpPr>
        <p:spPr>
          <a:xfrm>
            <a:off x="8579499" y="2060982"/>
            <a:ext cx="1634924" cy="5382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b="1" dirty="0">
              <a:solidFill>
                <a:schemeClr val="tx1"/>
              </a:solidFill>
            </a:endParaRPr>
          </a:p>
        </p:txBody>
      </p:sp>
      <p:sp>
        <p:nvSpPr>
          <p:cNvPr id="6" name="Dikdörtgen 5"/>
          <p:cNvSpPr/>
          <p:nvPr/>
        </p:nvSpPr>
        <p:spPr>
          <a:xfrm>
            <a:off x="8341896" y="2599203"/>
            <a:ext cx="3850104" cy="1169551"/>
          </a:xfrm>
          <a:prstGeom prst="rect">
            <a:avLst/>
          </a:prstGeom>
          <a:noFill/>
        </p:spPr>
        <p:txBody>
          <a:bodyPr wrap="square" lIns="91440" tIns="45720" rIns="91440" bIns="45720">
            <a:spAutoFit/>
          </a:bodyPr>
          <a:lstStyle/>
          <a:p>
            <a:pPr algn="just"/>
            <a:r>
              <a:rPr lang="en-US" sz="1400" dirty="0" smtClean="0">
                <a:ln w="0"/>
                <a:effectLst>
                  <a:outerShdw blurRad="38100" dist="19050" dir="2700000" algn="tl" rotWithShape="0">
                    <a:schemeClr val="dk1">
                      <a:alpha val="40000"/>
                    </a:schemeClr>
                  </a:outerShdw>
                </a:effectLst>
              </a:rPr>
              <a:t>Each </a:t>
            </a:r>
            <a:r>
              <a:rPr lang="en-US" sz="1400" dirty="0">
                <a:ln w="0"/>
                <a:effectLst>
                  <a:outerShdw blurRad="38100" dist="19050" dir="2700000" algn="tl" rotWithShape="0">
                    <a:schemeClr val="dk1">
                      <a:alpha val="40000"/>
                    </a:schemeClr>
                  </a:outerShdw>
                </a:effectLst>
              </a:rPr>
              <a:t>time you enter the required information on the page that opens and click on the Save and Continue button, the next subheading will open. This way, you can complete your application without getting any feedback.</a:t>
            </a:r>
            <a:r>
              <a:rPr lang="tr-TR" sz="1400" b="0" cap="none" spc="0" dirty="0" smtClean="0">
                <a:ln w="0"/>
                <a:solidFill>
                  <a:schemeClr val="tx1"/>
                </a:solidFill>
                <a:effectLst>
                  <a:outerShdw blurRad="38100" dist="19050" dir="2700000" algn="tl" rotWithShape="0">
                    <a:schemeClr val="dk1">
                      <a:alpha val="40000"/>
                    </a:schemeClr>
                  </a:outerShdw>
                </a:effectLst>
              </a:rPr>
              <a:t>  </a:t>
            </a:r>
            <a:endParaRPr lang="tr-TR"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807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509" b="4527"/>
          <a:stretch/>
        </p:blipFill>
        <p:spPr>
          <a:xfrm>
            <a:off x="11113" y="1"/>
            <a:ext cx="12180888" cy="6858000"/>
          </a:xfrm>
          <a:prstGeom prst="rect">
            <a:avLst/>
          </a:prstGeom>
        </p:spPr>
      </p:pic>
      <p:sp>
        <p:nvSpPr>
          <p:cNvPr id="3" name="Oval Belirtme Çizgisi 2"/>
          <p:cNvSpPr/>
          <p:nvPr/>
        </p:nvSpPr>
        <p:spPr>
          <a:xfrm>
            <a:off x="2777924" y="1284790"/>
            <a:ext cx="2176040" cy="879675"/>
          </a:xfrm>
          <a:prstGeom prst="wedgeEllipseCallout">
            <a:avLst>
              <a:gd name="adj1" fmla="val -36032"/>
              <a:gd name="adj2" fmla="val 2399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Enter without a leading zero</a:t>
            </a:r>
            <a:endParaRPr lang="tr-TR" dirty="0">
              <a:solidFill>
                <a:schemeClr val="tx1"/>
              </a:solidFill>
            </a:endParaRPr>
          </a:p>
        </p:txBody>
      </p:sp>
      <p:sp>
        <p:nvSpPr>
          <p:cNvPr id="4" name="Oval Belirtme Çizgisi 3"/>
          <p:cNvSpPr/>
          <p:nvPr/>
        </p:nvSpPr>
        <p:spPr>
          <a:xfrm>
            <a:off x="548121" y="4884516"/>
            <a:ext cx="4845680" cy="1851949"/>
          </a:xfrm>
          <a:prstGeom prst="wedgeEllipseCallout">
            <a:avLst>
              <a:gd name="adj1" fmla="val 9031"/>
              <a:gd name="adj2" fmla="val -605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cs typeface="Arial" panose="020B0604020202020204" pitchFamily="34" charset="0"/>
              </a:rPr>
              <a:t>The photo to be added to this menu must be 50x60 mm in jpg format, taken within the last six months and biometric.</a:t>
            </a:r>
            <a:endParaRPr lang="tr-TR" dirty="0">
              <a:solidFill>
                <a:schemeClr val="tx1"/>
              </a:solidFill>
              <a:cs typeface="Arial" panose="020B0604020202020204" pitchFamily="34" charset="0"/>
            </a:endParaRPr>
          </a:p>
        </p:txBody>
      </p:sp>
      <p:sp>
        <p:nvSpPr>
          <p:cNvPr id="5" name="Oval Belirtme Çizgisi 4"/>
          <p:cNvSpPr/>
          <p:nvPr/>
        </p:nvSpPr>
        <p:spPr>
          <a:xfrm>
            <a:off x="7546694" y="5330284"/>
            <a:ext cx="2567462" cy="1116814"/>
          </a:xfrm>
          <a:prstGeom prst="wedgeEllipseCallout">
            <a:avLst>
              <a:gd name="adj1" fmla="val -109099"/>
              <a:gd name="adj2" fmla="val 122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After entering the requested information, continue.</a:t>
            </a:r>
            <a:endParaRPr lang="tr-TR" dirty="0">
              <a:solidFill>
                <a:schemeClr val="tx1"/>
              </a:solidFill>
            </a:endParaRPr>
          </a:p>
        </p:txBody>
      </p:sp>
    </p:spTree>
    <p:extLst>
      <p:ext uri="{BB962C8B-B14F-4D97-AF65-F5344CB8AC3E}">
        <p14:creationId xmlns:p14="http://schemas.microsoft.com/office/powerpoint/2010/main" val="57700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790" b="4105"/>
          <a:stretch/>
        </p:blipFill>
        <p:spPr>
          <a:xfrm>
            <a:off x="11113" y="1"/>
            <a:ext cx="12180888" cy="4843225"/>
          </a:xfrm>
          <a:prstGeom prst="rect">
            <a:avLst/>
          </a:prstGeom>
        </p:spPr>
      </p:pic>
      <p:sp>
        <p:nvSpPr>
          <p:cNvPr id="3" name="Oval Belirtme Çizgisi 2"/>
          <p:cNvSpPr/>
          <p:nvPr/>
        </p:nvSpPr>
        <p:spPr>
          <a:xfrm>
            <a:off x="7893205" y="5519854"/>
            <a:ext cx="2865864" cy="1338146"/>
          </a:xfrm>
          <a:prstGeom prst="wedgeEllipseCallout">
            <a:avLst>
              <a:gd name="adj1" fmla="val -131241"/>
              <a:gd name="adj2" fmla="val -1343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After entering the requested information, continue.</a:t>
            </a:r>
            <a:endParaRPr lang="tr-TR" dirty="0">
              <a:solidFill>
                <a:schemeClr val="tx1"/>
              </a:solidFill>
            </a:endParaRPr>
          </a:p>
        </p:txBody>
      </p:sp>
      <mc:AlternateContent xmlns:mc="http://schemas.openxmlformats.org/markup-compatibility/2006" xmlns:a14="http://schemas.microsoft.com/office/drawing/2010/main">
        <mc:Choice Requires="a14">
          <p:sp>
            <p:nvSpPr>
              <p:cNvPr id="4" name="Dikdörtgen 3"/>
              <p:cNvSpPr/>
              <p:nvPr/>
            </p:nvSpPr>
            <p:spPr>
              <a:xfrm>
                <a:off x="0" y="6250329"/>
                <a:ext cx="6308203" cy="607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i="1" dirty="0">
                    <a:solidFill>
                      <a:schemeClr val="tx1"/>
                    </a:solidFill>
                    <a:latin typeface="Cambria Math" panose="02040503050406030204" pitchFamily="18" charset="0"/>
                    <a:ea typeface="Cambria Math" panose="02040503050406030204" pitchFamily="18" charset="0"/>
                  </a:rPr>
                  <a:t>E</a:t>
                </a:r>
                <a:r>
                  <a:rPr lang="tr-TR" sz="1400" b="1" i="1" dirty="0" err="1">
                    <a:solidFill>
                      <a:schemeClr val="tx1"/>
                    </a:solidFill>
                    <a:latin typeface="Cambria Math" panose="02040503050406030204" pitchFamily="18" charset="0"/>
                    <a:ea typeface="Cambria Math" panose="02040503050406030204" pitchFamily="18" charset="0"/>
                  </a:rPr>
                  <a:t>quivalent</a:t>
                </a:r>
                <a:r>
                  <a:rPr lang="tr-TR" sz="1400" b="1" i="1" dirty="0">
                    <a:solidFill>
                      <a:schemeClr val="tx1"/>
                    </a:solidFill>
                    <a:latin typeface="Cambria Math" panose="02040503050406030204" pitchFamily="18" charset="0"/>
                    <a:ea typeface="Cambria Math" panose="02040503050406030204" pitchFamily="18" charset="0"/>
                  </a:rPr>
                  <a:t> in </a:t>
                </a:r>
                <a:r>
                  <a:rPr lang="tr-TR" sz="1400" b="1" i="1" dirty="0" err="1">
                    <a:solidFill>
                      <a:schemeClr val="tx1"/>
                    </a:solidFill>
                    <a:latin typeface="Cambria Math" panose="02040503050406030204" pitchFamily="18" charset="0"/>
                    <a:ea typeface="Cambria Math" panose="02040503050406030204" pitchFamily="18" charset="0"/>
                  </a:rPr>
                  <a:t>the</a:t>
                </a:r>
                <a:r>
                  <a:rPr lang="tr-TR" sz="1400" b="1" i="1" dirty="0">
                    <a:solidFill>
                      <a:schemeClr val="tx1"/>
                    </a:solidFill>
                    <a:latin typeface="Cambria Math" panose="02040503050406030204" pitchFamily="18" charset="0"/>
                    <a:ea typeface="Cambria Math" panose="02040503050406030204" pitchFamily="18" charset="0"/>
                  </a:rPr>
                  <a:t> </a:t>
                </a:r>
                <a:r>
                  <a:rPr lang="tr-TR" sz="1400" b="1" i="1" dirty="0" err="1">
                    <a:solidFill>
                      <a:schemeClr val="tx1"/>
                    </a:solidFill>
                    <a:latin typeface="Cambria Math" panose="02040503050406030204" pitchFamily="18" charset="0"/>
                    <a:ea typeface="Cambria Math" panose="02040503050406030204" pitchFamily="18" charset="0"/>
                  </a:rPr>
                  <a:t>Hundred</a:t>
                </a:r>
                <a:r>
                  <a:rPr lang="tr-TR" sz="1400" b="1" i="1" dirty="0">
                    <a:solidFill>
                      <a:schemeClr val="tx1"/>
                    </a:solidFill>
                    <a:latin typeface="Cambria Math" panose="02040503050406030204" pitchFamily="18" charset="0"/>
                    <a:ea typeface="Cambria Math" panose="02040503050406030204" pitchFamily="18" charset="0"/>
                  </a:rPr>
                  <a:t> </a:t>
                </a:r>
                <a:r>
                  <a:rPr lang="tr-TR" sz="1400" b="1" i="1" dirty="0" err="1">
                    <a:solidFill>
                      <a:schemeClr val="tx1"/>
                    </a:solidFill>
                    <a:latin typeface="Cambria Math" panose="02040503050406030204" pitchFamily="18" charset="0"/>
                    <a:ea typeface="Cambria Math" panose="02040503050406030204" pitchFamily="18" charset="0"/>
                  </a:rPr>
                  <a:t>System</a:t>
                </a:r>
                <a:r>
                  <a:rPr lang="tr-TR" sz="1400" b="1" i="1"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r>
                      <a:rPr lang="tr-TR" sz="1400" b="1" i="1">
                        <a:solidFill>
                          <a:schemeClr val="tx1"/>
                        </a:solidFill>
                        <a:latin typeface="Cambria Math" panose="02040503050406030204" pitchFamily="18" charset="0"/>
                      </a:rPr>
                      <m:t>=</m:t>
                    </m:r>
                    <m:f>
                      <m:fPr>
                        <m:ctrlPr>
                          <a:rPr lang="tr-TR" sz="1400" b="1" i="1">
                            <a:solidFill>
                              <a:schemeClr val="tx1">
                                <a:lumMod val="95000"/>
                                <a:lumOff val="5000"/>
                              </a:schemeClr>
                            </a:solidFill>
                            <a:latin typeface="Cambria Math" panose="02040503050406030204" pitchFamily="18" charset="0"/>
                          </a:rPr>
                        </m:ctrlPr>
                      </m:fPr>
                      <m:num>
                        <m:r>
                          <a:rPr lang="tr-TR" sz="1400" b="1" i="1">
                            <a:solidFill>
                              <a:schemeClr val="tx1">
                                <a:lumMod val="95000"/>
                                <a:lumOff val="5000"/>
                              </a:schemeClr>
                            </a:solidFill>
                            <a:latin typeface="Cambria Math" panose="02040503050406030204" pitchFamily="18" charset="0"/>
                          </a:rPr>
                          <m:t>𝑺𝒆𝒄𝒐𝒏𝒅𝒂𝒓𝒚</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𝑬𝒅𝒖𝒄𝒂𝒕𝒊𝒐𝒏</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𝑮𝒓𝒂𝒅𝒆</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𝑷𝒐𝒊𝒏𝒕</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𝑨𝒗𝒆𝒓𝒂𝒈𝒆</m:t>
                        </m:r>
                      </m:num>
                      <m:den>
                        <m:r>
                          <a:rPr lang="tr-TR" sz="1400" b="1" i="1">
                            <a:solidFill>
                              <a:schemeClr val="tx1">
                                <a:lumMod val="95000"/>
                                <a:lumOff val="5000"/>
                              </a:schemeClr>
                            </a:solidFill>
                            <a:latin typeface="Cambria Math" panose="02040503050406030204" pitchFamily="18" charset="0"/>
                          </a:rPr>
                          <m:t>𝑭𝒖𝒍𝒍</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𝑺𝒄𝒐𝒓𝒆</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𝒊𝒏</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𝒕𝒉𝒆</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𝑮𝒓𝒂𝒅𝒖𝒂𝒕𝒊𝒏𝒈</m:t>
                        </m:r>
                        <m:r>
                          <a:rPr lang="tr-TR" sz="1400" b="1" i="1">
                            <a:solidFill>
                              <a:schemeClr val="tx1">
                                <a:lumMod val="95000"/>
                                <a:lumOff val="5000"/>
                              </a:schemeClr>
                            </a:solidFill>
                            <a:latin typeface="Cambria Math" panose="02040503050406030204" pitchFamily="18" charset="0"/>
                          </a:rPr>
                          <m:t> </m:t>
                        </m:r>
                        <m:r>
                          <a:rPr lang="tr-TR" sz="1400" b="1" i="1">
                            <a:solidFill>
                              <a:schemeClr val="tx1">
                                <a:lumMod val="95000"/>
                                <a:lumOff val="5000"/>
                              </a:schemeClr>
                            </a:solidFill>
                            <a:latin typeface="Cambria Math" panose="02040503050406030204" pitchFamily="18" charset="0"/>
                          </a:rPr>
                          <m:t>𝑺𝒚𝒔𝒕𝒆𝒎</m:t>
                        </m:r>
                      </m:den>
                    </m:f>
                    <m:r>
                      <a:rPr lang="tr-TR" sz="1400" b="1" i="1">
                        <a:solidFill>
                          <a:schemeClr val="tx1"/>
                        </a:solidFill>
                        <a:latin typeface="Cambria Math" panose="02040503050406030204" pitchFamily="18" charset="0"/>
                      </a:rPr>
                      <m:t>𝒙</m:t>
                    </m:r>
                    <m:r>
                      <a:rPr lang="tr-TR" sz="1400" b="1" i="1">
                        <a:solidFill>
                          <a:schemeClr val="tx1"/>
                        </a:solidFill>
                        <a:latin typeface="Cambria Math" panose="02040503050406030204" pitchFamily="18" charset="0"/>
                      </a:rPr>
                      <m:t>𝟏𝟎𝟎</m:t>
                    </m:r>
                  </m:oMath>
                </a14:m>
                <a:endParaRPr lang="tr-TR" sz="1400" dirty="0">
                  <a:solidFill>
                    <a:schemeClr val="tx1"/>
                  </a:solidFill>
                </a:endParaRPr>
              </a:p>
            </p:txBody>
          </p:sp>
        </mc:Choice>
        <mc:Fallback xmlns="">
          <p:sp>
            <p:nvSpPr>
              <p:cNvPr id="4" name="Dikdörtgen 3"/>
              <p:cNvSpPr>
                <a:spLocks noRot="1" noChangeAspect="1" noMove="1" noResize="1" noEditPoints="1" noAdjustHandles="1" noChangeArrowheads="1" noChangeShapeType="1" noTextEdit="1"/>
              </p:cNvSpPr>
              <p:nvPr/>
            </p:nvSpPr>
            <p:spPr>
              <a:xfrm>
                <a:off x="0" y="6250329"/>
                <a:ext cx="6308203" cy="607671"/>
              </a:xfrm>
              <a:prstGeom prst="rect">
                <a:avLst/>
              </a:prstGeom>
              <a:blipFill>
                <a:blip r:embed="rId3"/>
                <a:stretch>
                  <a:fillRect/>
                </a:stretch>
              </a:blipFill>
            </p:spPr>
            <p:txBody>
              <a:bodyPr/>
              <a:lstStyle/>
              <a:p>
                <a:r>
                  <a:rPr lang="tr-TR">
                    <a:noFill/>
                  </a:rPr>
                  <a:t> </a:t>
                </a:r>
              </a:p>
            </p:txBody>
          </p:sp>
        </mc:Fallback>
      </mc:AlternateContent>
      <p:sp>
        <p:nvSpPr>
          <p:cNvPr id="6" name="Dikdörtgen 5"/>
          <p:cNvSpPr/>
          <p:nvPr/>
        </p:nvSpPr>
        <p:spPr>
          <a:xfrm>
            <a:off x="11113" y="4843226"/>
            <a:ext cx="12192000" cy="954107"/>
          </a:xfrm>
          <a:prstGeom prst="rect">
            <a:avLst/>
          </a:prstGeom>
          <a:noFill/>
        </p:spPr>
        <p:txBody>
          <a:bodyPr wrap="square" lIns="91440" tIns="45720" rIns="91440" bIns="45720">
            <a:spAutoFit/>
          </a:bodyPr>
          <a:lstStyle/>
          <a:p>
            <a:r>
              <a:rPr lang="en-US" sz="1400" dirty="0"/>
              <a:t>*If any exam or diploma type other than the secondary education score in the exam name list is selected, the exam score system is automatically selected and prospective students cannot intervene in this area</a:t>
            </a:r>
            <a:r>
              <a:rPr lang="en-US" sz="1400" dirty="0" smtClean="0"/>
              <a:t>.</a:t>
            </a:r>
            <a:endParaRPr lang="tr-TR" sz="1400" dirty="0" smtClean="0"/>
          </a:p>
          <a:p>
            <a:pPr algn="just"/>
            <a:r>
              <a:rPr lang="en-US" sz="1400" dirty="0"/>
              <a:t>*Candidates who choose Secondary Education Score as the Exam Name but cannot find their own scoring system in the Exam Score System list will select 100 (one hundred) from the Exam Score System and convert their grade average into a 100 system and enter it into the system as the Exam Result.</a:t>
            </a:r>
            <a:endParaRPr lang="tr-TR" sz="1400" dirty="0"/>
          </a:p>
        </p:txBody>
      </p:sp>
    </p:spTree>
    <p:extLst>
      <p:ext uri="{BB962C8B-B14F-4D97-AF65-F5344CB8AC3E}">
        <p14:creationId xmlns:p14="http://schemas.microsoft.com/office/powerpoint/2010/main" val="174918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930" b="4245"/>
          <a:stretch/>
        </p:blipFill>
        <p:spPr>
          <a:xfrm>
            <a:off x="36093" y="0"/>
            <a:ext cx="12180887" cy="6858000"/>
          </a:xfrm>
          <a:prstGeom prst="rect">
            <a:avLst/>
          </a:prstGeom>
        </p:spPr>
      </p:pic>
      <p:sp>
        <p:nvSpPr>
          <p:cNvPr id="3" name="Oval Belirtme Çizgisi 2"/>
          <p:cNvSpPr/>
          <p:nvPr/>
        </p:nvSpPr>
        <p:spPr>
          <a:xfrm>
            <a:off x="7361498" y="5296830"/>
            <a:ext cx="2858947" cy="1360448"/>
          </a:xfrm>
          <a:prstGeom prst="wedgeEllipseCallout">
            <a:avLst>
              <a:gd name="adj1" fmla="val -88338"/>
              <a:gd name="adj2" fmla="val 371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After entering the requested information, continue</a:t>
            </a:r>
            <a:endParaRPr lang="tr-TR" dirty="0">
              <a:solidFill>
                <a:schemeClr val="tx1"/>
              </a:solidFill>
            </a:endParaRPr>
          </a:p>
        </p:txBody>
      </p:sp>
      <p:sp>
        <p:nvSpPr>
          <p:cNvPr id="4" name="Dikdörtgen 3"/>
          <p:cNvSpPr/>
          <p:nvPr/>
        </p:nvSpPr>
        <p:spPr>
          <a:xfrm>
            <a:off x="5799249" y="6373222"/>
            <a:ext cx="477758" cy="276999"/>
          </a:xfrm>
          <a:prstGeom prst="rect">
            <a:avLst/>
          </a:prstGeom>
          <a:noFill/>
        </p:spPr>
        <p:txBody>
          <a:bodyPr wrap="none" lIns="91440" tIns="45720" rIns="91440" bIns="45720">
            <a:spAutoFit/>
          </a:bodyPr>
          <a:lstStyle/>
          <a:p>
            <a:pPr algn="ctr"/>
            <a:r>
              <a:rPr lang="tr-TR" sz="1200" dirty="0" err="1" smtClean="0">
                <a:ln w="0"/>
                <a:solidFill>
                  <a:srgbClr val="00B050"/>
                </a:solidFill>
                <a:effectLst>
                  <a:outerShdw blurRad="38100" dist="19050" dir="2700000" algn="tl" rotWithShape="0">
                    <a:schemeClr val="dk1">
                      <a:alpha val="40000"/>
                    </a:schemeClr>
                  </a:outerShdw>
                </a:effectLst>
              </a:rPr>
              <a:t>Next</a:t>
            </a:r>
            <a:endParaRPr lang="tr-TR" sz="1200" b="0" cap="none" spc="0"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0855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369" b="4386"/>
          <a:stretch/>
        </p:blipFill>
        <p:spPr>
          <a:xfrm>
            <a:off x="0" y="1"/>
            <a:ext cx="12192000" cy="6858000"/>
          </a:xfrm>
          <a:prstGeom prst="rect">
            <a:avLst/>
          </a:prstGeom>
        </p:spPr>
      </p:pic>
      <p:sp>
        <p:nvSpPr>
          <p:cNvPr id="3" name="Oval Belirtme Çizgisi 2"/>
          <p:cNvSpPr/>
          <p:nvPr/>
        </p:nvSpPr>
        <p:spPr>
          <a:xfrm>
            <a:off x="1256157" y="5486966"/>
            <a:ext cx="2858947" cy="1081668"/>
          </a:xfrm>
          <a:prstGeom prst="wedgeEllipseCallout">
            <a:avLst>
              <a:gd name="adj1" fmla="val 121352"/>
              <a:gd name="adj2" fmla="val 213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Continue after making your preferences.</a:t>
            </a:r>
            <a:endParaRPr lang="tr-TR" dirty="0">
              <a:solidFill>
                <a:schemeClr val="tx1"/>
              </a:solidFill>
            </a:endParaRPr>
          </a:p>
        </p:txBody>
      </p:sp>
    </p:spTree>
    <p:extLst>
      <p:ext uri="{BB962C8B-B14F-4D97-AF65-F5344CB8AC3E}">
        <p14:creationId xmlns:p14="http://schemas.microsoft.com/office/powerpoint/2010/main" val="415534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3181" y="1133851"/>
            <a:ext cx="9344721" cy="4524315"/>
          </a:xfrm>
          <a:prstGeom prst="rect">
            <a:avLst/>
          </a:prstGeom>
        </p:spPr>
        <p:txBody>
          <a:bodyPr wrap="square">
            <a:spAutoFit/>
          </a:bodyPr>
          <a:lstStyle/>
          <a:p>
            <a:pPr algn="ctr"/>
            <a:r>
              <a:rPr lang="en-US" sz="4800" dirty="0" smtClean="0">
                <a:ln w="0"/>
                <a:effectLst>
                  <a:outerShdw blurRad="38100" dist="19050" dir="2700000" algn="tl" rotWithShape="0">
                    <a:schemeClr val="dk1">
                      <a:alpha val="40000"/>
                    </a:schemeClr>
                  </a:outerShdw>
                </a:effectLst>
              </a:rPr>
              <a:t>Once you have completed your preference process and clicked on </a:t>
            </a:r>
            <a:r>
              <a:rPr lang="en-US" sz="4800" dirty="0" smtClean="0">
                <a:ln w="0"/>
                <a:solidFill>
                  <a:schemeClr val="accent6"/>
                </a:solidFill>
                <a:effectLst>
                  <a:outerShdw blurRad="38100" dist="19050" dir="2700000" algn="tl" rotWithShape="0">
                    <a:schemeClr val="dk1">
                      <a:alpha val="40000"/>
                    </a:schemeClr>
                  </a:outerShdw>
                </a:effectLst>
              </a:rPr>
              <a:t>the Save and Continue tab</a:t>
            </a:r>
            <a:r>
              <a:rPr lang="en-US" sz="4800" dirty="0" smtClean="0">
                <a:ln w="0"/>
                <a:effectLst>
                  <a:outerShdw blurRad="38100" dist="19050" dir="2700000" algn="tl" rotWithShape="0">
                    <a:schemeClr val="dk1">
                      <a:alpha val="40000"/>
                    </a:schemeClr>
                  </a:outerShdw>
                </a:effectLst>
              </a:rPr>
              <a:t>, you will have completed your application.</a:t>
            </a:r>
            <a:endParaRPr lang="tr-TR" sz="4800" dirty="0">
              <a:ln w="0"/>
              <a:effectLst>
                <a:outerShdw blurRad="38100" dist="19050" dir="2700000" algn="tl" rotWithShape="0">
                  <a:schemeClr val="dk1">
                    <a:alpha val="40000"/>
                  </a:schemeClr>
                </a:outerShdw>
              </a:effectLst>
            </a:endParaRPr>
          </a:p>
          <a:p>
            <a:pPr algn="ctr"/>
            <a:r>
              <a:rPr lang="en-US" sz="4800" dirty="0" smtClean="0">
                <a:ln w="0"/>
                <a:effectLst>
                  <a:outerShdw blurRad="38100" dist="19050" dir="2700000" algn="tl" rotWithShape="0">
                    <a:schemeClr val="dk1">
                      <a:alpha val="40000"/>
                    </a:schemeClr>
                  </a:outerShdw>
                </a:effectLst>
              </a:rPr>
              <a:t>You can Click</a:t>
            </a:r>
            <a:r>
              <a:rPr lang="tr-TR" sz="4800" dirty="0" smtClean="0">
                <a:ln w="0"/>
                <a:effectLst>
                  <a:outerShdw blurRad="38100" dist="19050" dir="2700000" algn="tl" rotWithShape="0">
                    <a:schemeClr val="dk1">
                      <a:alpha val="40000"/>
                    </a:schemeClr>
                  </a:outerShdw>
                </a:effectLst>
              </a:rPr>
              <a:t> </a:t>
            </a:r>
            <a:r>
              <a:rPr lang="en-US" sz="4800" dirty="0" smtClean="0">
                <a:ln w="0"/>
                <a:solidFill>
                  <a:srgbClr val="FF0000"/>
                </a:solidFill>
                <a:effectLst>
                  <a:outerShdw blurRad="38100" dist="19050" dir="2700000" algn="tl" rotWithShape="0">
                    <a:schemeClr val="dk1">
                      <a:alpha val="40000"/>
                    </a:schemeClr>
                  </a:outerShdw>
                </a:effectLst>
              </a:rPr>
              <a:t>the View Application tab </a:t>
            </a:r>
            <a:r>
              <a:rPr lang="en-US" sz="4800" dirty="0" smtClean="0">
                <a:ln w="0"/>
                <a:effectLst>
                  <a:outerShdw blurRad="38100" dist="19050" dir="2700000" algn="tl" rotWithShape="0">
                    <a:schemeClr val="dk1">
                      <a:alpha val="40000"/>
                    </a:schemeClr>
                  </a:outerShdw>
                </a:effectLst>
              </a:rPr>
              <a:t>to view your application.</a:t>
            </a:r>
            <a:endParaRPr lang="tr-TR" sz="4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8711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088" b="4526"/>
          <a:stretch/>
        </p:blipFill>
        <p:spPr>
          <a:xfrm>
            <a:off x="11113" y="1"/>
            <a:ext cx="12180888" cy="6858000"/>
          </a:xfrm>
          <a:prstGeom prst="rect">
            <a:avLst/>
          </a:prstGeom>
        </p:spPr>
      </p:pic>
      <p:sp>
        <p:nvSpPr>
          <p:cNvPr id="3" name="Sol Ok 2"/>
          <p:cNvSpPr/>
          <p:nvPr/>
        </p:nvSpPr>
        <p:spPr>
          <a:xfrm>
            <a:off x="5413093" y="2152891"/>
            <a:ext cx="2152891" cy="70605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Click on </a:t>
            </a:r>
            <a:r>
              <a:rPr lang="tr-TR" b="1" dirty="0" err="1">
                <a:solidFill>
                  <a:schemeClr val="tx1"/>
                </a:solidFill>
              </a:rPr>
              <a:t>the</a:t>
            </a:r>
            <a:r>
              <a:rPr lang="tr-TR" b="1" dirty="0">
                <a:solidFill>
                  <a:schemeClr val="tx1"/>
                </a:solidFill>
              </a:rPr>
              <a:t> </a:t>
            </a:r>
            <a:r>
              <a:rPr lang="tr-TR" b="1" dirty="0" err="1" smtClean="0">
                <a:solidFill>
                  <a:schemeClr val="tx1"/>
                </a:solidFill>
              </a:rPr>
              <a:t>title</a:t>
            </a:r>
            <a:endParaRPr lang="tr-TR" dirty="0">
              <a:solidFill>
                <a:schemeClr val="tx1"/>
              </a:solidFill>
            </a:endParaRPr>
          </a:p>
        </p:txBody>
      </p:sp>
    </p:spTree>
    <p:extLst>
      <p:ext uri="{BB962C8B-B14F-4D97-AF65-F5344CB8AC3E}">
        <p14:creationId xmlns:p14="http://schemas.microsoft.com/office/powerpoint/2010/main" val="113125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649" b="5789"/>
          <a:stretch/>
        </p:blipFill>
        <p:spPr>
          <a:xfrm>
            <a:off x="0" y="1"/>
            <a:ext cx="12192000" cy="6858000"/>
          </a:xfrm>
          <a:prstGeom prst="rect">
            <a:avLst/>
          </a:prstGeom>
        </p:spPr>
      </p:pic>
      <p:sp>
        <p:nvSpPr>
          <p:cNvPr id="3" name="Oval Belirtme Çizgisi 2"/>
          <p:cNvSpPr/>
          <p:nvPr/>
        </p:nvSpPr>
        <p:spPr>
          <a:xfrm>
            <a:off x="8054836" y="646204"/>
            <a:ext cx="2604837" cy="1215190"/>
          </a:xfrm>
          <a:prstGeom prst="wedgeEllipseCallout">
            <a:avLst>
              <a:gd name="adj1" fmla="val -102112"/>
              <a:gd name="adj2" fmla="val 73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You can change your language preference here.</a:t>
            </a:r>
            <a:endParaRPr lang="tr-TR" dirty="0">
              <a:solidFill>
                <a:schemeClr val="tx1"/>
              </a:solidFill>
            </a:endParaRPr>
          </a:p>
        </p:txBody>
      </p:sp>
      <p:sp>
        <p:nvSpPr>
          <p:cNvPr id="4" name="Sol Ok 3"/>
          <p:cNvSpPr/>
          <p:nvPr/>
        </p:nvSpPr>
        <p:spPr>
          <a:xfrm>
            <a:off x="8626678" y="2869152"/>
            <a:ext cx="1900990" cy="72189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b="1" dirty="0">
              <a:solidFill>
                <a:schemeClr val="tx1"/>
              </a:solidFill>
            </a:endParaRPr>
          </a:p>
        </p:txBody>
      </p:sp>
    </p:spTree>
    <p:extLst>
      <p:ext uri="{BB962C8B-B14F-4D97-AF65-F5344CB8AC3E}">
        <p14:creationId xmlns:p14="http://schemas.microsoft.com/office/powerpoint/2010/main" val="86915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228" b="4526"/>
          <a:stretch/>
        </p:blipFill>
        <p:spPr>
          <a:xfrm>
            <a:off x="0" y="0"/>
            <a:ext cx="12192000" cy="6858000"/>
          </a:xfrm>
          <a:prstGeom prst="rect">
            <a:avLst/>
          </a:prstGeom>
        </p:spPr>
      </p:pic>
      <p:sp>
        <p:nvSpPr>
          <p:cNvPr id="3" name="Sol Ok 2"/>
          <p:cNvSpPr/>
          <p:nvPr/>
        </p:nvSpPr>
        <p:spPr>
          <a:xfrm>
            <a:off x="8479977" y="3766190"/>
            <a:ext cx="1359569" cy="5053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dirty="0">
              <a:solidFill>
                <a:schemeClr val="tx1"/>
              </a:solidFill>
            </a:endParaRPr>
          </a:p>
        </p:txBody>
      </p:sp>
    </p:spTree>
    <p:extLst>
      <p:ext uri="{BB962C8B-B14F-4D97-AF65-F5344CB8AC3E}">
        <p14:creationId xmlns:p14="http://schemas.microsoft.com/office/powerpoint/2010/main" val="212915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4256" b="4646"/>
          <a:stretch/>
        </p:blipFill>
        <p:spPr>
          <a:xfrm>
            <a:off x="0" y="1"/>
            <a:ext cx="12192000" cy="6858000"/>
          </a:xfrm>
          <a:prstGeom prst="rect">
            <a:avLst/>
          </a:prstGeom>
        </p:spPr>
      </p:pic>
      <p:sp>
        <p:nvSpPr>
          <p:cNvPr id="3" name="Oval Belirtme Çizgisi 2"/>
          <p:cNvSpPr/>
          <p:nvPr/>
        </p:nvSpPr>
        <p:spPr>
          <a:xfrm>
            <a:off x="1994727" y="824162"/>
            <a:ext cx="2604837" cy="1215190"/>
          </a:xfrm>
          <a:prstGeom prst="wedgeEllipseCallout">
            <a:avLst>
              <a:gd name="adj1" fmla="val 85417"/>
              <a:gd name="adj2" fmla="val 56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You</a:t>
            </a:r>
            <a:r>
              <a:rPr lang="tr-TR" dirty="0">
                <a:solidFill>
                  <a:schemeClr val="tx1"/>
                </a:solidFill>
              </a:rPr>
              <a:t> can </a:t>
            </a:r>
            <a:r>
              <a:rPr lang="tr-TR" dirty="0" err="1">
                <a:solidFill>
                  <a:schemeClr val="tx1"/>
                </a:solidFill>
              </a:rPr>
              <a:t>change</a:t>
            </a:r>
            <a:r>
              <a:rPr lang="tr-TR" dirty="0">
                <a:solidFill>
                  <a:schemeClr val="tx1"/>
                </a:solidFill>
              </a:rPr>
              <a:t> </a:t>
            </a:r>
            <a:r>
              <a:rPr lang="tr-TR" dirty="0" err="1">
                <a:solidFill>
                  <a:schemeClr val="tx1"/>
                </a:solidFill>
              </a:rPr>
              <a:t>your</a:t>
            </a:r>
            <a:r>
              <a:rPr lang="tr-TR" dirty="0">
                <a:solidFill>
                  <a:schemeClr val="tx1"/>
                </a:solidFill>
              </a:rPr>
              <a:t> </a:t>
            </a:r>
            <a:r>
              <a:rPr lang="tr-TR" dirty="0" err="1">
                <a:solidFill>
                  <a:schemeClr val="tx1"/>
                </a:solidFill>
              </a:rPr>
              <a:t>language</a:t>
            </a:r>
            <a:r>
              <a:rPr lang="tr-TR" dirty="0">
                <a:solidFill>
                  <a:schemeClr val="tx1"/>
                </a:solidFill>
              </a:rPr>
              <a:t> </a:t>
            </a:r>
            <a:r>
              <a:rPr lang="tr-TR" dirty="0" err="1">
                <a:solidFill>
                  <a:schemeClr val="tx1"/>
                </a:solidFill>
              </a:rPr>
              <a:t>preference</a:t>
            </a:r>
            <a:r>
              <a:rPr lang="tr-TR" dirty="0">
                <a:solidFill>
                  <a:schemeClr val="tx1"/>
                </a:solidFill>
              </a:rPr>
              <a:t> here</a:t>
            </a:r>
          </a:p>
        </p:txBody>
      </p:sp>
      <p:sp>
        <p:nvSpPr>
          <p:cNvPr id="4" name="Oval Belirtme Çizgisi 3"/>
          <p:cNvSpPr/>
          <p:nvPr/>
        </p:nvSpPr>
        <p:spPr>
          <a:xfrm>
            <a:off x="8064509" y="679784"/>
            <a:ext cx="3489158" cy="1503947"/>
          </a:xfrm>
          <a:prstGeom prst="wedgeEllipseCallout">
            <a:avLst>
              <a:gd name="adj1" fmla="val -66005"/>
              <a:gd name="adj2" fmla="val 860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Click here to get your application number, application password and application fee payment link.</a:t>
            </a:r>
            <a:endParaRPr lang="tr-TR" dirty="0">
              <a:solidFill>
                <a:schemeClr val="tx1"/>
              </a:solidFill>
            </a:endParaRPr>
          </a:p>
        </p:txBody>
      </p:sp>
    </p:spTree>
    <p:extLst>
      <p:ext uri="{BB962C8B-B14F-4D97-AF65-F5344CB8AC3E}">
        <p14:creationId xmlns:p14="http://schemas.microsoft.com/office/powerpoint/2010/main" val="347828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4070" b="4386"/>
          <a:stretch/>
        </p:blipFill>
        <p:spPr>
          <a:xfrm>
            <a:off x="0" y="1"/>
            <a:ext cx="12192000" cy="6858000"/>
          </a:xfrm>
          <a:prstGeom prst="rect">
            <a:avLst/>
          </a:prstGeom>
        </p:spPr>
      </p:pic>
      <p:sp>
        <p:nvSpPr>
          <p:cNvPr id="3" name="Sol Ok 2"/>
          <p:cNvSpPr/>
          <p:nvPr/>
        </p:nvSpPr>
        <p:spPr>
          <a:xfrm>
            <a:off x="8457285" y="3014290"/>
            <a:ext cx="1359569" cy="5053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dirty="0">
              <a:solidFill>
                <a:schemeClr val="tx1"/>
              </a:solidFill>
            </a:endParaRPr>
          </a:p>
        </p:txBody>
      </p:sp>
    </p:spTree>
    <p:extLst>
      <p:ext uri="{BB962C8B-B14F-4D97-AF65-F5344CB8AC3E}">
        <p14:creationId xmlns:p14="http://schemas.microsoft.com/office/powerpoint/2010/main" val="79387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080" b="4680"/>
          <a:stretch/>
        </p:blipFill>
        <p:spPr>
          <a:xfrm>
            <a:off x="36400" y="27719"/>
            <a:ext cx="12192000" cy="6858000"/>
          </a:xfrm>
          <a:prstGeom prst="rect">
            <a:avLst/>
          </a:prstGeom>
        </p:spPr>
      </p:pic>
      <p:sp>
        <p:nvSpPr>
          <p:cNvPr id="3" name="Oval Belirtme Çizgisi 2"/>
          <p:cNvSpPr/>
          <p:nvPr/>
        </p:nvSpPr>
        <p:spPr>
          <a:xfrm>
            <a:off x="1685334" y="-32745"/>
            <a:ext cx="1961147" cy="1295180"/>
          </a:xfrm>
          <a:prstGeom prst="wedgeEllipseCallout">
            <a:avLst>
              <a:gd name="adj1" fmla="val 10797"/>
              <a:gd name="adj2" fmla="val 141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Your</a:t>
            </a:r>
            <a:r>
              <a:rPr lang="tr-TR" dirty="0">
                <a:solidFill>
                  <a:schemeClr val="tx1"/>
                </a:solidFill>
              </a:rPr>
              <a:t> e-mail </a:t>
            </a:r>
            <a:r>
              <a:rPr lang="tr-TR" dirty="0" err="1">
                <a:solidFill>
                  <a:schemeClr val="tx1"/>
                </a:solidFill>
              </a:rPr>
              <a:t>address</a:t>
            </a:r>
            <a:r>
              <a:rPr lang="tr-TR" dirty="0">
                <a:solidFill>
                  <a:schemeClr val="tx1"/>
                </a:solidFill>
              </a:rPr>
              <a:t> </a:t>
            </a:r>
            <a:r>
              <a:rPr lang="tr-TR" dirty="0" err="1">
                <a:solidFill>
                  <a:schemeClr val="tx1"/>
                </a:solidFill>
              </a:rPr>
              <a:t>that</a:t>
            </a:r>
            <a:r>
              <a:rPr lang="tr-TR" dirty="0">
                <a:solidFill>
                  <a:schemeClr val="tx1"/>
                </a:solidFill>
              </a:rPr>
              <a:t> </a:t>
            </a:r>
            <a:r>
              <a:rPr lang="tr-TR" dirty="0" err="1">
                <a:solidFill>
                  <a:schemeClr val="tx1"/>
                </a:solidFill>
              </a:rPr>
              <a:t>you</a:t>
            </a:r>
            <a:r>
              <a:rPr lang="tr-TR" dirty="0">
                <a:solidFill>
                  <a:schemeClr val="tx1"/>
                </a:solidFill>
              </a:rPr>
              <a:t> </a:t>
            </a:r>
            <a:r>
              <a:rPr lang="tr-TR" dirty="0" err="1">
                <a:solidFill>
                  <a:schemeClr val="tx1"/>
                </a:solidFill>
              </a:rPr>
              <a:t>actively</a:t>
            </a:r>
            <a:r>
              <a:rPr lang="tr-TR" dirty="0">
                <a:solidFill>
                  <a:schemeClr val="tx1"/>
                </a:solidFill>
              </a:rPr>
              <a:t> </a:t>
            </a:r>
            <a:r>
              <a:rPr lang="tr-TR" dirty="0" err="1">
                <a:solidFill>
                  <a:schemeClr val="tx1"/>
                </a:solidFill>
              </a:rPr>
              <a:t>use</a:t>
            </a:r>
            <a:r>
              <a:rPr lang="tr-TR" dirty="0">
                <a:solidFill>
                  <a:schemeClr val="tx1"/>
                </a:solidFill>
              </a:rPr>
              <a:t>.</a:t>
            </a:r>
          </a:p>
        </p:txBody>
      </p:sp>
      <p:sp>
        <p:nvSpPr>
          <p:cNvPr id="4" name="Oval Belirtme Çizgisi 3"/>
          <p:cNvSpPr/>
          <p:nvPr/>
        </p:nvSpPr>
        <p:spPr>
          <a:xfrm>
            <a:off x="3221050" y="3194613"/>
            <a:ext cx="4360368" cy="1180617"/>
          </a:xfrm>
          <a:prstGeom prst="wedgeEllipseCallout">
            <a:avLst>
              <a:gd name="adj1" fmla="val -46220"/>
              <a:gd name="adj2" fmla="val -673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Foreign national identification number issued by the Authorities of the Republic of </a:t>
            </a:r>
            <a:r>
              <a:rPr lang="en-US" dirty="0" err="1">
                <a:solidFill>
                  <a:schemeClr val="tx1"/>
                </a:solidFill>
              </a:rPr>
              <a:t>Türkiye</a:t>
            </a:r>
            <a:r>
              <a:rPr lang="en-US" dirty="0">
                <a:solidFill>
                  <a:schemeClr val="tx1"/>
                </a:solidFill>
              </a:rPr>
              <a:t>. (If any)</a:t>
            </a:r>
            <a:endParaRPr lang="tr-TR" dirty="0">
              <a:solidFill>
                <a:schemeClr val="tx1"/>
              </a:solidFill>
            </a:endParaRPr>
          </a:p>
        </p:txBody>
      </p:sp>
      <p:sp>
        <p:nvSpPr>
          <p:cNvPr id="5" name="Oval Belirtme Çizgisi 4"/>
          <p:cNvSpPr/>
          <p:nvPr/>
        </p:nvSpPr>
        <p:spPr>
          <a:xfrm>
            <a:off x="1390855" y="4312500"/>
            <a:ext cx="2014240" cy="717143"/>
          </a:xfrm>
          <a:prstGeom prst="wedgeEllipseCallout">
            <a:avLst>
              <a:gd name="adj1" fmla="val -77367"/>
              <a:gd name="adj2" fmla="val -7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Check</a:t>
            </a:r>
            <a:r>
              <a:rPr lang="tr-TR" dirty="0">
                <a:solidFill>
                  <a:schemeClr val="tx1"/>
                </a:solidFill>
              </a:rPr>
              <a:t> </a:t>
            </a:r>
            <a:r>
              <a:rPr lang="tr-TR" dirty="0" err="1">
                <a:solidFill>
                  <a:schemeClr val="tx1"/>
                </a:solidFill>
              </a:rPr>
              <a:t>the</a:t>
            </a:r>
            <a:r>
              <a:rPr lang="tr-TR" dirty="0">
                <a:solidFill>
                  <a:schemeClr val="tx1"/>
                </a:solidFill>
              </a:rPr>
              <a:t> </a:t>
            </a:r>
            <a:r>
              <a:rPr lang="tr-TR" dirty="0" err="1">
                <a:solidFill>
                  <a:schemeClr val="tx1"/>
                </a:solidFill>
              </a:rPr>
              <a:t>box</a:t>
            </a:r>
            <a:r>
              <a:rPr lang="tr-TR" dirty="0">
                <a:solidFill>
                  <a:schemeClr val="tx1"/>
                </a:solidFill>
              </a:rPr>
              <a:t>.</a:t>
            </a:r>
          </a:p>
        </p:txBody>
      </p:sp>
      <p:sp>
        <p:nvSpPr>
          <p:cNvPr id="6" name="Oval Belirtme Çizgisi 5"/>
          <p:cNvSpPr/>
          <p:nvPr/>
        </p:nvSpPr>
        <p:spPr>
          <a:xfrm>
            <a:off x="7530702" y="997619"/>
            <a:ext cx="2176040" cy="879675"/>
          </a:xfrm>
          <a:prstGeom prst="wedgeEllipseCallout">
            <a:avLst>
              <a:gd name="adj1" fmla="val -3862"/>
              <a:gd name="adj2" fmla="val 1135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Enter without a leading zero.</a:t>
            </a:r>
            <a:endParaRPr lang="tr-TR" dirty="0">
              <a:solidFill>
                <a:schemeClr val="tx1"/>
              </a:solidFill>
            </a:endParaRPr>
          </a:p>
        </p:txBody>
      </p:sp>
      <p:sp>
        <p:nvSpPr>
          <p:cNvPr id="7" name="Oval Belirtme Çizgisi 6"/>
          <p:cNvSpPr/>
          <p:nvPr/>
        </p:nvSpPr>
        <p:spPr>
          <a:xfrm>
            <a:off x="8431395" y="3466417"/>
            <a:ext cx="2550694" cy="1491916"/>
          </a:xfrm>
          <a:prstGeom prst="wedgeEllipseCallout">
            <a:avLst>
              <a:gd name="adj1" fmla="val -41360"/>
              <a:gd name="adj2" fmla="val -824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Those with dual nationality must choose their nationality acquired at birth.</a:t>
            </a:r>
            <a:endParaRPr lang="tr-TR" dirty="0"/>
          </a:p>
        </p:txBody>
      </p:sp>
      <p:sp>
        <p:nvSpPr>
          <p:cNvPr id="8" name="Dikdörtgen Belirtme Çizgisi 7"/>
          <p:cNvSpPr/>
          <p:nvPr/>
        </p:nvSpPr>
        <p:spPr>
          <a:xfrm>
            <a:off x="2270653" y="5374871"/>
            <a:ext cx="8029814" cy="1493536"/>
          </a:xfrm>
          <a:prstGeom prst="wedgeRectCallout">
            <a:avLst>
              <a:gd name="adj1" fmla="val -9397"/>
              <a:gd name="adj2" fmla="val -683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To the e-mail address you specified when you clicked the Confirm </a:t>
            </a:r>
            <a:r>
              <a:rPr lang="en-US" dirty="0" smtClean="0">
                <a:solidFill>
                  <a:schemeClr val="tx1"/>
                </a:solidFill>
              </a:rPr>
              <a:t>and Send button:</a:t>
            </a:r>
          </a:p>
          <a:p>
            <a:r>
              <a:rPr lang="en-US" dirty="0" smtClean="0">
                <a:solidFill>
                  <a:schemeClr val="tx1"/>
                </a:solidFill>
              </a:rPr>
              <a:t>   -Your Application number </a:t>
            </a:r>
          </a:p>
          <a:p>
            <a:r>
              <a:rPr lang="en-US" dirty="0" smtClean="0">
                <a:solidFill>
                  <a:schemeClr val="tx1"/>
                </a:solidFill>
              </a:rPr>
              <a:t>   </a:t>
            </a:r>
            <a:r>
              <a:rPr lang="en-US" dirty="0">
                <a:solidFill>
                  <a:schemeClr val="tx1"/>
                </a:solidFill>
              </a:rPr>
              <a:t>-Your Application Password</a:t>
            </a:r>
          </a:p>
          <a:p>
            <a:r>
              <a:rPr lang="en-US" dirty="0">
                <a:solidFill>
                  <a:schemeClr val="tx1"/>
                </a:solidFill>
              </a:rPr>
              <a:t>   -A link will be sent to you to pay your Application Fee.</a:t>
            </a:r>
          </a:p>
        </p:txBody>
      </p:sp>
      <p:sp>
        <p:nvSpPr>
          <p:cNvPr id="10" name="Dikdörtgen 9"/>
          <p:cNvSpPr/>
          <p:nvPr/>
        </p:nvSpPr>
        <p:spPr>
          <a:xfrm>
            <a:off x="625791" y="4106313"/>
            <a:ext cx="680152" cy="923330"/>
          </a:xfrm>
          <a:prstGeom prst="rect">
            <a:avLst/>
          </a:prstGeom>
          <a:noFill/>
        </p:spPr>
        <p:txBody>
          <a:bodyPr wrap="square" lIns="91440" tIns="45720" rIns="91440" bIns="45720">
            <a:spAutoFit/>
          </a:bodyPr>
          <a:lstStyle/>
          <a:p>
            <a:pPr algn="ctr"/>
            <a:r>
              <a:rPr lang="tr-TR" sz="5400" b="0" cap="none" spc="0" dirty="0" smtClean="0">
                <a:ln w="0"/>
                <a:solidFill>
                  <a:srgbClr val="FF0000"/>
                </a:solidFill>
                <a:effectLst>
                  <a:outerShdw blurRad="38100" dist="19050" dir="2700000" algn="tl" rotWithShape="0">
                    <a:schemeClr val="dk1">
                      <a:alpha val="40000"/>
                    </a:schemeClr>
                  </a:outerShdw>
                </a:effectLst>
              </a:rPr>
              <a:t>!</a:t>
            </a:r>
            <a:endParaRPr lang="tr-TR"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854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 y="0"/>
            <a:ext cx="12180887" cy="6858000"/>
          </a:xfrm>
          <a:prstGeom prst="rect">
            <a:avLst/>
          </a:prstGeom>
        </p:spPr>
      </p:pic>
      <p:sp>
        <p:nvSpPr>
          <p:cNvPr id="3" name="Oval Belirtme Çizgisi 2"/>
          <p:cNvSpPr/>
          <p:nvPr/>
        </p:nvSpPr>
        <p:spPr>
          <a:xfrm>
            <a:off x="8278260" y="368978"/>
            <a:ext cx="3032567" cy="1527859"/>
          </a:xfrm>
          <a:prstGeom prst="wedgeEllipseCallout">
            <a:avLst>
              <a:gd name="adj1" fmla="val -96787"/>
              <a:gd name="adj2" fmla="val 753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Make your payment by clicking the link</a:t>
            </a:r>
            <a:r>
              <a:rPr lang="tr-TR">
                <a:solidFill>
                  <a:schemeClr val="tx1"/>
                </a:solidFill>
              </a:rPr>
              <a:t>.</a:t>
            </a:r>
            <a:endParaRPr lang="tr-TR" dirty="0">
              <a:solidFill>
                <a:schemeClr val="tx1"/>
              </a:solidFill>
            </a:endParaRPr>
          </a:p>
        </p:txBody>
      </p:sp>
      <p:sp>
        <p:nvSpPr>
          <p:cNvPr id="4" name="Oval Belirtme Çizgisi 3"/>
          <p:cNvSpPr/>
          <p:nvPr/>
        </p:nvSpPr>
        <p:spPr>
          <a:xfrm>
            <a:off x="5424222" y="3851548"/>
            <a:ext cx="4896852" cy="1277480"/>
          </a:xfrm>
          <a:prstGeom prst="wedgeEllipseCallout">
            <a:avLst>
              <a:gd name="adj1" fmla="val -23528"/>
              <a:gd name="adj2" fmla="val -980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After making your payment, you can proceed to the preference system by clicking the link.</a:t>
            </a:r>
            <a:endParaRPr lang="tr-TR" dirty="0">
              <a:solidFill>
                <a:schemeClr val="tx1"/>
              </a:solidFill>
            </a:endParaRPr>
          </a:p>
        </p:txBody>
      </p:sp>
    </p:spTree>
    <p:extLst>
      <p:ext uri="{BB962C8B-B14F-4D97-AF65-F5344CB8AC3E}">
        <p14:creationId xmlns:p14="http://schemas.microsoft.com/office/powerpoint/2010/main" val="300222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3508" b="4246"/>
          <a:stretch/>
        </p:blipFill>
        <p:spPr>
          <a:xfrm>
            <a:off x="11112" y="1239253"/>
            <a:ext cx="6076867" cy="5618748"/>
          </a:xfrm>
          <a:prstGeom prst="rect">
            <a:avLst/>
          </a:prstGeom>
        </p:spPr>
      </p:pic>
      <p:pic>
        <p:nvPicPr>
          <p:cNvPr id="3" name="Resim 2"/>
          <p:cNvPicPr>
            <a:picLocks noChangeAspect="1"/>
          </p:cNvPicPr>
          <p:nvPr/>
        </p:nvPicPr>
        <p:blipFill rotWithShape="1">
          <a:blip r:embed="rId3"/>
          <a:srcRect t="13368" b="4387"/>
          <a:stretch/>
        </p:blipFill>
        <p:spPr>
          <a:xfrm>
            <a:off x="6087979" y="1239253"/>
            <a:ext cx="6104022" cy="5618748"/>
          </a:xfrm>
          <a:prstGeom prst="rect">
            <a:avLst/>
          </a:prstGeom>
        </p:spPr>
      </p:pic>
      <p:cxnSp>
        <p:nvCxnSpPr>
          <p:cNvPr id="5" name="Düz Bağlayıcı 4"/>
          <p:cNvCxnSpPr/>
          <p:nvPr/>
        </p:nvCxnSpPr>
        <p:spPr>
          <a:xfrm>
            <a:off x="6087979" y="0"/>
            <a:ext cx="0" cy="6858001"/>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Belirtme Çizgisi 5"/>
          <p:cNvSpPr/>
          <p:nvPr/>
        </p:nvSpPr>
        <p:spPr>
          <a:xfrm>
            <a:off x="3842794" y="3802566"/>
            <a:ext cx="2229749" cy="1683835"/>
          </a:xfrm>
          <a:prstGeom prst="wedgeEllipseCallout">
            <a:avLst>
              <a:gd name="adj1" fmla="val -74659"/>
              <a:gd name="adj2" fmla="val -31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can log in with the password sent to your e-mail.</a:t>
            </a:r>
            <a:endParaRPr lang="tr-TR" dirty="0">
              <a:solidFill>
                <a:schemeClr val="tx1"/>
              </a:solidFill>
            </a:endParaRPr>
          </a:p>
        </p:txBody>
      </p:sp>
      <p:sp>
        <p:nvSpPr>
          <p:cNvPr id="7" name="Sol Ok 6"/>
          <p:cNvSpPr/>
          <p:nvPr/>
        </p:nvSpPr>
        <p:spPr>
          <a:xfrm>
            <a:off x="10104699" y="4276848"/>
            <a:ext cx="1319515" cy="5382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Click</a:t>
            </a:r>
            <a:endParaRPr lang="tr-TR" b="1" dirty="0">
              <a:solidFill>
                <a:schemeClr val="tx1"/>
              </a:solidFill>
            </a:endParaRPr>
          </a:p>
        </p:txBody>
      </p:sp>
      <p:sp>
        <p:nvSpPr>
          <p:cNvPr id="10" name="Dikdörtgen 9"/>
          <p:cNvSpPr/>
          <p:nvPr/>
        </p:nvSpPr>
        <p:spPr>
          <a:xfrm>
            <a:off x="26702" y="-1"/>
            <a:ext cx="6061430" cy="1169551"/>
          </a:xfrm>
          <a:prstGeom prst="rect">
            <a:avLst/>
          </a:prstGeom>
          <a:solidFill>
            <a:schemeClr val="bg1"/>
          </a:solidFill>
        </p:spPr>
        <p:txBody>
          <a:bodyPr wrap="square" lIns="91440" tIns="45720" rIns="91440" bIns="45720">
            <a:spAutoFit/>
          </a:bodyPr>
          <a:lstStyle/>
          <a:p>
            <a:pPr algn="just"/>
            <a:r>
              <a:rPr lang="tr-TR" sz="1400" dirty="0" smtClean="0">
                <a:ln w="0"/>
                <a:effectLst>
                  <a:outerShdw blurRad="38100" dist="19050" dir="2700000" algn="tl" rotWithShape="0">
                    <a:schemeClr val="dk1">
                      <a:alpha val="40000"/>
                    </a:schemeClr>
                  </a:outerShdw>
                </a:effectLst>
              </a:rPr>
              <a:t> </a:t>
            </a:r>
            <a:r>
              <a:rPr lang="en-US" sz="1400" dirty="0">
                <a:ln w="0"/>
                <a:solidFill>
                  <a:srgbClr val="FF0000"/>
                </a:solidFill>
                <a:effectLst>
                  <a:outerShdw blurRad="38100" dist="19050" dir="2700000" algn="tl" rotWithShape="0">
                    <a:schemeClr val="dk1">
                      <a:alpha val="40000"/>
                    </a:schemeClr>
                  </a:outerShdw>
                </a:effectLst>
              </a:rPr>
              <a:t>! -You must make your payment by clicking on the application fee payment link sent to your e-mail, otherwise you cannot continue your application</a:t>
            </a:r>
            <a:r>
              <a:rPr lang="en-US" sz="1400" dirty="0" smtClean="0">
                <a:ln w="0"/>
                <a:solidFill>
                  <a:srgbClr val="FF0000"/>
                </a:solidFill>
                <a:effectLst>
                  <a:outerShdw blurRad="38100" dist="19050" dir="2700000" algn="tl" rotWithShape="0">
                    <a:schemeClr val="dk1">
                      <a:alpha val="40000"/>
                    </a:schemeClr>
                  </a:outerShdw>
                </a:effectLst>
              </a:rPr>
              <a:t>.</a:t>
            </a:r>
            <a:endParaRPr lang="tr-TR" sz="1400" dirty="0" smtClean="0">
              <a:ln w="0"/>
              <a:solidFill>
                <a:srgbClr val="FF0000"/>
              </a:solidFill>
              <a:effectLst>
                <a:outerShdw blurRad="38100" dist="19050" dir="2700000" algn="tl" rotWithShape="0">
                  <a:schemeClr val="dk1">
                    <a:alpha val="40000"/>
                  </a:schemeClr>
                </a:outerShdw>
              </a:effectLst>
            </a:endParaRPr>
          </a:p>
          <a:p>
            <a:pPr algn="just"/>
            <a:r>
              <a:rPr lang="en-US" sz="1400" dirty="0">
                <a:ln w="0"/>
                <a:effectLst>
                  <a:outerShdw blurRad="38100" dist="19050" dir="2700000" algn="tl" rotWithShape="0">
                    <a:schemeClr val="dk1">
                      <a:alpha val="40000"/>
                    </a:schemeClr>
                  </a:outerShdw>
                </a:effectLst>
              </a:rPr>
              <a:t>- After completing the payment of your application fee, you will be directed to the page below when you click on the link sent to your e-mail to log in to the International Student Preference System.</a:t>
            </a:r>
            <a:endParaRPr lang="tr-TR" sz="1400" b="0" cap="none" spc="0" dirty="0" smtClean="0">
              <a:ln w="0"/>
              <a:solidFill>
                <a:schemeClr val="tx1"/>
              </a:solidFill>
              <a:effectLst>
                <a:outerShdw blurRad="38100" dist="19050" dir="2700000" algn="tl" rotWithShape="0">
                  <a:schemeClr val="dk1">
                    <a:alpha val="40000"/>
                  </a:schemeClr>
                </a:outerShdw>
              </a:effectLst>
            </a:endParaRPr>
          </a:p>
        </p:txBody>
      </p:sp>
      <p:sp>
        <p:nvSpPr>
          <p:cNvPr id="11" name="Dikdörtgen 10"/>
          <p:cNvSpPr/>
          <p:nvPr/>
        </p:nvSpPr>
        <p:spPr>
          <a:xfrm>
            <a:off x="6072543" y="34851"/>
            <a:ext cx="6119457" cy="1169551"/>
          </a:xfrm>
          <a:prstGeom prst="rect">
            <a:avLst/>
          </a:prstGeom>
        </p:spPr>
        <p:txBody>
          <a:bodyPr wrap="square">
            <a:spAutoFit/>
          </a:bodyPr>
          <a:lstStyle/>
          <a:p>
            <a:pPr algn="just"/>
            <a:r>
              <a:rPr lang="en-US" sz="1400" dirty="0"/>
              <a:t>Or, when you go back to the beginning and follow slides 1,2,3,4 and view the page below (Slide 5), you will be directed to the same page shown on the left by clicking on the second heading, International Preference System</a:t>
            </a:r>
            <a:r>
              <a:rPr lang="en-US" sz="1400" dirty="0" smtClean="0"/>
              <a:t>.</a:t>
            </a:r>
            <a:endParaRPr lang="tr-TR" sz="1400" dirty="0" smtClean="0"/>
          </a:p>
          <a:p>
            <a:pPr algn="just"/>
            <a:endParaRPr lang="tr-TR" sz="1400" dirty="0"/>
          </a:p>
          <a:p>
            <a:endParaRPr lang="tr-TR" sz="1400" dirty="0"/>
          </a:p>
        </p:txBody>
      </p:sp>
    </p:spTree>
    <p:extLst>
      <p:ext uri="{BB962C8B-B14F-4D97-AF65-F5344CB8AC3E}">
        <p14:creationId xmlns:p14="http://schemas.microsoft.com/office/powerpoint/2010/main" val="40066668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539</Words>
  <Application>Microsoft Office PowerPoint</Application>
  <PresentationFormat>Geniş ekran</PresentationFormat>
  <Paragraphs>40</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Cambria Math</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11</cp:revision>
  <dcterms:created xsi:type="dcterms:W3CDTF">2024-06-03T08:30:42Z</dcterms:created>
  <dcterms:modified xsi:type="dcterms:W3CDTF">2024-06-03T11:24:23Z</dcterms:modified>
</cp:coreProperties>
</file>