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handoutMasterIdLst>
    <p:handoutMasterId r:id="rId23"/>
  </p:handoutMasterIdLst>
  <p:sldIdLst>
    <p:sldId id="272" r:id="rId2"/>
    <p:sldId id="280" r:id="rId3"/>
    <p:sldId id="354" r:id="rId4"/>
    <p:sldId id="355" r:id="rId5"/>
    <p:sldId id="281" r:id="rId6"/>
    <p:sldId id="283" r:id="rId7"/>
    <p:sldId id="378" r:id="rId8"/>
    <p:sldId id="362" r:id="rId9"/>
    <p:sldId id="379" r:id="rId10"/>
    <p:sldId id="380" r:id="rId11"/>
    <p:sldId id="386" r:id="rId12"/>
    <p:sldId id="385" r:id="rId13"/>
    <p:sldId id="384" r:id="rId14"/>
    <p:sldId id="383" r:id="rId15"/>
    <p:sldId id="382" r:id="rId16"/>
    <p:sldId id="381" r:id="rId17"/>
    <p:sldId id="392" r:id="rId18"/>
    <p:sldId id="393" r:id="rId19"/>
    <p:sldId id="340" r:id="rId20"/>
    <p:sldId id="26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64"/>
    <a:srgbClr val="173960"/>
    <a:srgbClr val="FF00FF"/>
    <a:srgbClr val="999999"/>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95033" autoAdjust="0"/>
  </p:normalViewPr>
  <p:slideViewPr>
    <p:cSldViewPr snapToGrid="0">
      <p:cViewPr varScale="1">
        <p:scale>
          <a:sx n="109" d="100"/>
          <a:sy n="109" d="100"/>
        </p:scale>
        <p:origin x="438"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8" d="100"/>
          <a:sy n="58" d="100"/>
        </p:scale>
        <p:origin x="302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al__ma_Sayfas_.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1"/>
          <c:showSerName val="0"/>
          <c:showPercent val="0"/>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zero"/>
    <c:showDLblsOverMax val="0"/>
  </c:chart>
  <c:spPr>
    <a:noFill/>
    <a:ln>
      <a:noFill/>
    </a:ln>
    <a:effectLst/>
  </c:spPr>
  <c:txPr>
    <a:bodyPr/>
    <a:lstStyle/>
    <a:p>
      <a:pPr>
        <a:defRPr/>
      </a:pPr>
      <a:endParaRPr lang="tr-T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3" name="Resim 2">
          <a:extLst xmlns:a="http://schemas.openxmlformats.org/drawingml/2006/main">
            <a:ext uri="{FF2B5EF4-FFF2-40B4-BE49-F238E27FC236}">
              <a16:creationId xmlns:a16="http://schemas.microsoft.com/office/drawing/2014/main" id="{C95D45DA-C821-298B-6E54-1D575297CDEE}"/>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cstate="print"/>
        <a:stretch xmlns:a="http://schemas.openxmlformats.org/drawingml/2006/main">
          <a:fillRect/>
        </a:stretch>
      </cdr:blipFill>
      <cdr:spPr>
        <a:xfrm xmlns:a="http://schemas.openxmlformats.org/drawingml/2006/main">
          <a:off x="0" y="0"/>
          <a:ext cx="8278214" cy="5228480"/>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593B6C81-1346-4C78-A0C6-86FB858570A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B94BF652-FEBC-4CE9-9D2E-18FC75F187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61571F-2A2B-4037-B6AD-3CDADF16A388}" type="datetimeFigureOut">
              <a:rPr lang="tr-TR" smtClean="0"/>
              <a:pPr/>
              <a:t>13.02.2026</a:t>
            </a:fld>
            <a:endParaRPr lang="tr-TR"/>
          </a:p>
        </p:txBody>
      </p:sp>
      <p:sp>
        <p:nvSpPr>
          <p:cNvPr id="4" name="Alt Bilgi Yer Tutucusu 3">
            <a:extLst>
              <a:ext uri="{FF2B5EF4-FFF2-40B4-BE49-F238E27FC236}">
                <a16:creationId xmlns:a16="http://schemas.microsoft.com/office/drawing/2014/main" id="{51CA644A-1DAC-414B-9CDE-F8C6397C2E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C3E5BD83-60B5-4896-961E-7ED03C406EE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4BB0C8-F4A6-4D6F-BEC1-2537F5964238}" type="slidenum">
              <a:rPr lang="tr-TR" smtClean="0"/>
              <a:pPr/>
              <a:t>‹#›</a:t>
            </a:fld>
            <a:endParaRPr lang="tr-TR"/>
          </a:p>
        </p:txBody>
      </p:sp>
    </p:spTree>
    <p:extLst>
      <p:ext uri="{BB962C8B-B14F-4D97-AF65-F5344CB8AC3E}">
        <p14:creationId xmlns:p14="http://schemas.microsoft.com/office/powerpoint/2010/main" val="1233770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C0630C-AAE3-4920-B0CE-34D041A94627}" type="datetimeFigureOut">
              <a:rPr lang="tr-TR" smtClean="0"/>
              <a:pPr/>
              <a:t>13.02.2026</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91BCF6-433F-44C3-8721-690901A9FF96}" type="slidenum">
              <a:rPr lang="tr-TR" smtClean="0"/>
              <a:pPr/>
              <a:t>‹#›</a:t>
            </a:fld>
            <a:endParaRPr lang="tr-TR"/>
          </a:p>
        </p:txBody>
      </p:sp>
    </p:spTree>
    <p:extLst>
      <p:ext uri="{BB962C8B-B14F-4D97-AF65-F5344CB8AC3E}">
        <p14:creationId xmlns:p14="http://schemas.microsoft.com/office/powerpoint/2010/main" val="2983600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491BCF6-433F-44C3-8721-690901A9FF96}" type="slidenum">
              <a:rPr lang="tr-TR" smtClean="0"/>
              <a:pPr/>
              <a:t>1</a:t>
            </a:fld>
            <a:endParaRPr lang="tr-TR"/>
          </a:p>
        </p:txBody>
      </p:sp>
    </p:spTree>
    <p:extLst>
      <p:ext uri="{BB962C8B-B14F-4D97-AF65-F5344CB8AC3E}">
        <p14:creationId xmlns:p14="http://schemas.microsoft.com/office/powerpoint/2010/main" val="3191973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491BCF6-433F-44C3-8721-690901A9FF96}" type="slidenum">
              <a:rPr lang="tr-TR" smtClean="0"/>
              <a:pPr/>
              <a:t>2</a:t>
            </a:fld>
            <a:endParaRPr lang="tr-TR"/>
          </a:p>
        </p:txBody>
      </p:sp>
    </p:spTree>
    <p:extLst>
      <p:ext uri="{BB962C8B-B14F-4D97-AF65-F5344CB8AC3E}">
        <p14:creationId xmlns:p14="http://schemas.microsoft.com/office/powerpoint/2010/main" val="863964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491BCF6-433F-44C3-8721-690901A9FF96}" type="slidenum">
              <a:rPr lang="tr-TR" smtClean="0"/>
              <a:pPr/>
              <a:t>4</a:t>
            </a:fld>
            <a:endParaRPr lang="tr-TR"/>
          </a:p>
        </p:txBody>
      </p:sp>
    </p:spTree>
    <p:extLst>
      <p:ext uri="{BB962C8B-B14F-4D97-AF65-F5344CB8AC3E}">
        <p14:creationId xmlns:p14="http://schemas.microsoft.com/office/powerpoint/2010/main" val="3636102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iriş">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5CB6360F-9D82-4717-8228-565FD25B5BED}"/>
              </a:ext>
            </a:extLst>
          </p:cNvPr>
          <p:cNvSpPr/>
          <p:nvPr userDrawn="1"/>
        </p:nvSpPr>
        <p:spPr>
          <a:xfrm>
            <a:off x="0" y="0"/>
            <a:ext cx="12192000" cy="6858000"/>
          </a:xfrm>
          <a:prstGeom prst="rect">
            <a:avLst/>
          </a:prstGeom>
          <a:solidFill>
            <a:srgbClr val="003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dirty="0"/>
          </a:p>
        </p:txBody>
      </p:sp>
      <p:pic>
        <p:nvPicPr>
          <p:cNvPr id="10" name="Resim 9" descr="çizim içeren bir resim&#10;&#10;Açıklama otomatik olarak oluşturuldu">
            <a:extLst>
              <a:ext uri="{FF2B5EF4-FFF2-40B4-BE49-F238E27FC236}">
                <a16:creationId xmlns:a16="http://schemas.microsoft.com/office/drawing/2014/main" id="{95510F45-23D2-4543-B5AA-D74016EC7E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0" y="810000"/>
            <a:ext cx="3599295" cy="1800000"/>
          </a:xfrm>
          <a:prstGeom prst="rect">
            <a:avLst/>
          </a:prstGeom>
        </p:spPr>
      </p:pic>
    </p:spTree>
    <p:extLst>
      <p:ext uri="{BB962C8B-B14F-4D97-AF65-F5344CB8AC3E}">
        <p14:creationId xmlns:p14="http://schemas.microsoft.com/office/powerpoint/2010/main" val="1161996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Click="0" advTm="0">
        <p15:prstTrans prst="drape"/>
      </p:transition>
    </mc:Choice>
    <mc:Fallback xmlns="">
      <p:transition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p:spTree>
      <p:nvGrpSpPr>
        <p:cNvPr id="1" name=""/>
        <p:cNvGrpSpPr/>
        <p:nvPr/>
      </p:nvGrpSpPr>
      <p:grpSpPr>
        <a:xfrm>
          <a:off x="0" y="0"/>
          <a:ext cx="0" cy="0"/>
          <a:chOff x="0" y="0"/>
          <a:chExt cx="0" cy="0"/>
        </a:xfrm>
      </p:grpSpPr>
      <p:sp>
        <p:nvSpPr>
          <p:cNvPr id="16" name="Dikdörtgen 15">
            <a:extLst>
              <a:ext uri="{FF2B5EF4-FFF2-40B4-BE49-F238E27FC236}">
                <a16:creationId xmlns:a16="http://schemas.microsoft.com/office/drawing/2014/main" id="{B4FB70A6-B456-4850-B164-06229B3C11C3}"/>
              </a:ext>
            </a:extLst>
          </p:cNvPr>
          <p:cNvSpPr/>
          <p:nvPr userDrawn="1"/>
        </p:nvSpPr>
        <p:spPr>
          <a:xfrm>
            <a:off x="-1" y="0"/>
            <a:ext cx="2880000" cy="6858000"/>
          </a:xfrm>
          <a:prstGeom prst="rect">
            <a:avLst/>
          </a:prstGeom>
          <a:solidFill>
            <a:srgbClr val="003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dirty="0"/>
          </a:p>
        </p:txBody>
      </p:sp>
      <p:sp>
        <p:nvSpPr>
          <p:cNvPr id="18" name="Dikdörtgen 17">
            <a:extLst>
              <a:ext uri="{FF2B5EF4-FFF2-40B4-BE49-F238E27FC236}">
                <a16:creationId xmlns:a16="http://schemas.microsoft.com/office/drawing/2014/main" id="{6E8A96A6-73C7-4462-9AE4-3A8545504400}"/>
              </a:ext>
            </a:extLst>
          </p:cNvPr>
          <p:cNvSpPr/>
          <p:nvPr userDrawn="1"/>
        </p:nvSpPr>
        <p:spPr>
          <a:xfrm>
            <a:off x="11160422" y="0"/>
            <a:ext cx="43200" cy="1440000"/>
          </a:xfrm>
          <a:prstGeom prst="rect">
            <a:avLst/>
          </a:prstGeom>
          <a:solidFill>
            <a:srgbClr val="003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Metin kutusu 19">
            <a:extLst>
              <a:ext uri="{FF2B5EF4-FFF2-40B4-BE49-F238E27FC236}">
                <a16:creationId xmlns:a16="http://schemas.microsoft.com/office/drawing/2014/main" id="{6E23CE08-F939-4246-B3EA-CC60F674808B}"/>
              </a:ext>
            </a:extLst>
          </p:cNvPr>
          <p:cNvSpPr txBox="1"/>
          <p:nvPr userDrawn="1"/>
        </p:nvSpPr>
        <p:spPr>
          <a:xfrm>
            <a:off x="6120423" y="954000"/>
            <a:ext cx="5040000" cy="584775"/>
          </a:xfrm>
          <a:prstGeom prst="rect">
            <a:avLst/>
          </a:prstGeom>
          <a:noFill/>
        </p:spPr>
        <p:txBody>
          <a:bodyPr wrap="square" rtlCol="0">
            <a:spAutoFit/>
          </a:bodyPr>
          <a:lstStyle/>
          <a:p>
            <a:pPr algn="r"/>
            <a:r>
              <a:rPr lang="tr-TR" sz="1600" b="1" dirty="0">
                <a:solidFill>
                  <a:srgbClr val="003B64"/>
                </a:solidFill>
                <a:latin typeface="Hurme Geometric Sans 1" panose="020B0200020000000000" pitchFamily="34" charset="-94"/>
              </a:rPr>
              <a:t>T.C.</a:t>
            </a:r>
            <a:br>
              <a:rPr lang="tr-TR" sz="1600" b="1" dirty="0">
                <a:solidFill>
                  <a:srgbClr val="003B64"/>
                </a:solidFill>
                <a:latin typeface="Hurme Geometric Sans 1" panose="020B0200020000000000" pitchFamily="34" charset="-94"/>
              </a:rPr>
            </a:br>
            <a:r>
              <a:rPr lang="tr-TR" sz="1600" b="1" dirty="0">
                <a:solidFill>
                  <a:srgbClr val="003B64"/>
                </a:solidFill>
                <a:latin typeface="Hurme Geometric Sans 1" panose="020B0200020000000000" pitchFamily="34" charset="-94"/>
              </a:rPr>
              <a:t>KARADENİZ TEKNİK ÜNİVERSİTESİ</a:t>
            </a:r>
          </a:p>
        </p:txBody>
      </p:sp>
      <p:pic>
        <p:nvPicPr>
          <p:cNvPr id="22" name="Resim 21" descr="çizim içeren bir resim&#10;&#10;Açıklama otomatik olarak oluşturuldu">
            <a:extLst>
              <a:ext uri="{FF2B5EF4-FFF2-40B4-BE49-F238E27FC236}">
                <a16:creationId xmlns:a16="http://schemas.microsoft.com/office/drawing/2014/main" id="{B5D4BD03-BAF9-4658-8C5E-87E76AD90E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810000"/>
            <a:ext cx="2159577" cy="1080000"/>
          </a:xfrm>
          <a:prstGeom prst="rect">
            <a:avLst/>
          </a:prstGeom>
        </p:spPr>
      </p:pic>
    </p:spTree>
    <p:extLst>
      <p:ext uri="{BB962C8B-B14F-4D97-AF65-F5344CB8AC3E}">
        <p14:creationId xmlns:p14="http://schemas.microsoft.com/office/powerpoint/2010/main" val="993518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Click="0" advTm="0">
        <p15:prstTrans prst="drape"/>
      </p:transition>
    </mc:Choice>
    <mc:Fallback xmlns="">
      <p:transition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çerik">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C7F5269B-722E-471C-8A2E-95828EA727D2}"/>
              </a:ext>
            </a:extLst>
          </p:cNvPr>
          <p:cNvSpPr/>
          <p:nvPr userDrawn="1"/>
        </p:nvSpPr>
        <p:spPr>
          <a:xfrm>
            <a:off x="0" y="0"/>
            <a:ext cx="2160000" cy="6858000"/>
          </a:xfrm>
          <a:prstGeom prst="rect">
            <a:avLst/>
          </a:prstGeom>
          <a:solidFill>
            <a:srgbClr val="003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dirty="0"/>
          </a:p>
        </p:txBody>
      </p:sp>
      <p:sp>
        <p:nvSpPr>
          <p:cNvPr id="10" name="Dikdörtgen 9">
            <a:extLst>
              <a:ext uri="{FF2B5EF4-FFF2-40B4-BE49-F238E27FC236}">
                <a16:creationId xmlns:a16="http://schemas.microsoft.com/office/drawing/2014/main" id="{4B338E73-4807-48D4-A5D2-698796A397C1}"/>
              </a:ext>
            </a:extLst>
          </p:cNvPr>
          <p:cNvSpPr/>
          <p:nvPr userDrawn="1"/>
        </p:nvSpPr>
        <p:spPr>
          <a:xfrm>
            <a:off x="11160000" y="6210000"/>
            <a:ext cx="43200" cy="648000"/>
          </a:xfrm>
          <a:prstGeom prst="rect">
            <a:avLst/>
          </a:prstGeom>
          <a:solidFill>
            <a:srgbClr val="003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2" name="Resim 11" descr="çizim içeren bir resim&#10;&#10;Açıklama otomatik olarak oluşturuldu">
            <a:extLst>
              <a:ext uri="{FF2B5EF4-FFF2-40B4-BE49-F238E27FC236}">
                <a16:creationId xmlns:a16="http://schemas.microsoft.com/office/drawing/2014/main" id="{F866B4F8-8445-45A3-908E-B4628FA110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360000"/>
            <a:ext cx="1439718" cy="720000"/>
          </a:xfrm>
          <a:prstGeom prst="rect">
            <a:avLst/>
          </a:prstGeom>
        </p:spPr>
      </p:pic>
      <p:sp>
        <p:nvSpPr>
          <p:cNvPr id="5" name="Slide Number Placeholder 5">
            <a:extLst>
              <a:ext uri="{FF2B5EF4-FFF2-40B4-BE49-F238E27FC236}">
                <a16:creationId xmlns:a16="http://schemas.microsoft.com/office/drawing/2014/main" id="{BA3E469E-9690-464C-BCFC-F34C27BC10A1}"/>
              </a:ext>
            </a:extLst>
          </p:cNvPr>
          <p:cNvSpPr>
            <a:spLocks noGrp="1"/>
          </p:cNvSpPr>
          <p:nvPr>
            <p:ph type="sldNum" sz="quarter" idx="4"/>
          </p:nvPr>
        </p:nvSpPr>
        <p:spPr>
          <a:xfrm>
            <a:off x="8904914" y="6351437"/>
            <a:ext cx="2743200" cy="365125"/>
          </a:xfrm>
          <a:prstGeom prst="rect">
            <a:avLst/>
          </a:prstGeom>
        </p:spPr>
        <p:txBody>
          <a:bodyPr vert="horz" lIns="91440" tIns="45720" rIns="91440" bIns="45720" rtlCol="0" anchor="ctr"/>
          <a:lstStyle>
            <a:lvl1pPr algn="r">
              <a:defRPr sz="1800" b="1">
                <a:solidFill>
                  <a:srgbClr val="003B64"/>
                </a:solidFill>
                <a:latin typeface="Hurme Geometric Sans 1" panose="020B0200020000000000" pitchFamily="34" charset="-94"/>
              </a:defRPr>
            </a:lvl1pPr>
          </a:lstStyle>
          <a:p>
            <a:fld id="{860A2120-F4D3-485F-A5B8-C44F1997944B}" type="slidenum">
              <a:rPr lang="tr-TR" smtClean="0"/>
              <a:pPr/>
              <a:t>‹#›</a:t>
            </a:fld>
            <a:endParaRPr lang="tr-TR" dirty="0"/>
          </a:p>
        </p:txBody>
      </p:sp>
    </p:spTree>
    <p:extLst>
      <p:ext uri="{BB962C8B-B14F-4D97-AF65-F5344CB8AC3E}">
        <p14:creationId xmlns:p14="http://schemas.microsoft.com/office/powerpoint/2010/main" val="3796277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Click="0" advTm="0">
        <p15:prstTrans prst="drape"/>
      </p:transition>
    </mc:Choice>
    <mc:Fallback xmlns="">
      <p:transition advClick="0" advTm="0">
        <p:fade/>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şekkür">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2C03A0B8-C04D-46B9-83EE-686C38053D2D}"/>
              </a:ext>
            </a:extLst>
          </p:cNvPr>
          <p:cNvSpPr/>
          <p:nvPr userDrawn="1"/>
        </p:nvSpPr>
        <p:spPr>
          <a:xfrm>
            <a:off x="2159860" y="0"/>
            <a:ext cx="10032140" cy="6856917"/>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a:extLst>
              <a:ext uri="{FF2B5EF4-FFF2-40B4-BE49-F238E27FC236}">
                <a16:creationId xmlns:a16="http://schemas.microsoft.com/office/drawing/2014/main" id="{CB8230EA-1A54-4CB0-941E-E3B434045FFF}"/>
              </a:ext>
            </a:extLst>
          </p:cNvPr>
          <p:cNvSpPr/>
          <p:nvPr userDrawn="1"/>
        </p:nvSpPr>
        <p:spPr>
          <a:xfrm>
            <a:off x="0" y="0"/>
            <a:ext cx="2160000" cy="6858000"/>
          </a:xfrm>
          <a:prstGeom prst="rect">
            <a:avLst/>
          </a:prstGeom>
          <a:solidFill>
            <a:srgbClr val="003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dirty="0"/>
          </a:p>
        </p:txBody>
      </p:sp>
      <p:pic>
        <p:nvPicPr>
          <p:cNvPr id="13" name="Resim 12" descr="çizim içeren bir resim&#10;&#10;Açıklama otomatik olarak oluşturuldu">
            <a:extLst>
              <a:ext uri="{FF2B5EF4-FFF2-40B4-BE49-F238E27FC236}">
                <a16:creationId xmlns:a16="http://schemas.microsoft.com/office/drawing/2014/main" id="{7C7929B6-168A-4FD5-8197-C478A68FBD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360000"/>
            <a:ext cx="1439718" cy="720000"/>
          </a:xfrm>
          <a:prstGeom prst="rect">
            <a:avLst/>
          </a:prstGeom>
        </p:spPr>
      </p:pic>
    </p:spTree>
    <p:extLst>
      <p:ext uri="{BB962C8B-B14F-4D97-AF65-F5344CB8AC3E}">
        <p14:creationId xmlns:p14="http://schemas.microsoft.com/office/powerpoint/2010/main" val="4567792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Click="0" advTm="0">
        <p15:prstTrans prst="drape"/>
      </p:transition>
    </mc:Choice>
    <mc:Fallback xmlns="">
      <p:transition advClick="0" advTm="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95B04-D58E-4634-B823-5C4919C552B9}" type="datetime1">
              <a:rPr lang="tr-TR" smtClean="0"/>
              <a:pPr/>
              <a:t>13.02.2026</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A2120-F4D3-485F-A5B8-C44F1997944B}" type="slidenum">
              <a:rPr lang="tr-TR" smtClean="0"/>
              <a:pPr/>
              <a:t>‹#›</a:t>
            </a:fld>
            <a:endParaRPr lang="tr-TR"/>
          </a:p>
        </p:txBody>
      </p:sp>
    </p:spTree>
    <p:extLst>
      <p:ext uri="{BB962C8B-B14F-4D97-AF65-F5344CB8AC3E}">
        <p14:creationId xmlns:p14="http://schemas.microsoft.com/office/powerpoint/2010/main" val="3045823591"/>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75" r:id="rId3"/>
    <p:sldLayoutId id="2147483676" r:id="rId4"/>
  </p:sldLayoutIdLst>
  <mc:AlternateContent xmlns:mc="http://schemas.openxmlformats.org/markup-compatibility/2006" xmlns:p15="http://schemas.microsoft.com/office/powerpoint/2012/main">
    <mc:Choice Requires="p15">
      <p:transition xmlns:p14="http://schemas.microsoft.com/office/powerpoint/2010/main" p14:dur="10" advClick="0" advTm="0">
        <p15:prstTrans prst="drape"/>
      </p:transition>
    </mc:Choice>
    <mc:Fallback xmlns="">
      <p:transition advClick="0" advTm="0">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mevzuat.gov.tr/mevzuat?MevzuatNo=5378&amp;MevzuatTur=1&amp;MevzuatTertip=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ktu.edu.tr/dosyalar/engelli_CBLFX.pdf" TargetMode="External"/><Relationship Id="rId4" Type="http://schemas.openxmlformats.org/officeDocument/2006/relationships/hyperlink" Target="https://www.mevzuat.gov.tr/mevzuat?MevzuatNo=14214&amp;MevzuatTur=7&amp;MevzuatTertip=5"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589935" y="3075057"/>
            <a:ext cx="11012129" cy="707886"/>
          </a:xfrm>
          <a:prstGeom prst="rect">
            <a:avLst/>
          </a:prstGeom>
          <a:noFill/>
        </p:spPr>
        <p:txBody>
          <a:bodyPr wrap="square" rtlCol="0">
            <a:spAutoFit/>
          </a:bodyPr>
          <a:lstStyle/>
          <a:p>
            <a:pPr algn="ctr"/>
            <a:r>
              <a:rPr lang="tr-TR" sz="4000" b="1" dirty="0">
                <a:solidFill>
                  <a:schemeClr val="bg1"/>
                </a:solidFill>
              </a:rPr>
              <a:t>SAĞLIK KÜLTÜR VE SPOR DAİRE BAŞKANLIĞI</a:t>
            </a:r>
          </a:p>
        </p:txBody>
      </p:sp>
      <p:sp>
        <p:nvSpPr>
          <p:cNvPr id="7" name="Metin kutusu 6">
            <a:extLst>
              <a:ext uri="{FF2B5EF4-FFF2-40B4-BE49-F238E27FC236}">
                <a16:creationId xmlns:a16="http://schemas.microsoft.com/office/drawing/2014/main" id="{4B56BDF1-6361-899B-6EEC-B699BFF8D677}"/>
              </a:ext>
            </a:extLst>
          </p:cNvPr>
          <p:cNvSpPr txBox="1"/>
          <p:nvPr/>
        </p:nvSpPr>
        <p:spPr>
          <a:xfrm>
            <a:off x="589934" y="4259843"/>
            <a:ext cx="11012129" cy="584775"/>
          </a:xfrm>
          <a:prstGeom prst="rect">
            <a:avLst/>
          </a:prstGeom>
          <a:noFill/>
        </p:spPr>
        <p:txBody>
          <a:bodyPr wrap="square" rtlCol="0">
            <a:spAutoFit/>
          </a:bodyPr>
          <a:lstStyle/>
          <a:p>
            <a:pPr algn="ctr"/>
            <a:r>
              <a:rPr lang="tr-TR" sz="3200" b="1" dirty="0">
                <a:solidFill>
                  <a:schemeClr val="bg1"/>
                </a:solidFill>
              </a:rPr>
              <a:t>DEZAVANTAJLI GRUPLAR BİRİMİ </a:t>
            </a:r>
          </a:p>
        </p:txBody>
      </p:sp>
    </p:spTree>
    <p:extLst>
      <p:ext uri="{BB962C8B-B14F-4D97-AF65-F5344CB8AC3E}">
        <p14:creationId xmlns:p14="http://schemas.microsoft.com/office/powerpoint/2010/main" val="1225077005"/>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F10C7-B3E6-9A4E-159F-AD454CC874F0}"/>
            </a:ext>
          </a:extLst>
        </p:cNvPr>
        <p:cNvGrpSpPr/>
        <p:nvPr/>
      </p:nvGrpSpPr>
      <p:grpSpPr>
        <a:xfrm>
          <a:off x="0" y="0"/>
          <a:ext cx="0" cy="0"/>
          <a:chOff x="0" y="0"/>
          <a:chExt cx="0" cy="0"/>
        </a:xfrm>
      </p:grpSpPr>
      <p:sp>
        <p:nvSpPr>
          <p:cNvPr id="2" name="Metin kutusu 1">
            <a:extLst>
              <a:ext uri="{FF2B5EF4-FFF2-40B4-BE49-F238E27FC236}">
                <a16:creationId xmlns:a16="http://schemas.microsoft.com/office/drawing/2014/main" id="{225014FC-E651-772F-27D8-32FB13319938}"/>
              </a:ext>
            </a:extLst>
          </p:cNvPr>
          <p:cNvSpPr txBox="1"/>
          <p:nvPr/>
        </p:nvSpPr>
        <p:spPr>
          <a:xfrm>
            <a:off x="108155" y="2664542"/>
            <a:ext cx="2595716" cy="2123658"/>
          </a:xfrm>
          <a:prstGeom prst="rect">
            <a:avLst/>
          </a:prstGeom>
          <a:noFill/>
        </p:spPr>
        <p:txBody>
          <a:bodyPr wrap="square" rtlCol="0">
            <a:spAutoFit/>
          </a:bodyPr>
          <a:lstStyle/>
          <a:p>
            <a:pPr algn="ctr"/>
            <a:r>
              <a:rPr lang="tr-TR" sz="2400" dirty="0">
                <a:solidFill>
                  <a:schemeClr val="bg1"/>
                </a:solidFill>
                <a:latin typeface="Amasis MT Pro Black" panose="02040A04050005020304" pitchFamily="18" charset="-94"/>
              </a:rPr>
              <a:t>KTÜ Farkında Yolculuğunun Birincisi Gerçekleştirildi</a:t>
            </a:r>
          </a:p>
          <a:p>
            <a:r>
              <a:rPr lang="tr-TR" dirty="0"/>
              <a:t/>
            </a:r>
            <a:br>
              <a:rPr lang="tr-TR" dirty="0"/>
            </a:br>
            <a:endParaRPr lang="tr-TR" dirty="0"/>
          </a:p>
        </p:txBody>
      </p:sp>
      <p:pic>
        <p:nvPicPr>
          <p:cNvPr id="6" name="Resim 5" descr="giyim, duvar, insan yüzü, kişi, şahıs içeren bir resim&#10;&#10;Yapay zeka tarafından oluşturulmuş içerik yanlış olabilir.">
            <a:extLst>
              <a:ext uri="{FF2B5EF4-FFF2-40B4-BE49-F238E27FC236}">
                <a16:creationId xmlns:a16="http://schemas.microsoft.com/office/drawing/2014/main" id="{AB4D5A03-8C21-405E-C9D2-CAFD7A9DF4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6634" y="2016917"/>
            <a:ext cx="7141244" cy="4732323"/>
          </a:xfrm>
          <a:prstGeom prst="rect">
            <a:avLst/>
          </a:prstGeom>
        </p:spPr>
      </p:pic>
      <p:sp>
        <p:nvSpPr>
          <p:cNvPr id="7" name="Metin kutusu 6">
            <a:extLst>
              <a:ext uri="{FF2B5EF4-FFF2-40B4-BE49-F238E27FC236}">
                <a16:creationId xmlns:a16="http://schemas.microsoft.com/office/drawing/2014/main" id="{E028E25B-C7BF-A2CD-52B4-D5EE218E01EC}"/>
              </a:ext>
            </a:extLst>
          </p:cNvPr>
          <p:cNvSpPr txBox="1"/>
          <p:nvPr/>
        </p:nvSpPr>
        <p:spPr>
          <a:xfrm>
            <a:off x="2968060" y="222140"/>
            <a:ext cx="8691717" cy="1354217"/>
          </a:xfrm>
          <a:prstGeom prst="rect">
            <a:avLst/>
          </a:prstGeom>
          <a:noFill/>
        </p:spPr>
        <p:txBody>
          <a:bodyPr wrap="square">
            <a:spAutoFit/>
          </a:bodyPr>
          <a:lstStyle/>
          <a:p>
            <a:pPr algn="l"/>
            <a:r>
              <a:rPr lang="tr-TR" sz="3200" b="1" dirty="0">
                <a:solidFill>
                  <a:schemeClr val="accent1">
                    <a:lumMod val="50000"/>
                  </a:schemeClr>
                </a:solidFill>
                <a:latin typeface="Amasis MT Pro Black" panose="02040A04050005020304" pitchFamily="18" charset="-94"/>
              </a:rPr>
              <a:t>Sağlık Kültür ve Spor Daire Başkanlığı</a:t>
            </a:r>
          </a:p>
          <a:p>
            <a:pPr algn="l"/>
            <a:endParaRPr lang="tr-TR" sz="3200" b="1" dirty="0">
              <a:solidFill>
                <a:schemeClr val="accent1">
                  <a:lumMod val="50000"/>
                </a:schemeClr>
              </a:solidFill>
              <a:latin typeface="Amasis MT Pro Black" panose="02040A04050005020304" pitchFamily="18" charset="-94"/>
            </a:endParaRPr>
          </a:p>
          <a:p>
            <a:pPr algn="l"/>
            <a:endParaRPr lang="tr-TR" b="1" dirty="0">
              <a:solidFill>
                <a:schemeClr val="bg1"/>
              </a:solidFill>
              <a:latin typeface="Amasis MT Pro Black" panose="02040A04050005020304" pitchFamily="18" charset="-94"/>
            </a:endParaRPr>
          </a:p>
        </p:txBody>
      </p:sp>
      <p:sp>
        <p:nvSpPr>
          <p:cNvPr id="9" name="Metin kutusu 8">
            <a:extLst>
              <a:ext uri="{FF2B5EF4-FFF2-40B4-BE49-F238E27FC236}">
                <a16:creationId xmlns:a16="http://schemas.microsoft.com/office/drawing/2014/main" id="{A58AA22D-F369-4A9F-8A9A-7511A9E5F97B}"/>
              </a:ext>
            </a:extLst>
          </p:cNvPr>
          <p:cNvSpPr txBox="1"/>
          <p:nvPr/>
        </p:nvSpPr>
        <p:spPr>
          <a:xfrm>
            <a:off x="2861187" y="2239359"/>
            <a:ext cx="2025446" cy="3293209"/>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ctr"/>
            <a:r>
              <a:rPr lang="tr-TR" sz="1600" b="0" i="0" dirty="0">
                <a:solidFill>
                  <a:srgbClr val="000000"/>
                </a:solidFill>
                <a:effectLst/>
                <a:latin typeface="Arial" panose="020B0604020202020204" pitchFamily="34" charset="0"/>
                <a:cs typeface="Arial" panose="020B0604020202020204" pitchFamily="34" charset="0"/>
              </a:rPr>
              <a:t>Arsin MYO ve Orman Endüstri Mühendisliği Bölümüne yapılan ziyaretlerde Akademik Engelli Öğrenci Danışmanları ve Öğrencilerimizle sohbet ortamında sorunlar dile getirilirken görüş ve öneriler de alındı.</a:t>
            </a:r>
            <a:endParaRPr lang="tr-TR" sz="1600" dirty="0">
              <a:latin typeface="Arial" panose="020B0604020202020204" pitchFamily="34" charset="0"/>
              <a:cs typeface="Arial" panose="020B0604020202020204" pitchFamily="34" charset="0"/>
            </a:endParaRPr>
          </a:p>
        </p:txBody>
      </p:sp>
      <p:sp>
        <p:nvSpPr>
          <p:cNvPr id="3" name="Metin kutusu 2">
            <a:extLst>
              <a:ext uri="{FF2B5EF4-FFF2-40B4-BE49-F238E27FC236}">
                <a16:creationId xmlns:a16="http://schemas.microsoft.com/office/drawing/2014/main" id="{52E9B828-5C32-138B-DA0F-51942567F736}"/>
              </a:ext>
            </a:extLst>
          </p:cNvPr>
          <p:cNvSpPr txBox="1"/>
          <p:nvPr/>
        </p:nvSpPr>
        <p:spPr>
          <a:xfrm>
            <a:off x="2968060" y="899248"/>
            <a:ext cx="4847303" cy="461665"/>
          </a:xfrm>
          <a:prstGeom prst="rect">
            <a:avLst/>
          </a:prstGeom>
          <a:noFill/>
        </p:spPr>
        <p:txBody>
          <a:bodyPr wrap="square" rtlCol="0">
            <a:spAutoFit/>
          </a:bodyPr>
          <a:lstStyle/>
          <a:p>
            <a:r>
              <a:rPr lang="tr-TR" sz="2400" b="1" dirty="0">
                <a:solidFill>
                  <a:srgbClr val="003B64"/>
                </a:solidFill>
                <a:latin typeface="Amasis MT Pro Black" panose="02040A04050005020304" pitchFamily="18" charset="-94"/>
              </a:rPr>
              <a:t>Dezavantajlı Gruplar Birimi</a:t>
            </a:r>
          </a:p>
        </p:txBody>
      </p:sp>
    </p:spTree>
    <p:extLst>
      <p:ext uri="{BB962C8B-B14F-4D97-AF65-F5344CB8AC3E}">
        <p14:creationId xmlns:p14="http://schemas.microsoft.com/office/powerpoint/2010/main" val="3142324428"/>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B751F-0483-39F9-BAF7-A706B5578927}"/>
            </a:ext>
          </a:extLst>
        </p:cNvPr>
        <p:cNvGrpSpPr/>
        <p:nvPr/>
      </p:nvGrpSpPr>
      <p:grpSpPr>
        <a:xfrm>
          <a:off x="0" y="0"/>
          <a:ext cx="0" cy="0"/>
          <a:chOff x="0" y="0"/>
          <a:chExt cx="0" cy="0"/>
        </a:xfrm>
      </p:grpSpPr>
      <p:sp>
        <p:nvSpPr>
          <p:cNvPr id="2" name="Metin kutusu 1">
            <a:extLst>
              <a:ext uri="{FF2B5EF4-FFF2-40B4-BE49-F238E27FC236}">
                <a16:creationId xmlns:a16="http://schemas.microsoft.com/office/drawing/2014/main" id="{29EDF07D-B045-3AF1-B195-AF622CFD876E}"/>
              </a:ext>
            </a:extLst>
          </p:cNvPr>
          <p:cNvSpPr txBox="1"/>
          <p:nvPr/>
        </p:nvSpPr>
        <p:spPr>
          <a:xfrm>
            <a:off x="2968060" y="222140"/>
            <a:ext cx="8691717" cy="1354217"/>
          </a:xfrm>
          <a:prstGeom prst="rect">
            <a:avLst/>
          </a:prstGeom>
          <a:noFill/>
        </p:spPr>
        <p:txBody>
          <a:bodyPr wrap="square">
            <a:spAutoFit/>
          </a:bodyPr>
          <a:lstStyle/>
          <a:p>
            <a:pPr algn="l"/>
            <a:r>
              <a:rPr lang="tr-TR" sz="3200" b="1" dirty="0">
                <a:solidFill>
                  <a:schemeClr val="accent1">
                    <a:lumMod val="50000"/>
                  </a:schemeClr>
                </a:solidFill>
                <a:latin typeface="Amasis MT Pro Black" panose="02040A04050005020304" pitchFamily="18" charset="-94"/>
              </a:rPr>
              <a:t>Sağlık Kültür ve Spor Daire Başkanlığı</a:t>
            </a:r>
          </a:p>
          <a:p>
            <a:pPr algn="l"/>
            <a:endParaRPr lang="tr-TR" sz="3200" b="1" dirty="0">
              <a:solidFill>
                <a:schemeClr val="accent1">
                  <a:lumMod val="50000"/>
                </a:schemeClr>
              </a:solidFill>
              <a:latin typeface="Amasis MT Pro Black" panose="02040A04050005020304" pitchFamily="18" charset="-94"/>
            </a:endParaRPr>
          </a:p>
          <a:p>
            <a:pPr algn="l"/>
            <a:endParaRPr lang="tr-TR" b="1" dirty="0">
              <a:solidFill>
                <a:schemeClr val="bg1"/>
              </a:solidFill>
              <a:latin typeface="Amasis MT Pro Black" panose="02040A04050005020304" pitchFamily="18" charset="-94"/>
            </a:endParaRPr>
          </a:p>
        </p:txBody>
      </p:sp>
      <p:sp>
        <p:nvSpPr>
          <p:cNvPr id="6" name="Metin kutusu 5">
            <a:extLst>
              <a:ext uri="{FF2B5EF4-FFF2-40B4-BE49-F238E27FC236}">
                <a16:creationId xmlns:a16="http://schemas.microsoft.com/office/drawing/2014/main" id="{F68A0CAB-D555-4011-AAE9-A6CE65DED494}"/>
              </a:ext>
            </a:extLst>
          </p:cNvPr>
          <p:cNvSpPr txBox="1"/>
          <p:nvPr/>
        </p:nvSpPr>
        <p:spPr>
          <a:xfrm>
            <a:off x="88490" y="2274838"/>
            <a:ext cx="2743201" cy="2308324"/>
          </a:xfrm>
          <a:prstGeom prst="rect">
            <a:avLst/>
          </a:prstGeom>
          <a:noFill/>
        </p:spPr>
        <p:txBody>
          <a:bodyPr wrap="square">
            <a:spAutoFit/>
          </a:bodyPr>
          <a:lstStyle/>
          <a:p>
            <a:pPr algn="ctr"/>
            <a:r>
              <a:rPr lang="tr-TR" sz="2400" b="0" i="0" dirty="0">
                <a:solidFill>
                  <a:schemeClr val="bg1"/>
                </a:solidFill>
                <a:effectLst/>
                <a:latin typeface="Amasis MT Pro Black" panose="02040A04050005020304" pitchFamily="18" charset="-94"/>
              </a:rPr>
              <a:t>Türkiye </a:t>
            </a:r>
            <a:r>
              <a:rPr lang="tr-TR" sz="2400" b="0" i="0" dirty="0" err="1">
                <a:solidFill>
                  <a:schemeClr val="bg1"/>
                </a:solidFill>
                <a:effectLst/>
                <a:latin typeface="Amasis MT Pro Black" panose="02040A04050005020304" pitchFamily="18" charset="-94"/>
              </a:rPr>
              <a:t>Beyazay</a:t>
            </a:r>
            <a:r>
              <a:rPr lang="tr-TR" sz="2400" b="0" i="0" dirty="0">
                <a:solidFill>
                  <a:schemeClr val="bg1"/>
                </a:solidFill>
                <a:effectLst/>
                <a:latin typeface="Amasis MT Pro Black" panose="02040A04050005020304" pitchFamily="18" charset="-94"/>
              </a:rPr>
              <a:t> Derneği Trabzon Şubesine Ziyaret</a:t>
            </a:r>
            <a:endParaRPr lang="tr-TR" sz="2400" dirty="0">
              <a:solidFill>
                <a:schemeClr val="bg1"/>
              </a:solidFill>
              <a:latin typeface="Amasis MT Pro Black" panose="02040A04050005020304" pitchFamily="18" charset="-94"/>
            </a:endParaRPr>
          </a:p>
        </p:txBody>
      </p:sp>
      <p:pic>
        <p:nvPicPr>
          <p:cNvPr id="10" name="Resim 9" descr="giyim, kişi, şahıs, mobilya, iç mekan içeren bir resim&#10;&#10;Yapay zeka tarafından oluşturulmuş içerik yanlış olabilir.">
            <a:extLst>
              <a:ext uri="{FF2B5EF4-FFF2-40B4-BE49-F238E27FC236}">
                <a16:creationId xmlns:a16="http://schemas.microsoft.com/office/drawing/2014/main" id="{02B7A2BD-89E9-A698-A092-229620E62E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060" y="1769806"/>
            <a:ext cx="8250546" cy="5088194"/>
          </a:xfrm>
          <a:prstGeom prst="rect">
            <a:avLst/>
          </a:prstGeom>
        </p:spPr>
      </p:pic>
      <p:sp>
        <p:nvSpPr>
          <p:cNvPr id="3" name="Metin kutusu 2">
            <a:extLst>
              <a:ext uri="{FF2B5EF4-FFF2-40B4-BE49-F238E27FC236}">
                <a16:creationId xmlns:a16="http://schemas.microsoft.com/office/drawing/2014/main" id="{69475FEF-F83E-DB4C-7A34-922A17FEE3C2}"/>
              </a:ext>
            </a:extLst>
          </p:cNvPr>
          <p:cNvSpPr txBox="1"/>
          <p:nvPr/>
        </p:nvSpPr>
        <p:spPr>
          <a:xfrm>
            <a:off x="2968060" y="899248"/>
            <a:ext cx="4847303" cy="461665"/>
          </a:xfrm>
          <a:prstGeom prst="rect">
            <a:avLst/>
          </a:prstGeom>
          <a:noFill/>
        </p:spPr>
        <p:txBody>
          <a:bodyPr wrap="square" rtlCol="0">
            <a:spAutoFit/>
          </a:bodyPr>
          <a:lstStyle/>
          <a:p>
            <a:r>
              <a:rPr lang="tr-TR" sz="2400" b="1" dirty="0">
                <a:solidFill>
                  <a:srgbClr val="003B64"/>
                </a:solidFill>
                <a:latin typeface="Amasis MT Pro Black" panose="02040A04050005020304" pitchFamily="18" charset="-94"/>
              </a:rPr>
              <a:t>Dezavantajlı Gruplar Birimi</a:t>
            </a:r>
          </a:p>
        </p:txBody>
      </p:sp>
    </p:spTree>
    <p:extLst>
      <p:ext uri="{BB962C8B-B14F-4D97-AF65-F5344CB8AC3E}">
        <p14:creationId xmlns:p14="http://schemas.microsoft.com/office/powerpoint/2010/main" val="3319300828"/>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6549B-8C0A-78AB-04A3-9553099A9476}"/>
            </a:ext>
          </a:extLst>
        </p:cNvPr>
        <p:cNvGrpSpPr/>
        <p:nvPr/>
      </p:nvGrpSpPr>
      <p:grpSpPr>
        <a:xfrm>
          <a:off x="0" y="0"/>
          <a:ext cx="0" cy="0"/>
          <a:chOff x="0" y="0"/>
          <a:chExt cx="0" cy="0"/>
        </a:xfrm>
      </p:grpSpPr>
      <p:sp>
        <p:nvSpPr>
          <p:cNvPr id="2" name="Metin kutusu 1">
            <a:extLst>
              <a:ext uri="{FF2B5EF4-FFF2-40B4-BE49-F238E27FC236}">
                <a16:creationId xmlns:a16="http://schemas.microsoft.com/office/drawing/2014/main" id="{4E97D34D-E0C2-B543-CCA7-BC4B36F71940}"/>
              </a:ext>
            </a:extLst>
          </p:cNvPr>
          <p:cNvSpPr txBox="1"/>
          <p:nvPr/>
        </p:nvSpPr>
        <p:spPr>
          <a:xfrm>
            <a:off x="2968060" y="222140"/>
            <a:ext cx="8691717" cy="1354217"/>
          </a:xfrm>
          <a:prstGeom prst="rect">
            <a:avLst/>
          </a:prstGeom>
          <a:noFill/>
        </p:spPr>
        <p:txBody>
          <a:bodyPr wrap="square">
            <a:spAutoFit/>
          </a:bodyPr>
          <a:lstStyle/>
          <a:p>
            <a:pPr algn="l"/>
            <a:r>
              <a:rPr lang="tr-TR" sz="3200" b="1" dirty="0">
                <a:solidFill>
                  <a:schemeClr val="accent1">
                    <a:lumMod val="50000"/>
                  </a:schemeClr>
                </a:solidFill>
                <a:latin typeface="Amasis MT Pro Black" panose="02040A04050005020304" pitchFamily="18" charset="-94"/>
              </a:rPr>
              <a:t>Sağlık Kültür ve Spor Daire Başkanlığı</a:t>
            </a:r>
          </a:p>
          <a:p>
            <a:pPr algn="l"/>
            <a:endParaRPr lang="tr-TR" sz="3200" b="1" dirty="0">
              <a:solidFill>
                <a:schemeClr val="accent1">
                  <a:lumMod val="50000"/>
                </a:schemeClr>
              </a:solidFill>
              <a:latin typeface="Amasis MT Pro Black" panose="02040A04050005020304" pitchFamily="18" charset="-94"/>
            </a:endParaRPr>
          </a:p>
          <a:p>
            <a:pPr algn="l"/>
            <a:endParaRPr lang="tr-TR" b="1" dirty="0">
              <a:solidFill>
                <a:schemeClr val="bg1"/>
              </a:solidFill>
              <a:latin typeface="Amasis MT Pro Black" panose="02040A04050005020304" pitchFamily="18" charset="-94"/>
            </a:endParaRPr>
          </a:p>
        </p:txBody>
      </p:sp>
      <p:sp>
        <p:nvSpPr>
          <p:cNvPr id="4" name="Metin kutusu 3">
            <a:extLst>
              <a:ext uri="{FF2B5EF4-FFF2-40B4-BE49-F238E27FC236}">
                <a16:creationId xmlns:a16="http://schemas.microsoft.com/office/drawing/2014/main" id="{49CACC93-B961-E74D-A8DA-ADB30722EB33}"/>
              </a:ext>
            </a:extLst>
          </p:cNvPr>
          <p:cNvSpPr txBox="1"/>
          <p:nvPr/>
        </p:nvSpPr>
        <p:spPr>
          <a:xfrm>
            <a:off x="0" y="2797525"/>
            <a:ext cx="2832972" cy="1877437"/>
          </a:xfrm>
          <a:prstGeom prst="rect">
            <a:avLst/>
          </a:prstGeom>
          <a:noFill/>
        </p:spPr>
        <p:txBody>
          <a:bodyPr wrap="square">
            <a:spAutoFit/>
          </a:bodyPr>
          <a:lstStyle/>
          <a:p>
            <a:pPr algn="ctr">
              <a:lnSpc>
                <a:spcPts val="2250"/>
              </a:lnSpc>
              <a:spcBef>
                <a:spcPts val="750"/>
              </a:spcBef>
              <a:spcAft>
                <a:spcPts val="375"/>
              </a:spcAft>
              <a:buNone/>
            </a:pPr>
            <a:r>
              <a:rPr lang="tr-TR" sz="2000" b="0" i="0" dirty="0">
                <a:solidFill>
                  <a:schemeClr val="bg1"/>
                </a:solidFill>
                <a:effectLst/>
                <a:latin typeface="Amasis MT Pro Black" panose="02040A04050005020304" pitchFamily="18" charset="-94"/>
              </a:rPr>
              <a:t>Bilim, Kültür, Sanat (BKS) Haftasında Düzenlenen Kermes Büyük İlgi Gördü</a:t>
            </a:r>
          </a:p>
          <a:p>
            <a:pPr>
              <a:buNone/>
            </a:pPr>
            <a:r>
              <a:rPr lang="tr-TR" b="0" i="0" dirty="0">
                <a:solidFill>
                  <a:srgbClr val="212529"/>
                </a:solidFill>
                <a:effectLst/>
                <a:latin typeface="HurmeRegular"/>
              </a:rPr>
              <a:t/>
            </a:r>
            <a:br>
              <a:rPr lang="tr-TR" b="0" i="0" dirty="0">
                <a:solidFill>
                  <a:srgbClr val="212529"/>
                </a:solidFill>
                <a:effectLst/>
                <a:latin typeface="HurmeRegular"/>
              </a:rPr>
            </a:br>
            <a:endParaRPr lang="tr-TR" dirty="0"/>
          </a:p>
        </p:txBody>
      </p:sp>
      <p:pic>
        <p:nvPicPr>
          <p:cNvPr id="6" name="Resim 5" descr="dış mekan, giyim, gökyüzü, tente içeren bir resim&#10;&#10;Yapay zeka tarafından oluşturulmuş içerik yanlış olabilir.">
            <a:extLst>
              <a:ext uri="{FF2B5EF4-FFF2-40B4-BE49-F238E27FC236}">
                <a16:creationId xmlns:a16="http://schemas.microsoft.com/office/drawing/2014/main" id="{5B192E1B-0C0B-5305-8EB1-62E17438DF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2972" y="1576357"/>
            <a:ext cx="9359028" cy="5281643"/>
          </a:xfrm>
          <a:prstGeom prst="rect">
            <a:avLst/>
          </a:prstGeom>
        </p:spPr>
      </p:pic>
      <p:sp>
        <p:nvSpPr>
          <p:cNvPr id="3" name="Metin kutusu 2">
            <a:extLst>
              <a:ext uri="{FF2B5EF4-FFF2-40B4-BE49-F238E27FC236}">
                <a16:creationId xmlns:a16="http://schemas.microsoft.com/office/drawing/2014/main" id="{D807BE79-4AAC-5537-87E9-E1C632FCC9B1}"/>
              </a:ext>
            </a:extLst>
          </p:cNvPr>
          <p:cNvSpPr txBox="1"/>
          <p:nvPr/>
        </p:nvSpPr>
        <p:spPr>
          <a:xfrm>
            <a:off x="2968060" y="899248"/>
            <a:ext cx="4847303" cy="461665"/>
          </a:xfrm>
          <a:prstGeom prst="rect">
            <a:avLst/>
          </a:prstGeom>
          <a:noFill/>
        </p:spPr>
        <p:txBody>
          <a:bodyPr wrap="square" rtlCol="0">
            <a:spAutoFit/>
          </a:bodyPr>
          <a:lstStyle/>
          <a:p>
            <a:r>
              <a:rPr lang="tr-TR" sz="2400" b="1" dirty="0">
                <a:solidFill>
                  <a:srgbClr val="003B64"/>
                </a:solidFill>
                <a:latin typeface="Amasis MT Pro Black" panose="02040A04050005020304" pitchFamily="18" charset="-94"/>
              </a:rPr>
              <a:t>Dezavantajlı Gruplar Birimi</a:t>
            </a:r>
          </a:p>
        </p:txBody>
      </p:sp>
    </p:spTree>
    <p:extLst>
      <p:ext uri="{BB962C8B-B14F-4D97-AF65-F5344CB8AC3E}">
        <p14:creationId xmlns:p14="http://schemas.microsoft.com/office/powerpoint/2010/main" val="1629459841"/>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2BA2C-5DFE-3A54-A45A-F88B53200D1F}"/>
            </a:ext>
          </a:extLst>
        </p:cNvPr>
        <p:cNvGrpSpPr/>
        <p:nvPr/>
      </p:nvGrpSpPr>
      <p:grpSpPr>
        <a:xfrm>
          <a:off x="0" y="0"/>
          <a:ext cx="0" cy="0"/>
          <a:chOff x="0" y="0"/>
          <a:chExt cx="0" cy="0"/>
        </a:xfrm>
      </p:grpSpPr>
      <p:sp>
        <p:nvSpPr>
          <p:cNvPr id="2" name="Metin kutusu 1">
            <a:extLst>
              <a:ext uri="{FF2B5EF4-FFF2-40B4-BE49-F238E27FC236}">
                <a16:creationId xmlns:a16="http://schemas.microsoft.com/office/drawing/2014/main" id="{D2A5528B-A0DC-4DDC-48BF-5370B5455616}"/>
              </a:ext>
            </a:extLst>
          </p:cNvPr>
          <p:cNvSpPr txBox="1"/>
          <p:nvPr/>
        </p:nvSpPr>
        <p:spPr>
          <a:xfrm>
            <a:off x="2968060" y="222140"/>
            <a:ext cx="8691717" cy="1354217"/>
          </a:xfrm>
          <a:prstGeom prst="rect">
            <a:avLst/>
          </a:prstGeom>
          <a:noFill/>
        </p:spPr>
        <p:txBody>
          <a:bodyPr wrap="square">
            <a:spAutoFit/>
          </a:bodyPr>
          <a:lstStyle/>
          <a:p>
            <a:pPr algn="l"/>
            <a:r>
              <a:rPr lang="tr-TR" sz="3200" b="1" dirty="0">
                <a:solidFill>
                  <a:schemeClr val="accent1">
                    <a:lumMod val="50000"/>
                  </a:schemeClr>
                </a:solidFill>
                <a:latin typeface="Amasis MT Pro Black" panose="02040A04050005020304" pitchFamily="18" charset="-94"/>
              </a:rPr>
              <a:t>Sağlık Kültür ve Spor Daire Başkanlığı</a:t>
            </a:r>
          </a:p>
          <a:p>
            <a:pPr algn="l"/>
            <a:endParaRPr lang="tr-TR" sz="3200" b="1" dirty="0">
              <a:solidFill>
                <a:schemeClr val="accent1">
                  <a:lumMod val="50000"/>
                </a:schemeClr>
              </a:solidFill>
              <a:latin typeface="Amasis MT Pro Black" panose="02040A04050005020304" pitchFamily="18" charset="-94"/>
            </a:endParaRPr>
          </a:p>
          <a:p>
            <a:pPr algn="l"/>
            <a:endParaRPr lang="tr-TR" b="1" dirty="0">
              <a:solidFill>
                <a:schemeClr val="bg1"/>
              </a:solidFill>
              <a:latin typeface="Amasis MT Pro Black" panose="02040A04050005020304" pitchFamily="18" charset="-94"/>
            </a:endParaRPr>
          </a:p>
        </p:txBody>
      </p:sp>
      <p:sp>
        <p:nvSpPr>
          <p:cNvPr id="3" name="Metin kutusu 2">
            <a:extLst>
              <a:ext uri="{FF2B5EF4-FFF2-40B4-BE49-F238E27FC236}">
                <a16:creationId xmlns:a16="http://schemas.microsoft.com/office/drawing/2014/main" id="{7F54A877-A9D7-6A39-C76C-89EB434B3DBF}"/>
              </a:ext>
            </a:extLst>
          </p:cNvPr>
          <p:cNvSpPr txBox="1"/>
          <p:nvPr/>
        </p:nvSpPr>
        <p:spPr>
          <a:xfrm>
            <a:off x="0" y="2797525"/>
            <a:ext cx="2832972" cy="1877437"/>
          </a:xfrm>
          <a:prstGeom prst="rect">
            <a:avLst/>
          </a:prstGeom>
          <a:noFill/>
        </p:spPr>
        <p:txBody>
          <a:bodyPr wrap="square">
            <a:spAutoFit/>
          </a:bodyPr>
          <a:lstStyle/>
          <a:p>
            <a:pPr algn="ctr">
              <a:lnSpc>
                <a:spcPts val="2250"/>
              </a:lnSpc>
              <a:spcBef>
                <a:spcPts val="750"/>
              </a:spcBef>
              <a:spcAft>
                <a:spcPts val="375"/>
              </a:spcAft>
              <a:buNone/>
            </a:pPr>
            <a:r>
              <a:rPr lang="tr-TR" sz="2000" b="0" i="0" dirty="0">
                <a:solidFill>
                  <a:schemeClr val="bg1"/>
                </a:solidFill>
                <a:effectLst/>
                <a:latin typeface="Amasis MT Pro Black" panose="02040A04050005020304" pitchFamily="18" charset="-94"/>
              </a:rPr>
              <a:t>Bilim, Kültür, Sanat (BKS) Haftasında Düzenlenen Kermes Büyük İlgi Gördü</a:t>
            </a:r>
          </a:p>
          <a:p>
            <a:pPr>
              <a:buNone/>
            </a:pPr>
            <a:r>
              <a:rPr lang="tr-TR" b="0" i="0" dirty="0">
                <a:solidFill>
                  <a:srgbClr val="212529"/>
                </a:solidFill>
                <a:effectLst/>
                <a:latin typeface="HurmeRegular"/>
              </a:rPr>
              <a:t/>
            </a:r>
            <a:br>
              <a:rPr lang="tr-TR" b="0" i="0" dirty="0">
                <a:solidFill>
                  <a:srgbClr val="212529"/>
                </a:solidFill>
                <a:effectLst/>
                <a:latin typeface="HurmeRegular"/>
              </a:rPr>
            </a:br>
            <a:endParaRPr lang="tr-TR" dirty="0"/>
          </a:p>
        </p:txBody>
      </p:sp>
      <p:pic>
        <p:nvPicPr>
          <p:cNvPr id="5" name="Resim 4" descr="giyim, masa, kişi, şahıs, tente içeren bir resim&#10;&#10;Yapay zeka tarafından oluşturulmuş içerik yanlış olabilir.">
            <a:extLst>
              <a:ext uri="{FF2B5EF4-FFF2-40B4-BE49-F238E27FC236}">
                <a16:creationId xmlns:a16="http://schemas.microsoft.com/office/drawing/2014/main" id="{B9E1A577-E7B5-3765-E75B-A9733CBBC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2972" y="1576356"/>
            <a:ext cx="9359028" cy="5281643"/>
          </a:xfrm>
          <a:prstGeom prst="rect">
            <a:avLst/>
          </a:prstGeom>
        </p:spPr>
      </p:pic>
      <p:sp>
        <p:nvSpPr>
          <p:cNvPr id="4" name="Metin kutusu 3">
            <a:extLst>
              <a:ext uri="{FF2B5EF4-FFF2-40B4-BE49-F238E27FC236}">
                <a16:creationId xmlns:a16="http://schemas.microsoft.com/office/drawing/2014/main" id="{D06A3B4D-51B8-436E-D945-BF39973F638E}"/>
              </a:ext>
            </a:extLst>
          </p:cNvPr>
          <p:cNvSpPr txBox="1"/>
          <p:nvPr/>
        </p:nvSpPr>
        <p:spPr>
          <a:xfrm>
            <a:off x="2968060" y="899248"/>
            <a:ext cx="4847303" cy="461665"/>
          </a:xfrm>
          <a:prstGeom prst="rect">
            <a:avLst/>
          </a:prstGeom>
          <a:noFill/>
        </p:spPr>
        <p:txBody>
          <a:bodyPr wrap="square" rtlCol="0">
            <a:spAutoFit/>
          </a:bodyPr>
          <a:lstStyle/>
          <a:p>
            <a:r>
              <a:rPr lang="tr-TR" sz="2400" b="1" dirty="0">
                <a:solidFill>
                  <a:srgbClr val="003B64"/>
                </a:solidFill>
                <a:latin typeface="Amasis MT Pro Black" panose="02040A04050005020304" pitchFamily="18" charset="-94"/>
              </a:rPr>
              <a:t>Dezavantajlı Gruplar Birimi</a:t>
            </a:r>
          </a:p>
        </p:txBody>
      </p:sp>
    </p:spTree>
    <p:extLst>
      <p:ext uri="{BB962C8B-B14F-4D97-AF65-F5344CB8AC3E}">
        <p14:creationId xmlns:p14="http://schemas.microsoft.com/office/powerpoint/2010/main" val="3819742953"/>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00023-53F8-31E6-EFBF-B8C7FC2F024B}"/>
            </a:ext>
          </a:extLst>
        </p:cNvPr>
        <p:cNvGrpSpPr/>
        <p:nvPr/>
      </p:nvGrpSpPr>
      <p:grpSpPr>
        <a:xfrm>
          <a:off x="0" y="0"/>
          <a:ext cx="0" cy="0"/>
          <a:chOff x="0" y="0"/>
          <a:chExt cx="0" cy="0"/>
        </a:xfrm>
      </p:grpSpPr>
      <p:sp>
        <p:nvSpPr>
          <p:cNvPr id="2" name="Metin kutusu 1">
            <a:extLst>
              <a:ext uri="{FF2B5EF4-FFF2-40B4-BE49-F238E27FC236}">
                <a16:creationId xmlns:a16="http://schemas.microsoft.com/office/drawing/2014/main" id="{0C453BB4-5A11-DBF1-4137-72D4D2C67A79}"/>
              </a:ext>
            </a:extLst>
          </p:cNvPr>
          <p:cNvSpPr txBox="1"/>
          <p:nvPr/>
        </p:nvSpPr>
        <p:spPr>
          <a:xfrm>
            <a:off x="2968060" y="222140"/>
            <a:ext cx="8691717" cy="1354217"/>
          </a:xfrm>
          <a:prstGeom prst="rect">
            <a:avLst/>
          </a:prstGeom>
          <a:noFill/>
        </p:spPr>
        <p:txBody>
          <a:bodyPr wrap="square">
            <a:spAutoFit/>
          </a:bodyPr>
          <a:lstStyle/>
          <a:p>
            <a:pPr algn="l"/>
            <a:r>
              <a:rPr lang="tr-TR" sz="3200" b="1" dirty="0">
                <a:solidFill>
                  <a:schemeClr val="accent1">
                    <a:lumMod val="50000"/>
                  </a:schemeClr>
                </a:solidFill>
                <a:latin typeface="Amasis MT Pro Black" panose="02040A04050005020304" pitchFamily="18" charset="-94"/>
              </a:rPr>
              <a:t>Sağlık Kültür ve Spor Daire Başkanlığı</a:t>
            </a:r>
          </a:p>
          <a:p>
            <a:pPr algn="l"/>
            <a:endParaRPr lang="tr-TR" sz="3200" b="1" dirty="0">
              <a:solidFill>
                <a:schemeClr val="accent1">
                  <a:lumMod val="50000"/>
                </a:schemeClr>
              </a:solidFill>
              <a:latin typeface="Amasis MT Pro Black" panose="02040A04050005020304" pitchFamily="18" charset="-94"/>
            </a:endParaRPr>
          </a:p>
          <a:p>
            <a:pPr algn="l"/>
            <a:endParaRPr lang="tr-TR" b="1" dirty="0">
              <a:solidFill>
                <a:schemeClr val="bg1"/>
              </a:solidFill>
              <a:latin typeface="Amasis MT Pro Black" panose="02040A04050005020304" pitchFamily="18" charset="-94"/>
            </a:endParaRPr>
          </a:p>
        </p:txBody>
      </p:sp>
      <p:sp>
        <p:nvSpPr>
          <p:cNvPr id="4" name="Metin kutusu 3">
            <a:extLst>
              <a:ext uri="{FF2B5EF4-FFF2-40B4-BE49-F238E27FC236}">
                <a16:creationId xmlns:a16="http://schemas.microsoft.com/office/drawing/2014/main" id="{9D3429DD-197F-88D6-5CD4-25A31BFF7A7A}"/>
              </a:ext>
            </a:extLst>
          </p:cNvPr>
          <p:cNvSpPr txBox="1"/>
          <p:nvPr/>
        </p:nvSpPr>
        <p:spPr>
          <a:xfrm>
            <a:off x="92765" y="3087418"/>
            <a:ext cx="2773979" cy="2634054"/>
          </a:xfrm>
          <a:prstGeom prst="rect">
            <a:avLst/>
          </a:prstGeom>
          <a:noFill/>
        </p:spPr>
        <p:txBody>
          <a:bodyPr wrap="square">
            <a:spAutoFit/>
          </a:bodyPr>
          <a:lstStyle/>
          <a:p>
            <a:pPr algn="ctr">
              <a:lnSpc>
                <a:spcPts val="2250"/>
              </a:lnSpc>
              <a:spcBef>
                <a:spcPts val="750"/>
              </a:spcBef>
              <a:spcAft>
                <a:spcPts val="375"/>
              </a:spcAft>
              <a:buNone/>
            </a:pPr>
            <a:r>
              <a:rPr lang="tr-TR" sz="3600" b="0" i="0" dirty="0">
                <a:solidFill>
                  <a:schemeClr val="bg1"/>
                </a:solidFill>
                <a:effectLst/>
                <a:latin typeface="Amasis MT Pro Black" panose="02040A04050005020304" pitchFamily="18" charset="-94"/>
                <a:ea typeface="ADLaM Display" panose="020F0502020204030204" pitchFamily="2" charset="0"/>
                <a:cs typeface="Aharoni" panose="02010803020104030203" pitchFamily="2" charset="-79"/>
              </a:rPr>
              <a:t>KTÜ’ de</a:t>
            </a:r>
          </a:p>
          <a:p>
            <a:pPr algn="ctr">
              <a:lnSpc>
                <a:spcPts val="2250"/>
              </a:lnSpc>
              <a:spcBef>
                <a:spcPts val="750"/>
              </a:spcBef>
              <a:spcAft>
                <a:spcPts val="375"/>
              </a:spcAft>
              <a:buNone/>
            </a:pPr>
            <a:r>
              <a:rPr lang="tr-TR" sz="3600" b="0" i="0" dirty="0">
                <a:solidFill>
                  <a:schemeClr val="bg1"/>
                </a:solidFill>
                <a:effectLst/>
                <a:latin typeface="Amasis MT Pro Black" panose="02040A04050005020304" pitchFamily="18" charset="-94"/>
                <a:ea typeface="ADLaM Display" panose="020F0502020204030204" pitchFamily="2" charset="0"/>
                <a:cs typeface="Aharoni" panose="02010803020104030203" pitchFamily="2" charset="-79"/>
              </a:rPr>
              <a:t> Özel</a:t>
            </a:r>
          </a:p>
          <a:p>
            <a:pPr algn="ctr">
              <a:lnSpc>
                <a:spcPts val="2250"/>
              </a:lnSpc>
              <a:spcBef>
                <a:spcPts val="750"/>
              </a:spcBef>
              <a:spcAft>
                <a:spcPts val="375"/>
              </a:spcAft>
              <a:buNone/>
            </a:pPr>
            <a:r>
              <a:rPr lang="tr-TR" sz="3600" b="0" i="0" dirty="0">
                <a:solidFill>
                  <a:schemeClr val="bg1"/>
                </a:solidFill>
                <a:effectLst/>
                <a:latin typeface="Amasis MT Pro Black" panose="02040A04050005020304" pitchFamily="18" charset="-94"/>
                <a:ea typeface="ADLaM Display" panose="020F0502020204030204" pitchFamily="2" charset="0"/>
                <a:cs typeface="Aharoni" panose="02010803020104030203" pitchFamily="2" charset="-79"/>
              </a:rPr>
              <a:t> Coşkulu</a:t>
            </a:r>
          </a:p>
          <a:p>
            <a:pPr algn="ctr">
              <a:lnSpc>
                <a:spcPts val="2250"/>
              </a:lnSpc>
              <a:spcBef>
                <a:spcPts val="750"/>
              </a:spcBef>
              <a:spcAft>
                <a:spcPts val="375"/>
              </a:spcAft>
              <a:buNone/>
            </a:pPr>
            <a:r>
              <a:rPr lang="tr-TR" sz="3600" b="0" i="0" dirty="0">
                <a:solidFill>
                  <a:schemeClr val="bg1"/>
                </a:solidFill>
                <a:effectLst/>
                <a:latin typeface="Amasis MT Pro Black" panose="02040A04050005020304" pitchFamily="18" charset="-94"/>
                <a:ea typeface="ADLaM Display" panose="020F0502020204030204" pitchFamily="2" charset="0"/>
                <a:cs typeface="Aharoni" panose="02010803020104030203" pitchFamily="2" charset="-79"/>
              </a:rPr>
              <a:t> Mezuniyet</a:t>
            </a:r>
          </a:p>
          <a:p>
            <a:pPr>
              <a:buNone/>
            </a:pPr>
            <a:r>
              <a:rPr lang="tr-TR" b="0" i="0" dirty="0">
                <a:solidFill>
                  <a:srgbClr val="212529"/>
                </a:solidFill>
                <a:effectLst/>
                <a:latin typeface="HurmeRegular"/>
              </a:rPr>
              <a:t/>
            </a:r>
            <a:br>
              <a:rPr lang="tr-TR" b="0" i="0" dirty="0">
                <a:solidFill>
                  <a:srgbClr val="212529"/>
                </a:solidFill>
                <a:effectLst/>
                <a:latin typeface="HurmeRegular"/>
              </a:rPr>
            </a:br>
            <a:endParaRPr lang="tr-TR" dirty="0"/>
          </a:p>
        </p:txBody>
      </p:sp>
      <p:sp>
        <p:nvSpPr>
          <p:cNvPr id="6" name="Metin kutusu 5">
            <a:extLst>
              <a:ext uri="{FF2B5EF4-FFF2-40B4-BE49-F238E27FC236}">
                <a16:creationId xmlns:a16="http://schemas.microsoft.com/office/drawing/2014/main" id="{716B4FEA-57CB-75D1-F273-B8A22FA07204}"/>
              </a:ext>
            </a:extLst>
          </p:cNvPr>
          <p:cNvSpPr txBox="1"/>
          <p:nvPr/>
        </p:nvSpPr>
        <p:spPr>
          <a:xfrm>
            <a:off x="2866744" y="2419286"/>
            <a:ext cx="2866745" cy="353943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tr-TR" sz="1600" b="0" i="0" dirty="0">
                <a:solidFill>
                  <a:srgbClr val="000000"/>
                </a:solidFill>
                <a:effectLst/>
                <a:latin typeface="Arial" panose="020B0604020202020204" pitchFamily="34" charset="0"/>
                <a:cs typeface="Arial" panose="020B0604020202020204" pitchFamily="34" charset="0"/>
              </a:rPr>
              <a:t>Öğrencilerimizin, ailelerin ve akademisyenlerimizin yaşadıkları sevinçler bu törenlerin en güzel yanıdır. Öğrencilerimizin uzuvlarındaki kısıtlılığın başarmak için engel olmadığını göstermesi mezuniyet törenlerinin özel coşkusudur. Arsin MYO Grafik Tasarım Bölümü’nden mezun olan öğrencimizle bu coşkuyu yaşamanın mutluluğu içindeyiz.</a:t>
            </a:r>
            <a:endParaRPr lang="tr-TR" sz="1600" dirty="0">
              <a:latin typeface="Arial" panose="020B0604020202020204" pitchFamily="34" charset="0"/>
              <a:cs typeface="Arial" panose="020B0604020202020204" pitchFamily="34" charset="0"/>
            </a:endParaRPr>
          </a:p>
        </p:txBody>
      </p:sp>
      <p:pic>
        <p:nvPicPr>
          <p:cNvPr id="8" name="Resim 7" descr="giyim, kişi, şahıs, insan yüzü, adam, insan içeren bir resim&#10;&#10;Yapay zeka tarafından oluşturulmuş içerik yanlış olabilir.">
            <a:extLst>
              <a:ext uri="{FF2B5EF4-FFF2-40B4-BE49-F238E27FC236}">
                <a16:creationId xmlns:a16="http://schemas.microsoft.com/office/drawing/2014/main" id="{C39AF084-EC1B-1946-9994-1217C56D77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3489" y="2419286"/>
            <a:ext cx="6458511" cy="3970318"/>
          </a:xfrm>
          <a:prstGeom prst="rect">
            <a:avLst/>
          </a:prstGeom>
        </p:spPr>
      </p:pic>
      <p:sp>
        <p:nvSpPr>
          <p:cNvPr id="3" name="Metin kutusu 2">
            <a:extLst>
              <a:ext uri="{FF2B5EF4-FFF2-40B4-BE49-F238E27FC236}">
                <a16:creationId xmlns:a16="http://schemas.microsoft.com/office/drawing/2014/main" id="{18AC70CC-F93F-31C7-0799-5818EE1C72BE}"/>
              </a:ext>
            </a:extLst>
          </p:cNvPr>
          <p:cNvSpPr txBox="1"/>
          <p:nvPr/>
        </p:nvSpPr>
        <p:spPr>
          <a:xfrm>
            <a:off x="2968060" y="899248"/>
            <a:ext cx="4847303" cy="461665"/>
          </a:xfrm>
          <a:prstGeom prst="rect">
            <a:avLst/>
          </a:prstGeom>
          <a:noFill/>
        </p:spPr>
        <p:txBody>
          <a:bodyPr wrap="square" rtlCol="0">
            <a:spAutoFit/>
          </a:bodyPr>
          <a:lstStyle/>
          <a:p>
            <a:r>
              <a:rPr lang="tr-TR" sz="2400" b="1" dirty="0">
                <a:solidFill>
                  <a:srgbClr val="003B64"/>
                </a:solidFill>
                <a:latin typeface="Amasis MT Pro Black" panose="02040A04050005020304" pitchFamily="18" charset="-94"/>
              </a:rPr>
              <a:t>Dezavantajlı Gruplar Birimi</a:t>
            </a:r>
          </a:p>
        </p:txBody>
      </p:sp>
    </p:spTree>
    <p:extLst>
      <p:ext uri="{BB962C8B-B14F-4D97-AF65-F5344CB8AC3E}">
        <p14:creationId xmlns:p14="http://schemas.microsoft.com/office/powerpoint/2010/main" val="2603591103"/>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7C7AB-DC29-76EB-A941-E0085AD855DD}"/>
            </a:ext>
          </a:extLst>
        </p:cNvPr>
        <p:cNvGrpSpPr/>
        <p:nvPr/>
      </p:nvGrpSpPr>
      <p:grpSpPr>
        <a:xfrm>
          <a:off x="0" y="0"/>
          <a:ext cx="0" cy="0"/>
          <a:chOff x="0" y="0"/>
          <a:chExt cx="0" cy="0"/>
        </a:xfrm>
      </p:grpSpPr>
      <p:sp>
        <p:nvSpPr>
          <p:cNvPr id="2" name="Metin kutusu 1">
            <a:extLst>
              <a:ext uri="{FF2B5EF4-FFF2-40B4-BE49-F238E27FC236}">
                <a16:creationId xmlns:a16="http://schemas.microsoft.com/office/drawing/2014/main" id="{9DD8B038-F3FE-0475-EBC5-A99E5A623906}"/>
              </a:ext>
            </a:extLst>
          </p:cNvPr>
          <p:cNvSpPr txBox="1"/>
          <p:nvPr/>
        </p:nvSpPr>
        <p:spPr>
          <a:xfrm>
            <a:off x="2968060" y="222140"/>
            <a:ext cx="8691717" cy="1354217"/>
          </a:xfrm>
          <a:prstGeom prst="rect">
            <a:avLst/>
          </a:prstGeom>
          <a:noFill/>
        </p:spPr>
        <p:txBody>
          <a:bodyPr wrap="square">
            <a:spAutoFit/>
          </a:bodyPr>
          <a:lstStyle/>
          <a:p>
            <a:pPr algn="l"/>
            <a:r>
              <a:rPr lang="tr-TR" sz="3200" b="1" dirty="0">
                <a:solidFill>
                  <a:schemeClr val="accent1">
                    <a:lumMod val="50000"/>
                  </a:schemeClr>
                </a:solidFill>
                <a:latin typeface="Amasis MT Pro Black" panose="02040A04050005020304" pitchFamily="18" charset="-94"/>
              </a:rPr>
              <a:t>Sağlık Kültür ve Spor Daire Başkanlığı</a:t>
            </a:r>
          </a:p>
          <a:p>
            <a:pPr algn="l"/>
            <a:endParaRPr lang="tr-TR" sz="3200" b="1" dirty="0">
              <a:solidFill>
                <a:schemeClr val="accent1">
                  <a:lumMod val="50000"/>
                </a:schemeClr>
              </a:solidFill>
              <a:latin typeface="Amasis MT Pro Black" panose="02040A04050005020304" pitchFamily="18" charset="-94"/>
            </a:endParaRPr>
          </a:p>
          <a:p>
            <a:pPr algn="l"/>
            <a:endParaRPr lang="tr-TR" b="1" dirty="0">
              <a:solidFill>
                <a:schemeClr val="bg1"/>
              </a:solidFill>
              <a:latin typeface="Amasis MT Pro Black" panose="02040A04050005020304" pitchFamily="18" charset="-94"/>
            </a:endParaRPr>
          </a:p>
        </p:txBody>
      </p:sp>
      <p:sp>
        <p:nvSpPr>
          <p:cNvPr id="3" name="Metin kutusu 2">
            <a:extLst>
              <a:ext uri="{FF2B5EF4-FFF2-40B4-BE49-F238E27FC236}">
                <a16:creationId xmlns:a16="http://schemas.microsoft.com/office/drawing/2014/main" id="{28C0DF92-EEDD-39C6-4677-0E026C4BFF63}"/>
              </a:ext>
            </a:extLst>
          </p:cNvPr>
          <p:cNvSpPr txBox="1"/>
          <p:nvPr/>
        </p:nvSpPr>
        <p:spPr>
          <a:xfrm>
            <a:off x="92765" y="3087418"/>
            <a:ext cx="2773979" cy="2634054"/>
          </a:xfrm>
          <a:prstGeom prst="rect">
            <a:avLst/>
          </a:prstGeom>
          <a:noFill/>
        </p:spPr>
        <p:txBody>
          <a:bodyPr wrap="square">
            <a:spAutoFit/>
          </a:bodyPr>
          <a:lstStyle/>
          <a:p>
            <a:pPr algn="ctr">
              <a:lnSpc>
                <a:spcPts val="2250"/>
              </a:lnSpc>
              <a:spcBef>
                <a:spcPts val="750"/>
              </a:spcBef>
              <a:spcAft>
                <a:spcPts val="375"/>
              </a:spcAft>
              <a:buNone/>
            </a:pPr>
            <a:r>
              <a:rPr lang="tr-TR" sz="3600" b="0" i="0" dirty="0">
                <a:solidFill>
                  <a:schemeClr val="bg1"/>
                </a:solidFill>
                <a:effectLst/>
                <a:latin typeface="Amasis MT Pro Black" panose="02040A04050005020304" pitchFamily="18" charset="-94"/>
                <a:ea typeface="ADLaM Display" panose="020F0502020204030204" pitchFamily="2" charset="0"/>
                <a:cs typeface="Aharoni" panose="02010803020104030203" pitchFamily="2" charset="-79"/>
              </a:rPr>
              <a:t>KTÜ’ de</a:t>
            </a:r>
          </a:p>
          <a:p>
            <a:pPr algn="ctr">
              <a:lnSpc>
                <a:spcPts val="2250"/>
              </a:lnSpc>
              <a:spcBef>
                <a:spcPts val="750"/>
              </a:spcBef>
              <a:spcAft>
                <a:spcPts val="375"/>
              </a:spcAft>
              <a:buNone/>
            </a:pPr>
            <a:r>
              <a:rPr lang="tr-TR" sz="3600" b="0" i="0" dirty="0">
                <a:solidFill>
                  <a:schemeClr val="bg1"/>
                </a:solidFill>
                <a:effectLst/>
                <a:latin typeface="Amasis MT Pro Black" panose="02040A04050005020304" pitchFamily="18" charset="-94"/>
                <a:ea typeface="ADLaM Display" panose="020F0502020204030204" pitchFamily="2" charset="0"/>
                <a:cs typeface="Aharoni" panose="02010803020104030203" pitchFamily="2" charset="-79"/>
              </a:rPr>
              <a:t> Özel</a:t>
            </a:r>
          </a:p>
          <a:p>
            <a:pPr algn="ctr">
              <a:lnSpc>
                <a:spcPts val="2250"/>
              </a:lnSpc>
              <a:spcBef>
                <a:spcPts val="750"/>
              </a:spcBef>
              <a:spcAft>
                <a:spcPts val="375"/>
              </a:spcAft>
              <a:buNone/>
            </a:pPr>
            <a:r>
              <a:rPr lang="tr-TR" sz="3600" b="0" i="0" dirty="0">
                <a:solidFill>
                  <a:schemeClr val="bg1"/>
                </a:solidFill>
                <a:effectLst/>
                <a:latin typeface="Amasis MT Pro Black" panose="02040A04050005020304" pitchFamily="18" charset="-94"/>
                <a:ea typeface="ADLaM Display" panose="020F0502020204030204" pitchFamily="2" charset="0"/>
                <a:cs typeface="Aharoni" panose="02010803020104030203" pitchFamily="2" charset="-79"/>
              </a:rPr>
              <a:t> Coşkulu</a:t>
            </a:r>
          </a:p>
          <a:p>
            <a:pPr algn="ctr">
              <a:lnSpc>
                <a:spcPts val="2250"/>
              </a:lnSpc>
              <a:spcBef>
                <a:spcPts val="750"/>
              </a:spcBef>
              <a:spcAft>
                <a:spcPts val="375"/>
              </a:spcAft>
              <a:buNone/>
            </a:pPr>
            <a:r>
              <a:rPr lang="tr-TR" sz="3600" b="0" i="0" dirty="0">
                <a:solidFill>
                  <a:schemeClr val="bg1"/>
                </a:solidFill>
                <a:effectLst/>
                <a:latin typeface="Amasis MT Pro Black" panose="02040A04050005020304" pitchFamily="18" charset="-94"/>
                <a:ea typeface="ADLaM Display" panose="020F0502020204030204" pitchFamily="2" charset="0"/>
                <a:cs typeface="Aharoni" panose="02010803020104030203" pitchFamily="2" charset="-79"/>
              </a:rPr>
              <a:t> Mezuniyet</a:t>
            </a:r>
          </a:p>
          <a:p>
            <a:pPr>
              <a:buNone/>
            </a:pPr>
            <a:r>
              <a:rPr lang="tr-TR" b="0" i="0" dirty="0">
                <a:solidFill>
                  <a:srgbClr val="212529"/>
                </a:solidFill>
                <a:effectLst/>
                <a:latin typeface="HurmeRegular"/>
              </a:rPr>
              <a:t/>
            </a:r>
            <a:br>
              <a:rPr lang="tr-TR" b="0" i="0" dirty="0">
                <a:solidFill>
                  <a:srgbClr val="212529"/>
                </a:solidFill>
                <a:effectLst/>
                <a:latin typeface="HurmeRegular"/>
              </a:rPr>
            </a:br>
            <a:endParaRPr lang="tr-TR" dirty="0"/>
          </a:p>
        </p:txBody>
      </p:sp>
      <p:pic>
        <p:nvPicPr>
          <p:cNvPr id="5" name="Resim 4" descr="giyim, kişi, şahıs, kadın, adam, insan içeren bir resim&#10;&#10;Yapay zeka tarafından oluşturulmuş içerik yanlış olabilir.">
            <a:extLst>
              <a:ext uri="{FF2B5EF4-FFF2-40B4-BE49-F238E27FC236}">
                <a16:creationId xmlns:a16="http://schemas.microsoft.com/office/drawing/2014/main" id="{8BBC5184-F0EF-F4C5-635E-830A050C74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6744" y="1576357"/>
            <a:ext cx="9325256" cy="5281643"/>
          </a:xfrm>
          <a:prstGeom prst="rect">
            <a:avLst/>
          </a:prstGeom>
        </p:spPr>
      </p:pic>
      <p:sp>
        <p:nvSpPr>
          <p:cNvPr id="4" name="Metin kutusu 3">
            <a:extLst>
              <a:ext uri="{FF2B5EF4-FFF2-40B4-BE49-F238E27FC236}">
                <a16:creationId xmlns:a16="http://schemas.microsoft.com/office/drawing/2014/main" id="{8698BDA9-3A9C-1398-CFA1-AFA1AFE1819B}"/>
              </a:ext>
            </a:extLst>
          </p:cNvPr>
          <p:cNvSpPr txBox="1"/>
          <p:nvPr/>
        </p:nvSpPr>
        <p:spPr>
          <a:xfrm>
            <a:off x="2968060" y="899248"/>
            <a:ext cx="4847303" cy="461665"/>
          </a:xfrm>
          <a:prstGeom prst="rect">
            <a:avLst/>
          </a:prstGeom>
          <a:noFill/>
        </p:spPr>
        <p:txBody>
          <a:bodyPr wrap="square" rtlCol="0">
            <a:spAutoFit/>
          </a:bodyPr>
          <a:lstStyle/>
          <a:p>
            <a:r>
              <a:rPr lang="tr-TR" sz="2400" b="1" dirty="0">
                <a:solidFill>
                  <a:srgbClr val="003B64"/>
                </a:solidFill>
                <a:latin typeface="Amasis MT Pro Black" panose="02040A04050005020304" pitchFamily="18" charset="-94"/>
              </a:rPr>
              <a:t>Dezavantajlı Gruplar Birimi</a:t>
            </a:r>
          </a:p>
        </p:txBody>
      </p:sp>
    </p:spTree>
    <p:extLst>
      <p:ext uri="{BB962C8B-B14F-4D97-AF65-F5344CB8AC3E}">
        <p14:creationId xmlns:p14="http://schemas.microsoft.com/office/powerpoint/2010/main" val="3546314404"/>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3448C-D456-E32B-E15E-AB2275CE6D61}"/>
            </a:ext>
          </a:extLst>
        </p:cNvPr>
        <p:cNvGrpSpPr/>
        <p:nvPr/>
      </p:nvGrpSpPr>
      <p:grpSpPr>
        <a:xfrm>
          <a:off x="0" y="0"/>
          <a:ext cx="0" cy="0"/>
          <a:chOff x="0" y="0"/>
          <a:chExt cx="0" cy="0"/>
        </a:xfrm>
      </p:grpSpPr>
      <p:sp>
        <p:nvSpPr>
          <p:cNvPr id="2" name="Metin kutusu 1">
            <a:extLst>
              <a:ext uri="{FF2B5EF4-FFF2-40B4-BE49-F238E27FC236}">
                <a16:creationId xmlns:a16="http://schemas.microsoft.com/office/drawing/2014/main" id="{6EE24B6E-CDFB-A8AE-88C2-D466E786ABA1}"/>
              </a:ext>
            </a:extLst>
          </p:cNvPr>
          <p:cNvSpPr txBox="1"/>
          <p:nvPr/>
        </p:nvSpPr>
        <p:spPr>
          <a:xfrm>
            <a:off x="2968060" y="222140"/>
            <a:ext cx="8691717" cy="1354217"/>
          </a:xfrm>
          <a:prstGeom prst="rect">
            <a:avLst/>
          </a:prstGeom>
          <a:noFill/>
        </p:spPr>
        <p:txBody>
          <a:bodyPr wrap="square">
            <a:spAutoFit/>
          </a:bodyPr>
          <a:lstStyle/>
          <a:p>
            <a:pPr algn="l"/>
            <a:r>
              <a:rPr lang="tr-TR" sz="3200" b="1" dirty="0">
                <a:solidFill>
                  <a:schemeClr val="accent1">
                    <a:lumMod val="50000"/>
                  </a:schemeClr>
                </a:solidFill>
                <a:latin typeface="Amasis MT Pro Black" panose="02040A04050005020304" pitchFamily="18" charset="-94"/>
              </a:rPr>
              <a:t>Sağlık Kültür ve Spor Daire Başkanlığı</a:t>
            </a:r>
          </a:p>
          <a:p>
            <a:pPr algn="l"/>
            <a:endParaRPr lang="tr-TR" sz="3200" b="1" dirty="0">
              <a:solidFill>
                <a:schemeClr val="accent1">
                  <a:lumMod val="50000"/>
                </a:schemeClr>
              </a:solidFill>
              <a:latin typeface="Amasis MT Pro Black" panose="02040A04050005020304" pitchFamily="18" charset="-94"/>
            </a:endParaRPr>
          </a:p>
          <a:p>
            <a:pPr algn="l"/>
            <a:endParaRPr lang="tr-TR" b="1" dirty="0">
              <a:solidFill>
                <a:schemeClr val="bg1"/>
              </a:solidFill>
              <a:latin typeface="Amasis MT Pro Black" panose="02040A04050005020304" pitchFamily="18" charset="-94"/>
            </a:endParaRPr>
          </a:p>
        </p:txBody>
      </p:sp>
      <p:sp>
        <p:nvSpPr>
          <p:cNvPr id="4" name="Metin kutusu 3">
            <a:extLst>
              <a:ext uri="{FF2B5EF4-FFF2-40B4-BE49-F238E27FC236}">
                <a16:creationId xmlns:a16="http://schemas.microsoft.com/office/drawing/2014/main" id="{9A767452-5A0F-066E-A4FD-6743C32955D3}"/>
              </a:ext>
            </a:extLst>
          </p:cNvPr>
          <p:cNvSpPr txBox="1"/>
          <p:nvPr/>
        </p:nvSpPr>
        <p:spPr>
          <a:xfrm>
            <a:off x="186813" y="2027592"/>
            <a:ext cx="2576052" cy="707886"/>
          </a:xfrm>
          <a:prstGeom prst="rect">
            <a:avLst/>
          </a:prstGeom>
          <a:noFill/>
        </p:spPr>
        <p:txBody>
          <a:bodyPr wrap="square">
            <a:spAutoFit/>
          </a:bodyPr>
          <a:lstStyle/>
          <a:p>
            <a:pPr algn="ctr"/>
            <a:r>
              <a:rPr lang="tr-TR" sz="2000" b="0" i="0" dirty="0">
                <a:solidFill>
                  <a:schemeClr val="bg1"/>
                </a:solidFill>
                <a:effectLst/>
                <a:latin typeface="Amasis MT Pro Black" panose="02040A04050005020304" pitchFamily="18" charset="-94"/>
              </a:rPr>
              <a:t>SKS Personeline Sürpriz</a:t>
            </a:r>
            <a:endParaRPr lang="tr-TR" sz="2000" dirty="0">
              <a:solidFill>
                <a:schemeClr val="bg1"/>
              </a:solidFill>
              <a:latin typeface="Amasis MT Pro Black" panose="02040A04050005020304" pitchFamily="18" charset="-94"/>
            </a:endParaRPr>
          </a:p>
        </p:txBody>
      </p:sp>
      <p:sp>
        <p:nvSpPr>
          <p:cNvPr id="6" name="Metin kutusu 5">
            <a:extLst>
              <a:ext uri="{FF2B5EF4-FFF2-40B4-BE49-F238E27FC236}">
                <a16:creationId xmlns:a16="http://schemas.microsoft.com/office/drawing/2014/main" id="{DAAE3879-873F-D3E2-8E5E-A71AB4C99B22}"/>
              </a:ext>
            </a:extLst>
          </p:cNvPr>
          <p:cNvSpPr txBox="1"/>
          <p:nvPr/>
        </p:nvSpPr>
        <p:spPr>
          <a:xfrm>
            <a:off x="373626" y="2899554"/>
            <a:ext cx="2389239" cy="3477875"/>
          </a:xfrm>
          <a:prstGeom prst="rect">
            <a:avLst/>
          </a:prstGeom>
          <a:noFill/>
        </p:spPr>
        <p:txBody>
          <a:bodyPr wrap="square">
            <a:spAutoFit/>
          </a:bodyPr>
          <a:lstStyle/>
          <a:p>
            <a:pPr algn="ctr"/>
            <a:r>
              <a:rPr lang="tr-TR" sz="2000" b="0" i="0" dirty="0">
                <a:solidFill>
                  <a:schemeClr val="bg1"/>
                </a:solidFill>
                <a:effectLst/>
                <a:latin typeface="Amasis MT Pro Black" panose="02040A04050005020304" pitchFamily="18" charset="-94"/>
              </a:rPr>
              <a:t>"3 Aralık Dünya Engelliler Günü" münasebetiyle SKSD başkanlığımız personellerinden Savaş </a:t>
            </a:r>
            <a:r>
              <a:rPr lang="tr-TR" sz="2000" b="0" i="0" dirty="0" err="1">
                <a:solidFill>
                  <a:schemeClr val="bg1"/>
                </a:solidFill>
                <a:effectLst/>
                <a:latin typeface="Amasis MT Pro Black" panose="02040A04050005020304" pitchFamily="18" charset="-94"/>
              </a:rPr>
              <a:t>KIZILTAŞ'a</a:t>
            </a:r>
            <a:r>
              <a:rPr lang="tr-TR" sz="2000" b="0" i="0" dirty="0">
                <a:solidFill>
                  <a:schemeClr val="bg1"/>
                </a:solidFill>
                <a:effectLst/>
                <a:latin typeface="Amasis MT Pro Black" panose="02040A04050005020304" pitchFamily="18" charset="-94"/>
              </a:rPr>
              <a:t> sürpriz ev ziyaretinde bulunduk.</a:t>
            </a:r>
            <a:endParaRPr lang="tr-TR" sz="2000" dirty="0">
              <a:solidFill>
                <a:schemeClr val="bg1"/>
              </a:solidFill>
              <a:latin typeface="Amasis MT Pro Black" panose="02040A04050005020304" pitchFamily="18" charset="-94"/>
            </a:endParaRPr>
          </a:p>
        </p:txBody>
      </p:sp>
      <p:pic>
        <p:nvPicPr>
          <p:cNvPr id="8" name="Resim 7" descr="kişi, şahıs, giyim, iç mekan, adam, insan içeren bir resim&#10;&#10;Yapay zeka tarafından oluşturulmuş içerik yanlış olabilir.">
            <a:extLst>
              <a:ext uri="{FF2B5EF4-FFF2-40B4-BE49-F238E27FC236}">
                <a16:creationId xmlns:a16="http://schemas.microsoft.com/office/drawing/2014/main" id="{B51F835D-EF77-4150-F7A6-4A7954FB7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060" y="1576357"/>
            <a:ext cx="8260379" cy="5289017"/>
          </a:xfrm>
          <a:prstGeom prst="rect">
            <a:avLst/>
          </a:prstGeom>
        </p:spPr>
      </p:pic>
      <p:sp>
        <p:nvSpPr>
          <p:cNvPr id="3" name="Metin kutusu 2">
            <a:extLst>
              <a:ext uri="{FF2B5EF4-FFF2-40B4-BE49-F238E27FC236}">
                <a16:creationId xmlns:a16="http://schemas.microsoft.com/office/drawing/2014/main" id="{8F6609F7-A7E2-4962-612A-1A17C68A1426}"/>
              </a:ext>
            </a:extLst>
          </p:cNvPr>
          <p:cNvSpPr txBox="1"/>
          <p:nvPr/>
        </p:nvSpPr>
        <p:spPr>
          <a:xfrm>
            <a:off x="2968060" y="899248"/>
            <a:ext cx="4847303" cy="461665"/>
          </a:xfrm>
          <a:prstGeom prst="rect">
            <a:avLst/>
          </a:prstGeom>
          <a:noFill/>
        </p:spPr>
        <p:txBody>
          <a:bodyPr wrap="square" rtlCol="0">
            <a:spAutoFit/>
          </a:bodyPr>
          <a:lstStyle/>
          <a:p>
            <a:r>
              <a:rPr lang="tr-TR" sz="2400" b="1" dirty="0">
                <a:solidFill>
                  <a:srgbClr val="003B64"/>
                </a:solidFill>
                <a:latin typeface="Amasis MT Pro Black" panose="02040A04050005020304" pitchFamily="18" charset="-94"/>
              </a:rPr>
              <a:t>Dezavantajlı Gruplar Birimi</a:t>
            </a:r>
          </a:p>
        </p:txBody>
      </p:sp>
    </p:spTree>
    <p:extLst>
      <p:ext uri="{BB962C8B-B14F-4D97-AF65-F5344CB8AC3E}">
        <p14:creationId xmlns:p14="http://schemas.microsoft.com/office/powerpoint/2010/main" val="2700647366"/>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91E58-90B7-1338-4ADB-C823DB563B2A}"/>
            </a:ext>
          </a:extLst>
        </p:cNvPr>
        <p:cNvGrpSpPr/>
        <p:nvPr/>
      </p:nvGrpSpPr>
      <p:grpSpPr>
        <a:xfrm>
          <a:off x="0" y="0"/>
          <a:ext cx="0" cy="0"/>
          <a:chOff x="0" y="0"/>
          <a:chExt cx="0" cy="0"/>
        </a:xfrm>
      </p:grpSpPr>
      <p:sp>
        <p:nvSpPr>
          <p:cNvPr id="2" name="Metin kutusu 1">
            <a:extLst>
              <a:ext uri="{FF2B5EF4-FFF2-40B4-BE49-F238E27FC236}">
                <a16:creationId xmlns:a16="http://schemas.microsoft.com/office/drawing/2014/main" id="{CF519021-9368-85D2-F933-970FCEEA8D4F}"/>
              </a:ext>
            </a:extLst>
          </p:cNvPr>
          <p:cNvSpPr txBox="1"/>
          <p:nvPr/>
        </p:nvSpPr>
        <p:spPr>
          <a:xfrm>
            <a:off x="2968060" y="222140"/>
            <a:ext cx="8691717" cy="1354217"/>
          </a:xfrm>
          <a:prstGeom prst="rect">
            <a:avLst/>
          </a:prstGeom>
          <a:noFill/>
        </p:spPr>
        <p:txBody>
          <a:bodyPr wrap="square">
            <a:spAutoFit/>
          </a:bodyPr>
          <a:lstStyle/>
          <a:p>
            <a:pPr algn="l"/>
            <a:r>
              <a:rPr lang="tr-TR" sz="3200" b="1" dirty="0">
                <a:solidFill>
                  <a:schemeClr val="accent1">
                    <a:lumMod val="50000"/>
                  </a:schemeClr>
                </a:solidFill>
                <a:latin typeface="Amasis MT Pro Black" panose="02040A04050005020304" pitchFamily="18" charset="-94"/>
              </a:rPr>
              <a:t>Sağlık Kültür ve Spor Daire Başkanlığı</a:t>
            </a:r>
          </a:p>
          <a:p>
            <a:pPr algn="l"/>
            <a:endParaRPr lang="tr-TR" sz="3200" b="1" dirty="0">
              <a:solidFill>
                <a:schemeClr val="accent1">
                  <a:lumMod val="50000"/>
                </a:schemeClr>
              </a:solidFill>
              <a:latin typeface="Amasis MT Pro Black" panose="02040A04050005020304" pitchFamily="18" charset="-94"/>
            </a:endParaRPr>
          </a:p>
          <a:p>
            <a:pPr algn="l"/>
            <a:endParaRPr lang="tr-TR" b="1" dirty="0">
              <a:solidFill>
                <a:schemeClr val="bg1"/>
              </a:solidFill>
              <a:latin typeface="Amasis MT Pro Black" panose="02040A04050005020304" pitchFamily="18" charset="-94"/>
            </a:endParaRPr>
          </a:p>
        </p:txBody>
      </p:sp>
      <p:sp>
        <p:nvSpPr>
          <p:cNvPr id="3" name="Metin kutusu 2">
            <a:extLst>
              <a:ext uri="{FF2B5EF4-FFF2-40B4-BE49-F238E27FC236}">
                <a16:creationId xmlns:a16="http://schemas.microsoft.com/office/drawing/2014/main" id="{E2AC3999-365A-4C23-20DA-EFB1B708B2CA}"/>
              </a:ext>
            </a:extLst>
          </p:cNvPr>
          <p:cNvSpPr txBox="1"/>
          <p:nvPr/>
        </p:nvSpPr>
        <p:spPr>
          <a:xfrm>
            <a:off x="2968060" y="899248"/>
            <a:ext cx="4847303" cy="461665"/>
          </a:xfrm>
          <a:prstGeom prst="rect">
            <a:avLst/>
          </a:prstGeom>
          <a:noFill/>
        </p:spPr>
        <p:txBody>
          <a:bodyPr wrap="square" rtlCol="0">
            <a:spAutoFit/>
          </a:bodyPr>
          <a:lstStyle/>
          <a:p>
            <a:r>
              <a:rPr lang="tr-TR" sz="2400" b="1" dirty="0">
                <a:solidFill>
                  <a:srgbClr val="003B64"/>
                </a:solidFill>
                <a:latin typeface="Amasis MT Pro Black" panose="02040A04050005020304" pitchFamily="18" charset="-94"/>
              </a:rPr>
              <a:t>Dezavantajlı Gruplar Birimi</a:t>
            </a:r>
          </a:p>
        </p:txBody>
      </p:sp>
      <p:sp>
        <p:nvSpPr>
          <p:cNvPr id="5" name="Metin kutusu 4">
            <a:extLst>
              <a:ext uri="{FF2B5EF4-FFF2-40B4-BE49-F238E27FC236}">
                <a16:creationId xmlns:a16="http://schemas.microsoft.com/office/drawing/2014/main" id="{7CB9E339-8F81-D10B-72D3-8F669F7C4814}"/>
              </a:ext>
            </a:extLst>
          </p:cNvPr>
          <p:cNvSpPr txBox="1"/>
          <p:nvPr/>
        </p:nvSpPr>
        <p:spPr>
          <a:xfrm>
            <a:off x="0" y="2161541"/>
            <a:ext cx="2821858" cy="3785652"/>
          </a:xfrm>
          <a:prstGeom prst="rect">
            <a:avLst/>
          </a:prstGeom>
          <a:noFill/>
        </p:spPr>
        <p:txBody>
          <a:bodyPr wrap="square">
            <a:spAutoFit/>
          </a:bodyPr>
          <a:lstStyle/>
          <a:p>
            <a:pPr algn="ctr"/>
            <a:r>
              <a:rPr lang="tr-TR" sz="2400" b="0" i="0" dirty="0">
                <a:solidFill>
                  <a:schemeClr val="bg1"/>
                </a:solidFill>
                <a:effectLst/>
                <a:latin typeface="Amasis MT Pro Black" panose="02040A04050005020304" pitchFamily="18" charset="-94"/>
              </a:rPr>
              <a:t>3 Aralık Dünya Engelliler Gününde Rektörümüz Prof. Dr. Hamdullah ÇUVALCI, Engelli Personel ve Öğrenciler ile Bir Araya Geldi.</a:t>
            </a:r>
            <a:endParaRPr lang="tr-TR" sz="2400" dirty="0">
              <a:solidFill>
                <a:schemeClr val="bg1"/>
              </a:solidFill>
              <a:latin typeface="Amasis MT Pro Black" panose="02040A04050005020304" pitchFamily="18" charset="-94"/>
            </a:endParaRPr>
          </a:p>
        </p:txBody>
      </p:sp>
      <p:pic>
        <p:nvPicPr>
          <p:cNvPr id="7" name="Resim 6" descr="giyim, kişi, şahıs, adam, insan, takım elbise içeren bir resim&#10;&#10;Yapay zeka tarafından oluşturulmuş içerik yanlış olabilir.">
            <a:extLst>
              <a:ext uri="{FF2B5EF4-FFF2-40B4-BE49-F238E27FC236}">
                <a16:creationId xmlns:a16="http://schemas.microsoft.com/office/drawing/2014/main" id="{68D10FB9-366A-3534-2D2A-FE766C6477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9454" y="1576357"/>
            <a:ext cx="7908928" cy="5272618"/>
          </a:xfrm>
          <a:prstGeom prst="rect">
            <a:avLst/>
          </a:prstGeom>
        </p:spPr>
      </p:pic>
    </p:spTree>
    <p:extLst>
      <p:ext uri="{BB962C8B-B14F-4D97-AF65-F5344CB8AC3E}">
        <p14:creationId xmlns:p14="http://schemas.microsoft.com/office/powerpoint/2010/main" val="4097949874"/>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CC0BE-8C82-3564-8B22-B0A757F0B6CF}"/>
            </a:ext>
          </a:extLst>
        </p:cNvPr>
        <p:cNvGrpSpPr/>
        <p:nvPr/>
      </p:nvGrpSpPr>
      <p:grpSpPr>
        <a:xfrm>
          <a:off x="0" y="0"/>
          <a:ext cx="0" cy="0"/>
          <a:chOff x="0" y="0"/>
          <a:chExt cx="0" cy="0"/>
        </a:xfrm>
      </p:grpSpPr>
      <p:sp>
        <p:nvSpPr>
          <p:cNvPr id="2" name="Metin kutusu 1">
            <a:extLst>
              <a:ext uri="{FF2B5EF4-FFF2-40B4-BE49-F238E27FC236}">
                <a16:creationId xmlns:a16="http://schemas.microsoft.com/office/drawing/2014/main" id="{A40AEF57-D6A8-3C1B-CE4D-7D137AAA9CD4}"/>
              </a:ext>
            </a:extLst>
          </p:cNvPr>
          <p:cNvSpPr txBox="1"/>
          <p:nvPr/>
        </p:nvSpPr>
        <p:spPr>
          <a:xfrm>
            <a:off x="2968060" y="222140"/>
            <a:ext cx="8691717" cy="1354217"/>
          </a:xfrm>
          <a:prstGeom prst="rect">
            <a:avLst/>
          </a:prstGeom>
          <a:noFill/>
        </p:spPr>
        <p:txBody>
          <a:bodyPr wrap="square">
            <a:spAutoFit/>
          </a:bodyPr>
          <a:lstStyle/>
          <a:p>
            <a:pPr algn="l"/>
            <a:r>
              <a:rPr lang="tr-TR" sz="3200" b="1" dirty="0">
                <a:solidFill>
                  <a:schemeClr val="accent1">
                    <a:lumMod val="50000"/>
                  </a:schemeClr>
                </a:solidFill>
                <a:latin typeface="Amasis MT Pro Black" panose="02040A04050005020304" pitchFamily="18" charset="-94"/>
              </a:rPr>
              <a:t>Sağlık Kültür ve Spor Daire Başkanlığı</a:t>
            </a:r>
          </a:p>
          <a:p>
            <a:pPr algn="l"/>
            <a:endParaRPr lang="tr-TR" sz="3200" b="1" dirty="0">
              <a:solidFill>
                <a:schemeClr val="accent1">
                  <a:lumMod val="50000"/>
                </a:schemeClr>
              </a:solidFill>
              <a:latin typeface="Amasis MT Pro Black" panose="02040A04050005020304" pitchFamily="18" charset="-94"/>
            </a:endParaRPr>
          </a:p>
          <a:p>
            <a:pPr algn="l"/>
            <a:endParaRPr lang="tr-TR" b="1" dirty="0">
              <a:solidFill>
                <a:schemeClr val="bg1"/>
              </a:solidFill>
              <a:latin typeface="Amasis MT Pro Black" panose="02040A04050005020304" pitchFamily="18" charset="-94"/>
            </a:endParaRPr>
          </a:p>
        </p:txBody>
      </p:sp>
      <p:sp>
        <p:nvSpPr>
          <p:cNvPr id="3" name="Metin kutusu 2">
            <a:extLst>
              <a:ext uri="{FF2B5EF4-FFF2-40B4-BE49-F238E27FC236}">
                <a16:creationId xmlns:a16="http://schemas.microsoft.com/office/drawing/2014/main" id="{83B384C0-B9F0-FD9F-D34C-5BB97BB01B8A}"/>
              </a:ext>
            </a:extLst>
          </p:cNvPr>
          <p:cNvSpPr txBox="1"/>
          <p:nvPr/>
        </p:nvSpPr>
        <p:spPr>
          <a:xfrm>
            <a:off x="2968060" y="899248"/>
            <a:ext cx="4847303" cy="461665"/>
          </a:xfrm>
          <a:prstGeom prst="rect">
            <a:avLst/>
          </a:prstGeom>
          <a:noFill/>
        </p:spPr>
        <p:txBody>
          <a:bodyPr wrap="square" rtlCol="0">
            <a:spAutoFit/>
          </a:bodyPr>
          <a:lstStyle/>
          <a:p>
            <a:r>
              <a:rPr lang="tr-TR" sz="2400" b="1" dirty="0">
                <a:solidFill>
                  <a:srgbClr val="003B64"/>
                </a:solidFill>
                <a:latin typeface="Amasis MT Pro Black" panose="02040A04050005020304" pitchFamily="18" charset="-94"/>
              </a:rPr>
              <a:t>Dezavantajlı Gruplar Birimi</a:t>
            </a:r>
          </a:p>
        </p:txBody>
      </p:sp>
      <p:sp>
        <p:nvSpPr>
          <p:cNvPr id="4" name="Metin kutusu 3">
            <a:extLst>
              <a:ext uri="{FF2B5EF4-FFF2-40B4-BE49-F238E27FC236}">
                <a16:creationId xmlns:a16="http://schemas.microsoft.com/office/drawing/2014/main" id="{93A4C5DE-A4C8-F134-6FB0-0F57B48DA699}"/>
              </a:ext>
            </a:extLst>
          </p:cNvPr>
          <p:cNvSpPr txBox="1"/>
          <p:nvPr/>
        </p:nvSpPr>
        <p:spPr>
          <a:xfrm>
            <a:off x="0" y="2161541"/>
            <a:ext cx="2821858" cy="3785652"/>
          </a:xfrm>
          <a:prstGeom prst="rect">
            <a:avLst/>
          </a:prstGeom>
          <a:noFill/>
        </p:spPr>
        <p:txBody>
          <a:bodyPr wrap="square">
            <a:spAutoFit/>
          </a:bodyPr>
          <a:lstStyle/>
          <a:p>
            <a:pPr algn="ctr"/>
            <a:r>
              <a:rPr lang="tr-TR" sz="2400" b="0" i="0" dirty="0">
                <a:solidFill>
                  <a:schemeClr val="bg1"/>
                </a:solidFill>
                <a:effectLst/>
                <a:latin typeface="Amasis MT Pro Black" panose="02040A04050005020304" pitchFamily="18" charset="-94"/>
              </a:rPr>
              <a:t>3 Aralık Dünya Engelliler Gününde Rektörümüz Prof. Dr. Hamdullah ÇUVALCI, Engelli Personel ve Öğrenciler ile Bir Araya Geldi.</a:t>
            </a:r>
            <a:endParaRPr lang="tr-TR" sz="2400" dirty="0">
              <a:solidFill>
                <a:schemeClr val="bg1"/>
              </a:solidFill>
              <a:latin typeface="Amasis MT Pro Black" panose="02040A04050005020304" pitchFamily="18" charset="-94"/>
            </a:endParaRPr>
          </a:p>
        </p:txBody>
      </p:sp>
      <p:pic>
        <p:nvPicPr>
          <p:cNvPr id="6" name="Resim 5" descr="giyim, sandalye, adam, insan, kişi, şahıs içeren bir resim&#10;&#10;Yapay zeka tarafından oluşturulmuş içerik yanlış olabilir.">
            <a:extLst>
              <a:ext uri="{FF2B5EF4-FFF2-40B4-BE49-F238E27FC236}">
                <a16:creationId xmlns:a16="http://schemas.microsoft.com/office/drawing/2014/main" id="{708CD75E-100A-4410-D49F-9DA4F6AF22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686" y="1576357"/>
            <a:ext cx="7922464" cy="5281643"/>
          </a:xfrm>
          <a:prstGeom prst="rect">
            <a:avLst/>
          </a:prstGeom>
        </p:spPr>
      </p:pic>
    </p:spTree>
    <p:extLst>
      <p:ext uri="{BB962C8B-B14F-4D97-AF65-F5344CB8AC3E}">
        <p14:creationId xmlns:p14="http://schemas.microsoft.com/office/powerpoint/2010/main" val="1076801512"/>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33" y="2810933"/>
            <a:ext cx="2709334" cy="2558852"/>
          </a:xfrm>
          <a:prstGeom prst="rect">
            <a:avLst/>
          </a:prstGeom>
        </p:spPr>
      </p:pic>
      <p:sp>
        <p:nvSpPr>
          <p:cNvPr id="2" name="Dikdörtgen 1"/>
          <p:cNvSpPr/>
          <p:nvPr/>
        </p:nvSpPr>
        <p:spPr>
          <a:xfrm>
            <a:off x="2827864" y="1892806"/>
            <a:ext cx="9364134" cy="2123658"/>
          </a:xfrm>
          <a:prstGeom prst="rect">
            <a:avLst/>
          </a:prstGeom>
        </p:spPr>
        <p:txBody>
          <a:bodyPr wrap="square">
            <a:spAutoFit/>
          </a:bodyPr>
          <a:lstStyle/>
          <a:p>
            <a:pPr algn="ctr"/>
            <a:r>
              <a:rPr lang="tr-TR" sz="4400" b="1" dirty="0">
                <a:solidFill>
                  <a:srgbClr val="003B64"/>
                </a:solidFill>
              </a:rPr>
              <a:t>KTÜ</a:t>
            </a:r>
          </a:p>
          <a:p>
            <a:pPr algn="ctr"/>
            <a:r>
              <a:rPr lang="tr-TR" sz="4400" b="1" dirty="0">
                <a:solidFill>
                  <a:srgbClr val="003B64"/>
                </a:solidFill>
              </a:rPr>
              <a:t>Dezavantajlı Gruplar Birimi web sayfamızı ziyaret etmeyi unutmayın!</a:t>
            </a:r>
          </a:p>
        </p:txBody>
      </p:sp>
      <p:sp>
        <p:nvSpPr>
          <p:cNvPr id="6" name="Alt Başlık 2"/>
          <p:cNvSpPr txBox="1">
            <a:spLocks/>
          </p:cNvSpPr>
          <p:nvPr/>
        </p:nvSpPr>
        <p:spPr>
          <a:xfrm flipH="1">
            <a:off x="2827866" y="5221995"/>
            <a:ext cx="9364132" cy="7601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tr-TR" sz="4800" b="1" dirty="0">
                <a:solidFill>
                  <a:schemeClr val="accent5">
                    <a:lumMod val="50000"/>
                  </a:schemeClr>
                </a:solidFill>
              </a:rPr>
              <a:t>Teşekkür Ederiz </a:t>
            </a:r>
          </a:p>
        </p:txBody>
      </p:sp>
    </p:spTree>
    <p:extLst>
      <p:ext uri="{BB962C8B-B14F-4D97-AF65-F5344CB8AC3E}">
        <p14:creationId xmlns:p14="http://schemas.microsoft.com/office/powerpoint/2010/main" val="1835033330"/>
      </p:ext>
    </p:extLst>
  </p:cSld>
  <p:clrMapOvr>
    <a:masterClrMapping/>
  </p:clrMapOvr>
  <p:transition spd="slow" advClick="0" advTm="0">
    <p:comb/>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344385" y="172230"/>
            <a:ext cx="8999796" cy="1200329"/>
          </a:xfrm>
          <a:prstGeom prst="rect">
            <a:avLst/>
          </a:prstGeom>
          <a:noFill/>
        </p:spPr>
        <p:txBody>
          <a:bodyPr wrap="square" rtlCol="0">
            <a:spAutoFit/>
          </a:bodyPr>
          <a:lstStyle/>
          <a:p>
            <a:pPr algn="ctr"/>
            <a:r>
              <a:rPr lang="tr-TR" sz="3600" b="1" dirty="0">
                <a:solidFill>
                  <a:srgbClr val="173960"/>
                </a:solidFill>
                <a:latin typeface="Amasis MT Pro Black" panose="02040A04050005020304" pitchFamily="18" charset="-94"/>
              </a:rPr>
              <a:t>KTÜ DEZAVANTAJLI GRUPLAR BİRİMİ</a:t>
            </a:r>
          </a:p>
        </p:txBody>
      </p:sp>
      <p:sp>
        <p:nvSpPr>
          <p:cNvPr id="5" name="Metin kutusu 4">
            <a:extLst>
              <a:ext uri="{FF2B5EF4-FFF2-40B4-BE49-F238E27FC236}">
                <a16:creationId xmlns:a16="http://schemas.microsoft.com/office/drawing/2014/main" id="{D0921035-433F-C0A4-A5CE-127F1A019EEC}"/>
              </a:ext>
            </a:extLst>
          </p:cNvPr>
          <p:cNvSpPr txBox="1"/>
          <p:nvPr/>
        </p:nvSpPr>
        <p:spPr>
          <a:xfrm>
            <a:off x="186813" y="1731718"/>
            <a:ext cx="3907714" cy="369332"/>
          </a:xfrm>
          <a:prstGeom prst="rect">
            <a:avLst/>
          </a:prstGeom>
          <a:noFill/>
        </p:spPr>
        <p:txBody>
          <a:bodyPr wrap="square" rtlCol="0">
            <a:spAutoFit/>
          </a:bodyPr>
          <a:lstStyle/>
          <a:p>
            <a:r>
              <a:rPr lang="tr-TR" dirty="0">
                <a:solidFill>
                  <a:schemeClr val="bg1">
                    <a:lumMod val="95000"/>
                  </a:schemeClr>
                </a:solidFill>
                <a:latin typeface="Aptos ExtraBold" panose="020F0502020204030204" pitchFamily="34" charset="0"/>
              </a:rPr>
              <a:t>BİRİM PERSONELLERİ</a:t>
            </a:r>
          </a:p>
        </p:txBody>
      </p:sp>
      <p:sp>
        <p:nvSpPr>
          <p:cNvPr id="6" name="Metin kutusu 5">
            <a:extLst>
              <a:ext uri="{FF2B5EF4-FFF2-40B4-BE49-F238E27FC236}">
                <a16:creationId xmlns:a16="http://schemas.microsoft.com/office/drawing/2014/main" id="{D0CEB591-A378-51BD-7531-B22437F223EB}"/>
              </a:ext>
            </a:extLst>
          </p:cNvPr>
          <p:cNvSpPr txBox="1"/>
          <p:nvPr/>
        </p:nvSpPr>
        <p:spPr>
          <a:xfrm>
            <a:off x="186814" y="2277379"/>
            <a:ext cx="2393545"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dirty="0">
                <a:ln w="0"/>
                <a:solidFill>
                  <a:schemeClr val="tx1"/>
                </a:solidFill>
                <a:effectLst>
                  <a:outerShdw blurRad="38100" dist="19050" dir="2700000" algn="tl" rotWithShape="0">
                    <a:schemeClr val="dk1">
                      <a:alpha val="40000"/>
                    </a:schemeClr>
                  </a:outerShdw>
                </a:effectLst>
                <a:latin typeface="Amasis MT Pro Black" panose="02040A04050005020304" pitchFamily="18" charset="-94"/>
                <a:cs typeface="Aharoni" panose="02010803020104030203" pitchFamily="2" charset="-79"/>
              </a:rPr>
              <a:t>Şube Müdürü </a:t>
            </a:r>
            <a:r>
              <a:rPr lang="tr-TR" dirty="0">
                <a:ln w="0"/>
                <a:solidFill>
                  <a:schemeClr val="tx1"/>
                </a:solidFill>
                <a:effectLst>
                  <a:outerShdw blurRad="38100" dist="19050" dir="2700000" algn="tl" rotWithShape="0">
                    <a:schemeClr val="dk1">
                      <a:alpha val="40000"/>
                    </a:schemeClr>
                  </a:outerShdw>
                </a:effectLst>
              </a:rPr>
              <a:t>:</a:t>
            </a:r>
          </a:p>
          <a:p>
            <a:pPr algn="ctr"/>
            <a:r>
              <a:rPr lang="tr-TR" dirty="0">
                <a:ln w="0"/>
                <a:solidFill>
                  <a:schemeClr val="tx1"/>
                </a:solidFill>
                <a:effectLst>
                  <a:outerShdw blurRad="38100" dist="19050" dir="2700000" algn="tl" rotWithShape="0">
                    <a:schemeClr val="dk1">
                      <a:alpha val="40000"/>
                    </a:schemeClr>
                  </a:outerShdw>
                </a:effectLst>
              </a:rPr>
              <a:t> Funda GÜLEŞ</a:t>
            </a:r>
          </a:p>
        </p:txBody>
      </p:sp>
      <p:sp>
        <p:nvSpPr>
          <p:cNvPr id="7" name="Metin kutusu 6">
            <a:extLst>
              <a:ext uri="{FF2B5EF4-FFF2-40B4-BE49-F238E27FC236}">
                <a16:creationId xmlns:a16="http://schemas.microsoft.com/office/drawing/2014/main" id="{4FC6BF3D-2879-D255-6D4B-9FC932DC2BE4}"/>
              </a:ext>
            </a:extLst>
          </p:cNvPr>
          <p:cNvSpPr txBox="1"/>
          <p:nvPr/>
        </p:nvSpPr>
        <p:spPr>
          <a:xfrm>
            <a:off x="186813" y="3201925"/>
            <a:ext cx="239354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dirty="0">
                <a:latin typeface="Amasis MT Pro Black" panose="02040A04050005020304" pitchFamily="18" charset="-94"/>
                <a:cs typeface="Aharoni" panose="02010803020104030203" pitchFamily="2" charset="-79"/>
              </a:rPr>
              <a:t>ŞEF</a:t>
            </a:r>
            <a:r>
              <a:rPr lang="tr-TR" dirty="0"/>
              <a:t>:</a:t>
            </a:r>
          </a:p>
          <a:p>
            <a:pPr algn="ctr"/>
            <a:r>
              <a:rPr lang="tr-TR" dirty="0"/>
              <a:t> Meltem KARAAHMET</a:t>
            </a:r>
          </a:p>
        </p:txBody>
      </p:sp>
      <p:sp>
        <p:nvSpPr>
          <p:cNvPr id="8" name="Metin kutusu 7">
            <a:extLst>
              <a:ext uri="{FF2B5EF4-FFF2-40B4-BE49-F238E27FC236}">
                <a16:creationId xmlns:a16="http://schemas.microsoft.com/office/drawing/2014/main" id="{F1CC6380-3384-556F-B6AB-361F91057843}"/>
              </a:ext>
            </a:extLst>
          </p:cNvPr>
          <p:cNvSpPr txBox="1"/>
          <p:nvPr/>
        </p:nvSpPr>
        <p:spPr>
          <a:xfrm>
            <a:off x="186813" y="4126471"/>
            <a:ext cx="239354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dirty="0">
                <a:latin typeface="Amasis MT Pro Black" panose="02040A04050005020304" pitchFamily="18" charset="-94"/>
                <a:cs typeface="Aharoni" panose="02010803020104030203" pitchFamily="2" charset="-79"/>
              </a:rPr>
              <a:t>TEKNİKER</a:t>
            </a:r>
            <a:r>
              <a:rPr lang="tr-TR" dirty="0"/>
              <a:t>:</a:t>
            </a:r>
          </a:p>
          <a:p>
            <a:pPr algn="ctr"/>
            <a:r>
              <a:rPr lang="tr-TR" dirty="0"/>
              <a:t> Mustafa SAKA</a:t>
            </a:r>
          </a:p>
        </p:txBody>
      </p:sp>
      <p:sp>
        <p:nvSpPr>
          <p:cNvPr id="9" name="Metin kutusu 8">
            <a:extLst>
              <a:ext uri="{FF2B5EF4-FFF2-40B4-BE49-F238E27FC236}">
                <a16:creationId xmlns:a16="http://schemas.microsoft.com/office/drawing/2014/main" id="{0C299EA1-89CD-69F5-FED3-8E6E498D200F}"/>
              </a:ext>
            </a:extLst>
          </p:cNvPr>
          <p:cNvSpPr txBox="1"/>
          <p:nvPr/>
        </p:nvSpPr>
        <p:spPr>
          <a:xfrm>
            <a:off x="186813" y="5051926"/>
            <a:ext cx="2393546"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dirty="0">
                <a:latin typeface="Amasis MT Pro Black" panose="02040A04050005020304" pitchFamily="18" charset="-94"/>
                <a:cs typeface="Aharoni" panose="02010803020104030203" pitchFamily="2" charset="-79"/>
              </a:rPr>
              <a:t>BİLGİSAYAR İŞLETMENİ</a:t>
            </a:r>
            <a:r>
              <a:rPr lang="tr-TR" dirty="0"/>
              <a:t>:</a:t>
            </a:r>
          </a:p>
          <a:p>
            <a:pPr algn="ctr"/>
            <a:r>
              <a:rPr lang="tr-TR" dirty="0"/>
              <a:t> Savaş KZIILTAŞ</a:t>
            </a:r>
          </a:p>
        </p:txBody>
      </p:sp>
      <p:sp>
        <p:nvSpPr>
          <p:cNvPr id="12" name="Metin kutusu 11">
            <a:extLst>
              <a:ext uri="{FF2B5EF4-FFF2-40B4-BE49-F238E27FC236}">
                <a16:creationId xmlns:a16="http://schemas.microsoft.com/office/drawing/2014/main" id="{7D94E459-A7E2-3869-C0FF-8A4C53CA351B}"/>
              </a:ext>
            </a:extLst>
          </p:cNvPr>
          <p:cNvSpPr txBox="1"/>
          <p:nvPr/>
        </p:nvSpPr>
        <p:spPr>
          <a:xfrm>
            <a:off x="3126656" y="1916384"/>
            <a:ext cx="8416413"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tr-TR" dirty="0"/>
              <a:t>Dezavantajlı Gruplar Birimi</a:t>
            </a:r>
            <a:r>
              <a:rPr lang="tr-TR" b="0" i="0" dirty="0">
                <a:solidFill>
                  <a:srgbClr val="000000"/>
                </a:solidFill>
                <a:effectLst/>
                <a:latin typeface="HurmeRegular"/>
              </a:rPr>
              <a:t>miz </a:t>
            </a:r>
            <a:r>
              <a:rPr lang="tr-TR" b="0" i="0" u="none" strike="noStrike" dirty="0">
                <a:solidFill>
                  <a:schemeClr val="tx1"/>
                </a:solidFill>
                <a:effectLst/>
                <a:latin typeface="Amasis MT Pro Black" panose="02040A04050005020304" pitchFamily="18" charset="-94"/>
                <a:hlinkClick r:id="rId3">
                  <a:extLst>
                    <a:ext uri="{A12FA001-AC4F-418D-AE19-62706E023703}">
                      <ahyp:hlinkClr xmlns="" xmlns:ahyp="http://schemas.microsoft.com/office/drawing/2018/hyperlinkcolor" val="tx"/>
                    </a:ext>
                  </a:extLst>
                </a:hlinkClick>
              </a:rPr>
              <a:t>5378 Sayılı Engelliler Hakkında Kanun </a:t>
            </a:r>
            <a:r>
              <a:rPr lang="tr-TR" b="0" i="0" dirty="0">
                <a:solidFill>
                  <a:srgbClr val="000000"/>
                </a:solidFill>
                <a:effectLst/>
                <a:latin typeface="HurmeRegular"/>
              </a:rPr>
              <a:t>uyarınca Yükseköğretim Kurulu Başkanlığı tarafından yayımlanan “</a:t>
            </a:r>
            <a:r>
              <a:rPr lang="tr-TR" b="0" i="0" u="none" strike="noStrike" dirty="0">
                <a:solidFill>
                  <a:schemeClr val="tx1"/>
                </a:solidFill>
                <a:effectLst/>
                <a:latin typeface="Amasis MT Pro Black" panose="02040A04050005020304" pitchFamily="18" charset="-94"/>
                <a:hlinkClick r:id="rId4">
                  <a:extLst>
                    <a:ext uri="{A12FA001-AC4F-418D-AE19-62706E023703}">
                      <ahyp:hlinkClr xmlns="" xmlns:ahyp="http://schemas.microsoft.com/office/drawing/2018/hyperlinkcolor" val="tx"/>
                    </a:ext>
                  </a:extLst>
                </a:hlinkClick>
              </a:rPr>
              <a:t>Yükseköğretim Kurumları Engelliler Danışma ve Koordinasyon Yönetmeliği</a:t>
            </a:r>
            <a:r>
              <a:rPr lang="tr-TR" b="0" i="0" dirty="0">
                <a:solidFill>
                  <a:srgbClr val="000000"/>
                </a:solidFill>
                <a:effectLst/>
                <a:latin typeface="HurmeRegular"/>
              </a:rPr>
              <a:t>” çerçevesinde, Üniversitemiz Senatosunun </a:t>
            </a:r>
            <a:r>
              <a:rPr lang="tr-TR" b="0" i="0" dirty="0">
                <a:solidFill>
                  <a:srgbClr val="000000"/>
                </a:solidFill>
                <a:effectLst/>
                <a:latin typeface="Amasis MT Pro Black" panose="02040A04050005020304" pitchFamily="18" charset="-94"/>
              </a:rPr>
              <a:t>24.06.2025</a:t>
            </a:r>
            <a:r>
              <a:rPr lang="tr-TR" b="0" i="0" dirty="0">
                <a:solidFill>
                  <a:srgbClr val="000000"/>
                </a:solidFill>
                <a:effectLst/>
                <a:latin typeface="HurmeRegular"/>
              </a:rPr>
              <a:t> tarihli ve </a:t>
            </a:r>
            <a:r>
              <a:rPr lang="tr-TR" b="0" i="0" dirty="0">
                <a:solidFill>
                  <a:srgbClr val="000000"/>
                </a:solidFill>
                <a:effectLst/>
                <a:latin typeface="Amasis MT Pro Black" panose="02040A04050005020304" pitchFamily="18" charset="-94"/>
              </a:rPr>
              <a:t>356-30</a:t>
            </a:r>
            <a:r>
              <a:rPr lang="tr-TR" b="0" i="0" dirty="0">
                <a:solidFill>
                  <a:srgbClr val="000000"/>
                </a:solidFill>
                <a:effectLst/>
                <a:latin typeface="HurmeRegular"/>
              </a:rPr>
              <a:t> sayılı Senato kararı ile kabul edilmiş olan, </a:t>
            </a:r>
            <a:r>
              <a:rPr lang="tr-TR" b="0" i="0" u="none" strike="noStrike" dirty="0">
                <a:solidFill>
                  <a:schemeClr val="tx1"/>
                </a:solidFill>
                <a:effectLst/>
                <a:latin typeface="Amasis MT Pro Black" panose="02040A04050005020304" pitchFamily="18" charset="-94"/>
                <a:hlinkClick r:id="rId5">
                  <a:extLst>
                    <a:ext uri="{A12FA001-AC4F-418D-AE19-62706E023703}">
                      <ahyp:hlinkClr xmlns="" xmlns:ahyp="http://schemas.microsoft.com/office/drawing/2018/hyperlinkcolor" val="tx"/>
                    </a:ext>
                  </a:extLst>
                </a:hlinkClick>
              </a:rPr>
              <a:t>Karadeniz Teknik Üniversitesi </a:t>
            </a:r>
            <a:r>
              <a:rPr lang="tr-TR" dirty="0">
                <a:solidFill>
                  <a:schemeClr val="tx1"/>
                </a:solidFill>
                <a:latin typeface="Amasis MT Pro Black" panose="02040A04050005020304" pitchFamily="18" charset="-94"/>
                <a:hlinkClick r:id="rId5">
                  <a:extLst>
                    <a:ext uri="{A12FA001-AC4F-418D-AE19-62706E023703}">
                      <ahyp:hlinkClr xmlns="" xmlns:ahyp="http://schemas.microsoft.com/office/drawing/2018/hyperlinkcolor" val="tx"/>
                    </a:ext>
                  </a:extLst>
                </a:hlinkClick>
              </a:rPr>
              <a:t>Dezavantajlı Gruplar Birimi </a:t>
            </a:r>
            <a:r>
              <a:rPr lang="tr-TR" b="0" i="0" u="none" strike="noStrike" dirty="0">
                <a:solidFill>
                  <a:schemeClr val="tx1"/>
                </a:solidFill>
                <a:effectLst/>
                <a:latin typeface="Amasis MT Pro Black" panose="02040A04050005020304" pitchFamily="18" charset="-94"/>
                <a:hlinkClick r:id="rId5">
                  <a:extLst>
                    <a:ext uri="{A12FA001-AC4F-418D-AE19-62706E023703}">
                      <ahyp:hlinkClr xmlns="" xmlns:ahyp="http://schemas.microsoft.com/office/drawing/2018/hyperlinkcolor" val="tx"/>
                    </a:ext>
                  </a:extLst>
                </a:hlinkClick>
              </a:rPr>
              <a:t>Yönergesi</a:t>
            </a:r>
            <a:r>
              <a:rPr lang="tr-TR" b="0" i="0" dirty="0">
                <a:solidFill>
                  <a:srgbClr val="000000"/>
                </a:solidFill>
                <a:effectLst/>
                <a:latin typeface="HurmeRegular"/>
              </a:rPr>
              <a:t> uyarınca Sağlık Kültür ve Spor Daire Başkanlığının alt birimi olarak kurulmuştur.</a:t>
            </a:r>
            <a:endParaRPr lang="tr-TR" dirty="0"/>
          </a:p>
        </p:txBody>
      </p:sp>
      <p:sp>
        <p:nvSpPr>
          <p:cNvPr id="14" name="Metin kutusu 13">
            <a:extLst>
              <a:ext uri="{FF2B5EF4-FFF2-40B4-BE49-F238E27FC236}">
                <a16:creationId xmlns:a16="http://schemas.microsoft.com/office/drawing/2014/main" id="{D7C9A06B-5A31-4FD4-8AB9-CA5ABB2CCFC5}"/>
              </a:ext>
            </a:extLst>
          </p:cNvPr>
          <p:cNvSpPr txBox="1"/>
          <p:nvPr/>
        </p:nvSpPr>
        <p:spPr>
          <a:xfrm>
            <a:off x="3126656" y="4008113"/>
            <a:ext cx="8416413"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tr-TR" b="1" i="0" dirty="0">
                <a:solidFill>
                  <a:srgbClr val="000000"/>
                </a:solidFill>
                <a:effectLst/>
                <a:latin typeface="Amasis MT Pro Black" panose="02040A04050005020304" pitchFamily="18" charset="-94"/>
              </a:rPr>
              <a:t>Misyonumuz;</a:t>
            </a:r>
            <a:r>
              <a:rPr lang="tr-TR" dirty="0"/>
              <a:t/>
            </a:r>
            <a:br>
              <a:rPr lang="tr-TR" dirty="0"/>
            </a:br>
            <a:r>
              <a:rPr lang="tr-TR" dirty="0"/>
              <a:t>Engelli öğrencilerin </a:t>
            </a:r>
            <a:r>
              <a:rPr lang="tr-TR" b="1" dirty="0">
                <a:latin typeface="Amasis MT Pro Black" panose="02040A04050005020304" pitchFamily="18" charset="-94"/>
              </a:rPr>
              <a:t>akademik yaşamlarını eşit ve etkin</a:t>
            </a:r>
            <a:r>
              <a:rPr lang="tr-TR" dirty="0">
                <a:latin typeface="Amasis MT Pro Black" panose="02040A04050005020304" pitchFamily="18" charset="-94"/>
              </a:rPr>
              <a:t> </a:t>
            </a:r>
            <a:r>
              <a:rPr lang="tr-TR" dirty="0"/>
              <a:t>sürdürebilmeleri için </a:t>
            </a:r>
            <a:r>
              <a:rPr lang="tr-TR" b="1" dirty="0">
                <a:latin typeface="Amasis MT Pro Black" panose="02040A04050005020304" pitchFamily="18" charset="-94"/>
              </a:rPr>
              <a:t>engelleri ortadan kaldırmak</a:t>
            </a:r>
            <a:r>
              <a:rPr lang="tr-TR" dirty="0"/>
              <a:t>, öğretim programlarını ve eğitim ortamlarını onların </a:t>
            </a:r>
            <a:r>
              <a:rPr lang="tr-TR" b="1" dirty="0">
                <a:latin typeface="Amasis MT Pro Black" panose="02040A04050005020304" pitchFamily="18" charset="-94"/>
              </a:rPr>
              <a:t>akademik, fiziksel, psikolojik ve sosyal yaşamlarını olumlu etkileyecek</a:t>
            </a:r>
            <a:r>
              <a:rPr lang="tr-TR" dirty="0">
                <a:latin typeface="Amasis MT Pro Black" panose="02040A04050005020304" pitchFamily="18" charset="-94"/>
              </a:rPr>
              <a:t> </a:t>
            </a:r>
            <a:r>
              <a:rPr lang="tr-TR" dirty="0"/>
              <a:t>şekilde düzenlemektir.</a:t>
            </a:r>
          </a:p>
        </p:txBody>
      </p:sp>
      <p:sp>
        <p:nvSpPr>
          <p:cNvPr id="16" name="Metin kutusu 15">
            <a:extLst>
              <a:ext uri="{FF2B5EF4-FFF2-40B4-BE49-F238E27FC236}">
                <a16:creationId xmlns:a16="http://schemas.microsoft.com/office/drawing/2014/main" id="{5ED292CB-A1D5-BAE8-F7D5-CCB49F2B4EC0}"/>
              </a:ext>
            </a:extLst>
          </p:cNvPr>
          <p:cNvSpPr txBox="1"/>
          <p:nvPr/>
        </p:nvSpPr>
        <p:spPr>
          <a:xfrm>
            <a:off x="3126656" y="5595464"/>
            <a:ext cx="8416413"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tr-TR" dirty="0"/>
              <a:t>Engelli öğrencilerin öğrenim hayatını kolaylaştırmak </a:t>
            </a:r>
            <a:r>
              <a:rPr lang="tr-TR" dirty="0">
                <a:latin typeface="Amasis MT Pro Black" panose="02040A04050005020304" pitchFamily="18" charset="-94"/>
              </a:rPr>
              <a:t>için </a:t>
            </a:r>
            <a:r>
              <a:rPr lang="tr-TR" b="1" dirty="0">
                <a:latin typeface="Amasis MT Pro Black" panose="02040A04050005020304" pitchFamily="18" charset="-94"/>
              </a:rPr>
              <a:t>idari, fiziki ve akademik ortamı</a:t>
            </a:r>
            <a:r>
              <a:rPr lang="tr-TR" dirty="0">
                <a:latin typeface="Amasis MT Pro Black" panose="02040A04050005020304" pitchFamily="18" charset="-94"/>
              </a:rPr>
              <a:t> </a:t>
            </a:r>
            <a:r>
              <a:rPr lang="tr-TR" dirty="0"/>
              <a:t>standartlara uygun yapılandırarak, </a:t>
            </a:r>
            <a:r>
              <a:rPr lang="tr-TR" b="1" dirty="0">
                <a:latin typeface="Amasis MT Pro Black" panose="02040A04050005020304" pitchFamily="18" charset="-94"/>
              </a:rPr>
              <a:t>aktif akademik ve sosyal hizmetler</a:t>
            </a:r>
            <a:r>
              <a:rPr lang="tr-TR" dirty="0"/>
              <a:t> sunan </a:t>
            </a:r>
            <a:r>
              <a:rPr lang="tr-TR" b="1" dirty="0">
                <a:latin typeface="Amasis MT Pro Black" panose="02040A04050005020304" pitchFamily="18" charset="-94"/>
              </a:rPr>
              <a:t>yenilikçi ve öncü bir üniversite</a:t>
            </a:r>
            <a:r>
              <a:rPr lang="tr-TR" dirty="0">
                <a:latin typeface="Amasis MT Pro Black" panose="02040A04050005020304" pitchFamily="18" charset="-94"/>
              </a:rPr>
              <a:t> </a:t>
            </a:r>
            <a:r>
              <a:rPr lang="tr-TR" dirty="0"/>
              <a:t>olmaktır.</a:t>
            </a:r>
          </a:p>
        </p:txBody>
      </p:sp>
    </p:spTree>
    <p:extLst>
      <p:ext uri="{BB962C8B-B14F-4D97-AF65-F5344CB8AC3E}">
        <p14:creationId xmlns:p14="http://schemas.microsoft.com/office/powerpoint/2010/main" val="1377199701"/>
      </p:ext>
    </p:extLst>
  </p:cSld>
  <p:clrMapOvr>
    <a:masterClrMapping/>
  </p:clrMapOvr>
  <p:transition spd="slow" advClick="0" advTm="6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P spid="14"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ayt Numarası Yer Tutucusu 2">
            <a:extLst>
              <a:ext uri="{FF2B5EF4-FFF2-40B4-BE49-F238E27FC236}">
                <a16:creationId xmlns:a16="http://schemas.microsoft.com/office/drawing/2014/main" id="{3E8309D5-7BD5-4D09-BF04-52B6CAF0204E}"/>
              </a:ext>
            </a:extLst>
          </p:cNvPr>
          <p:cNvSpPr txBox="1">
            <a:spLocks/>
          </p:cNvSpPr>
          <p:nvPr/>
        </p:nvSpPr>
        <p:spPr>
          <a:xfrm>
            <a:off x="5760000" y="5760000"/>
            <a:ext cx="2160000" cy="43200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tr-TR" sz="1800" b="1" dirty="0">
                <a:solidFill>
                  <a:srgbClr val="003B64"/>
                </a:solidFill>
                <a:latin typeface="Hurme Geometric Sans 1" panose="020B0200020000000000" pitchFamily="34" charset="-94"/>
              </a:rPr>
              <a:t>Teşekkürler!</a:t>
            </a:r>
            <a:endParaRPr lang="tr-TR" sz="1800" dirty="0">
              <a:solidFill>
                <a:srgbClr val="003B64"/>
              </a:solidFill>
              <a:latin typeface="Hurme Geometric Sans 1" panose="020B0200020000000000" pitchFamily="34" charset="-94"/>
            </a:endParaRPr>
          </a:p>
        </p:txBody>
      </p:sp>
      <p:sp>
        <p:nvSpPr>
          <p:cNvPr id="12" name="Oval 11">
            <a:extLst>
              <a:ext uri="{FF2B5EF4-FFF2-40B4-BE49-F238E27FC236}">
                <a16:creationId xmlns:a16="http://schemas.microsoft.com/office/drawing/2014/main" id="{18A7974F-3846-46DC-B8A0-506A6CAD90AC}"/>
              </a:ext>
            </a:extLst>
          </p:cNvPr>
          <p:cNvSpPr/>
          <p:nvPr/>
        </p:nvSpPr>
        <p:spPr>
          <a:xfrm>
            <a:off x="2880000" y="1080000"/>
            <a:ext cx="2160000" cy="2160000"/>
          </a:xfrm>
          <a:prstGeom prst="ellipse">
            <a:avLst/>
          </a:prstGeom>
          <a:solidFill>
            <a:srgbClr val="003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2" name="Grup 1">
            <a:extLst>
              <a:ext uri="{FF2B5EF4-FFF2-40B4-BE49-F238E27FC236}">
                <a16:creationId xmlns:a16="http://schemas.microsoft.com/office/drawing/2014/main" id="{88A307A4-FF01-4F46-9369-E24DE9C7AC4A}"/>
              </a:ext>
            </a:extLst>
          </p:cNvPr>
          <p:cNvGrpSpPr/>
          <p:nvPr/>
        </p:nvGrpSpPr>
        <p:grpSpPr>
          <a:xfrm>
            <a:off x="5760000" y="1080000"/>
            <a:ext cx="5400000" cy="3456000"/>
            <a:chOff x="5760000" y="504000"/>
            <a:chExt cx="5400000" cy="3456000"/>
          </a:xfrm>
        </p:grpSpPr>
        <p:sp>
          <p:nvSpPr>
            <p:cNvPr id="13" name="Slayt Numarası Yer Tutucusu 2">
              <a:extLst>
                <a:ext uri="{FF2B5EF4-FFF2-40B4-BE49-F238E27FC236}">
                  <a16:creationId xmlns:a16="http://schemas.microsoft.com/office/drawing/2014/main" id="{03BF954F-FCD8-4844-B49C-021C7CF81C5E}"/>
                </a:ext>
              </a:extLst>
            </p:cNvPr>
            <p:cNvSpPr txBox="1">
              <a:spLocks/>
            </p:cNvSpPr>
            <p:nvPr/>
          </p:nvSpPr>
          <p:spPr>
            <a:xfrm>
              <a:off x="5760000" y="504000"/>
              <a:ext cx="5400000" cy="43200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tr-TR" sz="1800" b="1" dirty="0">
                  <a:solidFill>
                    <a:srgbClr val="173960"/>
                  </a:solidFill>
                  <a:latin typeface="Hurme Geometric Sans 1" panose="020B0200020000000000"/>
                </a:rPr>
                <a:t>Mustafa SAKA</a:t>
              </a:r>
              <a:endParaRPr lang="tr-TR" sz="1800" dirty="0">
                <a:solidFill>
                  <a:srgbClr val="173960"/>
                </a:solidFill>
                <a:latin typeface="Hurme Geometric Sans 1" panose="020B0200020000000000"/>
              </a:endParaRPr>
            </a:p>
          </p:txBody>
        </p:sp>
        <p:sp>
          <p:nvSpPr>
            <p:cNvPr id="14" name="Slayt Numarası Yer Tutucusu 2">
              <a:extLst>
                <a:ext uri="{FF2B5EF4-FFF2-40B4-BE49-F238E27FC236}">
                  <a16:creationId xmlns:a16="http://schemas.microsoft.com/office/drawing/2014/main" id="{C8D50741-489F-47BD-BA17-622FA7B8180B}"/>
                </a:ext>
              </a:extLst>
            </p:cNvPr>
            <p:cNvSpPr txBox="1">
              <a:spLocks/>
            </p:cNvSpPr>
            <p:nvPr/>
          </p:nvSpPr>
          <p:spPr>
            <a:xfrm>
              <a:off x="5760000" y="927000"/>
              <a:ext cx="5400000" cy="36000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tr-TR" sz="1400" b="1" dirty="0">
                  <a:solidFill>
                    <a:srgbClr val="003B64"/>
                  </a:solidFill>
                  <a:latin typeface="Hurme Geometric Sans 1" panose="020B0200020000000000"/>
                </a:rPr>
                <a:t>Dezavantajlı Gruplar Birimi Personeli</a:t>
              </a:r>
              <a:r>
                <a:rPr lang="tr-TR" sz="1400" b="1" dirty="0">
                  <a:solidFill>
                    <a:srgbClr val="173960"/>
                  </a:solidFill>
                  <a:latin typeface="Hurme Geometric Sans 1" panose="020B0200020000000000"/>
                </a:rPr>
                <a:t> </a:t>
              </a:r>
            </a:p>
          </p:txBody>
        </p:sp>
        <p:sp>
          <p:nvSpPr>
            <p:cNvPr id="15" name="Slayt Numarası Yer Tutucusu 2">
              <a:extLst>
                <a:ext uri="{FF2B5EF4-FFF2-40B4-BE49-F238E27FC236}">
                  <a16:creationId xmlns:a16="http://schemas.microsoft.com/office/drawing/2014/main" id="{1A3E06CF-B386-438C-A0AA-B51BE4E7A76E}"/>
                </a:ext>
              </a:extLst>
            </p:cNvPr>
            <p:cNvSpPr txBox="1">
              <a:spLocks/>
            </p:cNvSpPr>
            <p:nvPr/>
          </p:nvSpPr>
          <p:spPr>
            <a:xfrm>
              <a:off x="5760000" y="1575000"/>
              <a:ext cx="1080000" cy="36000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tr-TR" sz="1600" b="1" dirty="0">
                  <a:solidFill>
                    <a:srgbClr val="003B64"/>
                  </a:solidFill>
                  <a:latin typeface="Hurme Geometric Sans 1" panose="020B0200020000000000"/>
                </a:rPr>
                <a:t>E-posta</a:t>
              </a:r>
            </a:p>
          </p:txBody>
        </p:sp>
        <p:sp>
          <p:nvSpPr>
            <p:cNvPr id="16" name="Slayt Numarası Yer Tutucusu 2">
              <a:extLst>
                <a:ext uri="{FF2B5EF4-FFF2-40B4-BE49-F238E27FC236}">
                  <a16:creationId xmlns:a16="http://schemas.microsoft.com/office/drawing/2014/main" id="{1804D926-3A33-43F0-A017-B29A6731EB67}"/>
                </a:ext>
              </a:extLst>
            </p:cNvPr>
            <p:cNvSpPr txBox="1">
              <a:spLocks/>
            </p:cNvSpPr>
            <p:nvPr/>
          </p:nvSpPr>
          <p:spPr>
            <a:xfrm>
              <a:off x="5760000" y="1935000"/>
              <a:ext cx="1080000" cy="36000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tr-TR" sz="1600" b="1" dirty="0">
                  <a:solidFill>
                    <a:srgbClr val="003B64"/>
                  </a:solidFill>
                  <a:latin typeface="Hurme Geometric Sans 1" panose="020B0200020000000000" pitchFamily="34" charset="-94"/>
                </a:rPr>
                <a:t>Telefon</a:t>
              </a:r>
            </a:p>
          </p:txBody>
        </p:sp>
        <p:sp>
          <p:nvSpPr>
            <p:cNvPr id="17" name="Slayt Numarası Yer Tutucusu 2">
              <a:extLst>
                <a:ext uri="{FF2B5EF4-FFF2-40B4-BE49-F238E27FC236}">
                  <a16:creationId xmlns:a16="http://schemas.microsoft.com/office/drawing/2014/main" id="{D8D4B102-BB9A-4D4B-AF09-AB732AA9E96E}"/>
                </a:ext>
              </a:extLst>
            </p:cNvPr>
            <p:cNvSpPr txBox="1">
              <a:spLocks/>
            </p:cNvSpPr>
            <p:nvPr/>
          </p:nvSpPr>
          <p:spPr>
            <a:xfrm>
              <a:off x="5760000" y="2295000"/>
              <a:ext cx="1080000" cy="36000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tr-TR" sz="1600" b="1" dirty="0" err="1">
                  <a:solidFill>
                    <a:srgbClr val="003B64"/>
                  </a:solidFill>
                  <a:latin typeface="Hurme Geometric Sans 1" panose="020B0200020000000000" pitchFamily="34" charset="-94"/>
                </a:rPr>
                <a:t>Fax</a:t>
              </a:r>
              <a:endParaRPr lang="tr-TR" sz="1600" b="1" dirty="0">
                <a:solidFill>
                  <a:srgbClr val="003B64"/>
                </a:solidFill>
                <a:latin typeface="Hurme Geometric Sans 1" panose="020B0200020000000000" pitchFamily="34" charset="-94"/>
              </a:endParaRPr>
            </a:p>
          </p:txBody>
        </p:sp>
        <p:sp>
          <p:nvSpPr>
            <p:cNvPr id="18" name="Slayt Numarası Yer Tutucusu 2">
              <a:extLst>
                <a:ext uri="{FF2B5EF4-FFF2-40B4-BE49-F238E27FC236}">
                  <a16:creationId xmlns:a16="http://schemas.microsoft.com/office/drawing/2014/main" id="{7A458B2D-EA2E-4941-A448-E695B377347A}"/>
                </a:ext>
              </a:extLst>
            </p:cNvPr>
            <p:cNvSpPr txBox="1">
              <a:spLocks/>
            </p:cNvSpPr>
            <p:nvPr/>
          </p:nvSpPr>
          <p:spPr>
            <a:xfrm>
              <a:off x="6840000" y="1575000"/>
              <a:ext cx="4320000" cy="36000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tr-TR" sz="1400" b="1">
                  <a:solidFill>
                    <a:srgbClr val="173960"/>
                  </a:solidFill>
                  <a:latin typeface="Hurme Geometric Sans 1" panose="020B0200020000000000" pitchFamily="34" charset="-94"/>
                </a:rPr>
                <a:t>medikososyal@ktu.edu.tr</a:t>
              </a:r>
              <a:endParaRPr lang="tr-TR" sz="1400" b="1" dirty="0">
                <a:solidFill>
                  <a:srgbClr val="173960"/>
                </a:solidFill>
                <a:latin typeface="Hurme Geometric Sans 1" panose="020B0200020000000000" pitchFamily="34" charset="-94"/>
              </a:endParaRPr>
            </a:p>
          </p:txBody>
        </p:sp>
        <p:sp>
          <p:nvSpPr>
            <p:cNvPr id="19" name="Slayt Numarası Yer Tutucusu 2">
              <a:extLst>
                <a:ext uri="{FF2B5EF4-FFF2-40B4-BE49-F238E27FC236}">
                  <a16:creationId xmlns:a16="http://schemas.microsoft.com/office/drawing/2014/main" id="{C7DFBFB5-4905-4780-9CE9-3F42AC770006}"/>
                </a:ext>
              </a:extLst>
            </p:cNvPr>
            <p:cNvSpPr txBox="1">
              <a:spLocks/>
            </p:cNvSpPr>
            <p:nvPr/>
          </p:nvSpPr>
          <p:spPr>
            <a:xfrm>
              <a:off x="6840000" y="1935000"/>
              <a:ext cx="4320000" cy="36000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tr-TR" sz="1400" b="1" dirty="0">
                  <a:solidFill>
                    <a:srgbClr val="173960"/>
                  </a:solidFill>
                  <a:latin typeface="Hurme Geometric Sans 1" panose="020B0200020000000000" pitchFamily="34" charset="-94"/>
                </a:rPr>
                <a:t>+90 </a:t>
              </a:r>
              <a:r>
                <a:rPr lang="tr-TR" sz="1400" b="1">
                  <a:solidFill>
                    <a:srgbClr val="173960"/>
                  </a:solidFill>
                  <a:latin typeface="Hurme Geometric Sans 1" panose="020B0200020000000000" pitchFamily="34" charset="-94"/>
                </a:rPr>
                <a:t>462 377 41 77</a:t>
              </a:r>
              <a:endParaRPr lang="tr-TR" sz="1400" b="1" dirty="0">
                <a:solidFill>
                  <a:srgbClr val="173960"/>
                </a:solidFill>
                <a:latin typeface="Hurme Geometric Sans 1" panose="020B0200020000000000" pitchFamily="34" charset="-94"/>
              </a:endParaRPr>
            </a:p>
          </p:txBody>
        </p:sp>
        <p:sp>
          <p:nvSpPr>
            <p:cNvPr id="20" name="Slayt Numarası Yer Tutucusu 2">
              <a:extLst>
                <a:ext uri="{FF2B5EF4-FFF2-40B4-BE49-F238E27FC236}">
                  <a16:creationId xmlns:a16="http://schemas.microsoft.com/office/drawing/2014/main" id="{589B0062-401B-4124-835B-0D556B1157FB}"/>
                </a:ext>
              </a:extLst>
            </p:cNvPr>
            <p:cNvSpPr txBox="1">
              <a:spLocks/>
            </p:cNvSpPr>
            <p:nvPr/>
          </p:nvSpPr>
          <p:spPr>
            <a:xfrm>
              <a:off x="6840000" y="2295000"/>
              <a:ext cx="4320000" cy="36000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tr-TR" sz="1400" b="1" dirty="0">
                  <a:solidFill>
                    <a:srgbClr val="173960"/>
                  </a:solidFill>
                  <a:latin typeface="Hurme Geometric Sans 1" panose="020B0200020000000000" pitchFamily="34" charset="-94"/>
                </a:rPr>
                <a:t>+</a:t>
              </a:r>
              <a:r>
                <a:rPr lang="tr-TR" sz="1400" b="1">
                  <a:solidFill>
                    <a:srgbClr val="173960"/>
                  </a:solidFill>
                  <a:latin typeface="Hurme Geometric Sans 1" panose="020B0200020000000000" pitchFamily="34" charset="-94"/>
                </a:rPr>
                <a:t>90 462 325 84 30</a:t>
              </a:r>
              <a:endParaRPr lang="tr-TR" sz="1400" b="1" dirty="0">
                <a:solidFill>
                  <a:srgbClr val="173960"/>
                </a:solidFill>
                <a:latin typeface="Hurme Geometric Sans 1" panose="020B0200020000000000" pitchFamily="34" charset="-94"/>
              </a:endParaRPr>
            </a:p>
          </p:txBody>
        </p:sp>
        <p:sp>
          <p:nvSpPr>
            <p:cNvPr id="21" name="Slayt Numarası Yer Tutucusu 2">
              <a:extLst>
                <a:ext uri="{FF2B5EF4-FFF2-40B4-BE49-F238E27FC236}">
                  <a16:creationId xmlns:a16="http://schemas.microsoft.com/office/drawing/2014/main" id="{EF7ECA43-BBDE-460F-AE8B-E8EF2F2F7534}"/>
                </a:ext>
              </a:extLst>
            </p:cNvPr>
            <p:cNvSpPr txBox="1">
              <a:spLocks/>
            </p:cNvSpPr>
            <p:nvPr/>
          </p:nvSpPr>
          <p:spPr>
            <a:xfrm>
              <a:off x="5760000" y="2880000"/>
              <a:ext cx="5400000" cy="36000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tr-TR" sz="1800" b="1" dirty="0">
                  <a:solidFill>
                    <a:srgbClr val="003B64"/>
                  </a:solidFill>
                  <a:latin typeface="Hurme Geometric Sans 1" panose="020B0200020000000000"/>
                </a:rPr>
                <a:t>Karadeniz Teknik Üniversitesi</a:t>
              </a:r>
            </a:p>
          </p:txBody>
        </p:sp>
        <p:sp>
          <p:nvSpPr>
            <p:cNvPr id="22" name="Slayt Numarası Yer Tutucusu 2">
              <a:extLst>
                <a:ext uri="{FF2B5EF4-FFF2-40B4-BE49-F238E27FC236}">
                  <a16:creationId xmlns:a16="http://schemas.microsoft.com/office/drawing/2014/main" id="{6147B38A-2281-44D5-918D-FA82816CB0AD}"/>
                </a:ext>
              </a:extLst>
            </p:cNvPr>
            <p:cNvSpPr txBox="1">
              <a:spLocks/>
            </p:cNvSpPr>
            <p:nvPr/>
          </p:nvSpPr>
          <p:spPr>
            <a:xfrm>
              <a:off x="5760000" y="3240000"/>
              <a:ext cx="4331651" cy="72000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tr-TR" sz="1800" b="1" dirty="0">
                  <a:solidFill>
                    <a:srgbClr val="003B64"/>
                  </a:solidFill>
                  <a:latin typeface="Hurme Geometric Sans 1" panose="020B0200020000000000"/>
                </a:rPr>
                <a:t>Sağlık Kültür ve Spor Daire Başkanlığı Kanuni Kampüsü 61080 TRABZON</a:t>
              </a:r>
            </a:p>
          </p:txBody>
        </p:sp>
        <p:sp>
          <p:nvSpPr>
            <p:cNvPr id="23" name="Slayt Numarası Yer Tutucusu 2">
              <a:extLst>
                <a:ext uri="{FF2B5EF4-FFF2-40B4-BE49-F238E27FC236}">
                  <a16:creationId xmlns:a16="http://schemas.microsoft.com/office/drawing/2014/main" id="{4AAD78A2-8743-4269-B276-C3EAB9280D89}"/>
                </a:ext>
              </a:extLst>
            </p:cNvPr>
            <p:cNvSpPr txBox="1">
              <a:spLocks/>
            </p:cNvSpPr>
            <p:nvPr/>
          </p:nvSpPr>
          <p:spPr>
            <a:xfrm>
              <a:off x="5760000" y="3600000"/>
              <a:ext cx="5400000" cy="36000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lang="tr-TR" sz="1800" b="1" dirty="0">
                <a:solidFill>
                  <a:srgbClr val="003B64"/>
                </a:solidFill>
                <a:latin typeface="Hurme Geometric Sans 1" panose="020B0200020000000000" pitchFamily="34" charset="-94"/>
              </a:endParaRPr>
            </a:p>
          </p:txBody>
        </p:sp>
      </p:grpSp>
      <p:grpSp>
        <p:nvGrpSpPr>
          <p:cNvPr id="24" name="Grup 23">
            <a:extLst>
              <a:ext uri="{FF2B5EF4-FFF2-40B4-BE49-F238E27FC236}">
                <a16:creationId xmlns:a16="http://schemas.microsoft.com/office/drawing/2014/main" id="{56F41974-C3FE-434E-AA8D-8612945B3AF2}"/>
              </a:ext>
            </a:extLst>
          </p:cNvPr>
          <p:cNvGrpSpPr/>
          <p:nvPr/>
        </p:nvGrpSpPr>
        <p:grpSpPr>
          <a:xfrm>
            <a:off x="2969860" y="1656000"/>
            <a:ext cx="2700000" cy="4320000"/>
            <a:chOff x="540000" y="1656000"/>
            <a:chExt cx="2700000" cy="4320000"/>
          </a:xfrm>
        </p:grpSpPr>
        <p:sp>
          <p:nvSpPr>
            <p:cNvPr id="27" name="Metin kutusu 26">
              <a:extLst>
                <a:ext uri="{FF2B5EF4-FFF2-40B4-BE49-F238E27FC236}">
                  <a16:creationId xmlns:a16="http://schemas.microsoft.com/office/drawing/2014/main" id="{0E28BE25-46D5-4ABD-8D42-F035667EF3E0}"/>
                </a:ext>
              </a:extLst>
            </p:cNvPr>
            <p:cNvSpPr txBox="1"/>
            <p:nvPr/>
          </p:nvSpPr>
          <p:spPr>
            <a:xfrm>
              <a:off x="540000" y="3960000"/>
              <a:ext cx="2340000" cy="307777"/>
            </a:xfrm>
            <a:prstGeom prst="rect">
              <a:avLst/>
            </a:prstGeom>
            <a:noFill/>
          </p:spPr>
          <p:txBody>
            <a:bodyPr wrap="square" rtlCol="0">
              <a:spAutoFit/>
            </a:bodyPr>
            <a:lstStyle/>
            <a:p>
              <a:pPr algn="r"/>
              <a:endParaRPr lang="tr-TR" sz="1400" dirty="0">
                <a:solidFill>
                  <a:srgbClr val="173960"/>
                </a:solidFill>
              </a:endParaRPr>
            </a:p>
          </p:txBody>
        </p:sp>
        <p:cxnSp>
          <p:nvCxnSpPr>
            <p:cNvPr id="28" name="Düz Bağlayıcı 27">
              <a:extLst>
                <a:ext uri="{FF2B5EF4-FFF2-40B4-BE49-F238E27FC236}">
                  <a16:creationId xmlns:a16="http://schemas.microsoft.com/office/drawing/2014/main" id="{A3B3AAD3-413F-4C00-B73E-99757671A47A}"/>
                </a:ext>
              </a:extLst>
            </p:cNvPr>
            <p:cNvCxnSpPr>
              <a:cxnSpLocks/>
            </p:cNvCxnSpPr>
            <p:nvPr/>
          </p:nvCxnSpPr>
          <p:spPr>
            <a:xfrm>
              <a:off x="3060000" y="1656000"/>
              <a:ext cx="0" cy="432000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9" name="Düz Ok Bağlayıcısı 28">
              <a:extLst>
                <a:ext uri="{FF2B5EF4-FFF2-40B4-BE49-F238E27FC236}">
                  <a16:creationId xmlns:a16="http://schemas.microsoft.com/office/drawing/2014/main" id="{A352B1C2-DD3E-4FBC-A360-50D05AA7D9A1}"/>
                </a:ext>
              </a:extLst>
            </p:cNvPr>
            <p:cNvCxnSpPr>
              <a:cxnSpLocks/>
            </p:cNvCxnSpPr>
            <p:nvPr/>
          </p:nvCxnSpPr>
          <p:spPr>
            <a:xfrm>
              <a:off x="3060000" y="5958000"/>
              <a:ext cx="180000" cy="0"/>
            </a:xfrm>
            <a:prstGeom prst="straightConnector1">
              <a:avLst/>
            </a:prstGeom>
            <a:ln>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0" name="Düz Ok Bağlayıcısı 29">
              <a:extLst>
                <a:ext uri="{FF2B5EF4-FFF2-40B4-BE49-F238E27FC236}">
                  <a16:creationId xmlns:a16="http://schemas.microsoft.com/office/drawing/2014/main" id="{B11F86FE-415B-4569-A18C-375FB0DC9063}"/>
                </a:ext>
              </a:extLst>
            </p:cNvPr>
            <p:cNvCxnSpPr>
              <a:cxnSpLocks/>
            </p:cNvCxnSpPr>
            <p:nvPr/>
          </p:nvCxnSpPr>
          <p:spPr>
            <a:xfrm>
              <a:off x="3060000" y="3996000"/>
              <a:ext cx="180000" cy="0"/>
            </a:xfrm>
            <a:prstGeom prst="straightConnector1">
              <a:avLst/>
            </a:prstGeom>
            <a:ln>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Düz Ok Bağlayıcısı 30">
              <a:extLst>
                <a:ext uri="{FF2B5EF4-FFF2-40B4-BE49-F238E27FC236}">
                  <a16:creationId xmlns:a16="http://schemas.microsoft.com/office/drawing/2014/main" id="{FA39E794-9582-46B2-93E5-34ABE8946025}"/>
                </a:ext>
              </a:extLst>
            </p:cNvPr>
            <p:cNvCxnSpPr>
              <a:cxnSpLocks/>
            </p:cNvCxnSpPr>
            <p:nvPr/>
          </p:nvCxnSpPr>
          <p:spPr>
            <a:xfrm>
              <a:off x="3060000" y="2700000"/>
              <a:ext cx="180000" cy="0"/>
            </a:xfrm>
            <a:prstGeom prst="straightConnector1">
              <a:avLst/>
            </a:prstGeom>
            <a:ln>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2" name="Düz Ok Bağlayıcısı 31">
              <a:extLst>
                <a:ext uri="{FF2B5EF4-FFF2-40B4-BE49-F238E27FC236}">
                  <a16:creationId xmlns:a16="http://schemas.microsoft.com/office/drawing/2014/main" id="{5B4D69F7-56D8-4371-B667-4FF84036D06E}"/>
                </a:ext>
              </a:extLst>
            </p:cNvPr>
            <p:cNvCxnSpPr>
              <a:cxnSpLocks/>
            </p:cNvCxnSpPr>
            <p:nvPr/>
          </p:nvCxnSpPr>
          <p:spPr>
            <a:xfrm>
              <a:off x="3060000" y="2052000"/>
              <a:ext cx="180000" cy="0"/>
            </a:xfrm>
            <a:prstGeom prst="straightConnector1">
              <a:avLst/>
            </a:prstGeom>
            <a:ln>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3" name="Düz Ok Bağlayıcısı 32">
              <a:extLst>
                <a:ext uri="{FF2B5EF4-FFF2-40B4-BE49-F238E27FC236}">
                  <a16:creationId xmlns:a16="http://schemas.microsoft.com/office/drawing/2014/main" id="{3C45CED4-00D3-4CAD-B723-DBC36D4EF71B}"/>
                </a:ext>
              </a:extLst>
            </p:cNvPr>
            <p:cNvCxnSpPr>
              <a:cxnSpLocks/>
            </p:cNvCxnSpPr>
            <p:nvPr/>
          </p:nvCxnSpPr>
          <p:spPr>
            <a:xfrm>
              <a:off x="3060000" y="1656000"/>
              <a:ext cx="180000" cy="0"/>
            </a:xfrm>
            <a:prstGeom prst="straightConnector1">
              <a:avLst/>
            </a:prstGeom>
            <a:ln>
              <a:headEnd type="ova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04846017"/>
      </p:ext>
    </p:extLst>
  </p:cSld>
  <p:clrMapOvr>
    <a:masterClrMapping/>
  </p:clrMapOvr>
  <p:transition spd="slow" advClick="0" advTm="0">
    <p:comb/>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048000" y="4211037"/>
            <a:ext cx="9206429" cy="1508105"/>
          </a:xfrm>
          <a:prstGeom prst="rect">
            <a:avLst/>
          </a:prstGeom>
          <a:noFill/>
        </p:spPr>
        <p:txBody>
          <a:bodyPr wrap="square" rtlCol="0">
            <a:spAutoFit/>
          </a:bodyPr>
          <a:lstStyle/>
          <a:p>
            <a:endParaRPr lang="tr-TR" dirty="0"/>
          </a:p>
          <a:p>
            <a:r>
              <a:rPr lang="tr-TR" sz="2000" dirty="0">
                <a:latin typeface="Amasis MT Pro Black" panose="02040A04050005020304" pitchFamily="18" charset="-94"/>
              </a:rPr>
              <a:t>(b) </a:t>
            </a:r>
            <a:r>
              <a:rPr lang="tr-TR" dirty="0"/>
              <a:t>Engelli öğrencilerin akademik, fiziksel ve sosyal yaşamlarını engellemeyecek biçimde </a:t>
            </a:r>
          </a:p>
          <a:p>
            <a:r>
              <a:rPr lang="tr-TR" dirty="0"/>
              <a:t>öğretim programlarını düzenlemek için araç-gereç temini, özel ders materyallerinin hazırlanması, </a:t>
            </a:r>
          </a:p>
          <a:p>
            <a:r>
              <a:rPr lang="tr-TR" dirty="0"/>
              <a:t>ders geçme ve sınav koşullarının hazırlanmasına yönelik çalışmaları planlar, uygulamayı izler ve </a:t>
            </a:r>
          </a:p>
          <a:p>
            <a:r>
              <a:rPr lang="tr-TR" dirty="0"/>
              <a:t>değerlendirir.</a:t>
            </a:r>
          </a:p>
        </p:txBody>
      </p:sp>
      <p:sp>
        <p:nvSpPr>
          <p:cNvPr id="3" name="Metin kutusu 2"/>
          <p:cNvSpPr txBox="1"/>
          <p:nvPr/>
        </p:nvSpPr>
        <p:spPr>
          <a:xfrm>
            <a:off x="0" y="1927951"/>
            <a:ext cx="2864386" cy="4154984"/>
          </a:xfrm>
          <a:prstGeom prst="rect">
            <a:avLst/>
          </a:prstGeom>
          <a:noFill/>
        </p:spPr>
        <p:txBody>
          <a:bodyPr wrap="square" rtlCol="0">
            <a:spAutoFit/>
          </a:bodyPr>
          <a:lstStyle/>
          <a:p>
            <a:endParaRPr lang="tr-TR" dirty="0">
              <a:solidFill>
                <a:schemeClr val="bg1">
                  <a:lumMod val="95000"/>
                </a:schemeClr>
              </a:solidFill>
            </a:endParaRPr>
          </a:p>
          <a:p>
            <a:endParaRPr lang="tr-TR" dirty="0">
              <a:solidFill>
                <a:schemeClr val="bg1">
                  <a:lumMod val="95000"/>
                </a:schemeClr>
              </a:solidFill>
            </a:endParaRPr>
          </a:p>
          <a:p>
            <a:endParaRPr lang="tr-TR" dirty="0">
              <a:solidFill>
                <a:schemeClr val="bg1">
                  <a:lumMod val="95000"/>
                </a:schemeClr>
              </a:solidFill>
            </a:endParaRPr>
          </a:p>
          <a:p>
            <a:endParaRPr lang="tr-TR" dirty="0">
              <a:solidFill>
                <a:schemeClr val="bg1">
                  <a:lumMod val="95000"/>
                </a:schemeClr>
              </a:solidFill>
              <a:latin typeface="Amasis MT Pro Black" panose="02040A04050005020304" pitchFamily="18" charset="-94"/>
            </a:endParaRPr>
          </a:p>
          <a:p>
            <a:pPr algn="ctr"/>
            <a:r>
              <a:rPr lang="tr-TR" sz="3200" dirty="0">
                <a:solidFill>
                  <a:schemeClr val="bg1">
                    <a:lumMod val="95000"/>
                  </a:schemeClr>
                </a:solidFill>
                <a:latin typeface="Amasis MT Pro Black" panose="02040A04050005020304" pitchFamily="18" charset="-94"/>
              </a:rPr>
              <a:t>Dezavantajlı Gruplar Birimi</a:t>
            </a:r>
          </a:p>
          <a:p>
            <a:pPr algn="ctr"/>
            <a:r>
              <a:rPr lang="tr-TR" sz="3200" dirty="0">
                <a:solidFill>
                  <a:schemeClr val="bg1">
                    <a:lumMod val="95000"/>
                  </a:schemeClr>
                </a:solidFill>
                <a:latin typeface="Amasis MT Pro Black" panose="02040A04050005020304" pitchFamily="18" charset="-94"/>
              </a:rPr>
              <a:t>&amp;</a:t>
            </a:r>
          </a:p>
          <a:p>
            <a:pPr algn="ctr"/>
            <a:r>
              <a:rPr lang="tr-TR" sz="3200" dirty="0">
                <a:solidFill>
                  <a:schemeClr val="bg1">
                    <a:lumMod val="95000"/>
                  </a:schemeClr>
                </a:solidFill>
                <a:latin typeface="Amasis MT Pro Black" panose="02040A04050005020304" pitchFamily="18" charset="-94"/>
              </a:rPr>
              <a:t>Birimin Görevleri</a:t>
            </a:r>
          </a:p>
        </p:txBody>
      </p:sp>
      <p:sp>
        <p:nvSpPr>
          <p:cNvPr id="4" name="Metin kutusu 3">
            <a:extLst>
              <a:ext uri="{FF2B5EF4-FFF2-40B4-BE49-F238E27FC236}">
                <a16:creationId xmlns:a16="http://schemas.microsoft.com/office/drawing/2014/main" id="{965C1254-9FF9-BD3D-1862-DB646301A445}"/>
              </a:ext>
            </a:extLst>
          </p:cNvPr>
          <p:cNvSpPr txBox="1"/>
          <p:nvPr/>
        </p:nvSpPr>
        <p:spPr>
          <a:xfrm>
            <a:off x="2985570" y="40342"/>
            <a:ext cx="7623435" cy="1077218"/>
          </a:xfrm>
          <a:prstGeom prst="rect">
            <a:avLst/>
          </a:prstGeom>
          <a:noFill/>
        </p:spPr>
        <p:txBody>
          <a:bodyPr wrap="square" rtlCol="0">
            <a:spAutoFit/>
          </a:bodyPr>
          <a:lstStyle/>
          <a:p>
            <a:r>
              <a:rPr lang="tr-TR" sz="3200" b="1" dirty="0">
                <a:latin typeface="Amasis MT Pro Black" panose="02040A04050005020304" pitchFamily="18" charset="-94"/>
              </a:rPr>
              <a:t>Dezavantajlı Gruplar Birimi ve Birimin Görevleri</a:t>
            </a:r>
            <a:endParaRPr lang="tr-TR" sz="3200" dirty="0">
              <a:latin typeface="Amasis MT Pro Black" panose="02040A04050005020304" pitchFamily="18" charset="-94"/>
            </a:endParaRPr>
          </a:p>
        </p:txBody>
      </p:sp>
      <p:sp>
        <p:nvSpPr>
          <p:cNvPr id="6" name="Metin kutusu 5">
            <a:extLst>
              <a:ext uri="{FF2B5EF4-FFF2-40B4-BE49-F238E27FC236}">
                <a16:creationId xmlns:a16="http://schemas.microsoft.com/office/drawing/2014/main" id="{09989988-BFD6-0B2C-4B6D-39D5C17D3362}"/>
              </a:ext>
            </a:extLst>
          </p:cNvPr>
          <p:cNvSpPr txBox="1"/>
          <p:nvPr/>
        </p:nvSpPr>
        <p:spPr>
          <a:xfrm>
            <a:off x="2985571" y="1652228"/>
            <a:ext cx="9088442"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tr-TR" dirty="0"/>
              <a:t>Dezavantajlı Gruplar Birimi, Karadeniz Teknik Üniversitesinin eğitim - öğretim </a:t>
            </a:r>
          </a:p>
          <a:p>
            <a:r>
              <a:rPr lang="tr-TR" dirty="0"/>
              <a:t>işlerinden sorumlu Rektör Yardımcısı başkanlığında ve sorumluluğunda, Daire Başkanlığı bünyesinde görevini yürütür. Üniversite bünyesindeki diğer tüm daire başkanlıklarıyla ve engelli öğrenci akademik danışmanlarıyla eşgüdüm içerisinde çalışır.</a:t>
            </a:r>
          </a:p>
        </p:txBody>
      </p:sp>
      <p:sp>
        <p:nvSpPr>
          <p:cNvPr id="8" name="Metin kutusu 7">
            <a:extLst>
              <a:ext uri="{FF2B5EF4-FFF2-40B4-BE49-F238E27FC236}">
                <a16:creationId xmlns:a16="http://schemas.microsoft.com/office/drawing/2014/main" id="{61AB1655-1C79-9783-F423-C70050DA36DA}"/>
              </a:ext>
            </a:extLst>
          </p:cNvPr>
          <p:cNvSpPr txBox="1"/>
          <p:nvPr/>
        </p:nvSpPr>
        <p:spPr>
          <a:xfrm>
            <a:off x="2985571" y="2987262"/>
            <a:ext cx="6154992" cy="369332"/>
          </a:xfrm>
          <a:prstGeom prst="rect">
            <a:avLst/>
          </a:prstGeom>
          <a:noFill/>
        </p:spPr>
        <p:txBody>
          <a:bodyPr wrap="square">
            <a:spAutoFit/>
          </a:bodyPr>
          <a:lstStyle/>
          <a:p>
            <a:r>
              <a:rPr lang="tr-TR" dirty="0">
                <a:latin typeface="Amasis MT Pro Black" panose="02040A04050005020304" pitchFamily="18" charset="-94"/>
              </a:rPr>
              <a:t>Dezavantajlı Gruplar Birimi görevleri</a:t>
            </a:r>
          </a:p>
        </p:txBody>
      </p:sp>
      <p:sp>
        <p:nvSpPr>
          <p:cNvPr id="10" name="Metin kutusu 9">
            <a:extLst>
              <a:ext uri="{FF2B5EF4-FFF2-40B4-BE49-F238E27FC236}">
                <a16:creationId xmlns:a16="http://schemas.microsoft.com/office/drawing/2014/main" id="{AE660BF5-C020-C936-8ECF-318C66FA77ED}"/>
              </a:ext>
            </a:extLst>
          </p:cNvPr>
          <p:cNvSpPr txBox="1"/>
          <p:nvPr/>
        </p:nvSpPr>
        <p:spPr>
          <a:xfrm>
            <a:off x="3048000" y="3508871"/>
            <a:ext cx="9206428" cy="954107"/>
          </a:xfrm>
          <a:prstGeom prst="rect">
            <a:avLst/>
          </a:prstGeom>
          <a:noFill/>
        </p:spPr>
        <p:txBody>
          <a:bodyPr wrap="square">
            <a:spAutoFit/>
          </a:bodyPr>
          <a:lstStyle/>
          <a:p>
            <a:r>
              <a:rPr lang="tr-TR" sz="2000" dirty="0">
                <a:latin typeface="Amasis MT Pro Black" panose="02040A04050005020304" pitchFamily="18" charset="-94"/>
              </a:rPr>
              <a:t>(a) </a:t>
            </a:r>
            <a:r>
              <a:rPr lang="tr-TR" dirty="0"/>
              <a:t>Yükseköğretim programlarını kazanan engelli öğrencileri kayıt sırasında tespit eder, </a:t>
            </a:r>
          </a:p>
          <a:p>
            <a:r>
              <a:rPr lang="tr-TR" dirty="0"/>
              <a:t>kaydı yapılan engelli öğrencilerin öğrenimlerini sürdürdükleri sırada üniversitedeki olanaklara ve </a:t>
            </a:r>
          </a:p>
          <a:p>
            <a:r>
              <a:rPr lang="tr-TR" dirty="0"/>
              <a:t>hizmetlere eşit erişimini sağlamaya yönelik çalışmalar yapar.</a:t>
            </a:r>
          </a:p>
        </p:txBody>
      </p:sp>
      <p:sp>
        <p:nvSpPr>
          <p:cNvPr id="12" name="Metin kutusu 11">
            <a:extLst>
              <a:ext uri="{FF2B5EF4-FFF2-40B4-BE49-F238E27FC236}">
                <a16:creationId xmlns:a16="http://schemas.microsoft.com/office/drawing/2014/main" id="{87459C01-112F-D202-1E8C-C1A51F2820DC}"/>
              </a:ext>
            </a:extLst>
          </p:cNvPr>
          <p:cNvSpPr txBox="1"/>
          <p:nvPr/>
        </p:nvSpPr>
        <p:spPr>
          <a:xfrm>
            <a:off x="3048000" y="5647839"/>
            <a:ext cx="9088442" cy="677108"/>
          </a:xfrm>
          <a:prstGeom prst="rect">
            <a:avLst/>
          </a:prstGeom>
          <a:noFill/>
        </p:spPr>
        <p:txBody>
          <a:bodyPr wrap="square">
            <a:spAutoFit/>
          </a:bodyPr>
          <a:lstStyle/>
          <a:p>
            <a:r>
              <a:rPr lang="tr-TR" sz="2000" dirty="0">
                <a:latin typeface="Amasis MT Pro Black" panose="02040A04050005020304" pitchFamily="18" charset="-94"/>
              </a:rPr>
              <a:t>(c) </a:t>
            </a:r>
            <a:r>
              <a:rPr lang="tr-TR" dirty="0"/>
              <a:t>Üniversite öğrencilerine ve akademik/idari personeline bilgilendirme ve farkındalık </a:t>
            </a:r>
          </a:p>
          <a:p>
            <a:r>
              <a:rPr lang="tr-TR" dirty="0"/>
              <a:t>oluşturmak amacıyla seminer, konferans ve benzeri etkinlikler düzenler.</a:t>
            </a:r>
          </a:p>
        </p:txBody>
      </p:sp>
    </p:spTree>
    <p:extLst>
      <p:ext uri="{BB962C8B-B14F-4D97-AF65-F5344CB8AC3E}">
        <p14:creationId xmlns:p14="http://schemas.microsoft.com/office/powerpoint/2010/main" val="4278393430"/>
      </p:ext>
    </p:extLst>
  </p:cSld>
  <p:clrMapOvr>
    <a:masterClrMapping/>
  </p:clrMapOvr>
  <p:transition spd="slow" advClick="0" advTm="5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fade">
                                      <p:cBhvr>
                                        <p:cTn id="28" dur="1000"/>
                                        <p:tgtEl>
                                          <p:spTgt spid="8">
                                            <p:txEl>
                                              <p:pRg st="0" end="0"/>
                                            </p:txEl>
                                          </p:spTgt>
                                        </p:tgtEl>
                                      </p:cBhvr>
                                    </p:animEffect>
                                    <p:anim calcmode="lin" valueType="num">
                                      <p:cBhvr>
                                        <p:cTn id="29"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animBg="1"/>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 y="2423711"/>
            <a:ext cx="2841523" cy="3539430"/>
          </a:xfrm>
          <a:prstGeom prst="rect">
            <a:avLst/>
          </a:prstGeom>
          <a:noFill/>
        </p:spPr>
        <p:txBody>
          <a:bodyPr wrap="square" rtlCol="0">
            <a:spAutoFit/>
          </a:bodyPr>
          <a:lstStyle/>
          <a:p>
            <a:pPr lvl="0" algn="ctr"/>
            <a:endParaRPr lang="tr-TR" sz="3200" dirty="0">
              <a:solidFill>
                <a:prstClr val="white">
                  <a:lumMod val="95000"/>
                </a:prstClr>
              </a:solidFill>
            </a:endParaRPr>
          </a:p>
          <a:p>
            <a:pPr lvl="0" algn="ctr"/>
            <a:r>
              <a:rPr lang="tr-TR" sz="3200" dirty="0">
                <a:solidFill>
                  <a:prstClr val="white">
                    <a:lumMod val="95000"/>
                  </a:prstClr>
                </a:solidFill>
                <a:latin typeface="Amasis MT Pro Black" panose="02040A04050005020304" pitchFamily="18" charset="-94"/>
              </a:rPr>
              <a:t>Dezavantajlı Gruplar Birimi</a:t>
            </a:r>
          </a:p>
          <a:p>
            <a:pPr lvl="0" algn="ctr"/>
            <a:r>
              <a:rPr lang="tr-TR" sz="3200" dirty="0">
                <a:solidFill>
                  <a:prstClr val="white">
                    <a:lumMod val="95000"/>
                  </a:prstClr>
                </a:solidFill>
                <a:latin typeface="Amasis MT Pro Black" panose="02040A04050005020304" pitchFamily="18" charset="-94"/>
              </a:rPr>
              <a:t>&amp;</a:t>
            </a:r>
          </a:p>
          <a:p>
            <a:pPr lvl="0" algn="ctr"/>
            <a:r>
              <a:rPr lang="tr-TR" sz="3200" dirty="0">
                <a:solidFill>
                  <a:prstClr val="white">
                    <a:lumMod val="95000"/>
                  </a:prstClr>
                </a:solidFill>
                <a:latin typeface="Amasis MT Pro Black" panose="02040A04050005020304" pitchFamily="18" charset="-94"/>
              </a:rPr>
              <a:t>Birimin Görevleri</a:t>
            </a:r>
          </a:p>
        </p:txBody>
      </p:sp>
      <p:sp>
        <p:nvSpPr>
          <p:cNvPr id="6" name="Metin kutusu 5">
            <a:extLst>
              <a:ext uri="{FF2B5EF4-FFF2-40B4-BE49-F238E27FC236}">
                <a16:creationId xmlns:a16="http://schemas.microsoft.com/office/drawing/2014/main" id="{AD4EE65F-C372-772B-8D7D-41A1C4744551}"/>
              </a:ext>
            </a:extLst>
          </p:cNvPr>
          <p:cNvSpPr txBox="1"/>
          <p:nvPr/>
        </p:nvSpPr>
        <p:spPr>
          <a:xfrm>
            <a:off x="3158846" y="1407741"/>
            <a:ext cx="8790039" cy="677108"/>
          </a:xfrm>
          <a:prstGeom prst="rect">
            <a:avLst/>
          </a:prstGeom>
          <a:noFill/>
        </p:spPr>
        <p:txBody>
          <a:bodyPr wrap="square">
            <a:spAutoFit/>
          </a:bodyPr>
          <a:lstStyle/>
          <a:p>
            <a:r>
              <a:rPr lang="tr-TR" sz="2000" dirty="0">
                <a:latin typeface="Amasis MT Pro Black" panose="02040A04050005020304" pitchFamily="18" charset="-94"/>
              </a:rPr>
              <a:t>(d) </a:t>
            </a:r>
            <a:r>
              <a:rPr lang="tr-TR" dirty="0"/>
              <a:t>Engelli öğrencilerin ihtiyaç ve sorunlarını iletmelerine olanak tanıyan ilgili birimle </a:t>
            </a:r>
          </a:p>
          <a:p>
            <a:r>
              <a:rPr lang="tr-TR" dirty="0"/>
              <a:t>iletişimine de imkân veren bir web sitesi oluşturur.</a:t>
            </a:r>
          </a:p>
        </p:txBody>
      </p:sp>
      <p:sp>
        <p:nvSpPr>
          <p:cNvPr id="8" name="Metin kutusu 7">
            <a:extLst>
              <a:ext uri="{FF2B5EF4-FFF2-40B4-BE49-F238E27FC236}">
                <a16:creationId xmlns:a16="http://schemas.microsoft.com/office/drawing/2014/main" id="{655E3F68-57BE-27A6-8A25-FD767F868ADF}"/>
              </a:ext>
            </a:extLst>
          </p:cNvPr>
          <p:cNvSpPr txBox="1"/>
          <p:nvPr/>
        </p:nvSpPr>
        <p:spPr>
          <a:xfrm>
            <a:off x="3158846" y="1777073"/>
            <a:ext cx="9217445" cy="954107"/>
          </a:xfrm>
          <a:prstGeom prst="rect">
            <a:avLst/>
          </a:prstGeom>
          <a:noFill/>
        </p:spPr>
        <p:txBody>
          <a:bodyPr wrap="square">
            <a:spAutoFit/>
          </a:bodyPr>
          <a:lstStyle/>
          <a:p>
            <a:endParaRPr lang="tr-TR" dirty="0"/>
          </a:p>
          <a:p>
            <a:r>
              <a:rPr lang="tr-TR" sz="2000" dirty="0">
                <a:latin typeface="Amasis MT Pro Black" panose="02040A04050005020304" pitchFamily="18" charset="-94"/>
              </a:rPr>
              <a:t>(e) </a:t>
            </a:r>
            <a:r>
              <a:rPr lang="tr-TR" dirty="0"/>
              <a:t>Engelli öğrenciler, engelli akademik ve idari personel ile genel sorunlar ile ilgili toplantılar </a:t>
            </a:r>
          </a:p>
          <a:p>
            <a:r>
              <a:rPr lang="tr-TR" dirty="0"/>
              <a:t>düzenler.</a:t>
            </a:r>
          </a:p>
        </p:txBody>
      </p:sp>
      <p:sp>
        <p:nvSpPr>
          <p:cNvPr id="10" name="Metin kutusu 9">
            <a:extLst>
              <a:ext uri="{FF2B5EF4-FFF2-40B4-BE49-F238E27FC236}">
                <a16:creationId xmlns:a16="http://schemas.microsoft.com/office/drawing/2014/main" id="{E4E91FF5-A608-D64F-BBB4-CA197B796D27}"/>
              </a:ext>
            </a:extLst>
          </p:cNvPr>
          <p:cNvSpPr txBox="1"/>
          <p:nvPr/>
        </p:nvSpPr>
        <p:spPr>
          <a:xfrm>
            <a:off x="3144542" y="2654236"/>
            <a:ext cx="9246052" cy="677108"/>
          </a:xfrm>
          <a:prstGeom prst="rect">
            <a:avLst/>
          </a:prstGeom>
          <a:noFill/>
        </p:spPr>
        <p:txBody>
          <a:bodyPr wrap="square">
            <a:spAutoFit/>
          </a:bodyPr>
          <a:lstStyle/>
          <a:p>
            <a:r>
              <a:rPr lang="tr-TR" sz="2000" dirty="0">
                <a:latin typeface="Amasis MT Pro Black" panose="02040A04050005020304" pitchFamily="18" charset="-94"/>
              </a:rPr>
              <a:t>(f) </a:t>
            </a:r>
            <a:r>
              <a:rPr lang="tr-TR" dirty="0"/>
              <a:t>Üniversite çalışanlarının ve öğrencilerinin engelli bireylere karşı olumlu, yapıcı ve </a:t>
            </a:r>
          </a:p>
          <a:p>
            <a:r>
              <a:rPr lang="tr-TR" dirty="0"/>
              <a:t>hoşgörülü tutum geliştirmelerini teşvik eden etkinlikler ve bilgilendirici dokümanlar düzenler.</a:t>
            </a:r>
          </a:p>
        </p:txBody>
      </p:sp>
      <p:sp>
        <p:nvSpPr>
          <p:cNvPr id="12" name="Metin kutusu 11">
            <a:extLst>
              <a:ext uri="{FF2B5EF4-FFF2-40B4-BE49-F238E27FC236}">
                <a16:creationId xmlns:a16="http://schemas.microsoft.com/office/drawing/2014/main" id="{0DF4F30F-D5A0-D6BC-55D9-C17E56E6E6ED}"/>
              </a:ext>
            </a:extLst>
          </p:cNvPr>
          <p:cNvSpPr txBox="1"/>
          <p:nvPr/>
        </p:nvSpPr>
        <p:spPr>
          <a:xfrm>
            <a:off x="3144542" y="3376535"/>
            <a:ext cx="8818646" cy="646331"/>
          </a:xfrm>
          <a:prstGeom prst="rect">
            <a:avLst/>
          </a:prstGeom>
          <a:noFill/>
        </p:spPr>
        <p:txBody>
          <a:bodyPr wrap="square">
            <a:spAutoFit/>
          </a:bodyPr>
          <a:lstStyle/>
          <a:p>
            <a:r>
              <a:rPr lang="tr-TR" dirty="0">
                <a:latin typeface="Amasis MT Pro Black" panose="02040A04050005020304" pitchFamily="18" charset="-94"/>
              </a:rPr>
              <a:t>(g) </a:t>
            </a:r>
            <a:r>
              <a:rPr lang="tr-TR" dirty="0"/>
              <a:t>Üniversite yerleşkesinin ve yerleşkede bulunan yapılar ile açık alanların engelli öğrenciler </a:t>
            </a:r>
          </a:p>
          <a:p>
            <a:r>
              <a:rPr lang="tr-TR" dirty="0"/>
              <a:t>için ulaşılabilir olmasını sağlamaya yönelik çalışmalar yapar.</a:t>
            </a:r>
          </a:p>
        </p:txBody>
      </p:sp>
      <p:sp>
        <p:nvSpPr>
          <p:cNvPr id="14" name="Metin kutusu 13">
            <a:extLst>
              <a:ext uri="{FF2B5EF4-FFF2-40B4-BE49-F238E27FC236}">
                <a16:creationId xmlns:a16="http://schemas.microsoft.com/office/drawing/2014/main" id="{892C2B69-92C3-F263-CE06-CAB07ACFADA8}"/>
              </a:ext>
            </a:extLst>
          </p:cNvPr>
          <p:cNvSpPr txBox="1"/>
          <p:nvPr/>
        </p:nvSpPr>
        <p:spPr>
          <a:xfrm>
            <a:off x="3130239" y="4070315"/>
            <a:ext cx="9061761" cy="369332"/>
          </a:xfrm>
          <a:prstGeom prst="rect">
            <a:avLst/>
          </a:prstGeom>
          <a:noFill/>
        </p:spPr>
        <p:txBody>
          <a:bodyPr wrap="square">
            <a:spAutoFit/>
          </a:bodyPr>
          <a:lstStyle/>
          <a:p>
            <a:r>
              <a:rPr lang="tr-TR" dirty="0">
                <a:latin typeface="Amasis MT Pro Black" panose="02040A04050005020304" pitchFamily="18" charset="-94"/>
              </a:rPr>
              <a:t>(ğ) </a:t>
            </a:r>
            <a:r>
              <a:rPr lang="tr-TR" dirty="0"/>
              <a:t>İstihdam olanakları ve mekânlara ilişkin konularda engelli öğrencilere bilgi verir.</a:t>
            </a:r>
          </a:p>
        </p:txBody>
      </p:sp>
      <p:sp>
        <p:nvSpPr>
          <p:cNvPr id="16" name="Metin kutusu 15">
            <a:extLst>
              <a:ext uri="{FF2B5EF4-FFF2-40B4-BE49-F238E27FC236}">
                <a16:creationId xmlns:a16="http://schemas.microsoft.com/office/drawing/2014/main" id="{08A3F58F-9A24-EECF-07FF-185FDC516D64}"/>
              </a:ext>
            </a:extLst>
          </p:cNvPr>
          <p:cNvSpPr txBox="1"/>
          <p:nvPr/>
        </p:nvSpPr>
        <p:spPr>
          <a:xfrm>
            <a:off x="3158846" y="4487096"/>
            <a:ext cx="8673831" cy="1200329"/>
          </a:xfrm>
          <a:prstGeom prst="rect">
            <a:avLst/>
          </a:prstGeom>
          <a:noFill/>
        </p:spPr>
        <p:txBody>
          <a:bodyPr wrap="square">
            <a:spAutoFit/>
          </a:bodyPr>
          <a:lstStyle/>
          <a:p>
            <a:r>
              <a:rPr lang="tr-TR" dirty="0">
                <a:latin typeface="Amasis MT Pro Black" panose="02040A04050005020304" pitchFamily="18" charset="-94"/>
              </a:rPr>
              <a:t>(h) </a:t>
            </a:r>
            <a:r>
              <a:rPr lang="tr-TR" dirty="0"/>
              <a:t>Engelli öğrencilerin özellikle akademik yönden kendilerini geliştirebilmeleri için </a:t>
            </a:r>
          </a:p>
          <a:p>
            <a:r>
              <a:rPr lang="tr-TR" dirty="0"/>
              <a:t>üniversitemizde gerçekleşecek faaliyetlerden faydalanmaları ve öğrenci topluluklarında aktif görev </a:t>
            </a:r>
          </a:p>
          <a:p>
            <a:r>
              <a:rPr lang="tr-TR" dirty="0"/>
              <a:t>almalarını teşvik eder.</a:t>
            </a:r>
          </a:p>
        </p:txBody>
      </p:sp>
      <p:sp>
        <p:nvSpPr>
          <p:cNvPr id="18" name="Metin kutusu 17">
            <a:extLst>
              <a:ext uri="{FF2B5EF4-FFF2-40B4-BE49-F238E27FC236}">
                <a16:creationId xmlns:a16="http://schemas.microsoft.com/office/drawing/2014/main" id="{5BEE23C4-23D9-04CF-7F23-1EBB00629400}"/>
              </a:ext>
            </a:extLst>
          </p:cNvPr>
          <p:cNvSpPr txBox="1"/>
          <p:nvPr/>
        </p:nvSpPr>
        <p:spPr>
          <a:xfrm>
            <a:off x="3130238" y="5675820"/>
            <a:ext cx="8914277" cy="646331"/>
          </a:xfrm>
          <a:prstGeom prst="rect">
            <a:avLst/>
          </a:prstGeom>
          <a:noFill/>
        </p:spPr>
        <p:txBody>
          <a:bodyPr wrap="square">
            <a:spAutoFit/>
          </a:bodyPr>
          <a:lstStyle/>
          <a:p>
            <a:r>
              <a:rPr lang="tr-TR" dirty="0">
                <a:latin typeface="Amasis MT Pro Black" panose="02040A04050005020304" pitchFamily="18" charset="-94"/>
              </a:rPr>
              <a:t>(ı) </a:t>
            </a:r>
            <a:r>
              <a:rPr lang="tr-TR" dirty="0"/>
              <a:t>Engelli Öğrenci Birimi tarafından gerçekleştirilen tüm faaliyet ve çalışmaların kayıt altına </a:t>
            </a:r>
          </a:p>
          <a:p>
            <a:r>
              <a:rPr lang="tr-TR" dirty="0"/>
              <a:t>alınıp raporlandırılmasını sağlar.</a:t>
            </a:r>
          </a:p>
        </p:txBody>
      </p:sp>
    </p:spTree>
    <p:extLst>
      <p:ext uri="{BB962C8B-B14F-4D97-AF65-F5344CB8AC3E}">
        <p14:creationId xmlns:p14="http://schemas.microsoft.com/office/powerpoint/2010/main" val="34634271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
                                            <p:txEl>
                                              <p:pRg st="0" end="0"/>
                                            </p:txEl>
                                          </p:spTgt>
                                        </p:tgtEl>
                                        <p:attrNameLst>
                                          <p:attrName>style.visibility</p:attrName>
                                        </p:attrNameLst>
                                      </p:cBhvr>
                                      <p:to>
                                        <p:strVal val="visible"/>
                                      </p:to>
                                    </p:set>
                                    <p:animEffect transition="in" filter="fade">
                                      <p:cBhvr>
                                        <p:cTn id="42" dur="1000"/>
                                        <p:tgtEl>
                                          <p:spTgt spid="16">
                                            <p:txEl>
                                              <p:pRg st="0" end="0"/>
                                            </p:txEl>
                                          </p:spTgt>
                                        </p:tgtEl>
                                      </p:cBhvr>
                                    </p:animEffect>
                                    <p:anim calcmode="lin" valueType="num">
                                      <p:cBhvr>
                                        <p:cTn id="43"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6">
                                            <p:txEl>
                                              <p:pRg st="0" end="0"/>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6">
                                            <p:txEl>
                                              <p:pRg st="1" end="1"/>
                                            </p:txEl>
                                          </p:spTgt>
                                        </p:tgtEl>
                                        <p:attrNameLst>
                                          <p:attrName>style.visibility</p:attrName>
                                        </p:attrNameLst>
                                      </p:cBhvr>
                                      <p:to>
                                        <p:strVal val="visible"/>
                                      </p:to>
                                    </p:set>
                                    <p:animEffect transition="in" filter="fade">
                                      <p:cBhvr>
                                        <p:cTn id="47" dur="1000"/>
                                        <p:tgtEl>
                                          <p:spTgt spid="16">
                                            <p:txEl>
                                              <p:pRg st="1" end="1"/>
                                            </p:txEl>
                                          </p:spTgt>
                                        </p:tgtEl>
                                      </p:cBhvr>
                                    </p:animEffect>
                                    <p:anim calcmode="lin" valueType="num">
                                      <p:cBhvr>
                                        <p:cTn id="48"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1" end="1"/>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xEl>
                                              <p:pRg st="2" end="2"/>
                                            </p:txEl>
                                          </p:spTgt>
                                        </p:tgtEl>
                                        <p:attrNameLst>
                                          <p:attrName>style.visibility</p:attrName>
                                        </p:attrNameLst>
                                      </p:cBhvr>
                                      <p:to>
                                        <p:strVal val="visible"/>
                                      </p:to>
                                    </p:set>
                                    <p:animEffect transition="in" filter="fade">
                                      <p:cBhvr>
                                        <p:cTn id="52" dur="1000"/>
                                        <p:tgtEl>
                                          <p:spTgt spid="16">
                                            <p:txEl>
                                              <p:pRg st="2" end="2"/>
                                            </p:txEl>
                                          </p:spTgt>
                                        </p:tgtEl>
                                      </p:cBhvr>
                                    </p:animEffect>
                                    <p:anim calcmode="lin" valueType="num">
                                      <p:cBhvr>
                                        <p:cTn id="53"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P spid="16" grpId="0" build="allAtOnce"/>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stretch>
            <a:fillRect/>
          </a:stretch>
        </p:blipFill>
        <p:spPr>
          <a:xfrm>
            <a:off x="2937767" y="1470344"/>
            <a:ext cx="4362642" cy="5387656"/>
          </a:xfrm>
          <a:prstGeom prst="rect">
            <a:avLst/>
          </a:prstGeom>
        </p:spPr>
      </p:pic>
      <p:pic>
        <p:nvPicPr>
          <p:cNvPr id="6" name="Resim 5"/>
          <p:cNvPicPr>
            <a:picLocks noChangeAspect="1"/>
          </p:cNvPicPr>
          <p:nvPr/>
        </p:nvPicPr>
        <p:blipFill>
          <a:blip r:embed="rId3" cstate="print"/>
          <a:stretch>
            <a:fillRect/>
          </a:stretch>
        </p:blipFill>
        <p:spPr>
          <a:xfrm>
            <a:off x="7300409" y="1470344"/>
            <a:ext cx="4821715" cy="5387656"/>
          </a:xfrm>
          <a:prstGeom prst="rect">
            <a:avLst/>
          </a:prstGeom>
        </p:spPr>
      </p:pic>
      <p:sp>
        <p:nvSpPr>
          <p:cNvPr id="3" name="Metin kutusu 2">
            <a:extLst>
              <a:ext uri="{FF2B5EF4-FFF2-40B4-BE49-F238E27FC236}">
                <a16:creationId xmlns:a16="http://schemas.microsoft.com/office/drawing/2014/main" id="{FDD296C4-3BCE-9E58-454B-6357987BD6C1}"/>
              </a:ext>
            </a:extLst>
          </p:cNvPr>
          <p:cNvSpPr txBox="1"/>
          <p:nvPr/>
        </p:nvSpPr>
        <p:spPr>
          <a:xfrm>
            <a:off x="2867892" y="268306"/>
            <a:ext cx="8691717" cy="861774"/>
          </a:xfrm>
          <a:prstGeom prst="rect">
            <a:avLst/>
          </a:prstGeom>
          <a:noFill/>
        </p:spPr>
        <p:txBody>
          <a:bodyPr wrap="square">
            <a:spAutoFit/>
          </a:bodyPr>
          <a:lstStyle/>
          <a:p>
            <a:pPr algn="l"/>
            <a:r>
              <a:rPr lang="tr-TR" sz="3200" b="1" dirty="0">
                <a:solidFill>
                  <a:schemeClr val="accent1">
                    <a:lumMod val="50000"/>
                  </a:schemeClr>
                </a:solidFill>
                <a:latin typeface="Amasis MT Pro Black" panose="02040A04050005020304" pitchFamily="18" charset="-94"/>
              </a:rPr>
              <a:t>Sağlık Kültür ve Spor Daire Başkanlığı</a:t>
            </a:r>
          </a:p>
          <a:p>
            <a:pPr algn="l"/>
            <a:endParaRPr lang="tr-TR" b="1" dirty="0">
              <a:solidFill>
                <a:schemeClr val="bg1"/>
              </a:solidFill>
              <a:latin typeface="Amasis MT Pro Black" panose="02040A04050005020304" pitchFamily="18" charset="-94"/>
            </a:endParaRPr>
          </a:p>
        </p:txBody>
      </p:sp>
      <p:sp>
        <p:nvSpPr>
          <p:cNvPr id="7" name="Metin kutusu 6">
            <a:extLst>
              <a:ext uri="{FF2B5EF4-FFF2-40B4-BE49-F238E27FC236}">
                <a16:creationId xmlns:a16="http://schemas.microsoft.com/office/drawing/2014/main" id="{282C86CA-33A4-ADFC-BC0C-9A2AA332E842}"/>
              </a:ext>
            </a:extLst>
          </p:cNvPr>
          <p:cNvSpPr txBox="1"/>
          <p:nvPr/>
        </p:nvSpPr>
        <p:spPr>
          <a:xfrm>
            <a:off x="139751" y="2810977"/>
            <a:ext cx="2290915" cy="1785104"/>
          </a:xfrm>
          <a:prstGeom prst="rect">
            <a:avLst/>
          </a:prstGeom>
          <a:noFill/>
        </p:spPr>
        <p:txBody>
          <a:bodyPr wrap="square">
            <a:spAutoFit/>
          </a:bodyPr>
          <a:lstStyle/>
          <a:p>
            <a:pPr algn="l"/>
            <a:endParaRPr lang="tr-TR" sz="1400" b="1" dirty="0">
              <a:solidFill>
                <a:schemeClr val="bg1"/>
              </a:solidFill>
              <a:latin typeface="Amasis MT Pro Black" panose="02040A04050005020304" pitchFamily="18" charset="-94"/>
            </a:endParaRPr>
          </a:p>
          <a:p>
            <a:pPr algn="ctr"/>
            <a:r>
              <a:rPr lang="tr-TR" sz="2400" b="1" dirty="0">
                <a:solidFill>
                  <a:schemeClr val="bg1"/>
                </a:solidFill>
                <a:latin typeface="Amasis MT Pro Black" panose="02040A04050005020304" pitchFamily="18" charset="-94"/>
              </a:rPr>
              <a:t>Kanuni Kampüsü 61080 TRABZON</a:t>
            </a:r>
          </a:p>
        </p:txBody>
      </p:sp>
      <p:sp>
        <p:nvSpPr>
          <p:cNvPr id="9" name="Metin kutusu 8">
            <a:extLst>
              <a:ext uri="{FF2B5EF4-FFF2-40B4-BE49-F238E27FC236}">
                <a16:creationId xmlns:a16="http://schemas.microsoft.com/office/drawing/2014/main" id="{E6AB9422-083F-FDF6-E2E3-D5EA732CF07C}"/>
              </a:ext>
            </a:extLst>
          </p:cNvPr>
          <p:cNvSpPr txBox="1"/>
          <p:nvPr/>
        </p:nvSpPr>
        <p:spPr>
          <a:xfrm>
            <a:off x="-123212" y="2145577"/>
            <a:ext cx="2991104" cy="646331"/>
          </a:xfrm>
          <a:prstGeom prst="rect">
            <a:avLst/>
          </a:prstGeom>
          <a:noFill/>
        </p:spPr>
        <p:txBody>
          <a:bodyPr wrap="square">
            <a:spAutoFit/>
          </a:bodyPr>
          <a:lstStyle/>
          <a:p>
            <a:pPr lvl="0" algn="ctr"/>
            <a:r>
              <a:rPr lang="tr-TR" dirty="0">
                <a:solidFill>
                  <a:prstClr val="white">
                    <a:lumMod val="95000"/>
                  </a:prstClr>
                </a:solidFill>
                <a:latin typeface="Amasis MT Pro Black" panose="02040A04050005020304" pitchFamily="18" charset="-94"/>
              </a:rPr>
              <a:t>Dezavantajlı Gruplar Birimi</a:t>
            </a:r>
            <a:endParaRPr lang="tr-TR" sz="1800" dirty="0">
              <a:solidFill>
                <a:prstClr val="white">
                  <a:lumMod val="95000"/>
                </a:prstClr>
              </a:solidFill>
              <a:latin typeface="Amasis MT Pro Black" panose="02040A04050005020304" pitchFamily="18" charset="-94"/>
            </a:endParaRPr>
          </a:p>
        </p:txBody>
      </p:sp>
      <p:sp>
        <p:nvSpPr>
          <p:cNvPr id="2" name="Metin kutusu 1">
            <a:extLst>
              <a:ext uri="{FF2B5EF4-FFF2-40B4-BE49-F238E27FC236}">
                <a16:creationId xmlns:a16="http://schemas.microsoft.com/office/drawing/2014/main" id="{2A65535A-D64F-7786-ABA2-0A395FA4ABDD}"/>
              </a:ext>
            </a:extLst>
          </p:cNvPr>
          <p:cNvSpPr txBox="1"/>
          <p:nvPr/>
        </p:nvSpPr>
        <p:spPr>
          <a:xfrm>
            <a:off x="2968060" y="899248"/>
            <a:ext cx="4847303" cy="461665"/>
          </a:xfrm>
          <a:prstGeom prst="rect">
            <a:avLst/>
          </a:prstGeom>
          <a:noFill/>
        </p:spPr>
        <p:txBody>
          <a:bodyPr wrap="square" rtlCol="0">
            <a:spAutoFit/>
          </a:bodyPr>
          <a:lstStyle/>
          <a:p>
            <a:r>
              <a:rPr lang="tr-TR" sz="2400" b="1" dirty="0">
                <a:solidFill>
                  <a:srgbClr val="003B64"/>
                </a:solidFill>
                <a:latin typeface="Amasis MT Pro Black" panose="02040A04050005020304" pitchFamily="18" charset="-94"/>
              </a:rPr>
              <a:t>Dezavantajlı Gruplar Birimi</a:t>
            </a:r>
          </a:p>
        </p:txBody>
      </p:sp>
    </p:spTree>
    <p:extLst>
      <p:ext uri="{BB962C8B-B14F-4D97-AF65-F5344CB8AC3E}">
        <p14:creationId xmlns:p14="http://schemas.microsoft.com/office/powerpoint/2010/main" val="127560391"/>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çerik Yer Tutucusu 5"/>
          <p:cNvGraphicFramePr>
            <a:graphicFrameLocks/>
          </p:cNvGraphicFramePr>
          <p:nvPr>
            <p:extLst>
              <p:ext uri="{D42A27DB-BD31-4B8C-83A1-F6EECF244321}">
                <p14:modId xmlns:p14="http://schemas.microsoft.com/office/powerpoint/2010/main" val="3297524315"/>
              </p:ext>
            </p:extLst>
          </p:nvPr>
        </p:nvGraphicFramePr>
        <p:xfrm>
          <a:off x="2968060" y="1629520"/>
          <a:ext cx="8171888" cy="5228480"/>
        </p:xfrm>
        <a:graphic>
          <a:graphicData uri="http://schemas.openxmlformats.org/drawingml/2006/chart">
            <c:chart xmlns:c="http://schemas.openxmlformats.org/drawingml/2006/chart" xmlns:r="http://schemas.openxmlformats.org/officeDocument/2006/relationships" r:id="rId2"/>
          </a:graphicData>
        </a:graphic>
      </p:graphicFrame>
      <p:sp>
        <p:nvSpPr>
          <p:cNvPr id="3" name="Metin kutusu 2">
            <a:extLst>
              <a:ext uri="{FF2B5EF4-FFF2-40B4-BE49-F238E27FC236}">
                <a16:creationId xmlns:a16="http://schemas.microsoft.com/office/drawing/2014/main" id="{435E1571-0D9B-4300-0C73-CAE2A14925DE}"/>
              </a:ext>
            </a:extLst>
          </p:cNvPr>
          <p:cNvSpPr txBox="1"/>
          <p:nvPr/>
        </p:nvSpPr>
        <p:spPr>
          <a:xfrm>
            <a:off x="2861734" y="275303"/>
            <a:ext cx="8691717" cy="1354217"/>
          </a:xfrm>
          <a:prstGeom prst="rect">
            <a:avLst/>
          </a:prstGeom>
          <a:noFill/>
        </p:spPr>
        <p:txBody>
          <a:bodyPr wrap="square">
            <a:spAutoFit/>
          </a:bodyPr>
          <a:lstStyle/>
          <a:p>
            <a:pPr algn="l"/>
            <a:r>
              <a:rPr lang="tr-TR" sz="3200" b="1" dirty="0">
                <a:solidFill>
                  <a:schemeClr val="accent1">
                    <a:lumMod val="50000"/>
                  </a:schemeClr>
                </a:solidFill>
                <a:latin typeface="Amasis MT Pro Black" panose="02040A04050005020304" pitchFamily="18" charset="-94"/>
              </a:rPr>
              <a:t>Sağlık Kültür ve Spor Daire Başkanlığı</a:t>
            </a:r>
          </a:p>
          <a:p>
            <a:pPr algn="l"/>
            <a:endParaRPr lang="tr-TR" sz="3200" b="1" dirty="0">
              <a:solidFill>
                <a:schemeClr val="accent1">
                  <a:lumMod val="50000"/>
                </a:schemeClr>
              </a:solidFill>
              <a:latin typeface="Amasis MT Pro Black" panose="02040A04050005020304" pitchFamily="18" charset="-94"/>
            </a:endParaRPr>
          </a:p>
          <a:p>
            <a:pPr algn="l"/>
            <a:endParaRPr lang="tr-TR" b="1" dirty="0">
              <a:solidFill>
                <a:schemeClr val="bg1"/>
              </a:solidFill>
              <a:latin typeface="Amasis MT Pro Black" panose="02040A04050005020304" pitchFamily="18" charset="-94"/>
            </a:endParaRPr>
          </a:p>
        </p:txBody>
      </p:sp>
      <p:sp>
        <p:nvSpPr>
          <p:cNvPr id="4" name="Metin kutusu 3">
            <a:extLst>
              <a:ext uri="{FF2B5EF4-FFF2-40B4-BE49-F238E27FC236}">
                <a16:creationId xmlns:a16="http://schemas.microsoft.com/office/drawing/2014/main" id="{72A817FE-7D8F-421E-EF47-8745FF7EF4E9}"/>
              </a:ext>
            </a:extLst>
          </p:cNvPr>
          <p:cNvSpPr txBox="1"/>
          <p:nvPr/>
        </p:nvSpPr>
        <p:spPr>
          <a:xfrm>
            <a:off x="117987" y="2704469"/>
            <a:ext cx="2290915" cy="1785104"/>
          </a:xfrm>
          <a:prstGeom prst="rect">
            <a:avLst/>
          </a:prstGeom>
          <a:noFill/>
        </p:spPr>
        <p:txBody>
          <a:bodyPr wrap="square">
            <a:spAutoFit/>
          </a:bodyPr>
          <a:lstStyle/>
          <a:p>
            <a:pPr algn="l"/>
            <a:endParaRPr lang="tr-TR" sz="1400" b="1" dirty="0">
              <a:solidFill>
                <a:schemeClr val="bg1"/>
              </a:solidFill>
              <a:latin typeface="Amasis MT Pro Black" panose="02040A04050005020304" pitchFamily="18" charset="-94"/>
            </a:endParaRPr>
          </a:p>
          <a:p>
            <a:pPr algn="ctr"/>
            <a:r>
              <a:rPr lang="tr-TR" sz="2400" b="1" dirty="0">
                <a:solidFill>
                  <a:schemeClr val="bg1"/>
                </a:solidFill>
                <a:latin typeface="Amasis MT Pro Black" panose="02040A04050005020304" pitchFamily="18" charset="-94"/>
              </a:rPr>
              <a:t>Kanuni Kampüsü 61080 TRABZON</a:t>
            </a:r>
          </a:p>
        </p:txBody>
      </p:sp>
      <p:sp>
        <p:nvSpPr>
          <p:cNvPr id="6" name="Metin kutusu 5">
            <a:extLst>
              <a:ext uri="{FF2B5EF4-FFF2-40B4-BE49-F238E27FC236}">
                <a16:creationId xmlns:a16="http://schemas.microsoft.com/office/drawing/2014/main" id="{111A8F53-28B5-4ED0-0E10-EA1B3D162D27}"/>
              </a:ext>
            </a:extLst>
          </p:cNvPr>
          <p:cNvSpPr txBox="1"/>
          <p:nvPr/>
        </p:nvSpPr>
        <p:spPr>
          <a:xfrm>
            <a:off x="-123212" y="2145577"/>
            <a:ext cx="2991104" cy="646331"/>
          </a:xfrm>
          <a:prstGeom prst="rect">
            <a:avLst/>
          </a:prstGeom>
          <a:noFill/>
        </p:spPr>
        <p:txBody>
          <a:bodyPr wrap="square">
            <a:spAutoFit/>
          </a:bodyPr>
          <a:lstStyle/>
          <a:p>
            <a:pPr lvl="0" algn="ctr"/>
            <a:r>
              <a:rPr lang="tr-TR" dirty="0">
                <a:solidFill>
                  <a:prstClr val="white">
                    <a:lumMod val="95000"/>
                  </a:prstClr>
                </a:solidFill>
                <a:latin typeface="Amasis MT Pro Black" panose="02040A04050005020304" pitchFamily="18" charset="-94"/>
              </a:rPr>
              <a:t>Dezavantajlı Gruplar Birimi</a:t>
            </a:r>
            <a:endParaRPr lang="tr-TR" sz="1800" dirty="0">
              <a:solidFill>
                <a:prstClr val="white">
                  <a:lumMod val="95000"/>
                </a:prstClr>
              </a:solidFill>
              <a:latin typeface="Amasis MT Pro Black" panose="02040A04050005020304" pitchFamily="18" charset="-94"/>
            </a:endParaRPr>
          </a:p>
        </p:txBody>
      </p:sp>
      <p:sp>
        <p:nvSpPr>
          <p:cNvPr id="5" name="Metin kutusu 4">
            <a:extLst>
              <a:ext uri="{FF2B5EF4-FFF2-40B4-BE49-F238E27FC236}">
                <a16:creationId xmlns:a16="http://schemas.microsoft.com/office/drawing/2014/main" id="{98553084-9342-4A6C-9EDF-60C78C8C8C82}"/>
              </a:ext>
            </a:extLst>
          </p:cNvPr>
          <p:cNvSpPr txBox="1"/>
          <p:nvPr/>
        </p:nvSpPr>
        <p:spPr>
          <a:xfrm>
            <a:off x="2968060" y="899248"/>
            <a:ext cx="4847303" cy="461665"/>
          </a:xfrm>
          <a:prstGeom prst="rect">
            <a:avLst/>
          </a:prstGeom>
          <a:noFill/>
        </p:spPr>
        <p:txBody>
          <a:bodyPr wrap="square" rtlCol="0">
            <a:spAutoFit/>
          </a:bodyPr>
          <a:lstStyle/>
          <a:p>
            <a:r>
              <a:rPr lang="tr-TR" sz="2400" b="1" dirty="0">
                <a:solidFill>
                  <a:srgbClr val="003B64"/>
                </a:solidFill>
                <a:latin typeface="Amasis MT Pro Black" panose="02040A04050005020304" pitchFamily="18" charset="-94"/>
              </a:rPr>
              <a:t>Dezavantajlı Gruplar Birimi</a:t>
            </a:r>
          </a:p>
        </p:txBody>
      </p:sp>
    </p:spTree>
    <p:extLst>
      <p:ext uri="{BB962C8B-B14F-4D97-AF65-F5344CB8AC3E}">
        <p14:creationId xmlns:p14="http://schemas.microsoft.com/office/powerpoint/2010/main" val="528057101"/>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86BB9-D795-B9E4-9F9C-3C78D1318B5A}"/>
            </a:ext>
          </a:extLst>
        </p:cNvPr>
        <p:cNvGrpSpPr/>
        <p:nvPr/>
      </p:nvGrpSpPr>
      <p:grpSpPr>
        <a:xfrm>
          <a:off x="0" y="0"/>
          <a:ext cx="0" cy="0"/>
          <a:chOff x="0" y="0"/>
          <a:chExt cx="0" cy="0"/>
        </a:xfrm>
      </p:grpSpPr>
      <p:sp>
        <p:nvSpPr>
          <p:cNvPr id="2" name="5 Sağ Ok">
            <a:extLst>
              <a:ext uri="{FF2B5EF4-FFF2-40B4-BE49-F238E27FC236}">
                <a16:creationId xmlns:a16="http://schemas.microsoft.com/office/drawing/2014/main" id="{386E70DC-A9B1-C890-4D06-D92B0031DE7F}"/>
              </a:ext>
            </a:extLst>
          </p:cNvPr>
          <p:cNvSpPr/>
          <p:nvPr/>
        </p:nvSpPr>
        <p:spPr>
          <a:xfrm>
            <a:off x="4445319" y="3195746"/>
            <a:ext cx="6510388" cy="2267758"/>
          </a:xfrm>
          <a:prstGeom prst="rightArrow">
            <a:avLst/>
          </a:prstGeom>
          <a:solidFill>
            <a:srgbClr val="003B64"/>
          </a:solidFill>
          <a:ln>
            <a:solidFill>
              <a:srgbClr val="1739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b="1" dirty="0">
                <a:solidFill>
                  <a:schemeClr val="bg1"/>
                </a:solidFill>
              </a:rPr>
              <a:t>YILI FAALİYETLERİMİZ</a:t>
            </a:r>
          </a:p>
        </p:txBody>
      </p:sp>
      <p:sp>
        <p:nvSpPr>
          <p:cNvPr id="3" name="Metin kutusu 2">
            <a:extLst>
              <a:ext uri="{FF2B5EF4-FFF2-40B4-BE49-F238E27FC236}">
                <a16:creationId xmlns:a16="http://schemas.microsoft.com/office/drawing/2014/main" id="{7424D550-BAAA-ED2F-3F0B-00528D42D2A9}"/>
              </a:ext>
            </a:extLst>
          </p:cNvPr>
          <p:cNvSpPr txBox="1"/>
          <p:nvPr/>
        </p:nvSpPr>
        <p:spPr>
          <a:xfrm>
            <a:off x="177102" y="3583222"/>
            <a:ext cx="2607894" cy="1323439"/>
          </a:xfrm>
          <a:prstGeom prst="rect">
            <a:avLst/>
          </a:prstGeom>
          <a:noFill/>
        </p:spPr>
        <p:txBody>
          <a:bodyPr wrap="square" rtlCol="0">
            <a:spAutoFit/>
          </a:bodyPr>
          <a:lstStyle/>
          <a:p>
            <a:pPr algn="ctr"/>
            <a:r>
              <a:rPr lang="tr-TR" sz="8000" b="1" dirty="0">
                <a:solidFill>
                  <a:schemeClr val="bg1"/>
                </a:solidFill>
                <a:latin typeface="Amasis MT Pro Black" panose="02040A04050005020304" pitchFamily="18" charset="-94"/>
              </a:rPr>
              <a:t>2025</a:t>
            </a:r>
          </a:p>
        </p:txBody>
      </p:sp>
      <p:sp>
        <p:nvSpPr>
          <p:cNvPr id="4" name="Metin kutusu 3">
            <a:extLst>
              <a:ext uri="{FF2B5EF4-FFF2-40B4-BE49-F238E27FC236}">
                <a16:creationId xmlns:a16="http://schemas.microsoft.com/office/drawing/2014/main" id="{3CEF402F-700E-1B50-5508-CCC8B6D35C77}"/>
              </a:ext>
            </a:extLst>
          </p:cNvPr>
          <p:cNvSpPr txBox="1"/>
          <p:nvPr/>
        </p:nvSpPr>
        <p:spPr>
          <a:xfrm>
            <a:off x="2968060" y="222140"/>
            <a:ext cx="8691717" cy="1354217"/>
          </a:xfrm>
          <a:prstGeom prst="rect">
            <a:avLst/>
          </a:prstGeom>
          <a:noFill/>
        </p:spPr>
        <p:txBody>
          <a:bodyPr wrap="square">
            <a:spAutoFit/>
          </a:bodyPr>
          <a:lstStyle/>
          <a:p>
            <a:pPr algn="l"/>
            <a:r>
              <a:rPr lang="tr-TR" sz="3200" b="1" dirty="0">
                <a:solidFill>
                  <a:schemeClr val="accent1">
                    <a:lumMod val="50000"/>
                  </a:schemeClr>
                </a:solidFill>
                <a:latin typeface="Amasis MT Pro Black" panose="02040A04050005020304" pitchFamily="18" charset="-94"/>
              </a:rPr>
              <a:t>Sağlık Kültür ve Spor Daire Başkanlığı</a:t>
            </a:r>
          </a:p>
          <a:p>
            <a:pPr algn="l"/>
            <a:endParaRPr lang="tr-TR" sz="3200" b="1" dirty="0">
              <a:solidFill>
                <a:schemeClr val="accent1">
                  <a:lumMod val="50000"/>
                </a:schemeClr>
              </a:solidFill>
              <a:latin typeface="Amasis MT Pro Black" panose="02040A04050005020304" pitchFamily="18" charset="-94"/>
            </a:endParaRPr>
          </a:p>
          <a:p>
            <a:pPr algn="l"/>
            <a:endParaRPr lang="tr-TR" b="1" dirty="0">
              <a:solidFill>
                <a:schemeClr val="bg1"/>
              </a:solidFill>
              <a:latin typeface="Amasis MT Pro Black" panose="02040A04050005020304" pitchFamily="18" charset="-94"/>
            </a:endParaRPr>
          </a:p>
        </p:txBody>
      </p:sp>
      <p:sp>
        <p:nvSpPr>
          <p:cNvPr id="5" name="Metin kutusu 4">
            <a:extLst>
              <a:ext uri="{FF2B5EF4-FFF2-40B4-BE49-F238E27FC236}">
                <a16:creationId xmlns:a16="http://schemas.microsoft.com/office/drawing/2014/main" id="{3254EE08-D711-66C5-431D-25EBCB2AF085}"/>
              </a:ext>
            </a:extLst>
          </p:cNvPr>
          <p:cNvSpPr txBox="1"/>
          <p:nvPr/>
        </p:nvSpPr>
        <p:spPr>
          <a:xfrm>
            <a:off x="2968060" y="899248"/>
            <a:ext cx="4847303" cy="461665"/>
          </a:xfrm>
          <a:prstGeom prst="rect">
            <a:avLst/>
          </a:prstGeom>
          <a:noFill/>
        </p:spPr>
        <p:txBody>
          <a:bodyPr wrap="square" rtlCol="0">
            <a:spAutoFit/>
          </a:bodyPr>
          <a:lstStyle/>
          <a:p>
            <a:r>
              <a:rPr lang="tr-TR" sz="2400" b="1" dirty="0">
                <a:solidFill>
                  <a:srgbClr val="003B64"/>
                </a:solidFill>
                <a:latin typeface="Amasis MT Pro Black" panose="02040A04050005020304" pitchFamily="18" charset="-94"/>
              </a:rPr>
              <a:t>Dezavantajlı Gruplar Birimi</a:t>
            </a:r>
          </a:p>
        </p:txBody>
      </p:sp>
    </p:spTree>
    <p:extLst>
      <p:ext uri="{BB962C8B-B14F-4D97-AF65-F5344CB8AC3E}">
        <p14:creationId xmlns:p14="http://schemas.microsoft.com/office/powerpoint/2010/main" val="1963505285"/>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3">
                                            <p:txEl>
                                              <p:pRg st="0" end="0"/>
                                            </p:txEl>
                                          </p:spTgt>
                                        </p:tgtEl>
                                        <p:attrNameLst>
                                          <p:attrName>r</p:attrName>
                                        </p:attrNameLst>
                                      </p:cBhvr>
                                    </p:animRot>
                                    <p:animRot by="-240000">
                                      <p:cBhvr>
                                        <p:cTn id="15" dur="200" fill="hold">
                                          <p:stCondLst>
                                            <p:cond delay="200"/>
                                          </p:stCondLst>
                                        </p:cTn>
                                        <p:tgtEl>
                                          <p:spTgt spid="3">
                                            <p:txEl>
                                              <p:pRg st="0" end="0"/>
                                            </p:txEl>
                                          </p:spTgt>
                                        </p:tgtEl>
                                        <p:attrNameLst>
                                          <p:attrName>r</p:attrName>
                                        </p:attrNameLst>
                                      </p:cBhvr>
                                    </p:animRot>
                                    <p:animRot by="240000">
                                      <p:cBhvr>
                                        <p:cTn id="16" dur="200" fill="hold">
                                          <p:stCondLst>
                                            <p:cond delay="400"/>
                                          </p:stCondLst>
                                        </p:cTn>
                                        <p:tgtEl>
                                          <p:spTgt spid="3">
                                            <p:txEl>
                                              <p:pRg st="0" end="0"/>
                                            </p:txEl>
                                          </p:spTgt>
                                        </p:tgtEl>
                                        <p:attrNameLst>
                                          <p:attrName>r</p:attrName>
                                        </p:attrNameLst>
                                      </p:cBhvr>
                                    </p:animRot>
                                    <p:animRot by="-240000">
                                      <p:cBhvr>
                                        <p:cTn id="17" dur="200" fill="hold">
                                          <p:stCondLst>
                                            <p:cond delay="600"/>
                                          </p:stCondLst>
                                        </p:cTn>
                                        <p:tgtEl>
                                          <p:spTgt spid="3">
                                            <p:txEl>
                                              <p:pRg st="0" end="0"/>
                                            </p:txEl>
                                          </p:spTgt>
                                        </p:tgtEl>
                                        <p:attrNameLst>
                                          <p:attrName>r</p:attrName>
                                        </p:attrNameLst>
                                      </p:cBhvr>
                                    </p:animRot>
                                    <p:animRot by="120000">
                                      <p:cBhvr>
                                        <p:cTn id="18" dur="200" fill="hold">
                                          <p:stCondLst>
                                            <p:cond delay="80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5CFC2460-5EE0-8433-8739-5726C34B540D}"/>
              </a:ext>
            </a:extLst>
          </p:cNvPr>
          <p:cNvSpPr txBox="1"/>
          <p:nvPr/>
        </p:nvSpPr>
        <p:spPr>
          <a:xfrm>
            <a:off x="0" y="1925621"/>
            <a:ext cx="2880851" cy="3970318"/>
          </a:xfrm>
          <a:prstGeom prst="rect">
            <a:avLst/>
          </a:prstGeom>
          <a:noFill/>
        </p:spPr>
        <p:txBody>
          <a:bodyPr wrap="square" rtlCol="0">
            <a:spAutoFit/>
          </a:bodyPr>
          <a:lstStyle/>
          <a:p>
            <a:pPr algn="ctr"/>
            <a:r>
              <a:rPr lang="tr-TR" sz="2400" dirty="0">
                <a:solidFill>
                  <a:schemeClr val="bg1"/>
                </a:solidFill>
                <a:latin typeface="Amasis MT Pro Black" panose="02040A04050005020304" pitchFamily="18" charset="-94"/>
              </a:rPr>
              <a:t>KTÜ Dezavantajlı Gruplar Birimi Tarafından 8 Mart Dünya Kadınlar Günü Farkındalık Etkinliği Gerçekleştirildi</a:t>
            </a:r>
          </a:p>
          <a:p>
            <a:r>
              <a:rPr lang="tr-TR" dirty="0"/>
              <a:t/>
            </a:r>
            <a:br>
              <a:rPr lang="tr-TR" dirty="0"/>
            </a:br>
            <a:endParaRPr lang="tr-TR" dirty="0"/>
          </a:p>
        </p:txBody>
      </p:sp>
      <p:sp>
        <p:nvSpPr>
          <p:cNvPr id="3" name="Metin kutusu 2">
            <a:extLst>
              <a:ext uri="{FF2B5EF4-FFF2-40B4-BE49-F238E27FC236}">
                <a16:creationId xmlns:a16="http://schemas.microsoft.com/office/drawing/2014/main" id="{917C14ED-0062-7534-58AD-179392B38465}"/>
              </a:ext>
            </a:extLst>
          </p:cNvPr>
          <p:cNvSpPr txBox="1"/>
          <p:nvPr/>
        </p:nvSpPr>
        <p:spPr>
          <a:xfrm>
            <a:off x="2968060" y="222140"/>
            <a:ext cx="8691717" cy="1354217"/>
          </a:xfrm>
          <a:prstGeom prst="rect">
            <a:avLst/>
          </a:prstGeom>
          <a:noFill/>
        </p:spPr>
        <p:txBody>
          <a:bodyPr wrap="square">
            <a:spAutoFit/>
          </a:bodyPr>
          <a:lstStyle/>
          <a:p>
            <a:pPr algn="l"/>
            <a:r>
              <a:rPr lang="tr-TR" sz="3200" b="1" dirty="0">
                <a:solidFill>
                  <a:schemeClr val="accent1">
                    <a:lumMod val="50000"/>
                  </a:schemeClr>
                </a:solidFill>
                <a:latin typeface="Amasis MT Pro Black" panose="02040A04050005020304" pitchFamily="18" charset="-94"/>
              </a:rPr>
              <a:t>Sağlık Kültür ve Spor Daire Başkanlığı</a:t>
            </a:r>
          </a:p>
          <a:p>
            <a:pPr algn="l"/>
            <a:endParaRPr lang="tr-TR" sz="3200" b="1" dirty="0">
              <a:solidFill>
                <a:schemeClr val="accent1">
                  <a:lumMod val="50000"/>
                </a:schemeClr>
              </a:solidFill>
              <a:latin typeface="Amasis MT Pro Black" panose="02040A04050005020304" pitchFamily="18" charset="-94"/>
            </a:endParaRPr>
          </a:p>
          <a:p>
            <a:pPr algn="l"/>
            <a:endParaRPr lang="tr-TR" b="1" dirty="0">
              <a:solidFill>
                <a:schemeClr val="bg1"/>
              </a:solidFill>
              <a:latin typeface="Amasis MT Pro Black" panose="02040A04050005020304" pitchFamily="18" charset="-94"/>
            </a:endParaRPr>
          </a:p>
        </p:txBody>
      </p:sp>
      <p:pic>
        <p:nvPicPr>
          <p:cNvPr id="5" name="Resim 4" descr="giyim, kişi, şahıs, ayakkabı, adam, insan içeren bir resim">
            <a:extLst>
              <a:ext uri="{FF2B5EF4-FFF2-40B4-BE49-F238E27FC236}">
                <a16:creationId xmlns:a16="http://schemas.microsoft.com/office/drawing/2014/main" id="{64E206C8-3192-CD0B-0854-7F2E05D57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060" y="1576357"/>
            <a:ext cx="8308259" cy="5281643"/>
          </a:xfrm>
          <a:prstGeom prst="rect">
            <a:avLst/>
          </a:prstGeom>
        </p:spPr>
      </p:pic>
      <p:sp>
        <p:nvSpPr>
          <p:cNvPr id="4" name="Metin kutusu 3">
            <a:extLst>
              <a:ext uri="{FF2B5EF4-FFF2-40B4-BE49-F238E27FC236}">
                <a16:creationId xmlns:a16="http://schemas.microsoft.com/office/drawing/2014/main" id="{F655D45D-CDD1-C5E7-D59A-AF5BE453DF5D}"/>
              </a:ext>
            </a:extLst>
          </p:cNvPr>
          <p:cNvSpPr txBox="1"/>
          <p:nvPr/>
        </p:nvSpPr>
        <p:spPr>
          <a:xfrm>
            <a:off x="2968060" y="899248"/>
            <a:ext cx="4847303" cy="461665"/>
          </a:xfrm>
          <a:prstGeom prst="rect">
            <a:avLst/>
          </a:prstGeom>
          <a:noFill/>
        </p:spPr>
        <p:txBody>
          <a:bodyPr wrap="square" rtlCol="0">
            <a:spAutoFit/>
          </a:bodyPr>
          <a:lstStyle/>
          <a:p>
            <a:r>
              <a:rPr lang="tr-TR" sz="2400" b="1" dirty="0">
                <a:solidFill>
                  <a:srgbClr val="003B64"/>
                </a:solidFill>
                <a:latin typeface="Amasis MT Pro Black" panose="02040A04050005020304" pitchFamily="18" charset="-94"/>
              </a:rPr>
              <a:t>Dezavantajlı Gruplar Birimi</a:t>
            </a:r>
          </a:p>
        </p:txBody>
      </p:sp>
    </p:spTree>
    <p:extLst>
      <p:ext uri="{BB962C8B-B14F-4D97-AF65-F5344CB8AC3E}">
        <p14:creationId xmlns:p14="http://schemas.microsoft.com/office/powerpoint/2010/main" val="945826863"/>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F9703-BE6B-95AD-4285-235122D254CF}"/>
            </a:ext>
          </a:extLst>
        </p:cNvPr>
        <p:cNvGrpSpPr/>
        <p:nvPr/>
      </p:nvGrpSpPr>
      <p:grpSpPr>
        <a:xfrm>
          <a:off x="0" y="0"/>
          <a:ext cx="0" cy="0"/>
          <a:chOff x="0" y="0"/>
          <a:chExt cx="0" cy="0"/>
        </a:xfrm>
      </p:grpSpPr>
      <p:sp>
        <p:nvSpPr>
          <p:cNvPr id="2" name="Metin kutusu 1">
            <a:extLst>
              <a:ext uri="{FF2B5EF4-FFF2-40B4-BE49-F238E27FC236}">
                <a16:creationId xmlns:a16="http://schemas.microsoft.com/office/drawing/2014/main" id="{1BA40484-ADB3-F047-BD34-95A8E5A8627E}"/>
              </a:ext>
            </a:extLst>
          </p:cNvPr>
          <p:cNvSpPr txBox="1"/>
          <p:nvPr/>
        </p:nvSpPr>
        <p:spPr>
          <a:xfrm>
            <a:off x="2968060" y="222140"/>
            <a:ext cx="8691717" cy="1354217"/>
          </a:xfrm>
          <a:prstGeom prst="rect">
            <a:avLst/>
          </a:prstGeom>
          <a:noFill/>
        </p:spPr>
        <p:txBody>
          <a:bodyPr wrap="square">
            <a:spAutoFit/>
          </a:bodyPr>
          <a:lstStyle/>
          <a:p>
            <a:pPr algn="l"/>
            <a:r>
              <a:rPr lang="tr-TR" sz="3200" b="1" dirty="0">
                <a:solidFill>
                  <a:schemeClr val="accent1">
                    <a:lumMod val="50000"/>
                  </a:schemeClr>
                </a:solidFill>
                <a:latin typeface="Amasis MT Pro Black" panose="02040A04050005020304" pitchFamily="18" charset="-94"/>
              </a:rPr>
              <a:t>Sağlık Kültür ve Spor Daire Başkanlığı</a:t>
            </a:r>
          </a:p>
          <a:p>
            <a:pPr algn="l"/>
            <a:endParaRPr lang="tr-TR" sz="3200" b="1" dirty="0">
              <a:solidFill>
                <a:schemeClr val="accent1">
                  <a:lumMod val="50000"/>
                </a:schemeClr>
              </a:solidFill>
              <a:latin typeface="Amasis MT Pro Black" panose="02040A04050005020304" pitchFamily="18" charset="-94"/>
            </a:endParaRPr>
          </a:p>
          <a:p>
            <a:pPr algn="l"/>
            <a:endParaRPr lang="tr-TR" b="1" dirty="0">
              <a:solidFill>
                <a:schemeClr val="bg1"/>
              </a:solidFill>
              <a:latin typeface="Amasis MT Pro Black" panose="02040A04050005020304" pitchFamily="18" charset="-94"/>
            </a:endParaRPr>
          </a:p>
        </p:txBody>
      </p:sp>
      <p:pic>
        <p:nvPicPr>
          <p:cNvPr id="5" name="Resim 4" descr="giyim, duvar, iç mekan, kişi, şahıs içeren bir resim&#10;&#10;Yapay zeka tarafından oluşturulmuş içerik yanlış olabilir.">
            <a:extLst>
              <a:ext uri="{FF2B5EF4-FFF2-40B4-BE49-F238E27FC236}">
                <a16:creationId xmlns:a16="http://schemas.microsoft.com/office/drawing/2014/main" id="{49A09A09-63F5-88DE-A06A-CABABBB229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0684" y="0"/>
            <a:ext cx="9301316" cy="6858000"/>
          </a:xfrm>
          <a:prstGeom prst="rect">
            <a:avLst/>
          </a:prstGeom>
        </p:spPr>
      </p:pic>
      <p:sp>
        <p:nvSpPr>
          <p:cNvPr id="7" name="Metin kutusu 6">
            <a:extLst>
              <a:ext uri="{FF2B5EF4-FFF2-40B4-BE49-F238E27FC236}">
                <a16:creationId xmlns:a16="http://schemas.microsoft.com/office/drawing/2014/main" id="{7B4B2622-6FE0-C8D9-E1D6-4EAB041426BC}"/>
              </a:ext>
            </a:extLst>
          </p:cNvPr>
          <p:cNvSpPr txBox="1"/>
          <p:nvPr/>
        </p:nvSpPr>
        <p:spPr>
          <a:xfrm>
            <a:off x="0" y="1925621"/>
            <a:ext cx="2880851" cy="3970318"/>
          </a:xfrm>
          <a:prstGeom prst="rect">
            <a:avLst/>
          </a:prstGeom>
          <a:noFill/>
        </p:spPr>
        <p:txBody>
          <a:bodyPr wrap="square" rtlCol="0">
            <a:spAutoFit/>
          </a:bodyPr>
          <a:lstStyle/>
          <a:p>
            <a:pPr algn="ctr"/>
            <a:r>
              <a:rPr lang="tr-TR" sz="2400" dirty="0">
                <a:solidFill>
                  <a:schemeClr val="bg1"/>
                </a:solidFill>
                <a:latin typeface="Amasis MT Pro Black" panose="02040A04050005020304" pitchFamily="18" charset="-94"/>
              </a:rPr>
              <a:t>KTÜ Dezavantajlı Gruplar Birimi Tarafından 8 Mart Dünya Kadınlar Günü Farkındalık Etkinliği Gerçekleştirildi</a:t>
            </a:r>
          </a:p>
          <a:p>
            <a:r>
              <a:rPr lang="tr-TR" dirty="0"/>
              <a:t/>
            </a:r>
            <a:br>
              <a:rPr lang="tr-TR" dirty="0"/>
            </a:br>
            <a:endParaRPr lang="tr-TR" dirty="0"/>
          </a:p>
        </p:txBody>
      </p:sp>
    </p:spTree>
    <p:extLst>
      <p:ext uri="{BB962C8B-B14F-4D97-AF65-F5344CB8AC3E}">
        <p14:creationId xmlns:p14="http://schemas.microsoft.com/office/powerpoint/2010/main" val="3189474394"/>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2081</TotalTime>
  <Words>739</Words>
  <Application>Microsoft Office PowerPoint</Application>
  <PresentationFormat>Geniş ekran</PresentationFormat>
  <Paragraphs>134</Paragraphs>
  <Slides>20</Slides>
  <Notes>3</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20</vt:i4>
      </vt:variant>
    </vt:vector>
  </HeadingPairs>
  <TitlesOfParts>
    <vt:vector size="30" baseType="lpstr">
      <vt:lpstr>ADLaM Display</vt:lpstr>
      <vt:lpstr>Aharoni</vt:lpstr>
      <vt:lpstr>Amasis MT Pro Black</vt:lpstr>
      <vt:lpstr>Aptos ExtraBold</vt:lpstr>
      <vt:lpstr>Arial</vt:lpstr>
      <vt:lpstr>Calibri</vt:lpstr>
      <vt:lpstr>Calibri Light</vt:lpstr>
      <vt:lpstr>Hurme Geometric Sans 1</vt:lpstr>
      <vt:lpstr>HurmeRegular</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Samet KIRKBİR</dc:creator>
  <cp:lastModifiedBy>Acer</cp:lastModifiedBy>
  <cp:revision>140</cp:revision>
  <dcterms:created xsi:type="dcterms:W3CDTF">2020-04-28T11:34:39Z</dcterms:created>
  <dcterms:modified xsi:type="dcterms:W3CDTF">2026-02-13T08:10:23Z</dcterms:modified>
</cp:coreProperties>
</file>