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57" r:id="rId4"/>
    <p:sldId id="258" r:id="rId5"/>
    <p:sldId id="259" r:id="rId6"/>
    <p:sldId id="260" r:id="rId7"/>
    <p:sldId id="261" r:id="rId8"/>
    <p:sldId id="262" r:id="rId9"/>
    <p:sldId id="263" r:id="rId10"/>
    <p:sldId id="268" r:id="rId11"/>
    <p:sldId id="266" r:id="rId12"/>
    <p:sldId id="267" r:id="rId13"/>
    <p:sldId id="269" r:id="rId14"/>
    <p:sldId id="270" r:id="rId15"/>
    <p:sldId id="271" r:id="rId16"/>
    <p:sldId id="272" r:id="rId17"/>
    <p:sldId id="275" r:id="rId18"/>
    <p:sldId id="274" r:id="rId19"/>
    <p:sldId id="276" r:id="rId20"/>
    <p:sldId id="277" r:id="rId21"/>
    <p:sldId id="278" r:id="rId22"/>
    <p:sldId id="280" r:id="rId23"/>
    <p:sldId id="281" r:id="rId24"/>
    <p:sldId id="282" r:id="rId25"/>
    <p:sldId id="283" r:id="rId26"/>
    <p:sldId id="290" r:id="rId27"/>
    <p:sldId id="291" r:id="rId28"/>
    <p:sldId id="320" r:id="rId29"/>
    <p:sldId id="294" r:id="rId30"/>
    <p:sldId id="296" r:id="rId31"/>
    <p:sldId id="295" r:id="rId32"/>
    <p:sldId id="297" r:id="rId33"/>
    <p:sldId id="285" r:id="rId34"/>
    <p:sldId id="288" r:id="rId35"/>
    <p:sldId id="299" r:id="rId36"/>
    <p:sldId id="300" r:id="rId37"/>
    <p:sldId id="301" r:id="rId38"/>
    <p:sldId id="302" r:id="rId39"/>
    <p:sldId id="308" r:id="rId40"/>
    <p:sldId id="309" r:id="rId41"/>
    <p:sldId id="310" r:id="rId42"/>
    <p:sldId id="315" r:id="rId43"/>
    <p:sldId id="318" r:id="rId44"/>
    <p:sldId id="319"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2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34D65EA-2F17-3F41-80FC-5AE69C690F2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6377E86A-273D-A24C-821C-C034B3BA3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9D8B182-FB6E-B045-B9E0-052D9A4C6B95}"/>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A8B76AA2-277A-864A-89C7-D594E7AF66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B1DEF58-2376-B24E-8E9E-65068291A857}"/>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285871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740275-9566-304E-8E54-5269364CE1D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F8D5CD3B-BD2C-7B40-927D-88A8EDFC7AD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4197ACC-7DB1-024A-9226-DD28EC1E94C2}"/>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6DE57C71-A666-5D41-85CC-EC6CED8077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EC956E6-C070-F743-A0AC-57FAA93FD1F9}"/>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285201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29E48FEC-6C34-404A-AF2E-CAFF88157D2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2B5EB98D-7B8F-0443-B04D-A8E8DA3AA96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2E346DD-FC5E-1C4F-ACA0-20DD90556B03}"/>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739C52DC-AFF1-F341-9766-ABB8F06AA1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CD74AE9-3EFA-664A-8362-C3FB2434CF1E}"/>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7642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429198-57EC-CD4C-A3D2-CE064F7E789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958270A-E12E-F945-BB76-507D0B8BB63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BA59866-506F-C440-B83D-8619D189C5A5}"/>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69B7FF62-6E71-1B46-8A26-CFD3681D6D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5A0789D-3061-BE4B-9B5D-0D628E424650}"/>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160666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272BC3-F56D-8B48-8A62-88742C47ADE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429E4F8-42F0-F049-A7BA-46E068FD7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CC1EBF58-2313-9B4F-A256-F936EE013105}"/>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B83DB2DC-79A9-6B4B-9B20-DD36C61AB5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4CE70CA-2101-5F4C-A0CD-B9BD9DC9E242}"/>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161435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85D8F4-0392-3141-815C-1CCE7C7C9A6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A8910F0-1B50-5446-9D04-765F77D2AB1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F57D437-09F1-4B4C-ABD0-AB634C4BB4C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8129E6C8-1962-9A40-BDEF-E4F7A27B9886}"/>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6" name="Alt Bilgi Yer Tutucusu 5">
            <a:extLst>
              <a:ext uri="{FF2B5EF4-FFF2-40B4-BE49-F238E27FC236}">
                <a16:creationId xmlns:a16="http://schemas.microsoft.com/office/drawing/2014/main" xmlns="" id="{B9EA2AEB-8E14-024F-B551-66C25BF7CC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9E97575-1B8B-8043-8E19-51F680B54392}"/>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22175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7363C2-F8E2-E645-A2EE-3BD4C058682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BFC62F2-2E55-0E48-812C-EBCD8D08B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2B9D016A-CD4A-4F4C-A45A-AAE43F69AFC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ABD329CA-DF01-7248-953F-86A89691E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DD4FAEAD-FB62-454A-9385-49248605A8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6B1E64DF-35DE-4D4D-B47B-EDAC5D9BE6D1}"/>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8" name="Alt Bilgi Yer Tutucusu 7">
            <a:extLst>
              <a:ext uri="{FF2B5EF4-FFF2-40B4-BE49-F238E27FC236}">
                <a16:creationId xmlns:a16="http://schemas.microsoft.com/office/drawing/2014/main" xmlns="" id="{F8E99152-EBBC-FE43-9226-DB816A6311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AE032125-23CC-CC40-BEE7-8591DCD3F399}"/>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115986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B990F3-DC20-814A-8BBA-FF2C828E77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FB77AA0-550D-2249-96C4-3389AD33BCFB}"/>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4" name="Alt Bilgi Yer Tutucusu 3">
            <a:extLst>
              <a:ext uri="{FF2B5EF4-FFF2-40B4-BE49-F238E27FC236}">
                <a16:creationId xmlns:a16="http://schemas.microsoft.com/office/drawing/2014/main" xmlns="" id="{84AADB0B-1EF3-D34B-BF2F-6982952563F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23539BC3-378D-E545-B5D9-A5AABAB4826F}"/>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25795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46B8DCFA-680E-2C45-A07F-8487EA994995}"/>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3" name="Alt Bilgi Yer Tutucusu 2">
            <a:extLst>
              <a:ext uri="{FF2B5EF4-FFF2-40B4-BE49-F238E27FC236}">
                <a16:creationId xmlns:a16="http://schemas.microsoft.com/office/drawing/2014/main" xmlns="" id="{99669BEB-00CE-7040-B065-BCF3D80C6D0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C60E3DD-32EA-8140-8D52-84C30AACF85B}"/>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29656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28C958A-BE46-2A4E-BE7C-33CF4C218F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62D78E0-0D56-D041-9B02-01FA22041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222FFA92-88B8-2044-BCE9-B40BA84CE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C385C8DE-5AF2-834D-8465-19E241958F3A}"/>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6" name="Alt Bilgi Yer Tutucusu 5">
            <a:extLst>
              <a:ext uri="{FF2B5EF4-FFF2-40B4-BE49-F238E27FC236}">
                <a16:creationId xmlns:a16="http://schemas.microsoft.com/office/drawing/2014/main" xmlns="" id="{EE6DE625-DCA2-E04E-808F-4A5ACBD1B5A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5A0F3A01-1A41-5945-B5D8-F49EDDA42601}"/>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37816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A40BA2-9DE4-5741-BAC8-172155B60E1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BFC75321-01CD-614C-9A41-7BF735F63E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4C04E30F-F61C-224E-BA83-8372625B4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9871E74-3575-244F-82A9-50B668B26910}"/>
              </a:ext>
            </a:extLst>
          </p:cNvPr>
          <p:cNvSpPr>
            <a:spLocks noGrp="1"/>
          </p:cNvSpPr>
          <p:nvPr>
            <p:ph type="dt" sz="half" idx="10"/>
          </p:nvPr>
        </p:nvSpPr>
        <p:spPr/>
        <p:txBody>
          <a:bodyPr/>
          <a:lstStyle/>
          <a:p>
            <a:fld id="{92E79A5B-D4C3-0844-8B17-F7EBF2875BC9}" type="datetimeFigureOut">
              <a:rPr lang="tr-TR" smtClean="0"/>
              <a:t>07.01.2022</a:t>
            </a:fld>
            <a:endParaRPr lang="tr-TR"/>
          </a:p>
        </p:txBody>
      </p:sp>
      <p:sp>
        <p:nvSpPr>
          <p:cNvPr id="6" name="Alt Bilgi Yer Tutucusu 5">
            <a:extLst>
              <a:ext uri="{FF2B5EF4-FFF2-40B4-BE49-F238E27FC236}">
                <a16:creationId xmlns:a16="http://schemas.microsoft.com/office/drawing/2014/main" xmlns="" id="{AD975770-395F-A046-B161-EB2B9CA4109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C8FF6154-7A6E-074F-ACEB-BB8FA18A2698}"/>
              </a:ext>
            </a:extLst>
          </p:cNvPr>
          <p:cNvSpPr>
            <a:spLocks noGrp="1"/>
          </p:cNvSpPr>
          <p:nvPr>
            <p:ph type="sldNum" sz="quarter" idx="12"/>
          </p:nvPr>
        </p:nvSpPr>
        <p:spPr/>
        <p:txBody>
          <a:bodyPr/>
          <a:lstStyle/>
          <a:p>
            <a:fld id="{19F9F1AD-9211-EB49-8F65-A59A24D8CE93}" type="slidenum">
              <a:rPr lang="tr-TR" smtClean="0"/>
              <a:t>‹#›</a:t>
            </a:fld>
            <a:endParaRPr lang="tr-TR"/>
          </a:p>
        </p:txBody>
      </p:sp>
    </p:spTree>
    <p:extLst>
      <p:ext uri="{BB962C8B-B14F-4D97-AF65-F5344CB8AC3E}">
        <p14:creationId xmlns:p14="http://schemas.microsoft.com/office/powerpoint/2010/main" val="176157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2E99B4D6-DF00-014C-85BA-282BD6CC3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543D76-BB2E-7644-BA2D-7F7429B05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F5D99ED-CAC1-B44E-A872-9B0E7C8B6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79A5B-D4C3-0844-8B17-F7EBF2875BC9}" type="datetimeFigureOut">
              <a:rPr lang="tr-TR" smtClean="0"/>
              <a:t>07.01.2022</a:t>
            </a:fld>
            <a:endParaRPr lang="tr-TR"/>
          </a:p>
        </p:txBody>
      </p:sp>
      <p:sp>
        <p:nvSpPr>
          <p:cNvPr id="5" name="Alt Bilgi Yer Tutucusu 4">
            <a:extLst>
              <a:ext uri="{FF2B5EF4-FFF2-40B4-BE49-F238E27FC236}">
                <a16:creationId xmlns:a16="http://schemas.microsoft.com/office/drawing/2014/main" xmlns="" id="{EDCE820C-FC46-0548-B11F-BD0F4479F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28AF7ED2-1519-9340-AB46-36E8CD8DE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9F1AD-9211-EB49-8F65-A59A24D8CE93}" type="slidenum">
              <a:rPr lang="tr-TR" smtClean="0"/>
              <a:t>‹#›</a:t>
            </a:fld>
            <a:endParaRPr lang="tr-TR"/>
          </a:p>
        </p:txBody>
      </p:sp>
    </p:spTree>
    <p:extLst>
      <p:ext uri="{BB962C8B-B14F-4D97-AF65-F5344CB8AC3E}">
        <p14:creationId xmlns:p14="http://schemas.microsoft.com/office/powerpoint/2010/main" val="154322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C26DC9D9-DB05-BD43-8EB0-EE8B43E0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66621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CE2F04C-5C3B-A040-83B3-DA1A5FCA0AAC}"/>
              </a:ext>
            </a:extLst>
          </p:cNvPr>
          <p:cNvSpPr>
            <a:spLocks noGrp="1"/>
          </p:cNvSpPr>
          <p:nvPr>
            <p:ph type="title"/>
          </p:nvPr>
        </p:nvSpPr>
        <p:spPr>
          <a:xfrm>
            <a:off x="838200" y="341983"/>
            <a:ext cx="10515600" cy="983388"/>
          </a:xfrm>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BE29AEB8-49CA-F64F-BF53-2D5425685E1F}"/>
              </a:ext>
            </a:extLst>
          </p:cNvPr>
          <p:cNvSpPr>
            <a:spLocks noGrp="1"/>
          </p:cNvSpPr>
          <p:nvPr>
            <p:ph idx="1"/>
          </p:nvPr>
        </p:nvSpPr>
        <p:spPr>
          <a:xfrm>
            <a:off x="838200" y="1305361"/>
            <a:ext cx="10515600" cy="5210656"/>
          </a:xfrm>
        </p:spPr>
        <p:txBody>
          <a:bodyPr>
            <a:normAutofit/>
          </a:bodyPr>
          <a:lstStyle/>
          <a:p>
            <a:pPr marL="0" indent="0">
              <a:buNone/>
            </a:pPr>
            <a:r>
              <a:rPr lang="tr-TR" sz="3200">
                <a:effectLst/>
              </a:rPr>
              <a:t>Çalışma Tasarımı, Ortam ve Hastalar : </a:t>
            </a:r>
          </a:p>
          <a:p>
            <a:pPr marL="0" indent="0">
              <a:buNone/>
            </a:pPr>
            <a:r>
              <a:rPr lang="tr-TR" sz="2000">
                <a:effectLst/>
              </a:rPr>
              <a:t>• </a:t>
            </a:r>
            <a:r>
              <a:rPr lang="tr-TR">
                <a:effectLst/>
              </a:rPr>
              <a:t>İrritabl Bağırsak Sendromunun tedavisi için PEppeRmint Yağı: Hedeflenen çalışma stratejilerin optimize edilmesi ile randomize, çift kör, plasebo kontrollü bir çalışma olarak 4 Hollanda hastanesinde gerçekleştirildi:</a:t>
            </a:r>
            <a:r>
              <a:rPr lang="tr-TR"/>
              <a:t> </a:t>
            </a:r>
            <a:br>
              <a:rPr lang="tr-TR"/>
            </a:br>
            <a:r>
              <a:rPr lang="tr-TR"/>
              <a:t/>
            </a:r>
            <a:br>
              <a:rPr lang="tr-TR"/>
            </a:br>
            <a:r>
              <a:rPr lang="tr-TR">
                <a:effectLst/>
              </a:rPr>
              <a:t>• Birleşik ikinci ve üçüncü basamak bakım işlevine sahip 1 akademisyen (Maastricht Üniversitesi Tıp Merkezleri [MUMCş]) ve 3 ikinci basamak bakım hastanesi (Hastane Gelderse Vallei, Ede; Alrijne Hastanesi, Leiden; ve Tıp Merkezi Leeuwarden). </a:t>
            </a:r>
            <a:r>
              <a:rPr lang="tr-TR"/>
              <a:t/>
            </a:r>
            <a:br>
              <a:rPr lang="tr-TR"/>
            </a:br>
            <a:endParaRPr lang="tr-TR"/>
          </a:p>
        </p:txBody>
      </p:sp>
    </p:spTree>
    <p:extLst>
      <p:ext uri="{BB962C8B-B14F-4D97-AF65-F5344CB8AC3E}">
        <p14:creationId xmlns:p14="http://schemas.microsoft.com/office/powerpoint/2010/main" val="64103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F220EE-A907-6A49-9BBE-990B5A159A58}"/>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93997A68-088D-1D4F-8F11-7ED5479570C5}"/>
              </a:ext>
            </a:extLst>
          </p:cNvPr>
          <p:cNvSpPr>
            <a:spLocks noGrp="1"/>
          </p:cNvSpPr>
          <p:nvPr>
            <p:ph idx="1"/>
          </p:nvPr>
        </p:nvSpPr>
        <p:spPr/>
        <p:txBody>
          <a:bodyPr>
            <a:normAutofit fontScale="92500"/>
          </a:bodyPr>
          <a:lstStyle/>
          <a:p>
            <a:r>
              <a:rPr lang="tr-TR">
                <a:effectLst/>
              </a:rPr>
              <a:t>18 ila 75 yaşları arasındaki, IBS için Roma IV kriterlerini karşılayan ve alarm semptomları olmayan hastalar, yukarıda belirtilen hastanelerdeki ayakta tedavi klinikleri aracılığıyla; veya kamuya açık reklamlar, sosyal medya ve Hollanda IBS Hasta Federasyonu aracılığıyla ulaşıldı. </a:t>
            </a:r>
          </a:p>
          <a:p>
            <a:r>
              <a:rPr lang="tr-TR">
                <a:effectLst/>
              </a:rPr>
              <a:t>Hastalar bir ön taramada (telefon görüşmesi) ve öykü alma ve fizik muayeneyi içeren tıbbi taramada uygunluk açısından tarandı.</a:t>
            </a:r>
          </a:p>
          <a:p>
            <a:r>
              <a:rPr lang="tr-TR">
                <a:effectLst/>
              </a:rPr>
              <a:t>Taramadan sonra, uygun hastalar bir dijital semptom günlüğünde günlük en kötü karın ağrılarını puanladıkları 14 günlük bir tedavi öncesi periyoda girdiler ve 0(nopain) ile 10(en kötü olası ağrı) arasında 11 puanlık bir sayısal derecelendirme ölçeğinde (NRS) puanlandılar.</a:t>
            </a:r>
            <a:r>
              <a:rPr lang="tr-TR"/>
              <a:t/>
            </a:r>
            <a:br>
              <a:rPr lang="tr-TR"/>
            </a:br>
            <a:endParaRPr lang="tr-TR"/>
          </a:p>
        </p:txBody>
      </p:sp>
    </p:spTree>
    <p:extLst>
      <p:ext uri="{BB962C8B-B14F-4D97-AF65-F5344CB8AC3E}">
        <p14:creationId xmlns:p14="http://schemas.microsoft.com/office/powerpoint/2010/main" val="425852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4615DD-A1FD-0E4D-9ADE-A5841EBC89CE}"/>
              </a:ext>
            </a:extLst>
          </p:cNvPr>
          <p:cNvSpPr>
            <a:spLocks noGrp="1"/>
          </p:cNvSpPr>
          <p:nvPr>
            <p:ph type="title"/>
          </p:nvPr>
        </p:nvSpPr>
        <p:spPr>
          <a:xfrm>
            <a:off x="838200" y="365125"/>
            <a:ext cx="10515600" cy="1325563"/>
          </a:xfrm>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9480435F-61EC-5B47-8182-D5217E36B7BB}"/>
              </a:ext>
            </a:extLst>
          </p:cNvPr>
          <p:cNvSpPr>
            <a:spLocks noGrp="1"/>
          </p:cNvSpPr>
          <p:nvPr>
            <p:ph idx="1"/>
          </p:nvPr>
        </p:nvSpPr>
        <p:spPr>
          <a:xfrm>
            <a:off x="474677" y="1825625"/>
            <a:ext cx="11608003" cy="4351338"/>
          </a:xfrm>
        </p:spPr>
        <p:txBody>
          <a:bodyPr/>
          <a:lstStyle/>
          <a:p>
            <a:pPr marL="0" indent="0">
              <a:buNone/>
            </a:pPr>
            <a:r>
              <a:rPr lang="tr-TR">
                <a:effectLst/>
              </a:rPr>
              <a:t>• Daha sonra, ortalama en kötü karın ağrısı skoru en az 3 olanlara rastgele 182 mg ince bağırsak salımlı nane (Tempocol, WillPharma SA,Wavre,Belgium),182 mg ileokolonik salımlı nane yağı (Tempocol, ColoPulse [WillPulse SA, Wavre, Belçika] kaplama tabakası ile kaplanmış çekirdek kapsüller veya ağızdan alınan plasebo (mikrokristalin selüloz) verildi.</a:t>
            </a:r>
            <a:r>
              <a:rPr lang="tr-TR"/>
              <a:t> </a:t>
            </a:r>
            <a:br>
              <a:rPr lang="tr-TR"/>
            </a:br>
            <a:r>
              <a:rPr lang="tr-TR"/>
              <a:t/>
            </a:r>
            <a:br>
              <a:rPr lang="tr-TR"/>
            </a:br>
            <a:r>
              <a:rPr lang="tr-TR">
                <a:effectLst/>
              </a:rPr>
              <a:t>• Randomizasyon, ALEA (Abcoude, Hollanda) Tarama ve Kayıt Uygulama yazılımı ile, dahil etme merkezi, IBS alt tipleri (ishal, mikst, kabızlık, tanımsız), cinsiyet ve yaş dikkate alınarak minimizasyon yöntemi kullanılarak yapıldı. </a:t>
            </a:r>
            <a:endParaRPr lang="tr-TR"/>
          </a:p>
        </p:txBody>
      </p:sp>
    </p:spTree>
    <p:extLst>
      <p:ext uri="{BB962C8B-B14F-4D97-AF65-F5344CB8AC3E}">
        <p14:creationId xmlns:p14="http://schemas.microsoft.com/office/powerpoint/2010/main" val="403405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9FBF69-9256-2849-AF11-7C9D7A4F958E}"/>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CAF8722E-DE03-CD44-92F1-F87BE89F2B0C}"/>
              </a:ext>
            </a:extLst>
          </p:cNvPr>
          <p:cNvSpPr>
            <a:spLocks noGrp="1"/>
          </p:cNvSpPr>
          <p:nvPr>
            <p:ph idx="1"/>
          </p:nvPr>
        </p:nvSpPr>
        <p:spPr/>
        <p:txBody>
          <a:bodyPr>
            <a:normAutofit/>
          </a:bodyPr>
          <a:lstStyle/>
          <a:p>
            <a:pPr marL="0" indent="0">
              <a:buNone/>
            </a:pPr>
            <a:r>
              <a:rPr lang="tr-TR">
                <a:effectLst/>
              </a:rPr>
              <a:t>• Tüm çalışma ilaçları, Tiofarma SA (Oud-Beijerland, Hollanda) tarafından tahsisin gizlenmesini sağlamak için özdeş sert jelatin kapsüller ve paketlenmiş özdeş kabarcıklar ile aşırı kapsüllenmiştir.</a:t>
            </a:r>
            <a:r>
              <a:rPr lang="tr-TR"/>
              <a:t/>
            </a:r>
            <a:br>
              <a:rPr lang="tr-TR"/>
            </a:br>
            <a:r>
              <a:rPr lang="tr-TR">
                <a:effectLst/>
              </a:rPr>
              <a:t>• Hastalara 8 hafta boyunca kahvaltı, öğle yemeği ve akşam yemeğinden 30 dakika önce günde 3 kapsül kendi kendine uygulama talimatı verildi. </a:t>
            </a:r>
            <a:r>
              <a:rPr lang="tr-TR"/>
              <a:t/>
            </a:r>
            <a:br>
              <a:rPr lang="tr-TR"/>
            </a:br>
            <a:r>
              <a:rPr lang="tr-TR">
                <a:effectLst/>
              </a:rPr>
              <a:t>• 8 haftalık bir tedavi periyodu seçildi çünkü klinik etkinin önceki çalışmalara dayanarak bu periyot içinde gerçekleşmesini bekliyorduk. </a:t>
            </a:r>
            <a:r>
              <a:rPr lang="tr-TR"/>
              <a:t/>
            </a:r>
            <a:br>
              <a:rPr lang="tr-TR"/>
            </a:br>
            <a:r>
              <a:rPr lang="tr-TR">
                <a:effectLst/>
              </a:rPr>
              <a:t>• Bu tedavi süresi ayrıca belirli bileşenlerle ilgili uzun süreli nane uygulamasının potansiyel tehlikeli etkilerini azaltmak için seçildi.</a:t>
            </a:r>
            <a:endParaRPr lang="tr-TR"/>
          </a:p>
        </p:txBody>
      </p:sp>
    </p:spTree>
    <p:extLst>
      <p:ext uri="{BB962C8B-B14F-4D97-AF65-F5344CB8AC3E}">
        <p14:creationId xmlns:p14="http://schemas.microsoft.com/office/powerpoint/2010/main" val="416980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62C12B-60D2-7448-8641-94E004F5997B}"/>
              </a:ext>
            </a:extLst>
          </p:cNvPr>
          <p:cNvSpPr>
            <a:spLocks noGrp="1"/>
          </p:cNvSpPr>
          <p:nvPr>
            <p:ph type="title"/>
          </p:nvPr>
        </p:nvSpPr>
        <p:spPr>
          <a:xfrm>
            <a:off x="838200" y="365125"/>
            <a:ext cx="10515600" cy="1015753"/>
          </a:xfrm>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115D94DE-DDAA-1148-868D-F0B6984F11DF}"/>
              </a:ext>
            </a:extLst>
          </p:cNvPr>
          <p:cNvSpPr>
            <a:spLocks noGrp="1"/>
          </p:cNvSpPr>
          <p:nvPr>
            <p:ph idx="1"/>
          </p:nvPr>
        </p:nvSpPr>
        <p:spPr>
          <a:xfrm>
            <a:off x="838200" y="1477970"/>
            <a:ext cx="10515600" cy="4919377"/>
          </a:xfrm>
        </p:spPr>
        <p:txBody>
          <a:bodyPr/>
          <a:lstStyle/>
          <a:p>
            <a:pPr marL="0" indent="0">
              <a:buNone/>
            </a:pPr>
            <a:r>
              <a:rPr lang="tr-TR">
                <a:effectLst/>
              </a:rPr>
              <a:t>• Bununla birlikte, güvenlik sorunları, denemenin son dönemlerinde EMA tarafından reddedildi.</a:t>
            </a:r>
            <a:r>
              <a:rPr lang="tr-TR"/>
              <a:t/>
            </a:r>
            <a:br>
              <a:rPr lang="tr-TR"/>
            </a:br>
            <a:r>
              <a:rPr lang="tr-TR">
                <a:effectLst/>
              </a:rPr>
              <a:t>• Olası AE'leri, özellikle mide ekşimesi ve geğirmeyi azaltmak için, ilk hafta sırasıyla günde 1, 1, 2, 2, 2, 3 ve 3 kapsüllük kademeli bir titrasyon programı izlendi. </a:t>
            </a:r>
            <a:r>
              <a:rPr lang="tr-TR"/>
              <a:t/>
            </a:r>
            <a:br>
              <a:rPr lang="tr-TR"/>
            </a:br>
            <a:r>
              <a:rPr lang="tr-TR">
                <a:effectLst/>
              </a:rPr>
              <a:t>• Hastalar, araştırmacılar ve sağlık hizmeti sağlayıcıları, tedavi tahsisine karşı kördü.</a:t>
            </a:r>
            <a:r>
              <a:rPr lang="tr-TR"/>
              <a:t> </a:t>
            </a:r>
            <a:br>
              <a:rPr lang="tr-TR"/>
            </a:br>
            <a:r>
              <a:rPr lang="tr-TR">
                <a:effectLst/>
              </a:rPr>
              <a:t>• Hastalara çalışma boyunca yaşam tarzı değişikliklerinden (örneğin, diyet veya egzersiz rutininde bir değişiklik) kaçınmaları talimatı verildi. </a:t>
            </a:r>
            <a:endParaRPr lang="tr-TR"/>
          </a:p>
        </p:txBody>
      </p:sp>
    </p:spTree>
    <p:extLst>
      <p:ext uri="{BB962C8B-B14F-4D97-AF65-F5344CB8AC3E}">
        <p14:creationId xmlns:p14="http://schemas.microsoft.com/office/powerpoint/2010/main" val="47860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CF0751B-0783-0347-A458-A9C231140ED4}"/>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8ED66912-5757-F146-A970-C82AC4B0253D}"/>
              </a:ext>
            </a:extLst>
          </p:cNvPr>
          <p:cNvSpPr>
            <a:spLocks noGrp="1"/>
          </p:cNvSpPr>
          <p:nvPr>
            <p:ph idx="1"/>
          </p:nvPr>
        </p:nvSpPr>
        <p:spPr>
          <a:xfrm>
            <a:off x="366796" y="1825625"/>
            <a:ext cx="10987004" cy="4351338"/>
          </a:xfrm>
        </p:spPr>
        <p:txBody>
          <a:bodyPr>
            <a:normAutofit/>
          </a:bodyPr>
          <a:lstStyle/>
          <a:p>
            <a:pPr marL="0" indent="0">
              <a:buNone/>
            </a:pPr>
            <a:r>
              <a:rPr lang="tr-TR">
                <a:effectLst/>
              </a:rPr>
              <a:t>• </a:t>
            </a:r>
            <a:r>
              <a:rPr lang="tr-TR"/>
              <a:t>muaf tutulan</a:t>
            </a:r>
            <a:r>
              <a:rPr lang="tr-TR">
                <a:effectLst/>
              </a:rPr>
              <a:t> ilaçlar asetaminofen veya nonsteroidal antiinflamatuar ilaçlar, proton pompa inhibitörleri, antasitler, histamin H2 reseptör antagonistleri, loperamid, polietilen glikol ve psilyum ile kombinasyon, araştırmacıyla (ZZRMW) danışıldıktan sonra izin verildi. </a:t>
            </a:r>
            <a:r>
              <a:rPr lang="tr-TR"/>
              <a:t/>
            </a:r>
            <a:br>
              <a:rPr lang="tr-TR"/>
            </a:br>
            <a:r>
              <a:rPr lang="tr-TR">
                <a:effectLst/>
              </a:rPr>
              <a:t>• Tüm </a:t>
            </a:r>
            <a:r>
              <a:rPr lang="tr-TR"/>
              <a:t>muaf </a:t>
            </a:r>
            <a:r>
              <a:rPr lang="tr-TR">
                <a:effectLst/>
              </a:rPr>
              <a:t>ilaçların kullanımı dijital günlükte belgelenmesi gerekiyordu.</a:t>
            </a:r>
            <a:r>
              <a:rPr lang="tr-TR"/>
              <a:t/>
            </a:r>
            <a:br>
              <a:rPr lang="tr-TR"/>
            </a:br>
            <a:r>
              <a:rPr lang="tr-TR">
                <a:effectLst/>
              </a:rPr>
              <a:t>• Çalışma ziyaretleri tedavi öncesi periyodun başlangıcında (tarama), randomizasyonda ve tedavi periyodunun sonunda (son ziyaret) gerçekleştirilmiştir. </a:t>
            </a:r>
            <a:r>
              <a:rPr lang="tr-TR"/>
              <a:t/>
            </a:r>
            <a:br>
              <a:rPr lang="tr-TR"/>
            </a:br>
            <a:r>
              <a:rPr lang="tr-TR">
                <a:effectLst/>
              </a:rPr>
              <a:t>• Tedavi öncesi ve 8 haftalık tedavi periyotları boyunca, hastaların en kötü karın ağrısı 11 puanlık skala olan NRS de  0 [ağrı yok] ile 10 [mümkün olan en kötü ağrı] puan arasında puanlanmıştır, </a:t>
            </a:r>
            <a:endParaRPr lang="tr-TR"/>
          </a:p>
        </p:txBody>
      </p:sp>
    </p:spTree>
    <p:extLst>
      <p:ext uri="{BB962C8B-B14F-4D97-AF65-F5344CB8AC3E}">
        <p14:creationId xmlns:p14="http://schemas.microsoft.com/office/powerpoint/2010/main" val="70052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A35075-F3DB-0D44-B577-64C073AC700A}"/>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F40E4FFB-B21C-5B49-993C-905001BD815D}"/>
              </a:ext>
            </a:extLst>
          </p:cNvPr>
          <p:cNvSpPr>
            <a:spLocks noGrp="1"/>
          </p:cNvSpPr>
          <p:nvPr>
            <p:ph idx="1"/>
          </p:nvPr>
        </p:nvSpPr>
        <p:spPr>
          <a:xfrm>
            <a:off x="795048" y="1825625"/>
            <a:ext cx="10515600" cy="4351338"/>
          </a:xfrm>
        </p:spPr>
        <p:txBody>
          <a:bodyPr/>
          <a:lstStyle/>
          <a:p>
            <a:pPr marL="0" indent="0">
              <a:buNone/>
            </a:pPr>
            <a:r>
              <a:rPr lang="tr-TR">
                <a:effectLst/>
              </a:rPr>
              <a:t>• Bristol Tabure Form Ölçeği ve dijital bir günlükte yan etkilerin varlığı ile dışkı boşaltma sıklığı ve değerlendirilen tutarlılık hakkında günlük soruları doldurmaları gerekiyordu. </a:t>
            </a:r>
            <a:r>
              <a:rPr lang="tr-TR"/>
              <a:t/>
            </a:r>
            <a:br>
              <a:rPr lang="tr-TR"/>
            </a:br>
            <a:r>
              <a:rPr lang="tr-TR"/>
              <a:t/>
            </a:r>
            <a:br>
              <a:rPr lang="tr-TR"/>
            </a:br>
            <a:r>
              <a:rPr lang="tr-TR">
                <a:effectLst/>
              </a:rPr>
              <a:t>•</a:t>
            </a:r>
            <a:r>
              <a:rPr lang="tr-TR" u="sng">
                <a:effectLst/>
              </a:rPr>
              <a:t> IBS semptomlarının rahatlaması</a:t>
            </a:r>
            <a:r>
              <a:rPr lang="tr-TR">
                <a:effectLst/>
              </a:rPr>
              <a:t> (1 [rahatlama yok] ile 7 [tamamen rahatlamış] arasında 7 puanlık bir NRS ile puanlanmıştır)</a:t>
            </a:r>
            <a:r>
              <a:rPr lang="tr-TR" u="sng">
                <a:effectLst/>
              </a:rPr>
              <a:t> ve karın</a:t>
            </a:r>
            <a:r>
              <a:rPr lang="tr-TR">
                <a:effectLst/>
              </a:rPr>
              <a:t> </a:t>
            </a:r>
            <a:r>
              <a:rPr lang="tr-TR" u="sng">
                <a:effectLst/>
              </a:rPr>
              <a:t>rahatsızlığı, karın şişkinliği, karın krampları, geğirme, mide bulantısı ve aciliyet </a:t>
            </a:r>
            <a:r>
              <a:rPr lang="tr-TR">
                <a:effectLst/>
              </a:rPr>
              <a:t>(tümü 11 puanlık bir NRS'de puanlanmıştır</a:t>
            </a:r>
            <a:r>
              <a:rPr lang="tr-TR"/>
              <a:t> ; </a:t>
            </a:r>
            <a:r>
              <a:rPr lang="tr-TR">
                <a:effectLst/>
              </a:rPr>
              <a:t>0 [semptom yok] ila 10 [olası en kötü semptom]) </a:t>
            </a:r>
            <a:r>
              <a:rPr lang="tr-TR" u="sng">
                <a:effectLst/>
              </a:rPr>
              <a:t>haftada bir kez değerlendirildi.</a:t>
            </a:r>
            <a:r>
              <a:rPr lang="tr-TR"/>
              <a:t/>
            </a:r>
            <a:br>
              <a:rPr lang="tr-TR"/>
            </a:br>
            <a:endParaRPr lang="tr-TR"/>
          </a:p>
        </p:txBody>
      </p:sp>
    </p:spTree>
    <p:extLst>
      <p:ext uri="{BB962C8B-B14F-4D97-AF65-F5344CB8AC3E}">
        <p14:creationId xmlns:p14="http://schemas.microsoft.com/office/powerpoint/2010/main" val="248923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xmlns="" id="{B158B7CD-5EE5-624C-A00D-1167DB83EE4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5372478" cy="6858000"/>
          </a:xfrm>
        </p:spPr>
      </p:pic>
      <p:sp>
        <p:nvSpPr>
          <p:cNvPr id="4" name="İçerik Yer Tutucusu 3">
            <a:extLst>
              <a:ext uri="{FF2B5EF4-FFF2-40B4-BE49-F238E27FC236}">
                <a16:creationId xmlns:a16="http://schemas.microsoft.com/office/drawing/2014/main" xmlns="" id="{EC45702B-03C9-254B-92F3-8FF410D46D66}"/>
              </a:ext>
            </a:extLst>
          </p:cNvPr>
          <p:cNvSpPr>
            <a:spLocks noGrp="1"/>
          </p:cNvSpPr>
          <p:nvPr>
            <p:ph sz="half" idx="2"/>
          </p:nvPr>
        </p:nvSpPr>
        <p:spPr>
          <a:xfrm>
            <a:off x="5663755" y="485464"/>
            <a:ext cx="6528243" cy="6857999"/>
          </a:xfrm>
        </p:spPr>
        <p:txBody>
          <a:bodyPr>
            <a:normAutofit/>
          </a:bodyPr>
          <a:lstStyle/>
          <a:p>
            <a:r>
              <a:rPr lang="tr-TR">
                <a:effectLst/>
              </a:rPr>
              <a:t>Şekil 1. ITT popülasyonunda (A) </a:t>
            </a:r>
            <a:r>
              <a:rPr lang="tr-TR" u="sng">
                <a:effectLst/>
              </a:rPr>
              <a:t>karın ağrısına yanıt veren ve (B) global (genel) rahatlamaya yanıt veren hastaların yüzdesi.</a:t>
            </a:r>
            <a:r>
              <a:rPr lang="tr-TR">
                <a:effectLst/>
              </a:rPr>
              <a:t> Karın ağrısına yanıt veren bir hasta, 8 haftanın en az 4'ünde ortalama en kötü günlük karın ağrısında en az %30 azalma olan bir hastalar olarak kabul edildi.  Değerler yüzdelerdir ve çubuklar standart hataları temsil eder.</a:t>
            </a:r>
            <a:endParaRPr lang="tr-TR"/>
          </a:p>
        </p:txBody>
      </p:sp>
    </p:spTree>
    <p:extLst>
      <p:ext uri="{BB962C8B-B14F-4D97-AF65-F5344CB8AC3E}">
        <p14:creationId xmlns:p14="http://schemas.microsoft.com/office/powerpoint/2010/main" val="116737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BF97DE-BA25-994E-AD98-E69136CB5AEE}"/>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8E30E795-FC62-2148-B545-DF8786B82466}"/>
              </a:ext>
            </a:extLst>
          </p:cNvPr>
          <p:cNvSpPr>
            <a:spLocks noGrp="1"/>
          </p:cNvSpPr>
          <p:nvPr>
            <p:ph idx="1"/>
          </p:nvPr>
        </p:nvSpPr>
        <p:spPr/>
        <p:txBody>
          <a:bodyPr/>
          <a:lstStyle/>
          <a:p>
            <a:pPr marL="0" indent="0">
              <a:buNone/>
            </a:pPr>
            <a:r>
              <a:rPr lang="tr-TR">
                <a:solidFill>
                  <a:srgbClr val="0037FF"/>
                </a:solidFill>
                <a:effectLst/>
              </a:rPr>
              <a:t>Elektronik Veri Yakalama ve Veri Depolama : </a:t>
            </a:r>
          </a:p>
          <a:p>
            <a:r>
              <a:rPr lang="tr-TR"/>
              <a:t>Araştırmacılar</a:t>
            </a:r>
            <a:r>
              <a:rPr lang="tr-TR">
                <a:effectLst/>
              </a:rPr>
              <a:t>, tüm araştırma bulgularını elektronik bir vaka raporu dosyasında belgelediler. </a:t>
            </a:r>
          </a:p>
          <a:p>
            <a:r>
              <a:rPr lang="tr-TR">
                <a:effectLst/>
              </a:rPr>
              <a:t>Önceki günlere ait verilerin girilmesinin imkansız olduğu dijital semptom günlüğü için elektronik bir akıllı telefon uygulaması geliştirildi.</a:t>
            </a:r>
            <a:r>
              <a:rPr lang="tr-TR"/>
              <a:t/>
            </a:r>
            <a:br>
              <a:rPr lang="tr-TR"/>
            </a:br>
            <a:endParaRPr lang="tr-TR"/>
          </a:p>
        </p:txBody>
      </p:sp>
    </p:spTree>
    <p:extLst>
      <p:ext uri="{BB962C8B-B14F-4D97-AF65-F5344CB8AC3E}">
        <p14:creationId xmlns:p14="http://schemas.microsoft.com/office/powerpoint/2010/main" val="131137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79FEFA-8EE4-7B40-9355-AC6BB3F4A925}"/>
              </a:ext>
            </a:extLst>
          </p:cNvPr>
          <p:cNvSpPr>
            <a:spLocks noGrp="1"/>
          </p:cNvSpPr>
          <p:nvPr>
            <p:ph type="title"/>
          </p:nvPr>
        </p:nvSpPr>
        <p:spPr>
          <a:xfrm>
            <a:off x="838200" y="365126"/>
            <a:ext cx="10515600" cy="907872"/>
          </a:xfrm>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D482ACD3-5766-BC49-83C3-34E1FDEB88A7}"/>
              </a:ext>
            </a:extLst>
          </p:cNvPr>
          <p:cNvSpPr>
            <a:spLocks noGrp="1"/>
          </p:cNvSpPr>
          <p:nvPr>
            <p:ph idx="1"/>
          </p:nvPr>
        </p:nvSpPr>
        <p:spPr>
          <a:xfrm>
            <a:off x="795048" y="1426464"/>
            <a:ext cx="10515600" cy="5431536"/>
          </a:xfrm>
        </p:spPr>
        <p:txBody>
          <a:bodyPr>
            <a:normAutofit fontScale="92500" lnSpcReduction="10000"/>
          </a:bodyPr>
          <a:lstStyle/>
          <a:p>
            <a:pPr marL="0" indent="0">
              <a:buNone/>
            </a:pPr>
            <a:r>
              <a:rPr lang="tr-TR" sz="3600">
                <a:effectLst/>
              </a:rPr>
              <a:t>Etkinlik Değerlendirmesi</a:t>
            </a:r>
          </a:p>
          <a:p>
            <a:pPr marL="0" indent="0">
              <a:buNone/>
            </a:pPr>
            <a:r>
              <a:rPr lang="tr-TR" sz="3200">
                <a:effectLst/>
              </a:rPr>
              <a:t>Birincil son nokta :</a:t>
            </a:r>
          </a:p>
          <a:p>
            <a:r>
              <a:rPr lang="tr-TR">
                <a:effectLst/>
              </a:rPr>
              <a:t>Birincil son nokta, FDA tanımına göre,23 karın ağrısına yanıt verenlerin yüzdesiydi; yanıt veren, diğerlerine kıyasla haftalık en kötü günlük karın ağrısı ortalamasında (11 puanlık bir NRS'de puanlanan) en az %30 azalma olan bir hastaydı. </a:t>
            </a:r>
          </a:p>
          <a:p>
            <a:r>
              <a:rPr lang="tr-TR">
                <a:effectLst/>
              </a:rPr>
              <a:t>tedavi süresinin en az %50'si için, yani 8 haftanın 4'ü için taban çizgisi. 2 veya daha fazla IBS alt tipini tedavi eden denemelerde küresel (genel) bir iyileşme sonucunun kullanılmasına yönelik EMA tavsiyelerine uygun olarak,24 IBS semptomlarının küresel rahatlamasına verilen yanıt, 7 noktalı bir NRS kullanılarak ortak bir son nokta olarak dahil edilmiştir. </a:t>
            </a:r>
          </a:p>
          <a:p>
            <a:r>
              <a:rPr lang="tr-TR">
                <a:effectLst/>
              </a:rPr>
              <a:t>Küresel bir rahatlama yanıtlayıcısı, tedavi süresinin en az %50'sinde, yani 4 haftada, NRS'de haftalık 6 veya 7 eşiğinde rahatlama olan bir hasta olarak tanımlandı.</a:t>
            </a:r>
          </a:p>
          <a:p>
            <a:endParaRPr lang="tr-TR"/>
          </a:p>
        </p:txBody>
      </p:sp>
    </p:spTree>
    <p:extLst>
      <p:ext uri="{BB962C8B-B14F-4D97-AF65-F5344CB8AC3E}">
        <p14:creationId xmlns:p14="http://schemas.microsoft.com/office/powerpoint/2010/main" val="36900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4E460F-9873-124F-93FD-F66ED3CC519B}"/>
              </a:ext>
            </a:extLst>
          </p:cNvPr>
          <p:cNvSpPr>
            <a:spLocks noGrp="1"/>
          </p:cNvSpPr>
          <p:nvPr>
            <p:ph type="ctrTitle"/>
          </p:nvPr>
        </p:nvSpPr>
        <p:spPr/>
        <p:txBody>
          <a:bodyPr>
            <a:normAutofit/>
          </a:bodyPr>
          <a:lstStyle/>
          <a:p>
            <a:r>
              <a:rPr lang="tr-TR" sz="3600" b="1" i="0" dirty="0" err="1" smtClean="0">
                <a:solidFill>
                  <a:srgbClr val="212121"/>
                </a:solidFill>
                <a:effectLst/>
              </a:rPr>
              <a:t>İrritabl</a:t>
            </a:r>
            <a:r>
              <a:rPr lang="tr-TR" sz="3600" b="1" i="0" dirty="0" smtClean="0">
                <a:solidFill>
                  <a:srgbClr val="212121"/>
                </a:solidFill>
                <a:effectLst/>
              </a:rPr>
              <a:t> Bağırsak Sendromlu Hastalarda Nane Yağının Etkinliği Ve Güvenliğinin Bir</a:t>
            </a:r>
            <a:br>
              <a:rPr lang="tr-TR" sz="3600" b="1" i="0" dirty="0" smtClean="0">
                <a:solidFill>
                  <a:srgbClr val="212121"/>
                </a:solidFill>
                <a:effectLst/>
              </a:rPr>
            </a:br>
            <a:r>
              <a:rPr lang="tr-TR" sz="3200" b="1" i="0" dirty="0" err="1" smtClean="0">
                <a:solidFill>
                  <a:srgbClr val="212121"/>
                </a:solidFill>
                <a:effectLst/>
              </a:rPr>
              <a:t>Randomize</a:t>
            </a:r>
            <a:r>
              <a:rPr lang="tr-TR" sz="3200" b="1" i="0" dirty="0" smtClean="0">
                <a:solidFill>
                  <a:srgbClr val="212121"/>
                </a:solidFill>
                <a:effectLst/>
              </a:rPr>
              <a:t>, Çift Kör Çalışması</a:t>
            </a:r>
            <a:endParaRPr lang="tr-TR" sz="3200" dirty="0"/>
          </a:p>
        </p:txBody>
      </p:sp>
      <p:sp>
        <p:nvSpPr>
          <p:cNvPr id="3" name="Alt Başlık 2">
            <a:extLst>
              <a:ext uri="{FF2B5EF4-FFF2-40B4-BE49-F238E27FC236}">
                <a16:creationId xmlns:a16="http://schemas.microsoft.com/office/drawing/2014/main" xmlns="" id="{6D173612-4DFA-F747-AE16-EF20D958B17A}"/>
              </a:ext>
            </a:extLst>
          </p:cNvPr>
          <p:cNvSpPr>
            <a:spLocks noGrp="1"/>
          </p:cNvSpPr>
          <p:nvPr>
            <p:ph type="subTitle" idx="1"/>
          </p:nvPr>
        </p:nvSpPr>
        <p:spPr/>
        <p:txBody>
          <a:bodyPr/>
          <a:lstStyle/>
          <a:p>
            <a:r>
              <a:rPr lang="tr-TR"/>
              <a:t>Dr.Rıfat BEKAR</a:t>
            </a:r>
          </a:p>
          <a:p>
            <a:r>
              <a:rPr lang="tr-TR"/>
              <a:t>K.T.Ü Aile Hekimliği A.D. </a:t>
            </a:r>
          </a:p>
          <a:p>
            <a:r>
              <a:rPr lang="tr-TR"/>
              <a:t>21.09.2021</a:t>
            </a:r>
          </a:p>
        </p:txBody>
      </p:sp>
    </p:spTree>
    <p:extLst>
      <p:ext uri="{BB962C8B-B14F-4D97-AF65-F5344CB8AC3E}">
        <p14:creationId xmlns:p14="http://schemas.microsoft.com/office/powerpoint/2010/main" val="406650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84904BF-33FA-B343-BF80-4ED3032C5469}"/>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15B0F1F3-2B7E-FE47-B058-661F335F36E5}"/>
              </a:ext>
            </a:extLst>
          </p:cNvPr>
          <p:cNvSpPr>
            <a:spLocks noGrp="1"/>
          </p:cNvSpPr>
          <p:nvPr>
            <p:ph idx="1"/>
          </p:nvPr>
        </p:nvSpPr>
        <p:spPr/>
        <p:txBody>
          <a:bodyPr>
            <a:normAutofit lnSpcReduction="10000"/>
          </a:bodyPr>
          <a:lstStyle/>
          <a:p>
            <a:pPr marL="0" indent="0">
              <a:buNone/>
            </a:pPr>
            <a:r>
              <a:rPr lang="tr-TR" sz="3200">
                <a:effectLst/>
              </a:rPr>
              <a:t>İkincil </a:t>
            </a:r>
            <a:r>
              <a:rPr lang="tr-TR" sz="3200"/>
              <a:t>son</a:t>
            </a:r>
            <a:r>
              <a:rPr lang="tr-TR" sz="3200">
                <a:effectLst/>
              </a:rPr>
              <a:t> </a:t>
            </a:r>
            <a:r>
              <a:rPr lang="tr-TR" sz="3200"/>
              <a:t>n</a:t>
            </a:r>
            <a:r>
              <a:rPr lang="tr-TR" sz="3200">
                <a:effectLst/>
              </a:rPr>
              <a:t>oktalar : </a:t>
            </a:r>
          </a:p>
          <a:p>
            <a:r>
              <a:rPr lang="tr-TR">
                <a:effectLst/>
              </a:rPr>
              <a:t>İkincil son noktalar, karın ağrısı, karın rahatsızlığı, karın şişkinliği, karın krampları, geğirme, mide bulantısı ve aciliyet semptomlarının iyileşmesini içeriyordu.</a:t>
            </a:r>
          </a:p>
          <a:p>
            <a:r>
              <a:rPr lang="tr-TR">
                <a:effectLst/>
              </a:rPr>
              <a:t>IBS semptom şiddeti, dışkı sıklığı ve tutarlılığı (Bristol Dışkı Formu Ölçeğine göre), </a:t>
            </a:r>
            <a:r>
              <a:rPr lang="tr-TR"/>
              <a:t>muaf</a:t>
            </a:r>
            <a:r>
              <a:rPr lang="tr-TR">
                <a:effectLst/>
              </a:rPr>
              <a:t> ilaç kullanımı, yaşam kalitesi ve komorbid anksiyete ve depresyon puanları da değerlendirildi.</a:t>
            </a:r>
          </a:p>
          <a:p>
            <a:r>
              <a:rPr lang="tr-TR">
                <a:effectLst/>
              </a:rPr>
              <a:t>Diğer bir ikincil son nokta, tedavi haftalarının en az 4'ünde 7 noktalı NRS'de semptom rahatlaması için 5 veya daha yüksek bir eşiği karşılayan bir hasta yanıt veren olarak kabul edilerek IBS semptomlarında orta derecede rahatlama olarak tanımlandı.</a:t>
            </a:r>
            <a:endParaRPr lang="tr-TR"/>
          </a:p>
        </p:txBody>
      </p:sp>
    </p:spTree>
    <p:extLst>
      <p:ext uri="{BB962C8B-B14F-4D97-AF65-F5344CB8AC3E}">
        <p14:creationId xmlns:p14="http://schemas.microsoft.com/office/powerpoint/2010/main" val="26850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E8B251F-B1F3-C74E-9495-9AC281375AAF}"/>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77380543-DD00-1747-94F5-EE27C837DC09}"/>
              </a:ext>
            </a:extLst>
          </p:cNvPr>
          <p:cNvSpPr>
            <a:spLocks noGrp="1"/>
          </p:cNvSpPr>
          <p:nvPr>
            <p:ph idx="1"/>
          </p:nvPr>
        </p:nvSpPr>
        <p:spPr/>
        <p:txBody>
          <a:bodyPr/>
          <a:lstStyle/>
          <a:p>
            <a:r>
              <a:rPr lang="tr-TR">
                <a:effectLst/>
              </a:rPr>
              <a:t>Ek olarak, 8 haftanın en az 4'ünde en kötü günlük karın ağrısında en az %50 azalma olduğu düşünülen bir hasta ile karın ağrısı yanıtı için farklı bir eşik dahil edilmiştir. Birincil etkinlik sonuçları da IBS alt tiplerine göre ikincil sonuçlar olarak değerlendirildi.</a:t>
            </a:r>
          </a:p>
          <a:p>
            <a:r>
              <a:rPr lang="tr-TR">
                <a:effectLst/>
              </a:rPr>
              <a:t>Çalışma ilacının en az %80'i tedavi periyodu sırasında veya çalışma sonlandırılıncaya kadar alınmışsa, hastalar tedaviye bağlı olarak kabul edildi. </a:t>
            </a:r>
            <a:endParaRPr lang="tr-TR"/>
          </a:p>
        </p:txBody>
      </p:sp>
    </p:spTree>
    <p:extLst>
      <p:ext uri="{BB962C8B-B14F-4D97-AF65-F5344CB8AC3E}">
        <p14:creationId xmlns:p14="http://schemas.microsoft.com/office/powerpoint/2010/main" val="414462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B5E77C-1175-D545-AB00-61A1BE5C1B76}"/>
              </a:ext>
            </a:extLst>
          </p:cNvPr>
          <p:cNvSpPr>
            <a:spLocks noGrp="1"/>
          </p:cNvSpPr>
          <p:nvPr>
            <p:ph type="title"/>
          </p:nvPr>
        </p:nvSpPr>
        <p:spPr>
          <a:xfrm>
            <a:off x="838200" y="0"/>
            <a:ext cx="10515600" cy="918660"/>
          </a:xfrm>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26612AEB-3015-1048-825F-679C48804472}"/>
              </a:ext>
            </a:extLst>
          </p:cNvPr>
          <p:cNvSpPr>
            <a:spLocks noGrp="1"/>
          </p:cNvSpPr>
          <p:nvPr>
            <p:ph idx="1"/>
          </p:nvPr>
        </p:nvSpPr>
        <p:spPr>
          <a:xfrm>
            <a:off x="762683" y="822331"/>
            <a:ext cx="10515600" cy="5488712"/>
          </a:xfrm>
        </p:spPr>
        <p:txBody>
          <a:bodyPr>
            <a:normAutofit lnSpcReduction="10000"/>
          </a:bodyPr>
          <a:lstStyle/>
          <a:p>
            <a:pPr marL="0" indent="0">
              <a:buNone/>
            </a:pPr>
            <a:r>
              <a:rPr lang="tr-TR" sz="3200">
                <a:effectLst/>
              </a:rPr>
              <a:t>İstatistiksel analiz</a:t>
            </a:r>
          </a:p>
          <a:p>
            <a:r>
              <a:rPr lang="tr-TR">
                <a:effectLst/>
              </a:rPr>
              <a:t>Örnek boyutu hesaplaması, çalışma tasarımı sırasında mevcut olan en son meta-analiz'e dayanıyordu; bu, plasebo grubundaki %27'ye kıyasla, nane yağı grubunun %57'sinde karın ağrısında iyileşme olduğunu (iyileşme olmamasına karşın) gösteriyordu.</a:t>
            </a:r>
          </a:p>
          <a:p>
            <a:r>
              <a:rPr lang="tr-TR">
                <a:effectLst/>
              </a:rPr>
              <a:t>Gruplar arasında %30 etkinlik farkını saptamak için hem plasebo hem de ince bağırsak salımlı nane yağı grubunda 42'lik bir örneklem büyüklüğü gerekliydi ve 2 taraflı 0,05 a düzeyinde %80'lik bir güç vardı. İleokolonik salınımın etkinliği artıracağını öngörerek, bu grubu plasebo ile karşılaştırmak için aynı 42 örneğini seçtik.</a:t>
            </a:r>
          </a:p>
          <a:p>
            <a:r>
              <a:rPr lang="tr-TR">
                <a:effectLst/>
              </a:rPr>
              <a:t>Heterojenliği hesaba katmak için 1,23'lük bir </a:t>
            </a:r>
            <a:r>
              <a:rPr lang="tr-TR"/>
              <a:t>enflasyon</a:t>
            </a:r>
            <a:r>
              <a:rPr lang="tr-TR">
                <a:effectLst/>
              </a:rPr>
              <a:t> faktörü uygulandı.36 %13'lük bir düşüşü hesaba katmak için ek bir 1,15 enflasyon faktörü uygulandı. Bu nedenle, grup başına 60 hasta gerekliydi.</a:t>
            </a:r>
          </a:p>
          <a:p>
            <a:endParaRPr lang="tr-TR"/>
          </a:p>
        </p:txBody>
      </p:sp>
    </p:spTree>
    <p:extLst>
      <p:ext uri="{BB962C8B-B14F-4D97-AF65-F5344CB8AC3E}">
        <p14:creationId xmlns:p14="http://schemas.microsoft.com/office/powerpoint/2010/main" val="76127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F2A8C2-F939-0D45-97CF-937E6E5AAA5D}"/>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6B249F06-BE76-2F40-A2CD-133A19F0325E}"/>
              </a:ext>
            </a:extLst>
          </p:cNvPr>
          <p:cNvSpPr>
            <a:spLocks noGrp="1"/>
          </p:cNvSpPr>
          <p:nvPr>
            <p:ph idx="1"/>
          </p:nvPr>
        </p:nvSpPr>
        <p:spPr>
          <a:xfrm>
            <a:off x="1000021" y="1847201"/>
            <a:ext cx="10515600" cy="4351338"/>
          </a:xfrm>
        </p:spPr>
        <p:txBody>
          <a:bodyPr>
            <a:normAutofit fontScale="92500" lnSpcReduction="10000"/>
          </a:bodyPr>
          <a:lstStyle/>
          <a:p>
            <a:r>
              <a:rPr lang="tr-TR">
                <a:effectLst/>
              </a:rPr>
              <a:t>Tüm analizler, cinsiyet, katılım merkezi, IBS alt tipi ve yaş gibi minimizasyon değişkenleri için düzeltme ile tedavi amaçlı (ITT) ilkesine dayanıyordu. </a:t>
            </a:r>
          </a:p>
          <a:p>
            <a:r>
              <a:rPr lang="tr-TR">
                <a:effectLst/>
              </a:rPr>
              <a:t>Yanıt veren sonuçları, multiple logistic regression kullanılarak analiz edildi. Odds oranları (OR'ler), 2 taraflı %95 güven aralıkları (CI'ler) ve karşılık gelen P değerleri rapor edilir.</a:t>
            </a:r>
          </a:p>
          <a:p>
            <a:r>
              <a:rPr lang="tr-TR">
                <a:effectLst/>
              </a:rPr>
              <a:t>4'ten az haftalık günlük girişi olan hastalar, puanlarına bakılmaksızın o hafta için yanıt vermeyenler olarak kabul edildi.</a:t>
            </a:r>
          </a:p>
          <a:p>
            <a:r>
              <a:rPr lang="tr-TR">
                <a:effectLst/>
              </a:rPr>
              <a:t>Çoklu karşılaştırmaları hesaba katmak için (hem plasebo hem de 2 birincil sonuç içeren müdahale grupları), </a:t>
            </a:r>
            <a:r>
              <a:rPr lang="tr-TR" u="sng">
                <a:effectLst/>
              </a:rPr>
              <a:t>&lt;</a:t>
            </a:r>
            <a:r>
              <a:rPr lang="tr-TR">
                <a:effectLst/>
              </a:rPr>
              <a:t>0,05/4 = 0,0125'lik 2 taraflı P değerleri, birincil sonuçlar için istatistiksel olarak anlamlı kabul edildi. Ek olarak, protokol başına (PP) bir analiz yapıldı.</a:t>
            </a:r>
            <a:endParaRPr lang="tr-TR"/>
          </a:p>
        </p:txBody>
      </p:sp>
    </p:spTree>
    <p:extLst>
      <p:ext uri="{BB962C8B-B14F-4D97-AF65-F5344CB8AC3E}">
        <p14:creationId xmlns:p14="http://schemas.microsoft.com/office/powerpoint/2010/main" val="418603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8B9CF1-7C05-D347-A31F-CB41D1666CB7}"/>
              </a:ext>
            </a:extLst>
          </p:cNvPr>
          <p:cNvSpPr>
            <a:spLocks noGrp="1"/>
          </p:cNvSpPr>
          <p:nvPr>
            <p:ph type="title"/>
          </p:nvPr>
        </p:nvSpPr>
        <p:spPr/>
        <p:txBody>
          <a:bodyPr/>
          <a:lstStyle/>
          <a:p>
            <a:pPr algn="ctr"/>
            <a:r>
              <a:rPr lang="tr-TR" b="1">
                <a:effectLst/>
              </a:rPr>
              <a:t>Materyal ve Metot</a:t>
            </a:r>
            <a:endParaRPr lang="tr-TR"/>
          </a:p>
        </p:txBody>
      </p:sp>
      <p:sp>
        <p:nvSpPr>
          <p:cNvPr id="3" name="İçerik Yer Tutucusu 2">
            <a:extLst>
              <a:ext uri="{FF2B5EF4-FFF2-40B4-BE49-F238E27FC236}">
                <a16:creationId xmlns:a16="http://schemas.microsoft.com/office/drawing/2014/main" xmlns="" id="{09C96693-9E8C-8747-A073-03E74A6037B7}"/>
              </a:ext>
            </a:extLst>
          </p:cNvPr>
          <p:cNvSpPr>
            <a:spLocks noGrp="1"/>
          </p:cNvSpPr>
          <p:nvPr>
            <p:ph idx="1"/>
          </p:nvPr>
        </p:nvSpPr>
        <p:spPr>
          <a:xfrm>
            <a:off x="870564" y="1750108"/>
            <a:ext cx="10515600" cy="4351338"/>
          </a:xfrm>
        </p:spPr>
        <p:txBody>
          <a:bodyPr/>
          <a:lstStyle/>
          <a:p>
            <a:r>
              <a:rPr lang="tr-TR">
                <a:effectLst/>
              </a:rPr>
              <a:t>PP popülasyonu, tedaviye en az %80 uyum gösteren ve tedavi süresini tamamlamış tüm randomize hastaları içermiştir.</a:t>
            </a:r>
          </a:p>
          <a:p>
            <a:r>
              <a:rPr lang="tr-TR">
                <a:effectLst/>
              </a:rPr>
              <a:t> İstatistiksel analizler, Macintosh için IBM (Armonk, NY) SPSS Statistics, sürüm 25.0 kullanılarak gerçekleştirilmiştir.</a:t>
            </a:r>
            <a:r>
              <a:rPr lang="tr-TR"/>
              <a:t/>
            </a:r>
            <a:br>
              <a:rPr lang="tr-TR"/>
            </a:br>
            <a:endParaRPr lang="tr-TR"/>
          </a:p>
        </p:txBody>
      </p:sp>
    </p:spTree>
    <p:extLst>
      <p:ext uri="{BB962C8B-B14F-4D97-AF65-F5344CB8AC3E}">
        <p14:creationId xmlns:p14="http://schemas.microsoft.com/office/powerpoint/2010/main" val="45860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D69133-F586-6443-8F19-F8B3A1162375}"/>
              </a:ext>
            </a:extLst>
          </p:cNvPr>
          <p:cNvSpPr>
            <a:spLocks noGrp="1"/>
          </p:cNvSpPr>
          <p:nvPr>
            <p:ph type="title"/>
          </p:nvPr>
        </p:nvSpPr>
        <p:spPr/>
        <p:txBody>
          <a:bodyPr/>
          <a:lstStyle/>
          <a:p>
            <a:pPr algn="ctr"/>
            <a:r>
              <a:rPr lang="tr-TR"/>
              <a:t>SONUÇLAR</a:t>
            </a:r>
          </a:p>
        </p:txBody>
      </p:sp>
      <p:sp>
        <p:nvSpPr>
          <p:cNvPr id="3" name="İçerik Yer Tutucusu 2">
            <a:extLst>
              <a:ext uri="{FF2B5EF4-FFF2-40B4-BE49-F238E27FC236}">
                <a16:creationId xmlns:a16="http://schemas.microsoft.com/office/drawing/2014/main" xmlns="" id="{D08FF829-80E1-C54D-9899-2E5E6C080278}"/>
              </a:ext>
            </a:extLst>
          </p:cNvPr>
          <p:cNvSpPr>
            <a:spLocks noGrp="1"/>
          </p:cNvSpPr>
          <p:nvPr>
            <p:ph idx="1"/>
          </p:nvPr>
        </p:nvSpPr>
        <p:spPr/>
        <p:txBody>
          <a:bodyPr>
            <a:normAutofit/>
          </a:bodyPr>
          <a:lstStyle/>
          <a:p>
            <a:pPr marL="0" indent="0">
              <a:buNone/>
            </a:pPr>
            <a:r>
              <a:rPr lang="tr-TR" sz="3200">
                <a:effectLst/>
              </a:rPr>
              <a:t>Hasta Durumu, Demografi ve Temel Özellikler</a:t>
            </a:r>
          </a:p>
          <a:p>
            <a:r>
              <a:rPr lang="tr-TR">
                <a:effectLst/>
              </a:rPr>
              <a:t>Ağustos 2016 ile Mart 2018 arasında, bu çalışmaya katılım için 190'ı randomize edilen 622 hasta tarandı (Ek Şekil 2). Bir hasta yanlışlıkla randomize edildi (yani tedavi öncesi dönemde ortalama en kötü abdominal skor 3'ten fazla olmadan) ve daha ileri analizlerden çıkarıldı.</a:t>
            </a:r>
          </a:p>
          <a:p>
            <a:pPr marL="0" indent="0">
              <a:buNone/>
            </a:pPr>
            <a:r>
              <a:rPr lang="tr-TR"/>
              <a:t/>
            </a:r>
            <a:br>
              <a:rPr lang="tr-TR"/>
            </a:br>
            <a:endParaRPr lang="tr-TR"/>
          </a:p>
        </p:txBody>
      </p:sp>
    </p:spTree>
    <p:extLst>
      <p:ext uri="{BB962C8B-B14F-4D97-AF65-F5344CB8AC3E}">
        <p14:creationId xmlns:p14="http://schemas.microsoft.com/office/powerpoint/2010/main" val="2705340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10">
            <a:extLst>
              <a:ext uri="{FF2B5EF4-FFF2-40B4-BE49-F238E27FC236}">
                <a16:creationId xmlns:a16="http://schemas.microsoft.com/office/drawing/2014/main" xmlns="" id="{3D89475E-8C5A-9E45-96D7-ACF49E4D93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0491" y="0"/>
            <a:ext cx="4779131" cy="6858000"/>
          </a:xfrm>
        </p:spPr>
      </p:pic>
      <p:sp>
        <p:nvSpPr>
          <p:cNvPr id="9" name="İçerik Yer Tutucusu 8">
            <a:extLst>
              <a:ext uri="{FF2B5EF4-FFF2-40B4-BE49-F238E27FC236}">
                <a16:creationId xmlns:a16="http://schemas.microsoft.com/office/drawing/2014/main" xmlns="" id="{F8030B76-8D9B-8C48-A0B2-067B57914D63}"/>
              </a:ext>
            </a:extLst>
          </p:cNvPr>
          <p:cNvSpPr>
            <a:spLocks noGrp="1"/>
          </p:cNvSpPr>
          <p:nvPr>
            <p:ph sz="half" idx="2"/>
          </p:nvPr>
        </p:nvSpPr>
        <p:spPr>
          <a:xfrm>
            <a:off x="5426419" y="0"/>
            <a:ext cx="6592972" cy="6858000"/>
          </a:xfrm>
        </p:spPr>
        <p:txBody>
          <a:bodyPr>
            <a:normAutofit fontScale="92500"/>
          </a:bodyPr>
          <a:lstStyle/>
          <a:p>
            <a:r>
              <a:rPr lang="tr-TR">
                <a:effectLst/>
              </a:rPr>
              <a:t>Şekil 2. intention-to-treatITT popülasyonunda </a:t>
            </a:r>
            <a:r>
              <a:rPr lang="tr-TR" u="sng">
                <a:effectLst/>
              </a:rPr>
              <a:t>karın ağrısı ve rahatsızlık skorları </a:t>
            </a:r>
            <a:r>
              <a:rPr lang="tr-TR">
                <a:effectLst/>
              </a:rPr>
              <a:t>(N = 189): </a:t>
            </a:r>
          </a:p>
          <a:p>
            <a:r>
              <a:rPr lang="tr-TR">
                <a:effectLst/>
              </a:rPr>
              <a:t>Değerler, linear mixed modelden türetilen düzeltilmiş tahmini marjinal ortalamalardır ve çubuklar standart hataları temsil eder. </a:t>
            </a:r>
            <a:r>
              <a:rPr lang="tr-TR" u="sng">
                <a:effectLst/>
              </a:rPr>
              <a:t>İnce bağırsaktan salınan nane yağı grubu, 8. haftada plasebo grubuna kıyasla günlük ortalama en kötü karın ağrısında önemli ölçüde daha fazla azalmaya sahipti (P= .016).</a:t>
            </a:r>
            <a:r>
              <a:rPr lang="tr-TR">
                <a:effectLst/>
              </a:rPr>
              <a:t> </a:t>
            </a:r>
          </a:p>
          <a:p>
            <a:r>
              <a:rPr lang="tr-TR" u="sng">
                <a:effectLst/>
              </a:rPr>
              <a:t>İnce bağırsaktan salınan nane yağı grubu ayrıca</a:t>
            </a:r>
            <a:r>
              <a:rPr lang="tr-TR">
                <a:effectLst/>
              </a:rPr>
              <a:t>, plasebo grubuna kıyasla </a:t>
            </a:r>
            <a:r>
              <a:rPr lang="tr-TR" u="sng">
                <a:effectLst/>
              </a:rPr>
              <a:t>karın rahatsızlığında önemli ölçüde daha fazla azalmaya sahipti</a:t>
            </a:r>
            <a:r>
              <a:rPr lang="tr-TR">
                <a:effectLst/>
              </a:rPr>
              <a:t> (tedavinin 6. ve 7. haftalarında sırasıyla P= .020 ve P=0.009). </a:t>
            </a:r>
            <a:r>
              <a:rPr lang="tr-TR" u="sng">
                <a:effectLst/>
              </a:rPr>
              <a:t>İleokolonik salımlı nane yağı grubu, plasebo Abdominal ağrı grubuna kıyasla karın ağrısı ve rahatsızlığı azaltmada önemli ölçüde farklılık göstermedi. </a:t>
            </a:r>
            <a:endParaRPr lang="tr-TR"/>
          </a:p>
        </p:txBody>
      </p:sp>
    </p:spTree>
    <p:extLst>
      <p:ext uri="{BB962C8B-B14F-4D97-AF65-F5344CB8AC3E}">
        <p14:creationId xmlns:p14="http://schemas.microsoft.com/office/powerpoint/2010/main" val="105015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D69133-F586-6443-8F19-F8B3A1162375}"/>
              </a:ext>
            </a:extLst>
          </p:cNvPr>
          <p:cNvSpPr>
            <a:spLocks noGrp="1"/>
          </p:cNvSpPr>
          <p:nvPr>
            <p:ph type="title"/>
          </p:nvPr>
        </p:nvSpPr>
        <p:spPr/>
        <p:txBody>
          <a:bodyPr/>
          <a:lstStyle/>
          <a:p>
            <a:pPr algn="ctr"/>
            <a:r>
              <a:rPr lang="tr-TR"/>
              <a:t>SONUÇLAR</a:t>
            </a:r>
          </a:p>
        </p:txBody>
      </p:sp>
      <p:sp>
        <p:nvSpPr>
          <p:cNvPr id="3" name="İçerik Yer Tutucusu 2">
            <a:extLst>
              <a:ext uri="{FF2B5EF4-FFF2-40B4-BE49-F238E27FC236}">
                <a16:creationId xmlns:a16="http://schemas.microsoft.com/office/drawing/2014/main" xmlns="" id="{D08FF829-80E1-C54D-9899-2E5E6C080278}"/>
              </a:ext>
            </a:extLst>
          </p:cNvPr>
          <p:cNvSpPr>
            <a:spLocks noGrp="1"/>
          </p:cNvSpPr>
          <p:nvPr>
            <p:ph idx="1"/>
          </p:nvPr>
        </p:nvSpPr>
        <p:spPr>
          <a:xfrm>
            <a:off x="805836" y="1836413"/>
            <a:ext cx="10515600" cy="4351338"/>
          </a:xfrm>
        </p:spPr>
        <p:txBody>
          <a:bodyPr>
            <a:normAutofit fontScale="92500"/>
          </a:bodyPr>
          <a:lstStyle/>
          <a:p>
            <a:pPr marL="0" indent="0">
              <a:buNone/>
            </a:pPr>
            <a:endParaRPr lang="tr-TR"/>
          </a:p>
          <a:p>
            <a:r>
              <a:rPr lang="tr-TR">
                <a:effectLst/>
              </a:rPr>
              <a:t> modifiye intention-to-treat (ITT)popülasyonu </a:t>
            </a:r>
            <a:r>
              <a:rPr lang="tr-TR" u="sng">
                <a:effectLst/>
              </a:rPr>
              <a:t>189 hasta</a:t>
            </a:r>
            <a:r>
              <a:rPr lang="tr-TR">
                <a:effectLst/>
              </a:rPr>
              <a:t>dan oluşuyordu. Temel özellikler Tablo 1'de gösterilmiştir ve tedavi grupları arasında dengelenmiştir (</a:t>
            </a:r>
            <a:r>
              <a:rPr lang="tr-TR" u="sng">
                <a:effectLst/>
              </a:rPr>
              <a:t>ortalama genel yaş, 34.0 yıl</a:t>
            </a:r>
            <a:r>
              <a:rPr lang="tr-TR">
                <a:effectLst/>
              </a:rPr>
              <a:t>; standart sapma, 13,3; %77,8 kadın; %95,8 beyaz; %57,7 birinci basamak). Toplamda 11 hasta çalışmadan çekildi: 9'u AE'ler, 1'i yetersiz terapötik yanıt ve 1'i kişisel nedenlerle kesildi.</a:t>
            </a:r>
            <a:endParaRPr lang="tr-TR"/>
          </a:p>
          <a:p>
            <a:r>
              <a:rPr lang="tr-TR">
                <a:effectLst/>
              </a:rPr>
              <a:t>İnce bağırsaktan salınan nane yağı grubunun %90.3'ü, tedavi süresinin tamamı boyunca veya kesilene kadar çalışma tedavisine bağlı kalırken, ileokolonik salımlı nane yağı grubunun %92.1'i ve plasebo grubunun %96.9'u (P = . 330 gruplar arasında) (Ek Tablo 1) çalışma tedavisine bağlı kaldılar.</a:t>
            </a:r>
            <a:endParaRPr lang="tr-TR"/>
          </a:p>
        </p:txBody>
      </p:sp>
    </p:spTree>
    <p:extLst>
      <p:ext uri="{BB962C8B-B14F-4D97-AF65-F5344CB8AC3E}">
        <p14:creationId xmlns:p14="http://schemas.microsoft.com/office/powerpoint/2010/main" val="69423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7BAA4196-CED8-E743-87A4-1FA75D483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6" name="Resim 6">
            <a:extLst>
              <a:ext uri="{FF2B5EF4-FFF2-40B4-BE49-F238E27FC236}">
                <a16:creationId xmlns:a16="http://schemas.microsoft.com/office/drawing/2014/main" xmlns="" id="{5AAD47AB-C17F-CB4D-A912-B307E888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543" y="0"/>
            <a:ext cx="6096000" cy="2481265"/>
          </a:xfrm>
          <a:prstGeom prst="rect">
            <a:avLst/>
          </a:prstGeom>
        </p:spPr>
      </p:pic>
    </p:spTree>
    <p:extLst>
      <p:ext uri="{BB962C8B-B14F-4D97-AF65-F5344CB8AC3E}">
        <p14:creationId xmlns:p14="http://schemas.microsoft.com/office/powerpoint/2010/main" val="63965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D69133-F586-6443-8F19-F8B3A1162375}"/>
              </a:ext>
            </a:extLst>
          </p:cNvPr>
          <p:cNvSpPr>
            <a:spLocks noGrp="1"/>
          </p:cNvSpPr>
          <p:nvPr>
            <p:ph type="title"/>
          </p:nvPr>
        </p:nvSpPr>
        <p:spPr>
          <a:xfrm>
            <a:off x="838200" y="161822"/>
            <a:ext cx="10515600" cy="938566"/>
          </a:xfrm>
        </p:spPr>
        <p:txBody>
          <a:bodyPr/>
          <a:lstStyle/>
          <a:p>
            <a:pPr algn="ctr"/>
            <a:r>
              <a:rPr lang="tr-TR"/>
              <a:t>SONUÇLAR</a:t>
            </a:r>
          </a:p>
        </p:txBody>
      </p:sp>
      <p:sp>
        <p:nvSpPr>
          <p:cNvPr id="3" name="İçerik Yer Tutucusu 2">
            <a:extLst>
              <a:ext uri="{FF2B5EF4-FFF2-40B4-BE49-F238E27FC236}">
                <a16:creationId xmlns:a16="http://schemas.microsoft.com/office/drawing/2014/main" xmlns="" id="{D08FF829-80E1-C54D-9899-2E5E6C080278}"/>
              </a:ext>
            </a:extLst>
          </p:cNvPr>
          <p:cNvSpPr>
            <a:spLocks noGrp="1"/>
          </p:cNvSpPr>
          <p:nvPr>
            <p:ph idx="1"/>
          </p:nvPr>
        </p:nvSpPr>
        <p:spPr>
          <a:xfrm>
            <a:off x="838200" y="1100388"/>
            <a:ext cx="10515600" cy="5595790"/>
          </a:xfrm>
        </p:spPr>
        <p:txBody>
          <a:bodyPr>
            <a:normAutofit/>
          </a:bodyPr>
          <a:lstStyle/>
          <a:p>
            <a:pPr marL="0" indent="0">
              <a:buNone/>
            </a:pPr>
            <a:r>
              <a:rPr lang="tr-TR" sz="3200">
                <a:effectLst/>
              </a:rPr>
              <a:t>Birincil Etkinlik Sonuçları</a:t>
            </a:r>
          </a:p>
          <a:p>
            <a:pPr marL="0" indent="0">
              <a:buNone/>
            </a:pPr>
            <a:r>
              <a:rPr lang="tr-TR" sz="3200" u="sng">
                <a:solidFill>
                  <a:schemeClr val="accent1"/>
                </a:solidFill>
              </a:rPr>
              <a:t>karın ağrısına yanıt verenlerin oranları </a:t>
            </a:r>
            <a:r>
              <a:rPr lang="tr-TR" sz="3200" u="sng">
                <a:effectLst/>
              </a:rPr>
              <a:t> </a:t>
            </a:r>
            <a:r>
              <a:rPr lang="tr-TR" sz="3200" u="sng">
                <a:solidFill>
                  <a:schemeClr val="accent1"/>
                </a:solidFill>
                <a:effectLst/>
              </a:rPr>
              <a:t>karşılaştırıldığında anlamlı farklılık görülmedi</a:t>
            </a:r>
            <a:r>
              <a:rPr lang="tr-TR" sz="3200" u="sng">
                <a:effectLst/>
              </a:rPr>
              <a:t> </a:t>
            </a:r>
            <a:r>
              <a:rPr lang="tr-TR" sz="3200">
                <a:effectLst/>
              </a:rPr>
              <a:t>(Tablo 2, Şekil 1, Ek Tablo 2): </a:t>
            </a:r>
          </a:p>
          <a:p>
            <a:pPr marL="0" indent="0">
              <a:buNone/>
            </a:pPr>
            <a:endParaRPr lang="tr-TR" sz="3200">
              <a:effectLst/>
            </a:endParaRPr>
          </a:p>
          <a:p>
            <a:r>
              <a:rPr lang="tr-TR">
                <a:effectLst/>
              </a:rPr>
              <a:t> </a:t>
            </a:r>
            <a:r>
              <a:rPr lang="tr-TR">
                <a:solidFill>
                  <a:schemeClr val="accent1"/>
                </a:solidFill>
              </a:rPr>
              <a:t>İ</a:t>
            </a:r>
            <a:r>
              <a:rPr lang="tr-TR">
                <a:solidFill>
                  <a:schemeClr val="accent1"/>
                </a:solidFill>
                <a:effectLst/>
              </a:rPr>
              <a:t>nce bağırsak salımlı nane yağı grubunda %46.8</a:t>
            </a:r>
          </a:p>
          <a:p>
            <a:endParaRPr lang="tr-TR">
              <a:effectLst/>
            </a:endParaRPr>
          </a:p>
          <a:p>
            <a:r>
              <a:rPr lang="tr-TR">
                <a:effectLst/>
              </a:rPr>
              <a:t> </a:t>
            </a:r>
            <a:r>
              <a:rPr lang="tr-TR">
                <a:solidFill>
                  <a:schemeClr val="accent1"/>
                </a:solidFill>
              </a:rPr>
              <a:t>İ</a:t>
            </a:r>
            <a:r>
              <a:rPr lang="tr-TR">
                <a:solidFill>
                  <a:schemeClr val="accent1"/>
                </a:solidFill>
                <a:effectLst/>
              </a:rPr>
              <a:t>leokolonik salımlı nane yağı grubunda %41.3</a:t>
            </a:r>
            <a:r>
              <a:rPr lang="tr-TR">
                <a:effectLst/>
              </a:rPr>
              <a:t> </a:t>
            </a:r>
          </a:p>
          <a:p>
            <a:endParaRPr lang="tr-TR">
              <a:solidFill>
                <a:schemeClr val="accent1"/>
              </a:solidFill>
            </a:endParaRPr>
          </a:p>
          <a:p>
            <a:r>
              <a:rPr lang="tr-TR">
                <a:solidFill>
                  <a:schemeClr val="accent1"/>
                </a:solidFill>
              </a:rPr>
              <a:t>P</a:t>
            </a:r>
            <a:r>
              <a:rPr lang="tr-TR">
                <a:solidFill>
                  <a:schemeClr val="accent1"/>
                </a:solidFill>
                <a:effectLst/>
              </a:rPr>
              <a:t>lasebo grubundaki %34.4 </a:t>
            </a:r>
            <a:endParaRPr lang="tr-TR" sz="3200">
              <a:solidFill>
                <a:schemeClr val="accent1"/>
              </a:solidFill>
              <a:effectLst/>
            </a:endParaRPr>
          </a:p>
        </p:txBody>
      </p:sp>
    </p:spTree>
    <p:extLst>
      <p:ext uri="{BB962C8B-B14F-4D97-AF65-F5344CB8AC3E}">
        <p14:creationId xmlns:p14="http://schemas.microsoft.com/office/powerpoint/2010/main" val="143606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638BB47-7562-BE4E-A915-02DF8DA549D4}"/>
              </a:ext>
            </a:extLst>
          </p:cNvPr>
          <p:cNvSpPr>
            <a:spLocks noGrp="1"/>
          </p:cNvSpPr>
          <p:nvPr>
            <p:ph type="title"/>
          </p:nvPr>
        </p:nvSpPr>
        <p:spPr>
          <a:xfrm>
            <a:off x="838200" y="365125"/>
            <a:ext cx="10515600" cy="670533"/>
          </a:xfrm>
        </p:spPr>
        <p:txBody>
          <a:bodyPr>
            <a:normAutofit fontScale="90000"/>
          </a:bodyPr>
          <a:lstStyle/>
          <a:p>
            <a:pPr algn="ctr"/>
            <a:r>
              <a:rPr lang="tr-TR"/>
              <a:t>GİRİŞ</a:t>
            </a:r>
          </a:p>
        </p:txBody>
      </p:sp>
      <p:sp>
        <p:nvSpPr>
          <p:cNvPr id="3" name="İçerik Yer Tutucusu 2">
            <a:extLst>
              <a:ext uri="{FF2B5EF4-FFF2-40B4-BE49-F238E27FC236}">
                <a16:creationId xmlns:a16="http://schemas.microsoft.com/office/drawing/2014/main" xmlns="" id="{A72E4D1C-DBE7-3B45-8B41-92B29DB3C823}"/>
              </a:ext>
            </a:extLst>
          </p:cNvPr>
          <p:cNvSpPr>
            <a:spLocks noGrp="1"/>
          </p:cNvSpPr>
          <p:nvPr>
            <p:ph idx="1"/>
          </p:nvPr>
        </p:nvSpPr>
        <p:spPr>
          <a:xfrm>
            <a:off x="838200" y="1154328"/>
            <a:ext cx="10515600" cy="5022635"/>
          </a:xfrm>
        </p:spPr>
        <p:txBody>
          <a:bodyPr/>
          <a:lstStyle/>
          <a:p>
            <a:pPr marL="0" indent="0">
              <a:buNone/>
            </a:pPr>
            <a:r>
              <a:rPr lang="tr-TR">
                <a:effectLst/>
              </a:rPr>
              <a:t>• İrritabl bağırsak sendromu (IBS), tekrarlayan kronik karın ağrısı ve değişen bağırsak alışkanlıkları ile karakterize bir bağırsak beyin ekseni bozukluğudur.</a:t>
            </a:r>
            <a:r>
              <a:rPr lang="tr-TR"/>
              <a:t/>
            </a:r>
            <a:br>
              <a:rPr lang="tr-TR"/>
            </a:br>
            <a:r>
              <a:rPr lang="tr-TR">
                <a:effectLst/>
              </a:rPr>
              <a:t>• IBS, Roma IV kriterlerine göre genel popülasyondaki tahmini prevalansı %5-6 ile oldukça yaygındır.</a:t>
            </a:r>
            <a:r>
              <a:rPr lang="tr-TR"/>
              <a:t/>
            </a:r>
            <a:br>
              <a:rPr lang="tr-TR"/>
            </a:br>
            <a:r>
              <a:rPr lang="tr-TR">
                <a:effectLst/>
              </a:rPr>
              <a:t>• IBS'nin derin bir olumsuz etkisi vardır. yaşam kalitesi üzerinde etkilidir ve önemli bir sosyoekonomik yük taşır.</a:t>
            </a:r>
          </a:p>
          <a:p>
            <a:pPr marL="0" indent="0">
              <a:buNone/>
            </a:pPr>
            <a:r>
              <a:rPr lang="tr-TR">
                <a:effectLst/>
              </a:rPr>
              <a:t>• Son zamanlarda terapötik seçeneklerin sayısı artmasına rağmen, karın ağrısının tedavisi zorlu olmaya devam etmektedir ve çoğu zaman tatmin edici değildir. </a:t>
            </a:r>
            <a:endParaRPr lang="tr-TR"/>
          </a:p>
        </p:txBody>
      </p:sp>
    </p:spTree>
    <p:extLst>
      <p:ext uri="{BB962C8B-B14F-4D97-AF65-F5344CB8AC3E}">
        <p14:creationId xmlns:p14="http://schemas.microsoft.com/office/powerpoint/2010/main" val="150968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1CD8DAE3-1B8E-D94A-BA64-93411BEFE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24" y="852260"/>
            <a:ext cx="11328951" cy="4584946"/>
          </a:xfrm>
          <a:prstGeom prst="rect">
            <a:avLst/>
          </a:prstGeom>
        </p:spPr>
      </p:pic>
      <p:sp>
        <p:nvSpPr>
          <p:cNvPr id="5" name="Metin kutusu 4">
            <a:extLst>
              <a:ext uri="{FF2B5EF4-FFF2-40B4-BE49-F238E27FC236}">
                <a16:creationId xmlns:a16="http://schemas.microsoft.com/office/drawing/2014/main" xmlns="" id="{F33C15A8-0F97-614E-9ACE-0137CFA880E4}"/>
              </a:ext>
            </a:extLst>
          </p:cNvPr>
          <p:cNvSpPr txBox="1"/>
          <p:nvPr/>
        </p:nvSpPr>
        <p:spPr>
          <a:xfrm>
            <a:off x="206412" y="4962529"/>
            <a:ext cx="11985588" cy="1754326"/>
          </a:xfrm>
          <a:prstGeom prst="rect">
            <a:avLst/>
          </a:prstGeom>
          <a:noFill/>
        </p:spPr>
        <p:txBody>
          <a:bodyPr wrap="square" rtlCol="0">
            <a:spAutoFit/>
          </a:bodyPr>
          <a:lstStyle/>
          <a:p>
            <a:pPr algn="l"/>
            <a:endParaRPr lang="tr-TR"/>
          </a:p>
        </p:txBody>
      </p:sp>
    </p:spTree>
    <p:extLst>
      <p:ext uri="{BB962C8B-B14F-4D97-AF65-F5344CB8AC3E}">
        <p14:creationId xmlns:p14="http://schemas.microsoft.com/office/powerpoint/2010/main" val="276324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D69133-F586-6443-8F19-F8B3A1162375}"/>
              </a:ext>
            </a:extLst>
          </p:cNvPr>
          <p:cNvSpPr>
            <a:spLocks noGrp="1"/>
          </p:cNvSpPr>
          <p:nvPr>
            <p:ph type="title"/>
          </p:nvPr>
        </p:nvSpPr>
        <p:spPr>
          <a:xfrm>
            <a:off x="870564" y="321973"/>
            <a:ext cx="10515600" cy="1058905"/>
          </a:xfrm>
        </p:spPr>
        <p:txBody>
          <a:bodyPr/>
          <a:lstStyle/>
          <a:p>
            <a:pPr algn="ctr"/>
            <a:r>
              <a:rPr lang="tr-TR"/>
              <a:t>SONUÇLAR</a:t>
            </a:r>
          </a:p>
        </p:txBody>
      </p:sp>
      <p:sp>
        <p:nvSpPr>
          <p:cNvPr id="3" name="İçerik Yer Tutucusu 2">
            <a:extLst>
              <a:ext uri="{FF2B5EF4-FFF2-40B4-BE49-F238E27FC236}">
                <a16:creationId xmlns:a16="http://schemas.microsoft.com/office/drawing/2014/main" xmlns="" id="{D08FF829-80E1-C54D-9899-2E5E6C080278}"/>
              </a:ext>
            </a:extLst>
          </p:cNvPr>
          <p:cNvSpPr>
            <a:spLocks noGrp="1"/>
          </p:cNvSpPr>
          <p:nvPr>
            <p:ph idx="1"/>
          </p:nvPr>
        </p:nvSpPr>
        <p:spPr>
          <a:xfrm>
            <a:off x="571770" y="2009023"/>
            <a:ext cx="11521699" cy="4351338"/>
          </a:xfrm>
        </p:spPr>
        <p:txBody>
          <a:bodyPr/>
          <a:lstStyle/>
          <a:p>
            <a:r>
              <a:rPr lang="tr-TR">
                <a:effectLst/>
              </a:rPr>
              <a:t>Küresel </a:t>
            </a:r>
            <a:r>
              <a:rPr lang="tr-TR"/>
              <a:t>rahatlama</a:t>
            </a:r>
            <a:r>
              <a:rPr lang="tr-TR">
                <a:effectLst/>
              </a:rPr>
              <a:t> yanıtı oranına göre </a:t>
            </a:r>
            <a:r>
              <a:rPr lang="tr-TR" u="sng">
                <a:effectLst/>
              </a:rPr>
              <a:t> ince bağırsak salımlı nane yağı </a:t>
            </a:r>
          </a:p>
          <a:p>
            <a:pPr marL="0" indent="0">
              <a:buNone/>
            </a:pPr>
            <a:r>
              <a:rPr lang="tr-TR" u="sng">
                <a:effectLst/>
              </a:rPr>
              <a:t>grubunda %9.7</a:t>
            </a:r>
            <a:r>
              <a:rPr lang="tr-TR">
                <a:effectLst/>
              </a:rPr>
              <a:t> (OR, 2.12; %95 GA, 0.49-9.17; P = .317) ve </a:t>
            </a:r>
            <a:r>
              <a:rPr lang="tr-TR" u="sng">
                <a:effectLst/>
              </a:rPr>
              <a:t>ileokolonik salımlı </a:t>
            </a:r>
          </a:p>
          <a:p>
            <a:pPr marL="0" indent="0">
              <a:buNone/>
            </a:pPr>
            <a:r>
              <a:rPr lang="tr-TR" u="sng">
                <a:effectLst/>
              </a:rPr>
              <a:t>nane yağında %1.6'da gruplar arasında</a:t>
            </a:r>
            <a:r>
              <a:rPr lang="tr-TR">
                <a:effectLst/>
              </a:rPr>
              <a:t> </a:t>
            </a:r>
            <a:r>
              <a:rPr lang="tr-TR" u="sng">
                <a:effectLst/>
              </a:rPr>
              <a:t>ileokolonik salımlı nane yağı grubu</a:t>
            </a:r>
            <a:r>
              <a:rPr lang="tr-TR">
                <a:effectLst/>
              </a:rPr>
              <a:t> (OR, </a:t>
            </a:r>
          </a:p>
          <a:p>
            <a:pPr marL="0" indent="0">
              <a:buNone/>
            </a:pPr>
            <a:r>
              <a:rPr lang="tr-TR">
                <a:effectLst/>
              </a:rPr>
              <a:t>0.33; %95 GA, 0.03-3.35; P = .351), </a:t>
            </a:r>
            <a:r>
              <a:rPr lang="tr-TR" u="sng">
                <a:effectLst/>
              </a:rPr>
              <a:t>plasebo grubundaki %4.7 ile </a:t>
            </a:r>
          </a:p>
          <a:p>
            <a:pPr marL="0" indent="0">
              <a:buNone/>
            </a:pPr>
            <a:r>
              <a:rPr lang="tr-TR" u="sng">
                <a:effectLst/>
              </a:rPr>
              <a:t>karşılaştırıldığında</a:t>
            </a:r>
            <a:r>
              <a:rPr lang="tr-TR">
                <a:effectLst/>
              </a:rPr>
              <a:t> (Tablo 2 ve Şekil 1) </a:t>
            </a:r>
            <a:r>
              <a:rPr lang="tr-TR" u="sng">
                <a:effectLst/>
              </a:rPr>
              <a:t>anlamlı bir farklılık göstermedi.</a:t>
            </a:r>
          </a:p>
          <a:p>
            <a:endParaRPr lang="tr-TR"/>
          </a:p>
        </p:txBody>
      </p:sp>
    </p:spTree>
    <p:extLst>
      <p:ext uri="{BB962C8B-B14F-4D97-AF65-F5344CB8AC3E}">
        <p14:creationId xmlns:p14="http://schemas.microsoft.com/office/powerpoint/2010/main" val="323902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785D7946-76C4-F649-B379-9B6C059B6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610"/>
            <a:ext cx="12192000" cy="5987399"/>
          </a:xfrm>
          <a:prstGeom prst="rect">
            <a:avLst/>
          </a:prstGeom>
        </p:spPr>
      </p:pic>
    </p:spTree>
    <p:extLst>
      <p:ext uri="{BB962C8B-B14F-4D97-AF65-F5344CB8AC3E}">
        <p14:creationId xmlns:p14="http://schemas.microsoft.com/office/powerpoint/2010/main" val="122097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A6429C-1395-644A-8EE7-574E9B809931}"/>
              </a:ext>
            </a:extLst>
          </p:cNvPr>
          <p:cNvSpPr>
            <a:spLocks noGrp="1"/>
          </p:cNvSpPr>
          <p:nvPr>
            <p:ph type="title"/>
          </p:nvPr>
        </p:nvSpPr>
        <p:spPr>
          <a:xfrm>
            <a:off x="838200" y="0"/>
            <a:ext cx="10515600" cy="1004965"/>
          </a:xfrm>
        </p:spPr>
        <p:txBody>
          <a:bodyPr/>
          <a:lstStyle/>
          <a:p>
            <a:pPr algn="ctr"/>
            <a:r>
              <a:rPr lang="tr-TR"/>
              <a:t>SONUÇLAR</a:t>
            </a:r>
          </a:p>
        </p:txBody>
      </p:sp>
      <p:sp>
        <p:nvSpPr>
          <p:cNvPr id="3" name="İçerik Yer Tutucusu 2">
            <a:extLst>
              <a:ext uri="{FF2B5EF4-FFF2-40B4-BE49-F238E27FC236}">
                <a16:creationId xmlns:a16="http://schemas.microsoft.com/office/drawing/2014/main" xmlns="" id="{1694B1C1-E820-2346-9E27-0E5439C2411F}"/>
              </a:ext>
            </a:extLst>
          </p:cNvPr>
          <p:cNvSpPr>
            <a:spLocks noGrp="1"/>
          </p:cNvSpPr>
          <p:nvPr>
            <p:ph idx="1"/>
          </p:nvPr>
        </p:nvSpPr>
        <p:spPr>
          <a:xfrm>
            <a:off x="935293" y="1004965"/>
            <a:ext cx="10515600" cy="5487910"/>
          </a:xfrm>
        </p:spPr>
        <p:txBody>
          <a:bodyPr>
            <a:normAutofit/>
          </a:bodyPr>
          <a:lstStyle/>
          <a:p>
            <a:pPr marL="0" indent="0">
              <a:buNone/>
            </a:pPr>
            <a:r>
              <a:rPr lang="tr-TR" sz="3200">
                <a:effectLst/>
              </a:rPr>
              <a:t>İkincil Etkinlik Sonuçları</a:t>
            </a:r>
          </a:p>
          <a:p>
            <a:r>
              <a:rPr lang="tr-TR">
                <a:effectLst/>
              </a:rPr>
              <a:t>İnce bağırsaktan salınan nane yağı, 8. haftada plaseboya kıyasla günlük en kötü karın ağrısında önemli ölçüde daha fazla azalmaya neden oldu .</a:t>
            </a:r>
          </a:p>
          <a:p>
            <a:r>
              <a:rPr lang="tr-TR">
                <a:effectLst/>
              </a:rPr>
              <a:t>İnce bağırsaktan salınan nane yağı da karın rahatsızlığı açısından plaseboya göre daha üstündü. </a:t>
            </a:r>
          </a:p>
          <a:p>
            <a:r>
              <a:rPr lang="tr-TR">
                <a:effectLst/>
              </a:rPr>
              <a:t>İnce bağırsak salımlı nane yağı ile tedavi edilenler arasında IBS semptom şiddetinde önemli ölçüde daha büyük bir iyileşme bulundu</a:t>
            </a:r>
          </a:p>
          <a:p>
            <a:r>
              <a:rPr lang="tr-TR">
                <a:effectLst/>
              </a:rPr>
              <a:t> İleokolonik salımlı nane yağı</a:t>
            </a:r>
            <a:r>
              <a:rPr lang="tr-TR"/>
              <a:t> , </a:t>
            </a:r>
            <a:r>
              <a:rPr lang="tr-TR">
                <a:effectLst/>
              </a:rPr>
              <a:t>karın rahatsızlığında veya karın ağrısında azalma veya plaseboya göre IBS şiddetinde iyileşme sağlamadı.</a:t>
            </a:r>
            <a:endParaRPr lang="tr-TR"/>
          </a:p>
        </p:txBody>
      </p:sp>
    </p:spTree>
    <p:extLst>
      <p:ext uri="{BB962C8B-B14F-4D97-AF65-F5344CB8AC3E}">
        <p14:creationId xmlns:p14="http://schemas.microsoft.com/office/powerpoint/2010/main" val="114717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7F3A3B-872A-2247-BBF1-D97171F31AB7}"/>
              </a:ext>
            </a:extLst>
          </p:cNvPr>
          <p:cNvSpPr>
            <a:spLocks noGrp="1"/>
          </p:cNvSpPr>
          <p:nvPr>
            <p:ph type="title"/>
          </p:nvPr>
        </p:nvSpPr>
        <p:spPr/>
        <p:txBody>
          <a:bodyPr/>
          <a:lstStyle/>
          <a:p>
            <a:pPr algn="ctr"/>
            <a:r>
              <a:rPr lang="tr-TR"/>
              <a:t>SONUÇLAR</a:t>
            </a:r>
          </a:p>
        </p:txBody>
      </p:sp>
      <p:sp>
        <p:nvSpPr>
          <p:cNvPr id="3" name="İçerik Yer Tutucusu 2">
            <a:extLst>
              <a:ext uri="{FF2B5EF4-FFF2-40B4-BE49-F238E27FC236}">
                <a16:creationId xmlns:a16="http://schemas.microsoft.com/office/drawing/2014/main" xmlns="" id="{A9D0B3C1-1D91-3D4F-BA3A-2701C096796D}"/>
              </a:ext>
            </a:extLst>
          </p:cNvPr>
          <p:cNvSpPr>
            <a:spLocks noGrp="1"/>
          </p:cNvSpPr>
          <p:nvPr>
            <p:ph idx="1"/>
          </p:nvPr>
        </p:nvSpPr>
        <p:spPr/>
        <p:txBody>
          <a:bodyPr>
            <a:normAutofit/>
          </a:bodyPr>
          <a:lstStyle/>
          <a:p>
            <a:r>
              <a:rPr lang="tr-TR">
                <a:effectLst/>
              </a:rPr>
              <a:t>Tek zaman noktalarında birkaç önemli değişiklik dışında, mide bulantısı, abdominal şişkinlik, aciliyet veya komorbid anksiyete ve depresyon açısından gruplar arasında sürekli bir fark yoktu (Ek Tablo 5). Tüm tedavi grupları, aralarında anlamlı bir fark olmaksızın yaşam kalitesinde devamlı iyileşmeler gösterdi (Ek Tablo 5).</a:t>
            </a:r>
          </a:p>
          <a:p>
            <a:r>
              <a:rPr lang="tr-TR">
                <a:effectLst/>
              </a:rPr>
              <a:t>Dışkı tutarlılığı için tek bir zaman noktası (6. hafta) dışında, tedavi grupları arasında dışkı kıvamında ve sıklığında önemli ölçüde farklı bir değişiklik gözlenmedi (Ek Tablo 7). </a:t>
            </a:r>
            <a:r>
              <a:rPr lang="tr-TR"/>
              <a:t/>
            </a:r>
            <a:br>
              <a:rPr lang="tr-TR"/>
            </a:br>
            <a:endParaRPr lang="tr-TR"/>
          </a:p>
        </p:txBody>
      </p:sp>
    </p:spTree>
    <p:extLst>
      <p:ext uri="{BB962C8B-B14F-4D97-AF65-F5344CB8AC3E}">
        <p14:creationId xmlns:p14="http://schemas.microsoft.com/office/powerpoint/2010/main" val="365784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446023-FFC8-7A4A-9644-AEF6F832559B}"/>
              </a:ext>
            </a:extLst>
          </p:cNvPr>
          <p:cNvSpPr>
            <a:spLocks noGrp="1"/>
          </p:cNvSpPr>
          <p:nvPr>
            <p:ph type="title"/>
          </p:nvPr>
        </p:nvSpPr>
        <p:spPr>
          <a:xfrm>
            <a:off x="838200" y="116999"/>
            <a:ext cx="10515600" cy="907872"/>
          </a:xfrm>
        </p:spPr>
        <p:txBody>
          <a:bodyPr/>
          <a:lstStyle/>
          <a:p>
            <a:pPr algn="ctr"/>
            <a:r>
              <a:rPr lang="tr-TR"/>
              <a:t>SONUÇLAR</a:t>
            </a:r>
          </a:p>
        </p:txBody>
      </p:sp>
      <p:sp>
        <p:nvSpPr>
          <p:cNvPr id="3" name="İçerik Yer Tutucusu 2">
            <a:extLst>
              <a:ext uri="{FF2B5EF4-FFF2-40B4-BE49-F238E27FC236}">
                <a16:creationId xmlns:a16="http://schemas.microsoft.com/office/drawing/2014/main" xmlns="" id="{79AB1144-1E14-FD41-BBFA-5D96F3EAEC92}"/>
              </a:ext>
            </a:extLst>
          </p:cNvPr>
          <p:cNvSpPr>
            <a:spLocks noGrp="1"/>
          </p:cNvSpPr>
          <p:nvPr>
            <p:ph idx="1"/>
          </p:nvPr>
        </p:nvSpPr>
        <p:spPr>
          <a:xfrm>
            <a:off x="838200" y="1024870"/>
            <a:ext cx="10515600" cy="5566663"/>
          </a:xfrm>
        </p:spPr>
        <p:txBody>
          <a:bodyPr>
            <a:normAutofit fontScale="92500"/>
          </a:bodyPr>
          <a:lstStyle/>
          <a:p>
            <a:pPr marL="0" indent="0">
              <a:buNone/>
            </a:pPr>
            <a:r>
              <a:rPr lang="tr-TR" sz="3200">
                <a:effectLst/>
              </a:rPr>
              <a:t>Olumsuz Olaylar/Güvenlik Sonuçları</a:t>
            </a:r>
          </a:p>
          <a:p>
            <a:r>
              <a:rPr lang="tr-TR">
                <a:effectLst/>
              </a:rPr>
              <a:t>Tablo 3, tedavi süresi boyunca rapor edilen </a:t>
            </a:r>
            <a:r>
              <a:rPr lang="tr-TR"/>
              <a:t>yan etki</a:t>
            </a:r>
            <a:r>
              <a:rPr lang="tr-TR">
                <a:effectLst/>
              </a:rPr>
              <a:t>leri özetlemektedir. </a:t>
            </a:r>
          </a:p>
          <a:p>
            <a:r>
              <a:rPr lang="tr-TR">
                <a:effectLst/>
              </a:rPr>
              <a:t>Hiçbir ciddi </a:t>
            </a:r>
            <a:r>
              <a:rPr lang="tr-TR"/>
              <a:t>yan etki</a:t>
            </a:r>
            <a:r>
              <a:rPr lang="tr-TR">
                <a:effectLst/>
              </a:rPr>
              <a:t> veya ölüm bildirilmedi. </a:t>
            </a:r>
          </a:p>
          <a:p>
            <a:r>
              <a:rPr lang="tr-TR">
                <a:effectLst/>
              </a:rPr>
              <a:t>Her iki nane yağı grubunda da toplam yan etki sayısı, plasebo ile karşılaştırıldığında önemli ölçüde daha yüksekti (ortalama [standart hata], ince bağırsaktan salınan için 4.26 [0.37] [P = .012] ve ileokolonik salınan nane için 4.54 [0.45] yağ [P = .001] ve plasebo için 2.78 [0.34]). </a:t>
            </a:r>
          </a:p>
          <a:p>
            <a:r>
              <a:rPr lang="tr-TR">
                <a:effectLst/>
              </a:rPr>
              <a:t>En yaygın yan etkiler : mide ekşimesi veya gastroözofageal reflü hastalığı semptomları, geğirme (nane tadı olan ve olmayan) </a:t>
            </a:r>
            <a:endParaRPr lang="tr-TR"/>
          </a:p>
          <a:p>
            <a:r>
              <a:rPr lang="tr-TR"/>
              <a:t>İ</a:t>
            </a:r>
            <a:r>
              <a:rPr lang="tr-TR">
                <a:effectLst/>
              </a:rPr>
              <a:t>nce bağırsaktan salınan nane yağı ile baş ağrısı ve değişmiş bir anal duyu veya hassas üretra, baş ağrısı </a:t>
            </a:r>
            <a:endParaRPr lang="tr-TR"/>
          </a:p>
          <a:p>
            <a:r>
              <a:rPr lang="tr-TR">
                <a:effectLst/>
              </a:rPr>
              <a:t>İleokolonik salınımlı nane yağında karın kramplarıydı. </a:t>
            </a:r>
          </a:p>
        </p:txBody>
      </p:sp>
    </p:spTree>
    <p:extLst>
      <p:ext uri="{BB962C8B-B14F-4D97-AF65-F5344CB8AC3E}">
        <p14:creationId xmlns:p14="http://schemas.microsoft.com/office/powerpoint/2010/main" val="2513030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038230-DDE1-4240-BA32-B9A0D130B0BB}"/>
              </a:ext>
            </a:extLst>
          </p:cNvPr>
          <p:cNvSpPr>
            <a:spLocks noGrp="1"/>
          </p:cNvSpPr>
          <p:nvPr>
            <p:ph type="title"/>
          </p:nvPr>
        </p:nvSpPr>
        <p:spPr/>
        <p:txBody>
          <a:bodyPr/>
          <a:lstStyle/>
          <a:p>
            <a:pPr algn="ctr"/>
            <a:r>
              <a:rPr lang="tr-TR"/>
              <a:t>SONUÇLAR</a:t>
            </a:r>
          </a:p>
        </p:txBody>
      </p:sp>
      <p:sp>
        <p:nvSpPr>
          <p:cNvPr id="3" name="İçerik Yer Tutucusu 2">
            <a:extLst>
              <a:ext uri="{FF2B5EF4-FFF2-40B4-BE49-F238E27FC236}">
                <a16:creationId xmlns:a16="http://schemas.microsoft.com/office/drawing/2014/main" xmlns="" id="{B573EB78-6FB6-4740-8D52-75BE49AA4444}"/>
              </a:ext>
            </a:extLst>
          </p:cNvPr>
          <p:cNvSpPr>
            <a:spLocks noGrp="1"/>
          </p:cNvSpPr>
          <p:nvPr>
            <p:ph idx="1"/>
          </p:nvPr>
        </p:nvSpPr>
        <p:spPr/>
        <p:txBody>
          <a:bodyPr>
            <a:normAutofit/>
          </a:bodyPr>
          <a:lstStyle/>
          <a:p>
            <a:r>
              <a:rPr lang="tr-TR">
                <a:effectLst/>
              </a:rPr>
              <a:t>Geğirme ile ilgili olarak, tedavinin ilk 2 haftasında, ince bağırsaktan salınan nane yağı grubu, plaseboya kıyasla başlangıçtan itibaren geğirmede daha büyük bir artışa sahipti (haftada P &lt;.0011, haftada P = 0.0233). Bununla birlikte, bu semptomun şiddeti, 3 hafta sonra tedavi öncesi seviyelere döndü ve tedavinin sonuna kadar orada kaldı (Ek Şekil 6). </a:t>
            </a:r>
          </a:p>
          <a:p>
            <a:r>
              <a:rPr lang="tr-TR">
                <a:effectLst/>
              </a:rPr>
              <a:t>Nane yağı alan ve plaseboya kıyasla daha fazla hasta yan etkilernedeniyle tedaviyi bırakmıştır</a:t>
            </a:r>
            <a:r>
              <a:rPr lang="tr-TR"/>
              <a:t>.</a:t>
            </a:r>
            <a:br>
              <a:rPr lang="tr-TR"/>
            </a:br>
            <a:endParaRPr lang="tr-TR"/>
          </a:p>
        </p:txBody>
      </p:sp>
    </p:spTree>
    <p:extLst>
      <p:ext uri="{BB962C8B-B14F-4D97-AF65-F5344CB8AC3E}">
        <p14:creationId xmlns:p14="http://schemas.microsoft.com/office/powerpoint/2010/main" val="563103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2BC6B6-7E4B-C84F-B40D-5A7EF0D0A668}"/>
              </a:ext>
            </a:extLst>
          </p:cNvPr>
          <p:cNvSpPr>
            <a:spLocks noGrp="1"/>
          </p:cNvSpPr>
          <p:nvPr>
            <p:ph type="title"/>
          </p:nvPr>
        </p:nvSpPr>
        <p:spPr>
          <a:xfrm>
            <a:off x="838200" y="331195"/>
            <a:ext cx="10515600" cy="1080481"/>
          </a:xfrm>
        </p:spPr>
        <p:txBody>
          <a:bodyPr/>
          <a:lstStyle/>
          <a:p>
            <a:pPr algn="ctr"/>
            <a:r>
              <a:rPr lang="tr-TR"/>
              <a:t>TARTIŞMA</a:t>
            </a:r>
          </a:p>
        </p:txBody>
      </p:sp>
      <p:sp>
        <p:nvSpPr>
          <p:cNvPr id="3" name="İçerik Yer Tutucusu 2">
            <a:extLst>
              <a:ext uri="{FF2B5EF4-FFF2-40B4-BE49-F238E27FC236}">
                <a16:creationId xmlns:a16="http://schemas.microsoft.com/office/drawing/2014/main" xmlns="" id="{2A9B2454-C84C-AF41-B9B0-BE4CB73AB3B8}"/>
              </a:ext>
            </a:extLst>
          </p:cNvPr>
          <p:cNvSpPr>
            <a:spLocks noGrp="1"/>
          </p:cNvSpPr>
          <p:nvPr>
            <p:ph idx="1"/>
          </p:nvPr>
        </p:nvSpPr>
        <p:spPr>
          <a:xfrm>
            <a:off x="528617" y="1521123"/>
            <a:ext cx="11359877" cy="5005682"/>
          </a:xfrm>
        </p:spPr>
        <p:txBody>
          <a:bodyPr>
            <a:normAutofit lnSpcReduction="10000"/>
          </a:bodyPr>
          <a:lstStyle/>
          <a:p>
            <a:pPr marL="0" indent="0">
              <a:buNone/>
            </a:pPr>
            <a:r>
              <a:rPr lang="tr-TR">
                <a:effectLst/>
              </a:rPr>
              <a:t>• </a:t>
            </a:r>
            <a:r>
              <a:rPr lang="tr-TR" sz="3000">
                <a:effectLst/>
              </a:rPr>
              <a:t>Bildiğimiz kadarıyla bu, Roma IV tanımlı IBS'li hastalarda nane yağının ilk randomize, çift kör, plasebo kontrollü klinik denemesidir. </a:t>
            </a:r>
            <a:endParaRPr lang="tr-TR" sz="3000"/>
          </a:p>
          <a:p>
            <a:pPr marL="0" indent="0">
              <a:buNone/>
            </a:pPr>
            <a:r>
              <a:rPr lang="tr-TR" sz="3000">
                <a:effectLst/>
              </a:rPr>
              <a:t>• Ne ince bağırsaktan salınan ne de ileokolonik salınan nane yağının, FDA ve EMA kılavuzlarında tanımlandığı gibi önceden belirlenmiş birincil sonuç ölçütlerine dayalı olarak karın ağrısında istatistiksel olarak anlamlı bir azalmaya veya küresel rahatlamada artışa yol açmadığını gösterdi. </a:t>
            </a:r>
          </a:p>
          <a:p>
            <a:r>
              <a:rPr lang="tr-TR" sz="3000">
                <a:effectLst/>
              </a:rPr>
              <a:t>Bununla birlikte, ince bağırsaktan salınan, ancak ileokolonik olmayan nane yağı, IBS semptom şiddeti, karın ağrısı ve karın rahatsızlığının keşifsel ikincil sonuçlarında istatistiksel olarak anlamlı iyileşmeler sağladı. </a:t>
            </a:r>
          </a:p>
          <a:p>
            <a:r>
              <a:rPr lang="tr-TR" sz="3000"/>
              <a:t>Yan etki</a:t>
            </a:r>
            <a:r>
              <a:rPr lang="tr-TR" sz="3000">
                <a:effectLst/>
              </a:rPr>
              <a:t>ler, plaseboya kıyasla her iki nane yağı grubunda daha sık meydana geldi, ancak hepsi hafif ve geçiciydi.</a:t>
            </a:r>
          </a:p>
          <a:p>
            <a:endParaRPr lang="tr-TR"/>
          </a:p>
        </p:txBody>
      </p:sp>
    </p:spTree>
    <p:extLst>
      <p:ext uri="{BB962C8B-B14F-4D97-AF65-F5344CB8AC3E}">
        <p14:creationId xmlns:p14="http://schemas.microsoft.com/office/powerpoint/2010/main" val="1974121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D465EE-A494-FC49-931E-15D5AD70F67D}"/>
              </a:ext>
            </a:extLst>
          </p:cNvPr>
          <p:cNvSpPr>
            <a:spLocks noGrp="1"/>
          </p:cNvSpPr>
          <p:nvPr>
            <p:ph type="title"/>
          </p:nvPr>
        </p:nvSpPr>
        <p:spPr>
          <a:xfrm>
            <a:off x="838200" y="365126"/>
            <a:ext cx="10515600" cy="983388"/>
          </a:xfrm>
        </p:spPr>
        <p:txBody>
          <a:bodyPr/>
          <a:lstStyle/>
          <a:p>
            <a:pPr algn="ctr"/>
            <a:r>
              <a:rPr lang="tr-TR"/>
              <a:t>TARTIŞMA</a:t>
            </a:r>
          </a:p>
        </p:txBody>
      </p:sp>
      <p:sp>
        <p:nvSpPr>
          <p:cNvPr id="3" name="İçerik Yer Tutucusu 2">
            <a:extLst>
              <a:ext uri="{FF2B5EF4-FFF2-40B4-BE49-F238E27FC236}">
                <a16:creationId xmlns:a16="http://schemas.microsoft.com/office/drawing/2014/main" xmlns="" id="{C0C11D2C-97F3-7A43-8923-3AA8A616229C}"/>
              </a:ext>
            </a:extLst>
          </p:cNvPr>
          <p:cNvSpPr>
            <a:spLocks noGrp="1"/>
          </p:cNvSpPr>
          <p:nvPr>
            <p:ph idx="1"/>
          </p:nvPr>
        </p:nvSpPr>
        <p:spPr/>
        <p:txBody>
          <a:bodyPr/>
          <a:lstStyle/>
          <a:p>
            <a:pPr marL="0" indent="0">
              <a:buNone/>
            </a:pPr>
            <a:r>
              <a:rPr lang="tr-TR">
                <a:effectLst/>
              </a:rPr>
              <a:t>• İnce bağırsaktan salınan nane yağının tedavi etkisi, plasebo ve nane yağı arasında ikili genel karın ağrısı iyileşmesinde %30'luk bir fark olduğunu gösteren önceki meta-analizlerin sonuçlarına dayanarak beklendiği kadar belirgin değildi.</a:t>
            </a:r>
          </a:p>
          <a:p>
            <a:pPr marL="0" indent="0">
              <a:buNone/>
            </a:pPr>
            <a:r>
              <a:rPr lang="tr-TR"/>
              <a:t/>
            </a:r>
            <a:br>
              <a:rPr lang="tr-TR"/>
            </a:br>
            <a:r>
              <a:rPr lang="tr-TR">
                <a:effectLst/>
              </a:rPr>
              <a:t>• Bu tutarsızlık, mevcut çalışmada kullanılan daha katı kriterlerle ilgili olabilir, çünkü birincil sonuç ölçütümüz, 8 haftalık tedavinin en az 4'ünde başlangıca kıyasla karın ağrısında en az %30'luk bir azalma gerektirmiştir. Çalışmamızın aksine, nane yağını araştıran önceki çalışmaların hiçbiri bu son noktayı bildirmedi.</a:t>
            </a:r>
            <a:endParaRPr lang="tr-TR"/>
          </a:p>
        </p:txBody>
      </p:sp>
    </p:spTree>
    <p:extLst>
      <p:ext uri="{BB962C8B-B14F-4D97-AF65-F5344CB8AC3E}">
        <p14:creationId xmlns:p14="http://schemas.microsoft.com/office/powerpoint/2010/main" val="217286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2932F9-78CD-FF41-BF18-5DF99957C47D}"/>
              </a:ext>
            </a:extLst>
          </p:cNvPr>
          <p:cNvSpPr>
            <a:spLocks noGrp="1"/>
          </p:cNvSpPr>
          <p:nvPr>
            <p:ph type="title"/>
          </p:nvPr>
        </p:nvSpPr>
        <p:spPr>
          <a:xfrm>
            <a:off x="848988" y="1"/>
            <a:ext cx="10515600" cy="1186692"/>
          </a:xfrm>
        </p:spPr>
        <p:txBody>
          <a:bodyPr/>
          <a:lstStyle/>
          <a:p>
            <a:pPr algn="ctr"/>
            <a:r>
              <a:rPr lang="tr-TR"/>
              <a:t>TARTIŞMA</a:t>
            </a:r>
          </a:p>
        </p:txBody>
      </p:sp>
      <p:sp>
        <p:nvSpPr>
          <p:cNvPr id="3" name="İçerik Yer Tutucusu 2">
            <a:extLst>
              <a:ext uri="{FF2B5EF4-FFF2-40B4-BE49-F238E27FC236}">
                <a16:creationId xmlns:a16="http://schemas.microsoft.com/office/drawing/2014/main" xmlns="" id="{13C939F9-B7B7-964B-8CEC-B0B1F8C1A12A}"/>
              </a:ext>
            </a:extLst>
          </p:cNvPr>
          <p:cNvSpPr>
            <a:spLocks noGrp="1"/>
          </p:cNvSpPr>
          <p:nvPr>
            <p:ph idx="1"/>
          </p:nvPr>
        </p:nvSpPr>
        <p:spPr>
          <a:xfrm>
            <a:off x="960142" y="1283785"/>
            <a:ext cx="10404446" cy="4742144"/>
          </a:xfrm>
        </p:spPr>
        <p:txBody>
          <a:bodyPr>
            <a:normAutofit/>
          </a:bodyPr>
          <a:lstStyle/>
          <a:p>
            <a:r>
              <a:rPr lang="tr-TR">
                <a:effectLst/>
              </a:rPr>
              <a:t>IBS'li hastalarda tedavi yanıtının ölçülmesi, kişinin bildirdiği semptomlara dayandığından, IBS denemelerinde optimal sonuç ölçütlerinin tanımlanması, devam eden tartışmaların konusu olmuştur. </a:t>
            </a:r>
          </a:p>
          <a:p>
            <a:r>
              <a:rPr lang="tr-TR">
                <a:effectLst/>
              </a:rPr>
              <a:t> </a:t>
            </a:r>
            <a:r>
              <a:rPr lang="tr-TR"/>
              <a:t>İ</a:t>
            </a:r>
            <a:r>
              <a:rPr lang="tr-TR">
                <a:effectLst/>
              </a:rPr>
              <a:t>nce bağırsaktan salınan nane yağı grubu, plaseboya kıyasla karın ağrısı, rahatsızlık ve IBS semptom şiddeti puanlarında önemli ölçüde daha fazla azalmaya sahipti.</a:t>
            </a:r>
          </a:p>
          <a:p>
            <a:r>
              <a:rPr lang="tr-TR">
                <a:effectLst/>
              </a:rPr>
              <a:t>Ayrıca, çalışma tedavisine bağlılık mükemmeldi ve baş ağrısı, geğirme veya diğer </a:t>
            </a:r>
            <a:r>
              <a:rPr lang="tr-TR"/>
              <a:t>yan etki</a:t>
            </a:r>
            <a:r>
              <a:rPr lang="tr-TR">
                <a:effectLst/>
              </a:rPr>
              <a:t>ler nedeniyle devamsızlık düşüktü (%6.4). </a:t>
            </a:r>
          </a:p>
          <a:p>
            <a:r>
              <a:rPr lang="tr-TR">
                <a:effectLst/>
              </a:rPr>
              <a:t>Ek olarak, tüm AE'ler hafif ve geçiciydi ve en yaygın olanı olan geğirme, tedavinin ikinci haftasından sonra azaldı.</a:t>
            </a:r>
            <a:endParaRPr lang="tr-TR"/>
          </a:p>
        </p:txBody>
      </p:sp>
    </p:spTree>
    <p:extLst>
      <p:ext uri="{BB962C8B-B14F-4D97-AF65-F5344CB8AC3E}">
        <p14:creationId xmlns:p14="http://schemas.microsoft.com/office/powerpoint/2010/main" val="159392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532790-2AFE-4641-96DD-7D3BF10F26A5}"/>
              </a:ext>
            </a:extLst>
          </p:cNvPr>
          <p:cNvSpPr>
            <a:spLocks noGrp="1"/>
          </p:cNvSpPr>
          <p:nvPr>
            <p:ph type="title"/>
          </p:nvPr>
        </p:nvSpPr>
        <p:spPr>
          <a:xfrm>
            <a:off x="838200" y="365126"/>
            <a:ext cx="10515600" cy="961812"/>
          </a:xfrm>
        </p:spPr>
        <p:txBody>
          <a:bodyPr/>
          <a:lstStyle/>
          <a:p>
            <a:pPr algn="ctr"/>
            <a:r>
              <a:rPr lang="tr-TR"/>
              <a:t>GİRİŞ</a:t>
            </a:r>
          </a:p>
        </p:txBody>
      </p:sp>
      <p:sp>
        <p:nvSpPr>
          <p:cNvPr id="3" name="İçerik Yer Tutucusu 2">
            <a:extLst>
              <a:ext uri="{FF2B5EF4-FFF2-40B4-BE49-F238E27FC236}">
                <a16:creationId xmlns:a16="http://schemas.microsoft.com/office/drawing/2014/main" xmlns="" id="{CEAF279C-C69C-DC48-93EE-06DD641EE407}"/>
              </a:ext>
            </a:extLst>
          </p:cNvPr>
          <p:cNvSpPr>
            <a:spLocks noGrp="1"/>
          </p:cNvSpPr>
          <p:nvPr>
            <p:ph idx="1"/>
          </p:nvPr>
        </p:nvSpPr>
        <p:spPr>
          <a:xfrm>
            <a:off x="838200" y="1825625"/>
            <a:ext cx="11222904" cy="4351338"/>
          </a:xfrm>
        </p:spPr>
        <p:txBody>
          <a:bodyPr>
            <a:normAutofit/>
          </a:bodyPr>
          <a:lstStyle/>
          <a:p>
            <a:pPr marL="0" indent="0">
              <a:buNone/>
            </a:pPr>
            <a:r>
              <a:rPr lang="tr-TR">
                <a:effectLst/>
              </a:rPr>
              <a:t>• Şu anda kullanılan farmakoterapötiklerden biri nane yağıdır. </a:t>
            </a:r>
            <a:r>
              <a:rPr lang="tr-TR"/>
              <a:t/>
            </a:r>
            <a:br>
              <a:rPr lang="tr-TR"/>
            </a:br>
            <a:r>
              <a:rPr lang="tr-TR">
                <a:effectLst/>
              </a:rPr>
              <a:t>Bitkisel kökenli bu ajanın ana bileşeni mentol asittir ve bağırsak düz kas gevşemesi, geçici reseptör potansiyelinin (TRP) kanal aracılı viseral nosisepsiyon modülasyonu, 5-hidroksitriptamin antagonizmi, antimikrobiyal ve antifungal  ve k-opioid reseptör agonizmi etkileri vardır.</a:t>
            </a:r>
          </a:p>
          <a:p>
            <a:pPr marL="0" indent="0">
              <a:buNone/>
            </a:pPr>
            <a:r>
              <a:rPr lang="tr-TR"/>
              <a:t/>
            </a:r>
            <a:br>
              <a:rPr lang="tr-TR"/>
            </a:br>
            <a:r>
              <a:rPr lang="tr-TR">
                <a:effectLst/>
              </a:rPr>
              <a:t>• İnce bağırsakta nane yağı salan enterik kaplı kapsüller şu anda Avrupa'da reçetesiz satılan bir ilaç olarak ve Amerika Birleşik Devletleri ve Kanada'da tıbbi gıda etiketli bir ürün olarak mevcuttur.</a:t>
            </a:r>
            <a:r>
              <a:rPr lang="tr-TR"/>
              <a:t/>
            </a:r>
            <a:br>
              <a:rPr lang="tr-TR"/>
            </a:br>
            <a:endParaRPr lang="tr-TR"/>
          </a:p>
        </p:txBody>
      </p:sp>
    </p:spTree>
    <p:extLst>
      <p:ext uri="{BB962C8B-B14F-4D97-AF65-F5344CB8AC3E}">
        <p14:creationId xmlns:p14="http://schemas.microsoft.com/office/powerpoint/2010/main" val="36049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242B43-73B6-3345-95D0-D807597929B0}"/>
              </a:ext>
            </a:extLst>
          </p:cNvPr>
          <p:cNvSpPr>
            <a:spLocks noGrp="1"/>
          </p:cNvSpPr>
          <p:nvPr>
            <p:ph type="title"/>
          </p:nvPr>
        </p:nvSpPr>
        <p:spPr>
          <a:xfrm>
            <a:off x="838200" y="365125"/>
            <a:ext cx="10515600" cy="1026541"/>
          </a:xfrm>
        </p:spPr>
        <p:txBody>
          <a:bodyPr/>
          <a:lstStyle/>
          <a:p>
            <a:pPr algn="ctr"/>
            <a:r>
              <a:rPr lang="tr-TR"/>
              <a:t>TARTIŞMA</a:t>
            </a:r>
          </a:p>
        </p:txBody>
      </p:sp>
      <p:sp>
        <p:nvSpPr>
          <p:cNvPr id="3" name="İçerik Yer Tutucusu 2">
            <a:extLst>
              <a:ext uri="{FF2B5EF4-FFF2-40B4-BE49-F238E27FC236}">
                <a16:creationId xmlns:a16="http://schemas.microsoft.com/office/drawing/2014/main" xmlns="" id="{C0649A7D-4484-7A43-AC28-EDC78C9C7EF0}"/>
              </a:ext>
            </a:extLst>
          </p:cNvPr>
          <p:cNvSpPr>
            <a:spLocks noGrp="1"/>
          </p:cNvSpPr>
          <p:nvPr>
            <p:ph idx="1"/>
          </p:nvPr>
        </p:nvSpPr>
        <p:spPr>
          <a:xfrm>
            <a:off x="838200" y="1488759"/>
            <a:ext cx="10515600" cy="4688204"/>
          </a:xfrm>
        </p:spPr>
        <p:txBody>
          <a:bodyPr/>
          <a:lstStyle/>
          <a:p>
            <a:pPr marL="0" indent="0">
              <a:buNone/>
            </a:pPr>
            <a:r>
              <a:rPr lang="tr-TR">
                <a:effectLst/>
              </a:rPr>
              <a:t>• Bu, ilk hafta için kademeli bir titrasyon programı ile uygulandığında nane yağının oldukça iyi tolere edilebilirliğini gösterdi. </a:t>
            </a:r>
            <a:r>
              <a:rPr lang="tr-TR"/>
              <a:t/>
            </a:r>
            <a:br>
              <a:rPr lang="tr-TR"/>
            </a:br>
            <a:r>
              <a:rPr lang="tr-TR">
                <a:effectLst/>
              </a:rPr>
              <a:t>• Bu nedenle, mevcut sonuçlar, bizim görüşümüze göre, ince bağırsaktan salınan nane yağının IBS'li hastalarda orta düzeyde bir etkinliğe sahip olduğunu ve günlük uygulamada bir tedavi seçeneği olarak göz ardı edilmemesi gerektiğini göstermektedir.</a:t>
            </a:r>
            <a:endParaRPr lang="tr-TR"/>
          </a:p>
        </p:txBody>
      </p:sp>
    </p:spTree>
    <p:extLst>
      <p:ext uri="{BB962C8B-B14F-4D97-AF65-F5344CB8AC3E}">
        <p14:creationId xmlns:p14="http://schemas.microsoft.com/office/powerpoint/2010/main" val="3289342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242B43-73B6-3345-95D0-D807597929B0}"/>
              </a:ext>
            </a:extLst>
          </p:cNvPr>
          <p:cNvSpPr>
            <a:spLocks noGrp="1"/>
          </p:cNvSpPr>
          <p:nvPr>
            <p:ph type="title"/>
          </p:nvPr>
        </p:nvSpPr>
        <p:spPr>
          <a:xfrm>
            <a:off x="838200" y="192515"/>
            <a:ext cx="10515600" cy="1026541"/>
          </a:xfrm>
        </p:spPr>
        <p:txBody>
          <a:bodyPr/>
          <a:lstStyle/>
          <a:p>
            <a:pPr algn="ctr"/>
            <a:r>
              <a:rPr lang="tr-TR"/>
              <a:t>TARTIŞMA</a:t>
            </a:r>
          </a:p>
        </p:txBody>
      </p:sp>
      <p:sp>
        <p:nvSpPr>
          <p:cNvPr id="3" name="İçerik Yer Tutucusu 2">
            <a:extLst>
              <a:ext uri="{FF2B5EF4-FFF2-40B4-BE49-F238E27FC236}">
                <a16:creationId xmlns:a16="http://schemas.microsoft.com/office/drawing/2014/main" xmlns="" id="{C0649A7D-4484-7A43-AC28-EDC78C9C7EF0}"/>
              </a:ext>
            </a:extLst>
          </p:cNvPr>
          <p:cNvSpPr>
            <a:spLocks noGrp="1"/>
          </p:cNvSpPr>
          <p:nvPr>
            <p:ph idx="1"/>
          </p:nvPr>
        </p:nvSpPr>
        <p:spPr>
          <a:xfrm>
            <a:off x="741107" y="1804671"/>
            <a:ext cx="10515600" cy="4688204"/>
          </a:xfrm>
        </p:spPr>
        <p:txBody>
          <a:bodyPr/>
          <a:lstStyle/>
          <a:p>
            <a:pPr marL="0" indent="0">
              <a:buNone/>
            </a:pPr>
            <a:r>
              <a:rPr lang="tr-TR">
                <a:effectLst/>
              </a:rPr>
              <a:t>• Nane yağının hedeflenen ileokolonik salınımının, daha lokal bir kolonik antinosiseptif etki nedeniyle tedavinin etkinliğinin artmasına yol açacağını varsaymıştık, TRP kanallarının kolonik duyu afferentlerine dahil olduğunu düşündüren son deneysel kanıtlara dayanarak.</a:t>
            </a:r>
            <a:r>
              <a:rPr lang="tr-TR"/>
              <a:t/>
            </a:r>
            <a:br>
              <a:rPr lang="tr-TR"/>
            </a:br>
            <a:r>
              <a:rPr lang="tr-TR">
                <a:effectLst/>
              </a:rPr>
              <a:t>• Mevcut çalışmada, bununla birlikte, ileokolonik salımlı nane yağının plaseboya göre semptomatik faydalarına dair hiçbir kanıt bulamadık. </a:t>
            </a:r>
            <a:r>
              <a:rPr lang="tr-TR"/>
              <a:t/>
            </a:r>
            <a:br>
              <a:rPr lang="tr-TR"/>
            </a:br>
            <a:r>
              <a:rPr lang="tr-TR">
                <a:effectLst/>
              </a:rPr>
              <a:t>• Ek olarak, ince bağırsaktan salınan nane yağı ile karşılaştırıldığında üst gastrointestinal </a:t>
            </a:r>
            <a:r>
              <a:rPr lang="tr-TR"/>
              <a:t>yan etki</a:t>
            </a:r>
            <a:r>
              <a:rPr lang="tr-TR">
                <a:effectLst/>
              </a:rPr>
              <a:t>ler gerçekten azalmış olsa da, yeni formülasyon, tedavi periyodunun başlangıcında daha şiddetli karın kramplarına neden oldu. </a:t>
            </a:r>
          </a:p>
        </p:txBody>
      </p:sp>
    </p:spTree>
    <p:extLst>
      <p:ext uri="{BB962C8B-B14F-4D97-AF65-F5344CB8AC3E}">
        <p14:creationId xmlns:p14="http://schemas.microsoft.com/office/powerpoint/2010/main" val="958360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242B43-73B6-3345-95D0-D807597929B0}"/>
              </a:ext>
            </a:extLst>
          </p:cNvPr>
          <p:cNvSpPr>
            <a:spLocks noGrp="1"/>
          </p:cNvSpPr>
          <p:nvPr>
            <p:ph type="title"/>
          </p:nvPr>
        </p:nvSpPr>
        <p:spPr>
          <a:xfrm>
            <a:off x="838200" y="365125"/>
            <a:ext cx="10515600" cy="1026541"/>
          </a:xfrm>
        </p:spPr>
        <p:txBody>
          <a:bodyPr/>
          <a:lstStyle/>
          <a:p>
            <a:pPr algn="ctr"/>
            <a:r>
              <a:rPr lang="tr-TR"/>
              <a:t>TARTIŞMA</a:t>
            </a:r>
          </a:p>
        </p:txBody>
      </p:sp>
      <p:sp>
        <p:nvSpPr>
          <p:cNvPr id="3" name="İçerik Yer Tutucusu 2">
            <a:extLst>
              <a:ext uri="{FF2B5EF4-FFF2-40B4-BE49-F238E27FC236}">
                <a16:creationId xmlns:a16="http://schemas.microsoft.com/office/drawing/2014/main" xmlns="" id="{C0649A7D-4484-7A43-AC28-EDC78C9C7EF0}"/>
              </a:ext>
            </a:extLst>
          </p:cNvPr>
          <p:cNvSpPr>
            <a:spLocks noGrp="1"/>
          </p:cNvSpPr>
          <p:nvPr>
            <p:ph idx="1"/>
          </p:nvPr>
        </p:nvSpPr>
        <p:spPr>
          <a:xfrm>
            <a:off x="838200" y="1488759"/>
            <a:ext cx="10515600" cy="4688204"/>
          </a:xfrm>
        </p:spPr>
        <p:txBody>
          <a:bodyPr>
            <a:normAutofit lnSpcReduction="10000"/>
          </a:bodyPr>
          <a:lstStyle/>
          <a:p>
            <a:r>
              <a:rPr lang="tr-TR">
                <a:effectLst/>
              </a:rPr>
              <a:t>Bu çalışmanın birkaç sınırlaması vardır:</a:t>
            </a:r>
            <a:r>
              <a:rPr lang="tr-TR"/>
              <a:t/>
            </a:r>
            <a:br>
              <a:rPr lang="tr-TR"/>
            </a:br>
            <a:r>
              <a:rPr lang="tr-TR">
                <a:effectLst/>
              </a:rPr>
              <a:t>•  İlk olarak, nüfus nispeten genç, kadın ve ağırlıklı olarak beyazdı; bu nedenle, veriler IBS'li daha çeşitli popülasyonlara genelleştirilemeyebilir. </a:t>
            </a:r>
            <a:r>
              <a:rPr lang="tr-TR"/>
              <a:t/>
            </a:r>
            <a:br>
              <a:rPr lang="tr-TR"/>
            </a:br>
            <a:r>
              <a:rPr lang="tr-TR">
                <a:effectLst/>
              </a:rPr>
              <a:t>• İkincisi, nane yağı ve diğer tanınabilir yan etkilerin kokusu ve tadı nedeniyle hastaların körlenmesi tamamen başarılı olmayabilir. </a:t>
            </a:r>
            <a:r>
              <a:rPr lang="tr-TR"/>
              <a:t/>
            </a:r>
            <a:br>
              <a:rPr lang="tr-TR"/>
            </a:br>
            <a:r>
              <a:rPr lang="tr-TR">
                <a:effectLst/>
              </a:rPr>
              <a:t>• Üçüncüsü, olası güç sınırlamaları ve tip I hatadaki artış (çoklu test) nedeniyle, ikincil son nokta analizleri keşif amaçlı olarak düşünülmelidir. </a:t>
            </a:r>
            <a:r>
              <a:rPr lang="tr-TR"/>
              <a:t/>
            </a:r>
            <a:br>
              <a:rPr lang="tr-TR"/>
            </a:br>
            <a:r>
              <a:rPr lang="tr-TR">
                <a:effectLst/>
              </a:rPr>
              <a:t>• Dördüncüsü, diğer IBS denemelerine kıyasla tedavi süresi nispeten kısaydı; bu nedenle, daha uzun bir tedavi döneminden (yani 12-26 hafta) potansiyel faydalar tespit edilememiştir.</a:t>
            </a:r>
            <a:endParaRPr lang="tr-TR"/>
          </a:p>
        </p:txBody>
      </p:sp>
    </p:spTree>
    <p:extLst>
      <p:ext uri="{BB962C8B-B14F-4D97-AF65-F5344CB8AC3E}">
        <p14:creationId xmlns:p14="http://schemas.microsoft.com/office/powerpoint/2010/main" val="345018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D361E3-3E90-134B-B60A-4DFB8DCD014E}"/>
              </a:ext>
            </a:extLst>
          </p:cNvPr>
          <p:cNvSpPr>
            <a:spLocks noGrp="1"/>
          </p:cNvSpPr>
          <p:nvPr>
            <p:ph type="title"/>
          </p:nvPr>
        </p:nvSpPr>
        <p:spPr>
          <a:xfrm>
            <a:off x="838200" y="365125"/>
            <a:ext cx="10515600" cy="1209939"/>
          </a:xfrm>
        </p:spPr>
        <p:txBody>
          <a:bodyPr/>
          <a:lstStyle/>
          <a:p>
            <a:pPr algn="ctr"/>
            <a:r>
              <a:rPr lang="tr-TR"/>
              <a:t>TARTIŞMA</a:t>
            </a:r>
          </a:p>
        </p:txBody>
      </p:sp>
      <p:sp>
        <p:nvSpPr>
          <p:cNvPr id="3" name="İçerik Yer Tutucusu 2">
            <a:extLst>
              <a:ext uri="{FF2B5EF4-FFF2-40B4-BE49-F238E27FC236}">
                <a16:creationId xmlns:a16="http://schemas.microsoft.com/office/drawing/2014/main" xmlns="" id="{722D0E06-DE61-2347-BFE7-06D335195A1D}"/>
              </a:ext>
            </a:extLst>
          </p:cNvPr>
          <p:cNvSpPr>
            <a:spLocks noGrp="1"/>
          </p:cNvSpPr>
          <p:nvPr>
            <p:ph idx="1"/>
          </p:nvPr>
        </p:nvSpPr>
        <p:spPr/>
        <p:txBody>
          <a:bodyPr/>
          <a:lstStyle/>
          <a:p>
            <a:pPr marL="0" indent="0">
              <a:buNone/>
            </a:pPr>
            <a:r>
              <a:rPr lang="tr-TR">
                <a:effectLst/>
              </a:rPr>
              <a:t>Mevcut çalışmanın güçlü yönleri : </a:t>
            </a:r>
            <a:r>
              <a:rPr lang="tr-TR"/>
              <a:t/>
            </a:r>
            <a:br>
              <a:rPr lang="tr-TR"/>
            </a:br>
            <a:r>
              <a:rPr lang="tr-TR">
                <a:effectLst/>
              </a:rPr>
              <a:t>• Deneysel tasarımın sağlamlığı ve IBS ilaç denemelerine ilişkin son kılavuzlara uygunluk ve dolayısıyla FDA ve EMA kılavuzları ve ITT analizlerine göre katı birincil sonuçların raporlanması; </a:t>
            </a:r>
            <a:r>
              <a:rPr lang="tr-TR"/>
              <a:t/>
            </a:r>
            <a:br>
              <a:rPr lang="tr-TR"/>
            </a:br>
            <a:r>
              <a:rPr lang="tr-TR">
                <a:effectLst/>
              </a:rPr>
              <a:t>• Veri kalitesini ve eksiksizliğini sağlayan son teknoloji elektronik veri yakalamanın titiz kullanımı; </a:t>
            </a:r>
            <a:r>
              <a:rPr lang="tr-TR"/>
              <a:t/>
            </a:r>
            <a:br>
              <a:rPr lang="tr-TR"/>
            </a:br>
            <a:r>
              <a:rPr lang="tr-TR">
                <a:effectLst/>
              </a:rPr>
              <a:t>• IBS için Roma IV tanı kriterlerine göre düşük bir bırakma oranıyla tanı konan hem birinci hem de ikinci/üçüncü basamak hastalardan oluşan iyi karakterize edilmiş bir hasta popülasyonu.</a:t>
            </a:r>
            <a:endParaRPr lang="tr-TR"/>
          </a:p>
        </p:txBody>
      </p:sp>
    </p:spTree>
    <p:extLst>
      <p:ext uri="{BB962C8B-B14F-4D97-AF65-F5344CB8AC3E}">
        <p14:creationId xmlns:p14="http://schemas.microsoft.com/office/powerpoint/2010/main" val="1728526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C4EC86-BF06-854D-B7C0-6788A55A9C17}"/>
              </a:ext>
            </a:extLst>
          </p:cNvPr>
          <p:cNvSpPr>
            <a:spLocks noGrp="1"/>
          </p:cNvSpPr>
          <p:nvPr>
            <p:ph type="title"/>
          </p:nvPr>
        </p:nvSpPr>
        <p:spPr>
          <a:xfrm>
            <a:off x="838200" y="365125"/>
            <a:ext cx="10515600" cy="799991"/>
          </a:xfrm>
        </p:spPr>
        <p:txBody>
          <a:bodyPr/>
          <a:lstStyle/>
          <a:p>
            <a:pPr algn="ctr"/>
            <a:r>
              <a:rPr lang="tr-TR"/>
              <a:t>TARTIŞMA</a:t>
            </a:r>
          </a:p>
        </p:txBody>
      </p:sp>
      <p:sp>
        <p:nvSpPr>
          <p:cNvPr id="3" name="İçerik Yer Tutucusu 2">
            <a:extLst>
              <a:ext uri="{FF2B5EF4-FFF2-40B4-BE49-F238E27FC236}">
                <a16:creationId xmlns:a16="http://schemas.microsoft.com/office/drawing/2014/main" xmlns="" id="{73C533A7-71FC-B948-911B-81B9E2C40774}"/>
              </a:ext>
            </a:extLst>
          </p:cNvPr>
          <p:cNvSpPr>
            <a:spLocks noGrp="1"/>
          </p:cNvSpPr>
          <p:nvPr>
            <p:ph idx="1"/>
          </p:nvPr>
        </p:nvSpPr>
        <p:spPr>
          <a:xfrm>
            <a:off x="838200" y="1348513"/>
            <a:ext cx="10515600" cy="4828450"/>
          </a:xfrm>
        </p:spPr>
        <p:txBody>
          <a:bodyPr/>
          <a:lstStyle/>
          <a:p>
            <a:pPr marL="0" indent="0">
              <a:buNone/>
            </a:pPr>
            <a:r>
              <a:rPr lang="tr-TR">
                <a:effectLst/>
              </a:rPr>
              <a:t>Özetle : </a:t>
            </a:r>
            <a:r>
              <a:rPr lang="tr-TR"/>
              <a:t/>
            </a:r>
            <a:br>
              <a:rPr lang="tr-TR"/>
            </a:br>
            <a:r>
              <a:rPr lang="tr-TR">
                <a:effectLst/>
              </a:rPr>
              <a:t>• FDA ve EMA'nın tavsiyelerine dayalı olarak, karın ağrısı yanıtı ve IBS semptomlarının küresel olarak giderilmesine ilişkin önceden belirlenmiş sonuç ölçütleri kullanıldığında, IBS'li hastalarda plaseboya kıyasla nane yağı üstün değildi. </a:t>
            </a:r>
            <a:r>
              <a:rPr lang="tr-TR"/>
              <a:t/>
            </a:r>
            <a:br>
              <a:rPr lang="tr-TR"/>
            </a:br>
            <a:r>
              <a:rPr lang="tr-TR">
                <a:effectLst/>
              </a:rPr>
              <a:t>• IBS tedavisi için hedeflenen ileokolonik salımlı nane yağı formülasyonunun hiçbir faydasını bulamadık. </a:t>
            </a:r>
            <a:r>
              <a:rPr lang="tr-TR"/>
              <a:t/>
            </a:r>
            <a:br>
              <a:rPr lang="tr-TR"/>
            </a:br>
            <a:r>
              <a:rPr lang="tr-TR">
                <a:effectLst/>
              </a:rPr>
              <a:t>• Bununla birlikte, geleneksel ince bağırsaktan salınan nane yağı, karın ağrısı, karın rahatsızlığı ve IBS semptom şiddeti gibi ikincil sonuçları, minimum </a:t>
            </a:r>
            <a:r>
              <a:rPr lang="tr-TR"/>
              <a:t>yan etki </a:t>
            </a:r>
            <a:r>
              <a:rPr lang="tr-TR">
                <a:effectLst/>
              </a:rPr>
              <a:t>profili ve yüksek tolere edilebilirlik ile iyileştirdi. Bu nedenle, nane otu, IBS'de semptom yönetimi için değerli bir tedavi seçeneği olarak düşünülebilir.</a:t>
            </a:r>
            <a:endParaRPr lang="tr-TR"/>
          </a:p>
        </p:txBody>
      </p:sp>
    </p:spTree>
    <p:extLst>
      <p:ext uri="{BB962C8B-B14F-4D97-AF65-F5344CB8AC3E}">
        <p14:creationId xmlns:p14="http://schemas.microsoft.com/office/powerpoint/2010/main" val="180211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03D075-463E-7949-9814-BFAD58E83568}"/>
              </a:ext>
            </a:extLst>
          </p:cNvPr>
          <p:cNvSpPr>
            <a:spLocks noGrp="1"/>
          </p:cNvSpPr>
          <p:nvPr>
            <p:ph type="title"/>
          </p:nvPr>
        </p:nvSpPr>
        <p:spPr>
          <a:xfrm>
            <a:off x="838200" y="365125"/>
            <a:ext cx="10515600" cy="886295"/>
          </a:xfrm>
        </p:spPr>
        <p:txBody>
          <a:bodyPr/>
          <a:lstStyle/>
          <a:p>
            <a:pPr algn="ctr"/>
            <a:r>
              <a:rPr lang="tr-TR"/>
              <a:t>GİRİŞ</a:t>
            </a:r>
          </a:p>
        </p:txBody>
      </p:sp>
      <p:sp>
        <p:nvSpPr>
          <p:cNvPr id="3" name="İçerik Yer Tutucusu 2">
            <a:extLst>
              <a:ext uri="{FF2B5EF4-FFF2-40B4-BE49-F238E27FC236}">
                <a16:creationId xmlns:a16="http://schemas.microsoft.com/office/drawing/2014/main" xmlns="" id="{0450449A-F026-4746-9802-3549DF9425C9}"/>
              </a:ext>
            </a:extLst>
          </p:cNvPr>
          <p:cNvSpPr>
            <a:spLocks noGrp="1"/>
          </p:cNvSpPr>
          <p:nvPr>
            <p:ph idx="1"/>
          </p:nvPr>
        </p:nvSpPr>
        <p:spPr>
          <a:xfrm>
            <a:off x="838200" y="1359302"/>
            <a:ext cx="10515600" cy="5038045"/>
          </a:xfrm>
        </p:spPr>
        <p:txBody>
          <a:bodyPr>
            <a:normAutofit/>
          </a:bodyPr>
          <a:lstStyle/>
          <a:p>
            <a:pPr marL="0" indent="0">
              <a:buNone/>
            </a:pPr>
            <a:r>
              <a:rPr lang="tr-TR">
                <a:effectLst/>
              </a:rPr>
              <a:t>• IBS tedavisinde ince bağırsaktan salınan nane yağının kullanımına ilişkin kılavuz önerileri şu anda karın ağrısının azaltılması ve semptomların küresel olarak iyileştirilmesi açısından oldukça olumlu sonuçlar gösteren önceki çalışmalara dayanmaktadır.</a:t>
            </a:r>
          </a:p>
          <a:p>
            <a:pPr marL="0" indent="0">
              <a:buNone/>
            </a:pPr>
            <a:r>
              <a:rPr lang="tr-TR"/>
              <a:t/>
            </a:r>
            <a:br>
              <a:rPr lang="tr-TR"/>
            </a:br>
            <a:r>
              <a:rPr lang="tr-TR">
                <a:effectLst/>
              </a:rPr>
              <a:t>• Ancak bu çalışmaların çoğu, kesin sonuçlara varmayı engelleyen önemli metodolojik eksiklikler tarafından engellenmiştir. </a:t>
            </a:r>
          </a:p>
          <a:p>
            <a:pPr marL="0" indent="0">
              <a:buNone/>
            </a:pPr>
            <a:r>
              <a:rPr lang="tr-TR"/>
              <a:t/>
            </a:r>
            <a:br>
              <a:rPr lang="tr-TR"/>
            </a:br>
            <a:r>
              <a:rPr lang="tr-TR">
                <a:effectLst/>
              </a:rPr>
              <a:t>• Ayrıca, ABD Gıda ve İlaç Dairesi (FDA) ve Avrupa İlaç Ajansı (EMA), 2012'den bu yana IBS denemeleri için geçici de olsa </a:t>
            </a:r>
            <a:r>
              <a:rPr lang="tr-TR"/>
              <a:t>uyulması gereken uç </a:t>
            </a:r>
            <a:r>
              <a:rPr lang="tr-TR">
                <a:effectLst/>
              </a:rPr>
              <a:t>noktaları tanımlamıştır ve IBS için Roma tanı kriterleri 2016'da güncellenmiştir. </a:t>
            </a:r>
            <a:endParaRPr lang="tr-TR"/>
          </a:p>
        </p:txBody>
      </p:sp>
    </p:spTree>
    <p:extLst>
      <p:ext uri="{BB962C8B-B14F-4D97-AF65-F5344CB8AC3E}">
        <p14:creationId xmlns:p14="http://schemas.microsoft.com/office/powerpoint/2010/main" val="1083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DD5C9D-AA16-5E40-85D7-03228B0257F1}"/>
              </a:ext>
            </a:extLst>
          </p:cNvPr>
          <p:cNvSpPr>
            <a:spLocks noGrp="1"/>
          </p:cNvSpPr>
          <p:nvPr>
            <p:ph type="title"/>
          </p:nvPr>
        </p:nvSpPr>
        <p:spPr>
          <a:xfrm>
            <a:off x="838200" y="365125"/>
            <a:ext cx="10515600" cy="843143"/>
          </a:xfrm>
        </p:spPr>
        <p:txBody>
          <a:bodyPr/>
          <a:lstStyle/>
          <a:p>
            <a:pPr algn="ctr"/>
            <a:r>
              <a:rPr lang="tr-TR"/>
              <a:t>GİRİŞ</a:t>
            </a:r>
          </a:p>
        </p:txBody>
      </p:sp>
      <p:sp>
        <p:nvSpPr>
          <p:cNvPr id="3" name="İçerik Yer Tutucusu 2">
            <a:extLst>
              <a:ext uri="{FF2B5EF4-FFF2-40B4-BE49-F238E27FC236}">
                <a16:creationId xmlns:a16="http://schemas.microsoft.com/office/drawing/2014/main" xmlns="" id="{05CB676B-1E75-6D45-B36A-B05D60F5346C}"/>
              </a:ext>
            </a:extLst>
          </p:cNvPr>
          <p:cNvSpPr>
            <a:spLocks noGrp="1"/>
          </p:cNvSpPr>
          <p:nvPr>
            <p:ph idx="1"/>
          </p:nvPr>
        </p:nvSpPr>
        <p:spPr/>
        <p:txBody>
          <a:bodyPr>
            <a:normAutofit lnSpcReduction="10000"/>
          </a:bodyPr>
          <a:lstStyle/>
          <a:p>
            <a:pPr marL="0" indent="0">
              <a:buNone/>
            </a:pPr>
            <a:r>
              <a:rPr lang="tr-TR">
                <a:effectLst/>
              </a:rPr>
              <a:t>• Birlikte ele alındığında, Roma IV ile tanımlanmış IBS'li hastalarda, daha önceki bulguları çürütmek veya doğrulamak için bu kati uç noktalara göre etkinliği araştıran iyi tasarlanmış bir araştırmaya ihtiyaç vardır. Bu nedenle, bu çok merkezli, randomize, plasebo kontrollü çalışmanın birincil amacı, FDA ve EMA kılavuzlarına göre Roma IV IBS'li bir popülasyonda ince bağırsaktan salınan nane yağının etkinliğini ve güvenliğini belirlemekti. </a:t>
            </a:r>
          </a:p>
          <a:p>
            <a:pPr marL="0" indent="0">
              <a:buNone/>
            </a:pPr>
            <a:r>
              <a:rPr lang="tr-TR"/>
              <a:t/>
            </a:r>
            <a:br>
              <a:rPr lang="tr-TR"/>
            </a:br>
            <a:r>
              <a:rPr lang="tr-TR">
                <a:effectLst/>
              </a:rPr>
              <a:t>• Roma IV IBS'li hastalarda geleneksel ince bağırsak salımlı nane yağının plasebodan daha etkili olacağını varsaydık.</a:t>
            </a:r>
            <a:r>
              <a:rPr lang="tr-TR"/>
              <a:t/>
            </a:r>
            <a:br>
              <a:rPr lang="tr-TR"/>
            </a:br>
            <a:endParaRPr lang="tr-TR"/>
          </a:p>
        </p:txBody>
      </p:sp>
    </p:spTree>
    <p:extLst>
      <p:ext uri="{BB962C8B-B14F-4D97-AF65-F5344CB8AC3E}">
        <p14:creationId xmlns:p14="http://schemas.microsoft.com/office/powerpoint/2010/main" val="291275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F53CEE-7459-2B4D-80FE-A85911D63BA5}"/>
              </a:ext>
            </a:extLst>
          </p:cNvPr>
          <p:cNvSpPr>
            <a:spLocks noGrp="1"/>
          </p:cNvSpPr>
          <p:nvPr>
            <p:ph type="title"/>
          </p:nvPr>
        </p:nvSpPr>
        <p:spPr/>
        <p:txBody>
          <a:bodyPr/>
          <a:lstStyle/>
          <a:p>
            <a:pPr algn="ctr"/>
            <a:r>
              <a:rPr lang="tr-TR"/>
              <a:t>GİRİŞ</a:t>
            </a:r>
          </a:p>
        </p:txBody>
      </p:sp>
      <p:sp>
        <p:nvSpPr>
          <p:cNvPr id="3" name="İçerik Yer Tutucusu 2">
            <a:extLst>
              <a:ext uri="{FF2B5EF4-FFF2-40B4-BE49-F238E27FC236}">
                <a16:creationId xmlns:a16="http://schemas.microsoft.com/office/drawing/2014/main" xmlns="" id="{152E8E51-37F3-6C4A-A119-9CDC306928A2}"/>
              </a:ext>
            </a:extLst>
          </p:cNvPr>
          <p:cNvSpPr>
            <a:spLocks noGrp="1"/>
          </p:cNvSpPr>
          <p:nvPr>
            <p:ph idx="1"/>
          </p:nvPr>
        </p:nvSpPr>
        <p:spPr/>
        <p:txBody>
          <a:bodyPr>
            <a:normAutofit/>
          </a:bodyPr>
          <a:lstStyle/>
          <a:p>
            <a:pPr marL="0" indent="0">
              <a:buNone/>
            </a:pPr>
            <a:r>
              <a:rPr lang="tr-TR">
                <a:effectLst/>
              </a:rPr>
              <a:t>• İkincil bir amaç, baskın bir distal ileokolonik salınım ile yeni bir yumuşak jel nane yağı kapsülünün etkinliğini ve güvenliğini araştırmaktı. </a:t>
            </a:r>
            <a:r>
              <a:rPr lang="tr-TR"/>
              <a:t/>
            </a:r>
            <a:br>
              <a:rPr lang="tr-TR"/>
            </a:br>
            <a:r>
              <a:rPr lang="tr-TR">
                <a:effectLst/>
              </a:rPr>
              <a:t>• Bu formülasyonun farmakokinetik profili yakın zamanda açıklanmıştır. </a:t>
            </a:r>
            <a:r>
              <a:rPr lang="tr-TR"/>
              <a:t/>
            </a:r>
            <a:br>
              <a:rPr lang="tr-TR"/>
            </a:br>
            <a:r>
              <a:rPr lang="tr-TR">
                <a:effectLst/>
              </a:rPr>
              <a:t>• ileokolonik salımı kullanmanın mantığı, mentolün duyusal afferentler üzerindeki TRPM8 ve/veya TRPA1 kanalları ile etkileşimi yoluyla, nane yağının kolonda doğrudan bir lokal antinosiseptif etkiye sahip olduğu deneysel bulgulara dayanıyordu. </a:t>
            </a:r>
            <a:r>
              <a:rPr lang="tr-TR"/>
              <a:t/>
            </a:r>
            <a:br>
              <a:rPr lang="tr-TR"/>
            </a:br>
            <a:r>
              <a:rPr lang="tr-TR">
                <a:effectLst/>
              </a:rPr>
              <a:t>• Bu nedenle, nane yağının hedeflenen ileokolonik dağıtımı yoluyla kolonik afferentlere daha fazla maruz kalmanın, antinosiseptif etkileri artıracağını ve böylece etkinliği artıracağını varsaydık. </a:t>
            </a:r>
            <a:endParaRPr lang="tr-TR"/>
          </a:p>
        </p:txBody>
      </p:sp>
    </p:spTree>
    <p:extLst>
      <p:ext uri="{BB962C8B-B14F-4D97-AF65-F5344CB8AC3E}">
        <p14:creationId xmlns:p14="http://schemas.microsoft.com/office/powerpoint/2010/main" val="202423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03F33F7-8971-9141-B5B8-60B07563BEC3}"/>
              </a:ext>
            </a:extLst>
          </p:cNvPr>
          <p:cNvSpPr>
            <a:spLocks noGrp="1"/>
          </p:cNvSpPr>
          <p:nvPr>
            <p:ph type="title"/>
          </p:nvPr>
        </p:nvSpPr>
        <p:spPr/>
        <p:txBody>
          <a:bodyPr/>
          <a:lstStyle/>
          <a:p>
            <a:pPr algn="ctr"/>
            <a:r>
              <a:rPr lang="tr-TR"/>
              <a:t>GİRİŞ</a:t>
            </a:r>
          </a:p>
        </p:txBody>
      </p:sp>
      <p:sp>
        <p:nvSpPr>
          <p:cNvPr id="3" name="İçerik Yer Tutucusu 2">
            <a:extLst>
              <a:ext uri="{FF2B5EF4-FFF2-40B4-BE49-F238E27FC236}">
                <a16:creationId xmlns:a16="http://schemas.microsoft.com/office/drawing/2014/main" xmlns="" id="{A6BF7439-8AD4-EF43-9E48-15FFDBA51C0B}"/>
              </a:ext>
            </a:extLst>
          </p:cNvPr>
          <p:cNvSpPr>
            <a:spLocks noGrp="1"/>
          </p:cNvSpPr>
          <p:nvPr>
            <p:ph idx="1"/>
          </p:nvPr>
        </p:nvSpPr>
        <p:spPr/>
        <p:txBody>
          <a:bodyPr/>
          <a:lstStyle/>
          <a:p>
            <a:pPr marL="0" indent="0">
              <a:buNone/>
            </a:pPr>
            <a:r>
              <a:rPr lang="tr-TR">
                <a:effectLst/>
              </a:rPr>
              <a:t>• Ek olarak, ince bağırsaktan salınan nane yağı tedavisi, alt özofagus sfinkterinin gevşemesiyle ilişkili olduğu varsayılan ve tedaviye uyumu engelleyebileceği varsayılan hafif fakat külfetli üst gastrointestinal </a:t>
            </a:r>
            <a:r>
              <a:rPr lang="tr-TR"/>
              <a:t>yan etkiler</a:t>
            </a:r>
            <a:r>
              <a:rPr lang="tr-TR">
                <a:effectLst/>
              </a:rPr>
              <a:t> nedeniyle sıklıkla kesilir. </a:t>
            </a:r>
          </a:p>
          <a:p>
            <a:pPr marL="0" indent="0">
              <a:buNone/>
            </a:pPr>
            <a:r>
              <a:rPr lang="tr-TR"/>
              <a:t/>
            </a:r>
            <a:br>
              <a:rPr lang="tr-TR"/>
            </a:br>
            <a:r>
              <a:rPr lang="tr-TR">
                <a:effectLst/>
              </a:rPr>
              <a:t>• Bu nedenle, ileokolonik salınımlı formülasyonun bu </a:t>
            </a:r>
            <a:r>
              <a:rPr lang="tr-TR"/>
              <a:t>yan etkileri</a:t>
            </a:r>
            <a:r>
              <a:rPr lang="tr-TR">
                <a:effectLst/>
              </a:rPr>
              <a:t> azaltacağını da varsaydık.</a:t>
            </a:r>
            <a:endParaRPr lang="tr-TR"/>
          </a:p>
        </p:txBody>
      </p:sp>
    </p:spTree>
    <p:extLst>
      <p:ext uri="{BB962C8B-B14F-4D97-AF65-F5344CB8AC3E}">
        <p14:creationId xmlns:p14="http://schemas.microsoft.com/office/powerpoint/2010/main" val="166735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7">
            <a:extLst>
              <a:ext uri="{FF2B5EF4-FFF2-40B4-BE49-F238E27FC236}">
                <a16:creationId xmlns:a16="http://schemas.microsoft.com/office/drawing/2014/main" xmlns="" id="{E614EF65-F438-4540-A780-82CCD6392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8" y="570149"/>
            <a:ext cx="12008603" cy="5406461"/>
          </a:xfrm>
          <a:prstGeom prst="rect">
            <a:avLst/>
          </a:prstGeom>
        </p:spPr>
      </p:pic>
    </p:spTree>
    <p:extLst>
      <p:ext uri="{BB962C8B-B14F-4D97-AF65-F5344CB8AC3E}">
        <p14:creationId xmlns:p14="http://schemas.microsoft.com/office/powerpoint/2010/main" val="41513356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2361</Words>
  <Application>Microsoft Office PowerPoint</Application>
  <PresentationFormat>Özel</PresentationFormat>
  <Paragraphs>140</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Teması</vt:lpstr>
      <vt:lpstr>PowerPoint Sunusu</vt:lpstr>
      <vt:lpstr>İrritabl Bağırsak Sendromlu Hastalarda Nane Yağının Etkinliği Ve Güvenliğinin Bir Randomize, Çift Kör Çalışması</vt:lpstr>
      <vt:lpstr>GİRİŞ</vt:lpstr>
      <vt:lpstr>GİRİŞ</vt:lpstr>
      <vt:lpstr>GİRİŞ</vt:lpstr>
      <vt:lpstr>GİRİŞ</vt:lpstr>
      <vt:lpstr>GİRİŞ</vt:lpstr>
      <vt:lpstr>GİRİŞ</vt:lpstr>
      <vt:lpstr>PowerPoint Sunusu</vt:lpstr>
      <vt:lpstr>Materyal ve Metot</vt:lpstr>
      <vt:lpstr>Materyal ve Metot</vt:lpstr>
      <vt:lpstr>Materyal ve Metot</vt:lpstr>
      <vt:lpstr>Materyal ve Metot</vt:lpstr>
      <vt:lpstr>Materyal ve Metot</vt:lpstr>
      <vt:lpstr>Materyal ve Metot</vt:lpstr>
      <vt:lpstr>Materyal ve Metot</vt:lpstr>
      <vt:lpstr>PowerPoint Sunusu</vt:lpstr>
      <vt:lpstr>Materyal ve Metot</vt:lpstr>
      <vt:lpstr>Materyal ve Metot</vt:lpstr>
      <vt:lpstr>Materyal ve Metot</vt:lpstr>
      <vt:lpstr>Materyal ve Metot</vt:lpstr>
      <vt:lpstr>Materyal ve Metot</vt:lpstr>
      <vt:lpstr>Materyal ve Metot</vt:lpstr>
      <vt:lpstr>Materyal ve Metot</vt:lpstr>
      <vt:lpstr>SONUÇLAR</vt:lpstr>
      <vt:lpstr>PowerPoint Sunusu</vt:lpstr>
      <vt:lpstr>SONUÇLAR</vt:lpstr>
      <vt:lpstr>PowerPoint Sunusu</vt:lpstr>
      <vt:lpstr>SONUÇLAR</vt:lpstr>
      <vt:lpstr>PowerPoint Sunusu</vt:lpstr>
      <vt:lpstr>SONUÇLAR</vt:lpstr>
      <vt:lpstr>PowerPoint Sunusu</vt:lpstr>
      <vt:lpstr>SONUÇLAR</vt:lpstr>
      <vt:lpstr>SONUÇLAR</vt:lpstr>
      <vt:lpstr>SONUÇLAR</vt:lpstr>
      <vt:lpstr>SONUÇLAR</vt:lpstr>
      <vt:lpstr>TARTIŞMA</vt:lpstr>
      <vt:lpstr>TARTIŞMA</vt:lpstr>
      <vt:lpstr>TARTIŞMA</vt:lpstr>
      <vt:lpstr>TARTIŞMA</vt:lpstr>
      <vt:lpstr>TARTIŞMA</vt:lpstr>
      <vt:lpstr>TARTIŞMA</vt:lpstr>
      <vt:lpstr>TARTIŞMA</vt:lpstr>
      <vt:lpstr>TARTIŞMA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tabletexceltr@hotmail.com</dc:creator>
  <cp:lastModifiedBy>w7</cp:lastModifiedBy>
  <cp:revision>9</cp:revision>
  <dcterms:created xsi:type="dcterms:W3CDTF">2021-09-16T23:11:11Z</dcterms:created>
  <dcterms:modified xsi:type="dcterms:W3CDTF">2022-01-07T12:04:45Z</dcterms:modified>
</cp:coreProperties>
</file>