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64" r:id="rId2"/>
    <p:sldMasterId id="2147483905" r:id="rId3"/>
  </p:sldMasterIdLst>
  <p:notesMasterIdLst>
    <p:notesMasterId r:id="rId41"/>
  </p:notesMasterIdLst>
  <p:sldIdLst>
    <p:sldId id="256" r:id="rId4"/>
    <p:sldId id="258" r:id="rId5"/>
    <p:sldId id="259" r:id="rId6"/>
    <p:sldId id="260" r:id="rId7"/>
    <p:sldId id="257" r:id="rId8"/>
    <p:sldId id="278" r:id="rId9"/>
    <p:sldId id="294" r:id="rId10"/>
    <p:sldId id="263" r:id="rId11"/>
    <p:sldId id="264" r:id="rId12"/>
    <p:sldId id="277" r:id="rId13"/>
    <p:sldId id="285" r:id="rId14"/>
    <p:sldId id="279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80" r:id="rId35"/>
    <p:sldId id="281" r:id="rId36"/>
    <p:sldId id="282" r:id="rId37"/>
    <p:sldId id="284" r:id="rId38"/>
    <p:sldId id="283" r:id="rId39"/>
    <p:sldId id="293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548" autoAdjust="0"/>
    <p:restoredTop sz="75676" autoAdjust="0"/>
  </p:normalViewPr>
  <p:slideViewPr>
    <p:cSldViewPr snapToGrid="0">
      <p:cViewPr>
        <p:scale>
          <a:sx n="80" d="100"/>
          <a:sy n="80" d="100"/>
        </p:scale>
        <p:origin x="-7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B0D83F-3A46-44BD-9CD5-036A28F843AE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E02F0E-E982-4C94-9FB9-3418469304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ayt Resmi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r-TR" smtClean="0"/>
              <a:t>İnkomplet abortus : gebelik dokularının bir kısmının kaybı </a:t>
            </a:r>
          </a:p>
        </p:txBody>
      </p:sp>
      <p:sp>
        <p:nvSpPr>
          <p:cNvPr id="4915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0FCE3-FEFE-4589-8B78-495869271A43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0C26-50C1-4B8E-9F71-EB0D6DD47F1E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DCE4-7A67-4BC3-8DBE-228F8EBAA3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871D-778F-46F2-B768-879B4DDD7D0D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3096-3126-43A3-B0C6-CB85F38EC6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8F9A-4F29-4742-B705-9E44E8E9D6E5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3A04-C158-4FED-874A-13C6325198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D7C2-F527-4D68-B47E-35411F1E8F4E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5277-F80E-43B3-A369-CB3620E473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4A7E-0A7E-49EA-8796-124719D29F3F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D244-F4BD-4581-A60A-AD5AC92D44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DC7E-5772-4ACB-8498-A9F1E602E8AB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5082-6F02-425B-93BF-598A4E94F9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BEDF-1FC7-4D65-B4F4-7F99688C5487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B498-B839-40D4-9395-52EAABA4F6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C9E4-640E-4009-9213-3FA0A34926F5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1D31-5FB5-4958-AB5E-DA5BE628EE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4982-64A2-47CC-BDAA-1E6EDE0329B1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13FF-F845-47C5-BF7C-A32172226E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C019-35D9-4DE6-9A34-D93808DE7215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975E-F3E7-4394-93F1-98FAE1F1E3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F5A2-2C91-4812-83E7-F343496595F6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BB3C-BF97-4E00-A587-0219C892DA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5E31-B5B0-4FE0-93C3-8C11D270114F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0C074-991D-4BA3-9DBD-5753B36739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4F53-5F89-4D46-8E50-F4493EE9BA87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159C-8A02-414F-8569-A1FD65EEE8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F076-E33C-492A-9536-EBB4F6614B1B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9E21-FA80-4D07-89B2-040B35BC43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706E-89DB-4440-9E9E-4838EC255436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1769-D712-410F-98DB-E8C62E78B4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6DF9C8DB-F697-4552-8A76-821323787995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6879F19A-78C6-460F-A54B-A82B6BE3A1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B6CC-E100-4643-A0FE-9039AF0F8B70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CDD4-7011-4A17-8281-22B4293F18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/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8755-42D1-4FBA-9690-2111705AC4B5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C6539-EE7B-4386-9C62-53BC9DE634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B3C7-EB0F-44B2-A15D-15A707E9C17F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4950-70FE-47A6-B21D-30CE54627D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A7FA-E39C-4D5A-9BDD-C73AEBECF497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B6CE-5304-49A9-BBF7-93652091EA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B420-6813-42B7-A466-92AAD4C8C6EF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A4A3-1581-4DA6-AE2C-57ABC4D0E1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4543-8A9A-4FDC-A2EE-55634C227613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D92B-44BB-4A69-A383-6AA7FF52C9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C76C-1F57-41DB-9B81-F81963310744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FEA88-34A2-410F-BCF0-A2EA4FB6A8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5C66-4FC6-42CE-BC4B-0F2FBB30C004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B3FC2BBB-C9A2-45F6-A1F9-9257CCDB18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6AB2C1BE-DE13-4F2C-A700-1A5A05BFEC58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B47FAF2A-26F8-49FE-B507-1ACC7345E6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8CC1-23BE-49E6-B2EB-0E55F63BC9FF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9416-BAD4-4F6A-BD11-6DE3959501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2895-3568-478C-8041-22FB6869DD73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4D9C-FB7A-4F5B-9A22-95E8F9368E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0EDB-DC95-44D2-BE57-08948BC1EA04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8614-6253-498F-B41E-67A3BC70B3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7852-B2C2-4BB5-BF03-282BE6E431AD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9558-207B-44F9-BBA1-04FB8AED44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14AA-CBA0-4C8E-AFA6-482EA29E74F2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17A9-CFA0-4183-B914-63CBB3DC0E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E7DB-F36A-43BE-B78D-D23655C8982B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591B-C3FC-4066-9BEA-83D104EA69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5D12-0415-49FF-919A-ECBE3B6C3879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7F7C-15DE-43A1-A15A-1346F4DF4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7025-7AE2-44CA-96DB-F98692FC2842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8F30-0583-4F8A-8407-6C6A9BAD21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tıklayın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4E0CD6-3CE2-4AA0-9930-CDB0499DB6F2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BF9FE7-0A88-4E64-B4AC-1A0E5AA26B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tıklayın</a:t>
            </a:r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172800-C3FB-4F6A-B65D-5047C3F16215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5AE937-99CB-4614-AFB3-A4C6FF168D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5" y="500063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6275" y="2011363"/>
            <a:ext cx="1075372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1913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smtClean="0">
                <a:solidFill>
                  <a:schemeClr val="tx1">
                    <a:alpha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E38B2-11FD-4472-A097-D5A54874B6B2}" type="datetimeFigureOut">
              <a:rPr lang="tr-TR"/>
              <a:pPr>
                <a:defRPr/>
              </a:pPr>
              <a:t>06.06.2017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788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8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4588" y="5876925"/>
            <a:ext cx="2925762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300" b="0" smtClean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7797C79-6B57-4FC0-A702-35AF55FD57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40" r:id="rId8"/>
    <p:sldLayoutId id="2147483941" r:id="rId9"/>
    <p:sldLayoutId id="2147483937" r:id="rId10"/>
    <p:sldLayoutId id="2147483938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54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fontAlgn="base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6075" indent="-342900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Unvan 1"/>
          <p:cNvSpPr>
            <a:spLocks noGrp="1"/>
          </p:cNvSpPr>
          <p:nvPr>
            <p:ph type="ctrTitle"/>
          </p:nvPr>
        </p:nvSpPr>
        <p:spPr>
          <a:xfrm>
            <a:off x="603250" y="769938"/>
            <a:ext cx="10782300" cy="3352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Vajinal kanamalar </a:t>
            </a:r>
          </a:p>
        </p:txBody>
      </p:sp>
      <p:sp>
        <p:nvSpPr>
          <p:cNvPr id="13314" name="Alt Başlık 2"/>
          <p:cNvSpPr>
            <a:spLocks noGrp="1"/>
          </p:cNvSpPr>
          <p:nvPr>
            <p:ph type="subTitle" idx="1"/>
          </p:nvPr>
        </p:nvSpPr>
        <p:spPr>
          <a:xfrm>
            <a:off x="666750" y="4206875"/>
            <a:ext cx="9229725" cy="16462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tr-TR" smtClean="0"/>
              <a:t>Araş.Gör.Dr. Hatice Alkaya Kol </a:t>
            </a:r>
          </a:p>
          <a:p>
            <a:pPr>
              <a:lnSpc>
                <a:spcPct val="75000"/>
              </a:lnSpc>
            </a:pPr>
            <a:r>
              <a:rPr lang="tr-TR" smtClean="0"/>
              <a:t>Aile Hekimliği AD</a:t>
            </a:r>
          </a:p>
          <a:p>
            <a:pPr>
              <a:lnSpc>
                <a:spcPct val="75000"/>
              </a:lnSpc>
            </a:pPr>
            <a:r>
              <a:rPr lang="tr-TR" smtClean="0"/>
              <a:t>06.06.2017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5300" cy="1374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/>
              <a:t>Vajinal Kanamalar-</a:t>
            </a:r>
            <a:r>
              <a:rPr lang="tr-TR" sz="4000" dirty="0" err="1"/>
              <a:t>Obstetrik</a:t>
            </a:r>
            <a:r>
              <a:rPr lang="tr-TR" sz="4000" dirty="0"/>
              <a:t> Nedenler</a:t>
            </a:r>
            <a:endParaRPr lang="tr-TR" sz="2800" dirty="0"/>
          </a:p>
        </p:txBody>
      </p:sp>
      <p:sp>
        <p:nvSpPr>
          <p:cNvPr id="48130" name="İçerik Yer Tutucusu 2"/>
          <p:cNvSpPr>
            <a:spLocks noGrp="1"/>
          </p:cNvSpPr>
          <p:nvPr>
            <p:ph idx="1"/>
          </p:nvPr>
        </p:nvSpPr>
        <p:spPr>
          <a:xfrm>
            <a:off x="838200" y="1774825"/>
            <a:ext cx="10515600" cy="4402138"/>
          </a:xfrm>
        </p:spPr>
        <p:txBody>
          <a:bodyPr/>
          <a:lstStyle/>
          <a:p>
            <a:pPr lvl="1"/>
            <a:endParaRPr lang="tr-TR" altLang="tr-TR" b="1" smtClean="0"/>
          </a:p>
          <a:p>
            <a:pPr lvl="1"/>
            <a:r>
              <a:rPr lang="tr-TR" altLang="tr-TR" b="1" smtClean="0"/>
              <a:t>Erken Gebelikte</a:t>
            </a:r>
          </a:p>
          <a:p>
            <a:pPr lvl="1"/>
            <a:endParaRPr lang="tr-TR" altLang="tr-TR" b="1" smtClean="0"/>
          </a:p>
          <a:p>
            <a:pPr lvl="2"/>
            <a:r>
              <a:rPr lang="tr-TR" altLang="tr-TR" sz="2400" smtClean="0"/>
              <a:t>Düşük tehdidi</a:t>
            </a:r>
          </a:p>
          <a:p>
            <a:pPr lvl="2"/>
            <a:r>
              <a:rPr lang="tr-TR" altLang="tr-TR" sz="2400" smtClean="0"/>
              <a:t>İnkomplet abortus</a:t>
            </a:r>
          </a:p>
          <a:p>
            <a:pPr lvl="2"/>
            <a:r>
              <a:rPr lang="tr-TR" altLang="tr-TR" sz="2400" smtClean="0"/>
              <a:t>Ektopik gebelik</a:t>
            </a:r>
          </a:p>
          <a:p>
            <a:pPr lvl="2"/>
            <a:r>
              <a:rPr lang="tr-TR" altLang="tr-TR" sz="2400" smtClean="0"/>
              <a:t>Gestasyonel trofoblastik hastalık</a:t>
            </a:r>
          </a:p>
          <a:p>
            <a:pPr lvl="2"/>
            <a:endParaRPr lang="tr-TR" altLang="tr-TR" smtClean="0"/>
          </a:p>
          <a:p>
            <a:endParaRPr lang="tr-TR" smtClean="0"/>
          </a:p>
          <a:p>
            <a:endParaRPr lang="tr-TR" smtClean="0"/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2286000"/>
            <a:ext cx="41417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3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</a:t>
            </a:r>
            <a:r>
              <a:rPr lang="tr-TR" sz="3600" dirty="0" err="1"/>
              <a:t>Obstetrik</a:t>
            </a:r>
            <a:r>
              <a:rPr lang="tr-TR" sz="3600" dirty="0"/>
              <a:t> Nedenler</a:t>
            </a:r>
          </a:p>
        </p:txBody>
      </p:sp>
      <p:sp>
        <p:nvSpPr>
          <p:cNvPr id="50178" name="Rectangle 3"/>
          <p:cNvSpPr>
            <a:spLocks noGrp="1"/>
          </p:cNvSpPr>
          <p:nvPr>
            <p:ph idx="1"/>
          </p:nvPr>
        </p:nvSpPr>
        <p:spPr>
          <a:xfrm>
            <a:off x="838200" y="1998663"/>
            <a:ext cx="10515600" cy="4178300"/>
          </a:xfrm>
        </p:spPr>
        <p:txBody>
          <a:bodyPr/>
          <a:lstStyle/>
          <a:p>
            <a:pPr lvl="1"/>
            <a:r>
              <a:rPr lang="tr-TR" altLang="tr-TR" b="1" smtClean="0"/>
              <a:t>Terme yakın Gebelikte</a:t>
            </a:r>
          </a:p>
          <a:p>
            <a:pPr lvl="1"/>
            <a:endParaRPr lang="tr-TR" altLang="tr-TR" b="1" smtClean="0"/>
          </a:p>
          <a:p>
            <a:pPr lvl="2"/>
            <a:r>
              <a:rPr lang="tr-TR" altLang="tr-TR" sz="2400" smtClean="0"/>
              <a:t>Erken doğum tehdidi</a:t>
            </a:r>
          </a:p>
          <a:p>
            <a:pPr lvl="2"/>
            <a:r>
              <a:rPr lang="tr-TR" altLang="tr-TR" sz="2400" smtClean="0"/>
              <a:t>Pl.previa</a:t>
            </a:r>
          </a:p>
          <a:p>
            <a:pPr lvl="2"/>
            <a:r>
              <a:rPr lang="tr-TR" altLang="tr-TR" sz="2400" smtClean="0"/>
              <a:t>Dekolman plasenta</a:t>
            </a:r>
          </a:p>
          <a:p>
            <a:pPr lvl="2"/>
            <a:r>
              <a:rPr lang="tr-TR" altLang="tr-TR" sz="2400" smtClean="0"/>
              <a:t>DOĞUM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</a:t>
            </a:r>
            <a:r>
              <a:rPr lang="tr-TR" sz="3600" dirty="0" err="1"/>
              <a:t>Obstetrik</a:t>
            </a:r>
            <a:r>
              <a:rPr lang="tr-TR" sz="3600" dirty="0"/>
              <a:t> Nedenler</a:t>
            </a:r>
            <a:br>
              <a:rPr lang="tr-TR" sz="3600" dirty="0"/>
            </a:br>
            <a:r>
              <a:rPr lang="tr-TR" sz="3600" dirty="0"/>
              <a:t>     </a:t>
            </a:r>
            <a:r>
              <a:rPr lang="tr-TR" sz="3600" dirty="0" err="1"/>
              <a:t>Postpartum</a:t>
            </a:r>
            <a:r>
              <a:rPr lang="tr-TR" sz="3600" dirty="0"/>
              <a:t> Kanamalar</a:t>
            </a:r>
          </a:p>
        </p:txBody>
      </p:sp>
      <p:sp>
        <p:nvSpPr>
          <p:cNvPr id="51202" name="İçerik Yer Tutucusu 2"/>
          <p:cNvSpPr>
            <a:spLocks noGrp="1"/>
          </p:cNvSpPr>
          <p:nvPr>
            <p:ph idx="1"/>
          </p:nvPr>
        </p:nvSpPr>
        <p:spPr>
          <a:xfrm>
            <a:off x="838200" y="1490663"/>
            <a:ext cx="10515600" cy="4686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tr-TR" altLang="tr-TR" smtClean="0"/>
              <a:t> </a:t>
            </a:r>
          </a:p>
          <a:p>
            <a:pPr>
              <a:buFont typeface="Arial" charset="0"/>
              <a:buNone/>
            </a:pPr>
            <a:r>
              <a:rPr lang="tr-TR" altLang="tr-TR" smtClean="0"/>
              <a:t>       - Uterin Atoni</a:t>
            </a:r>
          </a:p>
          <a:p>
            <a:pPr>
              <a:buFont typeface="Arial" charset="0"/>
              <a:buNone/>
            </a:pPr>
            <a:r>
              <a:rPr lang="tr-TR" altLang="tr-TR" smtClean="0"/>
              <a:t>        -Uterin Rüptür</a:t>
            </a:r>
          </a:p>
          <a:p>
            <a:pPr>
              <a:buFont typeface="Arial" charset="0"/>
              <a:buNone/>
            </a:pPr>
            <a:r>
              <a:rPr lang="tr-TR" altLang="tr-TR" smtClean="0"/>
              <a:t>        -Alt genital traktın laserasyonu</a:t>
            </a:r>
          </a:p>
          <a:p>
            <a:pPr>
              <a:buFont typeface="Arial" charset="0"/>
              <a:buNone/>
            </a:pPr>
            <a:r>
              <a:rPr lang="tr-TR" altLang="tr-TR" smtClean="0"/>
              <a:t>        -Puerperal Hematom</a:t>
            </a:r>
          </a:p>
          <a:p>
            <a:pPr>
              <a:buFont typeface="Arial" charset="0"/>
              <a:buNone/>
            </a:pPr>
            <a:r>
              <a:rPr lang="tr-TR" altLang="tr-TR" smtClean="0"/>
              <a:t>        -Atılmamış doğum ürünleri</a:t>
            </a:r>
          </a:p>
          <a:p>
            <a:pPr>
              <a:buFont typeface="Arial" charset="0"/>
              <a:buNone/>
            </a:pPr>
            <a:r>
              <a:rPr lang="tr-TR" altLang="tr-TR" smtClean="0"/>
              <a:t>        -Koagülopati</a:t>
            </a:r>
          </a:p>
          <a:p>
            <a:pPr>
              <a:buFont typeface="Arial" charset="0"/>
              <a:buNone/>
            </a:pPr>
            <a:r>
              <a:rPr lang="tr-TR" altLang="tr-TR" smtClean="0"/>
              <a:t>        -Uterin inversiyon</a:t>
            </a:r>
            <a:endParaRPr lang="tr-TR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</a:t>
            </a:r>
            <a:r>
              <a:rPr lang="tr-TR" sz="3600" dirty="0" err="1"/>
              <a:t>Obstetrik</a:t>
            </a:r>
            <a:r>
              <a:rPr lang="tr-TR" sz="3600" dirty="0"/>
              <a:t> Nedenler</a:t>
            </a:r>
            <a:endParaRPr lang="tr-TR" dirty="0"/>
          </a:p>
        </p:txBody>
      </p:sp>
      <p:sp>
        <p:nvSpPr>
          <p:cNvPr id="52226" name="Rectangle 3"/>
          <p:cNvSpPr>
            <a:spLocks noGrp="1"/>
          </p:cNvSpPr>
          <p:nvPr>
            <p:ph idx="1"/>
          </p:nvPr>
        </p:nvSpPr>
        <p:spPr>
          <a:xfrm>
            <a:off x="676275" y="1700213"/>
            <a:ext cx="10753725" cy="4759325"/>
          </a:xfrm>
        </p:spPr>
        <p:txBody>
          <a:bodyPr/>
          <a:lstStyle/>
          <a:p>
            <a:pPr marL="1257300" lvl="3"/>
            <a:r>
              <a:rPr lang="tr-TR" altLang="tr-TR" sz="2400" b="1" smtClean="0"/>
              <a:t>Ektopik gebelik:</a:t>
            </a:r>
            <a:r>
              <a:rPr lang="tr-TR" altLang="tr-TR" sz="2400" smtClean="0"/>
              <a:t> </a:t>
            </a:r>
          </a:p>
          <a:p>
            <a:pPr marL="1257300" lvl="3"/>
            <a:endParaRPr lang="tr-TR" altLang="tr-TR" sz="2400" smtClean="0"/>
          </a:p>
          <a:p>
            <a:pPr marL="1600200" lvl="4"/>
            <a:r>
              <a:rPr lang="tr-TR" altLang="tr-TR" sz="2400" smtClean="0"/>
              <a:t>Tüm gebeliklerin %2’sinde görülür. </a:t>
            </a:r>
          </a:p>
          <a:p>
            <a:pPr marL="1600200" lvl="4"/>
            <a:r>
              <a:rPr lang="tr-TR" altLang="tr-TR" sz="2400" smtClean="0"/>
              <a:t>1.trimestrdaki en sık ölüm sebebidir. </a:t>
            </a:r>
          </a:p>
          <a:p>
            <a:pPr marL="1600200" lvl="4"/>
            <a:r>
              <a:rPr lang="tr-TR" altLang="tr-TR" sz="2400" smtClean="0"/>
              <a:t>Yaş, sigara kullanımı, geçirilmiş tubal cerrahi, RIA  risk faktörleridir. </a:t>
            </a:r>
          </a:p>
          <a:p>
            <a:pPr marL="1600200" lvl="4"/>
            <a:r>
              <a:rPr lang="tr-TR" altLang="tr-TR" sz="2400" smtClean="0"/>
              <a:t>Karın ağrısı, vajinal kanama, ele gelen kitle semptomları olabilir. </a:t>
            </a:r>
          </a:p>
          <a:p>
            <a:pPr marL="1600200" lvl="4"/>
            <a:r>
              <a:rPr lang="tr-TR" altLang="tr-TR" sz="2400" smtClean="0"/>
              <a:t>FM’de palpasyonla batında ve pelviste yaygın hassasiyet olup daha çok bilateral alt kadranlardadır</a:t>
            </a:r>
          </a:p>
          <a:p>
            <a:pPr marL="1600200" lvl="4"/>
            <a:r>
              <a:rPr lang="tr-TR" sz="2400" smtClean="0"/>
              <a:t>Tanıda ; </a:t>
            </a:r>
            <a:r>
              <a:rPr lang="tr-TR" altLang="tr-TR" sz="2400" smtClean="0"/>
              <a:t>Bhcg , Hgb, Hct bakılmalı ve USG yapılmalıdır.</a:t>
            </a:r>
          </a:p>
          <a:p>
            <a:pPr marL="1600200" lvl="4"/>
            <a:r>
              <a:rPr lang="tr-TR" altLang="tr-TR" sz="2400" smtClean="0"/>
              <a:t>Tedavisi; metotreksat veya cerrahidir. 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</a:t>
            </a:r>
            <a:r>
              <a:rPr lang="tr-TR" sz="3600" dirty="0" err="1"/>
              <a:t>Obstetrik</a:t>
            </a:r>
            <a:r>
              <a:rPr lang="tr-TR" sz="3600" dirty="0"/>
              <a:t> Nedenler</a:t>
            </a:r>
          </a:p>
        </p:txBody>
      </p:sp>
      <p:sp>
        <p:nvSpPr>
          <p:cNvPr id="53250" name="Rectangle 3"/>
          <p:cNvSpPr>
            <a:spLocks noGrp="1"/>
          </p:cNvSpPr>
          <p:nvPr>
            <p:ph idx="1"/>
          </p:nvPr>
        </p:nvSpPr>
        <p:spPr>
          <a:xfrm>
            <a:off x="838200" y="1489075"/>
            <a:ext cx="10515600" cy="4687888"/>
          </a:xfrm>
        </p:spPr>
        <p:txBody>
          <a:bodyPr/>
          <a:lstStyle/>
          <a:p>
            <a:r>
              <a:rPr lang="tr-TR" smtClean="0"/>
              <a:t>Abortuslar </a:t>
            </a:r>
          </a:p>
          <a:p>
            <a:endParaRPr lang="tr-TR" smtClean="0"/>
          </a:p>
          <a:p>
            <a:pPr lvl="1">
              <a:lnSpc>
                <a:spcPct val="80000"/>
              </a:lnSpc>
            </a:pPr>
            <a:r>
              <a:rPr lang="tr-TR" altLang="tr-TR" smtClean="0"/>
              <a:t>1.Trimesterdeki en sık kanama nedenidir.</a:t>
            </a:r>
          </a:p>
          <a:p>
            <a:pPr lvl="1">
              <a:lnSpc>
                <a:spcPct val="80000"/>
              </a:lnSpc>
            </a:pPr>
            <a:r>
              <a:rPr lang="tr-TR" altLang="tr-TR" smtClean="0"/>
              <a:t>Kanama daha ön planda olur</a:t>
            </a:r>
          </a:p>
          <a:p>
            <a:pPr lvl="1">
              <a:lnSpc>
                <a:spcPct val="80000"/>
              </a:lnSpc>
            </a:pPr>
            <a:r>
              <a:rPr lang="tr-TR" altLang="tr-TR" smtClean="0"/>
              <a:t>Ağrı daha çok alt abdomendedir</a:t>
            </a:r>
          </a:p>
          <a:p>
            <a:pPr lvl="1">
              <a:lnSpc>
                <a:spcPct val="80000"/>
              </a:lnSpc>
            </a:pPr>
            <a:r>
              <a:rPr lang="tr-TR" altLang="tr-TR" smtClean="0"/>
              <a:t>Genelde sıklıkla ilk 3 ay risk dönemidir. Gebelik ilerledikçe düşük olma olasılığı da giderek azalmaktadır</a:t>
            </a:r>
          </a:p>
          <a:p>
            <a:pPr lvl="1">
              <a:lnSpc>
                <a:spcPct val="80000"/>
              </a:lnSpc>
            </a:pPr>
            <a:r>
              <a:rPr lang="tr-TR" smtClean="0"/>
              <a:t>Erken düşük : İlk 12 hafta olan düşükler</a:t>
            </a:r>
          </a:p>
          <a:p>
            <a:pPr lvl="1">
              <a:lnSpc>
                <a:spcPct val="80000"/>
              </a:lnSpc>
            </a:pPr>
            <a:r>
              <a:rPr lang="tr-TR" smtClean="0"/>
              <a:t>Geç düşük : 12-20. hf arasındaki düşükler </a:t>
            </a:r>
          </a:p>
          <a:p>
            <a:pPr lvl="1">
              <a:lnSpc>
                <a:spcPct val="80000"/>
              </a:lnSpc>
            </a:pPr>
            <a:endParaRPr lang="tr-TR" altLang="tr-T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</a:t>
            </a:r>
            <a:r>
              <a:rPr lang="tr-TR" sz="3600" dirty="0" err="1"/>
              <a:t>Obstetrik</a:t>
            </a:r>
            <a:r>
              <a:rPr lang="tr-TR" sz="3600" dirty="0"/>
              <a:t> Nedenler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47472"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800">
                <a:solidFill>
                  <a:schemeClr val="tx1">
                    <a:lumMod val="85000"/>
                    <a:lumOff val="15000"/>
                  </a:schemeClr>
                </a:solidFill>
              </a:rPr>
              <a:t>Abortuslar :</a:t>
            </a:r>
          </a:p>
          <a:p>
            <a:pPr marL="347472"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endParaRPr lang="tr-TR" sz="2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lvl="2" indent="-54864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Abortus imminens (düşük tehdidi): </a:t>
            </a:r>
          </a:p>
          <a:p>
            <a:pPr marL="822960" lvl="3" indent="-82296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Servikal açıklık yoktur.</a:t>
            </a:r>
          </a:p>
          <a:p>
            <a:pPr marL="822960" lvl="3" indent="-82296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Vajinal kanama ve kramp tarzı karın ağrısı mevcuttur.</a:t>
            </a:r>
          </a:p>
          <a:p>
            <a:pPr marL="822960" lvl="3" indent="-82296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Tedavi yatak istirahatidir. </a:t>
            </a:r>
          </a:p>
          <a:p>
            <a:pPr marL="822960" lvl="3" indent="-82296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lvl="2" indent="-54864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Abortus incipiens (kaçınılmaz düşük): </a:t>
            </a:r>
          </a:p>
          <a:p>
            <a:pPr marL="822960" lvl="3" indent="-82296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Servikal açıklık vardır.</a:t>
            </a:r>
          </a:p>
          <a:p>
            <a:pPr marL="822960" lvl="3" indent="-82296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Kanama ve şiddetli ağrı vardır.</a:t>
            </a:r>
          </a:p>
          <a:p>
            <a:pPr marL="822960" lvl="3" indent="-82296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Tedavisi küretajdır. </a:t>
            </a:r>
          </a:p>
          <a:p>
            <a:pPr marL="91440" indent="-91440" fontAlgn="auto">
              <a:spcAft>
                <a:spcPts val="0"/>
              </a:spcAft>
              <a:buFont typeface="Arial" pitchFamily="34" charset="0"/>
              <a:buChar char=" "/>
              <a:defRPr/>
            </a:pP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</a:t>
            </a:r>
            <a:r>
              <a:rPr lang="tr-TR" sz="3600" dirty="0" err="1"/>
              <a:t>Obstetrik</a:t>
            </a:r>
            <a:r>
              <a:rPr lang="tr-TR" sz="3600" dirty="0"/>
              <a:t> Nedenler</a:t>
            </a: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/>
          <a:lstStyle/>
          <a:p>
            <a:r>
              <a:rPr lang="tr-TR" smtClean="0"/>
              <a:t>Ablasyo plasenta:</a:t>
            </a:r>
          </a:p>
          <a:p>
            <a:endParaRPr lang="tr-TR" smtClean="0"/>
          </a:p>
          <a:p>
            <a:pPr lvl="1"/>
            <a:r>
              <a:rPr lang="tr-TR" smtClean="0"/>
              <a:t>Doğumdan önce plasentanın yerinden ayrılmasıdır. </a:t>
            </a:r>
          </a:p>
          <a:p>
            <a:pPr lvl="1"/>
            <a:r>
              <a:rPr lang="tr-TR" smtClean="0"/>
              <a:t>Gebeliğin ikinci yarısındaki en sık kanama nedenidir.</a:t>
            </a:r>
          </a:p>
          <a:p>
            <a:pPr lvl="1"/>
            <a:r>
              <a:rPr lang="tr-TR" smtClean="0"/>
              <a:t>Abdominal travmalar, hipertansiyon, ileri yaş, miyoma uteri risk faktörleri arasındadır. </a:t>
            </a:r>
          </a:p>
          <a:p>
            <a:pPr lvl="1"/>
            <a:r>
              <a:rPr lang="tr-TR" smtClean="0"/>
              <a:t>Hafif kramp tarzında karın ağrısı, bulantı , kusma , baş dönmesi ve ani başlangıçlı kanama genel semptomlardır. </a:t>
            </a:r>
          </a:p>
          <a:p>
            <a:pPr lvl="1"/>
            <a:r>
              <a:rPr lang="tr-TR" smtClean="0"/>
              <a:t>Tedavisi ; taze kan, sıvı replasmanı ve uygun şekilde doğumdur.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</a:t>
            </a:r>
            <a:r>
              <a:rPr lang="tr-TR" sz="3600" dirty="0" err="1"/>
              <a:t>Obstetrik</a:t>
            </a:r>
            <a:r>
              <a:rPr lang="tr-TR" sz="3600" dirty="0"/>
              <a:t> Nedenler</a:t>
            </a:r>
          </a:p>
        </p:txBody>
      </p:sp>
      <p:sp>
        <p:nvSpPr>
          <p:cNvPr id="56322" name="Rectangle 3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779963"/>
          </a:xfrm>
        </p:spPr>
        <p:txBody>
          <a:bodyPr/>
          <a:lstStyle/>
          <a:p>
            <a:r>
              <a:rPr lang="tr-TR" sz="2800" smtClean="0"/>
              <a:t>Plasenta Previa :</a:t>
            </a:r>
          </a:p>
          <a:p>
            <a:endParaRPr lang="tr-TR" smtClean="0"/>
          </a:p>
          <a:p>
            <a:pPr lvl="1"/>
            <a:r>
              <a:rPr lang="tr-TR" smtClean="0"/>
              <a:t>Plasentanın servikal os üzerine implante olmasıdır. </a:t>
            </a:r>
          </a:p>
          <a:p>
            <a:pPr lvl="1"/>
            <a:r>
              <a:rPr lang="tr-TR" smtClean="0"/>
              <a:t>Risk faktörleri; ileri yaş, multiparite, çoğul gebelik, eski sezaryen öyküsü ve sigaradır. </a:t>
            </a:r>
          </a:p>
          <a:p>
            <a:pPr lvl="1"/>
            <a:r>
              <a:rPr lang="tr-TR" smtClean="0"/>
              <a:t>Klinikte ağrısız vajinal kanama vardır. </a:t>
            </a:r>
          </a:p>
          <a:p>
            <a:pPr lvl="1"/>
            <a:r>
              <a:rPr lang="tr-TR" smtClean="0"/>
              <a:t>Tanıda USG yardımcıdır.</a:t>
            </a:r>
          </a:p>
          <a:p>
            <a:pPr lvl="1"/>
            <a:r>
              <a:rPr lang="tr-TR" smtClean="0"/>
              <a:t>Tedavi; şiddetli kanamada acil doğum düşünülmelidir. Sezaryen ile doğum uygundur 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</a:t>
            </a:r>
            <a:r>
              <a:rPr lang="tr-TR" sz="3600" dirty="0" err="1"/>
              <a:t>Obstetrik</a:t>
            </a:r>
            <a:r>
              <a:rPr lang="tr-TR" sz="3600" dirty="0"/>
              <a:t> Nedenler</a:t>
            </a:r>
          </a:p>
        </p:txBody>
      </p:sp>
      <p:sp>
        <p:nvSpPr>
          <p:cNvPr id="57346" name="Rectangle 3"/>
          <p:cNvSpPr>
            <a:spLocks noGrp="1"/>
          </p:cNvSpPr>
          <p:nvPr>
            <p:ph idx="1"/>
          </p:nvPr>
        </p:nvSpPr>
        <p:spPr>
          <a:xfrm>
            <a:off x="838200" y="1455738"/>
            <a:ext cx="10515600" cy="5207000"/>
          </a:xfrm>
        </p:spPr>
        <p:txBody>
          <a:bodyPr/>
          <a:lstStyle/>
          <a:p>
            <a:r>
              <a:rPr lang="tr-TR" b="1" smtClean="0"/>
              <a:t>Postpartum kanamalar :</a:t>
            </a:r>
          </a:p>
          <a:p>
            <a:r>
              <a:rPr lang="tr-TR" smtClean="0"/>
              <a:t>Uterin atoni: </a:t>
            </a:r>
          </a:p>
          <a:p>
            <a:pPr lvl="1"/>
            <a:r>
              <a:rPr lang="tr-TR" smtClean="0"/>
              <a:t>Postpartum kanamaların en sık nedenidir. </a:t>
            </a:r>
          </a:p>
          <a:p>
            <a:pPr lvl="1"/>
            <a:r>
              <a:rPr lang="tr-TR" altLang="tr-TR" smtClean="0"/>
              <a:t>Uterus tonusunun yetersiz olması ve buna bağlı olarak hemostazın sağlanamaması görülür. </a:t>
            </a:r>
          </a:p>
          <a:p>
            <a:pPr lvl="1"/>
            <a:r>
              <a:rPr lang="tr-TR" smtClean="0"/>
              <a:t>Risk faktörleri ; uterusun aşırı gerilmesine sebep olan durumlardır. (polihidroamniyos, çoğul gebelik gibi) </a:t>
            </a:r>
          </a:p>
          <a:p>
            <a:pPr lvl="1"/>
            <a:r>
              <a:rPr lang="tr-TR" smtClean="0"/>
              <a:t>Tedavide bimanuel masaj veya kompresyon ile medikal tedavi kullanılır. </a:t>
            </a:r>
          </a:p>
          <a:p>
            <a:pPr lvl="1"/>
            <a:r>
              <a:rPr lang="tr-TR" smtClean="0"/>
              <a:t>Yanıt alınamazsa cerrahi tedaviler düşünülür. 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263" y="4527550"/>
            <a:ext cx="25288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</a:t>
            </a:r>
            <a:r>
              <a:rPr lang="tr-TR" sz="3600" dirty="0" err="1"/>
              <a:t>Obstetrik</a:t>
            </a:r>
            <a:r>
              <a:rPr lang="tr-TR" sz="3600" dirty="0"/>
              <a:t> Nedenler</a:t>
            </a:r>
          </a:p>
        </p:txBody>
      </p:sp>
      <p:sp>
        <p:nvSpPr>
          <p:cNvPr id="58370" name="Rectangle 3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/>
          <a:lstStyle/>
          <a:p>
            <a:r>
              <a:rPr lang="tr-TR" b="1" smtClean="0"/>
              <a:t>Postpartum kanamalar :</a:t>
            </a:r>
          </a:p>
          <a:p>
            <a:r>
              <a:rPr lang="tr-TR" smtClean="0"/>
              <a:t>Uterin rüptür: </a:t>
            </a:r>
          </a:p>
          <a:p>
            <a:endParaRPr lang="tr-TR" smtClean="0"/>
          </a:p>
          <a:p>
            <a:pPr lvl="1"/>
            <a:r>
              <a:rPr lang="tr-TR" smtClean="0"/>
              <a:t>En sık sebebi önceki sezaryen skarının yırtılmasıdır. </a:t>
            </a:r>
          </a:p>
          <a:p>
            <a:pPr lvl="1"/>
            <a:r>
              <a:rPr lang="tr-TR" smtClean="0"/>
              <a:t>Suprapubik hassasiyet , doğum ağrılarının birden kesilmesi, fetal distress, vajinal kanama ve hipovolemik şok görülebilir. </a:t>
            </a:r>
          </a:p>
          <a:p>
            <a:pPr lvl="1"/>
            <a:r>
              <a:rPr lang="tr-TR" smtClean="0"/>
              <a:t>Acil laparotomi ile mümkünse primer onarım , değilse histerektomi yapılır. 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Amaç</a:t>
            </a:r>
            <a:br>
              <a:rPr lang="tr-TR"/>
            </a:br>
            <a:endParaRPr lang="tr-TR"/>
          </a:p>
        </p:txBody>
      </p:sp>
      <p:sp>
        <p:nvSpPr>
          <p:cNvPr id="3993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800" smtClean="0"/>
              <a:t>Vajinal kanamalar ve vajinal kanamalı hasta yönetimi ile ilgili bilgi vermek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/>
              <a:t>      VAJİNAL KANAMALARA YAKLAŞIM</a:t>
            </a:r>
            <a:br>
              <a:rPr lang="tr-TR" sz="3600"/>
            </a:br>
            <a:r>
              <a:rPr lang="tr-TR" sz="3600"/>
              <a:t>                       -ANAMNEZ-</a:t>
            </a:r>
          </a:p>
        </p:txBody>
      </p:sp>
      <p:sp>
        <p:nvSpPr>
          <p:cNvPr id="5939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Yaş</a:t>
            </a:r>
          </a:p>
          <a:p>
            <a:r>
              <a:rPr lang="tr-TR" altLang="tr-TR" smtClean="0"/>
              <a:t>Özgeçmiş</a:t>
            </a:r>
          </a:p>
          <a:p>
            <a:r>
              <a:rPr lang="tr-TR" altLang="tr-TR" smtClean="0"/>
              <a:t>Soygeçmiş</a:t>
            </a:r>
          </a:p>
          <a:p>
            <a:r>
              <a:rPr lang="tr-TR" altLang="tr-TR" smtClean="0"/>
              <a:t>Mevcut hastalıkları</a:t>
            </a:r>
          </a:p>
          <a:p>
            <a:r>
              <a:rPr lang="tr-TR" altLang="tr-TR" smtClean="0"/>
              <a:t>Kullandığı ilaçlar</a:t>
            </a:r>
          </a:p>
          <a:p>
            <a:r>
              <a:rPr lang="tr-TR" altLang="tr-TR" smtClean="0"/>
              <a:t>Korunma yöntemi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         ANAMNEZ-Yaş</a:t>
            </a: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4681538"/>
          </a:xfrm>
        </p:spPr>
        <p:txBody>
          <a:bodyPr rtlCol="0">
            <a:normAutofit fontScale="85000" lnSpcReduction="20000"/>
          </a:bodyPr>
          <a:lstStyle/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ÇOCUKLUK DÖNEMİ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Travma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Koagülopatiler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Enfeksiyonlar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Hormonal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bozukluklar(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Püberte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Prekoks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REPRODUKTİF DÖNEM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Gebeliğe bağlı nedenler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Eksojen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hormonlar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Enfeksiyonlar ve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endokrinopatiler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POSTMENAPOZAL DÖNEM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Neoplazmlar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vajinal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atrofi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0419" name="Resim 4"/>
          <p:cNvPicPr>
            <a:picLocks noChangeAspect="1"/>
          </p:cNvPicPr>
          <p:nvPr/>
        </p:nvPicPr>
        <p:blipFill>
          <a:blip r:embed="rId2"/>
          <a:srcRect l="4475" t="32903" r="39758" b="18279"/>
          <a:stretch>
            <a:fillRect/>
          </a:stretch>
        </p:blipFill>
        <p:spPr bwMode="auto">
          <a:xfrm>
            <a:off x="6311900" y="2181225"/>
            <a:ext cx="48799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ANAMNEZ</a:t>
            </a:r>
            <a:br>
              <a:rPr lang="tr-TR" dirty="0"/>
            </a:br>
            <a:r>
              <a:rPr lang="tr-TR" altLang="tr-TR" sz="4000" dirty="0"/>
              <a:t>Özgeçmiş ve </a:t>
            </a:r>
            <a:r>
              <a:rPr lang="tr-TR" altLang="tr-TR" sz="4000" dirty="0" err="1"/>
              <a:t>Soygeçmiş</a:t>
            </a:r>
            <a:endParaRPr lang="tr-TR" sz="4000" dirty="0"/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Doğumlar,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küretaj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abortuslar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operasyonlar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Daha önceki hastalıklar   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Endokrin hastalıkları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Karaciğer ve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Renal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hastalıkları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Tiroid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hastalıkları 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Ailesinde bilinen bir genetik geçişli bir hastalık</a:t>
            </a:r>
          </a:p>
          <a:p>
            <a:pPr marL="365760" indent="-3657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Hematolojik hastalıklar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/>
              <a:t>ANAMNEZ</a:t>
            </a:r>
            <a:br>
              <a:rPr lang="tr-TR" sz="4000" dirty="0"/>
            </a:br>
            <a:r>
              <a:rPr lang="tr-TR" altLang="tr-TR" sz="4000" dirty="0"/>
              <a:t>Mevcut Hastalıklar</a:t>
            </a:r>
            <a:endParaRPr lang="tr-TR" sz="4000" dirty="0"/>
          </a:p>
        </p:txBody>
      </p:sp>
      <p:sp>
        <p:nvSpPr>
          <p:cNvPr id="6246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Hiperprolaktinoma</a:t>
            </a:r>
          </a:p>
          <a:p>
            <a:r>
              <a:rPr lang="tr-TR" altLang="tr-TR" smtClean="0"/>
              <a:t>Hipotroidi </a:t>
            </a:r>
          </a:p>
          <a:p>
            <a:r>
              <a:rPr lang="tr-TR" altLang="tr-TR" smtClean="0"/>
              <a:t>Hipertroidi</a:t>
            </a:r>
          </a:p>
          <a:p>
            <a:r>
              <a:rPr lang="tr-TR" altLang="tr-TR" smtClean="0"/>
              <a:t>Hiperandrojenizm</a:t>
            </a:r>
          </a:p>
          <a:p>
            <a:r>
              <a:rPr lang="tr-TR" altLang="tr-TR" smtClean="0"/>
              <a:t>Koagülopatiler</a:t>
            </a:r>
          </a:p>
          <a:p>
            <a:r>
              <a:rPr lang="tr-TR" altLang="tr-TR" smtClean="0"/>
              <a:t>Karaciğer yetmezliği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 dirty="0"/>
              <a:t>ANAMNEZ</a:t>
            </a:r>
            <a:br>
              <a:rPr lang="tr-TR" sz="4000" dirty="0"/>
            </a:br>
            <a:r>
              <a:rPr lang="tr-TR" altLang="tr-TR" sz="4000" dirty="0"/>
              <a:t>Kullandığı İlaçlar</a:t>
            </a:r>
            <a:endParaRPr lang="tr-TR" sz="4000" dirty="0"/>
          </a:p>
        </p:txBody>
      </p:sp>
      <p:sp>
        <p:nvSpPr>
          <p:cNvPr id="28674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fontAlgn="auto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OKS’ler</a:t>
            </a:r>
            <a:endParaRPr lang="tr-TR" alt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Antipsikotikler</a:t>
            </a:r>
            <a:endParaRPr lang="tr-TR" alt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Olanzapin</a:t>
            </a:r>
            <a:endParaRPr lang="tr-TR" alt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Risperdal</a:t>
            </a:r>
            <a:endParaRPr lang="tr-TR" alt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Progestanlar</a:t>
            </a:r>
            <a:endParaRPr lang="tr-TR" alt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Dijitaller </a:t>
            </a:r>
          </a:p>
          <a:p>
            <a:pPr marL="91440" indent="-91440" fontAlgn="auto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Kortikosteroidler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fenitoin</a:t>
            </a:r>
            <a:endParaRPr lang="tr-TR" alt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Reçetesiz-Bitkisel ilaçlar( ginseng-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östrojenik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özellik, sarı kantaron/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binbir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delik otu-OKS ile etkileşerek kırılma kanaması)</a:t>
            </a:r>
          </a:p>
          <a:p>
            <a:pPr marL="91440" indent="-91440" fontAlgn="auto">
              <a:spcAft>
                <a:spcPts val="0"/>
              </a:spcAft>
              <a:buFont typeface="Arial" pitchFamily="34" charset="0"/>
              <a:buChar char=" 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3491" name="Resim 1"/>
          <p:cNvPicPr>
            <a:picLocks noChangeAspect="1"/>
          </p:cNvPicPr>
          <p:nvPr/>
        </p:nvPicPr>
        <p:blipFill>
          <a:blip r:embed="rId2"/>
          <a:srcRect l="12338" t="34193" r="49556" b="18065"/>
          <a:stretch>
            <a:fillRect/>
          </a:stretch>
        </p:blipFill>
        <p:spPr bwMode="auto">
          <a:xfrm>
            <a:off x="8140700" y="1589088"/>
            <a:ext cx="2389188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ANAMNEZ</a:t>
            </a:r>
            <a:br>
              <a:rPr lang="tr-TR" dirty="0"/>
            </a:br>
            <a:r>
              <a:rPr lang="tr-TR" altLang="tr-TR" sz="4000" dirty="0"/>
              <a:t>Korunma Yöntemi</a:t>
            </a:r>
            <a:endParaRPr lang="tr-TR" sz="4000" dirty="0"/>
          </a:p>
        </p:txBody>
      </p:sp>
      <p:sp>
        <p:nvSpPr>
          <p:cNvPr id="64514" name="İçerik Yer Tutucusu 2"/>
          <p:cNvSpPr>
            <a:spLocks noGrp="1"/>
          </p:cNvSpPr>
          <p:nvPr>
            <p:ph idx="1"/>
          </p:nvPr>
        </p:nvSpPr>
        <p:spPr>
          <a:xfrm>
            <a:off x="838200" y="2368550"/>
            <a:ext cx="10515600" cy="3808413"/>
          </a:xfrm>
        </p:spPr>
        <p:txBody>
          <a:bodyPr/>
          <a:lstStyle/>
          <a:p>
            <a:r>
              <a:rPr lang="tr-TR" altLang="tr-TR" smtClean="0"/>
              <a:t>OKS</a:t>
            </a:r>
          </a:p>
          <a:p>
            <a:r>
              <a:rPr lang="tr-TR" altLang="tr-TR" smtClean="0"/>
              <a:t>İntrauterin araçlar</a:t>
            </a:r>
          </a:p>
          <a:p>
            <a:endParaRPr lang="tr-TR" smtClean="0"/>
          </a:p>
        </p:txBody>
      </p:sp>
      <p:pic>
        <p:nvPicPr>
          <p:cNvPr id="64515" name="Resim 1"/>
          <p:cNvPicPr>
            <a:picLocks noChangeAspect="1"/>
          </p:cNvPicPr>
          <p:nvPr/>
        </p:nvPicPr>
        <p:blipFill>
          <a:blip r:embed="rId2"/>
          <a:srcRect l="18024" t="38924" r="53549" b="23871"/>
          <a:stretch>
            <a:fillRect/>
          </a:stretch>
        </p:blipFill>
        <p:spPr bwMode="auto">
          <a:xfrm>
            <a:off x="1741488" y="4087813"/>
            <a:ext cx="255111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dirty="0"/>
              <a:t>  </a:t>
            </a:r>
            <a:r>
              <a:rPr lang="tr-TR" dirty="0"/>
              <a:t>ANAMNEZ</a:t>
            </a:r>
            <a:br>
              <a:rPr lang="tr-TR" dirty="0"/>
            </a:br>
            <a:r>
              <a:rPr lang="tr-TR" altLang="tr-TR" dirty="0"/>
              <a:t>  Kanama Durumu </a:t>
            </a:r>
            <a:endParaRPr lang="tr-TR" dirty="0"/>
          </a:p>
        </p:txBody>
      </p:sp>
      <p:sp>
        <p:nvSpPr>
          <p:cNvPr id="65538" name="İçerik Yer Tutucusu 2"/>
          <p:cNvSpPr>
            <a:spLocks noGrp="1"/>
          </p:cNvSpPr>
          <p:nvPr>
            <p:ph idx="1"/>
          </p:nvPr>
        </p:nvSpPr>
        <p:spPr>
          <a:xfrm>
            <a:off x="676275" y="2497138"/>
            <a:ext cx="10753725" cy="3281362"/>
          </a:xfrm>
        </p:spPr>
        <p:txBody>
          <a:bodyPr/>
          <a:lstStyle/>
          <a:p>
            <a:r>
              <a:rPr lang="tr-TR" altLang="tr-TR" smtClean="0"/>
              <a:t>Kanamanın hacmi</a:t>
            </a:r>
          </a:p>
          <a:p>
            <a:r>
              <a:rPr lang="tr-TR" altLang="tr-TR" smtClean="0"/>
              <a:t>Kanamanın başlangıç zamanı</a:t>
            </a:r>
          </a:p>
          <a:p>
            <a:r>
              <a:rPr lang="tr-TR" altLang="tr-TR" smtClean="0"/>
              <a:t>Kanamanın süresi</a:t>
            </a:r>
          </a:p>
          <a:p>
            <a:r>
              <a:rPr lang="tr-TR" altLang="tr-TR" smtClean="0"/>
              <a:t>Siklus düzeni SAT</a:t>
            </a:r>
          </a:p>
          <a:p>
            <a:r>
              <a:rPr lang="tr-TR" altLang="tr-TR" smtClean="0"/>
              <a:t>Kanamaya eşlik eden semptomlar</a:t>
            </a:r>
          </a:p>
          <a:p>
            <a:r>
              <a:rPr lang="tr-TR" altLang="tr-TR" smtClean="0"/>
              <a:t>Kanamada pıhtının varlığı</a:t>
            </a:r>
          </a:p>
          <a:p>
            <a:r>
              <a:rPr lang="tr-TR" altLang="tr-TR" smtClean="0"/>
              <a:t>Kanamanın rengi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BELİRTİLER </a:t>
            </a: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230313"/>
            <a:ext cx="10515600" cy="4946650"/>
          </a:xfrm>
        </p:spPr>
        <p:txBody>
          <a:bodyPr rtlCol="0">
            <a:normAutofit fontScale="85000" lnSpcReduction="20000"/>
          </a:bodyPr>
          <a:lstStyle/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Menstrüel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düzen :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Gebelik belirtisi, yakın zamanda OKS kullanım öyküsü olmadan anormal kanamayı takip eden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amenore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 özellikle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perimenopozal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adelosan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hastalarda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anovulatuar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kanamaya işaret edebilir.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Perimenopozal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postmenopozal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hastalarda,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anovulatuar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kanamayı takip eden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amenore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endometriyal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karsinom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belirtisi olabilir.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Zamanlaması belli olmayan kanama genellikle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anovulatuardır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Siklus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ortasında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farkedilen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lekelenme,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siklus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ortasında östrojen yetersizliğine işaret eder.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Geç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siklus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lekelenmeleri veya kanamaları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persistan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korpus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luteuma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veya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luteal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faz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defektine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bağlı olabilir.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Düzensiz kanamaya OKS kullanımının ilk üç ayında sık rastlanır.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04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BELİRTİLER </a:t>
            </a:r>
          </a:p>
        </p:txBody>
      </p:sp>
      <p:sp>
        <p:nvSpPr>
          <p:cNvPr id="67586" name="İçerik Yer Tutucusu 2"/>
          <p:cNvSpPr>
            <a:spLocks noGrp="1"/>
          </p:cNvSpPr>
          <p:nvPr>
            <p:ph idx="1"/>
          </p:nvPr>
        </p:nvSpPr>
        <p:spPr>
          <a:xfrm>
            <a:off x="838200" y="1301750"/>
            <a:ext cx="10515600" cy="487521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r-TR" smtClean="0"/>
              <a:t>Premenstrüel belirtiler : </a:t>
            </a:r>
          </a:p>
          <a:p>
            <a:pPr lvl="1">
              <a:buFont typeface="Arial" charset="0"/>
              <a:buChar char="•"/>
            </a:pPr>
            <a:r>
              <a:rPr lang="tr-TR" smtClean="0"/>
              <a:t>Genellikle ovulatuar siklusları gösterir </a:t>
            </a:r>
          </a:p>
          <a:p>
            <a:pPr lvl="1">
              <a:buFont typeface="Arial" charset="0"/>
              <a:buChar char="•"/>
            </a:pPr>
            <a:endParaRPr lang="tr-TR" smtClean="0"/>
          </a:p>
          <a:p>
            <a:pPr>
              <a:buFont typeface="Arial" charset="0"/>
              <a:buChar char="•"/>
            </a:pPr>
            <a:r>
              <a:rPr lang="tr-TR" smtClean="0"/>
              <a:t>Ateş:</a:t>
            </a:r>
          </a:p>
          <a:p>
            <a:pPr lvl="1">
              <a:buFont typeface="Arial" charset="0"/>
              <a:buChar char="•"/>
            </a:pPr>
            <a:r>
              <a:rPr lang="tr-TR" smtClean="0"/>
              <a:t>Pelvik/ abdominal ağrı veya disparoni varlığında CYBH, PİD veya düşüğe bağlı sepsise işaret edebilir. </a:t>
            </a:r>
          </a:p>
          <a:p>
            <a:pPr lvl="1">
              <a:buFont typeface="Arial" charset="0"/>
              <a:buChar char="•"/>
            </a:pPr>
            <a:endParaRPr lang="tr-TR" smtClean="0"/>
          </a:p>
          <a:p>
            <a:pPr>
              <a:buFont typeface="Arial" charset="0"/>
              <a:buChar char="•"/>
            </a:pPr>
            <a:r>
              <a:rPr lang="tr-TR" smtClean="0"/>
              <a:t>Kolay ekimoz oluşması:</a:t>
            </a:r>
          </a:p>
          <a:p>
            <a:pPr lvl="1">
              <a:buFont typeface="Arial" charset="0"/>
              <a:buChar char="•"/>
            </a:pPr>
            <a:r>
              <a:rPr lang="tr-TR" smtClean="0"/>
              <a:t>Koagülasyon defektlerine , ilaç kullanımına ve aşırı diyet yapmaya bağlı olabilir. </a:t>
            </a:r>
          </a:p>
          <a:p>
            <a:pPr lvl="1">
              <a:buFont typeface="Arial" charset="0"/>
              <a:buChar char="•"/>
            </a:pPr>
            <a:endParaRPr lang="tr-TR" smtClean="0"/>
          </a:p>
          <a:p>
            <a:pPr>
              <a:buFont typeface="Arial" charset="0"/>
              <a:buChar char="•"/>
            </a:pPr>
            <a:r>
              <a:rPr lang="tr-TR" smtClean="0"/>
              <a:t>Başağrısı ve görme ile ilişkili değişiklikler : </a:t>
            </a:r>
          </a:p>
          <a:p>
            <a:pPr lvl="1">
              <a:buFont typeface="Arial" charset="0"/>
              <a:buChar char="•"/>
            </a:pPr>
            <a:r>
              <a:rPr lang="tr-TR" smtClean="0"/>
              <a:t>Hipofiz neoplazileri gibi santral sinir sistemi patolojilerine bağlı olabilir. </a:t>
            </a:r>
          </a:p>
          <a:p>
            <a:pPr>
              <a:buFont typeface="Arial" charset="0"/>
              <a:buChar char="•"/>
            </a:pPr>
            <a:endParaRPr lang="tr-TR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BULGULAR </a:t>
            </a:r>
          </a:p>
        </p:txBody>
      </p:sp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91013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tr-TR" smtClean="0"/>
              <a:t>Solukluk :</a:t>
            </a:r>
          </a:p>
          <a:p>
            <a:pPr lvl="1">
              <a:buFont typeface="Arial" charset="0"/>
              <a:buChar char="•"/>
            </a:pPr>
            <a:r>
              <a:rPr lang="tr-TR" smtClean="0"/>
              <a:t>Taşikardi ve hipovolemi belirtileri ile birlikte değilse; adenomyozis miyom ve kanama diyatezleri gibi kronik kan kaybına neden olan durumlara işaret edebilir. </a:t>
            </a:r>
          </a:p>
          <a:p>
            <a:pPr>
              <a:buFont typeface="Arial" charset="0"/>
              <a:buChar char="•"/>
            </a:pPr>
            <a:r>
              <a:rPr lang="tr-TR" smtClean="0"/>
              <a:t>Şok bulguları:</a:t>
            </a:r>
          </a:p>
          <a:p>
            <a:pPr lvl="1">
              <a:buFont typeface="Arial" charset="0"/>
              <a:buChar char="•"/>
            </a:pPr>
            <a:r>
              <a:rPr lang="tr-TR" smtClean="0"/>
              <a:t>Kan kaybı genellikle gebeliğe (ektopik gebeliğe ) bağlıdır. </a:t>
            </a:r>
          </a:p>
          <a:p>
            <a:pPr>
              <a:buFont typeface="Arial" charset="0"/>
              <a:buChar char="•"/>
            </a:pPr>
            <a:r>
              <a:rPr lang="tr-TR" smtClean="0"/>
              <a:t>Pelvik kitleler :</a:t>
            </a:r>
          </a:p>
          <a:p>
            <a:pPr lvl="1">
              <a:buFont typeface="Arial" charset="0"/>
              <a:buChar char="•"/>
            </a:pPr>
            <a:r>
              <a:rPr lang="tr-TR" smtClean="0"/>
              <a:t>Gebelik, uterin/ovaryan neoplazi, pelvik abse, hematoma bağlı olabilir. </a:t>
            </a:r>
          </a:p>
          <a:p>
            <a:pPr>
              <a:buFont typeface="Arial" charset="0"/>
              <a:buChar char="•"/>
            </a:pPr>
            <a:r>
              <a:rPr lang="tr-TR" smtClean="0"/>
              <a:t>Ateş , lökositoz, pelvik hassasiyet :</a:t>
            </a:r>
          </a:p>
          <a:p>
            <a:pPr lvl="1">
              <a:buFont typeface="Arial" charset="0"/>
              <a:buChar char="•"/>
            </a:pPr>
            <a:r>
              <a:rPr lang="tr-TR" smtClean="0"/>
              <a:t>PİD belirtisi olabilir</a:t>
            </a:r>
          </a:p>
          <a:p>
            <a:pPr>
              <a:buFont typeface="Arial" charset="0"/>
              <a:buChar char="•"/>
            </a:pPr>
            <a:r>
              <a:rPr lang="tr-TR" smtClean="0"/>
              <a:t>Hipoaktif veya yavaş refleksler, ince cılız saçlar :</a:t>
            </a:r>
          </a:p>
          <a:p>
            <a:pPr lvl="1">
              <a:buFont typeface="Arial" charset="0"/>
              <a:buChar char="•"/>
            </a:pPr>
            <a:r>
              <a:rPr lang="tr-TR" smtClean="0"/>
              <a:t>Hipotiroidi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Hedefler </a:t>
            </a:r>
          </a:p>
        </p:txBody>
      </p:sp>
      <p:sp>
        <p:nvSpPr>
          <p:cNvPr id="409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Vajinal kanama sebeplerini sayabilmek</a:t>
            </a:r>
          </a:p>
          <a:p>
            <a:endParaRPr lang="tr-TR" altLang="tr-TR" smtClean="0"/>
          </a:p>
          <a:p>
            <a:r>
              <a:rPr lang="tr-TR" altLang="tr-TR" smtClean="0"/>
              <a:t>Vajinal kanama hakkında ön tanı oluşturmak için anamnez ve fizik muayene ipuçlarını kullanmak</a:t>
            </a:r>
          </a:p>
          <a:p>
            <a:pPr>
              <a:lnSpc>
                <a:spcPct val="150000"/>
              </a:lnSpc>
            </a:pPr>
            <a:r>
              <a:rPr lang="tr-TR" altLang="tr-TR" smtClean="0"/>
              <a:t>Uygun laboratuvar ve görüntüleme tetkiklerinden faydalanabilmek </a:t>
            </a:r>
          </a:p>
          <a:p>
            <a:pPr>
              <a:lnSpc>
                <a:spcPct val="150000"/>
              </a:lnSpc>
            </a:pPr>
            <a:r>
              <a:rPr lang="tr-TR" altLang="tr-TR" smtClean="0"/>
              <a:t>Vajinal kanamalı hastada hospitalizasyon gerektiren durumları belirleyebilmek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Unvan 1"/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760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/>
              <a:t>LABORATUVAR TESTLERİ </a:t>
            </a:r>
          </a:p>
        </p:txBody>
      </p:sp>
      <p:sp>
        <p:nvSpPr>
          <p:cNvPr id="69634" name="İçerik Yer Tutucusu 2"/>
          <p:cNvSpPr>
            <a:spLocks noGrp="1"/>
          </p:cNvSpPr>
          <p:nvPr>
            <p:ph idx="1"/>
          </p:nvPr>
        </p:nvSpPr>
        <p:spPr>
          <a:xfrm>
            <a:off x="838200" y="1389063"/>
            <a:ext cx="10515600" cy="4760912"/>
          </a:xfrm>
        </p:spPr>
        <p:txBody>
          <a:bodyPr/>
          <a:lstStyle/>
          <a:p>
            <a:r>
              <a:rPr lang="tr-TR" altLang="tr-TR" smtClean="0"/>
              <a:t>TAM KAN SAYIMI </a:t>
            </a:r>
          </a:p>
          <a:p>
            <a:pPr lvl="1"/>
            <a:r>
              <a:rPr lang="tr-TR" altLang="tr-TR" smtClean="0"/>
              <a:t>Hb, Hct, WBC,PLT </a:t>
            </a:r>
          </a:p>
          <a:p>
            <a:pPr lvl="1"/>
            <a:endParaRPr lang="tr-TR" altLang="tr-TR" smtClean="0"/>
          </a:p>
          <a:p>
            <a:r>
              <a:rPr lang="tr-TR" altLang="tr-TR" smtClean="0"/>
              <a:t>B HCG</a:t>
            </a:r>
          </a:p>
          <a:p>
            <a:endParaRPr lang="tr-TR" altLang="tr-TR" smtClean="0"/>
          </a:p>
          <a:p>
            <a:r>
              <a:rPr lang="tr-TR" altLang="tr-TR" smtClean="0"/>
              <a:t>BİYOKİMYA (TFT, BFT, KCFT,LH,Testesteron vs.)</a:t>
            </a:r>
          </a:p>
          <a:p>
            <a:endParaRPr lang="tr-TR" altLang="tr-TR" smtClean="0"/>
          </a:p>
          <a:p>
            <a:r>
              <a:rPr lang="tr-TR" altLang="tr-TR" smtClean="0"/>
              <a:t>TİT VE PT-INR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/>
              <a:t>GÖRÜNTÜLEME</a:t>
            </a:r>
            <a:r>
              <a:rPr lang="tr-TR"/>
              <a:t> </a:t>
            </a: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327150"/>
            <a:ext cx="10515600" cy="48498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Batın USG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Pelvik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USG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Sonohisterografi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salin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solusyonu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sonrası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transvajinal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USG)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BT (gebelik ekarte edildikten sonra)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MR(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Transvajinal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USG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tolere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edemeyen hastada)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Histeroskopi</a:t>
            </a:r>
            <a:endParaRPr lang="tr-TR" alt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Endometrial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biyopsi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alt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TEDAVİ</a:t>
            </a:r>
          </a:p>
        </p:txBody>
      </p:sp>
      <p:sp>
        <p:nvSpPr>
          <p:cNvPr id="71682" name="İçerik Yer Tutucusu 2"/>
          <p:cNvSpPr>
            <a:spLocks noGrp="1"/>
          </p:cNvSpPr>
          <p:nvPr>
            <p:ph idx="1"/>
          </p:nvPr>
        </p:nvSpPr>
        <p:spPr>
          <a:xfrm>
            <a:off x="838200" y="1503363"/>
            <a:ext cx="10515600" cy="467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mtClean="0"/>
              <a:t>-Anormal vajinal kanamanın tedavisi altta yatan sebebe yöneliktir.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mtClean="0"/>
              <a:t> </a:t>
            </a:r>
          </a:p>
          <a:p>
            <a:pPr>
              <a:lnSpc>
                <a:spcPct val="80000"/>
              </a:lnSpc>
            </a:pPr>
            <a:r>
              <a:rPr lang="tr-TR" smtClean="0"/>
              <a:t>-Belirtilere yönelik kanamada kanamanın miktarı önemlidir.</a:t>
            </a:r>
          </a:p>
          <a:p>
            <a:pPr>
              <a:lnSpc>
                <a:spcPct val="80000"/>
              </a:lnSpc>
            </a:pPr>
            <a:endParaRPr lang="tr-TR" smtClean="0"/>
          </a:p>
          <a:p>
            <a:pPr>
              <a:lnSpc>
                <a:spcPct val="80000"/>
              </a:lnSpc>
            </a:pPr>
            <a:r>
              <a:rPr lang="tr-TR" smtClean="0"/>
              <a:t>-</a:t>
            </a:r>
            <a:r>
              <a:rPr lang="tr-TR" b="1" smtClean="0"/>
              <a:t>Hemoglobin düzeyinin 7 gr/dl nin altına düşmesi; </a:t>
            </a:r>
          </a:p>
          <a:p>
            <a:pPr lvl="1">
              <a:lnSpc>
                <a:spcPct val="80000"/>
              </a:lnSpc>
            </a:pPr>
            <a:r>
              <a:rPr lang="tr-TR" smtClean="0"/>
              <a:t>Hastanın stabilizasyonu, parenteral hormon tedavisi ve kan transfüzyonu için hastaneye yatışı gerektirir. </a:t>
            </a:r>
          </a:p>
          <a:p>
            <a:pPr lvl="1">
              <a:lnSpc>
                <a:spcPct val="80000"/>
              </a:lnSpc>
            </a:pPr>
            <a:endParaRPr lang="tr-TR" smtClean="0"/>
          </a:p>
          <a:p>
            <a:pPr>
              <a:lnSpc>
                <a:spcPct val="80000"/>
              </a:lnSpc>
            </a:pPr>
            <a:r>
              <a:rPr lang="tr-TR" smtClean="0"/>
              <a:t>-</a:t>
            </a:r>
            <a:r>
              <a:rPr lang="tr-TR" b="1" smtClean="0"/>
              <a:t>Hemoglobin 7-10 gr/dL arasında </a:t>
            </a:r>
            <a:r>
              <a:rPr lang="tr-TR" smtClean="0"/>
              <a:t>ve </a:t>
            </a:r>
          </a:p>
          <a:p>
            <a:pPr lvl="1">
              <a:lnSpc>
                <a:spcPct val="80000"/>
              </a:lnSpc>
            </a:pPr>
            <a:r>
              <a:rPr lang="tr-TR" smtClean="0"/>
              <a:t>Taşikardi, hipoksi veya tilt testinin pozitifliği varsa ; hastaneye yatış düşünülmelidir. </a:t>
            </a:r>
          </a:p>
          <a:p>
            <a:pPr>
              <a:lnSpc>
                <a:spcPct val="80000"/>
              </a:lnSpc>
            </a:pPr>
            <a:endParaRPr lang="tr-TR" smtClean="0"/>
          </a:p>
          <a:p>
            <a:pPr>
              <a:lnSpc>
                <a:spcPct val="80000"/>
              </a:lnSpc>
            </a:pPr>
            <a:endParaRPr lang="tr-TR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/>
              <a:t>TEDAVİ</a:t>
            </a: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327150"/>
            <a:ext cx="10515600" cy="4849813"/>
          </a:xfrm>
        </p:spPr>
        <p:txBody>
          <a:bodyPr rtlCol="0">
            <a:normAutofit/>
          </a:bodyPr>
          <a:lstStyle/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Hemoglobin ≥ 10 gr/</a:t>
            </a:r>
            <a:r>
              <a:rPr lang="tr-TR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dL</a:t>
            </a: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</a:t>
            </a:r>
            <a:r>
              <a:rPr lang="tr-TR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vital</a:t>
            </a: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bulgular stabilse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Akut kanamalarda ayaktan tedavi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Progestinler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lvl="2" indent="-5486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</a:t>
            </a: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rneğin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medroksiprogesteron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asetat 20 mg ağızdan başlanır, 10 mg günde 2 defa ve 7 gün ile devam edilir. </a:t>
            </a:r>
            <a:endParaRPr lang="tr-T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lvl="2" indent="-5486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Veya 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depo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medroksiprogesteron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asetat 200 mg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intramusküler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yapılır. 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Oral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kontraseptifler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endParaRPr lang="tr-T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lvl="2" indent="-5486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Örneğin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etinil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östradiol</a:t>
            </a:r>
            <a:r>
              <a:rPr lang="tr-T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(0.030 mg) günde 4 defa 4 gün , azaltılarak 7-10 güne tamamlanır.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/>
              <a:t>TEDAVİ</a:t>
            </a:r>
          </a:p>
        </p:txBody>
      </p:sp>
      <p:sp>
        <p:nvSpPr>
          <p:cNvPr id="73730" name="İçerik Yer Tutucusu 2"/>
          <p:cNvSpPr>
            <a:spLocks noGrp="1"/>
          </p:cNvSpPr>
          <p:nvPr>
            <p:ph idx="1"/>
          </p:nvPr>
        </p:nvSpPr>
        <p:spPr>
          <a:xfrm>
            <a:off x="838200" y="1416050"/>
            <a:ext cx="10515600" cy="4760913"/>
          </a:xfrm>
        </p:spPr>
        <p:txBody>
          <a:bodyPr/>
          <a:lstStyle/>
          <a:p>
            <a:r>
              <a:rPr lang="tr-TR" smtClean="0"/>
              <a:t>-</a:t>
            </a:r>
            <a:r>
              <a:rPr lang="tr-TR" b="1" smtClean="0"/>
              <a:t>Hemoglobin ≥ 10 gr/dL ve vital bulgular stabilse ; </a:t>
            </a:r>
          </a:p>
          <a:p>
            <a:endParaRPr lang="tr-TR" smtClean="0"/>
          </a:p>
          <a:p>
            <a:r>
              <a:rPr lang="tr-TR" smtClean="0"/>
              <a:t>-Akut kanama kontrol altına alındığında idame hormon tedavisi :</a:t>
            </a:r>
          </a:p>
          <a:p>
            <a:endParaRPr lang="tr-TR" smtClean="0"/>
          </a:p>
          <a:p>
            <a:pPr lvl="1"/>
            <a:r>
              <a:rPr lang="tr-TR" smtClean="0"/>
              <a:t>Medroksiprogesteron asetat 10 mg ağızdan her ayın ilk 10 günü (veya siklusun 16-25.günleri) 3-6 ay süre ile alınır. </a:t>
            </a:r>
          </a:p>
          <a:p>
            <a:pPr lvl="2"/>
            <a:r>
              <a:rPr lang="tr-TR" smtClean="0"/>
              <a:t>Alternatif olarak oral kontraseptifler 3-6 ay süre ile kullanılabilir. Kanama anovulasyona bağlı ise OKS’ler problemin uzamasına sebep olabilir. </a:t>
            </a:r>
          </a:p>
          <a:p>
            <a:pPr lvl="2"/>
            <a:endParaRPr lang="tr-TR" smtClean="0"/>
          </a:p>
          <a:p>
            <a:pPr lvl="1"/>
            <a:r>
              <a:rPr lang="tr-TR" smtClean="0"/>
              <a:t>Östrojen replasman tedavisi; menopozdaki hastalar için endometriyal ve pelvik malignite ekarte edildikten sonra östrojen eksikliği belirtileri varsa verilebilir.   </a:t>
            </a:r>
          </a:p>
          <a:p>
            <a:endParaRPr lang="tr-TR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/>
              <a:t>TEDAVİ</a:t>
            </a: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603750"/>
          </a:xfrm>
        </p:spPr>
        <p:txBody>
          <a:bodyPr rtlCol="0">
            <a:normAutofit fontScale="92500" lnSpcReduction="10000"/>
          </a:bodyPr>
          <a:lstStyle/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Hemoglobin ≥ 10 gr/</a:t>
            </a:r>
            <a:r>
              <a:rPr lang="tr-TR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dL</a:t>
            </a: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</a:t>
            </a:r>
            <a:r>
              <a:rPr lang="tr-TR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vital</a:t>
            </a: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bulgular stabilse </a:t>
            </a:r>
            <a:r>
              <a:rPr lang="tr-T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Akut kanama kontrol altına alındığında idame hormon tedavisi :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Gonadotropin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salgılayıcı hormon (</a:t>
            </a:r>
            <a:r>
              <a:rPr 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GnRH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tedavisi ve </a:t>
            </a:r>
            <a:r>
              <a:rPr 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uterin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miyom </a:t>
            </a:r>
            <a:r>
              <a:rPr 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embolizasyonu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miyomların  tedavisinde kullanılır. 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Histerektomi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diğer cerrahi tedaviler ; </a:t>
            </a:r>
            <a:r>
              <a:rPr 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neoplazi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endometriyozis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adenomiyozis</a:t>
            </a: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veya kronik PİD ‘de uygun olabilir. 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Sık olmayan , belirti vermeyen kanamada , eğer tam kan sayımı normalse , hastaya güven vermek ve kanamanın nedenini açıklamak yeterli olabilir. 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/>
              <a:t>TEDAVİ</a:t>
            </a: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362075"/>
            <a:ext cx="10515600" cy="4814888"/>
          </a:xfrm>
        </p:spPr>
        <p:txBody>
          <a:bodyPr rtlCol="0">
            <a:normAutofit fontScale="92500" lnSpcReduction="10000"/>
          </a:bodyPr>
          <a:lstStyle/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Hemoglobin ≥ 10 gr/</a:t>
            </a:r>
            <a:r>
              <a:rPr lang="tr-TR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dL</a:t>
            </a: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 </a:t>
            </a:r>
            <a:r>
              <a:rPr lang="tr-TR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vital</a:t>
            </a:r>
            <a:r>
              <a:rPr lang="tr-T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bulgular stabilse</a:t>
            </a:r>
            <a:r>
              <a:rPr lang="tr-T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;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Akut kanama kontrol altına alındığında idame hormon tedavisi :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Anemik hastalarda ek olarak demir depoları dolana kadar demir tedavisi verilmelidir.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Kronik </a:t>
            </a:r>
            <a:r>
              <a:rPr lang="tr-TR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menorajisi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olan hastaların %40 ı D&amp;C ‘a cevap verir.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Ağızdan </a:t>
            </a:r>
            <a:r>
              <a:rPr lang="tr-TR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NSAİİ’lerin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kullanımı ; örneğin günde 3 defa 600-800 mg 5 gün boyunca </a:t>
            </a:r>
            <a:r>
              <a:rPr lang="tr-TR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ibuprofen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vermek, kronik </a:t>
            </a:r>
            <a:r>
              <a:rPr lang="tr-TR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menorajide</a:t>
            </a:r>
            <a:r>
              <a:rPr lang="tr-TR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 kaybını azaltabilir.</a:t>
            </a:r>
          </a:p>
          <a:p>
            <a:pPr marL="548640" lvl="2" indent="-5486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Ancak akut kanamada ve siklik olmayan kanamaların düzene sokulması için etkisizdir.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Kaynaklar </a:t>
            </a:r>
          </a:p>
        </p:txBody>
      </p:sp>
      <p:sp>
        <p:nvSpPr>
          <p:cNvPr id="7680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Aile Hekimliği Ayaktan Tedavi ve Korunma 5. baskı, Mark B. Mengel, L. Peter Schwıebert</a:t>
            </a:r>
          </a:p>
          <a:p>
            <a:r>
              <a:rPr lang="tr-TR" smtClean="0"/>
              <a:t>Temel Aile Hekimliği 2016, Güneş Tıp Kitabevleri - Ümit Aydoğan ,Bayram Koç </a:t>
            </a:r>
          </a:p>
          <a:p>
            <a:r>
              <a:rPr lang="tr-TR" smtClean="0"/>
              <a:t>Doç.Dr.Altay Gezer –İstanbul Üniversitesi Cerrahpaşa Tıp Fakültesi Kadın Hastalıkları ve Doğum ABD – Anormal Jinekolojik  Kanamalar Sunusu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/>
              <a:t>Plan </a:t>
            </a:r>
          </a:p>
        </p:txBody>
      </p:sp>
      <p:sp>
        <p:nvSpPr>
          <p:cNvPr id="4198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Genel Bilgiler</a:t>
            </a:r>
          </a:p>
          <a:p>
            <a:r>
              <a:rPr lang="tr-TR" altLang="tr-TR" smtClean="0"/>
              <a:t>Vajinal Kanama Nedenleri</a:t>
            </a:r>
          </a:p>
          <a:p>
            <a:r>
              <a:rPr lang="tr-TR" altLang="tr-TR" smtClean="0"/>
              <a:t>Vajinal Kanamalara Yaklaşım</a:t>
            </a:r>
          </a:p>
          <a:p>
            <a:r>
              <a:rPr lang="tr-TR" altLang="tr-TR" smtClean="0"/>
              <a:t>Tanı</a:t>
            </a:r>
          </a:p>
          <a:p>
            <a:r>
              <a:rPr lang="tr-TR" altLang="tr-TR" smtClean="0"/>
              <a:t>Tedavi</a:t>
            </a:r>
          </a:p>
          <a:p>
            <a:endParaRPr lang="tr-TR" smtClean="0"/>
          </a:p>
        </p:txBody>
      </p:sp>
      <p:pic>
        <p:nvPicPr>
          <p:cNvPr id="41987" name="Resim 1"/>
          <p:cNvPicPr>
            <a:picLocks noChangeAspect="1"/>
          </p:cNvPicPr>
          <p:nvPr/>
        </p:nvPicPr>
        <p:blipFill>
          <a:blip r:embed="rId2"/>
          <a:srcRect l="20081" t="39999" r="56210" b="24731"/>
          <a:stretch>
            <a:fillRect/>
          </a:stretch>
        </p:blipFill>
        <p:spPr bwMode="auto">
          <a:xfrm>
            <a:off x="6448425" y="1171575"/>
            <a:ext cx="39258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/>
              <a:t>GENEL BİLGİLER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Anormal kanama hayat boyu kadınların %30’unu etkiler.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Normal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menstrüel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siklus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28+/-7 günde bir ,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4-6 gün süren (2-8 gün),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35-40cc +/- 20 cc ‘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lik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kanama olan </a:t>
            </a:r>
            <a:r>
              <a:rPr lang="tr-TR" alt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siklusları</a:t>
            </a:r>
            <a:r>
              <a:rPr lang="tr-TR" alt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ifade eder.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Siklus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aralığı 21 günden az veya 35 günden fazla olduğu zaman , kanama düzensiz / siklik olmadığında ya da aşırı olduğunda (&gt;80 ml/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siklus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anormal kanamadan söz edilir.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4000"/>
              <a:t>TANIMLAMALAR</a:t>
            </a:r>
          </a:p>
        </p:txBody>
      </p:sp>
      <p:sp>
        <p:nvSpPr>
          <p:cNvPr id="4403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r-TR" altLang="tr-TR" smtClean="0"/>
              <a:t>				</a:t>
            </a:r>
            <a:r>
              <a:rPr lang="tr-TR" altLang="tr-TR" b="1" smtClean="0"/>
              <a:t>Aralık</a:t>
            </a:r>
            <a:r>
              <a:rPr lang="tr-TR" altLang="tr-TR" b="1" smtClean="0">
                <a:solidFill>
                  <a:schemeClr val="accent1"/>
                </a:solidFill>
              </a:rPr>
              <a:t>         	</a:t>
            </a:r>
            <a:r>
              <a:rPr lang="tr-TR" altLang="tr-TR" b="1" smtClean="0"/>
              <a:t>Süre            Miktar</a:t>
            </a:r>
            <a:endParaRPr lang="tr-TR" altLang="tr-TR" b="1" smtClean="0">
              <a:solidFill>
                <a:schemeClr val="accent1"/>
              </a:solidFill>
            </a:endParaRPr>
          </a:p>
          <a:p>
            <a:r>
              <a:rPr lang="tr-TR" altLang="tr-TR" smtClean="0"/>
              <a:t>Oligomenore	              &gt;35gün	Normal        Normal</a:t>
            </a:r>
          </a:p>
          <a:p>
            <a:r>
              <a:rPr lang="tr-TR" altLang="tr-TR" smtClean="0"/>
              <a:t>Polimenore                   &lt;21gün	Normal        Normal</a:t>
            </a:r>
          </a:p>
          <a:p>
            <a:r>
              <a:rPr lang="tr-TR" altLang="tr-TR" smtClean="0"/>
              <a:t>Menoraji	              Regüler	Uzamış         Artmış</a:t>
            </a:r>
          </a:p>
          <a:p>
            <a:r>
              <a:rPr lang="tr-TR" altLang="tr-TR" smtClean="0"/>
              <a:t>Metroraji	              İrregüler	Uzayabilir    Normal</a:t>
            </a:r>
          </a:p>
          <a:p>
            <a:r>
              <a:rPr lang="tr-TR" altLang="tr-TR" smtClean="0"/>
              <a:t>Menometroraji             İrregüler	Uzun	        Artmış</a:t>
            </a:r>
          </a:p>
          <a:p>
            <a:r>
              <a:rPr lang="tr-TR" altLang="tr-TR" smtClean="0"/>
              <a:t>Hipermenore	              Regüler	Normal	        Artmış</a:t>
            </a:r>
          </a:p>
          <a:p>
            <a:r>
              <a:rPr lang="tr-TR" altLang="tr-TR" smtClean="0"/>
              <a:t>Hipomenore	              Regüler	Normal	        Azalmış</a:t>
            </a:r>
          </a:p>
          <a:p>
            <a:endParaRPr lang="tr-TR" smtClean="0"/>
          </a:p>
        </p:txBody>
      </p:sp>
      <p:pic>
        <p:nvPicPr>
          <p:cNvPr id="44035" name="Resim 1"/>
          <p:cNvPicPr>
            <a:picLocks noChangeAspect="1"/>
          </p:cNvPicPr>
          <p:nvPr/>
        </p:nvPicPr>
        <p:blipFill>
          <a:blip r:embed="rId2"/>
          <a:srcRect l="21896" t="38280" r="58145" b="23010"/>
          <a:stretch>
            <a:fillRect/>
          </a:stretch>
        </p:blipFill>
        <p:spPr bwMode="auto">
          <a:xfrm>
            <a:off x="8701088" y="2625725"/>
            <a:ext cx="22828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dirty="0"/>
              <a:t>Vajinal Kanamalar - Sınıflandırma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676275" y="2011363"/>
          <a:ext cx="10753725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3">
                  <a:extLst>
                    <a:ext uri="{9D8B030D-6E8A-4147-A177-3AD203B41FA5}"/>
                  </a:extLst>
                </a:gridCol>
                <a:gridCol w="5376863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OBSTETRİK DIŞI NEDENLER </a:t>
                      </a:r>
                    </a:p>
                  </a:txBody>
                  <a:tcPr marL="93509" marR="93509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OBSTETRİK</a:t>
                      </a:r>
                      <a:r>
                        <a:rPr lang="tr-TR" baseline="0" dirty="0"/>
                        <a:t> NEDENLER</a:t>
                      </a:r>
                      <a:endParaRPr lang="tr-TR" dirty="0"/>
                    </a:p>
                  </a:txBody>
                  <a:tcPr marL="93509" marR="93509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Disfonksiyonel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uterin</a:t>
                      </a:r>
                      <a:r>
                        <a:rPr lang="tr-TR" baseline="0" dirty="0"/>
                        <a:t> kanama</a:t>
                      </a:r>
                      <a:endParaRPr lang="tr-TR" dirty="0"/>
                    </a:p>
                  </a:txBody>
                  <a:tcPr marL="93509" marR="93509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Ektopik</a:t>
                      </a:r>
                      <a:r>
                        <a:rPr lang="tr-TR" dirty="0"/>
                        <a:t> Gebelik</a:t>
                      </a:r>
                    </a:p>
                  </a:txBody>
                  <a:tcPr marL="93509" marR="93509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İlaçlar </a:t>
                      </a:r>
                    </a:p>
                  </a:txBody>
                  <a:tcPr marL="93509" marR="93509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Abortus</a:t>
                      </a:r>
                      <a:r>
                        <a:rPr lang="tr-TR" dirty="0"/>
                        <a:t> (</a:t>
                      </a:r>
                      <a:r>
                        <a:rPr lang="tr-TR" dirty="0" err="1"/>
                        <a:t>Ab.imminens-Ab.İncipiens</a:t>
                      </a:r>
                      <a:r>
                        <a:rPr lang="tr-TR" dirty="0"/>
                        <a:t>- </a:t>
                      </a:r>
                      <a:r>
                        <a:rPr lang="tr-TR" dirty="0" err="1"/>
                        <a:t>Komplet</a:t>
                      </a:r>
                      <a:r>
                        <a:rPr lang="tr-TR" dirty="0"/>
                        <a:t> ab.-,</a:t>
                      </a:r>
                      <a:r>
                        <a:rPr lang="tr-TR" dirty="0" err="1"/>
                        <a:t>Missed</a:t>
                      </a:r>
                      <a:r>
                        <a:rPr lang="tr-TR" baseline="0" dirty="0"/>
                        <a:t> Ab.) </a:t>
                      </a:r>
                      <a:r>
                        <a:rPr lang="tr-TR" dirty="0"/>
                        <a:t> </a:t>
                      </a:r>
                    </a:p>
                  </a:txBody>
                  <a:tcPr marL="93509" marR="93509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CYBH</a:t>
                      </a:r>
                    </a:p>
                  </a:txBody>
                  <a:tcPr marL="93509" marR="93509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Plasenta</a:t>
                      </a:r>
                      <a:r>
                        <a:rPr lang="tr-TR" baseline="0" dirty="0"/>
                        <a:t> Boz. (</a:t>
                      </a:r>
                      <a:r>
                        <a:rPr lang="tr-TR" baseline="0" dirty="0" err="1"/>
                        <a:t>Ablasyo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Pl</a:t>
                      </a:r>
                      <a:r>
                        <a:rPr lang="tr-TR" baseline="0" dirty="0"/>
                        <a:t>. , </a:t>
                      </a:r>
                      <a:r>
                        <a:rPr lang="tr-TR" baseline="0" dirty="0" err="1"/>
                        <a:t>Pl.Previa</a:t>
                      </a:r>
                      <a:r>
                        <a:rPr lang="tr-TR" baseline="0" dirty="0"/>
                        <a:t>)</a:t>
                      </a:r>
                      <a:endParaRPr lang="tr-TR" dirty="0"/>
                    </a:p>
                  </a:txBody>
                  <a:tcPr marL="93509" marR="93509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Tümörler </a:t>
                      </a:r>
                    </a:p>
                  </a:txBody>
                  <a:tcPr marL="93509" marR="93509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Postpartum</a:t>
                      </a:r>
                      <a:r>
                        <a:rPr lang="tr-TR" baseline="0" dirty="0"/>
                        <a:t> -&gt;</a:t>
                      </a:r>
                      <a:endParaRPr lang="tr-TR" dirty="0"/>
                    </a:p>
                  </a:txBody>
                  <a:tcPr marL="93509" marR="93509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Travma </a:t>
                      </a:r>
                    </a:p>
                  </a:txBody>
                  <a:tcPr marL="93509" marR="93509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</a:t>
                      </a:r>
                      <a:r>
                        <a:rPr lang="tr-TR" dirty="0" err="1"/>
                        <a:t>Uterin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Atoni</a:t>
                      </a:r>
                      <a:endParaRPr lang="tr-TR" dirty="0"/>
                    </a:p>
                  </a:txBody>
                  <a:tcPr marL="93509" marR="93509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Yabancı Cisim </a:t>
                      </a:r>
                    </a:p>
                  </a:txBody>
                  <a:tcPr marL="93509" marR="93509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</a:t>
                      </a:r>
                      <a:r>
                        <a:rPr lang="tr-TR" dirty="0" err="1"/>
                        <a:t>Uterin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Rüptür</a:t>
                      </a:r>
                      <a:endParaRPr lang="tr-TR" dirty="0"/>
                    </a:p>
                  </a:txBody>
                  <a:tcPr marL="93509" marR="93509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Kanama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Diyatezi</a:t>
                      </a:r>
                      <a:endParaRPr lang="tr-TR" dirty="0"/>
                    </a:p>
                  </a:txBody>
                  <a:tcPr marL="93509" marR="93509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3509" marR="93509"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Endokrin</a:t>
                      </a:r>
                      <a:r>
                        <a:rPr lang="tr-TR" baseline="0" dirty="0"/>
                        <a:t> Bozukluklar</a:t>
                      </a:r>
                      <a:endParaRPr lang="tr-TR" dirty="0"/>
                    </a:p>
                  </a:txBody>
                  <a:tcPr marL="93509" marR="93509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3509" marR="93509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 </a:t>
            </a:r>
            <a:r>
              <a:rPr lang="tr-TR" sz="3600" dirty="0" err="1"/>
              <a:t>Obstetrik</a:t>
            </a:r>
            <a:r>
              <a:rPr lang="tr-TR" sz="3600" dirty="0"/>
              <a:t> Dışı Nedenler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3513"/>
            <a:ext cx="10515600" cy="4743450"/>
          </a:xfrm>
        </p:spPr>
        <p:txBody>
          <a:bodyPr rtlCol="0">
            <a:normAutofit lnSpcReduction="10000"/>
          </a:bodyPr>
          <a:lstStyle/>
          <a:p>
            <a:pPr marL="91440" indent="-9144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Disfonksiyonel</a:t>
            </a:r>
            <a:r>
              <a:rPr lang="tr-TR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uterin</a:t>
            </a:r>
            <a:r>
              <a:rPr lang="tr-TR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kanama</a:t>
            </a:r>
          </a:p>
          <a:p>
            <a:pPr marL="347472"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Anovulatuar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kanama</a:t>
            </a:r>
          </a:p>
          <a:p>
            <a:pPr marL="548640" lvl="2" indent="-54864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Endometriyumun</a:t>
            </a:r>
            <a:r>
              <a:rPr lang="tr-TR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karşılıksız östrojenle uyarılması sonucu oluşur.</a:t>
            </a:r>
          </a:p>
          <a:p>
            <a:pPr marL="548640" lvl="2" indent="-54864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yaş altı ve menopoz öncesi sıktır.</a:t>
            </a:r>
          </a:p>
          <a:p>
            <a:pPr marL="347472"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Ovulatuar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kanama</a:t>
            </a:r>
          </a:p>
          <a:p>
            <a:pPr marL="548640" lvl="2" indent="-54864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Östrojen ve </a:t>
            </a:r>
            <a:r>
              <a:rPr lang="tr-TR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progesteron</a:t>
            </a:r>
            <a:r>
              <a:rPr lang="tr-TR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düzeylerindeki dalgalanmalar kanamaya yol açar.</a:t>
            </a:r>
          </a:p>
          <a:p>
            <a:pPr marL="91440" indent="-9144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İlaçlar</a:t>
            </a:r>
          </a:p>
          <a:p>
            <a:pPr marL="347472"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OKS’ler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(kullananların %10’unda vajinal kanamaya sebep olabilir)</a:t>
            </a:r>
          </a:p>
          <a:p>
            <a:pPr marL="347472"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Enjektabl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progestinler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antidepresanlar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antihipertansifler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antikoagülanlar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antikolinerjik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ajanlar </a:t>
            </a:r>
          </a:p>
          <a:p>
            <a:pPr marL="347472"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endParaRPr lang="tr-T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Cinsel yolla bulaşan hastalıklar </a:t>
            </a:r>
          </a:p>
          <a:p>
            <a:pPr marL="347472"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Servisit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veya </a:t>
            </a: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endometrite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yol açarak (</a:t>
            </a: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N.gonore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, </a:t>
            </a: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C.trachomatis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 ya da kan akımı bozulması ile nekroz oluşturarak (</a:t>
            </a:r>
            <a:r>
              <a:rPr lang="tr-T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c.acuminata</a:t>
            </a:r>
            <a:r>
              <a:rPr lang="tr-T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91440" indent="-9144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endParaRPr lang="tr-TR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Unvan 1"/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812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/>
              <a:t>Vajinal kanamalar- </a:t>
            </a:r>
            <a:r>
              <a:rPr lang="tr-TR" sz="3600" dirty="0" err="1"/>
              <a:t>Obstetrik</a:t>
            </a:r>
            <a:r>
              <a:rPr lang="tr-TR" sz="3600" dirty="0"/>
              <a:t> Dışı Nedenler  </a:t>
            </a:r>
          </a:p>
        </p:txBody>
      </p:sp>
      <p:sp>
        <p:nvSpPr>
          <p:cNvPr id="3" name="İçerik Yer Tutucusu 2">
            <a:extLst/>
          </p:cNvPr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4681538"/>
          </a:xfrm>
        </p:spPr>
        <p:txBody>
          <a:bodyPr rtlCol="0">
            <a:normAutofit lnSpcReduction="10000"/>
          </a:bodyPr>
          <a:lstStyle/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Tümörler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Benign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Myoma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uteri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endometriyal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polipler ve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adenomyozis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(25-45 yaş sık,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endometriyal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kavitenin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şeklini bozarak ya da dolaşımı bozarak ) 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Malign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postmenopozal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kanamaların %10-15 i 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Travma ve yabancı cisim 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Çocuklukta görülür. Kanama, çocuk ve gençlerde cinsel tacizin belirtisi olabilir. </a:t>
            </a:r>
          </a:p>
          <a:p>
            <a:pPr marL="347472"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Kanama </a:t>
            </a:r>
            <a:r>
              <a:rPr lang="tr-TR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diyatezi</a:t>
            </a: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Endokrin bozukluklar 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tiroid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anomalileri, hipofiz adenomları, DM) , duygusal problemler </a:t>
            </a:r>
          </a:p>
          <a:p>
            <a:pPr marL="91440" indent="-9144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3451</TotalTime>
  <Words>1385</Words>
  <Application>Microsoft Office PowerPoint</Application>
  <PresentationFormat>Özel</PresentationFormat>
  <Paragraphs>329</Paragraphs>
  <Slides>37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Tasarım Şablonu</vt:lpstr>
      </vt:variant>
      <vt:variant>
        <vt:i4>6</vt:i4>
      </vt:variant>
      <vt:variant>
        <vt:lpstr>Slayt Başlıkları</vt:lpstr>
      </vt:variant>
      <vt:variant>
        <vt:i4>37</vt:i4>
      </vt:variant>
    </vt:vector>
  </HeadingPairs>
  <TitlesOfParts>
    <vt:vector size="47" baseType="lpstr">
      <vt:lpstr>Calibri</vt:lpstr>
      <vt:lpstr>Arial</vt:lpstr>
      <vt:lpstr>Calibri Light</vt:lpstr>
      <vt:lpstr>Wingdings 2</vt:lpstr>
      <vt:lpstr>HDOfficeLightV0</vt:lpstr>
      <vt:lpstr>1_HDOfficeLightV0</vt:lpstr>
      <vt:lpstr>Metropolitan</vt:lpstr>
      <vt:lpstr>Metropolitan</vt:lpstr>
      <vt:lpstr>Metropolitan</vt:lpstr>
      <vt:lpstr>Metropolitan</vt:lpstr>
      <vt:lpstr>Vajinal kanamalar </vt:lpstr>
      <vt:lpstr>Amaç </vt:lpstr>
      <vt:lpstr>Hedefler </vt:lpstr>
      <vt:lpstr>Plan </vt:lpstr>
      <vt:lpstr>GENEL BİLGİLER </vt:lpstr>
      <vt:lpstr>TANIMLAMALAR</vt:lpstr>
      <vt:lpstr>Vajinal Kanamalar - Sınıflandırma</vt:lpstr>
      <vt:lpstr>Vajinal kanamalar- Obstetrik Dışı Nedenler  </vt:lpstr>
      <vt:lpstr>Vajinal kanamalar- Obstetrik Dışı Nedenler  </vt:lpstr>
      <vt:lpstr>Vajinal Kanamalar-Obstetrik Nedenler</vt:lpstr>
      <vt:lpstr>Vajinal Kanamalar-Obstetrik Nedenler</vt:lpstr>
      <vt:lpstr>Vajinal Kanamalar-Obstetrik Nedenler      Postpartum Kanamalar</vt:lpstr>
      <vt:lpstr>Vajinal Kanamalar-Obstetrik Nedenler</vt:lpstr>
      <vt:lpstr>Vajinal Kanamalar-Obstetrik Nedenler</vt:lpstr>
      <vt:lpstr>Vajinal Kanamalar-Obstetrik Nedenler</vt:lpstr>
      <vt:lpstr>Vajinal Kanamalar-Obstetrik Nedenler</vt:lpstr>
      <vt:lpstr>Vajinal Kanamalar-Obstetrik Nedenler</vt:lpstr>
      <vt:lpstr>Vajinal Kanamalar-Obstetrik Nedenler</vt:lpstr>
      <vt:lpstr>Vajinal Kanamalar-Obstetrik Nedenler</vt:lpstr>
      <vt:lpstr>      VAJİNAL KANAMALARA YAKLAŞIM                        -ANAMNEZ-</vt:lpstr>
      <vt:lpstr>         ANAMNEZ-Yaş</vt:lpstr>
      <vt:lpstr>ANAMNEZ Özgeçmiş ve Soygeçmiş</vt:lpstr>
      <vt:lpstr>ANAMNEZ Mevcut Hastalıklar</vt:lpstr>
      <vt:lpstr>ANAMNEZ Kullandığı İlaçlar</vt:lpstr>
      <vt:lpstr>ANAMNEZ Korunma Yöntemi</vt:lpstr>
      <vt:lpstr>  ANAMNEZ   Kanama Durumu </vt:lpstr>
      <vt:lpstr>BELİRTİLER </vt:lpstr>
      <vt:lpstr>BELİRTİLER </vt:lpstr>
      <vt:lpstr>BULGULAR </vt:lpstr>
      <vt:lpstr>LABORATUVAR TESTLERİ </vt:lpstr>
      <vt:lpstr>GÖRÜNTÜLEME </vt:lpstr>
      <vt:lpstr>TEDAVİ</vt:lpstr>
      <vt:lpstr>TEDAVİ</vt:lpstr>
      <vt:lpstr>TEDAVİ</vt:lpstr>
      <vt:lpstr>TEDAVİ</vt:lpstr>
      <vt:lpstr>TEDAVİ</vt:lpstr>
      <vt:lpstr>Kaynaklar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Vajinal kanamalar</dc:title>
  <dc:creator>selim kol</dc:creator>
  <cp:lastModifiedBy>lenovo</cp:lastModifiedBy>
  <cp:revision>63</cp:revision>
  <dcterms:created xsi:type="dcterms:W3CDTF">2017-06-01T18:50:24Z</dcterms:created>
  <dcterms:modified xsi:type="dcterms:W3CDTF">2017-06-06T10:01:19Z</dcterms:modified>
</cp:coreProperties>
</file>