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4" r:id="rId1"/>
  </p:sldMasterIdLst>
  <p:notesMasterIdLst>
    <p:notesMasterId r:id="rId60"/>
  </p:notesMasterIdLst>
  <p:sldIdLst>
    <p:sldId id="256" r:id="rId2"/>
    <p:sldId id="261" r:id="rId3"/>
    <p:sldId id="346" r:id="rId4"/>
    <p:sldId id="345" r:id="rId5"/>
    <p:sldId id="258" r:id="rId6"/>
    <p:sldId id="259" r:id="rId7"/>
    <p:sldId id="298" r:id="rId8"/>
    <p:sldId id="301" r:id="rId9"/>
    <p:sldId id="299" r:id="rId10"/>
    <p:sldId id="302" r:id="rId11"/>
    <p:sldId id="303" r:id="rId12"/>
    <p:sldId id="300" r:id="rId13"/>
    <p:sldId id="304" r:id="rId14"/>
    <p:sldId id="305" r:id="rId15"/>
    <p:sldId id="306" r:id="rId16"/>
    <p:sldId id="307" r:id="rId17"/>
    <p:sldId id="308" r:id="rId18"/>
    <p:sldId id="309" r:id="rId19"/>
    <p:sldId id="310" r:id="rId20"/>
    <p:sldId id="311" r:id="rId21"/>
    <p:sldId id="312" r:id="rId22"/>
    <p:sldId id="313" r:id="rId23"/>
    <p:sldId id="315" r:id="rId24"/>
    <p:sldId id="316" r:id="rId25"/>
    <p:sldId id="317" r:id="rId26"/>
    <p:sldId id="340" r:id="rId27"/>
    <p:sldId id="318" r:id="rId28"/>
    <p:sldId id="319" r:id="rId29"/>
    <p:sldId id="320" r:id="rId30"/>
    <p:sldId id="323" r:id="rId31"/>
    <p:sldId id="347" r:id="rId32"/>
    <p:sldId id="348" r:id="rId33"/>
    <p:sldId id="342" r:id="rId34"/>
    <p:sldId id="341" r:id="rId35"/>
    <p:sldId id="324" r:id="rId36"/>
    <p:sldId id="343" r:id="rId37"/>
    <p:sldId id="325" r:id="rId38"/>
    <p:sldId id="344" r:id="rId39"/>
    <p:sldId id="326" r:id="rId40"/>
    <p:sldId id="327" r:id="rId41"/>
    <p:sldId id="349" r:id="rId42"/>
    <p:sldId id="292" r:id="rId43"/>
    <p:sldId id="328" r:id="rId44"/>
    <p:sldId id="282" r:id="rId45"/>
    <p:sldId id="329" r:id="rId46"/>
    <p:sldId id="295" r:id="rId47"/>
    <p:sldId id="330" r:id="rId48"/>
    <p:sldId id="278" r:id="rId49"/>
    <p:sldId id="331" r:id="rId50"/>
    <p:sldId id="332" r:id="rId51"/>
    <p:sldId id="284" r:id="rId52"/>
    <p:sldId id="333" r:id="rId53"/>
    <p:sldId id="334" r:id="rId54"/>
    <p:sldId id="336" r:id="rId55"/>
    <p:sldId id="337" r:id="rId56"/>
    <p:sldId id="338" r:id="rId57"/>
    <p:sldId id="350" r:id="rId58"/>
    <p:sldId id="351"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142" autoAdjust="0"/>
    <p:restoredTop sz="86299" autoAdjust="0"/>
  </p:normalViewPr>
  <p:slideViewPr>
    <p:cSldViewPr snapToGrid="0" snapToObjects="1">
      <p:cViewPr>
        <p:scale>
          <a:sx n="61" d="100"/>
          <a:sy n="61" d="100"/>
        </p:scale>
        <p:origin x="-3018" y="-9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5E12E32-19C8-41C9-8981-57BB0CF18DB2}" type="datetimeFigureOut">
              <a:rPr lang="en-US"/>
              <a:pPr>
                <a:defRPr/>
              </a:pPr>
              <a:t>3/14/2017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Click to edit Master text styles</a:t>
            </a:r>
          </a:p>
          <a:p>
            <a:pPr lvl="1"/>
            <a:r>
              <a:rPr lang="tr-TR" noProof="0" smtClean="0"/>
              <a:t>Second level</a:t>
            </a:r>
          </a:p>
          <a:p>
            <a:pPr lvl="2"/>
            <a:r>
              <a:rPr lang="tr-TR" noProof="0" smtClean="0"/>
              <a:t>Third level</a:t>
            </a:r>
          </a:p>
          <a:p>
            <a:pPr lvl="3"/>
            <a:r>
              <a:rPr lang="tr-TR" noProof="0" smtClean="0"/>
              <a:t>Fourth level</a:t>
            </a:r>
          </a:p>
          <a:p>
            <a:pPr lvl="4"/>
            <a:r>
              <a:rPr lang="tr-TR"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8598CC4-D2D3-473C-9976-D32EC342F894}" type="slidenum">
              <a:rPr lang="en-US"/>
              <a:pPr>
                <a:defRPr/>
              </a:pPr>
              <a:t>‹#›</a:t>
            </a:fld>
            <a:endParaRPr lang="en-US"/>
          </a:p>
        </p:txBody>
      </p:sp>
    </p:spTree>
    <p:extLst>
      <p:ext uri="{BB962C8B-B14F-4D97-AF65-F5344CB8AC3E}">
        <p14:creationId xmlns:p14="http://schemas.microsoft.com/office/powerpoint/2010/main" val="25873022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tr-TR" sz="1200" dirty="0" smtClean="0"/>
              <a:t>Akut </a:t>
            </a:r>
            <a:r>
              <a:rPr lang="tr-TR" sz="1200" dirty="0" err="1" smtClean="0"/>
              <a:t>gastroenterit</a:t>
            </a:r>
            <a:r>
              <a:rPr lang="tr-TR" sz="1200" dirty="0" smtClean="0"/>
              <a:t> sırasında artan </a:t>
            </a:r>
            <a:r>
              <a:rPr lang="tr-TR" sz="1200" dirty="0" err="1" smtClean="0"/>
              <a:t>intestinal</a:t>
            </a:r>
            <a:r>
              <a:rPr lang="tr-TR" sz="1200" dirty="0" smtClean="0"/>
              <a:t> </a:t>
            </a:r>
            <a:r>
              <a:rPr lang="tr-TR" sz="1200" dirty="0" err="1" smtClean="0"/>
              <a:t>mukozal</a:t>
            </a:r>
            <a:r>
              <a:rPr lang="tr-TR" sz="1200" dirty="0" smtClean="0"/>
              <a:t> geçirgenlik </a:t>
            </a:r>
            <a:r>
              <a:rPr lang="tr-TR" sz="1200" dirty="0" err="1" smtClean="0"/>
              <a:t>mukozal</a:t>
            </a:r>
            <a:r>
              <a:rPr lang="tr-TR" sz="1200" dirty="0" smtClean="0"/>
              <a:t> </a:t>
            </a:r>
            <a:r>
              <a:rPr lang="tr-TR" sz="1200" dirty="0" err="1" smtClean="0"/>
              <a:t>inflamasyona</a:t>
            </a:r>
            <a:r>
              <a:rPr lang="tr-TR" sz="1200" dirty="0" smtClean="0"/>
              <a:t> neden olmaktadır. Oluşan </a:t>
            </a:r>
            <a:r>
              <a:rPr lang="tr-TR" sz="1200" dirty="0" err="1" smtClean="0"/>
              <a:t>inflamasyon</a:t>
            </a:r>
            <a:r>
              <a:rPr lang="tr-TR" sz="1200" dirty="0" smtClean="0"/>
              <a:t> ve </a:t>
            </a:r>
            <a:r>
              <a:rPr lang="tr-TR" sz="1200" dirty="0" err="1" smtClean="0"/>
              <a:t>intestinal</a:t>
            </a:r>
            <a:r>
              <a:rPr lang="tr-TR" sz="1200" dirty="0" smtClean="0"/>
              <a:t> </a:t>
            </a:r>
            <a:r>
              <a:rPr lang="tr-TR" sz="1200" dirty="0" err="1" smtClean="0"/>
              <a:t>mikrobiyotada</a:t>
            </a:r>
            <a:r>
              <a:rPr lang="tr-TR" sz="1200" dirty="0" smtClean="0"/>
              <a:t> ortaya çıkan değişiklikler </a:t>
            </a:r>
            <a:r>
              <a:rPr lang="tr-TR" sz="1200" dirty="0" err="1" smtClean="0"/>
              <a:t>intestinal</a:t>
            </a:r>
            <a:r>
              <a:rPr lang="tr-TR" sz="1200" dirty="0" smtClean="0"/>
              <a:t> bariyer </a:t>
            </a:r>
            <a:r>
              <a:rPr lang="tr-TR" sz="1200" dirty="0" err="1" smtClean="0"/>
              <a:t>disfonskiyonuna</a:t>
            </a:r>
            <a:r>
              <a:rPr lang="tr-TR" sz="1200" dirty="0" smtClean="0"/>
              <a:t> yol açmaktadır .</a:t>
            </a:r>
          </a:p>
          <a:p>
            <a:endParaRPr lang="tr-TR" dirty="0"/>
          </a:p>
        </p:txBody>
      </p:sp>
      <p:sp>
        <p:nvSpPr>
          <p:cNvPr id="4" name="Slayt Numarası Yer Tutucusu 3"/>
          <p:cNvSpPr>
            <a:spLocks noGrp="1"/>
          </p:cNvSpPr>
          <p:nvPr>
            <p:ph type="sldNum" sz="quarter" idx="10"/>
          </p:nvPr>
        </p:nvSpPr>
        <p:spPr/>
        <p:txBody>
          <a:bodyPr/>
          <a:lstStyle/>
          <a:p>
            <a:pPr>
              <a:defRPr/>
            </a:pPr>
            <a:fld id="{08598CC4-D2D3-473C-9976-D32EC342F894}" type="slidenum">
              <a:rPr lang="en-US" smtClean="0"/>
              <a:pPr>
                <a:defRPr/>
              </a:pPr>
              <a:t>17</a:t>
            </a:fld>
            <a:endParaRPr lang="en-US"/>
          </a:p>
        </p:txBody>
      </p:sp>
    </p:spTree>
    <p:extLst>
      <p:ext uri="{BB962C8B-B14F-4D97-AF65-F5344CB8AC3E}">
        <p14:creationId xmlns:p14="http://schemas.microsoft.com/office/powerpoint/2010/main" val="79401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600" dirty="0" err="1" smtClean="0"/>
              <a:t>nun</a:t>
            </a:r>
            <a:r>
              <a:rPr lang="tr-TR" sz="1600" dirty="0" smtClean="0"/>
              <a:t> olduğu düşük seviye </a:t>
            </a:r>
            <a:r>
              <a:rPr lang="tr-TR" sz="1600" dirty="0" err="1" smtClean="0"/>
              <a:t>inflamasyon</a:t>
            </a:r>
            <a:r>
              <a:rPr lang="tr-TR" sz="1600" dirty="0" smtClean="0"/>
              <a:t> izlenmiştir.</a:t>
            </a:r>
          </a:p>
          <a:p>
            <a:pPr lvl="1"/>
            <a:r>
              <a:rPr lang="tr-TR" sz="1200" dirty="0" err="1" smtClean="0"/>
              <a:t>enterik</a:t>
            </a:r>
            <a:r>
              <a:rPr lang="tr-TR" sz="1200" dirty="0" smtClean="0"/>
              <a:t> sinir sistemi ve düz kas işlevleri üzerinde yaptığı değişiklikler kalıcı </a:t>
            </a:r>
            <a:r>
              <a:rPr lang="tr-TR" sz="1200" dirty="0" err="1" smtClean="0"/>
              <a:t>motilite</a:t>
            </a:r>
            <a:r>
              <a:rPr lang="tr-TR" sz="1200" dirty="0" smtClean="0"/>
              <a:t> bozukluklarına neden olabilir. </a:t>
            </a:r>
          </a:p>
          <a:p>
            <a:pPr marL="0" marR="0" indent="0" algn="l" defTabSz="457200" rtl="0" eaLnBrk="0" fontAlgn="base" latinLnBrk="0" hangingPunct="0">
              <a:lnSpc>
                <a:spcPct val="100000"/>
              </a:lnSpc>
              <a:spcBef>
                <a:spcPct val="30000"/>
              </a:spcBef>
              <a:spcAft>
                <a:spcPct val="0"/>
              </a:spcAft>
              <a:buClrTx/>
              <a:buSzTx/>
              <a:buFontTx/>
              <a:buNone/>
              <a:tabLst/>
              <a:defRPr/>
            </a:pPr>
            <a:r>
              <a:rPr lang="tr-TR" sz="1200" dirty="0" smtClean="0"/>
              <a:t>Birçok </a:t>
            </a:r>
            <a:r>
              <a:rPr lang="tr-TR" sz="1200" dirty="0" err="1" smtClean="0"/>
              <a:t>polimorfizm</a:t>
            </a:r>
            <a:r>
              <a:rPr lang="tr-TR" sz="1200" dirty="0" smtClean="0"/>
              <a:t> tanımlanmış olmasına rağmen gen-çevre ilişkisi ve </a:t>
            </a:r>
            <a:r>
              <a:rPr lang="tr-TR" sz="1200" dirty="0" err="1" smtClean="0"/>
              <a:t>epigenetik</a:t>
            </a:r>
            <a:r>
              <a:rPr lang="tr-TR" sz="1200" dirty="0" smtClean="0"/>
              <a:t> faktörler hala bilinmezliğini korumaktadır. </a:t>
            </a:r>
          </a:p>
          <a:p>
            <a:r>
              <a:rPr lang="tr-TR" sz="1600" dirty="0" smtClean="0"/>
              <a:t>Bu modelin diğer bir </a:t>
            </a:r>
            <a:r>
              <a:rPr lang="tr-TR" sz="1600" dirty="0" err="1" smtClean="0"/>
              <a:t>komponenti</a:t>
            </a:r>
            <a:r>
              <a:rPr lang="tr-TR" sz="1600" dirty="0" smtClean="0"/>
              <a:t> olan </a:t>
            </a:r>
            <a:r>
              <a:rPr lang="tr-TR" sz="1600" dirty="0" err="1" smtClean="0"/>
              <a:t>psikososyal</a:t>
            </a:r>
            <a:r>
              <a:rPr lang="tr-TR" sz="1600" dirty="0" smtClean="0"/>
              <a:t> faktörlerin rolü de tam olarak anlaşılabilmiş değildir. Fakat beyin-barsak etkileşiminin </a:t>
            </a:r>
            <a:r>
              <a:rPr lang="tr-TR" sz="1600" dirty="0" err="1" smtClean="0"/>
              <a:t>İBS’nin</a:t>
            </a:r>
            <a:r>
              <a:rPr lang="tr-TR" sz="1600" dirty="0" smtClean="0"/>
              <a:t> gelişiminde etkili olduğunu gösteren güçlü deliller bulunmaktadır. </a:t>
            </a:r>
          </a:p>
          <a:p>
            <a:pPr lvl="1"/>
            <a:r>
              <a:rPr lang="tr-TR" sz="1600" dirty="0" smtClean="0"/>
              <a:t>Rektum kanseri olduğu söylenen hastaların barsak </a:t>
            </a:r>
            <a:r>
              <a:rPr lang="tr-TR" sz="1600" dirty="0" err="1" smtClean="0"/>
              <a:t>motilitesinde</a:t>
            </a:r>
            <a:r>
              <a:rPr lang="tr-TR" sz="1600" dirty="0" smtClean="0"/>
              <a:t> ciddi artış izlenirken, bunun şaka olduğu söylendiğinde barsak hareketlerinin normale döndüğü görülmektedir. </a:t>
            </a:r>
          </a:p>
          <a:p>
            <a:pPr lvl="1"/>
            <a:r>
              <a:rPr lang="tr-TR" sz="1600" dirty="0" smtClean="0"/>
              <a:t>Çocukluk çağında maruz kalınan cinsel ve fiziksel taciz, </a:t>
            </a:r>
            <a:r>
              <a:rPr lang="tr-TR" sz="1600" dirty="0" err="1" smtClean="0"/>
              <a:t>anksiyete</a:t>
            </a:r>
            <a:r>
              <a:rPr lang="tr-TR" sz="1600" dirty="0" smtClean="0"/>
              <a:t> ve depresyon gibi psikolojik problemler ile kronik stres İBS için risk faktörleri arasında yer almaktadır.</a:t>
            </a:r>
          </a:p>
          <a:p>
            <a:pPr marL="0" marR="0" indent="0" algn="l" defTabSz="457200" rtl="0" eaLnBrk="0" fontAlgn="base" latinLnBrk="0" hangingPunct="0">
              <a:lnSpc>
                <a:spcPct val="100000"/>
              </a:lnSpc>
              <a:spcBef>
                <a:spcPct val="30000"/>
              </a:spcBef>
              <a:spcAft>
                <a:spcPct val="0"/>
              </a:spcAft>
              <a:buClrTx/>
              <a:buSzTx/>
              <a:buFontTx/>
              <a:buNone/>
              <a:tabLst/>
              <a:defRPr/>
            </a:pPr>
            <a:endParaRPr lang="tr-TR" sz="1200" dirty="0" smtClean="0"/>
          </a:p>
          <a:p>
            <a:endParaRPr lang="en-US" dirty="0"/>
          </a:p>
        </p:txBody>
      </p:sp>
      <p:sp>
        <p:nvSpPr>
          <p:cNvPr id="4" name="Slayt Numarası Yer Tutucusu 3"/>
          <p:cNvSpPr>
            <a:spLocks noGrp="1"/>
          </p:cNvSpPr>
          <p:nvPr>
            <p:ph type="sldNum" sz="quarter" idx="10"/>
          </p:nvPr>
        </p:nvSpPr>
        <p:spPr/>
        <p:txBody>
          <a:bodyPr/>
          <a:lstStyle/>
          <a:p>
            <a:pPr>
              <a:defRPr/>
            </a:pPr>
            <a:fld id="{08598CC4-D2D3-473C-9976-D32EC342F894}" type="slidenum">
              <a:rPr lang="en-US" smtClean="0"/>
              <a:pPr>
                <a:defRPr/>
              </a:pPr>
              <a:t>20</a:t>
            </a:fld>
            <a:endParaRPr lang="en-US"/>
          </a:p>
        </p:txBody>
      </p:sp>
    </p:spTree>
    <p:extLst>
      <p:ext uri="{BB962C8B-B14F-4D97-AF65-F5344CB8AC3E}">
        <p14:creationId xmlns:p14="http://schemas.microsoft.com/office/powerpoint/2010/main" val="138113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tr-TR" sz="1200" dirty="0" smtClean="0">
                <a:latin typeface="Times New Roman" panose="02020603050405020304" pitchFamily="18" charset="0"/>
                <a:cs typeface="Times New Roman" panose="02020603050405020304" pitchFamily="18" charset="0"/>
              </a:rPr>
              <a:t>İBS tanısında, semptomlara dayalı olarak oluşturulan ROME-III kriterleri kullanılmaktadır </a:t>
            </a:r>
            <a:r>
              <a:rPr lang="tr-TR" sz="1400" dirty="0" smtClean="0">
                <a:latin typeface="Times New Roman" panose="02020603050405020304" pitchFamily="18" charset="0"/>
                <a:cs typeface="Times New Roman" panose="02020603050405020304" pitchFamily="18" charset="0"/>
              </a:rPr>
              <a:t>(Tablo 2). </a:t>
            </a:r>
          </a:p>
          <a:p>
            <a:endParaRPr lang="en-US" dirty="0"/>
          </a:p>
        </p:txBody>
      </p:sp>
      <p:sp>
        <p:nvSpPr>
          <p:cNvPr id="4" name="Slayt Numarası Yer Tutucusu 3"/>
          <p:cNvSpPr>
            <a:spLocks noGrp="1"/>
          </p:cNvSpPr>
          <p:nvPr>
            <p:ph type="sldNum" sz="quarter" idx="10"/>
          </p:nvPr>
        </p:nvSpPr>
        <p:spPr/>
        <p:txBody>
          <a:bodyPr/>
          <a:lstStyle/>
          <a:p>
            <a:pPr>
              <a:defRPr/>
            </a:pPr>
            <a:fld id="{08598CC4-D2D3-473C-9976-D32EC342F894}" type="slidenum">
              <a:rPr lang="en-US" smtClean="0"/>
              <a:pPr>
                <a:defRPr/>
              </a:pPr>
              <a:t>29</a:t>
            </a:fld>
            <a:endParaRPr lang="en-US"/>
          </a:p>
        </p:txBody>
      </p:sp>
    </p:spTree>
    <p:extLst>
      <p:ext uri="{BB962C8B-B14F-4D97-AF65-F5344CB8AC3E}">
        <p14:creationId xmlns:p14="http://schemas.microsoft.com/office/powerpoint/2010/main" val="2394502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latin typeface="Times New Roman" panose="02020603050405020304" pitchFamily="18" charset="0"/>
                <a:cs typeface="Times New Roman" panose="02020603050405020304" pitchFamily="18" charset="0"/>
              </a:rPr>
              <a:t>Fonksiyonel </a:t>
            </a:r>
            <a:r>
              <a:rPr lang="tr-TR" sz="1200" dirty="0" err="1" smtClean="0">
                <a:latin typeface="Times New Roman" panose="02020603050405020304" pitchFamily="18" charset="0"/>
                <a:cs typeface="Times New Roman" panose="02020603050405020304" pitchFamily="18" charset="0"/>
              </a:rPr>
              <a:t>gastrointestinal</a:t>
            </a:r>
            <a:r>
              <a:rPr lang="tr-TR" sz="1200" dirty="0" smtClean="0">
                <a:latin typeface="Times New Roman" panose="02020603050405020304" pitchFamily="18" charset="0"/>
                <a:cs typeface="Times New Roman" panose="02020603050405020304" pitchFamily="18" charset="0"/>
              </a:rPr>
              <a:t> sistem hastalıklarının tanısında </a:t>
            </a:r>
            <a:r>
              <a:rPr lang="tr-TR" sz="1200" dirty="0" err="1" smtClean="0">
                <a:latin typeface="Times New Roman" panose="02020603050405020304" pitchFamily="18" charset="0"/>
                <a:cs typeface="Times New Roman" panose="02020603050405020304" pitchFamily="18" charset="0"/>
              </a:rPr>
              <a:t>algoritmik</a:t>
            </a:r>
            <a:r>
              <a:rPr lang="tr-TR" sz="1200" dirty="0" smtClean="0">
                <a:latin typeface="Times New Roman" panose="02020603050405020304" pitchFamily="18" charset="0"/>
                <a:cs typeface="Times New Roman" panose="02020603050405020304" pitchFamily="18" charset="0"/>
              </a:rPr>
              <a:t> yaklaşım ile ilgili 2010 yılında yayınlanan makalede, alarm bulgularının yokluğunda, İBS kriterleri sağlanıyorsa tanısal testlerin sayısının minimal olması gerektiği bildirilmiştir (Şekil 3).</a:t>
            </a:r>
          </a:p>
          <a:p>
            <a:endParaRPr lang="tr-TR" sz="1200" dirty="0" smtClean="0">
              <a:latin typeface="Times New Roman" panose="02020603050405020304" pitchFamily="18" charset="0"/>
              <a:cs typeface="Times New Roman" panose="02020603050405020304" pitchFamily="18" charset="0"/>
            </a:endParaRPr>
          </a:p>
          <a:p>
            <a:r>
              <a:rPr lang="tr-TR" sz="1200" dirty="0" smtClean="0">
                <a:latin typeface="Times New Roman" panose="02020603050405020304" pitchFamily="18" charset="0"/>
                <a:cs typeface="Times New Roman" panose="02020603050405020304" pitchFamily="18" charset="0"/>
              </a:rPr>
              <a:t>Anormal bulgu elde edilmezse İBS tanısı rahatlıkla konulabilir.</a:t>
            </a:r>
          </a:p>
          <a:p>
            <a:endParaRPr lang="tr-TR" sz="1200" dirty="0" smtClean="0">
              <a:latin typeface="Times New Roman" panose="02020603050405020304" pitchFamily="18" charset="0"/>
              <a:cs typeface="Times New Roman" panose="02020603050405020304" pitchFamily="18" charset="0"/>
            </a:endParaRPr>
          </a:p>
          <a:p>
            <a:r>
              <a:rPr lang="tr-TR" sz="1200" dirty="0" smtClean="0">
                <a:latin typeface="Times New Roman" panose="02020603050405020304" pitchFamily="18" charset="0"/>
                <a:cs typeface="Times New Roman" panose="02020603050405020304" pitchFamily="18" charset="0"/>
              </a:rPr>
              <a:t>Sonrasında Bristol dışkı formu skalasına göre </a:t>
            </a:r>
            <a:r>
              <a:rPr lang="tr-TR" sz="1200" dirty="0" err="1" smtClean="0">
                <a:latin typeface="Times New Roman" panose="02020603050405020304" pitchFamily="18" charset="0"/>
                <a:cs typeface="Times New Roman" panose="02020603050405020304" pitchFamily="18" charset="0"/>
              </a:rPr>
              <a:t>İBS’nin</a:t>
            </a:r>
            <a:r>
              <a:rPr lang="tr-TR" sz="1200" dirty="0" smtClean="0">
                <a:latin typeface="Times New Roman" panose="02020603050405020304" pitchFamily="18" charset="0"/>
                <a:cs typeface="Times New Roman" panose="02020603050405020304" pitchFamily="18" charset="0"/>
              </a:rPr>
              <a:t> alt tipleri belirlenir (Şekil 2). </a:t>
            </a:r>
          </a:p>
          <a:p>
            <a:endParaRPr lang="tr-TR" sz="1200" dirty="0" smtClean="0">
              <a:latin typeface="Times New Roman" panose="02020603050405020304" pitchFamily="18" charset="0"/>
              <a:cs typeface="Times New Roman" panose="02020603050405020304" pitchFamily="18" charset="0"/>
            </a:endParaRPr>
          </a:p>
          <a:p>
            <a:r>
              <a:rPr lang="tr-TR" sz="1200" dirty="0" smtClean="0">
                <a:latin typeface="Times New Roman" panose="02020603050405020304" pitchFamily="18" charset="0"/>
                <a:cs typeface="Times New Roman" panose="02020603050405020304" pitchFamily="18" charset="0"/>
              </a:rPr>
              <a:t>(Tablo 3).</a:t>
            </a:r>
          </a:p>
          <a:p>
            <a:endParaRPr lang="en-US" dirty="0"/>
          </a:p>
        </p:txBody>
      </p:sp>
      <p:sp>
        <p:nvSpPr>
          <p:cNvPr id="4" name="Slayt Numarası Yer Tutucusu 3"/>
          <p:cNvSpPr>
            <a:spLocks noGrp="1"/>
          </p:cNvSpPr>
          <p:nvPr>
            <p:ph type="sldNum" sz="quarter" idx="10"/>
          </p:nvPr>
        </p:nvSpPr>
        <p:spPr/>
        <p:txBody>
          <a:bodyPr/>
          <a:lstStyle/>
          <a:p>
            <a:pPr>
              <a:defRPr/>
            </a:pPr>
            <a:fld id="{08598CC4-D2D3-473C-9976-D32EC342F894}" type="slidenum">
              <a:rPr lang="en-US" smtClean="0"/>
              <a:pPr>
                <a:defRPr/>
              </a:pPr>
              <a:t>34</a:t>
            </a:fld>
            <a:endParaRPr lang="en-US"/>
          </a:p>
        </p:txBody>
      </p:sp>
    </p:spTree>
    <p:extLst>
      <p:ext uri="{BB962C8B-B14F-4D97-AF65-F5344CB8AC3E}">
        <p14:creationId xmlns:p14="http://schemas.microsoft.com/office/powerpoint/2010/main" val="3357584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err="1" smtClean="0">
                <a:latin typeface="Times New Roman" panose="02020603050405020304" pitchFamily="18" charset="0"/>
                <a:cs typeface="Times New Roman" panose="02020603050405020304" pitchFamily="18" charset="0"/>
              </a:rPr>
              <a:t>Çölyak</a:t>
            </a:r>
            <a:r>
              <a:rPr lang="tr-TR" sz="1200" dirty="0" smtClean="0">
                <a:latin typeface="Times New Roman" panose="02020603050405020304" pitchFamily="18" charset="0"/>
                <a:cs typeface="Times New Roman" panose="02020603050405020304" pitchFamily="18" charset="0"/>
              </a:rPr>
              <a:t> hastalığı için </a:t>
            </a:r>
            <a:r>
              <a:rPr lang="tr-TR" sz="1200" dirty="0" err="1" smtClean="0">
                <a:latin typeface="Times New Roman" panose="02020603050405020304" pitchFamily="18" charset="0"/>
                <a:cs typeface="Times New Roman" panose="02020603050405020304" pitchFamily="18" charset="0"/>
              </a:rPr>
              <a:t>serolojinin</a:t>
            </a:r>
            <a:r>
              <a:rPr lang="tr-TR" sz="1200" dirty="0" smtClean="0">
                <a:latin typeface="Times New Roman" panose="02020603050405020304" pitchFamily="18" charset="0"/>
                <a:cs typeface="Times New Roman" panose="02020603050405020304" pitchFamily="18" charset="0"/>
              </a:rPr>
              <a:t> yanında </a:t>
            </a:r>
            <a:r>
              <a:rPr lang="tr-TR" sz="1200" dirty="0" err="1" smtClean="0">
                <a:latin typeface="Times New Roman" panose="02020603050405020304" pitchFamily="18" charset="0"/>
                <a:cs typeface="Times New Roman" panose="02020603050405020304" pitchFamily="18" charset="0"/>
              </a:rPr>
              <a:t>duodenum</a:t>
            </a:r>
            <a:r>
              <a:rPr lang="tr-TR" sz="1200" dirty="0" smtClean="0">
                <a:latin typeface="Times New Roman" panose="02020603050405020304" pitchFamily="18" charset="0"/>
                <a:cs typeface="Times New Roman" panose="02020603050405020304" pitchFamily="18" charset="0"/>
              </a:rPr>
              <a:t> biyopsisi,</a:t>
            </a:r>
          </a:p>
          <a:p>
            <a:r>
              <a:rPr lang="tr-TR" sz="1200" dirty="0" smtClean="0">
                <a:latin typeface="Times New Roman" panose="02020603050405020304" pitchFamily="18" charset="0"/>
                <a:cs typeface="Times New Roman" panose="02020603050405020304" pitchFamily="18" charset="0"/>
              </a:rPr>
              <a:t>İlaç bağımlıları ve korunmasız cinsel ilişkiye girenlerde insan bağışıklık yetmezlik virüsü (HIV ) enfeksiyonu atlanmaması,</a:t>
            </a:r>
          </a:p>
          <a:p>
            <a:r>
              <a:rPr lang="tr-TR" sz="1200" dirty="0" smtClean="0">
                <a:latin typeface="Times New Roman" panose="02020603050405020304" pitchFamily="18" charset="0"/>
                <a:cs typeface="Times New Roman" panose="02020603050405020304" pitchFamily="18" charset="0"/>
              </a:rPr>
              <a:t>Antibiyotik kullanımında </a:t>
            </a:r>
            <a:r>
              <a:rPr lang="tr-TR" sz="1200" dirty="0" err="1" smtClean="0">
                <a:latin typeface="Times New Roman" panose="02020603050405020304" pitchFamily="18" charset="0"/>
                <a:cs typeface="Times New Roman" panose="02020603050405020304" pitchFamily="18" charset="0"/>
              </a:rPr>
              <a:t>Clostiridium</a:t>
            </a:r>
            <a:r>
              <a:rPr lang="tr-TR" sz="1200" dirty="0" smtClean="0">
                <a:latin typeface="Times New Roman" panose="02020603050405020304" pitchFamily="18" charset="0"/>
                <a:cs typeface="Times New Roman" panose="02020603050405020304" pitchFamily="18" charset="0"/>
              </a:rPr>
              <a:t> </a:t>
            </a:r>
            <a:r>
              <a:rPr lang="tr-TR" sz="1200" dirty="0" err="1" smtClean="0">
                <a:latin typeface="Times New Roman" panose="02020603050405020304" pitchFamily="18" charset="0"/>
                <a:cs typeface="Times New Roman" panose="02020603050405020304" pitchFamily="18" charset="0"/>
              </a:rPr>
              <a:t>difficile</a:t>
            </a:r>
            <a:r>
              <a:rPr lang="tr-TR" sz="1200" dirty="0" smtClean="0">
                <a:latin typeface="Times New Roman" panose="02020603050405020304" pitchFamily="18" charset="0"/>
                <a:cs typeface="Times New Roman" panose="02020603050405020304" pitchFamily="18" charset="0"/>
              </a:rPr>
              <a:t> enfeksiyonu,</a:t>
            </a:r>
          </a:p>
          <a:p>
            <a:r>
              <a:rPr lang="tr-TR" sz="1200" dirty="0" err="1" smtClean="0">
                <a:latin typeface="Times New Roman" panose="02020603050405020304" pitchFamily="18" charset="0"/>
                <a:cs typeface="Times New Roman" panose="02020603050405020304" pitchFamily="18" charset="0"/>
              </a:rPr>
              <a:t>İnflamatuvar</a:t>
            </a:r>
            <a:r>
              <a:rPr lang="tr-TR" sz="1200" dirty="0" smtClean="0">
                <a:latin typeface="Times New Roman" panose="02020603050405020304" pitchFamily="18" charset="0"/>
                <a:cs typeface="Times New Roman" panose="02020603050405020304" pitchFamily="18" charset="0"/>
              </a:rPr>
              <a:t> barsak hastalığı, </a:t>
            </a:r>
            <a:r>
              <a:rPr lang="tr-TR" sz="1200" dirty="0" err="1" smtClean="0">
                <a:latin typeface="Times New Roman" panose="02020603050405020304" pitchFamily="18" charset="0"/>
                <a:cs typeface="Times New Roman" panose="02020603050405020304" pitchFamily="18" charset="0"/>
              </a:rPr>
              <a:t>mikroskopik</a:t>
            </a:r>
            <a:r>
              <a:rPr lang="tr-TR" sz="1200" dirty="0" smtClean="0">
                <a:latin typeface="Times New Roman" panose="02020603050405020304" pitchFamily="18" charset="0"/>
                <a:cs typeface="Times New Roman" panose="02020603050405020304" pitchFamily="18" charset="0"/>
              </a:rPr>
              <a:t> kolit ve </a:t>
            </a:r>
            <a:r>
              <a:rPr lang="tr-TR" sz="1200" dirty="0" err="1" smtClean="0">
                <a:latin typeface="Times New Roman" panose="02020603050405020304" pitchFamily="18" charset="0"/>
                <a:cs typeface="Times New Roman" panose="02020603050405020304" pitchFamily="18" charset="0"/>
              </a:rPr>
              <a:t>kolorektal</a:t>
            </a:r>
            <a:r>
              <a:rPr lang="tr-TR" sz="1200" dirty="0" smtClean="0">
                <a:latin typeface="Times New Roman" panose="02020603050405020304" pitchFamily="18" charset="0"/>
                <a:cs typeface="Times New Roman" panose="02020603050405020304" pitchFamily="18" charset="0"/>
              </a:rPr>
              <a:t> kanseri dışlamak için </a:t>
            </a:r>
            <a:r>
              <a:rPr lang="tr-TR" sz="1200" dirty="0" err="1" smtClean="0">
                <a:latin typeface="Times New Roman" panose="02020603050405020304" pitchFamily="18" charset="0"/>
                <a:cs typeface="Times New Roman" panose="02020603050405020304" pitchFamily="18" charset="0"/>
              </a:rPr>
              <a:t>kolonoskopi</a:t>
            </a:r>
            <a:r>
              <a:rPr lang="tr-TR" sz="1200" dirty="0" smtClean="0">
                <a:latin typeface="Times New Roman" panose="02020603050405020304" pitchFamily="18" charset="0"/>
                <a:cs typeface="Times New Roman" panose="02020603050405020304" pitchFamily="18" charset="0"/>
              </a:rPr>
              <a:t>, bilgisayarlı tomografi (BT) </a:t>
            </a:r>
            <a:r>
              <a:rPr lang="tr-TR" sz="1200" dirty="0" err="1" smtClean="0">
                <a:latin typeface="Times New Roman" panose="02020603050405020304" pitchFamily="18" charset="0"/>
                <a:cs typeface="Times New Roman" panose="02020603050405020304" pitchFamily="18" charset="0"/>
              </a:rPr>
              <a:t>enterografi</a:t>
            </a:r>
            <a:r>
              <a:rPr lang="tr-TR" sz="1200" dirty="0" smtClean="0">
                <a:latin typeface="Times New Roman" panose="02020603050405020304" pitchFamily="18" charset="0"/>
                <a:cs typeface="Times New Roman" panose="02020603050405020304" pitchFamily="18" charset="0"/>
              </a:rPr>
              <a:t> veya baryumlu ince barsak tetkiki,</a:t>
            </a:r>
          </a:p>
          <a:p>
            <a:r>
              <a:rPr lang="tr-TR" sz="1200" dirty="0" smtClean="0">
                <a:latin typeface="Times New Roman" panose="02020603050405020304" pitchFamily="18" charset="0"/>
                <a:cs typeface="Times New Roman" panose="02020603050405020304" pitchFamily="18" charset="0"/>
              </a:rPr>
              <a:t>Proton pompa inhibitörü kullanımına veya </a:t>
            </a:r>
            <a:r>
              <a:rPr lang="tr-TR" sz="1200" dirty="0" err="1" smtClean="0">
                <a:latin typeface="Times New Roman" panose="02020603050405020304" pitchFamily="18" charset="0"/>
                <a:cs typeface="Times New Roman" panose="02020603050405020304" pitchFamily="18" charset="0"/>
              </a:rPr>
              <a:t>pernisiyöz</a:t>
            </a:r>
            <a:r>
              <a:rPr lang="tr-TR" sz="1200" dirty="0" smtClean="0">
                <a:latin typeface="Times New Roman" panose="02020603050405020304" pitchFamily="18" charset="0"/>
                <a:cs typeface="Times New Roman" panose="02020603050405020304" pitchFamily="18" charset="0"/>
              </a:rPr>
              <a:t> anemiye bağlı </a:t>
            </a:r>
            <a:r>
              <a:rPr lang="tr-TR" sz="1200" dirty="0" err="1" smtClean="0">
                <a:latin typeface="Times New Roman" panose="02020603050405020304" pitchFamily="18" charset="0"/>
                <a:cs typeface="Times New Roman" panose="02020603050405020304" pitchFamily="18" charset="0"/>
              </a:rPr>
              <a:t>aklorhidri</a:t>
            </a:r>
            <a:r>
              <a:rPr lang="tr-TR" sz="1200" dirty="0" smtClean="0">
                <a:latin typeface="Times New Roman" panose="02020603050405020304" pitchFamily="18" charset="0"/>
                <a:cs typeface="Times New Roman" panose="02020603050405020304" pitchFamily="18" charset="0"/>
              </a:rPr>
              <a:t> ve kör-</a:t>
            </a:r>
            <a:r>
              <a:rPr lang="tr-TR" sz="1200" dirty="0" err="1" smtClean="0">
                <a:latin typeface="Times New Roman" panose="02020603050405020304" pitchFamily="18" charset="0"/>
                <a:cs typeface="Times New Roman" panose="02020603050405020304" pitchFamily="18" charset="0"/>
              </a:rPr>
              <a:t>loop</a:t>
            </a:r>
            <a:r>
              <a:rPr lang="tr-TR" sz="1200" dirty="0" smtClean="0">
                <a:latin typeface="Times New Roman" panose="02020603050405020304" pitchFamily="18" charset="0"/>
                <a:cs typeface="Times New Roman" panose="02020603050405020304" pitchFamily="18" charset="0"/>
              </a:rPr>
              <a:t>, </a:t>
            </a:r>
            <a:r>
              <a:rPr lang="tr-TR" sz="1200" dirty="0" err="1" smtClean="0">
                <a:latin typeface="Times New Roman" panose="02020603050405020304" pitchFamily="18" charset="0"/>
                <a:cs typeface="Times New Roman" panose="02020603050405020304" pitchFamily="18" charset="0"/>
              </a:rPr>
              <a:t>divertikül</a:t>
            </a:r>
            <a:r>
              <a:rPr lang="tr-TR" sz="1200" dirty="0" smtClean="0">
                <a:latin typeface="Times New Roman" panose="02020603050405020304" pitchFamily="18" charset="0"/>
                <a:cs typeface="Times New Roman" panose="02020603050405020304" pitchFamily="18" charset="0"/>
              </a:rPr>
              <a:t> veya </a:t>
            </a:r>
            <a:r>
              <a:rPr lang="tr-TR" sz="1200" dirty="0" err="1" smtClean="0">
                <a:latin typeface="Times New Roman" panose="02020603050405020304" pitchFamily="18" charset="0"/>
                <a:cs typeface="Times New Roman" panose="02020603050405020304" pitchFamily="18" charset="0"/>
              </a:rPr>
              <a:t>striktür</a:t>
            </a:r>
            <a:r>
              <a:rPr lang="tr-TR" sz="1200" dirty="0" smtClean="0">
                <a:latin typeface="Times New Roman" panose="02020603050405020304" pitchFamily="18" charset="0"/>
                <a:cs typeface="Times New Roman" panose="02020603050405020304" pitchFamily="18" charset="0"/>
              </a:rPr>
              <a:t> gibi anatomik değişiklikleri olanlarda </a:t>
            </a:r>
            <a:r>
              <a:rPr lang="tr-TR" sz="1200" dirty="0" err="1" smtClean="0">
                <a:latin typeface="Times New Roman" panose="02020603050405020304" pitchFamily="18" charset="0"/>
                <a:cs typeface="Times New Roman" panose="02020603050405020304" pitchFamily="18" charset="0"/>
              </a:rPr>
              <a:t>intestinal</a:t>
            </a:r>
            <a:r>
              <a:rPr lang="tr-TR" sz="1200" dirty="0" smtClean="0">
                <a:latin typeface="Times New Roman" panose="02020603050405020304" pitchFamily="18" charset="0"/>
                <a:cs typeface="Times New Roman" panose="02020603050405020304" pitchFamily="18" charset="0"/>
              </a:rPr>
              <a:t> bakteriyel aşırı çoğalma,</a:t>
            </a:r>
          </a:p>
          <a:p>
            <a:r>
              <a:rPr lang="tr-TR" sz="1200" dirty="0" smtClean="0">
                <a:latin typeface="Times New Roman" panose="02020603050405020304" pitchFamily="18" charset="0"/>
                <a:cs typeface="Times New Roman" panose="02020603050405020304" pitchFamily="18" charset="0"/>
              </a:rPr>
              <a:t>Kalsiyum düşüklüğü </a:t>
            </a:r>
            <a:r>
              <a:rPr lang="tr-TR" sz="1200" dirty="0" err="1" smtClean="0">
                <a:latin typeface="Times New Roman" panose="02020603050405020304" pitchFamily="18" charset="0"/>
                <a:cs typeface="Times New Roman" panose="02020603050405020304" pitchFamily="18" charset="0"/>
              </a:rPr>
              <a:t>malabsorbsiyonu</a:t>
            </a:r>
            <a:r>
              <a:rPr lang="tr-TR" sz="1200" dirty="0" smtClean="0">
                <a:latin typeface="Times New Roman" panose="02020603050405020304" pitchFamily="18" charset="0"/>
                <a:cs typeface="Times New Roman" panose="02020603050405020304" pitchFamily="18" charset="0"/>
              </a:rPr>
              <a:t>, </a:t>
            </a:r>
          </a:p>
          <a:p>
            <a:r>
              <a:rPr lang="tr-TR" sz="1200" dirty="0" smtClean="0">
                <a:latin typeface="Times New Roman" panose="02020603050405020304" pitchFamily="18" charset="0"/>
                <a:cs typeface="Times New Roman" panose="02020603050405020304" pitchFamily="18" charset="0"/>
              </a:rPr>
              <a:t>Anemi, kanser veya büyük </a:t>
            </a:r>
            <a:r>
              <a:rPr lang="tr-TR" sz="1200" dirty="0" err="1" smtClean="0">
                <a:latin typeface="Times New Roman" panose="02020603050405020304" pitchFamily="18" charset="0"/>
                <a:cs typeface="Times New Roman" panose="02020603050405020304" pitchFamily="18" charset="0"/>
              </a:rPr>
              <a:t>kolonik</a:t>
            </a:r>
            <a:r>
              <a:rPr lang="tr-TR" sz="1200" dirty="0" smtClean="0">
                <a:latin typeface="Times New Roman" panose="02020603050405020304" pitchFamily="18" charset="0"/>
                <a:cs typeface="Times New Roman" panose="02020603050405020304" pitchFamily="18" charset="0"/>
              </a:rPr>
              <a:t> polipleri, </a:t>
            </a:r>
          </a:p>
          <a:p>
            <a:r>
              <a:rPr lang="tr-TR" sz="1200" dirty="0" smtClean="0">
                <a:latin typeface="Times New Roman" panose="02020603050405020304" pitchFamily="18" charset="0"/>
                <a:cs typeface="Times New Roman" panose="02020603050405020304" pitchFamily="18" charset="0"/>
              </a:rPr>
              <a:t>Anormal eritrosit sedimantasyon hızı (ESR)/C-reaktif protein (CRP) </a:t>
            </a:r>
            <a:r>
              <a:rPr lang="tr-TR" sz="1200" dirty="0" err="1" smtClean="0">
                <a:latin typeface="Times New Roman" panose="02020603050405020304" pitchFamily="18" charset="0"/>
                <a:cs typeface="Times New Roman" panose="02020603050405020304" pitchFamily="18" charset="0"/>
              </a:rPr>
              <a:t>Crohn</a:t>
            </a:r>
            <a:r>
              <a:rPr lang="tr-TR" sz="1200" dirty="0" smtClean="0">
                <a:latin typeface="Times New Roman" panose="02020603050405020304" pitchFamily="18" charset="0"/>
                <a:cs typeface="Times New Roman" panose="02020603050405020304" pitchFamily="18" charset="0"/>
              </a:rPr>
              <a:t> hastalığını,</a:t>
            </a:r>
          </a:p>
          <a:p>
            <a:r>
              <a:rPr lang="tr-TR" sz="1200" dirty="0" err="1" smtClean="0">
                <a:latin typeface="Times New Roman" panose="02020603050405020304" pitchFamily="18" charset="0"/>
                <a:cs typeface="Times New Roman" panose="02020603050405020304" pitchFamily="18" charset="0"/>
              </a:rPr>
              <a:t>Gayta</a:t>
            </a:r>
            <a:r>
              <a:rPr lang="tr-TR" sz="1200" dirty="0" smtClean="0">
                <a:latin typeface="Times New Roman" panose="02020603050405020304" pitchFamily="18" charset="0"/>
                <a:cs typeface="Times New Roman" panose="02020603050405020304" pitchFamily="18" charset="0"/>
              </a:rPr>
              <a:t> tetkikleri </a:t>
            </a:r>
            <a:r>
              <a:rPr lang="tr-TR" sz="1200" dirty="0" err="1" smtClean="0">
                <a:latin typeface="Times New Roman" panose="02020603050405020304" pitchFamily="18" charset="0"/>
                <a:cs typeface="Times New Roman" panose="02020603050405020304" pitchFamily="18" charset="0"/>
              </a:rPr>
              <a:t>enfeksiyöz</a:t>
            </a:r>
            <a:r>
              <a:rPr lang="tr-TR" sz="1200" dirty="0" smtClean="0">
                <a:latin typeface="Times New Roman" panose="02020603050405020304" pitchFamily="18" charset="0"/>
                <a:cs typeface="Times New Roman" panose="02020603050405020304" pitchFamily="18" charset="0"/>
              </a:rPr>
              <a:t> </a:t>
            </a:r>
            <a:r>
              <a:rPr lang="tr-TR" sz="1200" dirty="0" err="1" smtClean="0">
                <a:latin typeface="Times New Roman" panose="02020603050405020304" pitchFamily="18" charset="0"/>
                <a:cs typeface="Times New Roman" panose="02020603050405020304" pitchFamily="18" charset="0"/>
              </a:rPr>
              <a:t>gastroenteriti</a:t>
            </a:r>
            <a:r>
              <a:rPr lang="tr-TR" sz="1200" dirty="0" smtClean="0">
                <a:latin typeface="Times New Roman" panose="02020603050405020304" pitchFamily="18" charset="0"/>
                <a:cs typeface="Times New Roman" panose="02020603050405020304" pitchFamily="18" charset="0"/>
              </a:rPr>
              <a:t> yakalamamıza yardımcı olabilir. </a:t>
            </a:r>
          </a:p>
          <a:p>
            <a:endParaRPr lang="tr-TR" sz="1200" dirty="0" smtClean="0">
              <a:latin typeface="Times New Roman" panose="02020603050405020304" pitchFamily="18" charset="0"/>
              <a:cs typeface="Times New Roman" panose="02020603050405020304" pitchFamily="18" charset="0"/>
            </a:endParaRPr>
          </a:p>
          <a:p>
            <a:r>
              <a:rPr lang="tr-TR" sz="1200" dirty="0" smtClean="0">
                <a:latin typeface="Times New Roman" panose="02020603050405020304" pitchFamily="18" charset="0"/>
                <a:cs typeface="Times New Roman" panose="02020603050405020304" pitchFamily="18" charset="0"/>
              </a:rPr>
              <a:t>Ayırıcı tanıda düşünülmesi gereken </a:t>
            </a:r>
            <a:r>
              <a:rPr lang="tr-TR" sz="1200" dirty="0" err="1" smtClean="0">
                <a:latin typeface="Times New Roman" panose="02020603050405020304" pitchFamily="18" charset="0"/>
                <a:cs typeface="Times New Roman" panose="02020603050405020304" pitchFamily="18" charset="0"/>
              </a:rPr>
              <a:t>gastrointestinal</a:t>
            </a:r>
            <a:r>
              <a:rPr lang="tr-TR" sz="1200" dirty="0" smtClean="0">
                <a:latin typeface="Times New Roman" panose="02020603050405020304" pitchFamily="18" charset="0"/>
                <a:cs typeface="Times New Roman" panose="02020603050405020304" pitchFamily="18" charset="0"/>
              </a:rPr>
              <a:t> dışı nedenler de olabilir.</a:t>
            </a:r>
          </a:p>
          <a:p>
            <a:endParaRPr lang="en-US" dirty="0"/>
          </a:p>
        </p:txBody>
      </p:sp>
      <p:sp>
        <p:nvSpPr>
          <p:cNvPr id="4" name="Slayt Numarası Yer Tutucusu 3"/>
          <p:cNvSpPr>
            <a:spLocks noGrp="1"/>
          </p:cNvSpPr>
          <p:nvPr>
            <p:ph type="sldNum" sz="quarter" idx="10"/>
          </p:nvPr>
        </p:nvSpPr>
        <p:spPr/>
        <p:txBody>
          <a:bodyPr/>
          <a:lstStyle/>
          <a:p>
            <a:pPr>
              <a:defRPr/>
            </a:pPr>
            <a:fld id="{08598CC4-D2D3-473C-9976-D32EC342F894}" type="slidenum">
              <a:rPr lang="en-US" smtClean="0"/>
              <a:pPr>
                <a:defRPr/>
              </a:pPr>
              <a:t>37</a:t>
            </a:fld>
            <a:endParaRPr lang="en-US"/>
          </a:p>
        </p:txBody>
      </p:sp>
    </p:spTree>
    <p:extLst>
      <p:ext uri="{BB962C8B-B14F-4D97-AF65-F5344CB8AC3E}">
        <p14:creationId xmlns:p14="http://schemas.microsoft.com/office/powerpoint/2010/main" val="1236971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08598CC4-D2D3-473C-9976-D32EC342F894}" type="slidenum">
              <a:rPr lang="en-US" smtClean="0"/>
              <a:pPr>
                <a:defRPr/>
              </a:pPr>
              <a:t>47</a:t>
            </a:fld>
            <a:endParaRPr lang="en-US"/>
          </a:p>
        </p:txBody>
      </p:sp>
    </p:spTree>
    <p:extLst>
      <p:ext uri="{BB962C8B-B14F-4D97-AF65-F5344CB8AC3E}">
        <p14:creationId xmlns:p14="http://schemas.microsoft.com/office/powerpoint/2010/main" val="2911988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Antispasmodikler gis düz kasını selektif olarak inhibe ederek kolonun stimülasyona bağlı motor aktivitesini azaltır ve postprandiyal karın ağrısı, gaz, şişkinlik ve acil tuvalet ihtiyacı duyan hastalarda faydalı olabilir</a:t>
            </a: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6FDE5-0ED0-48C3-AE70-BAC2038C7F08}" type="slidenum">
              <a:rPr lang="en-US">
                <a:cs typeface="Arial" charset="0"/>
              </a:rPr>
              <a:pPr fontAlgn="base">
                <a:spcBef>
                  <a:spcPct val="0"/>
                </a:spcBef>
                <a:spcAft>
                  <a:spcPct val="0"/>
                </a:spcAft>
                <a:defRPr/>
              </a:pPr>
              <a:t>48</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fld id="{C7370BCF-2942-4625-8180-C615CA0FF6C8}" type="datetimeFigureOut">
              <a:rPr lang="en-US" smtClean="0"/>
              <a:pPr>
                <a:defRPr/>
              </a:pPr>
              <a:t>3/14/2017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B4E86A4-C0A1-48AE-999C-7CD4311BF6E4}"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C7370BCF-2942-4625-8180-C615CA0FF6C8}" type="datetimeFigureOut">
              <a:rPr lang="en-US" smtClean="0"/>
              <a:pPr>
                <a:defRPr/>
              </a:pPr>
              <a:t>3/14/2017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B4E86A4-C0A1-48AE-999C-7CD4311BF6E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C7370BCF-2942-4625-8180-C615CA0FF6C8}" type="datetimeFigureOut">
              <a:rPr lang="en-US" smtClean="0"/>
              <a:pPr>
                <a:defRPr/>
              </a:pPr>
              <a:t>3/14/2017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B4E86A4-C0A1-48AE-999C-7CD4311BF6E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C7370BCF-2942-4625-8180-C615CA0FF6C8}" type="datetimeFigureOut">
              <a:rPr lang="en-US" smtClean="0"/>
              <a:pPr>
                <a:defRPr/>
              </a:pPr>
              <a:t>3/14/2017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B4E86A4-C0A1-48AE-999C-7CD4311BF6E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C7370BCF-2942-4625-8180-C615CA0FF6C8}" type="datetimeFigureOut">
              <a:rPr lang="en-US" smtClean="0"/>
              <a:pPr>
                <a:defRPr/>
              </a:pPr>
              <a:t>3/14/2017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B4E86A4-C0A1-48AE-999C-7CD4311BF6E4}"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C7370BCF-2942-4625-8180-C615CA0FF6C8}" type="datetimeFigureOut">
              <a:rPr lang="en-US" smtClean="0"/>
              <a:pPr>
                <a:defRPr/>
              </a:pPr>
              <a:t>3/14/2017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B4E86A4-C0A1-48AE-999C-7CD4311BF6E4}"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C7370BCF-2942-4625-8180-C615CA0FF6C8}" type="datetimeFigureOut">
              <a:rPr lang="en-US" smtClean="0"/>
              <a:pPr>
                <a:defRPr/>
              </a:pPr>
              <a:t>3/14/2017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B4E86A4-C0A1-48AE-999C-7CD4311BF6E4}"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pPr>
              <a:defRPr/>
            </a:pPr>
            <a:fld id="{C7370BCF-2942-4625-8180-C615CA0FF6C8}" type="datetimeFigureOut">
              <a:rPr lang="en-US" smtClean="0"/>
              <a:pPr>
                <a:defRPr/>
              </a:pPr>
              <a:t>3/14/2017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B4E86A4-C0A1-48AE-999C-7CD4311BF6E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7370BCF-2942-4625-8180-C615CA0FF6C8}" type="datetimeFigureOut">
              <a:rPr lang="en-US" smtClean="0"/>
              <a:pPr>
                <a:defRPr/>
              </a:pPr>
              <a:t>3/14/2017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B4E86A4-C0A1-48AE-999C-7CD4311BF6E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C7370BCF-2942-4625-8180-C615CA0FF6C8}" type="datetimeFigureOut">
              <a:rPr lang="en-US" smtClean="0"/>
              <a:pPr>
                <a:defRPr/>
              </a:pPr>
              <a:t>3/14/2017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B4E86A4-C0A1-48AE-999C-7CD4311BF6E4}"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C7370BCF-2942-4625-8180-C615CA0FF6C8}" type="datetimeFigureOut">
              <a:rPr lang="en-US" smtClean="0"/>
              <a:pPr>
                <a:defRPr/>
              </a:pPr>
              <a:t>3/14/2017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B4E86A4-C0A1-48AE-999C-7CD4311BF6E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C7370BCF-2942-4625-8180-C615CA0FF6C8}" type="datetimeFigureOut">
              <a:rPr lang="en-US" smtClean="0"/>
              <a:pPr>
                <a:defRPr/>
              </a:pPr>
              <a:t>3/14/2017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3B4E86A4-C0A1-48AE-999C-7CD4311BF6E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3295" y="3058063"/>
            <a:ext cx="7848600" cy="1927225"/>
          </a:xfrm>
        </p:spPr>
        <p:txBody>
          <a:bodyPr>
            <a:normAutofit/>
          </a:bodyPr>
          <a:lstStyle/>
          <a:p>
            <a:pPr fontAlgn="auto">
              <a:spcAft>
                <a:spcPts val="0"/>
              </a:spcAft>
              <a:defRPr/>
            </a:pPr>
            <a:r>
              <a:rPr lang="en-US" dirty="0" smtClean="0">
                <a:latin typeface="Times New Roman" pitchFamily="18" charset="0"/>
              </a:rPr>
              <a:t>İRRİTABL BARSAK </a:t>
            </a:r>
            <a:r>
              <a:rPr lang="tr-TR" dirty="0" smtClean="0">
                <a:latin typeface="Times New Roman" pitchFamily="18" charset="0"/>
              </a:rPr>
              <a:t>SENDROMU (</a:t>
            </a:r>
            <a:r>
              <a:rPr lang="tr-TR" dirty="0" err="1" smtClean="0">
                <a:latin typeface="Times New Roman" pitchFamily="18" charset="0"/>
              </a:rPr>
              <a:t>ibs</a:t>
            </a:r>
            <a:r>
              <a:rPr lang="tr-TR" dirty="0" smtClean="0">
                <a:latin typeface="Times New Roman" pitchFamily="18" charset="0"/>
              </a:rPr>
              <a:t>)</a:t>
            </a:r>
            <a:endParaRPr lang="en-US" dirty="0" smtClean="0">
              <a:latin typeface="Times New Roman" pitchFamily="18" charset="0"/>
            </a:endParaRPr>
          </a:p>
        </p:txBody>
      </p:sp>
      <p:sp>
        <p:nvSpPr>
          <p:cNvPr id="3" name="Subtitle 2"/>
          <p:cNvSpPr>
            <a:spLocks noGrp="1"/>
          </p:cNvSpPr>
          <p:nvPr>
            <p:ph type="subTitle" idx="1"/>
          </p:nvPr>
        </p:nvSpPr>
        <p:spPr>
          <a:xfrm>
            <a:off x="2561095" y="4993037"/>
            <a:ext cx="6400800" cy="1752600"/>
          </a:xfrm>
        </p:spPr>
        <p:txBody>
          <a:bodyPr rtlCol="0">
            <a:normAutofit/>
          </a:bodyPr>
          <a:lstStyle/>
          <a:p>
            <a:pPr algn="r" fontAlgn="auto">
              <a:lnSpc>
                <a:spcPct val="90000"/>
              </a:lnSpc>
              <a:spcAft>
                <a:spcPts val="0"/>
              </a:spcAft>
              <a:buFont typeface="Arial" pitchFamily="34" charset="0"/>
              <a:buNone/>
              <a:defRPr/>
            </a:pPr>
            <a:r>
              <a:rPr lang="en-US" sz="2200" dirty="0" smtClean="0">
                <a:latin typeface="Times New Roman" pitchFamily="18" charset="0"/>
              </a:rPr>
              <a:t>Dr. </a:t>
            </a:r>
            <a:r>
              <a:rPr lang="tr-TR" sz="2200" dirty="0" smtClean="0">
                <a:latin typeface="Times New Roman" pitchFamily="18" charset="0"/>
              </a:rPr>
              <a:t>Makbule Nurdan Özkaya</a:t>
            </a:r>
            <a:endParaRPr lang="en-US" sz="2200" dirty="0" smtClean="0">
              <a:latin typeface="Times New Roman" pitchFamily="18" charset="0"/>
            </a:endParaRPr>
          </a:p>
          <a:p>
            <a:pPr algn="r" fontAlgn="auto">
              <a:lnSpc>
                <a:spcPct val="90000"/>
              </a:lnSpc>
              <a:spcAft>
                <a:spcPts val="0"/>
              </a:spcAft>
              <a:buFont typeface="Arial" pitchFamily="34" charset="0"/>
              <a:buNone/>
              <a:defRPr/>
            </a:pPr>
            <a:r>
              <a:rPr lang="en-US" sz="2200" dirty="0" smtClean="0">
                <a:latin typeface="Times New Roman" pitchFamily="18" charset="0"/>
              </a:rPr>
              <a:t>KTÜ </a:t>
            </a:r>
            <a:r>
              <a:rPr lang="en-US" sz="2200" dirty="0" err="1" smtClean="0">
                <a:latin typeface="Times New Roman" pitchFamily="18" charset="0"/>
              </a:rPr>
              <a:t>Tıp</a:t>
            </a:r>
            <a:r>
              <a:rPr lang="en-US" sz="2200" dirty="0" smtClean="0">
                <a:latin typeface="Times New Roman" pitchFamily="18" charset="0"/>
              </a:rPr>
              <a:t> Fakültesi</a:t>
            </a:r>
          </a:p>
          <a:p>
            <a:pPr algn="r" fontAlgn="auto">
              <a:lnSpc>
                <a:spcPct val="90000"/>
              </a:lnSpc>
              <a:spcAft>
                <a:spcPts val="0"/>
              </a:spcAft>
              <a:buFont typeface="Arial" pitchFamily="34" charset="0"/>
              <a:buNone/>
              <a:defRPr/>
            </a:pPr>
            <a:r>
              <a:rPr lang="en-US" sz="2200" dirty="0" smtClean="0">
                <a:latin typeface="Times New Roman" pitchFamily="18" charset="0"/>
              </a:rPr>
              <a:t>Aile </a:t>
            </a:r>
            <a:r>
              <a:rPr lang="en-US" sz="2200" dirty="0" err="1" smtClean="0">
                <a:latin typeface="Times New Roman" pitchFamily="18" charset="0"/>
              </a:rPr>
              <a:t>Hekimliği</a:t>
            </a:r>
            <a:r>
              <a:rPr lang="en-US" sz="2200" dirty="0" smtClean="0">
                <a:latin typeface="Times New Roman" pitchFamily="18" charset="0"/>
              </a:rPr>
              <a:t> AD</a:t>
            </a:r>
          </a:p>
          <a:p>
            <a:pPr algn="r" fontAlgn="auto">
              <a:lnSpc>
                <a:spcPct val="90000"/>
              </a:lnSpc>
              <a:spcAft>
                <a:spcPts val="0"/>
              </a:spcAft>
              <a:buFont typeface="Arial" pitchFamily="34" charset="0"/>
              <a:buNone/>
              <a:defRPr/>
            </a:pPr>
            <a:r>
              <a:rPr lang="en-US" sz="2200" dirty="0" smtClean="0">
                <a:latin typeface="Times New Roman" pitchFamily="18" charset="0"/>
              </a:rPr>
              <a:t>1</a:t>
            </a:r>
            <a:r>
              <a:rPr lang="tr-TR" sz="2200" dirty="0" smtClean="0">
                <a:latin typeface="Times New Roman" pitchFamily="18" charset="0"/>
              </a:rPr>
              <a:t>4.03</a:t>
            </a:r>
            <a:r>
              <a:rPr lang="en-US" sz="2200" dirty="0" smtClean="0">
                <a:latin typeface="Times New Roman" pitchFamily="18" charset="0"/>
              </a:rPr>
              <a:t>.201</a:t>
            </a:r>
            <a:r>
              <a:rPr lang="tr-TR" sz="2200" dirty="0" smtClean="0">
                <a:latin typeface="Times New Roman" pitchFamily="18" charset="0"/>
              </a:rPr>
              <a:t>7</a:t>
            </a:r>
            <a:endParaRPr lang="en-US" sz="2200" dirty="0" smtClean="0">
              <a:latin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410" y="0"/>
            <a:ext cx="7578671" cy="3147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HASTALIK ŞİDDETİ</a:t>
            </a:r>
            <a:endParaRPr lang="tr-TR" dirty="0"/>
          </a:p>
        </p:txBody>
      </p:sp>
      <p:sp>
        <p:nvSpPr>
          <p:cNvPr id="3" name="2 İçerik Yer Tutucusu"/>
          <p:cNvSpPr>
            <a:spLocks noGrp="1"/>
          </p:cNvSpPr>
          <p:nvPr>
            <p:ph idx="1"/>
          </p:nvPr>
        </p:nvSpPr>
        <p:spPr/>
        <p:txBody>
          <a:bodyPr>
            <a:normAutofit/>
          </a:bodyPr>
          <a:lstStyle/>
          <a:p>
            <a:r>
              <a:rPr lang="tr-TR" sz="2000" dirty="0" smtClean="0">
                <a:latin typeface="Times New Roman" panose="02020603050405020304" pitchFamily="18" charset="0"/>
                <a:cs typeface="Times New Roman" panose="02020603050405020304" pitchFamily="18" charset="0"/>
              </a:rPr>
              <a:t>İBS hastalarının %70’i hafif seyirli olup, herhangi bir sağlık kuruluşuna başvurmamaktadır. </a:t>
            </a:r>
          </a:p>
          <a:p>
            <a:endParaRPr lang="tr-TR" sz="2000" dirty="0" smtClean="0">
              <a:latin typeface="Times New Roman" panose="02020603050405020304" pitchFamily="18" charset="0"/>
              <a:cs typeface="Times New Roman" panose="02020603050405020304" pitchFamily="18" charset="0"/>
            </a:endParaRPr>
          </a:p>
          <a:p>
            <a:r>
              <a:rPr lang="tr-TR" sz="2000" dirty="0" smtClean="0">
                <a:latin typeface="Times New Roman" panose="02020603050405020304" pitchFamily="18" charset="0"/>
                <a:cs typeface="Times New Roman" panose="02020603050405020304" pitchFamily="18" charset="0"/>
              </a:rPr>
              <a:t>%30 hastada hastalık, orta-ağır şiddette olup, büyük çoğunluğu birinci basamak tedavi ünitelerinde tedavi olmaktadır.</a:t>
            </a:r>
          </a:p>
          <a:p>
            <a:endParaRPr lang="tr-TR" sz="2000" dirty="0" smtClean="0">
              <a:latin typeface="Times New Roman" panose="02020603050405020304" pitchFamily="18" charset="0"/>
              <a:cs typeface="Times New Roman" panose="02020603050405020304" pitchFamily="18" charset="0"/>
            </a:endParaRPr>
          </a:p>
          <a:p>
            <a:r>
              <a:rPr lang="tr-TR" sz="2000" dirty="0" smtClean="0">
                <a:latin typeface="Times New Roman" panose="02020603050405020304" pitchFamily="18" charset="0"/>
                <a:cs typeface="Times New Roman" panose="02020603050405020304" pitchFamily="18" charset="0"/>
              </a:rPr>
              <a:t>Sadece şiddetli veya dirençli vakalarda (%1-5) bir uzman hekim yardımına ihtiyaç duyulmaktadır.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973" y="4091420"/>
            <a:ext cx="3661064" cy="2574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Birinci basamak sağlık kuruluşuna başvuran hastaların %12’si</a:t>
            </a:r>
            <a:r>
              <a:rPr lang="tr-TR" dirty="0" smtClean="0">
                <a:sym typeface="Wingdings" pitchFamily="2" charset="2"/>
              </a:rPr>
              <a:t>İBS</a:t>
            </a:r>
            <a:r>
              <a:rPr lang="tr-TR" dirty="0" smtClean="0"/>
              <a:t>, </a:t>
            </a:r>
          </a:p>
          <a:p>
            <a:pPr lvl="2"/>
            <a:r>
              <a:rPr lang="tr-TR" dirty="0" smtClean="0"/>
              <a:t>gastroenteroloji kliniğindeki hastaların %28’i İBS tanısıyla takip edilmektedir. </a:t>
            </a:r>
          </a:p>
          <a:p>
            <a:endParaRPr lang="tr-TR" sz="2000" dirty="0" smtClean="0"/>
          </a:p>
          <a:p>
            <a:r>
              <a:rPr lang="tr-TR" sz="2000" dirty="0" smtClean="0"/>
              <a:t>İBS açısından birinci basamak sağlık hizmetlerinin önemi oldukça büyük olmakla birlikte</a:t>
            </a:r>
            <a:r>
              <a:rPr lang="tr-TR" dirty="0" smtClean="0"/>
              <a:t>,</a:t>
            </a:r>
          </a:p>
          <a:p>
            <a:pPr lvl="1"/>
            <a:r>
              <a:rPr lang="tr-TR" b="1" i="1" dirty="0" smtClean="0"/>
              <a:t>gastroenteroloji kliniğinde takip edilen üç hastadan birinin İBS </a:t>
            </a:r>
            <a:r>
              <a:rPr lang="tr-TR" dirty="0" smtClean="0"/>
              <a:t>olması, uzman seviyesinde tedavinin gerektiği hasta sayısının da göz ardı edilemeyecek düzeyde olduğunu göstermektedir.</a:t>
            </a:r>
          </a:p>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ETYOPATOGENEZ</a:t>
            </a:r>
            <a:endParaRPr lang="tr-TR" dirty="0"/>
          </a:p>
        </p:txBody>
      </p:sp>
      <p:sp>
        <p:nvSpPr>
          <p:cNvPr id="3" name="2 İçerik Yer Tutucusu"/>
          <p:cNvSpPr>
            <a:spLocks noGrp="1"/>
          </p:cNvSpPr>
          <p:nvPr>
            <p:ph idx="1"/>
          </p:nvPr>
        </p:nvSpPr>
        <p:spPr>
          <a:xfrm>
            <a:off x="457200" y="1288473"/>
            <a:ext cx="8229600" cy="5188527"/>
          </a:xfrm>
        </p:spPr>
        <p:txBody>
          <a:bodyPr>
            <a:normAutofit/>
          </a:bodyPr>
          <a:lstStyle/>
          <a:p>
            <a:endParaRPr lang="tr-TR" sz="2000" dirty="0" smtClean="0">
              <a:latin typeface="Times New Roman" pitchFamily="18" charset="0"/>
              <a:cs typeface="Times New Roman" pitchFamily="18" charset="0"/>
            </a:endParaRPr>
          </a:p>
          <a:p>
            <a:r>
              <a:rPr lang="tr-TR" sz="2000" dirty="0" smtClean="0">
                <a:latin typeface="Times New Roman" pitchFamily="18" charset="0"/>
                <a:cs typeface="Times New Roman" pitchFamily="18" charset="0"/>
              </a:rPr>
              <a:t>İBS için çok farklı mekanizmalar öne sürülmesine rağmen, günümüzde en kabul gören görüş </a:t>
            </a:r>
          </a:p>
          <a:p>
            <a:pPr lvl="1"/>
            <a:r>
              <a:rPr lang="tr-TR" b="1" i="1" dirty="0" smtClean="0">
                <a:latin typeface="Times New Roman" pitchFamily="18" charset="0"/>
                <a:cs typeface="Times New Roman" pitchFamily="18" charset="0"/>
              </a:rPr>
              <a:t>çevresel, genetik, psikolojik ve </a:t>
            </a:r>
            <a:r>
              <a:rPr lang="tr-TR" b="1" i="1" dirty="0" err="1" smtClean="0">
                <a:latin typeface="Times New Roman" pitchFamily="18" charset="0"/>
                <a:cs typeface="Times New Roman" pitchFamily="18" charset="0"/>
              </a:rPr>
              <a:t>psikososyal</a:t>
            </a:r>
            <a:r>
              <a:rPr lang="tr-TR" b="1" i="1" dirty="0" smtClean="0">
                <a:latin typeface="Times New Roman" pitchFamily="18" charset="0"/>
                <a:cs typeface="Times New Roman" pitchFamily="18" charset="0"/>
              </a:rPr>
              <a:t> faktörlerin birlikte rol oynadığı </a:t>
            </a:r>
            <a:r>
              <a:rPr lang="tr-TR" b="1" i="1" dirty="0" err="1" smtClean="0">
                <a:latin typeface="Times New Roman" pitchFamily="18" charset="0"/>
                <a:cs typeface="Times New Roman" pitchFamily="18" charset="0"/>
              </a:rPr>
              <a:t>biyopsikososyal</a:t>
            </a:r>
            <a:r>
              <a:rPr lang="tr-TR" b="1" i="1" dirty="0" smtClean="0">
                <a:latin typeface="Times New Roman" pitchFamily="18" charset="0"/>
                <a:cs typeface="Times New Roman" pitchFamily="18" charset="0"/>
              </a:rPr>
              <a:t> modeldir</a:t>
            </a:r>
            <a:r>
              <a:rPr lang="tr-TR" i="1" dirty="0" smtClean="0">
                <a:latin typeface="Times New Roman" pitchFamily="18" charset="0"/>
                <a:cs typeface="Times New Roman" pitchFamily="18" charset="0"/>
              </a:rPr>
              <a:t>.</a:t>
            </a:r>
          </a:p>
          <a:p>
            <a:endParaRPr lang="tr-TR" sz="2000" dirty="0" smtClean="0">
              <a:latin typeface="Times New Roman" pitchFamily="18" charset="0"/>
              <a:cs typeface="Times New Roman" pitchFamily="18" charset="0"/>
            </a:endParaRPr>
          </a:p>
          <a:p>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İBS’de</a:t>
            </a:r>
            <a:r>
              <a:rPr lang="tr-TR" sz="2000" dirty="0" smtClean="0">
                <a:latin typeface="Times New Roman" pitchFamily="18" charset="0"/>
                <a:cs typeface="Times New Roman" pitchFamily="18" charset="0"/>
              </a:rPr>
              <a:t> klinik, </a:t>
            </a:r>
          </a:p>
          <a:p>
            <a:pPr>
              <a:buFont typeface="Wingdings" pitchFamily="2" charset="2"/>
              <a:buChar char="Ø"/>
            </a:pPr>
            <a:r>
              <a:rPr lang="tr-TR" sz="2000" dirty="0" smtClean="0">
                <a:latin typeface="Times New Roman" pitchFamily="18" charset="0"/>
                <a:cs typeface="Times New Roman" pitchFamily="18" charset="0"/>
              </a:rPr>
              <a:t>karın ağrısı veya karında rahatsızlık hissi ile birlikte</a:t>
            </a:r>
          </a:p>
          <a:p>
            <a:pPr>
              <a:buFont typeface="Wingdings" pitchFamily="2" charset="2"/>
              <a:buChar char="Ø"/>
            </a:pPr>
            <a:r>
              <a:rPr lang="tr-TR" sz="2000" dirty="0" smtClean="0">
                <a:latin typeface="Times New Roman" pitchFamily="18" charset="0"/>
                <a:cs typeface="Times New Roman" pitchFamily="18" charset="0"/>
              </a:rPr>
              <a:t>dışkılama sıklığında ve kıvamında değişiklik ile kendisini gösterir. </a:t>
            </a:r>
            <a:endParaRPr lang="tr-TR" sz="2000" dirty="0">
              <a:latin typeface="Times New Roman" pitchFamily="18" charset="0"/>
              <a:cs typeface="Times New Roman" pitchFamily="18" charset="0"/>
            </a:endParaRP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82390"/>
            <a:ext cx="5133975" cy="2140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071" y="4621643"/>
            <a:ext cx="2337956" cy="2062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TARİHSEL SÜREÇ</a:t>
            </a:r>
            <a:endParaRPr lang="tr-TR" dirty="0"/>
          </a:p>
        </p:txBody>
      </p:sp>
      <p:sp>
        <p:nvSpPr>
          <p:cNvPr id="3" name="2 İçerik Yer Tutucusu"/>
          <p:cNvSpPr>
            <a:spLocks noGrp="1"/>
          </p:cNvSpPr>
          <p:nvPr>
            <p:ph idx="1"/>
          </p:nvPr>
        </p:nvSpPr>
        <p:spPr>
          <a:xfrm>
            <a:off x="914400" y="1239865"/>
            <a:ext cx="7772400" cy="5246660"/>
          </a:xfrm>
        </p:spPr>
        <p:txBody>
          <a:bodyPr>
            <a:noAutofit/>
          </a:bodyPr>
          <a:lstStyle/>
          <a:p>
            <a:pPr lvl="1"/>
            <a:endParaRPr lang="tr-TR" sz="1600" dirty="0" smtClean="0">
              <a:latin typeface="Times New Roman" pitchFamily="18" charset="0"/>
              <a:cs typeface="Times New Roman" pitchFamily="18" charset="0"/>
            </a:endParaRPr>
          </a:p>
          <a:p>
            <a:pPr lvl="1"/>
            <a:r>
              <a:rPr lang="tr-TR" sz="1600" dirty="0" smtClean="0">
                <a:latin typeface="Times New Roman" pitchFamily="18" charset="0"/>
                <a:cs typeface="Times New Roman" pitchFamily="18" charset="0"/>
              </a:rPr>
              <a:t>1800’lerde karın ağrısı, gaz ve şişkinlik semptomlarının bir hastalık belirtisi olabileceği düşüncesi,</a:t>
            </a:r>
          </a:p>
          <a:p>
            <a:pPr lvl="1"/>
            <a:endParaRPr lang="tr-TR" sz="1600" dirty="0">
              <a:latin typeface="Times New Roman" pitchFamily="18" charset="0"/>
              <a:cs typeface="Times New Roman" pitchFamily="18" charset="0"/>
            </a:endParaRPr>
          </a:p>
          <a:p>
            <a:pPr lvl="1"/>
            <a:r>
              <a:rPr lang="tr-TR" sz="1600" dirty="0" smtClean="0">
                <a:latin typeface="Times New Roman" pitchFamily="18" charset="0"/>
                <a:cs typeface="Times New Roman" pitchFamily="18" charset="0"/>
              </a:rPr>
              <a:t>W. </a:t>
            </a:r>
            <a:r>
              <a:rPr lang="tr-TR" sz="1600" dirty="0" err="1" smtClean="0">
                <a:latin typeface="Times New Roman" pitchFamily="18" charset="0"/>
                <a:cs typeface="Times New Roman" pitchFamily="18" charset="0"/>
              </a:rPr>
              <a:t>Cumming</a:t>
            </a:r>
            <a:r>
              <a:rPr lang="tr-TR" sz="1600" dirty="0" smtClean="0">
                <a:latin typeface="Times New Roman" pitchFamily="18" charset="0"/>
                <a:cs typeface="Times New Roman" pitchFamily="18" charset="0"/>
              </a:rPr>
              <a:t> </a:t>
            </a:r>
            <a:r>
              <a:rPr lang="tr-TR" sz="1600" b="1" i="1" dirty="0" smtClean="0">
                <a:latin typeface="Times New Roman" pitchFamily="18" charset="0"/>
                <a:cs typeface="Times New Roman" pitchFamily="18" charset="0"/>
              </a:rPr>
              <a:t>ishal ve kabızlığın aynı hastada olabildiğini </a:t>
            </a:r>
            <a:r>
              <a:rPr lang="tr-TR" sz="1600" dirty="0" smtClean="0">
                <a:latin typeface="Times New Roman" pitchFamily="18" charset="0"/>
                <a:cs typeface="Times New Roman" pitchFamily="18" charset="0"/>
              </a:rPr>
              <a:t>söylemesine rağmen açıklayamamış, </a:t>
            </a:r>
          </a:p>
          <a:p>
            <a:pPr lvl="1"/>
            <a:endParaRPr lang="tr-TR" sz="1600" dirty="0" smtClean="0">
              <a:latin typeface="Times New Roman" pitchFamily="18" charset="0"/>
              <a:cs typeface="Times New Roman" pitchFamily="18" charset="0"/>
            </a:endParaRPr>
          </a:p>
          <a:p>
            <a:pPr lvl="1"/>
            <a:r>
              <a:rPr lang="tr-TR" sz="1600" dirty="0" smtClean="0">
                <a:latin typeface="Times New Roman" pitchFamily="18" charset="0"/>
                <a:cs typeface="Times New Roman" pitchFamily="18" charset="0"/>
              </a:rPr>
              <a:t>1800’lü yılların sonunda bu hastalığın </a:t>
            </a:r>
            <a:r>
              <a:rPr lang="tr-TR" sz="1600" b="1" i="1" dirty="0" smtClean="0">
                <a:latin typeface="Times New Roman" pitchFamily="18" charset="0"/>
                <a:cs typeface="Times New Roman" pitchFamily="18" charset="0"/>
              </a:rPr>
              <a:t>psikopatolojik sorunlar ile ilişkili </a:t>
            </a:r>
            <a:r>
              <a:rPr lang="tr-TR" sz="1600" dirty="0" smtClean="0">
                <a:latin typeface="Times New Roman" pitchFamily="18" charset="0"/>
                <a:cs typeface="Times New Roman" pitchFamily="18" charset="0"/>
              </a:rPr>
              <a:t>olduğu düşüncesi ağırlık kazanmış ,</a:t>
            </a:r>
          </a:p>
          <a:p>
            <a:pPr lvl="1"/>
            <a:endParaRPr lang="tr-TR" sz="1600" dirty="0" smtClean="0">
              <a:latin typeface="Times New Roman" pitchFamily="18" charset="0"/>
              <a:cs typeface="Times New Roman" pitchFamily="18" charset="0"/>
            </a:endParaRPr>
          </a:p>
          <a:p>
            <a:pPr lvl="1"/>
            <a:r>
              <a:rPr lang="tr-TR" sz="1600" dirty="0" smtClean="0">
                <a:latin typeface="Times New Roman" pitchFamily="18" charset="0"/>
                <a:cs typeface="Times New Roman" pitchFamily="18" charset="0"/>
              </a:rPr>
              <a:t>1950’lerde </a:t>
            </a:r>
            <a:r>
              <a:rPr lang="tr-TR" sz="1600" b="1" i="1" dirty="0" smtClean="0">
                <a:latin typeface="Times New Roman" pitchFamily="18" charset="0"/>
                <a:cs typeface="Times New Roman" pitchFamily="18" charset="0"/>
              </a:rPr>
              <a:t>anormal motor aktivitenin  </a:t>
            </a:r>
            <a:r>
              <a:rPr lang="tr-TR" sz="1600" dirty="0" smtClean="0">
                <a:latin typeface="Times New Roman" pitchFamily="18" charset="0"/>
                <a:cs typeface="Times New Roman" pitchFamily="18" charset="0"/>
              </a:rPr>
              <a:t>etkili olduğu düşünülürken, zaman içinde </a:t>
            </a:r>
            <a:r>
              <a:rPr lang="tr-TR" sz="1600" b="1" i="1" dirty="0" smtClean="0">
                <a:latin typeface="Times New Roman" pitchFamily="18" charset="0"/>
                <a:cs typeface="Times New Roman" pitchFamily="18" charset="0"/>
              </a:rPr>
              <a:t>enfeksiyonların</a:t>
            </a:r>
            <a:r>
              <a:rPr lang="tr-TR" sz="1600" dirty="0" smtClean="0">
                <a:latin typeface="Times New Roman" pitchFamily="18" charset="0"/>
                <a:cs typeface="Times New Roman" pitchFamily="18" charset="0"/>
              </a:rPr>
              <a:t> etkisinin de olabileceği,</a:t>
            </a:r>
          </a:p>
          <a:p>
            <a:pPr lvl="1"/>
            <a:endParaRPr lang="tr-TR" sz="1600" dirty="0" smtClean="0">
              <a:latin typeface="Times New Roman" pitchFamily="18" charset="0"/>
              <a:cs typeface="Times New Roman" pitchFamily="18" charset="0"/>
            </a:endParaRPr>
          </a:p>
          <a:p>
            <a:pPr lvl="1"/>
            <a:r>
              <a:rPr lang="tr-TR" sz="1600" dirty="0" smtClean="0">
                <a:latin typeface="Times New Roman" pitchFamily="18" charset="0"/>
                <a:cs typeface="Times New Roman" pitchFamily="18" charset="0"/>
              </a:rPr>
              <a:t>1970’lerde </a:t>
            </a:r>
            <a:r>
              <a:rPr lang="tr-TR" sz="1600" b="1" i="1" dirty="0" err="1" smtClean="0">
                <a:latin typeface="Times New Roman" pitchFamily="18" charset="0"/>
                <a:cs typeface="Times New Roman" pitchFamily="18" charset="0"/>
              </a:rPr>
              <a:t>visseral</a:t>
            </a:r>
            <a:r>
              <a:rPr lang="tr-TR" sz="1600" b="1" i="1" dirty="0" smtClean="0">
                <a:latin typeface="Times New Roman" pitchFamily="18" charset="0"/>
                <a:cs typeface="Times New Roman" pitchFamily="18" charset="0"/>
              </a:rPr>
              <a:t> algılamada anormal artışın olduğunu </a:t>
            </a:r>
            <a:r>
              <a:rPr lang="tr-TR" sz="1600" dirty="0" smtClean="0">
                <a:latin typeface="Times New Roman" pitchFamily="18" charset="0"/>
                <a:cs typeface="Times New Roman" pitchFamily="18" charset="0"/>
              </a:rPr>
              <a:t>destekleyecek kanıtlar ortaya konulmuştur. </a:t>
            </a:r>
          </a:p>
          <a:p>
            <a:pPr lvl="1"/>
            <a:endParaRPr lang="tr-TR" sz="1600" dirty="0" smtClean="0">
              <a:latin typeface="Times New Roman" pitchFamily="18" charset="0"/>
              <a:cs typeface="Times New Roman" pitchFamily="18" charset="0"/>
            </a:endParaRPr>
          </a:p>
          <a:p>
            <a:pPr lvl="1"/>
            <a:r>
              <a:rPr lang="tr-TR" sz="1600" dirty="0" smtClean="0">
                <a:latin typeface="Times New Roman" pitchFamily="18" charset="0"/>
                <a:cs typeface="Times New Roman" pitchFamily="18" charset="0"/>
              </a:rPr>
              <a:t>Sonraki yıllarda </a:t>
            </a:r>
            <a:r>
              <a:rPr lang="tr-TR" sz="1600" b="1" i="1" dirty="0" smtClean="0">
                <a:latin typeface="Times New Roman" pitchFamily="18" charset="0"/>
                <a:cs typeface="Times New Roman" pitchFamily="18" charset="0"/>
              </a:rPr>
              <a:t>beyin-</a:t>
            </a:r>
            <a:r>
              <a:rPr lang="tr-TR" sz="1600" b="1" i="1" dirty="0" err="1" smtClean="0">
                <a:latin typeface="Times New Roman" pitchFamily="18" charset="0"/>
                <a:cs typeface="Times New Roman" pitchFamily="18" charset="0"/>
              </a:rPr>
              <a:t>intestinal</a:t>
            </a:r>
            <a:r>
              <a:rPr lang="tr-TR" sz="1600" b="1" i="1" dirty="0" smtClean="0">
                <a:latin typeface="Times New Roman" pitchFamily="18" charset="0"/>
                <a:cs typeface="Times New Roman" pitchFamily="18" charset="0"/>
              </a:rPr>
              <a:t> sistem arasındaki etkileşimin, genetik ve </a:t>
            </a:r>
            <a:r>
              <a:rPr lang="tr-TR" sz="1600" b="1" i="1" dirty="0" err="1" smtClean="0">
                <a:latin typeface="Times New Roman" pitchFamily="18" charset="0"/>
                <a:cs typeface="Times New Roman" pitchFamily="18" charset="0"/>
              </a:rPr>
              <a:t>epigenetik</a:t>
            </a:r>
            <a:r>
              <a:rPr lang="tr-TR" sz="1600" b="1" i="1" dirty="0" smtClean="0">
                <a:latin typeface="Times New Roman" pitchFamily="18" charset="0"/>
                <a:cs typeface="Times New Roman" pitchFamily="18" charset="0"/>
              </a:rPr>
              <a:t> faktörlerin ve </a:t>
            </a:r>
            <a:r>
              <a:rPr lang="tr-TR" sz="1600" b="1" i="1" dirty="0" err="1" smtClean="0">
                <a:latin typeface="Times New Roman" pitchFamily="18" charset="0"/>
                <a:cs typeface="Times New Roman" pitchFamily="18" charset="0"/>
              </a:rPr>
              <a:t>nöroimmün</a:t>
            </a:r>
            <a:r>
              <a:rPr lang="tr-TR" sz="1600" b="1" i="1" dirty="0" smtClean="0">
                <a:latin typeface="Times New Roman" pitchFamily="18" charset="0"/>
                <a:cs typeface="Times New Roman" pitchFamily="18" charset="0"/>
              </a:rPr>
              <a:t> mekanizmaların</a:t>
            </a:r>
            <a:r>
              <a:rPr lang="tr-TR" sz="1600" dirty="0" smtClean="0">
                <a:latin typeface="Times New Roman" pitchFamily="18" charset="0"/>
                <a:cs typeface="Times New Roman" pitchFamily="18" charset="0"/>
              </a:rPr>
              <a:t> yeri tartışılmaya başlanmıştır. </a:t>
            </a:r>
            <a:endParaRPr lang="tr-TR"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marL="274320" lvl="1" indent="-274320">
              <a:spcBef>
                <a:spcPts val="580"/>
              </a:spcBef>
              <a:buClr>
                <a:schemeClr val="accent1"/>
              </a:buClr>
            </a:pPr>
            <a:r>
              <a:rPr lang="tr-TR" sz="2000" dirty="0" smtClean="0">
                <a:latin typeface="Times New Roman" pitchFamily="18" charset="0"/>
                <a:cs typeface="Times New Roman" pitchFamily="18" charset="0"/>
              </a:rPr>
              <a:t>Günümüzde </a:t>
            </a:r>
            <a:r>
              <a:rPr lang="tr-TR" sz="2000" dirty="0" err="1" smtClean="0">
                <a:latin typeface="Times New Roman" pitchFamily="18" charset="0"/>
                <a:cs typeface="Times New Roman" pitchFamily="18" charset="0"/>
              </a:rPr>
              <a:t>İBS’nin</a:t>
            </a:r>
            <a:r>
              <a:rPr lang="tr-TR" sz="2000" dirty="0" smtClean="0">
                <a:latin typeface="Times New Roman" pitchFamily="18" charset="0"/>
                <a:cs typeface="Times New Roman" pitchFamily="18" charset="0"/>
              </a:rPr>
              <a:t> psikolojik, genetik, </a:t>
            </a:r>
            <a:r>
              <a:rPr lang="tr-TR" sz="2000" dirty="0" err="1" smtClean="0">
                <a:latin typeface="Times New Roman" pitchFamily="18" charset="0"/>
                <a:cs typeface="Times New Roman" pitchFamily="18" charset="0"/>
              </a:rPr>
              <a:t>psikososyal</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kognitif</a:t>
            </a:r>
            <a:r>
              <a:rPr lang="tr-TR" sz="2000" dirty="0" smtClean="0">
                <a:latin typeface="Times New Roman" pitchFamily="18" charset="0"/>
                <a:cs typeface="Times New Roman" pitchFamily="18" charset="0"/>
              </a:rPr>
              <a:t> ve çevresel faktörlerin kompleks etkileşiminin sonucu ortaya çıktığını savunan </a:t>
            </a:r>
            <a:r>
              <a:rPr lang="tr-TR" sz="2000" b="1" i="1" dirty="0" err="1" smtClean="0">
                <a:latin typeface="Times New Roman" pitchFamily="18" charset="0"/>
                <a:cs typeface="Times New Roman" pitchFamily="18" charset="0"/>
              </a:rPr>
              <a:t>biyopsikososyal</a:t>
            </a:r>
            <a:r>
              <a:rPr lang="tr-TR" sz="2000" b="1" i="1" dirty="0" smtClean="0">
                <a:latin typeface="Times New Roman" pitchFamily="18" charset="0"/>
                <a:cs typeface="Times New Roman" pitchFamily="18" charset="0"/>
              </a:rPr>
              <a:t> model daha çok </a:t>
            </a:r>
            <a:r>
              <a:rPr lang="tr-TR" sz="2000" b="1" i="1" dirty="0" err="1" smtClean="0">
                <a:latin typeface="Times New Roman" pitchFamily="18" charset="0"/>
                <a:cs typeface="Times New Roman" pitchFamily="18" charset="0"/>
              </a:rPr>
              <a:t>kabül</a:t>
            </a:r>
            <a:r>
              <a:rPr lang="tr-TR" sz="2000" b="1" i="1" dirty="0" smtClean="0">
                <a:latin typeface="Times New Roman" pitchFamily="18" charset="0"/>
                <a:cs typeface="Times New Roman" pitchFamily="18" charset="0"/>
              </a:rPr>
              <a:t> görmektedir.</a:t>
            </a:r>
          </a:p>
          <a:p>
            <a:pPr marL="274320" lvl="1" indent="-274320">
              <a:spcBef>
                <a:spcPts val="580"/>
              </a:spcBef>
              <a:buClr>
                <a:schemeClr val="accent1"/>
              </a:buClr>
            </a:pPr>
            <a:endParaRPr lang="tr-TR" sz="1600" dirty="0" smtClean="0"/>
          </a:p>
          <a:p>
            <a:pPr marL="274320" lvl="1" indent="-274320">
              <a:spcBef>
                <a:spcPts val="580"/>
              </a:spcBef>
              <a:buClr>
                <a:schemeClr val="accent1"/>
              </a:buClr>
            </a:pPr>
            <a:r>
              <a:rPr lang="tr-TR" sz="1600" dirty="0" err="1" smtClean="0"/>
              <a:t>İBS’nin</a:t>
            </a:r>
            <a:r>
              <a:rPr lang="tr-TR" sz="1600" dirty="0" smtClean="0"/>
              <a:t> etiyolojisi ile ilgili en çok konuşulan mekanizmalar</a:t>
            </a:r>
            <a:r>
              <a:rPr lang="tr-TR" sz="2000" dirty="0" smtClean="0"/>
              <a:t>, </a:t>
            </a:r>
          </a:p>
          <a:p>
            <a:pPr marL="548640" lvl="2" indent="-274320">
              <a:spcBef>
                <a:spcPts val="580"/>
              </a:spcBef>
              <a:buClr>
                <a:schemeClr val="accent1"/>
              </a:buClr>
            </a:pPr>
            <a:r>
              <a:rPr lang="tr-TR" sz="1400" dirty="0" err="1" smtClean="0"/>
              <a:t>intestinal</a:t>
            </a:r>
            <a:r>
              <a:rPr lang="tr-TR" sz="1400" dirty="0" smtClean="0"/>
              <a:t> </a:t>
            </a:r>
            <a:r>
              <a:rPr lang="tr-TR" sz="1400" dirty="0" err="1" smtClean="0"/>
              <a:t>motilitede</a:t>
            </a:r>
            <a:r>
              <a:rPr lang="tr-TR" sz="1400" dirty="0" smtClean="0"/>
              <a:t> değişme, </a:t>
            </a:r>
          </a:p>
          <a:p>
            <a:pPr marL="548640" lvl="2" indent="-274320">
              <a:spcBef>
                <a:spcPts val="580"/>
              </a:spcBef>
              <a:buClr>
                <a:schemeClr val="accent1"/>
              </a:buClr>
            </a:pPr>
            <a:r>
              <a:rPr lang="tr-TR" sz="1400" dirty="0" err="1" smtClean="0"/>
              <a:t>visseral</a:t>
            </a:r>
            <a:r>
              <a:rPr lang="tr-TR" sz="1400" dirty="0" smtClean="0"/>
              <a:t> </a:t>
            </a:r>
            <a:r>
              <a:rPr lang="tr-TR" sz="1400" dirty="0" err="1" smtClean="0"/>
              <a:t>hipersensitivite</a:t>
            </a:r>
            <a:r>
              <a:rPr lang="tr-TR" sz="1400" dirty="0" smtClean="0"/>
              <a:t>,</a:t>
            </a:r>
          </a:p>
          <a:p>
            <a:pPr marL="548640" lvl="2" indent="-274320">
              <a:spcBef>
                <a:spcPts val="580"/>
              </a:spcBef>
              <a:buClr>
                <a:schemeClr val="accent1"/>
              </a:buClr>
            </a:pPr>
            <a:r>
              <a:rPr lang="tr-TR" sz="1400" dirty="0" err="1" smtClean="0"/>
              <a:t>intestinal</a:t>
            </a:r>
            <a:r>
              <a:rPr lang="tr-TR" sz="1400" dirty="0" smtClean="0"/>
              <a:t> bariyer </a:t>
            </a:r>
            <a:r>
              <a:rPr lang="tr-TR" sz="1400" dirty="0" err="1" smtClean="0"/>
              <a:t>disfonksiyonu</a:t>
            </a:r>
            <a:r>
              <a:rPr lang="tr-TR" sz="1400" dirty="0" smtClean="0"/>
              <a:t>,</a:t>
            </a:r>
          </a:p>
          <a:p>
            <a:pPr marL="548640" lvl="2" indent="-274320">
              <a:spcBef>
                <a:spcPts val="580"/>
              </a:spcBef>
              <a:buClr>
                <a:schemeClr val="accent1"/>
              </a:buClr>
            </a:pPr>
            <a:r>
              <a:rPr lang="tr-TR" sz="1400" dirty="0" err="1" smtClean="0"/>
              <a:t>intestinal</a:t>
            </a:r>
            <a:r>
              <a:rPr lang="tr-TR" sz="1400" dirty="0" smtClean="0"/>
              <a:t> bakteriyel aşırı çoğalma ve </a:t>
            </a:r>
          </a:p>
          <a:p>
            <a:pPr marL="548640" lvl="2" indent="-274320">
              <a:spcBef>
                <a:spcPts val="580"/>
              </a:spcBef>
              <a:buClr>
                <a:schemeClr val="accent1"/>
              </a:buClr>
            </a:pPr>
            <a:r>
              <a:rPr lang="tr-TR" sz="1400" dirty="0" err="1" smtClean="0"/>
              <a:t>intestinal</a:t>
            </a:r>
            <a:r>
              <a:rPr lang="tr-TR" sz="1400" dirty="0" smtClean="0"/>
              <a:t> florada değişiklikler, </a:t>
            </a:r>
          </a:p>
          <a:p>
            <a:pPr marL="548640" lvl="2" indent="-274320">
              <a:spcBef>
                <a:spcPts val="580"/>
              </a:spcBef>
              <a:buClr>
                <a:schemeClr val="accent1"/>
              </a:buClr>
            </a:pPr>
            <a:r>
              <a:rPr lang="tr-TR" sz="1400" dirty="0" err="1" smtClean="0"/>
              <a:t>intestinal</a:t>
            </a:r>
            <a:r>
              <a:rPr lang="tr-TR" sz="1400" dirty="0" smtClean="0"/>
              <a:t> </a:t>
            </a:r>
            <a:r>
              <a:rPr lang="tr-TR" sz="1400" dirty="0" err="1" smtClean="0"/>
              <a:t>mukozal</a:t>
            </a:r>
            <a:r>
              <a:rPr lang="tr-TR" sz="1400" dirty="0" smtClean="0"/>
              <a:t> </a:t>
            </a:r>
            <a:r>
              <a:rPr lang="tr-TR" sz="1400" dirty="0" err="1" smtClean="0"/>
              <a:t>inflamasyon</a:t>
            </a:r>
            <a:r>
              <a:rPr lang="tr-TR" sz="1400" dirty="0" smtClean="0"/>
              <a:t>, </a:t>
            </a:r>
          </a:p>
          <a:p>
            <a:pPr marL="548640" lvl="2" indent="-274320">
              <a:spcBef>
                <a:spcPts val="580"/>
              </a:spcBef>
              <a:buClr>
                <a:schemeClr val="accent1"/>
              </a:buClr>
            </a:pPr>
            <a:r>
              <a:rPr lang="tr-TR" sz="1400" dirty="0" smtClean="0"/>
              <a:t>genetik ve </a:t>
            </a:r>
            <a:r>
              <a:rPr lang="tr-TR" sz="1400" dirty="0" err="1" smtClean="0"/>
              <a:t>epigenetik</a:t>
            </a:r>
            <a:r>
              <a:rPr lang="tr-TR" sz="1400" dirty="0" smtClean="0"/>
              <a:t> değişiklikler, </a:t>
            </a:r>
          </a:p>
          <a:p>
            <a:pPr marL="548640" lvl="2" indent="-274320">
              <a:spcBef>
                <a:spcPts val="580"/>
              </a:spcBef>
              <a:buClr>
                <a:schemeClr val="accent1"/>
              </a:buClr>
            </a:pPr>
            <a:r>
              <a:rPr lang="tr-TR" sz="1400" dirty="0" smtClean="0"/>
              <a:t>beyin-</a:t>
            </a:r>
            <a:r>
              <a:rPr lang="tr-TR" sz="1400" dirty="0" err="1" smtClean="0"/>
              <a:t>intestinal</a:t>
            </a:r>
            <a:r>
              <a:rPr lang="tr-TR" sz="1400" dirty="0" smtClean="0"/>
              <a:t> sistem etkileşimi ve </a:t>
            </a:r>
          </a:p>
          <a:p>
            <a:pPr marL="548640" lvl="2" indent="-274320">
              <a:spcBef>
                <a:spcPts val="580"/>
              </a:spcBef>
              <a:buClr>
                <a:schemeClr val="accent1"/>
              </a:buClr>
            </a:pPr>
            <a:r>
              <a:rPr lang="tr-TR" sz="1400" dirty="0" err="1" smtClean="0"/>
              <a:t>psikososyal</a:t>
            </a:r>
            <a:r>
              <a:rPr lang="tr-TR" sz="1400" dirty="0" smtClean="0"/>
              <a:t> </a:t>
            </a:r>
            <a:r>
              <a:rPr lang="tr-TR" sz="1400" dirty="0" err="1" smtClean="0"/>
              <a:t>disfonksiyon</a:t>
            </a:r>
            <a:r>
              <a:rPr lang="tr-TR" sz="1400" dirty="0" smtClean="0"/>
              <a:t> olarak sıralanabilir.</a:t>
            </a:r>
            <a:endParaRPr lang="tr-TR" sz="1400" dirty="0" smtClean="0">
              <a:latin typeface="Times New Roman" pitchFamily="18" charset="0"/>
              <a:cs typeface="Times New Roman" pitchFamily="18" charset="0"/>
            </a:endParaRPr>
          </a:p>
          <a:p>
            <a:endParaRPr lang="tr-TR" sz="2000" dirty="0">
              <a:latin typeface="Times New Roman" pitchFamily="18" charset="0"/>
              <a:cs typeface="Times New Roman" pitchFamily="18" charset="0"/>
            </a:endParaRPr>
          </a:p>
        </p:txBody>
      </p:sp>
      <p:sp>
        <p:nvSpPr>
          <p:cNvPr id="2" name="1 Başlık"/>
          <p:cNvSpPr>
            <a:spLocks noGrp="1"/>
          </p:cNvSpPr>
          <p:nvPr>
            <p:ph type="title"/>
          </p:nvPr>
        </p:nvSpPr>
        <p:spPr/>
        <p:txBody>
          <a:bodyPr/>
          <a:lstStyle/>
          <a:p>
            <a:r>
              <a:rPr lang="tr-TR" dirty="0" smtClean="0"/>
              <a:t>PATOFİZYOLOJİ</a:t>
            </a:r>
            <a:endParaRPr lang="tr-TR" dirty="0"/>
          </a:p>
        </p:txBody>
      </p:sp>
      <p:sp>
        <p:nvSpPr>
          <p:cNvPr id="4" name="AutoShape 4" descr="dişli mekanizma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759" y="3305040"/>
            <a:ext cx="3466686" cy="308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İntestinal</a:t>
            </a:r>
            <a:r>
              <a:rPr lang="tr-TR" dirty="0" smtClean="0"/>
              <a:t> </a:t>
            </a:r>
            <a:r>
              <a:rPr lang="tr-TR" dirty="0" err="1" smtClean="0"/>
              <a:t>Motilitede</a:t>
            </a:r>
            <a:r>
              <a:rPr lang="tr-TR" dirty="0" smtClean="0"/>
              <a:t> Değişme</a:t>
            </a:r>
            <a:endParaRPr lang="tr-TR" dirty="0"/>
          </a:p>
        </p:txBody>
      </p:sp>
      <p:sp>
        <p:nvSpPr>
          <p:cNvPr id="3" name="2 İçerik Yer Tutucusu"/>
          <p:cNvSpPr>
            <a:spLocks noGrp="1"/>
          </p:cNvSpPr>
          <p:nvPr>
            <p:ph idx="1"/>
          </p:nvPr>
        </p:nvSpPr>
        <p:spPr>
          <a:xfrm>
            <a:off x="716973" y="1447800"/>
            <a:ext cx="7772400" cy="5195888"/>
          </a:xfrm>
        </p:spPr>
        <p:txBody>
          <a:bodyPr>
            <a:normAutofit/>
          </a:bodyPr>
          <a:lstStyle/>
          <a:p>
            <a:pPr marL="0" indent="0">
              <a:buNone/>
            </a:pPr>
            <a:endParaRPr lang="tr-TR" sz="1800" dirty="0">
              <a:latin typeface="Times New Roman" pitchFamily="18" charset="0"/>
              <a:cs typeface="Times New Roman" pitchFamily="18" charset="0"/>
            </a:endParaRPr>
          </a:p>
          <a:p>
            <a:r>
              <a:rPr lang="tr-TR" sz="1800" dirty="0" err="1" smtClean="0">
                <a:latin typeface="Times New Roman" pitchFamily="18" charset="0"/>
                <a:cs typeface="Times New Roman" pitchFamily="18" charset="0"/>
              </a:rPr>
              <a:t>İBS’de</a:t>
            </a:r>
            <a:r>
              <a:rPr lang="tr-TR" sz="1800" dirty="0" smtClean="0">
                <a:latin typeface="Times New Roman" pitchFamily="18" charset="0"/>
                <a:cs typeface="Times New Roman" pitchFamily="18" charset="0"/>
              </a:rPr>
              <a:t> </a:t>
            </a:r>
            <a:r>
              <a:rPr lang="tr-TR" sz="1800" dirty="0" err="1" smtClean="0">
                <a:latin typeface="Times New Roman" pitchFamily="18" charset="0"/>
                <a:cs typeface="Times New Roman" pitchFamily="18" charset="0"/>
              </a:rPr>
              <a:t>gastrointestinal</a:t>
            </a:r>
            <a:r>
              <a:rPr lang="tr-TR" sz="1800" dirty="0" smtClean="0">
                <a:latin typeface="Times New Roman" pitchFamily="18" charset="0"/>
                <a:cs typeface="Times New Roman" pitchFamily="18" charset="0"/>
              </a:rPr>
              <a:t> </a:t>
            </a:r>
            <a:r>
              <a:rPr lang="tr-TR" sz="1800" dirty="0" err="1" smtClean="0">
                <a:latin typeface="Times New Roman" pitchFamily="18" charset="0"/>
                <a:cs typeface="Times New Roman" pitchFamily="18" charset="0"/>
              </a:rPr>
              <a:t>motilitede</a:t>
            </a:r>
            <a:r>
              <a:rPr lang="tr-TR" sz="1800" dirty="0" smtClean="0">
                <a:latin typeface="Times New Roman" pitchFamily="18" charset="0"/>
                <a:cs typeface="Times New Roman" pitchFamily="18" charset="0"/>
              </a:rPr>
              <a:t>, algıda ve </a:t>
            </a:r>
          </a:p>
          <a:p>
            <a:r>
              <a:rPr lang="tr-TR" sz="1800" dirty="0" err="1" smtClean="0">
                <a:latin typeface="Times New Roman" pitchFamily="18" charset="0"/>
                <a:cs typeface="Times New Roman" pitchFamily="18" charset="0"/>
              </a:rPr>
              <a:t>sekresyonda</a:t>
            </a:r>
            <a:r>
              <a:rPr lang="tr-TR" sz="1800" dirty="0" smtClean="0">
                <a:latin typeface="Times New Roman" pitchFamily="18" charset="0"/>
                <a:cs typeface="Times New Roman" pitchFamily="18" charset="0"/>
              </a:rPr>
              <a:t> önemli değişiklikler olmaktadır.</a:t>
            </a:r>
          </a:p>
          <a:p>
            <a:endParaRPr lang="tr-TR" sz="1800" dirty="0" smtClean="0">
              <a:latin typeface="Times New Roman" pitchFamily="18" charset="0"/>
              <a:cs typeface="Times New Roman" pitchFamily="18" charset="0"/>
            </a:endParaRPr>
          </a:p>
          <a:p>
            <a:r>
              <a:rPr lang="tr-TR" sz="1800" dirty="0" smtClean="0">
                <a:latin typeface="Times New Roman" pitchFamily="18" charset="0"/>
                <a:cs typeface="Times New Roman" pitchFamily="18" charset="0"/>
              </a:rPr>
              <a:t> </a:t>
            </a:r>
            <a:r>
              <a:rPr lang="tr-TR" sz="1800" b="1" i="1" dirty="0" err="1" smtClean="0">
                <a:latin typeface="Times New Roman" pitchFamily="18" charset="0"/>
                <a:cs typeface="Times New Roman" pitchFamily="18" charset="0"/>
              </a:rPr>
              <a:t>Serotonin</a:t>
            </a:r>
            <a:r>
              <a:rPr lang="tr-TR" sz="1800" b="1" i="1" dirty="0" smtClean="0">
                <a:latin typeface="Times New Roman" pitchFamily="18" charset="0"/>
                <a:cs typeface="Times New Roman" pitchFamily="18" charset="0"/>
              </a:rPr>
              <a:t> reseptörleri</a:t>
            </a:r>
            <a:r>
              <a:rPr lang="tr-TR" sz="1800" dirty="0" smtClean="0">
                <a:latin typeface="Times New Roman" pitchFamily="18" charset="0"/>
                <a:cs typeface="Times New Roman" pitchFamily="18" charset="0"/>
              </a:rPr>
              <a:t>, </a:t>
            </a:r>
            <a:r>
              <a:rPr lang="tr-TR" sz="1800" dirty="0" err="1" smtClean="0">
                <a:latin typeface="Times New Roman" pitchFamily="18" charset="0"/>
                <a:cs typeface="Times New Roman" pitchFamily="18" charset="0"/>
              </a:rPr>
              <a:t>intestinal</a:t>
            </a:r>
            <a:r>
              <a:rPr lang="tr-TR" sz="1800" dirty="0" smtClean="0">
                <a:latin typeface="Times New Roman" pitchFamily="18" charset="0"/>
                <a:cs typeface="Times New Roman" pitchFamily="18" charset="0"/>
              </a:rPr>
              <a:t> sistemde bu fonksiyonların regülasyonunda önemli rol oynamaktadır. </a:t>
            </a:r>
          </a:p>
          <a:p>
            <a:endParaRPr lang="tr-TR" sz="1800" dirty="0" smtClean="0">
              <a:latin typeface="Times New Roman" pitchFamily="18" charset="0"/>
              <a:cs typeface="Times New Roman" pitchFamily="18" charset="0"/>
            </a:endParaRPr>
          </a:p>
          <a:p>
            <a:r>
              <a:rPr lang="tr-TR" sz="1800" dirty="0" err="1" smtClean="0">
                <a:latin typeface="Times New Roman" pitchFamily="18" charset="0"/>
                <a:cs typeface="Times New Roman" pitchFamily="18" charset="0"/>
              </a:rPr>
              <a:t>Serotonin</a:t>
            </a:r>
            <a:r>
              <a:rPr lang="tr-TR" sz="1800" dirty="0" smtClean="0">
                <a:latin typeface="Times New Roman" pitchFamily="18" charset="0"/>
                <a:cs typeface="Times New Roman" pitchFamily="18" charset="0"/>
              </a:rPr>
              <a:t>, </a:t>
            </a:r>
            <a:r>
              <a:rPr lang="tr-TR" sz="1800" dirty="0" err="1" smtClean="0">
                <a:latin typeface="Times New Roman" pitchFamily="18" charset="0"/>
                <a:cs typeface="Times New Roman" pitchFamily="18" charset="0"/>
              </a:rPr>
              <a:t>enterositler</a:t>
            </a:r>
            <a:r>
              <a:rPr lang="tr-TR" sz="1800" dirty="0" smtClean="0">
                <a:latin typeface="Times New Roman" pitchFamily="18" charset="0"/>
                <a:cs typeface="Times New Roman" pitchFamily="18" charset="0"/>
              </a:rPr>
              <a:t> ve nöronlarda </a:t>
            </a:r>
            <a:r>
              <a:rPr lang="tr-TR" sz="1800" dirty="0" err="1" smtClean="0">
                <a:latin typeface="Times New Roman" pitchFamily="18" charset="0"/>
                <a:cs typeface="Times New Roman" pitchFamily="18" charset="0"/>
              </a:rPr>
              <a:t>serotonin</a:t>
            </a:r>
            <a:r>
              <a:rPr lang="tr-TR" sz="1800" dirty="0" smtClean="0">
                <a:latin typeface="Times New Roman" pitchFamily="18" charset="0"/>
                <a:cs typeface="Times New Roman" pitchFamily="18" charset="0"/>
              </a:rPr>
              <a:t> gerialım taşıyıcıları (SERT) tarafından etkisiz hale getirilmektedir.</a:t>
            </a:r>
          </a:p>
          <a:p>
            <a:endParaRPr lang="tr-TR" sz="1800" dirty="0" smtClean="0">
              <a:latin typeface="Times New Roman" pitchFamily="18" charset="0"/>
              <a:cs typeface="Times New Roman" pitchFamily="18" charset="0"/>
            </a:endParaRPr>
          </a:p>
          <a:p>
            <a:r>
              <a:rPr lang="tr-TR" sz="1800" dirty="0" smtClean="0">
                <a:latin typeface="Times New Roman" pitchFamily="18" charset="0"/>
                <a:cs typeface="Times New Roman" pitchFamily="18" charset="0"/>
              </a:rPr>
              <a:t>İshal ağırlıklı </a:t>
            </a:r>
            <a:r>
              <a:rPr lang="tr-TR" sz="1800" dirty="0" err="1" smtClean="0">
                <a:latin typeface="Times New Roman" pitchFamily="18" charset="0"/>
                <a:cs typeface="Times New Roman" pitchFamily="18" charset="0"/>
              </a:rPr>
              <a:t>İBS’de</a:t>
            </a:r>
            <a:r>
              <a:rPr lang="tr-TR" sz="1800" dirty="0" smtClean="0">
                <a:latin typeface="Times New Roman" pitchFamily="18" charset="0"/>
                <a:cs typeface="Times New Roman" pitchFamily="18" charset="0"/>
              </a:rPr>
              <a:t> </a:t>
            </a:r>
            <a:r>
              <a:rPr lang="tr-TR" sz="1800" dirty="0" err="1" smtClean="0">
                <a:latin typeface="Times New Roman" pitchFamily="18" charset="0"/>
                <a:cs typeface="Times New Roman" pitchFamily="18" charset="0"/>
              </a:rPr>
              <a:t>serotoninin</a:t>
            </a:r>
            <a:r>
              <a:rPr lang="tr-TR" sz="1800" dirty="0" smtClean="0">
                <a:latin typeface="Times New Roman" pitchFamily="18" charset="0"/>
                <a:cs typeface="Times New Roman" pitchFamily="18" charset="0"/>
              </a:rPr>
              <a:t>, SERT tarafından azalmış gerialımı ve </a:t>
            </a:r>
            <a:r>
              <a:rPr lang="tr-TR" sz="1800" dirty="0" err="1" smtClean="0">
                <a:latin typeface="Times New Roman" pitchFamily="18" charset="0"/>
                <a:cs typeface="Times New Roman" pitchFamily="18" charset="0"/>
              </a:rPr>
              <a:t>inaktivasyonu</a:t>
            </a:r>
            <a:r>
              <a:rPr lang="tr-TR" sz="1800" dirty="0" smtClean="0">
                <a:latin typeface="Times New Roman" pitchFamily="18" charset="0"/>
                <a:cs typeface="Times New Roman" pitchFamily="18" charset="0"/>
              </a:rPr>
              <a:t>, </a:t>
            </a:r>
          </a:p>
          <a:p>
            <a:endParaRPr lang="tr-TR" sz="1800" dirty="0" smtClean="0">
              <a:latin typeface="Times New Roman" pitchFamily="18" charset="0"/>
              <a:cs typeface="Times New Roman" pitchFamily="18" charset="0"/>
            </a:endParaRPr>
          </a:p>
          <a:p>
            <a:r>
              <a:rPr lang="tr-TR" sz="1800" dirty="0">
                <a:latin typeface="Times New Roman" pitchFamily="18" charset="0"/>
                <a:cs typeface="Times New Roman" pitchFamily="18" charset="0"/>
              </a:rPr>
              <a:t>K</a:t>
            </a:r>
            <a:r>
              <a:rPr lang="tr-TR" sz="1800" dirty="0" smtClean="0">
                <a:latin typeface="Times New Roman" pitchFamily="18" charset="0"/>
                <a:cs typeface="Times New Roman" pitchFamily="18" charset="0"/>
              </a:rPr>
              <a:t>abızlık ağırlıklı </a:t>
            </a:r>
            <a:r>
              <a:rPr lang="tr-TR" sz="1800" dirty="0" err="1" smtClean="0">
                <a:latin typeface="Times New Roman" pitchFamily="18" charset="0"/>
                <a:cs typeface="Times New Roman" pitchFamily="18" charset="0"/>
              </a:rPr>
              <a:t>İBS’de</a:t>
            </a:r>
            <a:r>
              <a:rPr lang="tr-TR" sz="1800" dirty="0" smtClean="0">
                <a:latin typeface="Times New Roman" pitchFamily="18" charset="0"/>
                <a:cs typeface="Times New Roman" pitchFamily="18" charset="0"/>
              </a:rPr>
              <a:t> ise </a:t>
            </a:r>
            <a:r>
              <a:rPr lang="tr-TR" sz="1800" dirty="0" err="1" smtClean="0">
                <a:latin typeface="Times New Roman" pitchFamily="18" charset="0"/>
                <a:cs typeface="Times New Roman" pitchFamily="18" charset="0"/>
              </a:rPr>
              <a:t>serotoninin</a:t>
            </a:r>
            <a:r>
              <a:rPr lang="tr-TR" sz="1800" dirty="0" smtClean="0">
                <a:latin typeface="Times New Roman" pitchFamily="18" charset="0"/>
                <a:cs typeface="Times New Roman" pitchFamily="18" charset="0"/>
              </a:rPr>
              <a:t> azalmış salgılanması mevcut kliniği açıklayabilir.</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713" y="500321"/>
            <a:ext cx="1832044" cy="227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Visseral</a:t>
            </a:r>
            <a:r>
              <a:rPr lang="tr-TR" dirty="0" smtClean="0"/>
              <a:t> </a:t>
            </a:r>
            <a:r>
              <a:rPr lang="tr-TR" dirty="0" err="1" smtClean="0"/>
              <a:t>Hipersensitivite</a:t>
            </a:r>
            <a:endParaRPr lang="tr-TR" dirty="0"/>
          </a:p>
        </p:txBody>
      </p:sp>
      <p:sp>
        <p:nvSpPr>
          <p:cNvPr id="3" name="2 İçerik Yer Tutucusu"/>
          <p:cNvSpPr>
            <a:spLocks noGrp="1"/>
          </p:cNvSpPr>
          <p:nvPr>
            <p:ph idx="1"/>
          </p:nvPr>
        </p:nvSpPr>
        <p:spPr/>
        <p:txBody>
          <a:bodyPr>
            <a:noAutofit/>
          </a:bodyPr>
          <a:lstStyle/>
          <a:p>
            <a:endParaRPr lang="tr-TR" sz="1800" dirty="0" smtClean="0"/>
          </a:p>
          <a:p>
            <a:r>
              <a:rPr lang="tr-TR" sz="1800" b="1" i="1" dirty="0" smtClean="0"/>
              <a:t>Uyarılara karşı artmış algılama</a:t>
            </a:r>
            <a:r>
              <a:rPr lang="tr-TR" sz="1800" dirty="0" smtClean="0"/>
              <a:t>, İBS hastalarında normal popülasyona göre daha sık görülmektedir. </a:t>
            </a:r>
          </a:p>
          <a:p>
            <a:endParaRPr lang="tr-TR" sz="1800" dirty="0" smtClean="0"/>
          </a:p>
          <a:p>
            <a:r>
              <a:rPr lang="tr-TR" sz="1800" dirty="0" err="1" smtClean="0"/>
              <a:t>Barsaktaki</a:t>
            </a:r>
            <a:r>
              <a:rPr lang="tr-TR" sz="1800" dirty="0" smtClean="0"/>
              <a:t> </a:t>
            </a:r>
            <a:r>
              <a:rPr lang="tr-TR" sz="1800" dirty="0" err="1" smtClean="0"/>
              <a:t>distansiyon</a:t>
            </a:r>
            <a:r>
              <a:rPr lang="tr-TR" sz="1800" dirty="0" smtClean="0"/>
              <a:t> veya gaz, barsak duvarındaki anormal </a:t>
            </a:r>
            <a:r>
              <a:rPr lang="tr-TR" sz="1800" dirty="0" err="1" smtClean="0"/>
              <a:t>sensitivitesi</a:t>
            </a:r>
            <a:r>
              <a:rPr lang="tr-TR" sz="1800" dirty="0" smtClean="0"/>
              <a:t> olan </a:t>
            </a:r>
            <a:r>
              <a:rPr lang="tr-TR" sz="1800" dirty="0" err="1" smtClean="0"/>
              <a:t>mekanoreseptörlerle</a:t>
            </a:r>
            <a:r>
              <a:rPr lang="tr-TR" sz="1800" dirty="0" smtClean="0"/>
              <a:t> algılanıp, </a:t>
            </a:r>
            <a:r>
              <a:rPr lang="tr-TR" sz="1800" dirty="0" err="1" smtClean="0"/>
              <a:t>visseral</a:t>
            </a:r>
            <a:r>
              <a:rPr lang="tr-TR" sz="1800" dirty="0" smtClean="0"/>
              <a:t> </a:t>
            </a:r>
            <a:r>
              <a:rPr lang="tr-TR" sz="1800" dirty="0" err="1" smtClean="0"/>
              <a:t>afferent</a:t>
            </a:r>
            <a:r>
              <a:rPr lang="tr-TR" sz="1800" dirty="0" smtClean="0"/>
              <a:t> sinir lifleri vasıtasıyla kortekse ulaşmaktadır. </a:t>
            </a:r>
          </a:p>
          <a:p>
            <a:endParaRPr lang="tr-TR" sz="1800" b="1" i="1" dirty="0" smtClean="0"/>
          </a:p>
          <a:p>
            <a:r>
              <a:rPr lang="tr-TR" sz="1800" b="1" i="1" dirty="0" smtClean="0"/>
              <a:t>Kortekste meydana gelen algıdaki değişim </a:t>
            </a:r>
            <a:r>
              <a:rPr lang="tr-TR" sz="1800" b="1" i="1" dirty="0" err="1" smtClean="0"/>
              <a:t>barsağa</a:t>
            </a:r>
            <a:r>
              <a:rPr lang="tr-TR" sz="1800" b="1" i="1" dirty="0" smtClean="0"/>
              <a:t> anormal motor aktivite olarak yansımaktadır</a:t>
            </a:r>
            <a:r>
              <a:rPr lang="tr-TR" sz="1800" dirty="0" smtClean="0"/>
              <a:t>. </a:t>
            </a:r>
          </a:p>
          <a:p>
            <a:pPr lvl="2"/>
            <a:r>
              <a:rPr lang="tr-TR" dirty="0" smtClean="0"/>
              <a:t>Yapılan bir çalışmada </a:t>
            </a:r>
            <a:r>
              <a:rPr lang="tr-TR" dirty="0" err="1" smtClean="0"/>
              <a:t>rektosigmoid</a:t>
            </a:r>
            <a:r>
              <a:rPr lang="tr-TR" dirty="0" smtClean="0"/>
              <a:t> bölgeye yerleştirilmiş bir balon aynı miktarda şişirildiğinde, İBS hastalarında normal kontrollere göre ağrı duyanların oranı daha yüksek saptanmıştır.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7331" y="0"/>
            <a:ext cx="3006669" cy="1987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İntestinal</a:t>
            </a:r>
            <a:r>
              <a:rPr lang="tr-TR" dirty="0" smtClean="0"/>
              <a:t> Bariyer </a:t>
            </a:r>
            <a:r>
              <a:rPr lang="tr-TR" dirty="0" err="1" smtClean="0"/>
              <a:t>Disfonksiyonu</a:t>
            </a:r>
            <a:endParaRPr lang="tr-TR" dirty="0"/>
          </a:p>
        </p:txBody>
      </p:sp>
      <p:sp>
        <p:nvSpPr>
          <p:cNvPr id="3" name="2 İçerik Yer Tutucusu"/>
          <p:cNvSpPr>
            <a:spLocks noGrp="1"/>
          </p:cNvSpPr>
          <p:nvPr>
            <p:ph idx="1"/>
          </p:nvPr>
        </p:nvSpPr>
        <p:spPr/>
        <p:txBody>
          <a:bodyPr>
            <a:normAutofit/>
          </a:bodyPr>
          <a:lstStyle/>
          <a:p>
            <a:pPr>
              <a:lnSpc>
                <a:spcPct val="150000"/>
              </a:lnSpc>
            </a:pPr>
            <a:r>
              <a:rPr lang="tr-TR" dirty="0" err="1" smtClean="0"/>
              <a:t>İBS’de</a:t>
            </a:r>
            <a:r>
              <a:rPr lang="tr-TR" dirty="0" smtClean="0"/>
              <a:t> </a:t>
            </a:r>
            <a:r>
              <a:rPr lang="tr-TR" dirty="0" err="1" smtClean="0"/>
              <a:t>intestinal</a:t>
            </a:r>
            <a:r>
              <a:rPr lang="tr-TR" dirty="0" smtClean="0"/>
              <a:t> </a:t>
            </a:r>
            <a:r>
              <a:rPr lang="tr-TR" dirty="0" err="1" smtClean="0"/>
              <a:t>mukozal</a:t>
            </a:r>
            <a:r>
              <a:rPr lang="tr-TR" dirty="0" smtClean="0"/>
              <a:t> geçirgenlikte artış </a:t>
            </a:r>
            <a:endParaRPr lang="tr-TR" dirty="0"/>
          </a:p>
          <a:p>
            <a:pPr lvl="1">
              <a:lnSpc>
                <a:spcPct val="150000"/>
              </a:lnSpc>
            </a:pPr>
            <a:r>
              <a:rPr lang="tr-TR" sz="1800" dirty="0" smtClean="0"/>
              <a:t>Sıçanlarda kronik stres veya </a:t>
            </a:r>
            <a:r>
              <a:rPr lang="tr-TR" sz="1800" dirty="0" err="1" smtClean="0"/>
              <a:t>anksiyete</a:t>
            </a:r>
            <a:r>
              <a:rPr lang="tr-TR" sz="1800" dirty="0" smtClean="0"/>
              <a:t> gibi psikolojik faktörlerin </a:t>
            </a:r>
            <a:r>
              <a:rPr lang="tr-TR" sz="1800" dirty="0" err="1" smtClean="0"/>
              <a:t>kortikosteron</a:t>
            </a:r>
            <a:r>
              <a:rPr lang="tr-TR" sz="1800" dirty="0" smtClean="0"/>
              <a:t> salınımına ve ortaya çıkan </a:t>
            </a:r>
            <a:r>
              <a:rPr lang="tr-TR" sz="1800" dirty="0" err="1" smtClean="0"/>
              <a:t>inflamasyonun</a:t>
            </a:r>
            <a:r>
              <a:rPr lang="tr-TR" sz="1800" dirty="0" smtClean="0"/>
              <a:t> </a:t>
            </a:r>
            <a:r>
              <a:rPr lang="tr-TR" sz="1800" dirty="0" err="1" smtClean="0"/>
              <a:t>mukozal</a:t>
            </a:r>
            <a:r>
              <a:rPr lang="tr-TR" sz="1800" dirty="0" smtClean="0"/>
              <a:t> bariyer </a:t>
            </a:r>
            <a:r>
              <a:rPr lang="tr-TR" sz="1800" dirty="0" err="1" smtClean="0"/>
              <a:t>disfonksiyonuna</a:t>
            </a:r>
            <a:r>
              <a:rPr lang="tr-TR" sz="1800" dirty="0" smtClean="0"/>
              <a:t> neden olduğu gösterilmiştir. </a:t>
            </a:r>
          </a:p>
          <a:p>
            <a:pPr>
              <a:lnSpc>
                <a:spcPct val="150000"/>
              </a:lnSpc>
            </a:pPr>
            <a:endParaRPr lang="tr-TR" dirty="0" smtClean="0"/>
          </a:p>
          <a:p>
            <a:pPr>
              <a:lnSpc>
                <a:spcPct val="150000"/>
              </a:lnSpc>
            </a:pPr>
            <a:r>
              <a:rPr lang="tr-TR" dirty="0" err="1" smtClean="0"/>
              <a:t>Enfeksiyöz</a:t>
            </a:r>
            <a:r>
              <a:rPr lang="tr-TR" dirty="0" smtClean="0"/>
              <a:t> </a:t>
            </a:r>
            <a:r>
              <a:rPr lang="tr-TR" dirty="0" err="1" smtClean="0"/>
              <a:t>gastroenterit</a:t>
            </a:r>
            <a:r>
              <a:rPr lang="tr-TR" dirty="0" smtClean="0"/>
              <a:t> sonrası bazı hastalarda yıllarca sürebilen İBS benzeri semptomlar ortaya çıkabilmektedir. </a:t>
            </a:r>
          </a:p>
          <a:p>
            <a:pPr>
              <a:lnSpc>
                <a:spcPct val="150000"/>
              </a:lnSpc>
            </a:pPr>
            <a:endParaRPr lang="tr-TR"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İntestinal</a:t>
            </a:r>
            <a:r>
              <a:rPr lang="tr-TR" dirty="0" smtClean="0"/>
              <a:t> Bakteriyel Aşırı Çoğalma</a:t>
            </a:r>
            <a:endParaRPr lang="tr-TR" dirty="0"/>
          </a:p>
        </p:txBody>
      </p:sp>
      <p:sp>
        <p:nvSpPr>
          <p:cNvPr id="3" name="2 İçerik Yer Tutucusu"/>
          <p:cNvSpPr>
            <a:spLocks noGrp="1"/>
          </p:cNvSpPr>
          <p:nvPr>
            <p:ph idx="1"/>
          </p:nvPr>
        </p:nvSpPr>
        <p:spPr/>
        <p:txBody>
          <a:bodyPr>
            <a:normAutofit/>
          </a:bodyPr>
          <a:lstStyle/>
          <a:p>
            <a:r>
              <a:rPr lang="tr-TR" dirty="0" err="1"/>
              <a:t>İ</a:t>
            </a:r>
            <a:r>
              <a:rPr lang="tr-TR" dirty="0" err="1" smtClean="0"/>
              <a:t>ntestinal</a:t>
            </a:r>
            <a:r>
              <a:rPr lang="tr-TR" dirty="0" smtClean="0"/>
              <a:t> bakteriyel aşırı çoğalma (İBAÇ) ile İBS arasındaki ilişkiyi gösteren çalışmalar çok tutarlı değildir. </a:t>
            </a:r>
          </a:p>
          <a:p>
            <a:pPr lvl="1"/>
            <a:r>
              <a:rPr lang="tr-TR" sz="1800" dirty="0" smtClean="0"/>
              <a:t>Bu çalışmalarda, karbonhidrat alımı sonrası gösterilen anormal hidrojen nefes seviyesi ve eradikasyon sonrası semptomların gerilemiş olması İBAÇ için delil olarak gösterilmektedir.</a:t>
            </a:r>
          </a:p>
          <a:p>
            <a:endParaRPr lang="tr-TR" dirty="0" smtClean="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928" y="3528586"/>
            <a:ext cx="5684221" cy="262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İntestinal</a:t>
            </a:r>
            <a:r>
              <a:rPr lang="tr-TR" dirty="0" smtClean="0"/>
              <a:t> Florada Değişiklikler</a:t>
            </a:r>
            <a:endParaRPr lang="tr-TR" dirty="0"/>
          </a:p>
        </p:txBody>
      </p:sp>
      <p:sp>
        <p:nvSpPr>
          <p:cNvPr id="3" name="2 İçerik Yer Tutucusu"/>
          <p:cNvSpPr>
            <a:spLocks noGrp="1"/>
          </p:cNvSpPr>
          <p:nvPr>
            <p:ph idx="1"/>
          </p:nvPr>
        </p:nvSpPr>
        <p:spPr/>
        <p:txBody>
          <a:bodyPr>
            <a:normAutofit/>
          </a:bodyPr>
          <a:lstStyle/>
          <a:p>
            <a:r>
              <a:rPr lang="tr-TR" dirty="0" err="1" smtClean="0"/>
              <a:t>Fekal</a:t>
            </a:r>
            <a:r>
              <a:rPr lang="tr-TR" dirty="0" smtClean="0"/>
              <a:t> </a:t>
            </a:r>
            <a:r>
              <a:rPr lang="tr-TR" dirty="0" err="1" smtClean="0"/>
              <a:t>mikrobiyata</a:t>
            </a:r>
            <a:r>
              <a:rPr lang="tr-TR" dirty="0" smtClean="0"/>
              <a:t> </a:t>
            </a:r>
            <a:r>
              <a:rPr lang="tr-TR" dirty="0" smtClean="0"/>
              <a:t>İBS hastalarında sağlıklı kontrollere göre farklılık göstermekle birlikte, </a:t>
            </a:r>
            <a:r>
              <a:rPr lang="tr-TR" dirty="0" err="1" smtClean="0"/>
              <a:t>İBS’nin</a:t>
            </a:r>
            <a:r>
              <a:rPr lang="tr-TR" dirty="0" smtClean="0"/>
              <a:t> ağırlıklı semptomuna göre de değişiklik arz etmektedir. </a:t>
            </a:r>
          </a:p>
          <a:p>
            <a:endParaRPr lang="tr-TR" dirty="0" smtClean="0"/>
          </a:p>
          <a:p>
            <a:r>
              <a:rPr lang="tr-TR" dirty="0" err="1" smtClean="0"/>
              <a:t>İntestinal</a:t>
            </a:r>
            <a:r>
              <a:rPr lang="tr-TR" dirty="0" smtClean="0"/>
              <a:t> </a:t>
            </a:r>
            <a:r>
              <a:rPr lang="tr-TR" dirty="0" err="1" smtClean="0"/>
              <a:t>mikrobiyota</a:t>
            </a:r>
            <a:r>
              <a:rPr lang="tr-TR" dirty="0" smtClean="0"/>
              <a:t> beyin-barsak iletişimini etkilemekte, beyin biyokimyasını ve davranışını değiştirebilmektedir…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766" y="4023102"/>
            <a:ext cx="4252347" cy="2834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790414" y="533400"/>
            <a:ext cx="7896386" cy="990600"/>
          </a:xfrm>
        </p:spPr>
        <p:txBody>
          <a:bodyPr/>
          <a:lstStyle/>
          <a:p>
            <a:pPr fontAlgn="auto">
              <a:spcAft>
                <a:spcPts val="0"/>
              </a:spcAft>
              <a:defRPr/>
            </a:pPr>
            <a:r>
              <a:rPr lang="en-US" dirty="0" err="1" smtClean="0">
                <a:latin typeface="Times New Roman" pitchFamily="18" charset="0"/>
                <a:cs typeface="Times New Roman" pitchFamily="18" charset="0"/>
              </a:rPr>
              <a:t>Sunum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Planı</a:t>
            </a:r>
            <a:endParaRPr lang="en-US"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1224366" y="1600200"/>
            <a:ext cx="7462434" cy="4876800"/>
          </a:xfrm>
        </p:spPr>
        <p:txBody>
          <a:bodyPr rtlCol="0">
            <a:normAutofit/>
          </a:bodyPr>
          <a:lstStyle/>
          <a:p>
            <a:pPr indent="-342900" fontAlgn="auto">
              <a:spcAft>
                <a:spcPts val="0"/>
              </a:spcAft>
              <a:buFont typeface="Arial" pitchFamily="34" charset="0"/>
              <a:buChar char="•"/>
              <a:defRPr/>
            </a:pPr>
            <a:endParaRPr lang="en-US" dirty="0" smtClean="0">
              <a:latin typeface="Times New Roman" pitchFamily="18" charset="0"/>
              <a:cs typeface="Times New Roman" pitchFamily="18" charset="0"/>
            </a:endParaRPr>
          </a:p>
          <a:p>
            <a:pPr indent="-342900" fontAlgn="auto">
              <a:spcAft>
                <a:spcPts val="0"/>
              </a:spcAft>
              <a:buFont typeface="Arial" pitchFamily="34" charset="0"/>
              <a:buChar char="•"/>
              <a:defRPr/>
            </a:pPr>
            <a:r>
              <a:rPr lang="en-US" dirty="0" err="1" smtClean="0">
                <a:latin typeface="Times New Roman" pitchFamily="18" charset="0"/>
                <a:cs typeface="Times New Roman" pitchFamily="18" charset="0"/>
              </a:rPr>
              <a:t>Tanım</a:t>
            </a:r>
            <a:endParaRPr lang="en-US" dirty="0" smtClean="0">
              <a:latin typeface="Times New Roman" pitchFamily="18" charset="0"/>
              <a:cs typeface="Times New Roman" pitchFamily="18" charset="0"/>
            </a:endParaRPr>
          </a:p>
          <a:p>
            <a:pPr indent="-342900" fontAlgn="auto">
              <a:spcAft>
                <a:spcPts val="0"/>
              </a:spcAft>
              <a:buFont typeface="Arial" pitchFamily="34" charset="0"/>
              <a:buChar char="•"/>
              <a:defRPr/>
            </a:pPr>
            <a:endParaRPr lang="en-US" dirty="0" smtClean="0">
              <a:latin typeface="Times New Roman" pitchFamily="18" charset="0"/>
              <a:cs typeface="Times New Roman" pitchFamily="18" charset="0"/>
            </a:endParaRPr>
          </a:p>
          <a:p>
            <a:pPr indent="-342900" fontAlgn="auto">
              <a:spcAft>
                <a:spcPts val="0"/>
              </a:spcAft>
              <a:buFont typeface="Arial" pitchFamily="34" charset="0"/>
              <a:buChar char="•"/>
              <a:defRPr/>
            </a:pPr>
            <a:r>
              <a:rPr lang="en-US" dirty="0" err="1" smtClean="0">
                <a:latin typeface="Times New Roman" pitchFamily="18" charset="0"/>
                <a:cs typeface="Times New Roman" pitchFamily="18" charset="0"/>
              </a:rPr>
              <a:t>Epidemiyoloji</a:t>
            </a:r>
            <a:endParaRPr lang="en-US" dirty="0" smtClean="0">
              <a:latin typeface="Times New Roman" pitchFamily="18" charset="0"/>
              <a:cs typeface="Times New Roman" pitchFamily="18" charset="0"/>
            </a:endParaRPr>
          </a:p>
          <a:p>
            <a:pPr indent="-342900" fontAlgn="auto">
              <a:spcAft>
                <a:spcPts val="0"/>
              </a:spcAft>
              <a:buFont typeface="Arial" pitchFamily="34" charset="0"/>
              <a:buChar char="•"/>
              <a:defRPr/>
            </a:pPr>
            <a:endParaRPr lang="en-US" dirty="0" smtClean="0">
              <a:latin typeface="Times New Roman" pitchFamily="18" charset="0"/>
              <a:cs typeface="Times New Roman" pitchFamily="18" charset="0"/>
            </a:endParaRPr>
          </a:p>
          <a:p>
            <a:pPr indent="-342900" fontAlgn="auto">
              <a:spcAft>
                <a:spcPts val="0"/>
              </a:spcAft>
              <a:buFont typeface="Arial" pitchFamily="34" charset="0"/>
              <a:buChar char="•"/>
              <a:defRPr/>
            </a:pPr>
            <a:r>
              <a:rPr lang="en-US" dirty="0" err="1" smtClean="0">
                <a:latin typeface="Times New Roman" pitchFamily="18" charset="0"/>
                <a:cs typeface="Times New Roman" pitchFamily="18" charset="0"/>
              </a:rPr>
              <a:t>Patofizyoloji</a:t>
            </a:r>
            <a:endParaRPr lang="en-US" dirty="0" smtClean="0">
              <a:latin typeface="Times New Roman" pitchFamily="18" charset="0"/>
              <a:cs typeface="Times New Roman" pitchFamily="18" charset="0"/>
            </a:endParaRPr>
          </a:p>
          <a:p>
            <a:pPr indent="-342900" fontAlgn="auto">
              <a:spcAft>
                <a:spcPts val="0"/>
              </a:spcAft>
              <a:buFont typeface="Arial" pitchFamily="34" charset="0"/>
              <a:buChar char="•"/>
              <a:defRPr/>
            </a:pPr>
            <a:endParaRPr lang="en-US" dirty="0" smtClean="0">
              <a:latin typeface="Times New Roman" pitchFamily="18" charset="0"/>
              <a:cs typeface="Times New Roman" pitchFamily="18" charset="0"/>
            </a:endParaRPr>
          </a:p>
          <a:p>
            <a:pPr indent="-342900" fontAlgn="auto">
              <a:spcAft>
                <a:spcPts val="0"/>
              </a:spcAft>
              <a:buFont typeface="Arial" pitchFamily="34" charset="0"/>
              <a:buChar char="•"/>
              <a:defRPr/>
            </a:pPr>
            <a:r>
              <a:rPr lang="en-US" dirty="0" err="1" smtClean="0">
                <a:latin typeface="Times New Roman" pitchFamily="18" charset="0"/>
                <a:cs typeface="Times New Roman" pitchFamily="18" charset="0"/>
              </a:rPr>
              <a:t>Tanı</a:t>
            </a:r>
            <a:endParaRPr lang="en-US" dirty="0" smtClean="0">
              <a:latin typeface="Times New Roman" pitchFamily="18" charset="0"/>
              <a:cs typeface="Times New Roman" pitchFamily="18" charset="0"/>
            </a:endParaRPr>
          </a:p>
          <a:p>
            <a:pPr marL="0" indent="0" fontAlgn="auto">
              <a:spcAft>
                <a:spcPts val="0"/>
              </a:spcAft>
              <a:buFont typeface="Arial" pitchFamily="34" charset="0"/>
              <a:buNone/>
              <a:defRPr/>
            </a:pPr>
            <a:endParaRPr lang="en-US" dirty="0" smtClean="0">
              <a:latin typeface="Times New Roman" pitchFamily="18" charset="0"/>
              <a:cs typeface="Times New Roman" pitchFamily="18" charset="0"/>
            </a:endParaRPr>
          </a:p>
          <a:p>
            <a:pPr indent="-342900" fontAlgn="auto">
              <a:spcAft>
                <a:spcPts val="0"/>
              </a:spcAft>
              <a:buFont typeface="Arial" pitchFamily="34" charset="0"/>
              <a:buChar char="•"/>
              <a:defRPr/>
            </a:pPr>
            <a:r>
              <a:rPr lang="en-US" dirty="0" err="1" smtClean="0">
                <a:latin typeface="Times New Roman" pitchFamily="18" charset="0"/>
                <a:cs typeface="Times New Roman" pitchFamily="18" charset="0"/>
              </a:rPr>
              <a:t>Tedavi</a:t>
            </a: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Diğer Mekanizmalar</a:t>
            </a:r>
            <a:endParaRPr lang="tr-TR" dirty="0"/>
          </a:p>
        </p:txBody>
      </p:sp>
      <p:sp>
        <p:nvSpPr>
          <p:cNvPr id="3" name="2 İçerik Yer Tutucusu"/>
          <p:cNvSpPr>
            <a:spLocks noGrp="1"/>
          </p:cNvSpPr>
          <p:nvPr>
            <p:ph idx="1"/>
          </p:nvPr>
        </p:nvSpPr>
        <p:spPr>
          <a:xfrm>
            <a:off x="457200" y="1875296"/>
            <a:ext cx="8229600" cy="4539712"/>
          </a:xfrm>
        </p:spPr>
        <p:txBody>
          <a:bodyPr>
            <a:noAutofit/>
          </a:bodyPr>
          <a:lstStyle/>
          <a:p>
            <a:pPr>
              <a:lnSpc>
                <a:spcPct val="150000"/>
              </a:lnSpc>
            </a:pPr>
            <a:r>
              <a:rPr lang="tr-TR" dirty="0"/>
              <a:t>İ</a:t>
            </a:r>
            <a:r>
              <a:rPr lang="tr-TR" dirty="0" smtClean="0"/>
              <a:t>nce ve kalın barsak mukozalarında lenfosit </a:t>
            </a:r>
            <a:r>
              <a:rPr lang="tr-TR" dirty="0" err="1" smtClean="0"/>
              <a:t>infiltrasyonu</a:t>
            </a:r>
            <a:endParaRPr lang="tr-TR" dirty="0" smtClean="0"/>
          </a:p>
          <a:p>
            <a:pPr>
              <a:lnSpc>
                <a:spcPct val="150000"/>
              </a:lnSpc>
            </a:pPr>
            <a:r>
              <a:rPr lang="tr-TR" dirty="0" smtClean="0"/>
              <a:t>Genetik </a:t>
            </a:r>
          </a:p>
          <a:p>
            <a:pPr>
              <a:lnSpc>
                <a:spcPct val="150000"/>
              </a:lnSpc>
            </a:pPr>
            <a:r>
              <a:rPr lang="tr-TR" dirty="0" smtClean="0"/>
              <a:t>Beyin-barsak etkileşimi</a:t>
            </a:r>
          </a:p>
          <a:p>
            <a:pPr lvl="1">
              <a:lnSpc>
                <a:spcPct val="150000"/>
              </a:lnSpc>
            </a:pPr>
            <a:r>
              <a:rPr lang="tr-TR" sz="1800" dirty="0" smtClean="0"/>
              <a:t>Rektum kanseri olduğu söylenen hastaların barsak </a:t>
            </a:r>
            <a:r>
              <a:rPr lang="tr-TR" sz="1800" dirty="0" err="1" smtClean="0"/>
              <a:t>motilitesinde</a:t>
            </a:r>
            <a:r>
              <a:rPr lang="tr-TR" sz="1800" dirty="0" smtClean="0"/>
              <a:t> ciddi artış izlenirken, bunun şaka olduğu söylendiğinde barsak hareketlerinin normale döndüğü görülmüş.</a:t>
            </a:r>
          </a:p>
          <a:p>
            <a:pPr lvl="1">
              <a:lnSpc>
                <a:spcPct val="150000"/>
              </a:lnSpc>
            </a:pPr>
            <a:r>
              <a:rPr lang="tr-TR" sz="1800" dirty="0" smtClean="0"/>
              <a:t>Çocukluk çağında maruz kalınan cinsel ve fiziksel taciz, </a:t>
            </a:r>
            <a:r>
              <a:rPr lang="tr-TR" sz="1800" dirty="0" err="1" smtClean="0"/>
              <a:t>anksiyete</a:t>
            </a:r>
            <a:r>
              <a:rPr lang="tr-TR" sz="1800" dirty="0" smtClean="0"/>
              <a:t> ve depresyon gibi psikolojik problemler ile kronik stres İBS için risk faktörleri arasında yer almaktadır</a:t>
            </a:r>
            <a:r>
              <a:rPr lang="tr-TR" dirty="0" smtClean="0"/>
              <a:t>.</a:t>
            </a:r>
            <a:endParaRPr lang="tr-TR"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718" y="0"/>
            <a:ext cx="3927764"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KLİNİK BULGULAR</a:t>
            </a:r>
            <a:endParaRPr lang="tr-TR" dirty="0"/>
          </a:p>
        </p:txBody>
      </p:sp>
      <p:sp>
        <p:nvSpPr>
          <p:cNvPr id="3" name="2 İçerik Yer Tutucusu"/>
          <p:cNvSpPr>
            <a:spLocks noGrp="1"/>
          </p:cNvSpPr>
          <p:nvPr>
            <p:ph idx="1"/>
          </p:nvPr>
        </p:nvSpPr>
        <p:spPr/>
        <p:txBody>
          <a:bodyPr>
            <a:normAutofit/>
          </a:bodyPr>
          <a:lstStyle/>
          <a:p>
            <a:r>
              <a:rPr lang="tr-TR" sz="2000" dirty="0" err="1" smtClean="0"/>
              <a:t>İBS’de</a:t>
            </a:r>
            <a:r>
              <a:rPr lang="tr-TR" sz="2000" dirty="0" smtClean="0"/>
              <a:t> temel semptomlar, </a:t>
            </a:r>
          </a:p>
          <a:p>
            <a:pPr lvl="1"/>
            <a:r>
              <a:rPr lang="tr-TR" dirty="0" smtClean="0"/>
              <a:t>karın ağrısı veya karında rahatsızlık hissi, </a:t>
            </a:r>
          </a:p>
          <a:p>
            <a:pPr lvl="1"/>
            <a:r>
              <a:rPr lang="tr-TR" dirty="0" smtClean="0"/>
              <a:t>ishal, kabızlık ve şişkinlik olarak sıralanabilir. </a:t>
            </a:r>
          </a:p>
          <a:p>
            <a:pPr lvl="1"/>
            <a:r>
              <a:rPr lang="tr-TR" sz="1600" b="1" i="1" dirty="0" smtClean="0"/>
              <a:t>Bu belirtiler hastalarda farklı karışımlarda, farklı şiddette olabilir. Fakat, aynı hastada genellikle benzer şekilde olmaktadır</a:t>
            </a:r>
            <a:r>
              <a:rPr lang="tr-TR" dirty="0" smtClean="0"/>
              <a:t>. </a:t>
            </a:r>
          </a:p>
          <a:p>
            <a:endParaRPr lang="tr-TR" sz="2000" dirty="0" smtClean="0"/>
          </a:p>
          <a:p>
            <a:r>
              <a:rPr lang="tr-TR" sz="2000" dirty="0" smtClean="0"/>
              <a:t>Semptomlar genellikle </a:t>
            </a:r>
            <a:r>
              <a:rPr lang="tr-TR" sz="2000" dirty="0" err="1" smtClean="0"/>
              <a:t>intermittan</a:t>
            </a:r>
            <a:r>
              <a:rPr lang="tr-TR" sz="2000" dirty="0" smtClean="0"/>
              <a:t> olup, arada haftalarca semptomsuz dönemler olabilir. </a:t>
            </a:r>
          </a:p>
          <a:p>
            <a:endParaRPr lang="tr-TR" sz="2000" dirty="0" smtClean="0"/>
          </a:p>
          <a:p>
            <a:r>
              <a:rPr lang="tr-TR" sz="2000" dirty="0" smtClean="0"/>
              <a:t>Hekime başvuran hastaların ¾’ünde semptomlar hafif olup birinci basamaktaki hekimlere başvurmaktadırlar. %5’inde ise semptomlar ciddi olup gastroenteroloji kliniğine başvurmaktadırlar. </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180" y="0"/>
            <a:ext cx="3119820" cy="2424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Hastalar en çok..</a:t>
            </a:r>
            <a:endParaRPr lang="tr-TR" dirty="0"/>
          </a:p>
        </p:txBody>
      </p:sp>
      <p:sp>
        <p:nvSpPr>
          <p:cNvPr id="3" name="2 İçerik Yer Tutucusu"/>
          <p:cNvSpPr>
            <a:spLocks noGrp="1"/>
          </p:cNvSpPr>
          <p:nvPr>
            <p:ph idx="1"/>
          </p:nvPr>
        </p:nvSpPr>
        <p:spPr/>
        <p:txBody>
          <a:bodyPr>
            <a:normAutofit/>
          </a:bodyPr>
          <a:lstStyle/>
          <a:p>
            <a:pPr marL="0" indent="0">
              <a:buNone/>
            </a:pPr>
            <a:r>
              <a:rPr lang="tr-TR" sz="2400" dirty="0" smtClean="0"/>
              <a:t>1)Karın ağrısı</a:t>
            </a:r>
          </a:p>
          <a:p>
            <a:pPr marL="0" indent="0">
              <a:buNone/>
            </a:pPr>
            <a:r>
              <a:rPr lang="tr-TR" sz="2400" dirty="0" smtClean="0"/>
              <a:t>2) Acil dışkılama hissi</a:t>
            </a:r>
          </a:p>
          <a:p>
            <a:pPr marL="0" indent="0">
              <a:buNone/>
            </a:pPr>
            <a:r>
              <a:rPr lang="tr-TR" sz="2400" dirty="0" smtClean="0"/>
              <a:t>3) Şişkinlik</a:t>
            </a:r>
          </a:p>
          <a:p>
            <a:pPr marL="0" indent="0">
              <a:buNone/>
            </a:pPr>
            <a:r>
              <a:rPr lang="tr-TR" sz="2400" dirty="0" smtClean="0"/>
              <a:t>4) Dışkılama sayısı</a:t>
            </a:r>
          </a:p>
          <a:p>
            <a:endParaRPr lang="tr-TR" sz="2400" dirty="0" smtClean="0"/>
          </a:p>
          <a:p>
            <a:r>
              <a:rPr lang="tr-TR" sz="2400" dirty="0" smtClean="0"/>
              <a:t>İBS hastalarında karın ağrısı, </a:t>
            </a:r>
            <a:r>
              <a:rPr lang="tr-TR" sz="2400" i="1" dirty="0" smtClean="0"/>
              <a:t>genellikle kramp şeklinde, değişken şiddette, alt kadranlarda lokalize olup gece uykudan uyandırmamaktadır</a:t>
            </a:r>
            <a:r>
              <a:rPr lang="tr-TR" sz="2400" dirty="0" smtClean="0"/>
              <a:t>. </a:t>
            </a:r>
          </a:p>
          <a:p>
            <a:endParaRPr lang="tr-TR" sz="2400" dirty="0" smtClean="0"/>
          </a:p>
          <a:p>
            <a:r>
              <a:rPr lang="tr-TR" sz="2400" dirty="0" smtClean="0"/>
              <a:t>Karın ağrısına iştahsızlık ve kilo kaybı eşlik etmez ve ilerleyici karakterde değildir.</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132" y="533400"/>
            <a:ext cx="4213668" cy="2563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BRİSTOL DIŞKI SKALASI</a:t>
            </a:r>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0203" y="1417638"/>
            <a:ext cx="6907794" cy="501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ALT TİPLER</a:t>
            </a: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368"/>
          <a:stretch/>
        </p:blipFill>
        <p:spPr bwMode="auto">
          <a:xfrm>
            <a:off x="395208" y="1983786"/>
            <a:ext cx="8473166" cy="4011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3283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EK ŞİKAYETLER..</a:t>
            </a:r>
            <a:endParaRPr lang="tr-TR" dirty="0"/>
          </a:p>
        </p:txBody>
      </p:sp>
      <p:sp>
        <p:nvSpPr>
          <p:cNvPr id="3" name="İçerik Yer Tutucusu 2"/>
          <p:cNvSpPr>
            <a:spLocks noGrp="1"/>
          </p:cNvSpPr>
          <p:nvPr>
            <p:ph idx="1"/>
          </p:nvPr>
        </p:nvSpPr>
        <p:spPr>
          <a:xfrm>
            <a:off x="914400" y="1447799"/>
            <a:ext cx="7772400" cy="5070695"/>
          </a:xfrm>
        </p:spPr>
        <p:txBody>
          <a:bodyPr>
            <a:normAutofit/>
          </a:bodyPr>
          <a:lstStyle/>
          <a:p>
            <a:endParaRPr lang="tr-TR" sz="2000" dirty="0" smtClean="0">
              <a:latin typeface="Times New Roman" panose="02020603050405020304" pitchFamily="18" charset="0"/>
              <a:cs typeface="Times New Roman" panose="02020603050405020304" pitchFamily="18" charset="0"/>
            </a:endParaRPr>
          </a:p>
          <a:p>
            <a:endParaRPr lang="tr-TR" sz="2000" dirty="0">
              <a:latin typeface="Times New Roman" panose="02020603050405020304" pitchFamily="18" charset="0"/>
              <a:cs typeface="Times New Roman" panose="02020603050405020304" pitchFamily="18" charset="0"/>
            </a:endParaRPr>
          </a:p>
          <a:p>
            <a:endParaRPr lang="tr-TR" sz="2000" dirty="0" smtClean="0">
              <a:latin typeface="Times New Roman" panose="02020603050405020304" pitchFamily="18" charset="0"/>
              <a:cs typeface="Times New Roman" panose="02020603050405020304" pitchFamily="18" charset="0"/>
            </a:endParaRPr>
          </a:p>
          <a:p>
            <a:r>
              <a:rPr lang="tr-TR" sz="2000" dirty="0" err="1" smtClean="0">
                <a:latin typeface="Times New Roman" panose="02020603050405020304" pitchFamily="18" charset="0"/>
                <a:cs typeface="Times New Roman" panose="02020603050405020304" pitchFamily="18" charset="0"/>
              </a:rPr>
              <a:t>İBS’de</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üst </a:t>
            </a:r>
            <a:r>
              <a:rPr lang="tr-TR" sz="2000" dirty="0" err="1">
                <a:latin typeface="Times New Roman" panose="02020603050405020304" pitchFamily="18" charset="0"/>
                <a:cs typeface="Times New Roman" panose="02020603050405020304" pitchFamily="18" charset="0"/>
              </a:rPr>
              <a:t>gastrointestinal</a:t>
            </a:r>
            <a:r>
              <a:rPr lang="tr-TR" sz="2000" dirty="0">
                <a:latin typeface="Times New Roman" panose="02020603050405020304" pitchFamily="18" charset="0"/>
                <a:cs typeface="Times New Roman" panose="02020603050405020304" pitchFamily="18" charset="0"/>
              </a:rPr>
              <a:t> sistem ile ilgili yakınmalar da </a:t>
            </a:r>
            <a:r>
              <a:rPr lang="tr-TR" sz="2000" dirty="0" smtClean="0">
                <a:latin typeface="Times New Roman" panose="02020603050405020304" pitchFamily="18" charset="0"/>
                <a:cs typeface="Times New Roman" panose="02020603050405020304" pitchFamily="18" charset="0"/>
              </a:rPr>
              <a:t>bulunabilmektedir.</a:t>
            </a:r>
          </a:p>
          <a:p>
            <a:pPr lvl="1"/>
            <a:r>
              <a:rPr lang="tr-TR" dirty="0" smtClean="0">
                <a:latin typeface="Times New Roman" panose="02020603050405020304" pitchFamily="18" charset="0"/>
                <a:cs typeface="Times New Roman" panose="02020603050405020304" pitchFamily="18" charset="0"/>
              </a:rPr>
              <a:t>Geğirme</a:t>
            </a:r>
            <a:r>
              <a:rPr lang="tr-TR" dirty="0">
                <a:latin typeface="Times New Roman" panose="02020603050405020304" pitchFamily="18" charset="0"/>
                <a:cs typeface="Times New Roman" panose="02020603050405020304" pitchFamily="18" charset="0"/>
              </a:rPr>
              <a:t>, bulantı, kusma ve midede yanma </a:t>
            </a:r>
            <a:r>
              <a:rPr lang="tr-TR" dirty="0" smtClean="0">
                <a:latin typeface="Times New Roman" panose="02020603050405020304" pitchFamily="18" charset="0"/>
                <a:cs typeface="Times New Roman" panose="02020603050405020304" pitchFamily="18" charset="0"/>
              </a:rPr>
              <a:t>hissi</a:t>
            </a:r>
          </a:p>
          <a:p>
            <a:pPr lvl="1"/>
            <a:r>
              <a:rPr lang="tr-TR" dirty="0" smtClean="0">
                <a:latin typeface="Times New Roman" panose="02020603050405020304" pitchFamily="18" charset="0"/>
                <a:cs typeface="Times New Roman" panose="02020603050405020304" pitchFamily="18" charset="0"/>
              </a:rPr>
              <a:t>İBS</a:t>
            </a:r>
            <a:r>
              <a:rPr lang="tr-TR" dirty="0">
                <a:latin typeface="Times New Roman" panose="02020603050405020304" pitchFamily="18" charset="0"/>
                <a:cs typeface="Times New Roman" panose="02020603050405020304" pitchFamily="18" charset="0"/>
              </a:rPr>
              <a:t>, fonksiyonel </a:t>
            </a:r>
            <a:r>
              <a:rPr lang="tr-TR" dirty="0" err="1">
                <a:latin typeface="Times New Roman" panose="02020603050405020304" pitchFamily="18" charset="0"/>
                <a:cs typeface="Times New Roman" panose="02020603050405020304" pitchFamily="18" charset="0"/>
              </a:rPr>
              <a:t>dispepsi</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gastroözofajeal</a:t>
            </a:r>
            <a:r>
              <a:rPr lang="tr-TR" dirty="0" smtClean="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reflü</a:t>
            </a:r>
            <a:r>
              <a:rPr lang="tr-TR" dirty="0">
                <a:latin typeface="Times New Roman" panose="02020603050405020304" pitchFamily="18" charset="0"/>
                <a:cs typeface="Times New Roman" panose="02020603050405020304" pitchFamily="18" charset="0"/>
              </a:rPr>
              <a:t> hastalığı </a:t>
            </a:r>
            <a:r>
              <a:rPr lang="tr-TR" dirty="0" smtClean="0">
                <a:latin typeface="Times New Roman" panose="02020603050405020304" pitchFamily="18" charset="0"/>
                <a:cs typeface="Times New Roman" panose="02020603050405020304" pitchFamily="18" charset="0"/>
              </a:rPr>
              <a:t>ile birliktelik</a:t>
            </a:r>
          </a:p>
          <a:p>
            <a:pPr marL="274320" lvl="1" indent="0">
              <a:buNone/>
            </a:pPr>
            <a:endParaRPr lang="tr-TR" dirty="0" smtClean="0">
              <a:latin typeface="Times New Roman" panose="02020603050405020304" pitchFamily="18" charset="0"/>
              <a:cs typeface="Times New Roman" panose="02020603050405020304" pitchFamily="18" charset="0"/>
            </a:endParaRPr>
          </a:p>
          <a:p>
            <a:r>
              <a:rPr lang="tr-TR" sz="2000" dirty="0" err="1">
                <a:latin typeface="Times New Roman" panose="02020603050405020304" pitchFamily="18" charset="0"/>
                <a:cs typeface="Times New Roman" panose="02020603050405020304" pitchFamily="18" charset="0"/>
              </a:rPr>
              <a:t>İ</a:t>
            </a:r>
            <a:r>
              <a:rPr lang="tr-TR" sz="2000" dirty="0" err="1" smtClean="0">
                <a:latin typeface="Times New Roman" panose="02020603050405020304" pitchFamily="18" charset="0"/>
                <a:cs typeface="Times New Roman" panose="02020603050405020304" pitchFamily="18" charset="0"/>
              </a:rPr>
              <a:t>ntestinal</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sistem </a:t>
            </a:r>
            <a:r>
              <a:rPr lang="tr-TR" sz="2000" dirty="0" smtClean="0">
                <a:latin typeface="Times New Roman" panose="02020603050405020304" pitchFamily="18" charset="0"/>
                <a:cs typeface="Times New Roman" panose="02020603050405020304" pitchFamily="18" charset="0"/>
              </a:rPr>
              <a:t>dışında, </a:t>
            </a:r>
          </a:p>
          <a:p>
            <a:pPr lvl="1"/>
            <a:r>
              <a:rPr lang="tr-TR" dirty="0" err="1" smtClean="0">
                <a:latin typeface="Times New Roman" panose="02020603050405020304" pitchFamily="18" charset="0"/>
                <a:cs typeface="Times New Roman" panose="02020603050405020304" pitchFamily="18" charset="0"/>
              </a:rPr>
              <a:t>Üriner</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sistem ile </a:t>
            </a:r>
            <a:r>
              <a:rPr lang="tr-TR" dirty="0" smtClean="0">
                <a:latin typeface="Times New Roman" panose="02020603050405020304" pitchFamily="18" charset="0"/>
                <a:cs typeface="Times New Roman" panose="02020603050405020304" pitchFamily="18" charset="0"/>
              </a:rPr>
              <a:t>ilgili </a:t>
            </a:r>
            <a:r>
              <a:rPr lang="tr-TR" dirty="0" err="1" smtClean="0">
                <a:latin typeface="Times New Roman" panose="02020603050405020304" pitchFamily="18" charset="0"/>
                <a:cs typeface="Times New Roman" panose="02020603050405020304" pitchFamily="18" charset="0"/>
              </a:rPr>
              <a:t>pollaküri</a:t>
            </a:r>
            <a:r>
              <a:rPr lang="tr-TR" dirty="0">
                <a:latin typeface="Times New Roman" panose="02020603050405020304" pitchFamily="18" charset="0"/>
                <a:cs typeface="Times New Roman" panose="02020603050405020304" pitchFamily="18" charset="0"/>
              </a:rPr>
              <a:t>, acil idrar yapma, gece idrara kalkma ve tam boşalamama hissi İBS hastalarının yaklaşık yarısında bulunmaktadır. </a:t>
            </a:r>
            <a:endParaRPr lang="tr-TR" dirty="0" smtClean="0">
              <a:latin typeface="Times New Roman" panose="02020603050405020304" pitchFamily="18" charset="0"/>
              <a:cs typeface="Times New Roman" panose="02020603050405020304" pitchFamily="18" charset="0"/>
            </a:endParaRPr>
          </a:p>
          <a:p>
            <a:pPr lvl="1"/>
            <a:r>
              <a:rPr lang="tr-TR" dirty="0" smtClean="0">
                <a:latin typeface="Times New Roman" panose="02020603050405020304" pitchFamily="18" charset="0"/>
                <a:cs typeface="Times New Roman" panose="02020603050405020304" pitchFamily="18" charset="0"/>
              </a:rPr>
              <a:t>Jinekolojik </a:t>
            </a:r>
            <a:r>
              <a:rPr lang="tr-TR" dirty="0">
                <a:latin typeface="Times New Roman" panose="02020603050405020304" pitchFamily="18" charset="0"/>
                <a:cs typeface="Times New Roman" panose="02020603050405020304" pitchFamily="18" charset="0"/>
              </a:rPr>
              <a:t>yakınmalardan </a:t>
            </a:r>
            <a:r>
              <a:rPr lang="tr-TR" dirty="0" err="1">
                <a:latin typeface="Times New Roman" panose="02020603050405020304" pitchFamily="18" charset="0"/>
                <a:cs typeface="Times New Roman" panose="02020603050405020304" pitchFamily="18" charset="0"/>
              </a:rPr>
              <a:t>dismenore</a:t>
            </a:r>
            <a:r>
              <a:rPr lang="tr-TR" dirty="0">
                <a:latin typeface="Times New Roman" panose="02020603050405020304" pitchFamily="18" charset="0"/>
                <a:cs typeface="Times New Roman" panose="02020603050405020304" pitchFamily="18" charset="0"/>
              </a:rPr>
              <a:t> ve </a:t>
            </a:r>
            <a:r>
              <a:rPr lang="tr-TR" dirty="0" err="1">
                <a:latin typeface="Times New Roman" panose="02020603050405020304" pitchFamily="18" charset="0"/>
                <a:cs typeface="Times New Roman" panose="02020603050405020304" pitchFamily="18" charset="0"/>
              </a:rPr>
              <a:t>disparoni</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hastalarda </a:t>
            </a:r>
            <a:r>
              <a:rPr lang="tr-TR" dirty="0">
                <a:latin typeface="Times New Roman" panose="02020603050405020304" pitchFamily="18" charset="0"/>
                <a:cs typeface="Times New Roman" panose="02020603050405020304" pitchFamily="18" charset="0"/>
              </a:rPr>
              <a:t>anlamlı derecede yüksek </a:t>
            </a:r>
            <a:r>
              <a:rPr lang="tr-TR" dirty="0" smtClean="0">
                <a:latin typeface="Times New Roman" panose="02020603050405020304" pitchFamily="18" charset="0"/>
                <a:cs typeface="Times New Roman" panose="02020603050405020304" pitchFamily="18" charset="0"/>
              </a:rPr>
              <a:t>saptanmıştır. </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7082" y="0"/>
            <a:ext cx="4208318" cy="2367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2671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EK ŞİKAYETLER..</a:t>
            </a:r>
            <a:endParaRPr lang="tr-TR" dirty="0"/>
          </a:p>
        </p:txBody>
      </p:sp>
      <p:sp>
        <p:nvSpPr>
          <p:cNvPr id="3" name="İçerik Yer Tutucusu 2"/>
          <p:cNvSpPr>
            <a:spLocks noGrp="1"/>
          </p:cNvSpPr>
          <p:nvPr>
            <p:ph idx="1"/>
          </p:nvPr>
        </p:nvSpPr>
        <p:spPr/>
        <p:txBody>
          <a:bodyPr>
            <a:normAutofit/>
          </a:bodyPr>
          <a:lstStyle/>
          <a:p>
            <a:endParaRPr lang="tr-TR" sz="1800" dirty="0" smtClean="0">
              <a:latin typeface="Times New Roman" panose="02020603050405020304" pitchFamily="18" charset="0"/>
              <a:cs typeface="Times New Roman" panose="02020603050405020304" pitchFamily="18" charset="0"/>
            </a:endParaRPr>
          </a:p>
          <a:p>
            <a:endParaRPr lang="tr-TR" sz="1800" dirty="0">
              <a:latin typeface="Times New Roman" panose="02020603050405020304" pitchFamily="18" charset="0"/>
              <a:cs typeface="Times New Roman" panose="02020603050405020304" pitchFamily="18" charset="0"/>
            </a:endParaRPr>
          </a:p>
          <a:p>
            <a:endParaRPr lang="tr-TR" sz="1800" dirty="0" smtClean="0">
              <a:latin typeface="Times New Roman" panose="02020603050405020304" pitchFamily="18" charset="0"/>
              <a:cs typeface="Times New Roman" panose="02020603050405020304" pitchFamily="18" charset="0"/>
            </a:endParaRPr>
          </a:p>
          <a:p>
            <a:r>
              <a:rPr lang="tr-TR" sz="1800" dirty="0" err="1" smtClean="0">
                <a:latin typeface="Times New Roman" panose="02020603050405020304" pitchFamily="18" charset="0"/>
                <a:cs typeface="Times New Roman" panose="02020603050405020304" pitchFamily="18" charset="0"/>
              </a:rPr>
              <a:t>Fibromiyalji</a:t>
            </a:r>
            <a:r>
              <a:rPr lang="tr-TR" sz="1800" dirty="0" smtClean="0">
                <a:latin typeface="Times New Roman" panose="02020603050405020304" pitchFamily="18" charset="0"/>
                <a:cs typeface="Times New Roman" panose="02020603050405020304" pitchFamily="18" charset="0"/>
              </a:rPr>
              <a:t> eşlik edebilmektedir.</a:t>
            </a:r>
            <a:endParaRPr lang="tr-TR" sz="1800" dirty="0">
              <a:latin typeface="Times New Roman" panose="02020603050405020304" pitchFamily="18" charset="0"/>
              <a:cs typeface="Times New Roman" panose="02020603050405020304" pitchFamily="18" charset="0"/>
            </a:endParaRPr>
          </a:p>
          <a:p>
            <a:endParaRPr lang="tr-TR" sz="1800" dirty="0" smtClean="0">
              <a:latin typeface="Times New Roman" panose="02020603050405020304" pitchFamily="18" charset="0"/>
              <a:cs typeface="Times New Roman" panose="02020603050405020304" pitchFamily="18" charset="0"/>
            </a:endParaRPr>
          </a:p>
          <a:p>
            <a:r>
              <a:rPr lang="tr-TR" sz="1800" dirty="0">
                <a:latin typeface="Times New Roman" panose="02020603050405020304" pitchFamily="18" charset="0"/>
                <a:cs typeface="Times New Roman" panose="02020603050405020304" pitchFamily="18" charset="0"/>
              </a:rPr>
              <a:t>D</a:t>
            </a:r>
            <a:r>
              <a:rPr lang="tr-TR" sz="1800" dirty="0" smtClean="0">
                <a:latin typeface="Times New Roman" panose="02020603050405020304" pitchFamily="18" charset="0"/>
                <a:cs typeface="Times New Roman" panose="02020603050405020304" pitchFamily="18" charset="0"/>
              </a:rPr>
              <a:t>epresyon </a:t>
            </a:r>
            <a:r>
              <a:rPr lang="tr-TR" sz="1800" dirty="0">
                <a:latin typeface="Times New Roman" panose="02020603050405020304" pitchFamily="18" charset="0"/>
                <a:cs typeface="Times New Roman" panose="02020603050405020304" pitchFamily="18" charset="0"/>
              </a:rPr>
              <a:t>belirtileri, </a:t>
            </a:r>
            <a:r>
              <a:rPr lang="tr-TR" sz="1800" dirty="0" err="1">
                <a:latin typeface="Times New Roman" panose="02020603050405020304" pitchFamily="18" charset="0"/>
                <a:cs typeface="Times New Roman" panose="02020603050405020304" pitchFamily="18" charset="0"/>
              </a:rPr>
              <a:t>anksiyete</a:t>
            </a:r>
            <a:r>
              <a:rPr lang="tr-TR" sz="1800" dirty="0">
                <a:latin typeface="Times New Roman" panose="02020603050405020304" pitchFamily="18" charset="0"/>
                <a:cs typeface="Times New Roman" panose="02020603050405020304" pitchFamily="18" charset="0"/>
              </a:rPr>
              <a:t>, uyku bozukluğu, boğazda sıkılma veya nefes alamama hissi ve göğüs ağrısı gibi psikolojik yakınmalar da bulunabilir.</a:t>
            </a:r>
          </a:p>
          <a:p>
            <a:endParaRPr lang="tr-TR" sz="1800" dirty="0" smtClean="0">
              <a:latin typeface="Times New Roman" panose="02020603050405020304" pitchFamily="18" charset="0"/>
              <a:cs typeface="Times New Roman" panose="02020603050405020304" pitchFamily="18" charset="0"/>
            </a:endParaRPr>
          </a:p>
          <a:p>
            <a:r>
              <a:rPr lang="tr-TR" sz="1800" b="1" i="1" dirty="0" smtClean="0">
                <a:latin typeface="Times New Roman" panose="02020603050405020304" pitchFamily="18" charset="0"/>
                <a:cs typeface="Times New Roman" panose="02020603050405020304" pitchFamily="18" charset="0"/>
              </a:rPr>
              <a:t>Bütün </a:t>
            </a:r>
            <a:r>
              <a:rPr lang="tr-TR" sz="1800" b="1" i="1" dirty="0">
                <a:latin typeface="Times New Roman" panose="02020603050405020304" pitchFamily="18" charset="0"/>
                <a:cs typeface="Times New Roman" panose="02020603050405020304" pitchFamily="18" charset="0"/>
              </a:rPr>
              <a:t>yakınmalara rağmen hastanın genel durumu ve görünümü iyidir ve bulgular ilerleyici değildir. </a:t>
            </a:r>
          </a:p>
          <a:p>
            <a:endParaRPr lang="tr-TR" sz="1800" dirty="0" smtClean="0">
              <a:latin typeface="Times New Roman" panose="02020603050405020304" pitchFamily="18" charset="0"/>
              <a:cs typeface="Times New Roman" panose="02020603050405020304" pitchFamily="18" charset="0"/>
            </a:endParaRPr>
          </a:p>
          <a:p>
            <a:r>
              <a:rPr lang="tr-TR" sz="1800" dirty="0">
                <a:latin typeface="Times New Roman" panose="02020603050405020304" pitchFamily="18" charset="0"/>
                <a:cs typeface="Times New Roman" panose="02020603050405020304" pitchFamily="18" charset="0"/>
              </a:rPr>
              <a:t>F</a:t>
            </a:r>
            <a:r>
              <a:rPr lang="tr-TR" sz="1800" dirty="0" smtClean="0">
                <a:latin typeface="Times New Roman" panose="02020603050405020304" pitchFamily="18" charset="0"/>
                <a:cs typeface="Times New Roman" panose="02020603050405020304" pitchFamily="18" charset="0"/>
              </a:rPr>
              <a:t>izik </a:t>
            </a:r>
            <a:r>
              <a:rPr lang="tr-TR" sz="1800" dirty="0">
                <a:latin typeface="Times New Roman" panose="02020603050405020304" pitchFamily="18" charset="0"/>
                <a:cs typeface="Times New Roman" panose="02020603050405020304" pitchFamily="18" charset="0"/>
              </a:rPr>
              <a:t>muayenede genellikle belirgin bir özellik </a:t>
            </a:r>
            <a:r>
              <a:rPr lang="tr-TR" sz="1800" dirty="0" smtClean="0">
                <a:latin typeface="Times New Roman" panose="02020603050405020304" pitchFamily="18" charset="0"/>
                <a:cs typeface="Times New Roman" panose="02020603050405020304" pitchFamily="18" charset="0"/>
              </a:rPr>
              <a:t>bulunmaz. </a:t>
            </a:r>
            <a:r>
              <a:rPr lang="tr-TR" sz="1800" dirty="0">
                <a:latin typeface="Times New Roman" panose="02020603050405020304" pitchFamily="18" charset="0"/>
                <a:cs typeface="Times New Roman" panose="02020603050405020304" pitchFamily="18" charset="0"/>
              </a:rPr>
              <a:t>Sigmoid kolon </a:t>
            </a:r>
            <a:r>
              <a:rPr lang="tr-TR" sz="1800" dirty="0" err="1">
                <a:latin typeface="Times New Roman" panose="02020603050405020304" pitchFamily="18" charset="0"/>
                <a:cs typeface="Times New Roman" panose="02020603050405020304" pitchFamily="18" charset="0"/>
              </a:rPr>
              <a:t>palpasyonda</a:t>
            </a:r>
            <a:r>
              <a:rPr lang="tr-TR" sz="1800" dirty="0">
                <a:latin typeface="Times New Roman" panose="02020603050405020304" pitchFamily="18" charset="0"/>
                <a:cs typeface="Times New Roman" panose="02020603050405020304" pitchFamily="18" charset="0"/>
              </a:rPr>
              <a:t> ele gelebilir ve sigmoid kolon </a:t>
            </a:r>
            <a:r>
              <a:rPr lang="tr-TR" sz="1800" dirty="0" err="1">
                <a:latin typeface="Times New Roman" panose="02020603050405020304" pitchFamily="18" charset="0"/>
                <a:cs typeface="Times New Roman" panose="02020603050405020304" pitchFamily="18" charset="0"/>
              </a:rPr>
              <a:t>trasesinde</a:t>
            </a:r>
            <a:r>
              <a:rPr lang="tr-TR" sz="1800" dirty="0">
                <a:latin typeface="Times New Roman" panose="02020603050405020304" pitchFamily="18" charset="0"/>
                <a:cs typeface="Times New Roman" panose="02020603050405020304" pitchFamily="18" charset="0"/>
              </a:rPr>
              <a:t> hassasiyet </a:t>
            </a:r>
            <a:r>
              <a:rPr lang="tr-TR" sz="1800" dirty="0" smtClean="0">
                <a:latin typeface="Times New Roman" panose="02020603050405020304" pitchFamily="18" charset="0"/>
                <a:cs typeface="Times New Roman" panose="02020603050405020304" pitchFamily="18" charset="0"/>
              </a:rPr>
              <a:t>olabilir. </a:t>
            </a:r>
          </a:p>
          <a:p>
            <a:r>
              <a:rPr lang="tr-TR" sz="1800" dirty="0" smtClean="0">
                <a:latin typeface="Times New Roman" panose="02020603050405020304" pitchFamily="18" charset="0"/>
                <a:cs typeface="Times New Roman" panose="02020603050405020304" pitchFamily="18" charset="0"/>
              </a:rPr>
              <a:t>Bazı </a:t>
            </a:r>
            <a:r>
              <a:rPr lang="tr-TR" sz="1800" dirty="0">
                <a:latin typeface="Times New Roman" panose="02020603050405020304" pitchFamily="18" charset="0"/>
                <a:cs typeface="Times New Roman" panose="02020603050405020304" pitchFamily="18" charset="0"/>
              </a:rPr>
              <a:t>hastalarda, karın ağrısı nedeniyle geçirilen gereksiz operasyonlara bağlı olarak batında operasyon </a:t>
            </a:r>
            <a:r>
              <a:rPr lang="tr-TR" sz="1800" dirty="0" err="1">
                <a:latin typeface="Times New Roman" panose="02020603050405020304" pitchFamily="18" charset="0"/>
                <a:cs typeface="Times New Roman" panose="02020603050405020304" pitchFamily="18" charset="0"/>
              </a:rPr>
              <a:t>skarları</a:t>
            </a:r>
            <a:r>
              <a:rPr lang="tr-TR" sz="1800" dirty="0">
                <a:latin typeface="Times New Roman" panose="02020603050405020304" pitchFamily="18" charset="0"/>
                <a:cs typeface="Times New Roman" panose="02020603050405020304" pitchFamily="18" charset="0"/>
              </a:rPr>
              <a:t> olabilir.</a:t>
            </a:r>
          </a:p>
          <a:p>
            <a:endParaRPr lang="tr-TR" sz="1800" dirty="0">
              <a:latin typeface="Times New Roman" panose="02020603050405020304" pitchFamily="18" charset="0"/>
              <a:cs typeface="Times New Roman" panose="02020603050405020304" pitchFamily="18" charset="0"/>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0949" y="0"/>
            <a:ext cx="4323051" cy="235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20949"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783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TANISAL YAKLAŞIM</a:t>
            </a:r>
          </a:p>
        </p:txBody>
      </p:sp>
      <p:sp>
        <p:nvSpPr>
          <p:cNvPr id="3" name="İçerik Yer Tutucusu 2"/>
          <p:cNvSpPr>
            <a:spLocks noGrp="1"/>
          </p:cNvSpPr>
          <p:nvPr>
            <p:ph idx="1"/>
          </p:nvPr>
        </p:nvSpPr>
        <p:spPr/>
        <p:txBody>
          <a:bodyPr>
            <a:normAutofit/>
          </a:bodyPr>
          <a:lstStyle/>
          <a:p>
            <a:r>
              <a:rPr lang="tr-TR" sz="2000" dirty="0" smtClean="0">
                <a:latin typeface="Times New Roman" panose="02020603050405020304" pitchFamily="18" charset="0"/>
                <a:cs typeface="Times New Roman" panose="02020603050405020304" pitchFamily="18" charset="0"/>
              </a:rPr>
              <a:t>İBS </a:t>
            </a:r>
            <a:r>
              <a:rPr lang="tr-TR" sz="2000" dirty="0">
                <a:latin typeface="Times New Roman" panose="02020603050405020304" pitchFamily="18" charset="0"/>
                <a:cs typeface="Times New Roman" panose="02020603050405020304" pitchFamily="18" charset="0"/>
              </a:rPr>
              <a:t>tanısı, organik bir hastalığın dışlandığı durumlarda semptomlara dayalı olarak </a:t>
            </a:r>
            <a:r>
              <a:rPr lang="tr-TR" sz="2000" dirty="0" smtClean="0">
                <a:latin typeface="Times New Roman" panose="02020603050405020304" pitchFamily="18" charset="0"/>
                <a:cs typeface="Times New Roman" panose="02020603050405020304" pitchFamily="18" charset="0"/>
              </a:rPr>
              <a:t>konulmaktadır.</a:t>
            </a:r>
          </a:p>
          <a:p>
            <a:r>
              <a:rPr lang="tr-TR" sz="2000" dirty="0" err="1" smtClean="0">
                <a:latin typeface="Times New Roman" panose="02020603050405020304" pitchFamily="18" charset="0"/>
                <a:cs typeface="Times New Roman" panose="02020603050405020304" pitchFamily="18" charset="0"/>
              </a:rPr>
              <a:t>İBS’de</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biyokimyasal, radyolojik ve </a:t>
            </a:r>
            <a:r>
              <a:rPr lang="tr-TR" sz="2000" dirty="0" err="1">
                <a:latin typeface="Times New Roman" panose="02020603050405020304" pitchFamily="18" charset="0"/>
                <a:cs typeface="Times New Roman" panose="02020603050405020304" pitchFamily="18" charset="0"/>
              </a:rPr>
              <a:t>histopatolojik</a:t>
            </a:r>
            <a:r>
              <a:rPr lang="tr-TR" sz="2000" dirty="0">
                <a:latin typeface="Times New Roman" panose="02020603050405020304" pitchFamily="18" charset="0"/>
                <a:cs typeface="Times New Roman" panose="02020603050405020304" pitchFamily="18" charset="0"/>
              </a:rPr>
              <a:t> bir bulgu olmadığı için en önemli tanı aracı </a:t>
            </a:r>
            <a:r>
              <a:rPr lang="tr-TR" sz="2000" b="1" i="1" dirty="0">
                <a:latin typeface="Times New Roman" panose="02020603050405020304" pitchFamily="18" charset="0"/>
                <a:cs typeface="Times New Roman" panose="02020603050405020304" pitchFamily="18" charset="0"/>
              </a:rPr>
              <a:t>çok iyi alınmış bir </a:t>
            </a:r>
            <a:r>
              <a:rPr lang="tr-TR" sz="2000" b="1" i="1" dirty="0" err="1">
                <a:latin typeface="Times New Roman" panose="02020603050405020304" pitchFamily="18" charset="0"/>
                <a:cs typeface="Times New Roman" panose="02020603050405020304" pitchFamily="18" charset="0"/>
              </a:rPr>
              <a:t>anamnez</a:t>
            </a:r>
            <a:r>
              <a:rPr lang="tr-TR" sz="2000" b="1" i="1" dirty="0">
                <a:latin typeface="Times New Roman" panose="02020603050405020304" pitchFamily="18" charset="0"/>
                <a:cs typeface="Times New Roman" panose="02020603050405020304" pitchFamily="18" charset="0"/>
              </a:rPr>
              <a:t> ve iyi yapılmış bir fizik muayenedir. </a:t>
            </a:r>
          </a:p>
          <a:p>
            <a:pPr marL="0" indent="0">
              <a:buNone/>
            </a:pPr>
            <a:r>
              <a:rPr lang="tr-TR" sz="2000" dirty="0" smtClean="0">
                <a:latin typeface="Times New Roman" panose="02020603050405020304" pitchFamily="18" charset="0"/>
                <a:cs typeface="Times New Roman" panose="02020603050405020304" pitchFamily="18" charset="0"/>
              </a:rPr>
              <a:t> </a:t>
            </a:r>
          </a:p>
          <a:p>
            <a:r>
              <a:rPr lang="tr-TR" sz="2000" dirty="0">
                <a:latin typeface="Times New Roman" panose="02020603050405020304" pitchFamily="18" charset="0"/>
                <a:cs typeface="Times New Roman" panose="02020603050405020304" pitchFamily="18" charset="0"/>
              </a:rPr>
              <a:t>A</a:t>
            </a:r>
            <a:r>
              <a:rPr lang="tr-TR" sz="2000" dirty="0" smtClean="0">
                <a:latin typeface="Times New Roman" panose="02020603050405020304" pitchFamily="18" charset="0"/>
                <a:cs typeface="Times New Roman" panose="02020603050405020304" pitchFamily="18" charset="0"/>
              </a:rPr>
              <a:t>larm </a:t>
            </a:r>
            <a:r>
              <a:rPr lang="tr-TR" sz="2000" dirty="0">
                <a:latin typeface="Times New Roman" panose="02020603050405020304" pitchFamily="18" charset="0"/>
                <a:cs typeface="Times New Roman" panose="02020603050405020304" pitchFamily="18" charset="0"/>
              </a:rPr>
              <a:t>semptomları, </a:t>
            </a:r>
            <a:endParaRPr lang="tr-TR" sz="2000" dirty="0" smtClean="0">
              <a:latin typeface="Times New Roman" panose="02020603050405020304" pitchFamily="18" charset="0"/>
              <a:cs typeface="Times New Roman" panose="02020603050405020304" pitchFamily="18" charset="0"/>
            </a:endParaRPr>
          </a:p>
          <a:p>
            <a:r>
              <a:rPr lang="tr-TR" sz="2000" dirty="0" smtClean="0">
                <a:latin typeface="Times New Roman" panose="02020603050405020304" pitchFamily="18" charset="0"/>
                <a:cs typeface="Times New Roman" panose="02020603050405020304" pitchFamily="18" charset="0"/>
              </a:rPr>
              <a:t>Fiziksel </a:t>
            </a:r>
            <a:r>
              <a:rPr lang="tr-TR" sz="2000" dirty="0">
                <a:latin typeface="Times New Roman" panose="02020603050405020304" pitchFamily="18" charset="0"/>
                <a:cs typeface="Times New Roman" panose="02020603050405020304" pitchFamily="18" charset="0"/>
              </a:rPr>
              <a:t>veya cinsel taciz öyküsü, </a:t>
            </a:r>
            <a:endParaRPr lang="tr-TR" sz="2000" dirty="0" smtClean="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B</a:t>
            </a:r>
            <a:r>
              <a:rPr lang="tr-TR" sz="2000" dirty="0" smtClean="0">
                <a:latin typeface="Times New Roman" panose="02020603050405020304" pitchFamily="18" charset="0"/>
                <a:cs typeface="Times New Roman" panose="02020603050405020304" pitchFamily="18" charset="0"/>
              </a:rPr>
              <a:t>eslenme </a:t>
            </a:r>
            <a:r>
              <a:rPr lang="tr-TR" sz="2000" dirty="0">
                <a:latin typeface="Times New Roman" panose="02020603050405020304" pitchFamily="18" charset="0"/>
                <a:cs typeface="Times New Roman" panose="02020603050405020304" pitchFamily="18" charset="0"/>
              </a:rPr>
              <a:t>alışkanlıkları, </a:t>
            </a:r>
            <a:endParaRPr lang="tr-TR" sz="2000" dirty="0" smtClean="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S</a:t>
            </a:r>
            <a:r>
              <a:rPr lang="tr-TR" sz="2000" dirty="0" smtClean="0">
                <a:latin typeface="Times New Roman" panose="02020603050405020304" pitchFamily="18" charset="0"/>
                <a:cs typeface="Times New Roman" panose="02020603050405020304" pitchFamily="18" charset="0"/>
              </a:rPr>
              <a:t>tres </a:t>
            </a:r>
            <a:r>
              <a:rPr lang="tr-TR" sz="2000" dirty="0">
                <a:latin typeface="Times New Roman" panose="02020603050405020304" pitchFamily="18" charset="0"/>
                <a:cs typeface="Times New Roman" panose="02020603050405020304" pitchFamily="18" charset="0"/>
              </a:rPr>
              <a:t>faktörleri ve </a:t>
            </a:r>
            <a:r>
              <a:rPr lang="tr-TR" sz="2000" dirty="0" smtClean="0">
                <a:latin typeface="Times New Roman" panose="02020603050405020304" pitchFamily="18" charset="0"/>
                <a:cs typeface="Times New Roman" panose="02020603050405020304" pitchFamily="18" charset="0"/>
              </a:rPr>
              <a:t>hastalıkla ilişkisi,</a:t>
            </a:r>
          </a:p>
          <a:p>
            <a:r>
              <a:rPr lang="tr-TR" sz="2000" dirty="0">
                <a:latin typeface="Times New Roman" panose="02020603050405020304" pitchFamily="18" charset="0"/>
                <a:cs typeface="Times New Roman" panose="02020603050405020304" pitchFamily="18" charset="0"/>
              </a:rPr>
              <a:t>K</a:t>
            </a:r>
            <a:r>
              <a:rPr lang="tr-TR" sz="2000" dirty="0" smtClean="0">
                <a:latin typeface="Times New Roman" panose="02020603050405020304" pitchFamily="18" charset="0"/>
                <a:cs typeface="Times New Roman" panose="02020603050405020304" pitchFamily="18" charset="0"/>
              </a:rPr>
              <a:t>ullandığı </a:t>
            </a:r>
            <a:r>
              <a:rPr lang="tr-TR" sz="2000" dirty="0">
                <a:latin typeface="Times New Roman" panose="02020603050405020304" pitchFamily="18" charset="0"/>
                <a:cs typeface="Times New Roman" panose="02020603050405020304" pitchFamily="18" charset="0"/>
              </a:rPr>
              <a:t>ilaçlar, </a:t>
            </a:r>
            <a:endParaRPr lang="tr-TR" sz="2000" dirty="0" smtClean="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K</a:t>
            </a:r>
            <a:r>
              <a:rPr lang="tr-TR" sz="2000" dirty="0" smtClean="0">
                <a:latin typeface="Times New Roman" panose="02020603050405020304" pitchFamily="18" charset="0"/>
                <a:cs typeface="Times New Roman" panose="02020603050405020304" pitchFamily="18" charset="0"/>
              </a:rPr>
              <a:t>işisel </a:t>
            </a:r>
            <a:r>
              <a:rPr lang="tr-TR" sz="2000" dirty="0">
                <a:latin typeface="Times New Roman" panose="02020603050405020304" pitchFamily="18" charset="0"/>
                <a:cs typeface="Times New Roman" panose="02020603050405020304" pitchFamily="18" charset="0"/>
              </a:rPr>
              <a:t>ve ailede organik hastalık hikayesi sorgulanmalıdır. </a:t>
            </a:r>
            <a:endParaRPr lang="tr-TR" sz="2000" dirty="0" smtClean="0">
              <a:latin typeface="Times New Roman" panose="02020603050405020304" pitchFamily="18" charset="0"/>
              <a:cs typeface="Times New Roman" panose="02020603050405020304" pitchFamily="18" charset="0"/>
            </a:endParaRPr>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1708" y="3085572"/>
            <a:ext cx="2732808" cy="273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364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821472"/>
            <a:ext cx="7346984" cy="572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326" y="0"/>
            <a:ext cx="1970116" cy="2192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215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33400"/>
            <a:ext cx="8229600" cy="453736"/>
          </a:xfrm>
        </p:spPr>
        <p:txBody>
          <a:bodyPr>
            <a:normAutofit fontScale="90000"/>
          </a:bodyPr>
          <a:lstStyle/>
          <a:p>
            <a:r>
              <a:rPr lang="tr-TR" dirty="0" smtClean="0"/>
              <a:t>TANI</a:t>
            </a:r>
            <a:endParaRPr lang="tr-TR" dirty="0"/>
          </a:p>
        </p:txBody>
      </p:sp>
      <p:sp>
        <p:nvSpPr>
          <p:cNvPr id="3" name="İçerik Yer Tutucusu 2"/>
          <p:cNvSpPr>
            <a:spLocks noGrp="1"/>
          </p:cNvSpPr>
          <p:nvPr>
            <p:ph idx="1"/>
          </p:nvPr>
        </p:nvSpPr>
        <p:spPr>
          <a:xfrm>
            <a:off x="457200" y="1091045"/>
            <a:ext cx="8229600" cy="5385955"/>
          </a:xfrm>
        </p:spPr>
        <p:txBody>
          <a:bodyPr>
            <a:noAutofit/>
          </a:bodyPr>
          <a:lstStyle/>
          <a:p>
            <a:endParaRPr lang="tr-TR" sz="1800" dirty="0" smtClean="0">
              <a:latin typeface="Times New Roman" panose="02020603050405020304" pitchFamily="18" charset="0"/>
              <a:cs typeface="Times New Roman" panose="02020603050405020304" pitchFamily="18" charset="0"/>
            </a:endParaRPr>
          </a:p>
          <a:p>
            <a:endParaRPr lang="tr-TR" sz="1800" dirty="0" smtClean="0">
              <a:latin typeface="Times New Roman" panose="02020603050405020304" pitchFamily="18" charset="0"/>
              <a:cs typeface="Times New Roman" panose="02020603050405020304" pitchFamily="18" charset="0"/>
            </a:endParaRPr>
          </a:p>
          <a:p>
            <a:endParaRPr lang="tr-TR" sz="1800" dirty="0" smtClean="0">
              <a:latin typeface="Times New Roman" panose="02020603050405020304" pitchFamily="18" charset="0"/>
              <a:cs typeface="Times New Roman" panose="02020603050405020304" pitchFamily="18" charset="0"/>
            </a:endParaRPr>
          </a:p>
          <a:p>
            <a:endParaRPr lang="tr-TR" sz="1800" dirty="0" smtClean="0">
              <a:latin typeface="Times New Roman" panose="02020603050405020304" pitchFamily="18" charset="0"/>
              <a:cs typeface="Times New Roman" panose="02020603050405020304" pitchFamily="18" charset="0"/>
            </a:endParaRPr>
          </a:p>
          <a:p>
            <a:endParaRPr lang="tr-TR" sz="1800" dirty="0">
              <a:latin typeface="Times New Roman" panose="02020603050405020304" pitchFamily="18" charset="0"/>
              <a:cs typeface="Times New Roman" panose="02020603050405020304" pitchFamily="18" charset="0"/>
            </a:endParaRPr>
          </a:p>
          <a:p>
            <a:endParaRPr lang="tr-TR" sz="1800" dirty="0" smtClean="0">
              <a:latin typeface="Times New Roman" panose="02020603050405020304" pitchFamily="18" charset="0"/>
              <a:cs typeface="Times New Roman" panose="02020603050405020304" pitchFamily="18" charset="0"/>
            </a:endParaRPr>
          </a:p>
          <a:p>
            <a:endParaRPr lang="tr-TR" sz="1800" dirty="0">
              <a:latin typeface="Times New Roman" panose="02020603050405020304" pitchFamily="18" charset="0"/>
              <a:cs typeface="Times New Roman" panose="02020603050405020304" pitchFamily="18" charset="0"/>
            </a:endParaRPr>
          </a:p>
          <a:p>
            <a:endParaRPr lang="tr-TR" sz="1800" dirty="0" smtClean="0">
              <a:latin typeface="Times New Roman" panose="02020603050405020304" pitchFamily="18" charset="0"/>
              <a:cs typeface="Times New Roman" panose="02020603050405020304" pitchFamily="18" charset="0"/>
            </a:endParaRPr>
          </a:p>
          <a:p>
            <a:endParaRPr lang="tr-TR" sz="1800" dirty="0">
              <a:latin typeface="Times New Roman" panose="02020603050405020304" pitchFamily="18" charset="0"/>
              <a:cs typeface="Times New Roman" panose="02020603050405020304" pitchFamily="18" charset="0"/>
            </a:endParaRPr>
          </a:p>
          <a:p>
            <a:endParaRPr lang="tr-TR" sz="1800" dirty="0" smtClean="0">
              <a:latin typeface="Times New Roman" panose="02020603050405020304" pitchFamily="18" charset="0"/>
              <a:cs typeface="Times New Roman" panose="02020603050405020304" pitchFamily="18" charset="0"/>
            </a:endParaRPr>
          </a:p>
          <a:p>
            <a:endParaRPr lang="tr-TR" sz="1800" dirty="0">
              <a:latin typeface="Times New Roman" panose="02020603050405020304" pitchFamily="18" charset="0"/>
              <a:cs typeface="Times New Roman" panose="02020603050405020304" pitchFamily="18" charset="0"/>
            </a:endParaRPr>
          </a:p>
          <a:p>
            <a:endParaRPr lang="tr-TR" sz="1800" dirty="0" smtClean="0">
              <a:latin typeface="Times New Roman" panose="02020603050405020304" pitchFamily="18" charset="0"/>
              <a:cs typeface="Times New Roman" panose="02020603050405020304" pitchFamily="18" charset="0"/>
            </a:endParaRPr>
          </a:p>
          <a:p>
            <a:endParaRPr lang="tr-TR" sz="1800" dirty="0" smtClean="0">
              <a:latin typeface="Times New Roman" panose="02020603050405020304" pitchFamily="18" charset="0"/>
              <a:cs typeface="Times New Roman" panose="02020603050405020304" pitchFamily="18" charset="0"/>
            </a:endParaRPr>
          </a:p>
          <a:p>
            <a:r>
              <a:rPr lang="tr-TR" sz="1800" dirty="0">
                <a:latin typeface="Times New Roman" panose="02020603050405020304" pitchFamily="18" charset="0"/>
                <a:cs typeface="Times New Roman" panose="02020603050405020304" pitchFamily="18" charset="0"/>
              </a:rPr>
              <a:t>D</a:t>
            </a:r>
            <a:r>
              <a:rPr lang="tr-TR" sz="1800" dirty="0" smtClean="0">
                <a:latin typeface="Times New Roman" panose="02020603050405020304" pitchFamily="18" charset="0"/>
                <a:cs typeface="Times New Roman" panose="02020603050405020304" pitchFamily="18" charset="0"/>
              </a:rPr>
              <a:t>estekleyici </a:t>
            </a:r>
            <a:r>
              <a:rPr lang="tr-TR" sz="1800" dirty="0">
                <a:latin typeface="Times New Roman" panose="02020603050405020304" pitchFamily="18" charset="0"/>
                <a:cs typeface="Times New Roman" panose="02020603050405020304" pitchFamily="18" charset="0"/>
              </a:rPr>
              <a:t>bulgular olarak gösterilen acil </a:t>
            </a:r>
            <a:r>
              <a:rPr lang="tr-TR" sz="1800" dirty="0" err="1">
                <a:latin typeface="Times New Roman" panose="02020603050405020304" pitchFamily="18" charset="0"/>
                <a:cs typeface="Times New Roman" panose="02020603050405020304" pitchFamily="18" charset="0"/>
              </a:rPr>
              <a:t>defekasyon</a:t>
            </a:r>
            <a:r>
              <a:rPr lang="tr-TR" sz="1800" dirty="0">
                <a:latin typeface="Times New Roman" panose="02020603050405020304" pitchFamily="18" charset="0"/>
                <a:cs typeface="Times New Roman" panose="02020603050405020304" pitchFamily="18" charset="0"/>
              </a:rPr>
              <a:t>, ıkınma, yetersiz boşalma, mukuslu dışkılama ve şişkinlik, karında gerginlik hissi ROME-</a:t>
            </a:r>
            <a:r>
              <a:rPr lang="tr-TR" sz="1800" dirty="0" err="1">
                <a:latin typeface="Times New Roman" panose="02020603050405020304" pitchFamily="18" charset="0"/>
                <a:cs typeface="Times New Roman" panose="02020603050405020304" pitchFamily="18" charset="0"/>
              </a:rPr>
              <a:t>III’de</a:t>
            </a:r>
            <a:r>
              <a:rPr lang="tr-TR" sz="1800" dirty="0">
                <a:latin typeface="Times New Roman" panose="02020603050405020304" pitchFamily="18" charset="0"/>
                <a:cs typeface="Times New Roman" panose="02020603050405020304" pitchFamily="18" charset="0"/>
              </a:rPr>
              <a:t> kaldırılmıştır</a:t>
            </a:r>
            <a:r>
              <a:rPr lang="tr-TR" sz="1800" dirty="0" smtClean="0">
                <a:latin typeface="Times New Roman" panose="02020603050405020304" pitchFamily="18" charset="0"/>
                <a:cs typeface="Times New Roman" panose="02020603050405020304" pitchFamily="18" charset="0"/>
              </a:rPr>
              <a:t>.</a:t>
            </a:r>
          </a:p>
          <a:p>
            <a:r>
              <a:rPr lang="tr-TR" sz="1800" dirty="0" smtClean="0">
                <a:latin typeface="Times New Roman" panose="02020603050405020304" pitchFamily="18" charset="0"/>
                <a:cs typeface="Times New Roman" panose="02020603050405020304" pitchFamily="18" charset="0"/>
              </a:rPr>
              <a:t>Yine de tanıya yardımcı olması açısından sorgulanabilir.</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2277"/>
          <a:stretch/>
        </p:blipFill>
        <p:spPr bwMode="auto">
          <a:xfrm>
            <a:off x="293208" y="1367678"/>
            <a:ext cx="8215361" cy="3940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533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Amaç</a:t>
            </a:r>
            <a:endParaRPr lang="en-US" dirty="0"/>
          </a:p>
        </p:txBody>
      </p:sp>
      <p:sp>
        <p:nvSpPr>
          <p:cNvPr id="3" name="İçerik Yer Tutucusu 2"/>
          <p:cNvSpPr>
            <a:spLocks noGrp="1"/>
          </p:cNvSpPr>
          <p:nvPr>
            <p:ph idx="1"/>
          </p:nvPr>
        </p:nvSpPr>
        <p:spPr>
          <a:xfrm>
            <a:off x="457200" y="2154264"/>
            <a:ext cx="8229600" cy="4322736"/>
          </a:xfrm>
        </p:spPr>
        <p:txBody>
          <a:bodyPr/>
          <a:lstStyle/>
          <a:p>
            <a:r>
              <a:rPr lang="tr-TR" dirty="0" smtClean="0"/>
              <a:t>İBS tanı ve tedavisi hakkında bilgi vermek</a:t>
            </a:r>
            <a:endParaRPr lang="en-US" dirty="0"/>
          </a:p>
        </p:txBody>
      </p:sp>
    </p:spTree>
    <p:extLst>
      <p:ext uri="{BB962C8B-B14F-4D97-AF65-F5344CB8AC3E}">
        <p14:creationId xmlns:p14="http://schemas.microsoft.com/office/powerpoint/2010/main" val="2071571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2988"/>
            <a:ext cx="9144000" cy="670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58207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245229" y="352584"/>
            <a:ext cx="8591550" cy="700088"/>
          </a:xfrm>
        </p:spPr>
        <p:txBody>
          <a:bodyPr>
            <a:normAutofit/>
          </a:bodyPr>
          <a:lstStyle/>
          <a:p>
            <a:pPr fontAlgn="auto">
              <a:spcAft>
                <a:spcPts val="0"/>
              </a:spcAft>
              <a:defRPr/>
            </a:pPr>
            <a:r>
              <a:rPr lang="en-US" sz="3200" dirty="0" smtClean="0"/>
              <a:t>İ</a:t>
            </a:r>
            <a:r>
              <a:rPr lang="tr-TR" sz="3200" dirty="0" smtClean="0"/>
              <a:t>BS</a:t>
            </a:r>
            <a:r>
              <a:rPr lang="en-US" sz="3200" dirty="0" smtClean="0"/>
              <a:t> </a:t>
            </a:r>
            <a:r>
              <a:rPr lang="en-US" sz="3200" dirty="0" err="1" smtClean="0"/>
              <a:t>şiddet</a:t>
            </a:r>
            <a:r>
              <a:rPr lang="en-US" sz="3200" dirty="0" smtClean="0"/>
              <a:t> </a:t>
            </a:r>
            <a:r>
              <a:rPr lang="en-US" sz="3200" dirty="0" err="1" smtClean="0"/>
              <a:t>skorlaması</a:t>
            </a:r>
            <a:endParaRPr lang="en-US" sz="3200" dirty="0" smtClean="0"/>
          </a:p>
        </p:txBody>
      </p:sp>
      <p:sp>
        <p:nvSpPr>
          <p:cNvPr id="45058" name="Content Placeholder 2"/>
          <p:cNvSpPr>
            <a:spLocks noGrp="1"/>
          </p:cNvSpPr>
          <p:nvPr>
            <p:ph idx="1"/>
          </p:nvPr>
        </p:nvSpPr>
        <p:spPr>
          <a:xfrm>
            <a:off x="274638" y="1238648"/>
            <a:ext cx="8594725" cy="5518607"/>
          </a:xfrm>
        </p:spPr>
        <p:txBody>
          <a:bodyPr/>
          <a:lstStyle/>
          <a:p>
            <a:pPr>
              <a:lnSpc>
                <a:spcPct val="80000"/>
              </a:lnSpc>
            </a:pPr>
            <a:r>
              <a:rPr lang="en-US" sz="1700" dirty="0" err="1" smtClean="0">
                <a:latin typeface="Times New Roman" pitchFamily="18" charset="0"/>
              </a:rPr>
              <a:t>Semptomların</a:t>
            </a:r>
            <a:r>
              <a:rPr lang="en-US" sz="1700" dirty="0" smtClean="0">
                <a:latin typeface="Times New Roman" pitchFamily="18" charset="0"/>
              </a:rPr>
              <a:t> </a:t>
            </a:r>
            <a:r>
              <a:rPr lang="en-US" sz="1700" dirty="0" err="1" smtClean="0">
                <a:latin typeface="Times New Roman" pitchFamily="18" charset="0"/>
              </a:rPr>
              <a:t>yoğunluğunu</a:t>
            </a:r>
            <a:r>
              <a:rPr lang="en-US" sz="1700" dirty="0" smtClean="0">
                <a:latin typeface="Times New Roman" pitchFamily="18" charset="0"/>
              </a:rPr>
              <a:t> </a:t>
            </a:r>
            <a:r>
              <a:rPr lang="en-US" sz="1700" dirty="0" err="1" smtClean="0">
                <a:latin typeface="Times New Roman" pitchFamily="18" charset="0"/>
              </a:rPr>
              <a:t>doğru</a:t>
            </a:r>
            <a:r>
              <a:rPr lang="en-US" sz="1700" dirty="0" smtClean="0">
                <a:latin typeface="Times New Roman" pitchFamily="18" charset="0"/>
              </a:rPr>
              <a:t> </a:t>
            </a:r>
            <a:r>
              <a:rPr lang="en-US" sz="1700" dirty="0" err="1" smtClean="0">
                <a:latin typeface="Times New Roman" pitchFamily="18" charset="0"/>
              </a:rPr>
              <a:t>olarak</a:t>
            </a:r>
            <a:r>
              <a:rPr lang="en-US" sz="1700" dirty="0" smtClean="0">
                <a:latin typeface="Times New Roman" pitchFamily="18" charset="0"/>
              </a:rPr>
              <a:t> </a:t>
            </a:r>
            <a:r>
              <a:rPr lang="en-US" sz="1700" dirty="0" err="1" smtClean="0">
                <a:latin typeface="Times New Roman" pitchFamily="18" charset="0"/>
              </a:rPr>
              <a:t>belirlemek</a:t>
            </a:r>
            <a:r>
              <a:rPr lang="en-US" sz="1700" dirty="0" smtClean="0">
                <a:latin typeface="Times New Roman" pitchFamily="18" charset="0"/>
              </a:rPr>
              <a:t> </a:t>
            </a:r>
            <a:r>
              <a:rPr lang="en-US" sz="1700" dirty="0" err="1" smtClean="0">
                <a:latin typeface="Times New Roman" pitchFamily="18" charset="0"/>
              </a:rPr>
              <a:t>için</a:t>
            </a:r>
            <a:r>
              <a:rPr lang="en-US" sz="1700" dirty="0" smtClean="0">
                <a:latin typeface="Times New Roman" pitchFamily="18" charset="0"/>
              </a:rPr>
              <a:t> 0 </a:t>
            </a:r>
            <a:r>
              <a:rPr lang="en-US" sz="1700" dirty="0" err="1" smtClean="0">
                <a:latin typeface="Times New Roman" pitchFamily="18" charset="0"/>
              </a:rPr>
              <a:t>ile</a:t>
            </a:r>
            <a:r>
              <a:rPr lang="en-US" sz="1700" dirty="0" smtClean="0">
                <a:latin typeface="Times New Roman" pitchFamily="18" charset="0"/>
              </a:rPr>
              <a:t> 100 </a:t>
            </a:r>
            <a:r>
              <a:rPr lang="en-US" sz="1700" dirty="0" err="1" smtClean="0">
                <a:latin typeface="Times New Roman" pitchFamily="18" charset="0"/>
              </a:rPr>
              <a:t>arasındaki</a:t>
            </a:r>
            <a:r>
              <a:rPr lang="en-US" sz="1700" dirty="0" smtClean="0">
                <a:latin typeface="Times New Roman" pitchFamily="18" charset="0"/>
              </a:rPr>
              <a:t> </a:t>
            </a:r>
            <a:r>
              <a:rPr lang="en-US" sz="1700" dirty="0" err="1" smtClean="0">
                <a:latin typeface="Times New Roman" pitchFamily="18" charset="0"/>
              </a:rPr>
              <a:t>çizgi</a:t>
            </a:r>
            <a:r>
              <a:rPr lang="en-US" sz="1700" dirty="0" smtClean="0">
                <a:latin typeface="Times New Roman" pitchFamily="18" charset="0"/>
              </a:rPr>
              <a:t> </a:t>
            </a:r>
            <a:r>
              <a:rPr lang="en-US" sz="1700" dirty="0" err="1" smtClean="0">
                <a:latin typeface="Times New Roman" pitchFamily="18" charset="0"/>
              </a:rPr>
              <a:t>üzerine</a:t>
            </a:r>
            <a:r>
              <a:rPr lang="en-US" sz="1700" dirty="0" smtClean="0">
                <a:latin typeface="Times New Roman" pitchFamily="18" charset="0"/>
              </a:rPr>
              <a:t> X </a:t>
            </a:r>
            <a:r>
              <a:rPr lang="en-US" sz="1700" dirty="0" err="1" smtClean="0">
                <a:latin typeface="Times New Roman" pitchFamily="18" charset="0"/>
              </a:rPr>
              <a:t>koyunuz</a:t>
            </a:r>
            <a:r>
              <a:rPr lang="en-US" sz="1700" dirty="0" smtClean="0">
                <a:latin typeface="Times New Roman" pitchFamily="18" charset="0"/>
              </a:rPr>
              <a:t>.</a:t>
            </a:r>
          </a:p>
          <a:p>
            <a:pPr>
              <a:lnSpc>
                <a:spcPct val="80000"/>
              </a:lnSpc>
            </a:pPr>
            <a:endParaRPr lang="en-US" sz="1700" dirty="0" smtClean="0">
              <a:latin typeface="Times New Roman" pitchFamily="18" charset="0"/>
            </a:endParaRPr>
          </a:p>
          <a:p>
            <a:pPr>
              <a:lnSpc>
                <a:spcPct val="80000"/>
              </a:lnSpc>
            </a:pPr>
            <a:r>
              <a:rPr lang="en-US" sz="1700" b="1" dirty="0" err="1" smtClean="0">
                <a:latin typeface="Times New Roman" pitchFamily="18" charset="0"/>
              </a:rPr>
              <a:t>Ağrınızın</a:t>
            </a:r>
            <a:r>
              <a:rPr lang="en-US" sz="1700" b="1" dirty="0" smtClean="0">
                <a:latin typeface="Times New Roman" pitchFamily="18" charset="0"/>
              </a:rPr>
              <a:t> </a:t>
            </a:r>
            <a:r>
              <a:rPr lang="en-US" sz="1700" b="1" dirty="0" err="1" smtClean="0">
                <a:latin typeface="Times New Roman" pitchFamily="18" charset="0"/>
              </a:rPr>
              <a:t>şiddeti</a:t>
            </a:r>
            <a:r>
              <a:rPr lang="en-US" sz="1700" b="1" dirty="0" smtClean="0">
                <a:latin typeface="Times New Roman" pitchFamily="18" charset="0"/>
              </a:rPr>
              <a:t> </a:t>
            </a:r>
            <a:r>
              <a:rPr lang="en-US" sz="1700" b="1" dirty="0" err="1" smtClean="0">
                <a:latin typeface="Times New Roman" pitchFamily="18" charset="0"/>
              </a:rPr>
              <a:t>nasıl</a:t>
            </a:r>
            <a:r>
              <a:rPr lang="en-US" sz="1700" b="1" dirty="0" smtClean="0">
                <a:latin typeface="Times New Roman" pitchFamily="18" charset="0"/>
              </a:rPr>
              <a:t>?</a:t>
            </a:r>
          </a:p>
          <a:p>
            <a:pPr>
              <a:lnSpc>
                <a:spcPct val="80000"/>
              </a:lnSpc>
            </a:pPr>
            <a:r>
              <a:rPr lang="en-US" sz="1700" dirty="0" smtClean="0">
                <a:latin typeface="Times New Roman" pitchFamily="18" charset="0"/>
              </a:rPr>
              <a:t>0-----------------------25-----------------------50-----------------------75----------------------100</a:t>
            </a:r>
          </a:p>
          <a:p>
            <a:pPr>
              <a:lnSpc>
                <a:spcPct val="80000"/>
              </a:lnSpc>
              <a:buFont typeface="Arial" charset="0"/>
              <a:buNone/>
            </a:pPr>
            <a:r>
              <a:rPr lang="tr-TR" sz="1700" dirty="0" smtClean="0">
                <a:latin typeface="Times New Roman" pitchFamily="18" charset="0"/>
              </a:rPr>
              <a:t>   </a:t>
            </a:r>
            <a:r>
              <a:rPr lang="en-US" sz="1700" dirty="0" err="1" smtClean="0">
                <a:latin typeface="Times New Roman" pitchFamily="18" charset="0"/>
              </a:rPr>
              <a:t>Yok</a:t>
            </a:r>
            <a:r>
              <a:rPr lang="en-US" sz="1700" dirty="0" smtClean="0">
                <a:latin typeface="Times New Roman" pitchFamily="18" charset="0"/>
              </a:rPr>
              <a:t>         </a:t>
            </a:r>
            <a:r>
              <a:rPr lang="tr-TR" sz="1700" dirty="0" smtClean="0">
                <a:latin typeface="Times New Roman" pitchFamily="18" charset="0"/>
              </a:rPr>
              <a:t>       </a:t>
            </a:r>
            <a:r>
              <a:rPr lang="en-US" sz="1700" dirty="0" err="1" smtClean="0">
                <a:latin typeface="Times New Roman" pitchFamily="18" charset="0"/>
              </a:rPr>
              <a:t>fazla</a:t>
            </a:r>
            <a:r>
              <a:rPr lang="en-US" sz="1700" dirty="0" smtClean="0">
                <a:latin typeface="Times New Roman" pitchFamily="18" charset="0"/>
              </a:rPr>
              <a:t> </a:t>
            </a:r>
            <a:r>
              <a:rPr lang="en-US" sz="1700" dirty="0" err="1" smtClean="0">
                <a:latin typeface="Times New Roman" pitchFamily="18" charset="0"/>
              </a:rPr>
              <a:t>şiddetli</a:t>
            </a:r>
            <a:r>
              <a:rPr lang="en-US" sz="1700" dirty="0" smtClean="0">
                <a:latin typeface="Times New Roman" pitchFamily="18" charset="0"/>
              </a:rPr>
              <a:t> </a:t>
            </a:r>
            <a:r>
              <a:rPr lang="en-US" sz="1700" dirty="0" err="1" smtClean="0">
                <a:latin typeface="Times New Roman" pitchFamily="18" charset="0"/>
              </a:rPr>
              <a:t>değil</a:t>
            </a:r>
            <a:r>
              <a:rPr lang="en-US" sz="1700" dirty="0" smtClean="0">
                <a:latin typeface="Times New Roman" pitchFamily="18" charset="0"/>
              </a:rPr>
              <a:t>     </a:t>
            </a:r>
            <a:r>
              <a:rPr lang="en-US" sz="1700" dirty="0" err="1" smtClean="0">
                <a:latin typeface="Times New Roman" pitchFamily="18" charset="0"/>
              </a:rPr>
              <a:t>oldukça</a:t>
            </a:r>
            <a:r>
              <a:rPr lang="en-US" sz="1700" dirty="0" smtClean="0">
                <a:latin typeface="Times New Roman" pitchFamily="18" charset="0"/>
              </a:rPr>
              <a:t>  </a:t>
            </a:r>
            <a:r>
              <a:rPr lang="en-US" sz="1700" dirty="0" err="1" smtClean="0">
                <a:latin typeface="Times New Roman" pitchFamily="18" charset="0"/>
              </a:rPr>
              <a:t>şiddetl</a:t>
            </a:r>
            <a:r>
              <a:rPr lang="tr-TR" sz="1700" dirty="0" smtClean="0">
                <a:latin typeface="Times New Roman" pitchFamily="18" charset="0"/>
              </a:rPr>
              <a:t>i</a:t>
            </a:r>
            <a:r>
              <a:rPr lang="en-US" sz="1700" dirty="0" smtClean="0">
                <a:latin typeface="Times New Roman" pitchFamily="18" charset="0"/>
              </a:rPr>
              <a:t>       </a:t>
            </a:r>
            <a:r>
              <a:rPr lang="tr-TR" sz="1700" dirty="0" smtClean="0">
                <a:latin typeface="Times New Roman" pitchFamily="18" charset="0"/>
              </a:rPr>
              <a:t>         </a:t>
            </a:r>
            <a:r>
              <a:rPr lang="en-US" sz="1700" dirty="0" err="1" smtClean="0">
                <a:latin typeface="Times New Roman" pitchFamily="18" charset="0"/>
              </a:rPr>
              <a:t>şiddetli</a:t>
            </a:r>
            <a:r>
              <a:rPr lang="en-US" sz="1700" dirty="0" smtClean="0">
                <a:latin typeface="Times New Roman" pitchFamily="18" charset="0"/>
              </a:rPr>
              <a:t>           </a:t>
            </a:r>
            <a:r>
              <a:rPr lang="en-US" sz="1700" dirty="0" err="1" smtClean="0">
                <a:latin typeface="Times New Roman" pitchFamily="18" charset="0"/>
              </a:rPr>
              <a:t>çok</a:t>
            </a:r>
            <a:r>
              <a:rPr lang="en-US" sz="1700" dirty="0" smtClean="0">
                <a:latin typeface="Times New Roman" pitchFamily="18" charset="0"/>
              </a:rPr>
              <a:t>  </a:t>
            </a:r>
            <a:r>
              <a:rPr lang="en-US" sz="1700" dirty="0" err="1" smtClean="0">
                <a:latin typeface="Times New Roman" pitchFamily="18" charset="0"/>
              </a:rPr>
              <a:t>şiddetli</a:t>
            </a:r>
            <a:r>
              <a:rPr lang="en-US" sz="1700" dirty="0" smtClean="0">
                <a:latin typeface="Times New Roman" pitchFamily="18" charset="0"/>
              </a:rPr>
              <a:t> </a:t>
            </a:r>
          </a:p>
          <a:p>
            <a:pPr>
              <a:lnSpc>
                <a:spcPct val="80000"/>
              </a:lnSpc>
            </a:pPr>
            <a:r>
              <a:rPr lang="en-US" sz="1700" b="1" dirty="0" smtClean="0">
                <a:latin typeface="Times New Roman" pitchFamily="18" charset="0"/>
              </a:rPr>
              <a:t>Son </a:t>
            </a:r>
            <a:r>
              <a:rPr lang="en-US" sz="1700" b="1" dirty="0" err="1" smtClean="0">
                <a:latin typeface="Times New Roman" pitchFamily="18" charset="0"/>
              </a:rPr>
              <a:t>zamanlarda</a:t>
            </a:r>
            <a:r>
              <a:rPr lang="en-US" sz="1700" b="1" dirty="0" smtClean="0">
                <a:latin typeface="Times New Roman" pitchFamily="18" charset="0"/>
              </a:rPr>
              <a:t> </a:t>
            </a:r>
            <a:r>
              <a:rPr lang="en-US" sz="1700" b="1" dirty="0" err="1" smtClean="0">
                <a:latin typeface="Times New Roman" pitchFamily="18" charset="0"/>
              </a:rPr>
              <a:t>ağrınız</a:t>
            </a:r>
            <a:r>
              <a:rPr lang="en-US" sz="1700" b="1" dirty="0" smtClean="0">
                <a:latin typeface="Times New Roman" pitchFamily="18" charset="0"/>
              </a:rPr>
              <a:t> </a:t>
            </a:r>
            <a:r>
              <a:rPr lang="en-US" sz="1700" b="1" dirty="0" err="1" smtClean="0">
                <a:latin typeface="Times New Roman" pitchFamily="18" charset="0"/>
              </a:rPr>
              <a:t>var</a:t>
            </a:r>
            <a:r>
              <a:rPr lang="en-US" sz="1700" b="1" dirty="0" smtClean="0">
                <a:latin typeface="Times New Roman" pitchFamily="18" charset="0"/>
              </a:rPr>
              <a:t> </a:t>
            </a:r>
            <a:r>
              <a:rPr lang="en-US" sz="1700" b="1" dirty="0" err="1" smtClean="0">
                <a:latin typeface="Times New Roman" pitchFamily="18" charset="0"/>
              </a:rPr>
              <a:t>ise</a:t>
            </a:r>
            <a:r>
              <a:rPr lang="en-US" sz="1700" b="1" dirty="0" smtClean="0">
                <a:latin typeface="Times New Roman" pitchFamily="18" charset="0"/>
              </a:rPr>
              <a:t> </a:t>
            </a:r>
            <a:r>
              <a:rPr lang="en-US" sz="1700" b="1" dirty="0" err="1" smtClean="0">
                <a:latin typeface="Times New Roman" pitchFamily="18" charset="0"/>
              </a:rPr>
              <a:t>şiddetini</a:t>
            </a:r>
            <a:r>
              <a:rPr lang="en-US" sz="1700" b="1" dirty="0" smtClean="0">
                <a:latin typeface="Times New Roman" pitchFamily="18" charset="0"/>
              </a:rPr>
              <a:t> </a:t>
            </a:r>
            <a:r>
              <a:rPr lang="en-US" sz="1700" b="1" dirty="0" err="1" smtClean="0">
                <a:latin typeface="Times New Roman" pitchFamily="18" charset="0"/>
              </a:rPr>
              <a:t>nasıl</a:t>
            </a:r>
            <a:r>
              <a:rPr lang="en-US" sz="1700" b="1" dirty="0" smtClean="0">
                <a:latin typeface="Times New Roman" pitchFamily="18" charset="0"/>
              </a:rPr>
              <a:t> </a:t>
            </a:r>
            <a:r>
              <a:rPr lang="en-US" sz="1700" b="1" dirty="0" err="1" smtClean="0">
                <a:latin typeface="Times New Roman" pitchFamily="18" charset="0"/>
              </a:rPr>
              <a:t>değerlendirirsiniz</a:t>
            </a:r>
            <a:r>
              <a:rPr lang="en-US" sz="1700" b="1" dirty="0" smtClean="0">
                <a:latin typeface="Times New Roman" pitchFamily="18" charset="0"/>
              </a:rPr>
              <a:t>?</a:t>
            </a:r>
          </a:p>
          <a:p>
            <a:pPr>
              <a:lnSpc>
                <a:spcPct val="80000"/>
              </a:lnSpc>
            </a:pPr>
            <a:r>
              <a:rPr lang="en-US" sz="1700" dirty="0" smtClean="0">
                <a:latin typeface="Times New Roman" pitchFamily="18" charset="0"/>
              </a:rPr>
              <a:t>0-----------------------25-----------------------50-----------------------75----------------------100</a:t>
            </a:r>
          </a:p>
          <a:p>
            <a:pPr>
              <a:lnSpc>
                <a:spcPct val="80000"/>
              </a:lnSpc>
              <a:buFont typeface="Arial" charset="0"/>
              <a:buNone/>
            </a:pPr>
            <a:r>
              <a:rPr lang="tr-TR" sz="1700" dirty="0" smtClean="0">
                <a:latin typeface="Times New Roman" pitchFamily="18" charset="0"/>
              </a:rPr>
              <a:t>   </a:t>
            </a:r>
            <a:r>
              <a:rPr lang="en-US" sz="1700" dirty="0" err="1" smtClean="0">
                <a:latin typeface="Times New Roman" pitchFamily="18" charset="0"/>
              </a:rPr>
              <a:t>Yok</a:t>
            </a:r>
            <a:r>
              <a:rPr lang="en-US" sz="1700" dirty="0" smtClean="0">
                <a:latin typeface="Times New Roman" pitchFamily="18" charset="0"/>
              </a:rPr>
              <a:t>         </a:t>
            </a:r>
            <a:r>
              <a:rPr lang="tr-TR" sz="1700" dirty="0" smtClean="0">
                <a:latin typeface="Times New Roman" pitchFamily="18" charset="0"/>
              </a:rPr>
              <a:t>        </a:t>
            </a:r>
            <a:r>
              <a:rPr lang="en-US" sz="1700" dirty="0" err="1" smtClean="0">
                <a:latin typeface="Times New Roman" pitchFamily="18" charset="0"/>
              </a:rPr>
              <a:t>fazla</a:t>
            </a:r>
            <a:r>
              <a:rPr lang="en-US" sz="1700" dirty="0" smtClean="0">
                <a:latin typeface="Times New Roman" pitchFamily="18" charset="0"/>
              </a:rPr>
              <a:t> </a:t>
            </a:r>
            <a:r>
              <a:rPr lang="en-US" sz="1700" dirty="0" err="1" smtClean="0">
                <a:latin typeface="Times New Roman" pitchFamily="18" charset="0"/>
              </a:rPr>
              <a:t>şiddetli</a:t>
            </a:r>
            <a:r>
              <a:rPr lang="en-US" sz="1700" dirty="0" smtClean="0">
                <a:latin typeface="Times New Roman" pitchFamily="18" charset="0"/>
              </a:rPr>
              <a:t> </a:t>
            </a:r>
            <a:r>
              <a:rPr lang="en-US" sz="1700" dirty="0" err="1" smtClean="0">
                <a:latin typeface="Times New Roman" pitchFamily="18" charset="0"/>
              </a:rPr>
              <a:t>değil</a:t>
            </a:r>
            <a:r>
              <a:rPr lang="en-US" sz="1700" dirty="0" smtClean="0">
                <a:latin typeface="Times New Roman" pitchFamily="18" charset="0"/>
              </a:rPr>
              <a:t>    </a:t>
            </a:r>
            <a:r>
              <a:rPr lang="en-US" sz="1700" dirty="0" err="1" smtClean="0">
                <a:latin typeface="Times New Roman" pitchFamily="18" charset="0"/>
              </a:rPr>
              <a:t>oldukça</a:t>
            </a:r>
            <a:r>
              <a:rPr lang="en-US" sz="1700" dirty="0" smtClean="0">
                <a:latin typeface="Times New Roman" pitchFamily="18" charset="0"/>
              </a:rPr>
              <a:t>  </a:t>
            </a:r>
            <a:r>
              <a:rPr lang="en-US" sz="1700" dirty="0" err="1" smtClean="0">
                <a:latin typeface="Times New Roman" pitchFamily="18" charset="0"/>
              </a:rPr>
              <a:t>şiddetl</a:t>
            </a:r>
            <a:r>
              <a:rPr lang="tr-TR" sz="1700" dirty="0" smtClean="0">
                <a:latin typeface="Times New Roman" pitchFamily="18" charset="0"/>
              </a:rPr>
              <a:t>i</a:t>
            </a:r>
            <a:r>
              <a:rPr lang="en-US" sz="1700" dirty="0" smtClean="0">
                <a:latin typeface="Times New Roman" pitchFamily="18" charset="0"/>
              </a:rPr>
              <a:t>      </a:t>
            </a:r>
            <a:r>
              <a:rPr lang="tr-TR" sz="1700" dirty="0" smtClean="0">
                <a:latin typeface="Times New Roman" pitchFamily="18" charset="0"/>
              </a:rPr>
              <a:t>         </a:t>
            </a:r>
            <a:r>
              <a:rPr lang="en-US" sz="1700" dirty="0" smtClean="0">
                <a:latin typeface="Times New Roman" pitchFamily="18" charset="0"/>
              </a:rPr>
              <a:t> </a:t>
            </a:r>
            <a:r>
              <a:rPr lang="en-US" sz="1700" dirty="0" err="1" smtClean="0">
                <a:latin typeface="Times New Roman" pitchFamily="18" charset="0"/>
              </a:rPr>
              <a:t>şiddetli</a:t>
            </a:r>
            <a:r>
              <a:rPr lang="en-US" sz="1700" dirty="0" smtClean="0">
                <a:latin typeface="Times New Roman" pitchFamily="18" charset="0"/>
              </a:rPr>
              <a:t>           </a:t>
            </a:r>
            <a:r>
              <a:rPr lang="en-US" sz="1700" dirty="0" err="1" smtClean="0">
                <a:latin typeface="Times New Roman" pitchFamily="18" charset="0"/>
              </a:rPr>
              <a:t>çok</a:t>
            </a:r>
            <a:r>
              <a:rPr lang="en-US" sz="1700" dirty="0" smtClean="0">
                <a:latin typeface="Times New Roman" pitchFamily="18" charset="0"/>
              </a:rPr>
              <a:t>  </a:t>
            </a:r>
            <a:r>
              <a:rPr lang="en-US" sz="1700" dirty="0" err="1" smtClean="0">
                <a:latin typeface="Times New Roman" pitchFamily="18" charset="0"/>
              </a:rPr>
              <a:t>şiddetli</a:t>
            </a:r>
            <a:r>
              <a:rPr lang="en-US" sz="1700" dirty="0" smtClean="0">
                <a:latin typeface="Times New Roman" pitchFamily="18" charset="0"/>
              </a:rPr>
              <a:t> </a:t>
            </a:r>
          </a:p>
          <a:p>
            <a:pPr>
              <a:lnSpc>
                <a:spcPct val="80000"/>
              </a:lnSpc>
              <a:buFont typeface="Arial" charset="0"/>
              <a:buNone/>
            </a:pPr>
            <a:endParaRPr lang="en-US" sz="1700" dirty="0" smtClean="0">
              <a:latin typeface="Times New Roman" pitchFamily="18" charset="0"/>
            </a:endParaRPr>
          </a:p>
          <a:p>
            <a:pPr>
              <a:lnSpc>
                <a:spcPct val="80000"/>
              </a:lnSpc>
            </a:pPr>
            <a:r>
              <a:rPr lang="en-US" sz="1700" b="1" dirty="0" smtClean="0">
                <a:latin typeface="Times New Roman" pitchFamily="18" charset="0"/>
              </a:rPr>
              <a:t>Son </a:t>
            </a:r>
            <a:r>
              <a:rPr lang="en-US" sz="1700" b="1" dirty="0" err="1" smtClean="0">
                <a:latin typeface="Times New Roman" pitchFamily="18" charset="0"/>
              </a:rPr>
              <a:t>zamanlarda</a:t>
            </a:r>
            <a:r>
              <a:rPr lang="en-US" sz="1700" b="1" dirty="0" smtClean="0">
                <a:latin typeface="Times New Roman" pitchFamily="18" charset="0"/>
              </a:rPr>
              <a:t> </a:t>
            </a:r>
            <a:r>
              <a:rPr lang="en-US" sz="1700" b="1" dirty="0" err="1" smtClean="0">
                <a:latin typeface="Times New Roman" pitchFamily="18" charset="0"/>
              </a:rPr>
              <a:t>gerginlik</a:t>
            </a:r>
            <a:r>
              <a:rPr lang="en-US" sz="1700" b="1" dirty="0" smtClean="0">
                <a:latin typeface="Times New Roman" pitchFamily="18" charset="0"/>
              </a:rPr>
              <a:t> </a:t>
            </a:r>
            <a:r>
              <a:rPr lang="en-US" sz="1700" b="1" dirty="0" err="1" smtClean="0">
                <a:latin typeface="Times New Roman" pitchFamily="18" charset="0"/>
              </a:rPr>
              <a:t>hissiniz</a:t>
            </a:r>
            <a:r>
              <a:rPr lang="en-US" sz="1700" b="1" dirty="0" smtClean="0">
                <a:latin typeface="Times New Roman" pitchFamily="18" charset="0"/>
              </a:rPr>
              <a:t> </a:t>
            </a:r>
            <a:r>
              <a:rPr lang="en-US" sz="1700" b="1" dirty="0" err="1" smtClean="0">
                <a:latin typeface="Times New Roman" pitchFamily="18" charset="0"/>
              </a:rPr>
              <a:t>varsa</a:t>
            </a:r>
            <a:r>
              <a:rPr lang="en-US" sz="1700" b="1" dirty="0" smtClean="0">
                <a:latin typeface="Times New Roman" pitchFamily="18" charset="0"/>
              </a:rPr>
              <a:t> </a:t>
            </a:r>
            <a:r>
              <a:rPr lang="en-US" sz="1700" b="1" dirty="0" err="1" smtClean="0">
                <a:latin typeface="Times New Roman" pitchFamily="18" charset="0"/>
              </a:rPr>
              <a:t>nasıl</a:t>
            </a:r>
            <a:r>
              <a:rPr lang="en-US" sz="1700" b="1" dirty="0" smtClean="0">
                <a:latin typeface="Times New Roman" pitchFamily="18" charset="0"/>
              </a:rPr>
              <a:t> </a:t>
            </a:r>
            <a:r>
              <a:rPr lang="en-US" sz="1700" b="1" dirty="0" err="1" smtClean="0">
                <a:latin typeface="Times New Roman" pitchFamily="18" charset="0"/>
              </a:rPr>
              <a:t>değerlendirirsiniz</a:t>
            </a:r>
            <a:r>
              <a:rPr lang="en-US" sz="1700" b="1" dirty="0" smtClean="0">
                <a:latin typeface="Times New Roman" pitchFamily="18" charset="0"/>
              </a:rPr>
              <a:t>?</a:t>
            </a:r>
          </a:p>
          <a:p>
            <a:pPr>
              <a:lnSpc>
                <a:spcPct val="80000"/>
              </a:lnSpc>
            </a:pPr>
            <a:r>
              <a:rPr lang="en-US" sz="1700" dirty="0" smtClean="0">
                <a:latin typeface="Times New Roman" pitchFamily="18" charset="0"/>
              </a:rPr>
              <a:t>0-----------------------25-----------------------50-----------------------75----------------------100</a:t>
            </a:r>
          </a:p>
          <a:p>
            <a:pPr>
              <a:lnSpc>
                <a:spcPct val="80000"/>
              </a:lnSpc>
              <a:buFont typeface="Arial" charset="0"/>
              <a:buNone/>
            </a:pPr>
            <a:r>
              <a:rPr lang="tr-TR" sz="1700" dirty="0" smtClean="0">
                <a:latin typeface="Times New Roman" pitchFamily="18" charset="0"/>
              </a:rPr>
              <a:t>   </a:t>
            </a:r>
            <a:r>
              <a:rPr lang="en-US" sz="1700" dirty="0" err="1" smtClean="0">
                <a:latin typeface="Times New Roman" pitchFamily="18" charset="0"/>
              </a:rPr>
              <a:t>Yok</a:t>
            </a:r>
            <a:r>
              <a:rPr lang="en-US" sz="1700" dirty="0" smtClean="0">
                <a:latin typeface="Times New Roman" pitchFamily="18" charset="0"/>
              </a:rPr>
              <a:t>            </a:t>
            </a:r>
            <a:r>
              <a:rPr lang="tr-TR" sz="1700" dirty="0" smtClean="0">
                <a:latin typeface="Times New Roman" pitchFamily="18" charset="0"/>
              </a:rPr>
              <a:t>     </a:t>
            </a:r>
            <a:r>
              <a:rPr lang="en-US" sz="1700" dirty="0" err="1" smtClean="0">
                <a:latin typeface="Times New Roman" pitchFamily="18" charset="0"/>
              </a:rPr>
              <a:t>fazla</a:t>
            </a:r>
            <a:r>
              <a:rPr lang="en-US" sz="1700" dirty="0" smtClean="0">
                <a:latin typeface="Times New Roman" pitchFamily="18" charset="0"/>
              </a:rPr>
              <a:t> </a:t>
            </a:r>
            <a:r>
              <a:rPr lang="en-US" sz="1700" dirty="0" err="1" smtClean="0">
                <a:latin typeface="Times New Roman" pitchFamily="18" charset="0"/>
              </a:rPr>
              <a:t>ağır</a:t>
            </a:r>
            <a:r>
              <a:rPr lang="en-US" sz="1700" dirty="0" smtClean="0">
                <a:latin typeface="Times New Roman" pitchFamily="18" charset="0"/>
              </a:rPr>
              <a:t> </a:t>
            </a:r>
            <a:r>
              <a:rPr lang="en-US" sz="1700" dirty="0" err="1" smtClean="0">
                <a:latin typeface="Times New Roman" pitchFamily="18" charset="0"/>
              </a:rPr>
              <a:t>değil</a:t>
            </a:r>
            <a:r>
              <a:rPr lang="en-US" sz="1700" dirty="0" smtClean="0">
                <a:latin typeface="Times New Roman" pitchFamily="18" charset="0"/>
              </a:rPr>
              <a:t>       </a:t>
            </a:r>
            <a:r>
              <a:rPr lang="tr-TR" sz="1700" dirty="0" smtClean="0">
                <a:latin typeface="Times New Roman" pitchFamily="18" charset="0"/>
              </a:rPr>
              <a:t>   </a:t>
            </a:r>
            <a:r>
              <a:rPr lang="en-US" sz="1700" dirty="0" err="1" smtClean="0">
                <a:latin typeface="Times New Roman" pitchFamily="18" charset="0"/>
              </a:rPr>
              <a:t>oldukça</a:t>
            </a:r>
            <a:r>
              <a:rPr lang="en-US" sz="1700" dirty="0" smtClean="0">
                <a:latin typeface="Times New Roman" pitchFamily="18" charset="0"/>
              </a:rPr>
              <a:t> </a:t>
            </a:r>
            <a:r>
              <a:rPr lang="en-US" sz="1700" dirty="0" err="1" smtClean="0">
                <a:latin typeface="Times New Roman" pitchFamily="18" charset="0"/>
              </a:rPr>
              <a:t>ağır</a:t>
            </a:r>
            <a:r>
              <a:rPr lang="en-US" sz="1700" dirty="0" smtClean="0">
                <a:latin typeface="Times New Roman" pitchFamily="18" charset="0"/>
              </a:rPr>
              <a:t>               </a:t>
            </a:r>
            <a:r>
              <a:rPr lang="tr-TR" sz="1700" dirty="0" smtClean="0">
                <a:latin typeface="Times New Roman" pitchFamily="18" charset="0"/>
              </a:rPr>
              <a:t>         </a:t>
            </a:r>
            <a:r>
              <a:rPr lang="en-US" sz="1700" dirty="0" smtClean="0">
                <a:latin typeface="Times New Roman" pitchFamily="18" charset="0"/>
              </a:rPr>
              <a:t> </a:t>
            </a:r>
            <a:r>
              <a:rPr lang="en-US" sz="1700" dirty="0" err="1" smtClean="0">
                <a:latin typeface="Times New Roman" pitchFamily="18" charset="0"/>
              </a:rPr>
              <a:t>ağır</a:t>
            </a:r>
            <a:r>
              <a:rPr lang="en-US" sz="1700" dirty="0" smtClean="0">
                <a:latin typeface="Times New Roman" pitchFamily="18" charset="0"/>
              </a:rPr>
              <a:t>          </a:t>
            </a:r>
            <a:r>
              <a:rPr lang="tr-TR" sz="1700" dirty="0" smtClean="0">
                <a:latin typeface="Times New Roman" pitchFamily="18" charset="0"/>
              </a:rPr>
              <a:t>         </a:t>
            </a:r>
            <a:r>
              <a:rPr lang="en-US" sz="1700" dirty="0" err="1" smtClean="0">
                <a:latin typeface="Times New Roman" pitchFamily="18" charset="0"/>
              </a:rPr>
              <a:t>çok</a:t>
            </a:r>
            <a:r>
              <a:rPr lang="en-US" sz="1700" dirty="0" smtClean="0">
                <a:latin typeface="Times New Roman" pitchFamily="18" charset="0"/>
              </a:rPr>
              <a:t> </a:t>
            </a:r>
            <a:r>
              <a:rPr lang="en-US" sz="1700" dirty="0" err="1" smtClean="0">
                <a:latin typeface="Times New Roman" pitchFamily="18" charset="0"/>
              </a:rPr>
              <a:t>ağır</a:t>
            </a:r>
            <a:endParaRPr lang="en-US" sz="1700" dirty="0" smtClean="0">
              <a:latin typeface="Times New Roman" pitchFamily="18" charset="0"/>
            </a:endParaRPr>
          </a:p>
          <a:p>
            <a:pPr>
              <a:lnSpc>
                <a:spcPct val="80000"/>
              </a:lnSpc>
              <a:buFont typeface="Arial" charset="0"/>
              <a:buNone/>
            </a:pPr>
            <a:endParaRPr lang="en-US" sz="1700" dirty="0" smtClean="0">
              <a:latin typeface="Times New Roman" pitchFamily="18" charset="0"/>
            </a:endParaRPr>
          </a:p>
          <a:p>
            <a:pPr>
              <a:lnSpc>
                <a:spcPct val="80000"/>
              </a:lnSpc>
            </a:pPr>
            <a:r>
              <a:rPr lang="en-US" sz="1700" b="1" dirty="0" err="1" smtClean="0">
                <a:latin typeface="Times New Roman" pitchFamily="18" charset="0"/>
              </a:rPr>
              <a:t>Barsak</a:t>
            </a:r>
            <a:r>
              <a:rPr lang="en-US" sz="1700" b="1" dirty="0" smtClean="0">
                <a:latin typeface="Times New Roman" pitchFamily="18" charset="0"/>
              </a:rPr>
              <a:t> </a:t>
            </a:r>
            <a:r>
              <a:rPr lang="en-US" sz="1700" b="1" dirty="0" err="1" smtClean="0">
                <a:latin typeface="Times New Roman" pitchFamily="18" charset="0"/>
              </a:rPr>
              <a:t>alışkanlıklarınızdan</a:t>
            </a:r>
            <a:r>
              <a:rPr lang="en-US" sz="1700" b="1" dirty="0" smtClean="0">
                <a:latin typeface="Times New Roman" pitchFamily="18" charset="0"/>
              </a:rPr>
              <a:t> </a:t>
            </a:r>
            <a:r>
              <a:rPr lang="en-US" sz="1700" b="1" dirty="0" err="1" smtClean="0">
                <a:latin typeface="Times New Roman" pitchFamily="18" charset="0"/>
              </a:rPr>
              <a:t>memnun</a:t>
            </a:r>
            <a:r>
              <a:rPr lang="en-US" sz="1700" b="1" dirty="0" smtClean="0">
                <a:latin typeface="Times New Roman" pitchFamily="18" charset="0"/>
              </a:rPr>
              <a:t> </a:t>
            </a:r>
            <a:r>
              <a:rPr lang="en-US" sz="1700" b="1" dirty="0" err="1" smtClean="0">
                <a:latin typeface="Times New Roman" pitchFamily="18" charset="0"/>
              </a:rPr>
              <a:t>musunuz</a:t>
            </a:r>
            <a:r>
              <a:rPr lang="en-US" sz="1700" b="1" dirty="0" smtClean="0">
                <a:latin typeface="Times New Roman" pitchFamily="18" charset="0"/>
              </a:rPr>
              <a:t>?</a:t>
            </a:r>
          </a:p>
          <a:p>
            <a:pPr>
              <a:lnSpc>
                <a:spcPct val="80000"/>
              </a:lnSpc>
            </a:pPr>
            <a:r>
              <a:rPr lang="en-US" sz="1700" dirty="0" smtClean="0">
                <a:latin typeface="Times New Roman" pitchFamily="18" charset="0"/>
              </a:rPr>
              <a:t>0-----------------------------33-------------------------------66--------------------------------100</a:t>
            </a:r>
          </a:p>
          <a:p>
            <a:pPr>
              <a:lnSpc>
                <a:spcPct val="80000"/>
              </a:lnSpc>
              <a:buFont typeface="Arial" charset="0"/>
              <a:buNone/>
            </a:pPr>
            <a:r>
              <a:rPr lang="en-US" sz="1700" dirty="0" err="1" smtClean="0">
                <a:latin typeface="Times New Roman" pitchFamily="18" charset="0"/>
              </a:rPr>
              <a:t>Çok</a:t>
            </a:r>
            <a:r>
              <a:rPr lang="en-US" sz="1700" dirty="0" smtClean="0">
                <a:latin typeface="Times New Roman" pitchFamily="18" charset="0"/>
              </a:rPr>
              <a:t> </a:t>
            </a:r>
            <a:r>
              <a:rPr lang="en-US" sz="1700" dirty="0" err="1" smtClean="0">
                <a:latin typeface="Times New Roman" pitchFamily="18" charset="0"/>
              </a:rPr>
              <a:t>Memnun</a:t>
            </a:r>
            <a:r>
              <a:rPr lang="en-US" sz="1700" dirty="0" smtClean="0">
                <a:latin typeface="Times New Roman" pitchFamily="18" charset="0"/>
              </a:rPr>
              <a:t>     </a:t>
            </a:r>
            <a:r>
              <a:rPr lang="tr-TR" sz="1700" dirty="0" smtClean="0">
                <a:latin typeface="Times New Roman" pitchFamily="18" charset="0"/>
              </a:rPr>
              <a:t>     </a:t>
            </a:r>
            <a:r>
              <a:rPr lang="en-US" sz="1700" dirty="0" smtClean="0">
                <a:latin typeface="Times New Roman" pitchFamily="18" charset="0"/>
              </a:rPr>
              <a:t> </a:t>
            </a:r>
            <a:r>
              <a:rPr lang="en-US" sz="1700" dirty="0" err="1" smtClean="0">
                <a:latin typeface="Times New Roman" pitchFamily="18" charset="0"/>
              </a:rPr>
              <a:t>oldukça</a:t>
            </a:r>
            <a:r>
              <a:rPr lang="en-US" sz="1700" dirty="0" smtClean="0">
                <a:latin typeface="Times New Roman" pitchFamily="18" charset="0"/>
              </a:rPr>
              <a:t> </a:t>
            </a:r>
            <a:r>
              <a:rPr lang="en-US" sz="1700" dirty="0" err="1" smtClean="0">
                <a:latin typeface="Times New Roman" pitchFamily="18" charset="0"/>
              </a:rPr>
              <a:t>memnun</a:t>
            </a:r>
            <a:r>
              <a:rPr lang="en-US" sz="1700" dirty="0" smtClean="0">
                <a:latin typeface="Times New Roman" pitchFamily="18" charset="0"/>
              </a:rPr>
              <a:t>          </a:t>
            </a:r>
            <a:r>
              <a:rPr lang="tr-TR" sz="1700" dirty="0" smtClean="0">
                <a:latin typeface="Times New Roman" pitchFamily="18" charset="0"/>
              </a:rPr>
              <a:t>          </a:t>
            </a:r>
            <a:r>
              <a:rPr lang="en-US" sz="1700" dirty="0" err="1" smtClean="0">
                <a:latin typeface="Times New Roman" pitchFamily="18" charset="0"/>
              </a:rPr>
              <a:t>memnun</a:t>
            </a:r>
            <a:r>
              <a:rPr lang="en-US" sz="1700" dirty="0" smtClean="0">
                <a:latin typeface="Times New Roman" pitchFamily="18" charset="0"/>
              </a:rPr>
              <a:t> </a:t>
            </a:r>
            <a:r>
              <a:rPr lang="en-US" sz="1700" dirty="0" err="1" smtClean="0">
                <a:latin typeface="Times New Roman" pitchFamily="18" charset="0"/>
              </a:rPr>
              <a:t>değil</a:t>
            </a:r>
            <a:r>
              <a:rPr lang="en-US" sz="1700" dirty="0" smtClean="0">
                <a:latin typeface="Times New Roman" pitchFamily="18" charset="0"/>
              </a:rPr>
              <a:t>      </a:t>
            </a:r>
            <a:r>
              <a:rPr lang="tr-TR" sz="1700" dirty="0" smtClean="0">
                <a:latin typeface="Times New Roman" pitchFamily="18" charset="0"/>
              </a:rPr>
              <a:t>         </a:t>
            </a:r>
            <a:r>
              <a:rPr lang="en-US" sz="1700" dirty="0" err="1" smtClean="0">
                <a:latin typeface="Times New Roman" pitchFamily="18" charset="0"/>
              </a:rPr>
              <a:t>hiç</a:t>
            </a:r>
            <a:r>
              <a:rPr lang="en-US" sz="1700" dirty="0" smtClean="0">
                <a:latin typeface="Times New Roman" pitchFamily="18" charset="0"/>
              </a:rPr>
              <a:t> </a:t>
            </a:r>
            <a:r>
              <a:rPr lang="en-US" sz="1700" dirty="0" err="1" smtClean="0">
                <a:latin typeface="Times New Roman" pitchFamily="18" charset="0"/>
              </a:rPr>
              <a:t>memnun</a:t>
            </a:r>
            <a:r>
              <a:rPr lang="en-US" sz="1700" dirty="0" smtClean="0">
                <a:latin typeface="Times New Roman" pitchFamily="18" charset="0"/>
              </a:rPr>
              <a:t> </a:t>
            </a:r>
            <a:r>
              <a:rPr lang="en-US" sz="1700" dirty="0" err="1" smtClean="0">
                <a:latin typeface="Times New Roman" pitchFamily="18" charset="0"/>
              </a:rPr>
              <a:t>değil</a:t>
            </a:r>
            <a:endParaRPr lang="tr-TR" sz="1700" dirty="0" smtClean="0">
              <a:latin typeface="Times New Roman" pitchFamily="18" charset="0"/>
            </a:endParaRPr>
          </a:p>
          <a:p>
            <a:pPr>
              <a:lnSpc>
                <a:spcPct val="80000"/>
              </a:lnSpc>
              <a:buFont typeface="Arial" charset="0"/>
              <a:buNone/>
            </a:pPr>
            <a:endParaRPr lang="en-US" sz="1700" dirty="0" smtClean="0">
              <a:latin typeface="Times New Roman" pitchFamily="18" charset="0"/>
            </a:endParaRPr>
          </a:p>
          <a:p>
            <a:pPr>
              <a:lnSpc>
                <a:spcPct val="80000"/>
              </a:lnSpc>
            </a:pPr>
            <a:r>
              <a:rPr lang="tr-TR" sz="1700" b="1" dirty="0" err="1">
                <a:latin typeface="Times New Roman" pitchFamily="18" charset="0"/>
              </a:rPr>
              <a:t>İ</a:t>
            </a:r>
            <a:r>
              <a:rPr lang="en-US" sz="1700" b="1" dirty="0" err="1" smtClean="0">
                <a:latin typeface="Times New Roman" pitchFamily="18" charset="0"/>
              </a:rPr>
              <a:t>BS’nin</a:t>
            </a:r>
            <a:r>
              <a:rPr lang="en-US" sz="1700" b="1" dirty="0" smtClean="0">
                <a:latin typeface="Times New Roman" pitchFamily="18" charset="0"/>
              </a:rPr>
              <a:t> </a:t>
            </a:r>
            <a:r>
              <a:rPr lang="en-US" sz="1700" b="1" dirty="0" err="1" smtClean="0">
                <a:latin typeface="Times New Roman" pitchFamily="18" charset="0"/>
              </a:rPr>
              <a:t>sizdeki</a:t>
            </a:r>
            <a:r>
              <a:rPr lang="en-US" sz="1700" b="1" dirty="0" smtClean="0">
                <a:latin typeface="Times New Roman" pitchFamily="18" charset="0"/>
              </a:rPr>
              <a:t> </a:t>
            </a:r>
            <a:r>
              <a:rPr lang="en-US" sz="1700" b="1" dirty="0" err="1" smtClean="0">
                <a:latin typeface="Times New Roman" pitchFamily="18" charset="0"/>
              </a:rPr>
              <a:t>etkileri</a:t>
            </a:r>
            <a:r>
              <a:rPr lang="en-US" sz="1700" b="1" dirty="0" smtClean="0">
                <a:latin typeface="Times New Roman" pitchFamily="18" charset="0"/>
              </a:rPr>
              <a:t> </a:t>
            </a:r>
            <a:r>
              <a:rPr lang="en-US" sz="1700" b="1" dirty="0" err="1" smtClean="0">
                <a:latin typeface="Times New Roman" pitchFamily="18" charset="0"/>
              </a:rPr>
              <a:t>nasıl</a:t>
            </a:r>
            <a:r>
              <a:rPr lang="en-US" sz="1700" b="1" dirty="0" smtClean="0">
                <a:latin typeface="Times New Roman" pitchFamily="18" charset="0"/>
              </a:rPr>
              <a:t> </a:t>
            </a:r>
            <a:r>
              <a:rPr lang="en-US" sz="1700" b="1" dirty="0" err="1" smtClean="0">
                <a:latin typeface="Times New Roman" pitchFamily="18" charset="0"/>
              </a:rPr>
              <a:t>ya</a:t>
            </a:r>
            <a:r>
              <a:rPr lang="en-US" sz="1700" b="1" dirty="0" smtClean="0">
                <a:latin typeface="Times New Roman" pitchFamily="18" charset="0"/>
              </a:rPr>
              <a:t> da </a:t>
            </a:r>
            <a:r>
              <a:rPr lang="en-US" sz="1700" b="1" dirty="0" err="1" smtClean="0">
                <a:latin typeface="Times New Roman" pitchFamily="18" charset="0"/>
              </a:rPr>
              <a:t>hayatınızı</a:t>
            </a:r>
            <a:r>
              <a:rPr lang="en-US" sz="1700" b="1" dirty="0" smtClean="0">
                <a:latin typeface="Times New Roman" pitchFamily="18" charset="0"/>
              </a:rPr>
              <a:t> ne </a:t>
            </a:r>
            <a:r>
              <a:rPr lang="en-US" sz="1700" b="1" dirty="0" err="1" smtClean="0">
                <a:latin typeface="Times New Roman" pitchFamily="18" charset="0"/>
              </a:rPr>
              <a:t>kadar</a:t>
            </a:r>
            <a:r>
              <a:rPr lang="en-US" sz="1700" b="1" dirty="0" smtClean="0">
                <a:latin typeface="Times New Roman" pitchFamily="18" charset="0"/>
              </a:rPr>
              <a:t> </a:t>
            </a:r>
            <a:r>
              <a:rPr lang="en-US" sz="1700" b="1" dirty="0" err="1" smtClean="0">
                <a:latin typeface="Times New Roman" pitchFamily="18" charset="0"/>
              </a:rPr>
              <a:t>engelliyor</a:t>
            </a:r>
            <a:r>
              <a:rPr lang="en-US" sz="1700" b="1" dirty="0" smtClean="0">
                <a:latin typeface="Times New Roman" pitchFamily="18" charset="0"/>
              </a:rPr>
              <a:t>?</a:t>
            </a:r>
          </a:p>
          <a:p>
            <a:pPr>
              <a:lnSpc>
                <a:spcPct val="80000"/>
              </a:lnSpc>
            </a:pPr>
            <a:r>
              <a:rPr lang="en-US" sz="1700" dirty="0" smtClean="0">
                <a:latin typeface="Times New Roman" pitchFamily="18" charset="0"/>
              </a:rPr>
              <a:t>0-----------------------------33-------------------------------66--------------------------------100</a:t>
            </a:r>
          </a:p>
          <a:p>
            <a:pPr>
              <a:lnSpc>
                <a:spcPct val="80000"/>
              </a:lnSpc>
              <a:buFont typeface="Arial" charset="0"/>
              <a:buNone/>
            </a:pPr>
            <a:r>
              <a:rPr lang="en-US" sz="1700" dirty="0" smtClean="0">
                <a:latin typeface="Times New Roman" pitchFamily="18" charset="0"/>
              </a:rPr>
              <a:t>    </a:t>
            </a:r>
            <a:r>
              <a:rPr lang="en-US" sz="1700" dirty="0" err="1" smtClean="0">
                <a:latin typeface="Times New Roman" pitchFamily="18" charset="0"/>
              </a:rPr>
              <a:t>Hiç</a:t>
            </a:r>
            <a:r>
              <a:rPr lang="en-US" sz="1700" dirty="0" smtClean="0">
                <a:latin typeface="Times New Roman" pitchFamily="18" charset="0"/>
              </a:rPr>
              <a:t>                         </a:t>
            </a:r>
            <a:r>
              <a:rPr lang="en-US" sz="1700" dirty="0" err="1" smtClean="0">
                <a:latin typeface="Times New Roman" pitchFamily="18" charset="0"/>
              </a:rPr>
              <a:t>fazla</a:t>
            </a:r>
            <a:r>
              <a:rPr lang="en-US" sz="1700" dirty="0" smtClean="0">
                <a:latin typeface="Times New Roman" pitchFamily="18" charset="0"/>
              </a:rPr>
              <a:t> </a:t>
            </a:r>
            <a:r>
              <a:rPr lang="en-US" sz="1700" dirty="0" err="1" smtClean="0">
                <a:latin typeface="Times New Roman" pitchFamily="18" charset="0"/>
              </a:rPr>
              <a:t>değil</a:t>
            </a:r>
            <a:r>
              <a:rPr lang="en-US" sz="1700" dirty="0" smtClean="0">
                <a:latin typeface="Times New Roman" pitchFamily="18" charset="0"/>
              </a:rPr>
              <a:t>                      </a:t>
            </a:r>
            <a:r>
              <a:rPr lang="tr-TR" sz="1700" dirty="0" smtClean="0">
                <a:latin typeface="Times New Roman" pitchFamily="18" charset="0"/>
              </a:rPr>
              <a:t>           </a:t>
            </a:r>
            <a:r>
              <a:rPr lang="en-US" sz="1700" dirty="0" smtClean="0">
                <a:latin typeface="Times New Roman" pitchFamily="18" charset="0"/>
              </a:rPr>
              <a:t>  </a:t>
            </a:r>
            <a:r>
              <a:rPr lang="en-US" sz="1700" dirty="0" err="1" smtClean="0">
                <a:latin typeface="Times New Roman" pitchFamily="18" charset="0"/>
              </a:rPr>
              <a:t>oldukça</a:t>
            </a:r>
            <a:r>
              <a:rPr lang="en-US" sz="1700" dirty="0" smtClean="0">
                <a:latin typeface="Times New Roman" pitchFamily="18" charset="0"/>
              </a:rPr>
              <a:t>                        </a:t>
            </a:r>
            <a:r>
              <a:rPr lang="tr-TR" sz="1700" dirty="0" smtClean="0">
                <a:latin typeface="Times New Roman" pitchFamily="18" charset="0"/>
              </a:rPr>
              <a:t>       </a:t>
            </a:r>
            <a:r>
              <a:rPr lang="en-US" sz="1700" dirty="0" smtClean="0">
                <a:latin typeface="Times New Roman" pitchFamily="18" charset="0"/>
              </a:rPr>
              <a:t> </a:t>
            </a:r>
            <a:r>
              <a:rPr lang="en-US" sz="1700" dirty="0" err="1" smtClean="0">
                <a:latin typeface="Times New Roman" pitchFamily="18" charset="0"/>
              </a:rPr>
              <a:t>tamamen</a:t>
            </a:r>
            <a:endParaRPr lang="en-US" sz="1700" dirty="0" smtClean="0">
              <a:latin typeface="Times New Roman" pitchFamily="18" charset="0"/>
            </a:endParaRPr>
          </a:p>
        </p:txBody>
      </p:sp>
    </p:spTree>
    <p:extLst>
      <p:ext uri="{BB962C8B-B14F-4D97-AF65-F5344CB8AC3E}">
        <p14:creationId xmlns:p14="http://schemas.microsoft.com/office/powerpoint/2010/main" val="6263325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fontAlgn="auto">
              <a:spcAft>
                <a:spcPts val="0"/>
              </a:spcAft>
              <a:defRPr/>
            </a:pPr>
            <a:r>
              <a:rPr lang="en-US" dirty="0" smtClean="0">
                <a:latin typeface="Times New Roman" pitchFamily="18" charset="0"/>
              </a:rPr>
              <a:t>İ</a:t>
            </a:r>
            <a:r>
              <a:rPr lang="tr-TR" dirty="0" smtClean="0">
                <a:latin typeface="Times New Roman" pitchFamily="18" charset="0"/>
              </a:rPr>
              <a:t>BS</a:t>
            </a:r>
            <a:r>
              <a:rPr lang="en-US" dirty="0" smtClean="0">
                <a:latin typeface="Times New Roman" pitchFamily="18" charset="0"/>
              </a:rPr>
              <a:t> </a:t>
            </a:r>
            <a:r>
              <a:rPr lang="en-US" dirty="0" err="1" smtClean="0">
                <a:latin typeface="Times New Roman" pitchFamily="18" charset="0"/>
              </a:rPr>
              <a:t>şiddet</a:t>
            </a:r>
            <a:r>
              <a:rPr lang="en-US" dirty="0" smtClean="0">
                <a:latin typeface="Times New Roman" pitchFamily="18" charset="0"/>
              </a:rPr>
              <a:t> </a:t>
            </a:r>
            <a:r>
              <a:rPr lang="en-US" dirty="0" err="1" smtClean="0">
                <a:latin typeface="Times New Roman" pitchFamily="18" charset="0"/>
              </a:rPr>
              <a:t>skorlaması</a:t>
            </a:r>
            <a:endParaRPr lang="en-US" dirty="0" smtClean="0">
              <a:latin typeface="Times New Roman" pitchFamily="18" charset="0"/>
            </a:endParaRPr>
          </a:p>
        </p:txBody>
      </p:sp>
      <p:sp>
        <p:nvSpPr>
          <p:cNvPr id="46082" name="Content Placeholder 2"/>
          <p:cNvSpPr>
            <a:spLocks noGrp="1"/>
          </p:cNvSpPr>
          <p:nvPr>
            <p:ph idx="1"/>
          </p:nvPr>
        </p:nvSpPr>
        <p:spPr>
          <a:xfrm>
            <a:off x="681924" y="1600200"/>
            <a:ext cx="8004875" cy="4876800"/>
          </a:xfrm>
        </p:spPr>
        <p:txBody>
          <a:bodyPr>
            <a:normAutofit/>
          </a:bodyPr>
          <a:lstStyle/>
          <a:p>
            <a:pPr>
              <a:lnSpc>
                <a:spcPct val="200000"/>
              </a:lnSpc>
            </a:pPr>
            <a:r>
              <a:rPr lang="en-US" sz="2800" dirty="0" err="1" smtClean="0">
                <a:latin typeface="Times New Roman" pitchFamily="18" charset="0"/>
              </a:rPr>
              <a:t>Maksimum</a:t>
            </a:r>
            <a:r>
              <a:rPr lang="en-US" sz="2800" dirty="0" smtClean="0">
                <a:latin typeface="Times New Roman" pitchFamily="18" charset="0"/>
              </a:rPr>
              <a:t> </a:t>
            </a:r>
            <a:r>
              <a:rPr lang="en-US" sz="2800" dirty="0" err="1" smtClean="0">
                <a:latin typeface="Times New Roman" pitchFamily="18" charset="0"/>
              </a:rPr>
              <a:t>değer</a:t>
            </a:r>
            <a:r>
              <a:rPr lang="en-US" sz="2800" dirty="0" smtClean="0">
                <a:latin typeface="Times New Roman" pitchFamily="18" charset="0"/>
              </a:rPr>
              <a:t> 500</a:t>
            </a:r>
          </a:p>
          <a:p>
            <a:pPr lvl="1">
              <a:lnSpc>
                <a:spcPct val="200000"/>
              </a:lnSpc>
            </a:pPr>
            <a:r>
              <a:rPr lang="en-US" sz="2400" dirty="0" smtClean="0">
                <a:latin typeface="Times New Roman" pitchFamily="18" charset="0"/>
              </a:rPr>
              <a:t>75-174  : </a:t>
            </a:r>
            <a:r>
              <a:rPr lang="en-US" sz="2400" dirty="0" err="1" smtClean="0">
                <a:latin typeface="Times New Roman" pitchFamily="18" charset="0"/>
              </a:rPr>
              <a:t>Hafif</a:t>
            </a:r>
            <a:r>
              <a:rPr lang="en-US" sz="2400" dirty="0" smtClean="0">
                <a:latin typeface="Times New Roman" pitchFamily="18" charset="0"/>
              </a:rPr>
              <a:t> İBS</a:t>
            </a:r>
          </a:p>
          <a:p>
            <a:pPr lvl="1">
              <a:lnSpc>
                <a:spcPct val="200000"/>
              </a:lnSpc>
            </a:pPr>
            <a:r>
              <a:rPr lang="en-US" sz="2400" dirty="0" smtClean="0">
                <a:latin typeface="Times New Roman" pitchFamily="18" charset="0"/>
              </a:rPr>
              <a:t>175-299 : </a:t>
            </a:r>
            <a:r>
              <a:rPr lang="en-US" sz="2400" dirty="0" err="1" smtClean="0">
                <a:latin typeface="Times New Roman" pitchFamily="18" charset="0"/>
              </a:rPr>
              <a:t>Orta</a:t>
            </a:r>
            <a:r>
              <a:rPr lang="en-US" sz="2400" dirty="0" smtClean="0">
                <a:latin typeface="Times New Roman" pitchFamily="18" charset="0"/>
              </a:rPr>
              <a:t> İBS</a:t>
            </a:r>
          </a:p>
          <a:p>
            <a:pPr lvl="1">
              <a:lnSpc>
                <a:spcPct val="200000"/>
              </a:lnSpc>
            </a:pPr>
            <a:r>
              <a:rPr lang="en-US" sz="2400" dirty="0" smtClean="0">
                <a:latin typeface="Times New Roman" pitchFamily="18" charset="0"/>
              </a:rPr>
              <a:t>&gt;300 : </a:t>
            </a:r>
            <a:r>
              <a:rPr lang="en-US" sz="2400" dirty="0" err="1" smtClean="0">
                <a:latin typeface="Times New Roman" pitchFamily="18" charset="0"/>
              </a:rPr>
              <a:t>Şiddetli</a:t>
            </a:r>
            <a:r>
              <a:rPr lang="en-US" sz="2400" dirty="0" smtClean="0">
                <a:latin typeface="Times New Roman" pitchFamily="18" charset="0"/>
              </a:rPr>
              <a:t> İBS</a:t>
            </a:r>
          </a:p>
          <a:p>
            <a:pPr>
              <a:lnSpc>
                <a:spcPct val="200000"/>
              </a:lnSpc>
            </a:pPr>
            <a:endParaRPr lang="en-US" sz="2800" dirty="0" smtClean="0">
              <a:latin typeface="Times New Roman" pitchFamily="18" charset="0"/>
            </a:endParaRPr>
          </a:p>
        </p:txBody>
      </p:sp>
    </p:spTree>
    <p:extLst>
      <p:ext uri="{BB962C8B-B14F-4D97-AF65-F5344CB8AC3E}">
        <p14:creationId xmlns:p14="http://schemas.microsoft.com/office/powerpoint/2010/main" val="7314593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3127"/>
            <a:ext cx="9144000" cy="6774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785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TANISAL TESTLER</a:t>
            </a:r>
            <a:endParaRPr lang="tr-TR" dirty="0"/>
          </a:p>
        </p:txBody>
      </p:sp>
      <p:sp>
        <p:nvSpPr>
          <p:cNvPr id="3" name="İçerik Yer Tutucusu 2"/>
          <p:cNvSpPr>
            <a:spLocks noGrp="1"/>
          </p:cNvSpPr>
          <p:nvPr>
            <p:ph idx="1"/>
          </p:nvPr>
        </p:nvSpPr>
        <p:spPr>
          <a:xfrm>
            <a:off x="666426" y="1844298"/>
            <a:ext cx="8020373" cy="4632702"/>
          </a:xfrm>
        </p:spPr>
        <p:txBody>
          <a:bodyPr>
            <a:normAutofit/>
          </a:bodyPr>
          <a:lstStyle/>
          <a:p>
            <a:pPr>
              <a:lnSpc>
                <a:spcPct val="150000"/>
              </a:lnSpc>
            </a:pPr>
            <a:r>
              <a:rPr lang="tr-TR" sz="3200" dirty="0" smtClean="0">
                <a:latin typeface="Times New Roman" panose="02020603050405020304" pitchFamily="18" charset="0"/>
                <a:cs typeface="Times New Roman" panose="02020603050405020304" pitchFamily="18" charset="0"/>
              </a:rPr>
              <a:t>Tanı testi yok</a:t>
            </a:r>
          </a:p>
          <a:p>
            <a:pPr>
              <a:lnSpc>
                <a:spcPct val="150000"/>
              </a:lnSpc>
            </a:pPr>
            <a:r>
              <a:rPr lang="tr-TR" sz="3200" dirty="0" err="1" smtClean="0">
                <a:latin typeface="Times New Roman" panose="02020603050405020304" pitchFamily="18" charset="0"/>
                <a:cs typeface="Times New Roman" panose="02020603050405020304" pitchFamily="18" charset="0"/>
              </a:rPr>
              <a:t>Anamnez</a:t>
            </a:r>
            <a:r>
              <a:rPr lang="tr-TR" sz="3200" dirty="0" smtClean="0">
                <a:latin typeface="Times New Roman" panose="02020603050405020304" pitchFamily="18" charset="0"/>
                <a:cs typeface="Times New Roman" panose="02020603050405020304" pitchFamily="18" charset="0"/>
              </a:rPr>
              <a:t> ve fizik muayene</a:t>
            </a:r>
          </a:p>
          <a:p>
            <a:pPr>
              <a:lnSpc>
                <a:spcPct val="150000"/>
              </a:lnSpc>
            </a:pPr>
            <a:r>
              <a:rPr lang="tr-TR" sz="3200" dirty="0" smtClean="0">
                <a:latin typeface="Times New Roman" panose="02020603050405020304" pitchFamily="18" charset="0"/>
                <a:cs typeface="Times New Roman" panose="02020603050405020304" pitchFamily="18" charset="0"/>
              </a:rPr>
              <a:t>Ayırıcı tanı gerekli ise ek tanısal testler </a:t>
            </a:r>
          </a:p>
          <a:p>
            <a:pPr lvl="1">
              <a:lnSpc>
                <a:spcPct val="150000"/>
              </a:lnSpc>
            </a:pPr>
            <a:r>
              <a:rPr lang="tr-TR" sz="2400" dirty="0">
                <a:latin typeface="Times New Roman" panose="02020603050405020304" pitchFamily="18" charset="0"/>
                <a:cs typeface="Times New Roman" panose="02020603050405020304" pitchFamily="18" charset="0"/>
              </a:rPr>
              <a:t>Alarm bulgularının varlığında </a:t>
            </a:r>
            <a:r>
              <a:rPr lang="tr-TR" sz="2400" dirty="0" err="1">
                <a:latin typeface="Times New Roman" panose="02020603050405020304" pitchFamily="18" charset="0"/>
                <a:cs typeface="Times New Roman" panose="02020603050405020304" pitchFamily="18" charset="0"/>
              </a:rPr>
              <a:t>endikasyona</a:t>
            </a:r>
            <a:r>
              <a:rPr lang="tr-TR" sz="2400" dirty="0">
                <a:latin typeface="Times New Roman" panose="02020603050405020304" pitchFamily="18" charset="0"/>
                <a:cs typeface="Times New Roman" panose="02020603050405020304" pitchFamily="18" charset="0"/>
              </a:rPr>
              <a:t> göre hastanın ileri tetkiki </a:t>
            </a:r>
            <a:r>
              <a:rPr lang="tr-TR" sz="2400" dirty="0" smtClean="0">
                <a:latin typeface="Times New Roman" panose="02020603050405020304" pitchFamily="18" charset="0"/>
                <a:cs typeface="Times New Roman" panose="02020603050405020304" pitchFamily="18" charset="0"/>
              </a:rPr>
              <a:t>yapılır.</a:t>
            </a:r>
          </a:p>
        </p:txBody>
      </p:sp>
    </p:spTree>
    <p:extLst>
      <p:ext uri="{BB962C8B-B14F-4D97-AF65-F5344CB8AC3E}">
        <p14:creationId xmlns:p14="http://schemas.microsoft.com/office/powerpoint/2010/main" val="1311011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04" r="2745"/>
          <a:stretch/>
        </p:blipFill>
        <p:spPr bwMode="auto">
          <a:xfrm>
            <a:off x="92990" y="533400"/>
            <a:ext cx="8911525" cy="6116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17331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6635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462610"/>
            <a:ext cx="9144000" cy="6282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431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7822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4638"/>
            <a:ext cx="7772400" cy="577417"/>
          </a:xfrm>
        </p:spPr>
        <p:txBody>
          <a:bodyPr>
            <a:normAutofit fontScale="90000"/>
          </a:bodyPr>
          <a:lstStyle/>
          <a:p>
            <a:r>
              <a:rPr lang="tr-TR" dirty="0" smtClean="0"/>
              <a:t>TEDAVİ</a:t>
            </a:r>
            <a:endParaRPr lang="tr-TR" dirty="0"/>
          </a:p>
        </p:txBody>
      </p:sp>
      <p:sp>
        <p:nvSpPr>
          <p:cNvPr id="3" name="İçerik Yer Tutucusu 2"/>
          <p:cNvSpPr>
            <a:spLocks noGrp="1"/>
          </p:cNvSpPr>
          <p:nvPr>
            <p:ph idx="1"/>
          </p:nvPr>
        </p:nvSpPr>
        <p:spPr>
          <a:xfrm>
            <a:off x="706582" y="675409"/>
            <a:ext cx="7772400" cy="6035357"/>
          </a:xfrm>
        </p:spPr>
        <p:txBody>
          <a:bodyPr>
            <a:noAutofit/>
          </a:bodyPr>
          <a:lstStyle/>
          <a:p>
            <a:pPr marL="0" indent="0">
              <a:buNone/>
            </a:pPr>
            <a:endParaRPr lang="tr-TR" sz="1800" dirty="0" smtClean="0">
              <a:latin typeface="Times New Roman" panose="02020603050405020304" pitchFamily="18" charset="0"/>
              <a:cs typeface="Times New Roman" panose="02020603050405020304" pitchFamily="18" charset="0"/>
            </a:endParaRPr>
          </a:p>
          <a:p>
            <a:endParaRPr lang="tr-TR" sz="1800" dirty="0" smtClean="0">
              <a:latin typeface="Times New Roman" panose="02020603050405020304" pitchFamily="18" charset="0"/>
              <a:cs typeface="Times New Roman" panose="02020603050405020304" pitchFamily="18" charset="0"/>
            </a:endParaRPr>
          </a:p>
          <a:p>
            <a:r>
              <a:rPr lang="tr-TR" sz="1800" dirty="0" smtClean="0">
                <a:latin typeface="Times New Roman" panose="02020603050405020304" pitchFamily="18" charset="0"/>
                <a:cs typeface="Times New Roman" panose="02020603050405020304" pitchFamily="18" charset="0"/>
              </a:rPr>
              <a:t>Önce </a:t>
            </a:r>
            <a:r>
              <a:rPr lang="tr-TR" sz="1800" dirty="0">
                <a:latin typeface="Times New Roman" panose="02020603050405020304" pitchFamily="18" charset="0"/>
                <a:cs typeface="Times New Roman" panose="02020603050405020304" pitchFamily="18" charset="0"/>
              </a:rPr>
              <a:t>hekime başvuran İBS hastaların </a:t>
            </a:r>
            <a:r>
              <a:rPr lang="tr-TR" sz="1800" dirty="0" smtClean="0">
                <a:latin typeface="Times New Roman" panose="02020603050405020304" pitchFamily="18" charset="0"/>
                <a:cs typeface="Times New Roman" panose="02020603050405020304" pitchFamily="18" charset="0"/>
              </a:rPr>
              <a:t>özellikleri incelenmeli, </a:t>
            </a:r>
          </a:p>
          <a:p>
            <a:pPr lvl="1"/>
            <a:r>
              <a:rPr lang="tr-TR" sz="1800" dirty="0" smtClean="0">
                <a:latin typeface="Times New Roman" panose="02020603050405020304" pitchFamily="18" charset="0"/>
                <a:cs typeface="Times New Roman" panose="02020603050405020304" pitchFamily="18" charset="0"/>
              </a:rPr>
              <a:t>psikolojik </a:t>
            </a:r>
            <a:r>
              <a:rPr lang="tr-TR" sz="1800" dirty="0">
                <a:latin typeface="Times New Roman" panose="02020603050405020304" pitchFamily="18" charset="0"/>
                <a:cs typeface="Times New Roman" panose="02020603050405020304" pitchFamily="18" charset="0"/>
              </a:rPr>
              <a:t>rahatsızlığı olanlar veya psikolojik stres altında olanlar, </a:t>
            </a:r>
            <a:endParaRPr lang="tr-TR" sz="1800" dirty="0" smtClean="0">
              <a:latin typeface="Times New Roman" panose="02020603050405020304" pitchFamily="18" charset="0"/>
              <a:cs typeface="Times New Roman" panose="02020603050405020304" pitchFamily="18" charset="0"/>
            </a:endParaRPr>
          </a:p>
          <a:p>
            <a:pPr lvl="1"/>
            <a:r>
              <a:rPr lang="tr-TR" sz="1800" dirty="0" smtClean="0">
                <a:latin typeface="Times New Roman" panose="02020603050405020304" pitchFamily="18" charset="0"/>
                <a:cs typeface="Times New Roman" panose="02020603050405020304" pitchFamily="18" charset="0"/>
              </a:rPr>
              <a:t>orta-ağır </a:t>
            </a:r>
            <a:r>
              <a:rPr lang="tr-TR" sz="1800" dirty="0">
                <a:latin typeface="Times New Roman" panose="02020603050405020304" pitchFamily="18" charset="0"/>
                <a:cs typeface="Times New Roman" panose="02020603050405020304" pitchFamily="18" charset="0"/>
              </a:rPr>
              <a:t>şiddette karın ağrısı veya ishali olanlar, </a:t>
            </a:r>
            <a:endParaRPr lang="tr-TR" sz="1800" dirty="0" smtClean="0">
              <a:latin typeface="Times New Roman" panose="02020603050405020304" pitchFamily="18" charset="0"/>
              <a:cs typeface="Times New Roman" panose="02020603050405020304" pitchFamily="18" charset="0"/>
            </a:endParaRPr>
          </a:p>
          <a:p>
            <a:pPr lvl="1"/>
            <a:r>
              <a:rPr lang="tr-TR" sz="1800" dirty="0" smtClean="0">
                <a:latin typeface="Times New Roman" panose="02020603050405020304" pitchFamily="18" charset="0"/>
                <a:cs typeface="Times New Roman" panose="02020603050405020304" pitchFamily="18" charset="0"/>
              </a:rPr>
              <a:t>kanser </a:t>
            </a:r>
            <a:r>
              <a:rPr lang="tr-TR" sz="1800" dirty="0">
                <a:latin typeface="Times New Roman" panose="02020603050405020304" pitchFamily="18" charset="0"/>
                <a:cs typeface="Times New Roman" panose="02020603050405020304" pitchFamily="18" charset="0"/>
              </a:rPr>
              <a:t>korkusu olanlar ve </a:t>
            </a:r>
            <a:endParaRPr lang="tr-TR" sz="1800" dirty="0" smtClean="0">
              <a:latin typeface="Times New Roman" panose="02020603050405020304" pitchFamily="18" charset="0"/>
              <a:cs typeface="Times New Roman" panose="02020603050405020304" pitchFamily="18" charset="0"/>
            </a:endParaRPr>
          </a:p>
          <a:p>
            <a:pPr lvl="1"/>
            <a:r>
              <a:rPr lang="tr-TR" sz="1800" dirty="0" smtClean="0">
                <a:latin typeface="Times New Roman" panose="02020603050405020304" pitchFamily="18" charset="0"/>
                <a:cs typeface="Times New Roman" panose="02020603050405020304" pitchFamily="18" charset="0"/>
              </a:rPr>
              <a:t>kadınlar </a:t>
            </a:r>
            <a:r>
              <a:rPr lang="tr-TR" sz="1800" dirty="0">
                <a:latin typeface="Times New Roman" panose="02020603050405020304" pitchFamily="18" charset="0"/>
                <a:cs typeface="Times New Roman" panose="02020603050405020304" pitchFamily="18" charset="0"/>
              </a:rPr>
              <a:t>daha çok doktora </a:t>
            </a:r>
            <a:r>
              <a:rPr lang="tr-TR" sz="1800" dirty="0" smtClean="0">
                <a:latin typeface="Times New Roman" panose="02020603050405020304" pitchFamily="18" charset="0"/>
                <a:cs typeface="Times New Roman" panose="02020603050405020304" pitchFamily="18" charset="0"/>
              </a:rPr>
              <a:t>başvurmaktadır.</a:t>
            </a:r>
          </a:p>
          <a:p>
            <a:endParaRPr lang="tr-TR" sz="1800" dirty="0" smtClean="0">
              <a:latin typeface="Times New Roman" panose="02020603050405020304" pitchFamily="18" charset="0"/>
              <a:cs typeface="Times New Roman" panose="02020603050405020304" pitchFamily="18" charset="0"/>
            </a:endParaRPr>
          </a:p>
          <a:p>
            <a:r>
              <a:rPr lang="tr-TR" sz="1800" dirty="0">
                <a:latin typeface="Times New Roman" panose="02020603050405020304" pitchFamily="18" charset="0"/>
                <a:cs typeface="Times New Roman" panose="02020603050405020304" pitchFamily="18" charset="0"/>
              </a:rPr>
              <a:t>H</a:t>
            </a:r>
            <a:r>
              <a:rPr lang="tr-TR" sz="1800" dirty="0" smtClean="0">
                <a:latin typeface="Times New Roman" panose="02020603050405020304" pitchFamily="18" charset="0"/>
                <a:cs typeface="Times New Roman" panose="02020603050405020304" pitchFamily="18" charset="0"/>
              </a:rPr>
              <a:t>astalığının </a:t>
            </a:r>
            <a:r>
              <a:rPr lang="tr-TR" sz="1800" dirty="0">
                <a:latin typeface="Times New Roman" panose="02020603050405020304" pitchFamily="18" charset="0"/>
                <a:cs typeface="Times New Roman" panose="02020603050405020304" pitchFamily="18" charset="0"/>
              </a:rPr>
              <a:t>kronik ve iyi seyirli olduğu ve kansere neden olmayacağı hususunda hastanın bilgilendirilmesi ve hastanın kaygılarının giderilerek güven telkin edilmesi gereklidir</a:t>
            </a:r>
            <a:r>
              <a:rPr lang="tr-TR" sz="1800" dirty="0" smtClean="0">
                <a:latin typeface="Times New Roman" panose="02020603050405020304" pitchFamily="18" charset="0"/>
                <a:cs typeface="Times New Roman" panose="02020603050405020304" pitchFamily="18" charset="0"/>
              </a:rPr>
              <a:t>.</a:t>
            </a:r>
          </a:p>
          <a:p>
            <a:endParaRPr lang="tr-TR" sz="1800" dirty="0" smtClean="0">
              <a:latin typeface="Times New Roman" panose="02020603050405020304" pitchFamily="18" charset="0"/>
              <a:cs typeface="Times New Roman" panose="02020603050405020304" pitchFamily="18" charset="0"/>
            </a:endParaRPr>
          </a:p>
          <a:p>
            <a:r>
              <a:rPr lang="tr-TR" sz="1800" dirty="0" smtClean="0">
                <a:latin typeface="Times New Roman" panose="02020603050405020304" pitchFamily="18" charset="0"/>
                <a:cs typeface="Times New Roman" panose="02020603050405020304" pitchFamily="18" charset="0"/>
              </a:rPr>
              <a:t>Hastaya </a:t>
            </a:r>
            <a:r>
              <a:rPr lang="tr-TR" sz="1800" dirty="0">
                <a:latin typeface="Times New Roman" panose="02020603050405020304" pitchFamily="18" charset="0"/>
                <a:cs typeface="Times New Roman" panose="02020603050405020304" pitchFamily="18" charset="0"/>
              </a:rPr>
              <a:t>bu hastalıkla birlikte yaşamayı öğrenmesi gerektiği söylenmeli ve bu yönde yardımcı olunmalıdır</a:t>
            </a:r>
            <a:r>
              <a:rPr lang="tr-TR" sz="1800" dirty="0" smtClean="0">
                <a:latin typeface="Times New Roman" panose="02020603050405020304" pitchFamily="18" charset="0"/>
                <a:cs typeface="Times New Roman" panose="02020603050405020304" pitchFamily="18" charset="0"/>
              </a:rPr>
              <a:t>.</a:t>
            </a:r>
          </a:p>
          <a:p>
            <a:endParaRPr lang="tr-TR" sz="1800" dirty="0" smtClean="0">
              <a:latin typeface="Times New Roman" panose="02020603050405020304" pitchFamily="18" charset="0"/>
              <a:cs typeface="Times New Roman" panose="02020603050405020304" pitchFamily="18" charset="0"/>
            </a:endParaRPr>
          </a:p>
          <a:p>
            <a:r>
              <a:rPr lang="tr-TR" sz="1800" dirty="0" err="1" smtClean="0">
                <a:latin typeface="Times New Roman" panose="02020603050405020304" pitchFamily="18" charset="0"/>
                <a:cs typeface="Times New Roman" panose="02020603050405020304" pitchFamily="18" charset="0"/>
              </a:rPr>
              <a:t>İBS’de</a:t>
            </a:r>
            <a:r>
              <a:rPr lang="tr-TR" sz="1800" dirty="0" smtClean="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tedavinin sadece şikayetlerine yönelik olduğu vurgulanmalıdır. Bu şekilde gerçekçi hedefler konularak, hastanın beklentilerinin belirli düzeyde tutulması </a:t>
            </a:r>
            <a:r>
              <a:rPr lang="tr-TR" sz="1800" dirty="0" smtClean="0">
                <a:latin typeface="Times New Roman" panose="02020603050405020304" pitchFamily="18" charset="0"/>
                <a:cs typeface="Times New Roman" panose="02020603050405020304" pitchFamily="18" charset="0"/>
              </a:rPr>
              <a:t>sağlanır.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5575" y="0"/>
            <a:ext cx="2638425" cy="131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2596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Hedefler</a:t>
            </a:r>
            <a:endParaRPr lang="en-US" dirty="0"/>
          </a:p>
        </p:txBody>
      </p:sp>
      <p:sp>
        <p:nvSpPr>
          <p:cNvPr id="3" name="İçerik Yer Tutucusu 2"/>
          <p:cNvSpPr>
            <a:spLocks noGrp="1"/>
          </p:cNvSpPr>
          <p:nvPr>
            <p:ph idx="1"/>
          </p:nvPr>
        </p:nvSpPr>
        <p:spPr/>
        <p:txBody>
          <a:bodyPr/>
          <a:lstStyle/>
          <a:p>
            <a:pPr>
              <a:lnSpc>
                <a:spcPct val="200000"/>
              </a:lnSpc>
            </a:pPr>
            <a:r>
              <a:rPr lang="tr-TR" dirty="0" smtClean="0"/>
              <a:t>İBS tanı kriterlerini sayabilmek</a:t>
            </a:r>
          </a:p>
          <a:p>
            <a:pPr>
              <a:lnSpc>
                <a:spcPct val="200000"/>
              </a:lnSpc>
            </a:pPr>
            <a:r>
              <a:rPr lang="tr-TR" dirty="0" smtClean="0"/>
              <a:t>İBS ayrıcı tanısını yapabilmek</a:t>
            </a:r>
          </a:p>
          <a:p>
            <a:pPr>
              <a:lnSpc>
                <a:spcPct val="200000"/>
              </a:lnSpc>
            </a:pPr>
            <a:r>
              <a:rPr lang="tr-TR" dirty="0" smtClean="0"/>
              <a:t>İBS alt </a:t>
            </a:r>
            <a:r>
              <a:rPr lang="tr-TR" dirty="0" err="1" smtClean="0"/>
              <a:t>tiplendirmesini</a:t>
            </a:r>
            <a:r>
              <a:rPr lang="tr-TR" dirty="0" smtClean="0"/>
              <a:t> yapabilmek</a:t>
            </a:r>
          </a:p>
          <a:p>
            <a:pPr>
              <a:lnSpc>
                <a:spcPct val="200000"/>
              </a:lnSpc>
            </a:pPr>
            <a:r>
              <a:rPr lang="tr-TR" dirty="0" smtClean="0"/>
              <a:t>İBS tedavi yönetimini açıklayabilmek</a:t>
            </a:r>
          </a:p>
          <a:p>
            <a:pPr>
              <a:lnSpc>
                <a:spcPct val="200000"/>
              </a:lnSpc>
            </a:pPr>
            <a:r>
              <a:rPr lang="tr-TR" dirty="0" smtClean="0"/>
              <a:t>İBS sevk kriterlerini sayabilmek</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414" y="20664"/>
            <a:ext cx="3781586" cy="2014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5981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33400"/>
            <a:ext cx="8229600" cy="381000"/>
          </a:xfrm>
        </p:spPr>
        <p:txBody>
          <a:bodyPr>
            <a:normAutofit fontScale="90000"/>
          </a:bodyPr>
          <a:lstStyle/>
          <a:p>
            <a:r>
              <a:rPr lang="tr-TR" dirty="0" smtClean="0"/>
              <a:t>TEDAVİ</a:t>
            </a:r>
            <a:endParaRPr lang="tr-TR" dirty="0"/>
          </a:p>
        </p:txBody>
      </p:sp>
      <p:sp>
        <p:nvSpPr>
          <p:cNvPr id="3" name="İçerik Yer Tutucusu 2"/>
          <p:cNvSpPr>
            <a:spLocks noGrp="1"/>
          </p:cNvSpPr>
          <p:nvPr>
            <p:ph idx="1"/>
          </p:nvPr>
        </p:nvSpPr>
        <p:spPr>
          <a:xfrm>
            <a:off x="457200" y="1039091"/>
            <a:ext cx="8229600" cy="5437909"/>
          </a:xfrm>
        </p:spPr>
        <p:txBody>
          <a:bodyPr>
            <a:normAutofit fontScale="92500" lnSpcReduction="20000"/>
          </a:bodyPr>
          <a:lstStyle/>
          <a:p>
            <a:endParaRPr lang="tr-TR" sz="2000" dirty="0" smtClean="0">
              <a:latin typeface="Times New Roman" panose="02020603050405020304" pitchFamily="18" charset="0"/>
              <a:cs typeface="Times New Roman" panose="02020603050405020304" pitchFamily="18" charset="0"/>
            </a:endParaRPr>
          </a:p>
          <a:p>
            <a:endParaRPr lang="tr-TR" sz="2000" dirty="0">
              <a:latin typeface="Times New Roman" panose="02020603050405020304" pitchFamily="18" charset="0"/>
              <a:cs typeface="Times New Roman" panose="02020603050405020304" pitchFamily="18" charset="0"/>
            </a:endParaRPr>
          </a:p>
          <a:p>
            <a:endParaRPr lang="tr-TR" sz="2000" dirty="0" smtClean="0">
              <a:latin typeface="Times New Roman" panose="02020603050405020304" pitchFamily="18" charset="0"/>
              <a:cs typeface="Times New Roman" panose="02020603050405020304" pitchFamily="18" charset="0"/>
            </a:endParaRPr>
          </a:p>
          <a:p>
            <a:r>
              <a:rPr lang="tr-TR" sz="2000" dirty="0" err="1" smtClean="0">
                <a:latin typeface="Times New Roman" panose="02020603050405020304" pitchFamily="18" charset="0"/>
                <a:cs typeface="Times New Roman" panose="02020603050405020304" pitchFamily="18" charset="0"/>
              </a:rPr>
              <a:t>İBS’nin</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günümüzde kesin tedavisi henüz bulunmamaktadır. </a:t>
            </a:r>
            <a:endParaRPr lang="tr-TR" sz="2000" dirty="0" smtClean="0">
              <a:latin typeface="Times New Roman" panose="02020603050405020304" pitchFamily="18" charset="0"/>
              <a:cs typeface="Times New Roman" panose="02020603050405020304" pitchFamily="18" charset="0"/>
            </a:endParaRPr>
          </a:p>
          <a:p>
            <a:endParaRPr lang="tr-TR" sz="2000" dirty="0" smtClean="0">
              <a:latin typeface="Times New Roman" panose="02020603050405020304" pitchFamily="18" charset="0"/>
              <a:cs typeface="Times New Roman" panose="02020603050405020304" pitchFamily="18" charset="0"/>
            </a:endParaRPr>
          </a:p>
          <a:p>
            <a:r>
              <a:rPr lang="tr-TR" sz="2000" b="1" dirty="0" smtClean="0">
                <a:latin typeface="Times New Roman" panose="02020603050405020304" pitchFamily="18" charset="0"/>
                <a:cs typeface="Times New Roman" panose="02020603050405020304" pitchFamily="18" charset="0"/>
              </a:rPr>
              <a:t>%</a:t>
            </a:r>
            <a:r>
              <a:rPr lang="tr-TR" sz="2000" b="1" dirty="0">
                <a:latin typeface="Times New Roman" panose="02020603050405020304" pitchFamily="18" charset="0"/>
                <a:cs typeface="Times New Roman" panose="02020603050405020304" pitchFamily="18" charset="0"/>
              </a:rPr>
              <a:t>70’i hafif şiddetli </a:t>
            </a:r>
            <a:r>
              <a:rPr lang="tr-TR" sz="2000" b="1" dirty="0" smtClean="0">
                <a:latin typeface="Times New Roman" panose="02020603050405020304" pitchFamily="18" charset="0"/>
                <a:cs typeface="Times New Roman" panose="02020603050405020304" pitchFamily="18" charset="0"/>
              </a:rPr>
              <a:t>hastalık</a:t>
            </a:r>
          </a:p>
          <a:p>
            <a:r>
              <a:rPr lang="tr-TR"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tr-TR" sz="2000" dirty="0">
                <a:latin typeface="Times New Roman" panose="02020603050405020304" pitchFamily="18" charset="0"/>
                <a:cs typeface="Times New Roman" panose="02020603050405020304" pitchFamily="18" charset="0"/>
                <a:sym typeface="Wingdings" panose="05000000000000000000" pitchFamily="2" charset="2"/>
              </a:rPr>
              <a:t>H</a:t>
            </a:r>
            <a:r>
              <a:rPr lang="tr-TR" sz="2000" dirty="0" smtClean="0">
                <a:latin typeface="Times New Roman" panose="02020603050405020304" pitchFamily="18" charset="0"/>
                <a:cs typeface="Times New Roman" panose="02020603050405020304" pitchFamily="18" charset="0"/>
              </a:rPr>
              <a:t>ayat </a:t>
            </a:r>
            <a:r>
              <a:rPr lang="tr-TR" sz="2000" dirty="0">
                <a:latin typeface="Times New Roman" panose="02020603050405020304" pitchFamily="18" charset="0"/>
                <a:cs typeface="Times New Roman" panose="02020603050405020304" pitchFamily="18" charset="0"/>
              </a:rPr>
              <a:t>tarzının ve diyet alışkanlıklarının </a:t>
            </a:r>
            <a:r>
              <a:rPr lang="tr-TR" sz="2000" dirty="0" smtClean="0">
                <a:latin typeface="Times New Roman" panose="02020603050405020304" pitchFamily="18" charset="0"/>
                <a:cs typeface="Times New Roman" panose="02020603050405020304" pitchFamily="18" charset="0"/>
              </a:rPr>
              <a:t>değiştirilmesi</a:t>
            </a:r>
          </a:p>
          <a:p>
            <a:pPr marL="0" indent="0">
              <a:buNone/>
            </a:pPr>
            <a:r>
              <a:rPr lang="tr-TR" sz="2000" dirty="0">
                <a:latin typeface="Times New Roman" panose="02020603050405020304" pitchFamily="18" charset="0"/>
                <a:cs typeface="Times New Roman" panose="02020603050405020304" pitchFamily="18" charset="0"/>
                <a:sym typeface="Wingdings" panose="05000000000000000000" pitchFamily="2" charset="2"/>
              </a:rPr>
              <a:t> </a:t>
            </a:r>
            <a:r>
              <a:rPr lang="tr-TR"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tr-TR" sz="2000" dirty="0" smtClean="0">
                <a:latin typeface="Times New Roman" panose="02020603050405020304" pitchFamily="18" charset="0"/>
                <a:cs typeface="Times New Roman" panose="02020603050405020304" pitchFamily="18" charset="0"/>
              </a:rPr>
              <a:t>Semptomları </a:t>
            </a:r>
            <a:r>
              <a:rPr lang="tr-TR" sz="2000" dirty="0">
                <a:latin typeface="Times New Roman" panose="02020603050405020304" pitchFamily="18" charset="0"/>
                <a:cs typeface="Times New Roman" panose="02020603050405020304" pitchFamily="18" charset="0"/>
              </a:rPr>
              <a:t>şiddetlendiren faktörlerin tespit edilmesi ve bunlara yönelik tedbirlerin alınması önemlidir (Tablo 5).</a:t>
            </a:r>
          </a:p>
          <a:p>
            <a:pPr marL="0" indent="0">
              <a:buNone/>
            </a:pPr>
            <a:endParaRPr lang="tr-TR" sz="2000" dirty="0" smtClean="0">
              <a:latin typeface="Times New Roman" panose="02020603050405020304" pitchFamily="18" charset="0"/>
              <a:cs typeface="Times New Roman" panose="02020603050405020304" pitchFamily="18" charset="0"/>
            </a:endParaRPr>
          </a:p>
          <a:p>
            <a:r>
              <a:rPr lang="tr-TR" sz="2000" b="1" dirty="0" smtClean="0">
                <a:latin typeface="Times New Roman" panose="02020603050405020304" pitchFamily="18" charset="0"/>
                <a:cs typeface="Times New Roman" panose="02020603050405020304" pitchFamily="18" charset="0"/>
              </a:rPr>
              <a:t>%20</a:t>
            </a:r>
            <a:r>
              <a:rPr lang="tr-TR" sz="2000" b="1" dirty="0">
                <a:latin typeface="Times New Roman" panose="02020603050405020304" pitchFamily="18" charset="0"/>
                <a:cs typeface="Times New Roman" panose="02020603050405020304" pitchFamily="18" charset="0"/>
              </a:rPr>
              <a:t> </a:t>
            </a:r>
            <a:r>
              <a:rPr lang="tr-TR" sz="2000" b="1" dirty="0" smtClean="0">
                <a:latin typeface="Times New Roman" panose="02020603050405020304" pitchFamily="18" charset="0"/>
                <a:cs typeface="Times New Roman" panose="02020603050405020304" pitchFamily="18" charset="0"/>
              </a:rPr>
              <a:t>Orta </a:t>
            </a:r>
            <a:r>
              <a:rPr lang="tr-TR" sz="2000" b="1" dirty="0">
                <a:latin typeface="Times New Roman" panose="02020603050405020304" pitchFamily="18" charset="0"/>
                <a:cs typeface="Times New Roman" panose="02020603050405020304" pitchFamily="18" charset="0"/>
              </a:rPr>
              <a:t>şiddette </a:t>
            </a:r>
            <a:r>
              <a:rPr lang="tr-TR" sz="2000" b="1" dirty="0" smtClean="0">
                <a:latin typeface="Times New Roman" panose="02020603050405020304" pitchFamily="18" charset="0"/>
                <a:cs typeface="Times New Roman" panose="02020603050405020304" pitchFamily="18" charset="0"/>
              </a:rPr>
              <a:t>hastalık</a:t>
            </a:r>
          </a:p>
          <a:p>
            <a:r>
              <a:rPr lang="tr-TR" sz="2000" dirty="0" smtClean="0">
                <a:latin typeface="Times New Roman" panose="02020603050405020304" pitchFamily="18" charset="0"/>
                <a:cs typeface="Times New Roman" panose="02020603050405020304" pitchFamily="18" charset="0"/>
                <a:sym typeface="Wingdings" panose="05000000000000000000" pitchFamily="2" charset="2"/>
              </a:rPr>
              <a:t></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S</a:t>
            </a:r>
            <a:r>
              <a:rPr lang="tr-TR" sz="2000" dirty="0" smtClean="0">
                <a:latin typeface="Times New Roman" panose="02020603050405020304" pitchFamily="18" charset="0"/>
                <a:cs typeface="Times New Roman" panose="02020603050405020304" pitchFamily="18" charset="0"/>
              </a:rPr>
              <a:t>emptomların </a:t>
            </a:r>
            <a:r>
              <a:rPr lang="tr-TR" sz="2000" dirty="0">
                <a:latin typeface="Times New Roman" panose="02020603050405020304" pitchFamily="18" charset="0"/>
                <a:cs typeface="Times New Roman" panose="02020603050405020304" pitchFamily="18" charset="0"/>
              </a:rPr>
              <a:t>kontrolü için farmakolojik ve psikolojik </a:t>
            </a:r>
            <a:r>
              <a:rPr lang="tr-TR" sz="2000" dirty="0" smtClean="0">
                <a:latin typeface="Times New Roman" panose="02020603050405020304" pitchFamily="18" charset="0"/>
                <a:cs typeface="Times New Roman" panose="02020603050405020304" pitchFamily="18" charset="0"/>
              </a:rPr>
              <a:t>tedaviler</a:t>
            </a:r>
          </a:p>
          <a:p>
            <a:r>
              <a:rPr lang="tr-TR" sz="2000" dirty="0" smtClean="0">
                <a:latin typeface="Times New Roman" panose="02020603050405020304" pitchFamily="18" charset="0"/>
                <a:cs typeface="Times New Roman" panose="02020603050405020304" pitchFamily="18" charset="0"/>
                <a:sym typeface="Wingdings" panose="05000000000000000000" pitchFamily="2" charset="2"/>
              </a:rPr>
              <a:t></a:t>
            </a:r>
            <a:r>
              <a:rPr lang="tr-TR" sz="2000" dirty="0" err="1" smtClean="0">
                <a:latin typeface="Times New Roman" panose="02020603050405020304" pitchFamily="18" charset="0"/>
                <a:cs typeface="Times New Roman" panose="02020603050405020304" pitchFamily="18" charset="0"/>
              </a:rPr>
              <a:t>İBS’nin</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medikal tedavisi ağırlıklı olarak baskın semptoma yönelik olmaktadır (Şekil 4).</a:t>
            </a:r>
          </a:p>
          <a:p>
            <a:endParaRPr lang="tr-TR" sz="2000" dirty="0" smtClean="0">
              <a:latin typeface="Times New Roman" panose="02020603050405020304" pitchFamily="18" charset="0"/>
              <a:cs typeface="Times New Roman" panose="02020603050405020304" pitchFamily="18" charset="0"/>
            </a:endParaRPr>
          </a:p>
          <a:p>
            <a:r>
              <a:rPr lang="tr-TR" sz="2000" b="1" dirty="0" smtClean="0">
                <a:latin typeface="Times New Roman" panose="02020603050405020304" pitchFamily="18" charset="0"/>
                <a:cs typeface="Times New Roman" panose="02020603050405020304" pitchFamily="18" charset="0"/>
              </a:rPr>
              <a:t>%</a:t>
            </a:r>
            <a:r>
              <a:rPr lang="tr-TR" sz="2000" b="1" dirty="0" smtClean="0">
                <a:latin typeface="Times New Roman" panose="02020603050405020304" pitchFamily="18" charset="0"/>
                <a:cs typeface="Times New Roman" panose="02020603050405020304" pitchFamily="18" charset="0"/>
              </a:rPr>
              <a:t>5</a:t>
            </a:r>
            <a:r>
              <a:rPr lang="tr-TR" sz="2000" b="1" dirty="0">
                <a:latin typeface="Times New Roman" panose="02020603050405020304" pitchFamily="18" charset="0"/>
                <a:cs typeface="Times New Roman" panose="02020603050405020304" pitchFamily="18" charset="0"/>
                <a:sym typeface="Wingdings" panose="05000000000000000000" pitchFamily="2" charset="2"/>
              </a:rPr>
              <a:t> </a:t>
            </a:r>
            <a:r>
              <a:rPr lang="tr-TR" sz="2000" b="1" dirty="0" smtClean="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Ağır ve dirençli olgularda</a:t>
            </a: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ise </a:t>
            </a:r>
            <a:r>
              <a:rPr lang="tr-TR" sz="2000" dirty="0">
                <a:latin typeface="Times New Roman" panose="02020603050405020304" pitchFamily="18" charset="0"/>
                <a:cs typeface="Times New Roman" panose="02020603050405020304" pitchFamily="18" charset="0"/>
              </a:rPr>
              <a:t>ya</a:t>
            </a:r>
            <a:r>
              <a:rPr lang="tr-TR" sz="2000" i="1" dirty="0">
                <a:latin typeface="Times New Roman" panose="02020603050405020304" pitchFamily="18" charset="0"/>
                <a:cs typeface="Times New Roman" panose="02020603050405020304" pitchFamily="18" charset="0"/>
              </a:rPr>
              <a:t>klaşım </a:t>
            </a:r>
            <a:r>
              <a:rPr lang="tr-TR" sz="2000" dirty="0" err="1" smtClean="0">
                <a:latin typeface="Times New Roman" panose="02020603050405020304" pitchFamily="18" charset="0"/>
                <a:cs typeface="Times New Roman" panose="02020603050405020304" pitchFamily="18" charset="0"/>
              </a:rPr>
              <a:t>multidisiplinerdir</a:t>
            </a:r>
            <a:r>
              <a:rPr lang="tr-TR" sz="2000" dirty="0">
                <a:latin typeface="Times New Roman" panose="02020603050405020304" pitchFamily="18" charset="0"/>
                <a:cs typeface="Times New Roman" panose="02020603050405020304" pitchFamily="18" charset="0"/>
              </a:rPr>
              <a:t>. </a:t>
            </a:r>
            <a:endParaRPr lang="tr-TR" sz="2000" dirty="0" smtClean="0">
              <a:latin typeface="Times New Roman" panose="02020603050405020304" pitchFamily="18" charset="0"/>
              <a:cs typeface="Times New Roman" panose="02020603050405020304" pitchFamily="18" charset="0"/>
            </a:endParaRPr>
          </a:p>
          <a:p>
            <a:r>
              <a:rPr lang="tr-TR" sz="2000" dirty="0" smtClean="0">
                <a:latin typeface="Times New Roman" panose="02020603050405020304" pitchFamily="18" charset="0"/>
                <a:cs typeface="Times New Roman" panose="02020603050405020304" pitchFamily="18" charset="0"/>
              </a:rPr>
              <a:t>Gerekli </a:t>
            </a:r>
            <a:r>
              <a:rPr lang="tr-TR" sz="2000" dirty="0">
                <a:latin typeface="Times New Roman" panose="02020603050405020304" pitchFamily="18" charset="0"/>
                <a:cs typeface="Times New Roman" panose="02020603050405020304" pitchFamily="18" charset="0"/>
              </a:rPr>
              <a:t>durumlarda ağrı tedavi merkezlerine yönlendirilmesi semptom kontrolü açısından fayda sağlayabilir.</a:t>
            </a:r>
          </a:p>
          <a:p>
            <a:endParaRPr lang="tr-TR" sz="20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761" y="129453"/>
            <a:ext cx="333375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91949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TAKİP-SEVK</a:t>
            </a:r>
            <a:endParaRPr lang="tr-TR" dirty="0"/>
          </a:p>
        </p:txBody>
      </p:sp>
      <p:sp>
        <p:nvSpPr>
          <p:cNvPr id="3" name="İçerik Yer Tutucusu 2"/>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Tedavi altına alınan </a:t>
            </a:r>
            <a:r>
              <a:rPr lang="tr-TR" dirty="0" smtClean="0">
                <a:latin typeface="Times New Roman" panose="02020603050405020304" pitchFamily="18" charset="0"/>
                <a:cs typeface="Times New Roman" panose="02020603050405020304" pitchFamily="18" charset="0"/>
              </a:rPr>
              <a:t>hastaların </a:t>
            </a:r>
            <a:r>
              <a:rPr lang="tr-TR" dirty="0">
                <a:latin typeface="Times New Roman" panose="02020603050405020304" pitchFamily="18" charset="0"/>
                <a:cs typeface="Times New Roman" panose="02020603050405020304" pitchFamily="18" charset="0"/>
              </a:rPr>
              <a:t>mutlaka takibe alınması ve belirli aralıklarla kontrole çağırılması hasta güveni ve tedavi uyumu açısından önemlidir. </a:t>
            </a:r>
          </a:p>
          <a:p>
            <a:endParaRPr lang="tr-TR" b="1" i="1" dirty="0">
              <a:latin typeface="Times New Roman" panose="02020603050405020304" pitchFamily="18" charset="0"/>
              <a:cs typeface="Times New Roman" panose="02020603050405020304" pitchFamily="18" charset="0"/>
            </a:endParaRPr>
          </a:p>
          <a:p>
            <a:r>
              <a:rPr lang="tr-TR" b="1" i="1" dirty="0">
                <a:latin typeface="Times New Roman" panose="02020603050405020304" pitchFamily="18" charset="0"/>
                <a:cs typeface="Times New Roman" panose="02020603050405020304" pitchFamily="18" charset="0"/>
              </a:rPr>
              <a:t>Birinci basamak hekimlerine başvuran İBS hastalarında alarm bulgularının bulunması, ruhsal problemlerin varlığı ve hastalığın tedaviye dirençli, sık nükseden veya çok şiddetli olması durumunda bir üst merkeze yönlendirilmesi daha doğru bir yaklaşım olacaktır.</a:t>
            </a:r>
          </a:p>
          <a:p>
            <a:endParaRPr lang="tr-TR" b="1" i="1" dirty="0"/>
          </a:p>
          <a:p>
            <a:endParaRPr lang="tr-TR" dirty="0"/>
          </a:p>
        </p:txBody>
      </p:sp>
    </p:spTree>
    <p:extLst>
      <p:ext uri="{BB962C8B-B14F-4D97-AF65-F5344CB8AC3E}">
        <p14:creationId xmlns:p14="http://schemas.microsoft.com/office/powerpoint/2010/main" val="42090732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209227" y="432701"/>
            <a:ext cx="8229600" cy="4876800"/>
          </a:xfrm>
        </p:spPr>
        <p:txBody>
          <a:bodyPr/>
          <a:lstStyle/>
          <a:p>
            <a:r>
              <a:rPr lang="en-US" b="1" dirty="0" smtClean="0"/>
              <a:t> </a:t>
            </a:r>
            <a:r>
              <a:rPr lang="en-US" b="1" dirty="0" err="1" smtClean="0"/>
              <a:t>Diyet</a:t>
            </a:r>
            <a:endParaRPr lang="en-US" b="1" dirty="0" smtClean="0"/>
          </a:p>
          <a:p>
            <a:endParaRPr lang="en-US" b="1" dirty="0" smtClean="0"/>
          </a:p>
          <a:p>
            <a:pPr lvl="2"/>
            <a:r>
              <a:rPr lang="en-US" dirty="0" err="1" smtClean="0">
                <a:latin typeface="Times New Roman" pitchFamily="18" charset="0"/>
              </a:rPr>
              <a:t>Anamnezde</a:t>
            </a:r>
            <a:r>
              <a:rPr lang="en-US" dirty="0" smtClean="0">
                <a:latin typeface="Times New Roman" pitchFamily="18" charset="0"/>
              </a:rPr>
              <a:t> </a:t>
            </a:r>
            <a:r>
              <a:rPr lang="en-US" dirty="0" err="1" smtClean="0">
                <a:latin typeface="Times New Roman" pitchFamily="18" charset="0"/>
              </a:rPr>
              <a:t>özel</a:t>
            </a:r>
            <a:r>
              <a:rPr lang="en-US" dirty="0" smtClean="0">
                <a:latin typeface="Times New Roman" pitchFamily="18" charset="0"/>
              </a:rPr>
              <a:t> </a:t>
            </a:r>
            <a:r>
              <a:rPr lang="en-US" dirty="0" err="1" smtClean="0">
                <a:latin typeface="Times New Roman" pitchFamily="18" charset="0"/>
              </a:rPr>
              <a:t>bazı</a:t>
            </a:r>
            <a:r>
              <a:rPr lang="en-US" dirty="0" smtClean="0">
                <a:latin typeface="Times New Roman" pitchFamily="18" charset="0"/>
              </a:rPr>
              <a:t> </a:t>
            </a:r>
            <a:r>
              <a:rPr lang="en-US" dirty="0" err="1" smtClean="0">
                <a:latin typeface="Times New Roman" pitchFamily="18" charset="0"/>
              </a:rPr>
              <a:t>yiyeceklerle</a:t>
            </a:r>
            <a:r>
              <a:rPr lang="en-US" dirty="0" smtClean="0">
                <a:latin typeface="Times New Roman" pitchFamily="18" charset="0"/>
              </a:rPr>
              <a:t> </a:t>
            </a:r>
            <a:r>
              <a:rPr lang="en-US" dirty="0" err="1" smtClean="0">
                <a:latin typeface="Times New Roman" pitchFamily="18" charset="0"/>
              </a:rPr>
              <a:t>semptom</a:t>
            </a:r>
            <a:r>
              <a:rPr lang="en-US" dirty="0" smtClean="0">
                <a:latin typeface="Times New Roman" pitchFamily="18" charset="0"/>
              </a:rPr>
              <a:t> </a:t>
            </a:r>
            <a:r>
              <a:rPr lang="en-US" dirty="0" err="1" smtClean="0">
                <a:latin typeface="Times New Roman" pitchFamily="18" charset="0"/>
              </a:rPr>
              <a:t>ilişkisi</a:t>
            </a:r>
            <a:r>
              <a:rPr lang="en-US" dirty="0" smtClean="0">
                <a:latin typeface="Times New Roman" pitchFamily="18" charset="0"/>
              </a:rPr>
              <a:t> </a:t>
            </a:r>
            <a:r>
              <a:rPr lang="en-US" dirty="0" err="1" smtClean="0">
                <a:latin typeface="Times New Roman" pitchFamily="18" charset="0"/>
              </a:rPr>
              <a:t>tespit</a:t>
            </a:r>
            <a:r>
              <a:rPr lang="en-US" dirty="0" smtClean="0">
                <a:latin typeface="Times New Roman" pitchFamily="18" charset="0"/>
              </a:rPr>
              <a:t> </a:t>
            </a:r>
            <a:r>
              <a:rPr lang="en-US" dirty="0" err="1" smtClean="0">
                <a:latin typeface="Times New Roman" pitchFamily="18" charset="0"/>
              </a:rPr>
              <a:t>edilebilir</a:t>
            </a:r>
            <a:r>
              <a:rPr lang="tr-TR" dirty="0" smtClean="0">
                <a:latin typeface="Times New Roman" pitchFamily="18" charset="0"/>
              </a:rPr>
              <a:t>.</a:t>
            </a:r>
            <a:endParaRPr lang="en-US" dirty="0" smtClean="0">
              <a:latin typeface="Times New Roman" pitchFamily="18" charset="0"/>
            </a:endParaRPr>
          </a:p>
          <a:p>
            <a:pPr lvl="2"/>
            <a:endParaRPr lang="en-US" dirty="0" smtClean="0">
              <a:latin typeface="Times New Roman" pitchFamily="18" charset="0"/>
            </a:endParaRPr>
          </a:p>
          <a:p>
            <a:pPr lvl="2"/>
            <a:r>
              <a:rPr lang="en-US" dirty="0" err="1" smtClean="0">
                <a:latin typeface="Times New Roman" pitchFamily="18" charset="0"/>
              </a:rPr>
              <a:t>Süt</a:t>
            </a:r>
            <a:r>
              <a:rPr lang="en-US" dirty="0" smtClean="0">
                <a:latin typeface="Times New Roman" pitchFamily="18" charset="0"/>
              </a:rPr>
              <a:t> </a:t>
            </a:r>
            <a:r>
              <a:rPr lang="en-US" dirty="0" err="1" smtClean="0">
                <a:latin typeface="Times New Roman" pitchFamily="18" charset="0"/>
              </a:rPr>
              <a:t>ürünleri</a:t>
            </a:r>
            <a:r>
              <a:rPr lang="en-US" dirty="0" smtClean="0">
                <a:latin typeface="Times New Roman" pitchFamily="18" charset="0"/>
              </a:rPr>
              <a:t> </a:t>
            </a:r>
            <a:r>
              <a:rPr lang="en-US" dirty="0" err="1" smtClean="0">
                <a:latin typeface="Times New Roman" pitchFamily="18" charset="0"/>
              </a:rPr>
              <a:t>ve</a:t>
            </a:r>
            <a:r>
              <a:rPr lang="en-US" dirty="0" smtClean="0">
                <a:latin typeface="Times New Roman" pitchFamily="18" charset="0"/>
              </a:rPr>
              <a:t> </a:t>
            </a:r>
            <a:r>
              <a:rPr lang="en-US" dirty="0" err="1" smtClean="0">
                <a:latin typeface="Times New Roman" pitchFamily="18" charset="0"/>
              </a:rPr>
              <a:t>gaz</a:t>
            </a:r>
            <a:r>
              <a:rPr lang="en-US" dirty="0" smtClean="0">
                <a:latin typeface="Times New Roman" pitchFamily="18" charset="0"/>
              </a:rPr>
              <a:t> </a:t>
            </a:r>
            <a:r>
              <a:rPr lang="en-US" dirty="0" err="1" smtClean="0">
                <a:latin typeface="Times New Roman" pitchFamily="18" charset="0"/>
              </a:rPr>
              <a:t>yapıcı</a:t>
            </a:r>
            <a:r>
              <a:rPr lang="en-US" dirty="0" smtClean="0">
                <a:latin typeface="Times New Roman" pitchFamily="18" charset="0"/>
              </a:rPr>
              <a:t> </a:t>
            </a:r>
            <a:r>
              <a:rPr lang="en-US" dirty="0" err="1" smtClean="0">
                <a:latin typeface="Times New Roman" pitchFamily="18" charset="0"/>
              </a:rPr>
              <a:t>gıdaların</a:t>
            </a:r>
            <a:r>
              <a:rPr lang="en-US" dirty="0" smtClean="0">
                <a:latin typeface="Times New Roman" pitchFamily="18" charset="0"/>
              </a:rPr>
              <a:t> </a:t>
            </a:r>
            <a:r>
              <a:rPr lang="en-US" dirty="0" err="1" smtClean="0">
                <a:latin typeface="Times New Roman" pitchFamily="18" charset="0"/>
              </a:rPr>
              <a:t>semptomlarla</a:t>
            </a:r>
            <a:r>
              <a:rPr lang="en-US" dirty="0" smtClean="0">
                <a:latin typeface="Times New Roman" pitchFamily="18" charset="0"/>
              </a:rPr>
              <a:t> </a:t>
            </a:r>
            <a:r>
              <a:rPr lang="en-US" dirty="0" err="1" smtClean="0">
                <a:latin typeface="Times New Roman" pitchFamily="18" charset="0"/>
              </a:rPr>
              <a:t>ilişkisi</a:t>
            </a:r>
            <a:r>
              <a:rPr lang="en-US" dirty="0" smtClean="0">
                <a:latin typeface="Times New Roman" pitchFamily="18" charset="0"/>
              </a:rPr>
              <a:t> </a:t>
            </a:r>
            <a:r>
              <a:rPr lang="en-US" dirty="0" err="1" smtClean="0">
                <a:latin typeface="Times New Roman" pitchFamily="18" charset="0"/>
              </a:rPr>
              <a:t>araştırılmalı</a:t>
            </a:r>
            <a:endParaRPr lang="en-US" dirty="0" smtClean="0">
              <a:latin typeface="Times New Roman" pitchFamily="18" charset="0"/>
            </a:endParaRPr>
          </a:p>
          <a:p>
            <a:pPr lvl="2"/>
            <a:endParaRPr lang="en-US" dirty="0" smtClean="0">
              <a:latin typeface="Times New Roman" pitchFamily="18" charset="0"/>
            </a:endParaRPr>
          </a:p>
          <a:p>
            <a:pPr lvl="2"/>
            <a:r>
              <a:rPr lang="en-US" dirty="0" err="1" smtClean="0">
                <a:latin typeface="Times New Roman" pitchFamily="18" charset="0"/>
              </a:rPr>
              <a:t>Başka</a:t>
            </a:r>
            <a:r>
              <a:rPr lang="en-US" dirty="0" smtClean="0">
                <a:latin typeface="Times New Roman" pitchFamily="18" charset="0"/>
              </a:rPr>
              <a:t> </a:t>
            </a:r>
            <a:r>
              <a:rPr lang="en-US" dirty="0" err="1" smtClean="0">
                <a:latin typeface="Times New Roman" pitchFamily="18" charset="0"/>
              </a:rPr>
              <a:t>gıdaların</a:t>
            </a:r>
            <a:r>
              <a:rPr lang="en-US" dirty="0" smtClean="0">
                <a:latin typeface="Times New Roman" pitchFamily="18" charset="0"/>
              </a:rPr>
              <a:t> </a:t>
            </a:r>
            <a:r>
              <a:rPr lang="en-US" dirty="0" err="1" smtClean="0">
                <a:latin typeface="Times New Roman" pitchFamily="18" charset="0"/>
              </a:rPr>
              <a:t>eliminasyonunun</a:t>
            </a:r>
            <a:r>
              <a:rPr lang="en-US" dirty="0" smtClean="0">
                <a:latin typeface="Times New Roman" pitchFamily="18" charset="0"/>
              </a:rPr>
              <a:t> </a:t>
            </a:r>
            <a:r>
              <a:rPr lang="en-US" dirty="0" err="1" smtClean="0">
                <a:latin typeface="Times New Roman" pitchFamily="18" charset="0"/>
              </a:rPr>
              <a:t>yararı</a:t>
            </a:r>
            <a:r>
              <a:rPr lang="en-US" dirty="0" smtClean="0">
                <a:latin typeface="Times New Roman" pitchFamily="18" charset="0"/>
              </a:rPr>
              <a:t> </a:t>
            </a:r>
            <a:r>
              <a:rPr lang="en-US" dirty="0" err="1" smtClean="0">
                <a:latin typeface="Times New Roman" pitchFamily="18" charset="0"/>
              </a:rPr>
              <a:t>kesin</a:t>
            </a:r>
            <a:r>
              <a:rPr lang="en-US" dirty="0" smtClean="0">
                <a:latin typeface="Times New Roman" pitchFamily="18" charset="0"/>
              </a:rPr>
              <a:t> </a:t>
            </a:r>
            <a:r>
              <a:rPr lang="en-US" dirty="0" err="1" smtClean="0">
                <a:latin typeface="Times New Roman" pitchFamily="18" charset="0"/>
              </a:rPr>
              <a:t>değil</a:t>
            </a:r>
            <a:endParaRPr lang="en-US" dirty="0" smtClean="0">
              <a:latin typeface="Times New Roman" pitchFamily="18" charset="0"/>
            </a:endParaRPr>
          </a:p>
          <a:p>
            <a:endParaRPr lang="en-US" dirty="0" smtClean="0">
              <a:latin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777" y="3324401"/>
            <a:ext cx="4517838" cy="3006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1891" y="451095"/>
            <a:ext cx="6359236" cy="5797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01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fontAlgn="auto">
              <a:spcAft>
                <a:spcPts val="0"/>
              </a:spcAft>
              <a:defRPr/>
            </a:pPr>
            <a:r>
              <a:rPr lang="en-US" smtClean="0"/>
              <a:t>Medikal tedavi</a:t>
            </a:r>
          </a:p>
        </p:txBody>
      </p:sp>
      <p:sp>
        <p:nvSpPr>
          <p:cNvPr id="50178" name="Content Placeholder 2"/>
          <p:cNvSpPr>
            <a:spLocks noGrp="1"/>
          </p:cNvSpPr>
          <p:nvPr>
            <p:ph idx="1"/>
          </p:nvPr>
        </p:nvSpPr>
        <p:spPr/>
        <p:txBody>
          <a:bodyPr/>
          <a:lstStyle/>
          <a:p>
            <a:endParaRPr lang="en-US" smtClean="0"/>
          </a:p>
          <a:p>
            <a:r>
              <a:rPr lang="en-US" smtClean="0">
                <a:latin typeface="Times New Roman" pitchFamily="18" charset="0"/>
              </a:rPr>
              <a:t>İlaçlar sadece yardımcı</a:t>
            </a:r>
          </a:p>
          <a:p>
            <a:endParaRPr lang="en-US" smtClean="0">
              <a:latin typeface="Times New Roman" pitchFamily="18" charset="0"/>
            </a:endParaRPr>
          </a:p>
          <a:p>
            <a:r>
              <a:rPr lang="en-US" smtClean="0">
                <a:latin typeface="Times New Roman" pitchFamily="18" charset="0"/>
              </a:rPr>
              <a:t>Seçilecek ilaç hastanın major semptomuna göre değişebilir</a:t>
            </a:r>
          </a:p>
          <a:p>
            <a:endParaRPr lang="en-US" smtClean="0">
              <a:latin typeface="Times New Roman" pitchFamily="18" charset="0"/>
            </a:endParaRPr>
          </a:p>
          <a:p>
            <a:r>
              <a:rPr lang="en-US" smtClean="0">
                <a:latin typeface="Times New Roman" pitchFamily="18" charset="0"/>
              </a:rPr>
              <a:t>Kronik ilaç kullanımı minimal olmalı</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271" r="3221"/>
          <a:stretch/>
        </p:blipFill>
        <p:spPr bwMode="auto">
          <a:xfrm>
            <a:off x="185981" y="325457"/>
            <a:ext cx="8756542" cy="6452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3938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Content Placeholder 3"/>
          <p:cNvPicPr>
            <a:picLocks noGrp="1" noChangeAspect="1"/>
          </p:cNvPicPr>
          <p:nvPr>
            <p:ph idx="1"/>
          </p:nvPr>
        </p:nvPicPr>
        <p:blipFill>
          <a:blip r:embed="rId2"/>
          <a:srcRect l="-117026" r="-117026"/>
          <a:stretch>
            <a:fillRect/>
          </a:stretch>
        </p:blipFill>
        <p:spPr>
          <a:xfrm>
            <a:off x="-1624013" y="228600"/>
            <a:ext cx="5014913" cy="2879725"/>
          </a:xfrm>
        </p:spPr>
      </p:pic>
      <p:pic>
        <p:nvPicPr>
          <p:cNvPr id="53251" name="Picture 4"/>
          <p:cNvPicPr>
            <a:picLocks noChangeAspect="1"/>
          </p:cNvPicPr>
          <p:nvPr/>
        </p:nvPicPr>
        <p:blipFill>
          <a:blip r:embed="rId3"/>
          <a:srcRect/>
          <a:stretch>
            <a:fillRect/>
          </a:stretch>
        </p:blipFill>
        <p:spPr bwMode="auto">
          <a:xfrm>
            <a:off x="6570663" y="95250"/>
            <a:ext cx="2573337" cy="2192338"/>
          </a:xfrm>
          <a:prstGeom prst="rect">
            <a:avLst/>
          </a:prstGeom>
          <a:noFill/>
          <a:ln w="9525">
            <a:noFill/>
            <a:miter lim="800000"/>
            <a:headEnd/>
            <a:tailEnd/>
          </a:ln>
        </p:spPr>
      </p:pic>
      <p:pic>
        <p:nvPicPr>
          <p:cNvPr id="53252" name="Picture 5"/>
          <p:cNvPicPr>
            <a:picLocks noChangeAspect="1"/>
          </p:cNvPicPr>
          <p:nvPr/>
        </p:nvPicPr>
        <p:blipFill>
          <a:blip r:embed="rId4"/>
          <a:srcRect/>
          <a:stretch>
            <a:fillRect/>
          </a:stretch>
        </p:blipFill>
        <p:spPr bwMode="auto">
          <a:xfrm>
            <a:off x="292100" y="4267200"/>
            <a:ext cx="3098800" cy="1676400"/>
          </a:xfrm>
          <a:prstGeom prst="rect">
            <a:avLst/>
          </a:prstGeom>
          <a:noFill/>
          <a:ln w="9525">
            <a:noFill/>
            <a:miter lim="800000"/>
            <a:headEnd/>
            <a:tailEnd/>
          </a:ln>
        </p:spPr>
      </p:pic>
      <p:pic>
        <p:nvPicPr>
          <p:cNvPr id="53253" name="Picture 6"/>
          <p:cNvPicPr>
            <a:picLocks noChangeAspect="1"/>
          </p:cNvPicPr>
          <p:nvPr/>
        </p:nvPicPr>
        <p:blipFill rotWithShape="1">
          <a:blip r:embed="rId5"/>
          <a:srcRect l="5689" t="9473" r="11023" b="13050"/>
          <a:stretch/>
        </p:blipFill>
        <p:spPr bwMode="auto">
          <a:xfrm>
            <a:off x="4315659" y="4384771"/>
            <a:ext cx="4510007" cy="2408236"/>
          </a:xfrm>
          <a:prstGeom prst="rect">
            <a:avLst/>
          </a:prstGeom>
          <a:noFill/>
          <a:ln w="9525">
            <a:noFill/>
            <a:miter lim="800000"/>
            <a:headEnd/>
            <a:tailEnd/>
          </a:ln>
        </p:spPr>
      </p:pic>
      <p:pic>
        <p:nvPicPr>
          <p:cNvPr id="53254" name="Picture 7"/>
          <p:cNvPicPr>
            <a:picLocks noChangeAspect="1"/>
          </p:cNvPicPr>
          <p:nvPr/>
        </p:nvPicPr>
        <p:blipFill>
          <a:blip r:embed="rId6"/>
          <a:srcRect/>
          <a:stretch>
            <a:fillRect/>
          </a:stretch>
        </p:blipFill>
        <p:spPr bwMode="auto">
          <a:xfrm>
            <a:off x="2260600" y="341313"/>
            <a:ext cx="3175000" cy="2032000"/>
          </a:xfrm>
          <a:prstGeom prst="rect">
            <a:avLst/>
          </a:prstGeom>
          <a:noFill/>
          <a:ln w="9525">
            <a:noFill/>
            <a:miter lim="800000"/>
            <a:headEnd/>
            <a:tailEnd/>
          </a:ln>
        </p:spPr>
      </p:pic>
      <p:pic>
        <p:nvPicPr>
          <p:cNvPr id="53255" name="Picture 8"/>
          <p:cNvPicPr>
            <a:picLocks noChangeAspect="1"/>
          </p:cNvPicPr>
          <p:nvPr/>
        </p:nvPicPr>
        <p:blipFill>
          <a:blip r:embed="rId7"/>
          <a:srcRect/>
          <a:stretch>
            <a:fillRect/>
          </a:stretch>
        </p:blipFill>
        <p:spPr bwMode="auto">
          <a:xfrm>
            <a:off x="4443413" y="2373313"/>
            <a:ext cx="4424362" cy="227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Karın Ağrısına Yönelik Tedavi</a:t>
            </a:r>
          </a:p>
        </p:txBody>
      </p:sp>
      <p:sp>
        <p:nvSpPr>
          <p:cNvPr id="3" name="İçerik Yer Tutucusu 2"/>
          <p:cNvSpPr>
            <a:spLocks noGrp="1"/>
          </p:cNvSpPr>
          <p:nvPr>
            <p:ph idx="1"/>
          </p:nvPr>
        </p:nvSpPr>
        <p:spPr/>
        <p:txBody>
          <a:bodyPr>
            <a:normAutofit/>
          </a:bodyPr>
          <a:lstStyle/>
          <a:p>
            <a:r>
              <a:rPr lang="tr-TR" b="1" i="1" dirty="0" smtClean="0">
                <a:latin typeface="Times New Roman" panose="02020603050405020304" pitchFamily="18" charset="0"/>
                <a:cs typeface="Times New Roman" panose="02020603050405020304" pitchFamily="18" charset="0"/>
              </a:rPr>
              <a:t>Karın </a:t>
            </a:r>
            <a:r>
              <a:rPr lang="tr-TR" b="1" i="1" dirty="0">
                <a:latin typeface="Times New Roman" panose="02020603050405020304" pitchFamily="18" charset="0"/>
                <a:cs typeface="Times New Roman" panose="02020603050405020304" pitchFamily="18" charset="0"/>
              </a:rPr>
              <a:t>ağrısında tedavinin temelini </a:t>
            </a:r>
            <a:r>
              <a:rPr lang="tr-TR" b="1" i="1" dirty="0" err="1">
                <a:latin typeface="Times New Roman" panose="02020603050405020304" pitchFamily="18" charset="0"/>
                <a:cs typeface="Times New Roman" panose="02020603050405020304" pitchFamily="18" charset="0"/>
              </a:rPr>
              <a:t>antispazmotik</a:t>
            </a:r>
            <a:r>
              <a:rPr lang="tr-TR" b="1" i="1" dirty="0">
                <a:latin typeface="Times New Roman" panose="02020603050405020304" pitchFamily="18" charset="0"/>
                <a:cs typeface="Times New Roman" panose="02020603050405020304" pitchFamily="18" charset="0"/>
              </a:rPr>
              <a:t> ajanlar oluşturmaktadır. </a:t>
            </a:r>
            <a:endParaRPr lang="tr-TR" b="1" i="1" dirty="0" smtClean="0">
              <a:latin typeface="Times New Roman" panose="02020603050405020304" pitchFamily="18" charset="0"/>
              <a:cs typeface="Times New Roman" panose="02020603050405020304" pitchFamily="18" charset="0"/>
            </a:endParaRPr>
          </a:p>
          <a:p>
            <a:pPr lvl="1"/>
            <a:r>
              <a:rPr lang="tr-TR" dirty="0" err="1" smtClean="0">
                <a:latin typeface="Times New Roman" panose="02020603050405020304" pitchFamily="18" charset="0"/>
                <a:cs typeface="Times New Roman" panose="02020603050405020304" pitchFamily="18" charset="0"/>
              </a:rPr>
              <a:t>Anksiyetik</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yapıya sahip hastalarda </a:t>
            </a:r>
            <a:r>
              <a:rPr lang="tr-TR" dirty="0" err="1">
                <a:latin typeface="Times New Roman" panose="02020603050405020304" pitchFamily="18" charset="0"/>
                <a:cs typeface="Times New Roman" panose="02020603050405020304" pitchFamily="18" charset="0"/>
              </a:rPr>
              <a:t>antispazmotik+anksiyolitik</a:t>
            </a:r>
            <a:r>
              <a:rPr lang="tr-TR" dirty="0">
                <a:latin typeface="Times New Roman" panose="02020603050405020304" pitchFamily="18" charset="0"/>
                <a:cs typeface="Times New Roman" panose="02020603050405020304" pitchFamily="18" charset="0"/>
              </a:rPr>
              <a:t> kombinasyonları faydalı </a:t>
            </a:r>
            <a:r>
              <a:rPr lang="tr-TR" dirty="0" smtClean="0">
                <a:latin typeface="Times New Roman" panose="02020603050405020304" pitchFamily="18" charset="0"/>
                <a:cs typeface="Times New Roman" panose="02020603050405020304" pitchFamily="18" charset="0"/>
              </a:rPr>
              <a:t>olabilir</a:t>
            </a:r>
            <a:r>
              <a:rPr lang="tr-TR" sz="2400" dirty="0" smtClean="0">
                <a:latin typeface="Times New Roman" panose="02020603050405020304" pitchFamily="18" charset="0"/>
                <a:cs typeface="Times New Roman" panose="02020603050405020304" pitchFamily="18" charset="0"/>
              </a:rPr>
              <a:t>. </a:t>
            </a:r>
          </a:p>
          <a:p>
            <a:endParaRPr lang="tr-TR" dirty="0" smtClean="0">
              <a:latin typeface="Times New Roman" panose="02020603050405020304" pitchFamily="18" charset="0"/>
              <a:cs typeface="Times New Roman" panose="02020603050405020304" pitchFamily="18" charset="0"/>
            </a:endParaRPr>
          </a:p>
          <a:p>
            <a:r>
              <a:rPr lang="tr-TR" dirty="0" err="1" smtClean="0">
                <a:latin typeface="Times New Roman" panose="02020603050405020304" pitchFamily="18" charset="0"/>
                <a:cs typeface="Times New Roman" panose="02020603050405020304" pitchFamily="18" charset="0"/>
              </a:rPr>
              <a:t>Trisiklik</a:t>
            </a:r>
            <a:r>
              <a:rPr lang="tr-TR" dirty="0" smtClean="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antidepresanlar</a:t>
            </a: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(TCA) </a:t>
            </a:r>
            <a:r>
              <a:rPr lang="tr-TR" dirty="0">
                <a:latin typeface="Times New Roman" panose="02020603050405020304" pitchFamily="18" charset="0"/>
                <a:cs typeface="Times New Roman" panose="02020603050405020304" pitchFamily="18" charset="0"/>
              </a:rPr>
              <a:t>ve </a:t>
            </a:r>
            <a:r>
              <a:rPr lang="tr-TR" dirty="0" err="1">
                <a:latin typeface="Times New Roman" panose="02020603050405020304" pitchFamily="18" charset="0"/>
                <a:cs typeface="Times New Roman" panose="02020603050405020304" pitchFamily="18" charset="0"/>
              </a:rPr>
              <a:t>selektif</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serotonin</a:t>
            </a:r>
            <a:r>
              <a:rPr lang="tr-TR" dirty="0">
                <a:latin typeface="Times New Roman" panose="02020603050405020304" pitchFamily="18" charset="0"/>
                <a:cs typeface="Times New Roman" panose="02020603050405020304" pitchFamily="18" charset="0"/>
              </a:rPr>
              <a:t> gerialım inhibitörleri </a:t>
            </a:r>
            <a:r>
              <a:rPr lang="tr-TR" b="1" dirty="0">
                <a:latin typeface="Times New Roman" panose="02020603050405020304" pitchFamily="18" charset="0"/>
                <a:cs typeface="Times New Roman" panose="02020603050405020304" pitchFamily="18" charset="0"/>
              </a:rPr>
              <a:t>(SSRI) </a:t>
            </a:r>
            <a:r>
              <a:rPr lang="tr-TR" dirty="0">
                <a:latin typeface="Times New Roman" panose="02020603050405020304" pitchFamily="18" charset="0"/>
                <a:cs typeface="Times New Roman" panose="02020603050405020304" pitchFamily="18" charset="0"/>
              </a:rPr>
              <a:t>ağrı algısını değiştirerek etki gösteren ajanlardır</a:t>
            </a:r>
            <a:r>
              <a:rPr lang="tr-TR" b="1" dirty="0">
                <a:latin typeface="Times New Roman" panose="02020603050405020304" pitchFamily="18" charset="0"/>
                <a:cs typeface="Times New Roman" panose="02020603050405020304" pitchFamily="18" charset="0"/>
              </a:rPr>
              <a:t>. </a:t>
            </a:r>
            <a:endParaRPr lang="tr-TR" b="1" dirty="0" smtClean="0">
              <a:latin typeface="Times New Roman" panose="02020603050405020304" pitchFamily="18" charset="0"/>
              <a:cs typeface="Times New Roman" panose="02020603050405020304" pitchFamily="18" charset="0"/>
            </a:endParaRPr>
          </a:p>
          <a:p>
            <a:endParaRPr lang="tr-TR" b="1" dirty="0" smtClean="0">
              <a:latin typeface="Times New Roman" panose="02020603050405020304" pitchFamily="18" charset="0"/>
              <a:cs typeface="Times New Roman" panose="02020603050405020304" pitchFamily="18" charset="0"/>
            </a:endParaRPr>
          </a:p>
          <a:p>
            <a:r>
              <a:rPr lang="tr-TR" b="1" dirty="0" err="1" smtClean="0">
                <a:latin typeface="Times New Roman" panose="02020603050405020304" pitchFamily="18" charset="0"/>
                <a:cs typeface="Times New Roman" panose="02020603050405020304" pitchFamily="18" charset="0"/>
              </a:rPr>
              <a:t>Amitriptilin</a:t>
            </a:r>
            <a:r>
              <a:rPr lang="tr-TR" b="1"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düşük dozda en sık kullanılan </a:t>
            </a:r>
            <a:r>
              <a:rPr lang="tr-TR" dirty="0" err="1" smtClean="0">
                <a:latin typeface="Times New Roman" panose="02020603050405020304" pitchFamily="18" charset="0"/>
                <a:cs typeface="Times New Roman" panose="02020603050405020304" pitchFamily="18" charset="0"/>
              </a:rPr>
              <a:t>TCA’dır</a:t>
            </a:r>
            <a:r>
              <a:rPr lang="tr-TR" dirty="0" smtClean="0">
                <a:latin typeface="Times New Roman" panose="02020603050405020304" pitchFamily="18" charset="0"/>
                <a:cs typeface="Times New Roman" panose="02020603050405020304" pitchFamily="18" charset="0"/>
              </a:rPr>
              <a:t>.</a:t>
            </a:r>
          </a:p>
          <a:p>
            <a:endParaRPr lang="tr-T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1528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fontAlgn="auto">
              <a:spcAft>
                <a:spcPts val="0"/>
              </a:spcAft>
              <a:defRPr/>
            </a:pPr>
            <a:r>
              <a:rPr lang="en-US" smtClean="0"/>
              <a:t>Antispasmotikler </a:t>
            </a:r>
          </a:p>
        </p:txBody>
      </p:sp>
      <p:sp>
        <p:nvSpPr>
          <p:cNvPr id="51202" name="Content Placeholder 4"/>
          <p:cNvSpPr>
            <a:spLocks noGrp="1"/>
          </p:cNvSpPr>
          <p:nvPr>
            <p:ph idx="1"/>
          </p:nvPr>
        </p:nvSpPr>
        <p:spPr/>
        <p:txBody>
          <a:bodyPr>
            <a:normAutofit/>
          </a:bodyPr>
          <a:lstStyle/>
          <a:p>
            <a:pPr>
              <a:lnSpc>
                <a:spcPct val="90000"/>
              </a:lnSpc>
            </a:pPr>
            <a:endParaRPr lang="en-US" sz="2000" dirty="0" smtClean="0">
              <a:latin typeface="Times New Roman" panose="02020603050405020304" pitchFamily="18" charset="0"/>
              <a:cs typeface="Times New Roman" panose="02020603050405020304" pitchFamily="18" charset="0"/>
            </a:endParaRPr>
          </a:p>
          <a:p>
            <a:pPr>
              <a:lnSpc>
                <a:spcPct val="90000"/>
              </a:lnSpc>
            </a:pPr>
            <a:r>
              <a:rPr lang="en-US" sz="2000" dirty="0" err="1" smtClean="0">
                <a:latin typeface="Times New Roman" pitchFamily="18" charset="0"/>
                <a:cs typeface="Times New Roman" panose="02020603050405020304" pitchFamily="18" charset="0"/>
              </a:rPr>
              <a:t>Otilonıum</a:t>
            </a:r>
            <a:r>
              <a:rPr lang="en-US" sz="2000" dirty="0" smtClean="0">
                <a:latin typeface="Times New Roman" pitchFamily="18" charset="0"/>
                <a:cs typeface="Times New Roman" panose="02020603050405020304" pitchFamily="18" charset="0"/>
              </a:rPr>
              <a:t> bromide, </a:t>
            </a:r>
            <a:r>
              <a:rPr lang="en-US" sz="2000" dirty="0" err="1" smtClean="0">
                <a:latin typeface="Times New Roman" pitchFamily="18" charset="0"/>
                <a:cs typeface="Times New Roman" panose="02020603050405020304" pitchFamily="18" charset="0"/>
              </a:rPr>
              <a:t>cimetropium</a:t>
            </a:r>
            <a:r>
              <a:rPr lang="en-US" sz="2000" dirty="0" smtClean="0">
                <a:latin typeface="Times New Roman" pitchFamily="18" charset="0"/>
                <a:cs typeface="Times New Roman" panose="02020603050405020304" pitchFamily="18" charset="0"/>
              </a:rPr>
              <a:t> bromide, </a:t>
            </a:r>
            <a:r>
              <a:rPr lang="en-US" sz="2000" dirty="0" err="1" smtClean="0">
                <a:latin typeface="Times New Roman" pitchFamily="18" charset="0"/>
                <a:cs typeface="Times New Roman" panose="02020603050405020304" pitchFamily="18" charset="0"/>
              </a:rPr>
              <a:t>hyosin</a:t>
            </a:r>
            <a:r>
              <a:rPr lang="en-US" sz="2000" dirty="0" smtClean="0">
                <a:latin typeface="Times New Roman" pitchFamily="18" charset="0"/>
                <a:cs typeface="Times New Roman" panose="02020603050405020304" pitchFamily="18" charset="0"/>
              </a:rPr>
              <a:t> , </a:t>
            </a:r>
            <a:r>
              <a:rPr lang="en-US" sz="2000" dirty="0" err="1" smtClean="0">
                <a:latin typeface="Times New Roman" pitchFamily="18" charset="0"/>
                <a:cs typeface="Times New Roman" panose="02020603050405020304" pitchFamily="18" charset="0"/>
              </a:rPr>
              <a:t>alverine</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sitrat</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mebeverine</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pinaverium</a:t>
            </a:r>
            <a:r>
              <a:rPr lang="en-US" sz="2000" dirty="0" smtClean="0">
                <a:latin typeface="Times New Roman" pitchFamily="18" charset="0"/>
                <a:cs typeface="Times New Roman" panose="02020603050405020304" pitchFamily="18" charset="0"/>
              </a:rPr>
              <a:t> bromide, </a:t>
            </a:r>
            <a:r>
              <a:rPr lang="en-US" sz="2000" dirty="0" err="1" smtClean="0">
                <a:latin typeface="Times New Roman" pitchFamily="18" charset="0"/>
                <a:cs typeface="Times New Roman" panose="02020603050405020304" pitchFamily="18" charset="0"/>
              </a:rPr>
              <a:t>trimebutine</a:t>
            </a:r>
            <a:endParaRPr lang="en-US" sz="2000" dirty="0" smtClean="0">
              <a:latin typeface="Times New Roman" pitchFamily="18" charset="0"/>
              <a:cs typeface="Times New Roman" panose="02020603050405020304" pitchFamily="18" charset="0"/>
            </a:endParaRPr>
          </a:p>
          <a:p>
            <a:pPr>
              <a:lnSpc>
                <a:spcPct val="90000"/>
              </a:lnSpc>
            </a:pPr>
            <a:endParaRPr lang="en-US" sz="2000" dirty="0" smtClean="0">
              <a:latin typeface="Times New Roman" pitchFamily="18" charset="0"/>
              <a:cs typeface="Times New Roman" panose="02020603050405020304" pitchFamily="18" charset="0"/>
            </a:endParaRPr>
          </a:p>
          <a:p>
            <a:pPr>
              <a:lnSpc>
                <a:spcPct val="90000"/>
              </a:lnSpc>
            </a:pPr>
            <a:r>
              <a:rPr lang="tr-TR" sz="2000" b="1" i="1" dirty="0">
                <a:latin typeface="Times New Roman" pitchFamily="18" charset="0"/>
                <a:cs typeface="Times New Roman" panose="02020603050405020304" pitchFamily="18" charset="0"/>
              </a:rPr>
              <a:t>S</a:t>
            </a:r>
            <a:r>
              <a:rPr lang="en-US" sz="2000" b="1" i="1" dirty="0" err="1" smtClean="0">
                <a:latin typeface="Times New Roman" pitchFamily="18" charset="0"/>
                <a:cs typeface="Times New Roman" panose="02020603050405020304" pitchFamily="18" charset="0"/>
              </a:rPr>
              <a:t>emptomların</a:t>
            </a:r>
            <a:r>
              <a:rPr lang="en-US" sz="2000" b="1" i="1" dirty="0" smtClean="0">
                <a:latin typeface="Times New Roman" pitchFamily="18" charset="0"/>
                <a:cs typeface="Times New Roman" panose="02020603050405020304" pitchFamily="18" charset="0"/>
              </a:rPr>
              <a:t> </a:t>
            </a:r>
            <a:r>
              <a:rPr lang="en-US" sz="2000" b="1" i="1" dirty="0" err="1" smtClean="0">
                <a:latin typeface="Times New Roman" pitchFamily="18" charset="0"/>
                <a:cs typeface="Times New Roman" panose="02020603050405020304" pitchFamily="18" charset="0"/>
              </a:rPr>
              <a:t>alevlendiği</a:t>
            </a:r>
            <a:r>
              <a:rPr lang="en-US" sz="2000" b="1" i="1" dirty="0" smtClean="0">
                <a:latin typeface="Times New Roman" pitchFamily="18" charset="0"/>
                <a:cs typeface="Times New Roman" panose="02020603050405020304" pitchFamily="18" charset="0"/>
              </a:rPr>
              <a:t> </a:t>
            </a:r>
            <a:r>
              <a:rPr lang="en-US" sz="2000" b="1" i="1" dirty="0" err="1" smtClean="0">
                <a:latin typeface="Times New Roman" pitchFamily="18" charset="0"/>
                <a:cs typeface="Times New Roman" panose="02020603050405020304" pitchFamily="18" charset="0"/>
              </a:rPr>
              <a:t>dönemde</a:t>
            </a:r>
            <a:r>
              <a:rPr lang="en-US" sz="2000" b="1" i="1" dirty="0" smtClean="0">
                <a:latin typeface="Times New Roman" pitchFamily="18" charset="0"/>
                <a:cs typeface="Times New Roman" panose="02020603050405020304" pitchFamily="18" charset="0"/>
              </a:rPr>
              <a:t>, </a:t>
            </a:r>
            <a:r>
              <a:rPr lang="en-US" sz="2000" b="1" i="1" dirty="0" err="1" smtClean="0">
                <a:latin typeface="Times New Roman" pitchFamily="18" charset="0"/>
                <a:cs typeface="Times New Roman" panose="02020603050405020304" pitchFamily="18" charset="0"/>
              </a:rPr>
              <a:t>yemeklerden</a:t>
            </a:r>
            <a:r>
              <a:rPr lang="tr-TR" sz="2000" b="1" i="1" dirty="0" smtClean="0">
                <a:latin typeface="Times New Roman" pitchFamily="18" charset="0"/>
                <a:cs typeface="Times New Roman" panose="02020603050405020304" pitchFamily="18" charset="0"/>
              </a:rPr>
              <a:t> </a:t>
            </a:r>
            <a:r>
              <a:rPr lang="en-US" sz="2000" b="1" i="1" dirty="0" err="1" smtClean="0">
                <a:latin typeface="Times New Roman" pitchFamily="18" charset="0"/>
                <a:cs typeface="Times New Roman" panose="02020603050405020304" pitchFamily="18" charset="0"/>
              </a:rPr>
              <a:t>önce</a:t>
            </a:r>
            <a:r>
              <a:rPr lang="en-US" sz="2000" b="1" i="1" dirty="0" smtClean="0">
                <a:latin typeface="Times New Roman" pitchFamily="18" charset="0"/>
                <a:cs typeface="Times New Roman" panose="02020603050405020304" pitchFamily="18" charset="0"/>
              </a:rPr>
              <a:t> </a:t>
            </a:r>
            <a:r>
              <a:rPr lang="en-US" sz="2000" b="1" i="1" dirty="0" err="1" smtClean="0">
                <a:latin typeface="Times New Roman" pitchFamily="18" charset="0"/>
                <a:cs typeface="Times New Roman" panose="02020603050405020304" pitchFamily="18" charset="0"/>
              </a:rPr>
              <a:t>günde</a:t>
            </a:r>
            <a:r>
              <a:rPr lang="en-US" sz="2000" b="1" i="1" dirty="0" smtClean="0">
                <a:latin typeface="Times New Roman" pitchFamily="18" charset="0"/>
                <a:cs typeface="Times New Roman" panose="02020603050405020304" pitchFamily="18" charset="0"/>
              </a:rPr>
              <a:t> 3 </a:t>
            </a:r>
            <a:r>
              <a:rPr lang="en-US" sz="2000" b="1" i="1" dirty="0" err="1" smtClean="0">
                <a:latin typeface="Times New Roman" pitchFamily="18" charset="0"/>
                <a:cs typeface="Times New Roman" panose="02020603050405020304" pitchFamily="18" charset="0"/>
              </a:rPr>
              <a:t>defa</a:t>
            </a:r>
            <a:endParaRPr lang="en-US" sz="2000" b="1" i="1" dirty="0" smtClean="0">
              <a:latin typeface="Times New Roman" pitchFamily="18" charset="0"/>
              <a:cs typeface="Times New Roman" panose="02020603050405020304" pitchFamily="18" charset="0"/>
            </a:endParaRPr>
          </a:p>
          <a:p>
            <a:pPr>
              <a:lnSpc>
                <a:spcPct val="90000"/>
              </a:lnSpc>
            </a:pPr>
            <a:endParaRPr lang="en-US" sz="2000" dirty="0" smtClean="0">
              <a:latin typeface="Times New Roman" pitchFamily="18" charset="0"/>
              <a:cs typeface="Times New Roman" panose="02020603050405020304" pitchFamily="18" charset="0"/>
            </a:endParaRPr>
          </a:p>
          <a:p>
            <a:pPr>
              <a:lnSpc>
                <a:spcPct val="90000"/>
              </a:lnSpc>
            </a:pPr>
            <a:r>
              <a:rPr lang="en-US" sz="2000" dirty="0" smtClean="0">
                <a:latin typeface="Times New Roman" pitchFamily="18" charset="0"/>
                <a:cs typeface="Times New Roman" panose="02020603050405020304" pitchFamily="18" charset="0"/>
              </a:rPr>
              <a:t>Belli </a:t>
            </a:r>
            <a:r>
              <a:rPr lang="en-US" sz="2000" dirty="0" err="1" smtClean="0">
                <a:latin typeface="Times New Roman" pitchFamily="18" charset="0"/>
                <a:cs typeface="Times New Roman" panose="02020603050405020304" pitchFamily="18" charset="0"/>
              </a:rPr>
              <a:t>antispasmodikler</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kısa</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süreli</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rahatlama</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sağlasalar</a:t>
            </a:r>
            <a:r>
              <a:rPr lang="en-US" sz="2000" dirty="0" smtClean="0">
                <a:latin typeface="Times New Roman" pitchFamily="18" charset="0"/>
                <a:cs typeface="Times New Roman" panose="02020603050405020304" pitchFamily="18" charset="0"/>
              </a:rPr>
              <a:t> da </a:t>
            </a:r>
            <a:r>
              <a:rPr lang="en-US" sz="2000" dirty="0" err="1" smtClean="0">
                <a:latin typeface="Times New Roman" pitchFamily="18" charset="0"/>
                <a:cs typeface="Times New Roman" panose="02020603050405020304" pitchFamily="18" charset="0"/>
              </a:rPr>
              <a:t>uzun</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süreli</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etkileri</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gösterilememiş</a:t>
            </a:r>
            <a:r>
              <a:rPr lang="tr-TR" sz="2000" dirty="0" smtClean="0">
                <a:latin typeface="Times New Roman" pitchFamily="18" charset="0"/>
                <a:cs typeface="Times New Roman" panose="02020603050405020304" pitchFamily="18" charset="0"/>
              </a:rPr>
              <a:t>.</a:t>
            </a:r>
            <a:endParaRPr lang="en-US" sz="2000" dirty="0" smtClean="0">
              <a:latin typeface="Times New Roman" pitchFamily="18" charset="0"/>
              <a:cs typeface="Times New Roman" panose="02020603050405020304" pitchFamily="18" charset="0"/>
            </a:endParaRPr>
          </a:p>
          <a:p>
            <a:pPr>
              <a:lnSpc>
                <a:spcPct val="90000"/>
              </a:lnSpc>
            </a:pPr>
            <a:endParaRPr lang="en-US" sz="2000" dirty="0" smtClean="0">
              <a:latin typeface="Times New Roman" pitchFamily="18" charset="0"/>
              <a:cs typeface="Times New Roman" panose="02020603050405020304" pitchFamily="18" charset="0"/>
            </a:endParaRPr>
          </a:p>
          <a:p>
            <a:pPr>
              <a:lnSpc>
                <a:spcPct val="90000"/>
              </a:lnSpc>
            </a:pPr>
            <a:r>
              <a:rPr lang="en-US" sz="2000" dirty="0" err="1" smtClean="0">
                <a:latin typeface="Times New Roman" pitchFamily="18" charset="0"/>
                <a:cs typeface="Times New Roman" panose="02020603050405020304" pitchFamily="18" charset="0"/>
              </a:rPr>
              <a:t>Yapılan</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uluslararası</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çok</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merkezli</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çift</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kör,randomize,plasebo</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kontrollü</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faz</a:t>
            </a:r>
            <a:r>
              <a:rPr lang="en-US" sz="2000" dirty="0" smtClean="0">
                <a:latin typeface="Times New Roman" pitchFamily="18" charset="0"/>
                <a:cs typeface="Times New Roman" panose="02020603050405020304" pitchFamily="18" charset="0"/>
              </a:rPr>
              <a:t> 4 </a:t>
            </a:r>
            <a:r>
              <a:rPr lang="en-US" sz="2000" dirty="0" err="1" smtClean="0">
                <a:latin typeface="Times New Roman" pitchFamily="18" charset="0"/>
                <a:cs typeface="Times New Roman" panose="02020603050405020304" pitchFamily="18" charset="0"/>
              </a:rPr>
              <a:t>çalışmasında</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antispasmotik</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içeren</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kombine</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tedavilerin</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plaseboya</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karşı</a:t>
            </a:r>
            <a:r>
              <a:rPr lang="en-US" sz="2000" dirty="0" smtClean="0">
                <a:latin typeface="Times New Roman" pitchFamily="18" charset="0"/>
                <a:cs typeface="Times New Roman" panose="02020603050405020304" pitchFamily="18" charset="0"/>
              </a:rPr>
              <a:t> , </a:t>
            </a:r>
            <a:r>
              <a:rPr lang="en-US" sz="2000" dirty="0" err="1" smtClean="0">
                <a:latin typeface="Times New Roman" pitchFamily="18" charset="0"/>
                <a:cs typeface="Times New Roman" panose="02020603050405020304" pitchFamily="18" charset="0"/>
              </a:rPr>
              <a:t>ağrının</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ve</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barsak</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problemlerinin</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giderilmesinde</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üstün</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olduğu</a:t>
            </a:r>
            <a:r>
              <a:rPr lang="en-US" sz="2000" dirty="0" smtClean="0">
                <a:latin typeface="Times New Roman" pitchFamily="18" charset="0"/>
                <a:cs typeface="Times New Roman" panose="02020603050405020304" pitchFamily="18" charset="0"/>
              </a:rPr>
              <a:t> </a:t>
            </a:r>
            <a:r>
              <a:rPr lang="en-US" sz="2000" dirty="0" err="1" smtClean="0">
                <a:latin typeface="Times New Roman" pitchFamily="18" charset="0"/>
                <a:cs typeface="Times New Roman" panose="02020603050405020304" pitchFamily="18" charset="0"/>
              </a:rPr>
              <a:t>bulunmuştur</a:t>
            </a:r>
            <a:r>
              <a:rPr lang="en-US" sz="2000" dirty="0" smtClean="0">
                <a:latin typeface="Times New Roman" pitchFamily="18" charset="0"/>
                <a:cs typeface="Times New Roman" panose="02020603050405020304" pitchFamily="18" charset="0"/>
              </a:rPr>
              <a:t>.</a:t>
            </a:r>
          </a:p>
          <a:p>
            <a:pPr>
              <a:lnSpc>
                <a:spcPct val="90000"/>
              </a:lnSpc>
            </a:pPr>
            <a:endParaRPr lang="en-US" sz="2000" dirty="0" smtClean="0">
              <a:latin typeface="Times New Roman" pitchFamily="18" charset="0"/>
              <a:cs typeface="Times New Roman" panose="02020603050405020304" pitchFamily="18" charset="0"/>
            </a:endParaRPr>
          </a:p>
          <a:p>
            <a:pPr>
              <a:lnSpc>
                <a:spcPct val="90000"/>
              </a:lnSpc>
            </a:pPr>
            <a:endParaRPr lang="en-US" sz="2000" dirty="0" smtClean="0">
              <a:latin typeface="Times New Roman"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Şişkinliğe Yönelik Tedavi</a:t>
            </a:r>
          </a:p>
        </p:txBody>
      </p:sp>
      <p:sp>
        <p:nvSpPr>
          <p:cNvPr id="3" name="İçerik Yer Tutucusu 2"/>
          <p:cNvSpPr>
            <a:spLocks noGrp="1"/>
          </p:cNvSpPr>
          <p:nvPr>
            <p:ph idx="1"/>
          </p:nvPr>
        </p:nvSpPr>
        <p:spPr/>
        <p:txBody>
          <a:bodyPr>
            <a:normAutofit/>
          </a:bodyPr>
          <a:lstStyle/>
          <a:p>
            <a:r>
              <a:rPr lang="tr-TR" sz="2000" dirty="0" err="1" smtClean="0">
                <a:latin typeface="Times New Roman" panose="02020603050405020304" pitchFamily="18" charset="0"/>
                <a:cs typeface="Times New Roman" panose="02020603050405020304" pitchFamily="18" charset="0"/>
              </a:rPr>
              <a:t>Antiflatulan</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etkisi olan </a:t>
            </a:r>
            <a:r>
              <a:rPr lang="tr-TR" sz="2000" dirty="0" err="1">
                <a:latin typeface="Times New Roman" panose="02020603050405020304" pitchFamily="18" charset="0"/>
                <a:cs typeface="Times New Roman" panose="02020603050405020304" pitchFamily="18" charset="0"/>
              </a:rPr>
              <a:t>antispazmotik</a:t>
            </a:r>
            <a:r>
              <a:rPr lang="tr-TR" sz="2000" dirty="0">
                <a:latin typeface="Times New Roman" panose="02020603050405020304" pitchFamily="18" charset="0"/>
                <a:cs typeface="Times New Roman" panose="02020603050405020304" pitchFamily="18" charset="0"/>
              </a:rPr>
              <a:t> ajanlar tercih edilmektedir. </a:t>
            </a:r>
            <a:endParaRPr lang="tr-TR" sz="2000" dirty="0" smtClean="0">
              <a:latin typeface="Times New Roman" panose="02020603050405020304" pitchFamily="18" charset="0"/>
              <a:cs typeface="Times New Roman" panose="02020603050405020304" pitchFamily="18" charset="0"/>
            </a:endParaRPr>
          </a:p>
          <a:p>
            <a:pPr lvl="1"/>
            <a:r>
              <a:rPr lang="tr-TR" dirty="0" smtClean="0">
                <a:latin typeface="Times New Roman" panose="02020603050405020304" pitchFamily="18" charset="0"/>
                <a:cs typeface="Times New Roman" panose="02020603050405020304" pitchFamily="18" charset="0"/>
              </a:rPr>
              <a:t>En </a:t>
            </a:r>
            <a:r>
              <a:rPr lang="tr-TR" dirty="0">
                <a:latin typeface="Times New Roman" panose="02020603050405020304" pitchFamily="18" charset="0"/>
                <a:cs typeface="Times New Roman" panose="02020603050405020304" pitchFamily="18" charset="0"/>
              </a:rPr>
              <a:t>sık kullanılan ajan </a:t>
            </a:r>
            <a:r>
              <a:rPr lang="tr-TR" b="1" dirty="0" err="1" smtClean="0">
                <a:latin typeface="Times New Roman" panose="02020603050405020304" pitchFamily="18" charset="0"/>
                <a:cs typeface="Times New Roman" panose="02020603050405020304" pitchFamily="18" charset="0"/>
              </a:rPr>
              <a:t>simetikondur</a:t>
            </a:r>
            <a:r>
              <a:rPr lang="tr-TR" b="1" dirty="0" smtClean="0">
                <a:latin typeface="Times New Roman" panose="02020603050405020304" pitchFamily="18" charset="0"/>
                <a:cs typeface="Times New Roman" panose="02020603050405020304" pitchFamily="18" charset="0"/>
              </a:rPr>
              <a:t>. </a:t>
            </a:r>
          </a:p>
          <a:p>
            <a:endParaRPr lang="tr-TR" sz="2000" dirty="0" smtClean="0">
              <a:latin typeface="Times New Roman" panose="02020603050405020304" pitchFamily="18" charset="0"/>
              <a:cs typeface="Times New Roman" panose="02020603050405020304" pitchFamily="18" charset="0"/>
            </a:endParaRPr>
          </a:p>
          <a:p>
            <a:r>
              <a:rPr lang="tr-TR" sz="2000" dirty="0" smtClean="0">
                <a:latin typeface="Times New Roman" panose="02020603050405020304" pitchFamily="18" charset="0"/>
                <a:cs typeface="Times New Roman" panose="02020603050405020304" pitchFamily="18" charset="0"/>
              </a:rPr>
              <a:t>Şişkinlik </a:t>
            </a:r>
            <a:r>
              <a:rPr lang="tr-TR" sz="2000" dirty="0">
                <a:latin typeface="Times New Roman" panose="02020603050405020304" pitchFamily="18" charset="0"/>
                <a:cs typeface="Times New Roman" panose="02020603050405020304" pitchFamily="18" charset="0"/>
              </a:rPr>
              <a:t>için antibiyotik (</a:t>
            </a:r>
            <a:r>
              <a:rPr lang="tr-TR" sz="2000" dirty="0" err="1">
                <a:latin typeface="Times New Roman" panose="02020603050405020304" pitchFamily="18" charset="0"/>
                <a:cs typeface="Times New Roman" panose="02020603050405020304" pitchFamily="18" charset="0"/>
              </a:rPr>
              <a:t>Rifaximin</a:t>
            </a:r>
            <a:r>
              <a:rPr lang="tr-TR" sz="2000" dirty="0">
                <a:latin typeface="Times New Roman" panose="02020603050405020304" pitchFamily="18" charset="0"/>
                <a:cs typeface="Times New Roman" panose="02020603050405020304" pitchFamily="18" charset="0"/>
              </a:rPr>
              <a:t>) ve </a:t>
            </a:r>
            <a:r>
              <a:rPr lang="tr-TR" sz="2000" dirty="0" err="1">
                <a:latin typeface="Times New Roman" panose="02020603050405020304" pitchFamily="18" charset="0"/>
                <a:cs typeface="Times New Roman" panose="02020603050405020304" pitchFamily="18" charset="0"/>
              </a:rPr>
              <a:t>probiyotik</a:t>
            </a: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kullanımının </a:t>
            </a:r>
            <a:r>
              <a:rPr lang="tr-TR" sz="2000" dirty="0">
                <a:latin typeface="Times New Roman" panose="02020603050405020304" pitchFamily="18" charset="0"/>
                <a:cs typeface="Times New Roman" panose="02020603050405020304" pitchFamily="18" charset="0"/>
              </a:rPr>
              <a:t>faydalı olduğunu söyleyen çalışmalar bulunmaktadır (Tablo 6). </a:t>
            </a:r>
          </a:p>
          <a:p>
            <a:pPr marL="0" indent="0">
              <a:buNone/>
            </a:pPr>
            <a:endParaRPr lang="tr-TR" sz="2000" dirty="0" smtClean="0">
              <a:latin typeface="Times New Roman" panose="02020603050405020304" pitchFamily="18" charset="0"/>
              <a:cs typeface="Times New Roman" panose="02020603050405020304" pitchFamily="18" charset="0"/>
            </a:endParaRPr>
          </a:p>
          <a:p>
            <a:r>
              <a:rPr lang="tr-TR" sz="2000" dirty="0" smtClean="0">
                <a:latin typeface="Times New Roman" panose="02020603050405020304" pitchFamily="18" charset="0"/>
                <a:cs typeface="Times New Roman" panose="02020603050405020304" pitchFamily="18" charset="0"/>
              </a:rPr>
              <a:t>Antibiyotiklerin </a:t>
            </a:r>
            <a:r>
              <a:rPr lang="tr-TR" sz="2000" dirty="0">
                <a:latin typeface="Times New Roman" panose="02020603050405020304" pitchFamily="18" charset="0"/>
                <a:cs typeface="Times New Roman" panose="02020603050405020304" pitchFamily="18" charset="0"/>
              </a:rPr>
              <a:t>uzun süreli kullanımı ile ilgili veri bulunmamakla birlikte, 2 haftadan fazla kullanımı </a:t>
            </a:r>
            <a:r>
              <a:rPr lang="tr-TR" sz="2000" dirty="0" smtClean="0">
                <a:latin typeface="Times New Roman" panose="02020603050405020304" pitchFamily="18" charset="0"/>
                <a:cs typeface="Times New Roman" panose="02020603050405020304" pitchFamily="18" charset="0"/>
              </a:rPr>
              <a:t>önerilmemektedir. </a:t>
            </a:r>
          </a:p>
          <a:p>
            <a:endParaRPr lang="tr-TR" sz="2000" dirty="0" smtClean="0">
              <a:latin typeface="Times New Roman" panose="02020603050405020304" pitchFamily="18" charset="0"/>
              <a:cs typeface="Times New Roman" panose="02020603050405020304" pitchFamily="18" charset="0"/>
            </a:endParaRPr>
          </a:p>
          <a:p>
            <a:r>
              <a:rPr lang="tr-TR" sz="2000" dirty="0" err="1" smtClean="0">
                <a:latin typeface="Times New Roman" panose="02020603050405020304" pitchFamily="18" charset="0"/>
                <a:cs typeface="Times New Roman" panose="02020603050405020304" pitchFamily="18" charset="0"/>
              </a:rPr>
              <a:t>İBS’de</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şişkinliğe sıklıkla kabızlık eşlik etmektedir. </a:t>
            </a:r>
            <a:r>
              <a:rPr lang="tr-TR" sz="2000" dirty="0" err="1">
                <a:latin typeface="Times New Roman" panose="02020603050405020304" pitchFamily="18" charset="0"/>
                <a:cs typeface="Times New Roman" panose="02020603050405020304" pitchFamily="18" charset="0"/>
              </a:rPr>
              <a:t>Laktuloz</a:t>
            </a:r>
            <a:r>
              <a:rPr lang="tr-TR" sz="2000" dirty="0">
                <a:latin typeface="Times New Roman" panose="02020603050405020304" pitchFamily="18" charset="0"/>
                <a:cs typeface="Times New Roman" panose="02020603050405020304" pitchFamily="18" charset="0"/>
              </a:rPr>
              <a:t> gibi emilmeyen </a:t>
            </a:r>
            <a:r>
              <a:rPr lang="tr-TR" sz="2000" dirty="0" err="1">
                <a:latin typeface="Times New Roman" panose="02020603050405020304" pitchFamily="18" charset="0"/>
                <a:cs typeface="Times New Roman" panose="02020603050405020304" pitchFamily="18" charset="0"/>
              </a:rPr>
              <a:t>disakkaritler</a:t>
            </a:r>
            <a:r>
              <a:rPr lang="tr-TR" sz="2000" dirty="0">
                <a:latin typeface="Times New Roman" panose="02020603050405020304" pitchFamily="18" charset="0"/>
                <a:cs typeface="Times New Roman" panose="02020603050405020304" pitchFamily="18" charset="0"/>
              </a:rPr>
              <a:t> ile lifli gıdalar gaz oluşumunu arttıracağı için gereklilik dışında rutin kullanımı </a:t>
            </a:r>
            <a:r>
              <a:rPr lang="tr-TR" sz="2000" dirty="0" smtClean="0">
                <a:latin typeface="Times New Roman" panose="02020603050405020304" pitchFamily="18" charset="0"/>
                <a:cs typeface="Times New Roman" panose="02020603050405020304" pitchFamily="18" charset="0"/>
              </a:rPr>
              <a:t>önerilmemektedir(Tablo </a:t>
            </a:r>
            <a:r>
              <a:rPr lang="tr-TR" sz="2000" dirty="0">
                <a:latin typeface="Times New Roman" panose="02020603050405020304" pitchFamily="18" charset="0"/>
                <a:cs typeface="Times New Roman" panose="02020603050405020304" pitchFamily="18" charset="0"/>
              </a:rPr>
              <a:t>6</a:t>
            </a:r>
            <a:r>
              <a:rPr lang="tr-TR" sz="2000" dirty="0" smtClean="0">
                <a:latin typeface="Times New Roman" panose="02020603050405020304" pitchFamily="18" charset="0"/>
                <a:cs typeface="Times New Roman" panose="02020603050405020304" pitchFamily="18" charset="0"/>
              </a:rPr>
              <a:t>).</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6742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31736" y="533400"/>
            <a:ext cx="8229600" cy="990600"/>
          </a:xfrm>
        </p:spPr>
        <p:txBody>
          <a:bodyPr/>
          <a:lstStyle/>
          <a:p>
            <a:pPr algn="ctr" fontAlgn="auto">
              <a:spcAft>
                <a:spcPts val="0"/>
              </a:spcAft>
              <a:defRPr/>
            </a:pPr>
            <a:r>
              <a:rPr lang="en-US" dirty="0" smtClean="0">
                <a:latin typeface="Times New Roman" pitchFamily="18" charset="0"/>
                <a:cs typeface="Times New Roman" pitchFamily="18" charset="0"/>
              </a:rPr>
              <a:t>TANIM</a:t>
            </a:r>
          </a:p>
        </p:txBody>
      </p:sp>
      <p:sp>
        <p:nvSpPr>
          <p:cNvPr id="16386" name="Content Placeholder 4"/>
          <p:cNvSpPr>
            <a:spLocks noGrp="1"/>
          </p:cNvSpPr>
          <p:nvPr>
            <p:ph idx="1"/>
          </p:nvPr>
        </p:nvSpPr>
        <p:spPr/>
        <p:txBody>
          <a:bodyPr>
            <a:normAutofit/>
          </a:bodyPr>
          <a:lstStyle/>
          <a:p>
            <a:pPr indent="-173038"/>
            <a:endParaRPr lang="tr-TR" dirty="0" smtClean="0">
              <a:latin typeface="Times New Roman" pitchFamily="18" charset="0"/>
              <a:cs typeface="Times New Roman" pitchFamily="18" charset="0"/>
            </a:endParaRPr>
          </a:p>
          <a:p>
            <a:pPr indent="-173038"/>
            <a:endParaRPr lang="tr-TR" dirty="0" smtClean="0">
              <a:latin typeface="Times New Roman" pitchFamily="18" charset="0"/>
              <a:cs typeface="Times New Roman" pitchFamily="18" charset="0"/>
            </a:endParaRPr>
          </a:p>
          <a:p>
            <a:pPr indent="-173038"/>
            <a:r>
              <a:rPr lang="tr-TR" dirty="0" smtClean="0">
                <a:latin typeface="Times New Roman" pitchFamily="18" charset="0"/>
                <a:cs typeface="Times New Roman" pitchFamily="18" charset="0"/>
              </a:rPr>
              <a:t>SPASTİK KOLON</a:t>
            </a:r>
          </a:p>
          <a:p>
            <a:pPr indent="-173038"/>
            <a:r>
              <a:rPr lang="tr-TR" dirty="0" smtClean="0">
                <a:latin typeface="Times New Roman" pitchFamily="18" charset="0"/>
                <a:cs typeface="Times New Roman" pitchFamily="18" charset="0"/>
              </a:rPr>
              <a:t>SPASTİK KOLİTİS</a:t>
            </a:r>
          </a:p>
          <a:p>
            <a:pPr indent="-173038"/>
            <a:r>
              <a:rPr lang="tr-TR" dirty="0" smtClean="0">
                <a:latin typeface="Times New Roman" pitchFamily="18" charset="0"/>
                <a:cs typeface="Times New Roman" pitchFamily="18" charset="0"/>
              </a:rPr>
              <a:t>SPASTİK BAĞIRSAK SENDROMU</a:t>
            </a:r>
          </a:p>
          <a:p>
            <a:pPr indent="-173038"/>
            <a:r>
              <a:rPr lang="tr-TR" dirty="0" smtClean="0">
                <a:latin typeface="Times New Roman" pitchFamily="18" charset="0"/>
                <a:cs typeface="Times New Roman" pitchFamily="18" charset="0"/>
              </a:rPr>
              <a:t>MUKUS KOLİTİS</a:t>
            </a:r>
          </a:p>
          <a:p>
            <a:pPr indent="-173038"/>
            <a:endParaRPr lang="tr-TR" dirty="0" smtClean="0">
              <a:latin typeface="Times New Roman" pitchFamily="18" charset="0"/>
              <a:cs typeface="Times New Roman" pitchFamily="18" charset="0"/>
            </a:endParaRPr>
          </a:p>
          <a:p>
            <a:pPr indent="-173038" algn="ctr">
              <a:buFont typeface="Arial" charset="0"/>
              <a:buNone/>
            </a:pPr>
            <a:r>
              <a:rPr lang="tr-TR" sz="2800" dirty="0" smtClean="0">
                <a:solidFill>
                  <a:srgbClr val="FF0000"/>
                </a:solidFill>
                <a:latin typeface="Times New Roman" pitchFamily="18" charset="0"/>
                <a:cs typeface="Times New Roman" pitchFamily="18" charset="0"/>
              </a:rPr>
              <a:t>İRRİTABL BARSAK SENDROMU</a:t>
            </a:r>
          </a:p>
          <a:p>
            <a:pPr indent="-173038"/>
            <a:endParaRPr lang="en-US" dirty="0" smtClean="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9457" y="533400"/>
            <a:ext cx="4060556" cy="2664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İshale Yönelik Tedavi</a:t>
            </a:r>
          </a:p>
        </p:txBody>
      </p:sp>
      <p:sp>
        <p:nvSpPr>
          <p:cNvPr id="3" name="İçerik Yer Tutucusu 2"/>
          <p:cNvSpPr>
            <a:spLocks noGrp="1"/>
          </p:cNvSpPr>
          <p:nvPr>
            <p:ph idx="1"/>
          </p:nvPr>
        </p:nvSpPr>
        <p:spPr>
          <a:xfrm>
            <a:off x="914400" y="1447799"/>
            <a:ext cx="7772400" cy="5056909"/>
          </a:xfrm>
        </p:spPr>
        <p:txBody>
          <a:bodyPr>
            <a:normAutofit/>
          </a:bodyPr>
          <a:lstStyle/>
          <a:p>
            <a:r>
              <a:rPr lang="tr-TR" sz="1800" dirty="0" err="1">
                <a:latin typeface="Times New Roman" panose="02020603050405020304" pitchFamily="18" charset="0"/>
                <a:cs typeface="Times New Roman" panose="02020603050405020304" pitchFamily="18" charset="0"/>
              </a:rPr>
              <a:t>A</a:t>
            </a:r>
            <a:r>
              <a:rPr lang="tr-TR" sz="1800" dirty="0" err="1" smtClean="0">
                <a:latin typeface="Times New Roman" panose="02020603050405020304" pitchFamily="18" charset="0"/>
                <a:cs typeface="Times New Roman" panose="02020603050405020304" pitchFamily="18" charset="0"/>
              </a:rPr>
              <a:t>ntidiareal</a:t>
            </a:r>
            <a:r>
              <a:rPr lang="tr-TR" sz="1800" dirty="0" smtClean="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ajanlar genel olarak etkilidir. </a:t>
            </a:r>
            <a:endParaRPr lang="tr-TR" sz="1800" dirty="0" smtClean="0">
              <a:latin typeface="Times New Roman" panose="02020603050405020304" pitchFamily="18" charset="0"/>
              <a:cs typeface="Times New Roman" panose="02020603050405020304" pitchFamily="18" charset="0"/>
            </a:endParaRPr>
          </a:p>
          <a:p>
            <a:pPr lvl="1"/>
            <a:r>
              <a:rPr lang="tr-TR" sz="2400" dirty="0" smtClean="0">
                <a:latin typeface="Times New Roman" panose="02020603050405020304" pitchFamily="18" charset="0"/>
                <a:cs typeface="Times New Roman" panose="02020603050405020304" pitchFamily="18" charset="0"/>
              </a:rPr>
              <a:t>En </a:t>
            </a:r>
            <a:r>
              <a:rPr lang="tr-TR" sz="2400" dirty="0">
                <a:latin typeface="Times New Roman" panose="02020603050405020304" pitchFamily="18" charset="0"/>
                <a:cs typeface="Times New Roman" panose="02020603050405020304" pitchFamily="18" charset="0"/>
              </a:rPr>
              <a:t>sık kullanılan ajan </a:t>
            </a:r>
            <a:r>
              <a:rPr lang="tr-TR" sz="2400" b="1" dirty="0" err="1">
                <a:latin typeface="Times New Roman" panose="02020603050405020304" pitchFamily="18" charset="0"/>
                <a:cs typeface="Times New Roman" panose="02020603050405020304" pitchFamily="18" charset="0"/>
              </a:rPr>
              <a:t>loperamid</a:t>
            </a:r>
            <a:r>
              <a:rPr lang="tr-TR" sz="2400" dirty="0">
                <a:latin typeface="Times New Roman" panose="02020603050405020304" pitchFamily="18" charset="0"/>
                <a:cs typeface="Times New Roman" panose="02020603050405020304" pitchFamily="18" charset="0"/>
              </a:rPr>
              <a:t> </a:t>
            </a:r>
            <a:endParaRPr lang="tr-TR" sz="2400" dirty="0" smtClean="0">
              <a:latin typeface="Times New Roman" panose="02020603050405020304" pitchFamily="18" charset="0"/>
              <a:cs typeface="Times New Roman" panose="02020603050405020304" pitchFamily="18" charset="0"/>
            </a:endParaRPr>
          </a:p>
          <a:p>
            <a:pPr lvl="1"/>
            <a:r>
              <a:rPr lang="tr-TR" sz="1800" dirty="0" smtClean="0">
                <a:latin typeface="Times New Roman" panose="02020603050405020304" pitchFamily="18" charset="0"/>
                <a:cs typeface="Times New Roman" panose="02020603050405020304" pitchFamily="18" charset="0"/>
              </a:rPr>
              <a:t>Kabızlık </a:t>
            </a:r>
            <a:r>
              <a:rPr lang="tr-TR" sz="1800" dirty="0">
                <a:latin typeface="Times New Roman" panose="02020603050405020304" pitchFamily="18" charset="0"/>
                <a:cs typeface="Times New Roman" panose="02020603050405020304" pitchFamily="18" charset="0"/>
              </a:rPr>
              <a:t>ve </a:t>
            </a:r>
            <a:r>
              <a:rPr lang="tr-TR" sz="1800" dirty="0" err="1">
                <a:latin typeface="Times New Roman" panose="02020603050405020304" pitchFamily="18" charset="0"/>
                <a:cs typeface="Times New Roman" panose="02020603050405020304" pitchFamily="18" charset="0"/>
              </a:rPr>
              <a:t>enfeksiyöz</a:t>
            </a:r>
            <a:r>
              <a:rPr lang="tr-TR" sz="1800" dirty="0">
                <a:latin typeface="Times New Roman" panose="02020603050405020304" pitchFamily="18" charset="0"/>
                <a:cs typeface="Times New Roman" panose="02020603050405020304" pitchFamily="18" charset="0"/>
              </a:rPr>
              <a:t> ishallerde </a:t>
            </a:r>
            <a:r>
              <a:rPr lang="tr-TR" sz="1800" dirty="0" err="1">
                <a:latin typeface="Times New Roman" panose="02020603050405020304" pitchFamily="18" charset="0"/>
                <a:cs typeface="Times New Roman" panose="02020603050405020304" pitchFamily="18" charset="0"/>
              </a:rPr>
              <a:t>toksik</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megakolona</a:t>
            </a:r>
            <a:r>
              <a:rPr lang="tr-TR" sz="1800" dirty="0">
                <a:latin typeface="Times New Roman" panose="02020603050405020304" pitchFamily="18" charset="0"/>
                <a:cs typeface="Times New Roman" panose="02020603050405020304" pitchFamily="18" charset="0"/>
              </a:rPr>
              <a:t> neden olabileceği için </a:t>
            </a:r>
            <a:r>
              <a:rPr lang="tr-TR" sz="1800" dirty="0" smtClean="0">
                <a:latin typeface="Times New Roman" panose="02020603050405020304" pitchFamily="18" charset="0"/>
                <a:cs typeface="Times New Roman" panose="02020603050405020304" pitchFamily="18" charset="0"/>
              </a:rPr>
              <a:t>dikkat!!!</a:t>
            </a:r>
          </a:p>
          <a:p>
            <a:pPr marL="274320" lvl="1" indent="0">
              <a:buNone/>
            </a:pPr>
            <a:endParaRPr lang="tr-TR" sz="1800" dirty="0" smtClean="0">
              <a:latin typeface="Times New Roman" panose="02020603050405020304" pitchFamily="18" charset="0"/>
              <a:cs typeface="Times New Roman" panose="02020603050405020304" pitchFamily="18" charset="0"/>
            </a:endParaRPr>
          </a:p>
          <a:p>
            <a:pPr lvl="1"/>
            <a:r>
              <a:rPr lang="tr-TR" sz="1800" b="1" dirty="0" err="1" smtClean="0">
                <a:latin typeface="Times New Roman" panose="02020603050405020304" pitchFamily="18" charset="0"/>
                <a:cs typeface="Times New Roman" panose="02020603050405020304" pitchFamily="18" charset="0"/>
              </a:rPr>
              <a:t>Kolestiramin</a:t>
            </a:r>
            <a:r>
              <a:rPr lang="tr-TR" sz="1800" dirty="0">
                <a:latin typeface="Times New Roman" panose="02020603050405020304" pitchFamily="18" charset="0"/>
                <a:cs typeface="Times New Roman" panose="02020603050405020304" pitchFamily="18" charset="0"/>
              </a:rPr>
              <a:t>, ishal ağırlıklı </a:t>
            </a:r>
            <a:r>
              <a:rPr lang="tr-TR" sz="1800" dirty="0" err="1">
                <a:latin typeface="Times New Roman" panose="02020603050405020304" pitchFamily="18" charset="0"/>
                <a:cs typeface="Times New Roman" panose="02020603050405020304" pitchFamily="18" charset="0"/>
              </a:rPr>
              <a:t>İBS’de</a:t>
            </a:r>
            <a:r>
              <a:rPr lang="tr-TR" sz="1800" dirty="0">
                <a:latin typeface="Times New Roman" panose="02020603050405020304" pitchFamily="18" charset="0"/>
                <a:cs typeface="Times New Roman" panose="02020603050405020304" pitchFamily="18" charset="0"/>
              </a:rPr>
              <a:t> faydalı olabilir</a:t>
            </a:r>
            <a:r>
              <a:rPr lang="tr-TR" sz="1800" dirty="0" smtClean="0">
                <a:latin typeface="Times New Roman" panose="02020603050405020304" pitchFamily="18" charset="0"/>
                <a:cs typeface="Times New Roman" panose="02020603050405020304" pitchFamily="18" charset="0"/>
              </a:rPr>
              <a:t>,</a:t>
            </a:r>
            <a:endParaRPr lang="tr-TR" sz="1800" b="1" dirty="0" smtClean="0">
              <a:latin typeface="Times New Roman" panose="02020603050405020304" pitchFamily="18" charset="0"/>
              <a:cs typeface="Times New Roman" panose="02020603050405020304" pitchFamily="18" charset="0"/>
            </a:endParaRPr>
          </a:p>
          <a:p>
            <a:pPr lvl="1"/>
            <a:endParaRPr lang="tr-TR" sz="1800" b="1" dirty="0" smtClean="0">
              <a:latin typeface="Times New Roman" panose="02020603050405020304" pitchFamily="18" charset="0"/>
              <a:cs typeface="Times New Roman" panose="02020603050405020304" pitchFamily="18" charset="0"/>
            </a:endParaRPr>
          </a:p>
          <a:p>
            <a:pPr lvl="1"/>
            <a:r>
              <a:rPr lang="tr-TR" sz="1800" b="1" dirty="0" err="1" smtClean="0">
                <a:latin typeface="Times New Roman" panose="02020603050405020304" pitchFamily="18" charset="0"/>
                <a:cs typeface="Times New Roman" panose="02020603050405020304" pitchFamily="18" charset="0"/>
              </a:rPr>
              <a:t>TCA’lar</a:t>
            </a:r>
            <a:r>
              <a:rPr lang="tr-TR" sz="1800" dirty="0" smtClean="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yan etki olarak kabızlık </a:t>
            </a:r>
            <a:r>
              <a:rPr lang="tr-TR" sz="1800" dirty="0" smtClean="0">
                <a:latin typeface="Times New Roman" panose="02020603050405020304" pitchFamily="18" charset="0"/>
                <a:cs typeface="Times New Roman" panose="02020603050405020304" pitchFamily="18" charset="0"/>
              </a:rPr>
              <a:t>yapabilmektedir. Yan </a:t>
            </a:r>
            <a:r>
              <a:rPr lang="tr-TR" sz="1800" dirty="0">
                <a:latin typeface="Times New Roman" panose="02020603050405020304" pitchFamily="18" charset="0"/>
                <a:cs typeface="Times New Roman" panose="02020603050405020304" pitchFamily="18" charset="0"/>
              </a:rPr>
              <a:t>etkilerinden dolayı düşük dozda titre edilerek </a:t>
            </a:r>
            <a:r>
              <a:rPr lang="tr-TR" sz="1800" dirty="0" smtClean="0">
                <a:latin typeface="Times New Roman" panose="02020603050405020304" pitchFamily="18" charset="0"/>
                <a:cs typeface="Times New Roman" panose="02020603050405020304" pitchFamily="18" charset="0"/>
              </a:rPr>
              <a:t>verilebilir.</a:t>
            </a:r>
          </a:p>
          <a:p>
            <a:pPr marL="274320" lvl="1" indent="0">
              <a:buNone/>
            </a:pPr>
            <a:endParaRPr lang="tr-TR" sz="1800" dirty="0" smtClean="0">
              <a:latin typeface="Times New Roman" panose="02020603050405020304" pitchFamily="18" charset="0"/>
              <a:cs typeface="Times New Roman" panose="02020603050405020304" pitchFamily="18" charset="0"/>
            </a:endParaRPr>
          </a:p>
          <a:p>
            <a:pPr lvl="1"/>
            <a:r>
              <a:rPr lang="tr-TR" sz="1800" b="1" dirty="0" err="1" smtClean="0">
                <a:latin typeface="Times New Roman" panose="02020603050405020304" pitchFamily="18" charset="0"/>
                <a:cs typeface="Times New Roman" panose="02020603050405020304" pitchFamily="18" charset="0"/>
              </a:rPr>
              <a:t>Rifaximin’</a:t>
            </a:r>
            <a:r>
              <a:rPr lang="tr-TR" sz="1800" dirty="0" err="1" smtClean="0">
                <a:latin typeface="Times New Roman" panose="02020603050405020304" pitchFamily="18" charset="0"/>
                <a:cs typeface="Times New Roman" panose="02020603050405020304" pitchFamily="18" charset="0"/>
              </a:rPr>
              <a:t>nin</a:t>
            </a:r>
            <a:r>
              <a:rPr lang="tr-TR" sz="1800" dirty="0" smtClean="0">
                <a:latin typeface="Times New Roman" panose="02020603050405020304" pitchFamily="18" charset="0"/>
                <a:cs typeface="Times New Roman" panose="02020603050405020304" pitchFamily="18" charset="0"/>
              </a:rPr>
              <a:t> kabızlık </a:t>
            </a:r>
            <a:r>
              <a:rPr lang="tr-TR" sz="1800" dirty="0">
                <a:latin typeface="Times New Roman" panose="02020603050405020304" pitchFamily="18" charset="0"/>
                <a:cs typeface="Times New Roman" panose="02020603050405020304" pitchFamily="18" charset="0"/>
              </a:rPr>
              <a:t>dışı İBS hastalarında etkinliği </a:t>
            </a:r>
            <a:r>
              <a:rPr lang="tr-TR" sz="1800" dirty="0" smtClean="0">
                <a:latin typeface="Times New Roman" panose="02020603050405020304" pitchFamily="18" charset="0"/>
                <a:cs typeface="Times New Roman" panose="02020603050405020304" pitchFamily="18" charset="0"/>
              </a:rPr>
              <a:t>gösterilmiştir.</a:t>
            </a:r>
            <a:endParaRPr lang="tr-TR" sz="1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32929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fontAlgn="auto">
              <a:spcAft>
                <a:spcPts val="0"/>
              </a:spcAft>
              <a:defRPr/>
            </a:pPr>
            <a:r>
              <a:rPr lang="en-US" smtClean="0"/>
              <a:t>Antidiyareik ajanlar </a:t>
            </a:r>
          </a:p>
        </p:txBody>
      </p:sp>
      <p:sp>
        <p:nvSpPr>
          <p:cNvPr id="55298" name="Content Placeholder 2"/>
          <p:cNvSpPr>
            <a:spLocks noGrp="1"/>
          </p:cNvSpPr>
          <p:nvPr>
            <p:ph idx="1"/>
          </p:nvPr>
        </p:nvSpPr>
        <p:spPr/>
        <p:txBody>
          <a:bodyPr/>
          <a:lstStyle/>
          <a:p>
            <a:endParaRPr lang="en-US" dirty="0" smtClean="0"/>
          </a:p>
          <a:p>
            <a:endParaRPr lang="en-US" dirty="0" smtClean="0"/>
          </a:p>
          <a:p>
            <a:r>
              <a:rPr lang="en-US" dirty="0" err="1" smtClean="0">
                <a:latin typeface="Times New Roman" pitchFamily="18" charset="0"/>
              </a:rPr>
              <a:t>Yapılan</a:t>
            </a:r>
            <a:r>
              <a:rPr lang="en-US" dirty="0" smtClean="0">
                <a:latin typeface="Times New Roman" pitchFamily="18" charset="0"/>
              </a:rPr>
              <a:t> </a:t>
            </a:r>
            <a:r>
              <a:rPr lang="en-US" dirty="0" err="1" smtClean="0">
                <a:latin typeface="Times New Roman" pitchFamily="18" charset="0"/>
              </a:rPr>
              <a:t>çalışmada</a:t>
            </a:r>
            <a:r>
              <a:rPr lang="en-US" dirty="0" smtClean="0">
                <a:latin typeface="Times New Roman" pitchFamily="18" charset="0"/>
              </a:rPr>
              <a:t> </a:t>
            </a:r>
            <a:r>
              <a:rPr lang="en-US" dirty="0" err="1" smtClean="0">
                <a:latin typeface="Times New Roman" pitchFamily="18" charset="0"/>
              </a:rPr>
              <a:t>loperamidin</a:t>
            </a:r>
            <a:r>
              <a:rPr lang="en-US" dirty="0" smtClean="0">
                <a:latin typeface="Times New Roman" pitchFamily="18" charset="0"/>
              </a:rPr>
              <a:t> </a:t>
            </a:r>
            <a:r>
              <a:rPr lang="en-US" dirty="0" err="1" smtClean="0">
                <a:latin typeface="Times New Roman" pitchFamily="18" charset="0"/>
              </a:rPr>
              <a:t>plaseboya</a:t>
            </a:r>
            <a:r>
              <a:rPr lang="en-US" dirty="0" smtClean="0">
                <a:latin typeface="Times New Roman" pitchFamily="18" charset="0"/>
              </a:rPr>
              <a:t> </a:t>
            </a:r>
            <a:r>
              <a:rPr lang="en-US" dirty="0" err="1" smtClean="0">
                <a:latin typeface="Times New Roman" pitchFamily="18" charset="0"/>
              </a:rPr>
              <a:t>göre</a:t>
            </a:r>
            <a:r>
              <a:rPr lang="en-US" dirty="0" smtClean="0">
                <a:latin typeface="Times New Roman" pitchFamily="18" charset="0"/>
              </a:rPr>
              <a:t> </a:t>
            </a:r>
            <a:r>
              <a:rPr lang="en-US" dirty="0" err="1" smtClean="0">
                <a:latin typeface="Times New Roman" pitchFamily="18" charset="0"/>
              </a:rPr>
              <a:t>diyare</a:t>
            </a:r>
            <a:r>
              <a:rPr lang="en-US" dirty="0" smtClean="0">
                <a:latin typeface="Times New Roman" pitchFamily="18" charset="0"/>
              </a:rPr>
              <a:t> </a:t>
            </a:r>
            <a:r>
              <a:rPr lang="en-US" dirty="0" err="1" smtClean="0">
                <a:latin typeface="Times New Roman" pitchFamily="18" charset="0"/>
              </a:rPr>
              <a:t>tedavisinde</a:t>
            </a:r>
            <a:r>
              <a:rPr lang="en-US" dirty="0" smtClean="0">
                <a:latin typeface="Times New Roman" pitchFamily="18" charset="0"/>
              </a:rPr>
              <a:t> </a:t>
            </a:r>
            <a:r>
              <a:rPr lang="en-US" dirty="0" err="1" smtClean="0">
                <a:latin typeface="Times New Roman" pitchFamily="18" charset="0"/>
              </a:rPr>
              <a:t>daha</a:t>
            </a:r>
            <a:r>
              <a:rPr lang="en-US" dirty="0" smtClean="0">
                <a:latin typeface="Times New Roman" pitchFamily="18" charset="0"/>
              </a:rPr>
              <a:t> </a:t>
            </a:r>
            <a:r>
              <a:rPr lang="en-US" dirty="0" err="1" smtClean="0">
                <a:latin typeface="Times New Roman" pitchFamily="18" charset="0"/>
              </a:rPr>
              <a:t>etkin</a:t>
            </a:r>
            <a:r>
              <a:rPr lang="en-US" dirty="0" smtClean="0">
                <a:latin typeface="Times New Roman" pitchFamily="18" charset="0"/>
              </a:rPr>
              <a:t> </a:t>
            </a:r>
            <a:r>
              <a:rPr lang="en-US" dirty="0" err="1" smtClean="0">
                <a:latin typeface="Times New Roman" pitchFamily="18" charset="0"/>
              </a:rPr>
              <a:t>olduğu</a:t>
            </a:r>
            <a:r>
              <a:rPr lang="en-US" dirty="0" smtClean="0">
                <a:latin typeface="Times New Roman" pitchFamily="18" charset="0"/>
              </a:rPr>
              <a:t> </a:t>
            </a:r>
            <a:r>
              <a:rPr lang="en-US" dirty="0" err="1" smtClean="0">
                <a:latin typeface="Times New Roman" pitchFamily="18" charset="0"/>
              </a:rPr>
              <a:t>gösterilmiş</a:t>
            </a:r>
            <a:r>
              <a:rPr lang="en-US" dirty="0" smtClean="0">
                <a:latin typeface="Times New Roman" pitchFamily="18" charset="0"/>
              </a:rPr>
              <a:t>, </a:t>
            </a:r>
            <a:r>
              <a:rPr lang="en-US" dirty="0" err="1" smtClean="0">
                <a:latin typeface="Times New Roman" pitchFamily="18" charset="0"/>
              </a:rPr>
              <a:t>fakat</a:t>
            </a:r>
            <a:r>
              <a:rPr lang="en-US" dirty="0" smtClean="0">
                <a:latin typeface="Times New Roman" pitchFamily="18" charset="0"/>
              </a:rPr>
              <a:t> </a:t>
            </a:r>
            <a:r>
              <a:rPr lang="en-US" dirty="0" err="1" smtClean="0">
                <a:latin typeface="Times New Roman" pitchFamily="18" charset="0"/>
              </a:rPr>
              <a:t>diğer</a:t>
            </a:r>
            <a:r>
              <a:rPr lang="en-US" dirty="0" smtClean="0">
                <a:latin typeface="Times New Roman" pitchFamily="18" charset="0"/>
              </a:rPr>
              <a:t> </a:t>
            </a:r>
            <a:r>
              <a:rPr lang="tr-TR" dirty="0" smtClean="0">
                <a:latin typeface="Times New Roman" pitchFamily="18" charset="0"/>
              </a:rPr>
              <a:t>İBS</a:t>
            </a:r>
            <a:r>
              <a:rPr lang="en-US" dirty="0" smtClean="0">
                <a:latin typeface="Times New Roman" pitchFamily="18" charset="0"/>
              </a:rPr>
              <a:t> </a:t>
            </a:r>
            <a:r>
              <a:rPr lang="en-US" dirty="0" err="1" smtClean="0">
                <a:latin typeface="Times New Roman" pitchFamily="18" charset="0"/>
              </a:rPr>
              <a:t>semptomları</a:t>
            </a:r>
            <a:r>
              <a:rPr lang="en-US" dirty="0" smtClean="0">
                <a:latin typeface="Times New Roman" pitchFamily="18" charset="0"/>
              </a:rPr>
              <a:t> </a:t>
            </a:r>
            <a:r>
              <a:rPr lang="en-US" dirty="0" err="1" smtClean="0">
                <a:latin typeface="Times New Roman" pitchFamily="18" charset="0"/>
              </a:rPr>
              <a:t>ve</a:t>
            </a:r>
            <a:r>
              <a:rPr lang="en-US" dirty="0" smtClean="0">
                <a:latin typeface="Times New Roman" pitchFamily="18" charset="0"/>
              </a:rPr>
              <a:t> </a:t>
            </a:r>
            <a:r>
              <a:rPr lang="en-US" dirty="0" err="1" smtClean="0">
                <a:latin typeface="Times New Roman" pitchFamily="18" charset="0"/>
              </a:rPr>
              <a:t>karın</a:t>
            </a:r>
            <a:r>
              <a:rPr lang="en-US" dirty="0" smtClean="0">
                <a:latin typeface="Times New Roman" pitchFamily="18" charset="0"/>
              </a:rPr>
              <a:t> </a:t>
            </a:r>
            <a:r>
              <a:rPr lang="en-US" dirty="0" err="1" smtClean="0">
                <a:latin typeface="Times New Roman" pitchFamily="18" charset="0"/>
              </a:rPr>
              <a:t>ağrısında</a:t>
            </a:r>
            <a:r>
              <a:rPr lang="en-US" dirty="0" smtClean="0">
                <a:latin typeface="Times New Roman" pitchFamily="18" charset="0"/>
              </a:rPr>
              <a:t> </a:t>
            </a:r>
            <a:r>
              <a:rPr lang="en-US" dirty="0" err="1" smtClean="0">
                <a:latin typeface="Times New Roman" pitchFamily="18" charset="0"/>
              </a:rPr>
              <a:t>faydası</a:t>
            </a:r>
            <a:r>
              <a:rPr lang="en-US" dirty="0" smtClean="0">
                <a:latin typeface="Times New Roman" pitchFamily="18" charset="0"/>
              </a:rPr>
              <a:t> yok</a:t>
            </a:r>
            <a:r>
              <a:rPr lang="tr-TR" dirty="0" smtClean="0">
                <a:latin typeface="Times New Roman" pitchFamily="18" charset="0"/>
              </a:rPr>
              <a:t>.</a:t>
            </a:r>
            <a:endParaRPr lang="en-US" dirty="0" smtClean="0">
              <a:latin typeface="Times New Roman" pitchFamily="18" charset="0"/>
            </a:endParaRPr>
          </a:p>
        </p:txBody>
      </p:sp>
      <p:pic>
        <p:nvPicPr>
          <p:cNvPr id="55299" name="Picture 2" descr="http://www.deva.com.tr/assets/images/products/big/LOPERMID-2-MG-TABLET.png"/>
          <p:cNvPicPr>
            <a:picLocks noChangeAspect="1" noChangeArrowheads="1"/>
          </p:cNvPicPr>
          <p:nvPr/>
        </p:nvPicPr>
        <p:blipFill>
          <a:blip r:embed="rId2"/>
          <a:srcRect/>
          <a:stretch>
            <a:fillRect/>
          </a:stretch>
        </p:blipFill>
        <p:spPr bwMode="auto">
          <a:xfrm>
            <a:off x="4926013" y="3703638"/>
            <a:ext cx="3762375" cy="376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4638"/>
            <a:ext cx="7772400" cy="847580"/>
          </a:xfrm>
        </p:spPr>
        <p:txBody>
          <a:bodyPr/>
          <a:lstStyle/>
          <a:p>
            <a:r>
              <a:rPr lang="tr-TR" dirty="0"/>
              <a:t>Kabızlığa Yönelik Tedavi</a:t>
            </a:r>
          </a:p>
        </p:txBody>
      </p:sp>
      <p:sp>
        <p:nvSpPr>
          <p:cNvPr id="3" name="İçerik Yer Tutucusu 2"/>
          <p:cNvSpPr>
            <a:spLocks noGrp="1"/>
          </p:cNvSpPr>
          <p:nvPr>
            <p:ph idx="1"/>
          </p:nvPr>
        </p:nvSpPr>
        <p:spPr>
          <a:xfrm>
            <a:off x="914400" y="1146463"/>
            <a:ext cx="7772400" cy="5243946"/>
          </a:xfrm>
        </p:spPr>
        <p:txBody>
          <a:bodyPr>
            <a:noAutofit/>
          </a:bodyPr>
          <a:lstStyle/>
          <a:p>
            <a:pPr marL="0" indent="0">
              <a:buNone/>
            </a:pPr>
            <a:endParaRPr lang="tr-TR" sz="1800" dirty="0" smtClean="0">
              <a:latin typeface="Times New Roman" panose="02020603050405020304" pitchFamily="18" charset="0"/>
              <a:cs typeface="Times New Roman" panose="02020603050405020304" pitchFamily="18" charset="0"/>
            </a:endParaRPr>
          </a:p>
          <a:p>
            <a:r>
              <a:rPr lang="tr-TR" sz="1800" dirty="0" smtClean="0">
                <a:latin typeface="Times New Roman" panose="02020603050405020304" pitchFamily="18" charset="0"/>
                <a:cs typeface="Times New Roman" panose="02020603050405020304" pitchFamily="18" charset="0"/>
              </a:rPr>
              <a:t>Lifli </a:t>
            </a:r>
            <a:r>
              <a:rPr lang="tr-TR" sz="1800" dirty="0">
                <a:latin typeface="Times New Roman" panose="02020603050405020304" pitchFamily="18" charset="0"/>
                <a:cs typeface="Times New Roman" panose="02020603050405020304" pitchFamily="18" charset="0"/>
              </a:rPr>
              <a:t>gıdaların ve sıvı tüketiminin arttırılması faydalı </a:t>
            </a:r>
            <a:r>
              <a:rPr lang="tr-TR" sz="1800" dirty="0" smtClean="0">
                <a:latin typeface="Times New Roman" panose="02020603050405020304" pitchFamily="18" charset="0"/>
                <a:cs typeface="Times New Roman" panose="02020603050405020304" pitchFamily="18" charset="0"/>
              </a:rPr>
              <a:t>olabilir. </a:t>
            </a:r>
          </a:p>
          <a:p>
            <a:endParaRPr lang="tr-TR" sz="1800" dirty="0" smtClean="0">
              <a:latin typeface="Times New Roman" panose="02020603050405020304" pitchFamily="18" charset="0"/>
              <a:cs typeface="Times New Roman" panose="02020603050405020304" pitchFamily="18" charset="0"/>
            </a:endParaRPr>
          </a:p>
          <a:p>
            <a:r>
              <a:rPr lang="tr-TR" sz="1800" dirty="0" smtClean="0">
                <a:latin typeface="Times New Roman" panose="02020603050405020304" pitchFamily="18" charset="0"/>
                <a:cs typeface="Times New Roman" panose="02020603050405020304" pitchFamily="18" charset="0"/>
              </a:rPr>
              <a:t>Kitle </a:t>
            </a:r>
            <a:r>
              <a:rPr lang="tr-TR" sz="1800" dirty="0">
                <a:latin typeface="Times New Roman" panose="02020603050405020304" pitchFamily="18" charset="0"/>
                <a:cs typeface="Times New Roman" panose="02020603050405020304" pitchFamily="18" charset="0"/>
              </a:rPr>
              <a:t>oluşturan </a:t>
            </a:r>
            <a:r>
              <a:rPr lang="tr-TR" sz="1800" dirty="0" err="1">
                <a:latin typeface="Times New Roman" panose="02020603050405020304" pitchFamily="18" charset="0"/>
                <a:cs typeface="Times New Roman" panose="02020603050405020304" pitchFamily="18" charset="0"/>
              </a:rPr>
              <a:t>laksatifler</a:t>
            </a:r>
            <a:r>
              <a:rPr lang="tr-TR" sz="1800" dirty="0">
                <a:latin typeface="Times New Roman" panose="02020603050405020304" pitchFamily="18" charset="0"/>
                <a:cs typeface="Times New Roman" panose="02020603050405020304" pitchFamily="18" charset="0"/>
              </a:rPr>
              <a:t>, özellikle </a:t>
            </a:r>
            <a:r>
              <a:rPr lang="tr-TR" sz="1800" b="1" dirty="0" err="1">
                <a:latin typeface="Times New Roman" panose="02020603050405020304" pitchFamily="18" charset="0"/>
                <a:cs typeface="Times New Roman" panose="02020603050405020304" pitchFamily="18" charset="0"/>
              </a:rPr>
              <a:t>psyllium</a:t>
            </a:r>
            <a:r>
              <a:rPr lang="tr-TR" sz="1800" b="1"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bu tip hastalarda şikayetleri azaltabilmektedir. </a:t>
            </a:r>
            <a:endParaRPr lang="tr-TR" sz="1800" dirty="0" smtClean="0">
              <a:latin typeface="Times New Roman" panose="02020603050405020304" pitchFamily="18" charset="0"/>
              <a:cs typeface="Times New Roman" panose="02020603050405020304" pitchFamily="18" charset="0"/>
            </a:endParaRPr>
          </a:p>
          <a:p>
            <a:endParaRPr lang="tr-TR" sz="1800" b="1" dirty="0" smtClean="0">
              <a:latin typeface="Times New Roman" panose="02020603050405020304" pitchFamily="18" charset="0"/>
              <a:cs typeface="Times New Roman" panose="02020603050405020304" pitchFamily="18" charset="0"/>
            </a:endParaRPr>
          </a:p>
          <a:p>
            <a:r>
              <a:rPr lang="tr-TR" sz="1800" b="1" dirty="0" err="1" smtClean="0">
                <a:latin typeface="Times New Roman" panose="02020603050405020304" pitchFamily="18" charset="0"/>
                <a:cs typeface="Times New Roman" panose="02020603050405020304" pitchFamily="18" charset="0"/>
              </a:rPr>
              <a:t>Stimulan</a:t>
            </a:r>
            <a:r>
              <a:rPr lang="tr-TR" sz="1800" b="1" dirty="0" smtClean="0">
                <a:latin typeface="Times New Roman" panose="02020603050405020304" pitchFamily="18" charset="0"/>
                <a:cs typeface="Times New Roman" panose="02020603050405020304" pitchFamily="18" charset="0"/>
              </a:rPr>
              <a:t> </a:t>
            </a:r>
            <a:r>
              <a:rPr lang="tr-TR" sz="1800" b="1" dirty="0">
                <a:latin typeface="Times New Roman" panose="02020603050405020304" pitchFamily="18" charset="0"/>
                <a:cs typeface="Times New Roman" panose="02020603050405020304" pitchFamily="18" charset="0"/>
              </a:rPr>
              <a:t>ve </a:t>
            </a:r>
            <a:r>
              <a:rPr lang="tr-TR" sz="1800" b="1" dirty="0" err="1">
                <a:latin typeface="Times New Roman" panose="02020603050405020304" pitchFamily="18" charset="0"/>
                <a:cs typeface="Times New Roman" panose="02020603050405020304" pitchFamily="18" charset="0"/>
              </a:rPr>
              <a:t>osmotik</a:t>
            </a:r>
            <a:r>
              <a:rPr lang="tr-TR" sz="1800" b="1" dirty="0">
                <a:latin typeface="Times New Roman" panose="02020603050405020304" pitchFamily="18" charset="0"/>
                <a:cs typeface="Times New Roman" panose="02020603050405020304" pitchFamily="18" charset="0"/>
              </a:rPr>
              <a:t> </a:t>
            </a:r>
            <a:r>
              <a:rPr lang="tr-TR" sz="1800" b="1" dirty="0" err="1">
                <a:latin typeface="Times New Roman" panose="02020603050405020304" pitchFamily="18" charset="0"/>
                <a:cs typeface="Times New Roman" panose="02020603050405020304" pitchFamily="18" charset="0"/>
              </a:rPr>
              <a:t>laksatifler</a:t>
            </a:r>
            <a:r>
              <a:rPr lang="tr-TR" sz="1800" b="1"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de kabızlık dominant </a:t>
            </a:r>
            <a:r>
              <a:rPr lang="tr-TR" sz="1800" dirty="0" err="1">
                <a:latin typeface="Times New Roman" panose="02020603050405020304" pitchFamily="18" charset="0"/>
                <a:cs typeface="Times New Roman" panose="02020603050405020304" pitchFamily="18" charset="0"/>
              </a:rPr>
              <a:t>İBS’de</a:t>
            </a:r>
            <a:r>
              <a:rPr lang="tr-TR" sz="1800" dirty="0">
                <a:latin typeface="Times New Roman" panose="02020603050405020304" pitchFamily="18" charset="0"/>
                <a:cs typeface="Times New Roman" panose="02020603050405020304" pitchFamily="18" charset="0"/>
              </a:rPr>
              <a:t> kullanılmaktadır. Bütün </a:t>
            </a:r>
            <a:r>
              <a:rPr lang="tr-TR" sz="1800" dirty="0" err="1">
                <a:latin typeface="Times New Roman" panose="02020603050405020304" pitchFamily="18" charset="0"/>
                <a:cs typeface="Times New Roman" panose="02020603050405020304" pitchFamily="18" charset="0"/>
              </a:rPr>
              <a:t>laksatifler</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gaytayı</a:t>
            </a:r>
            <a:r>
              <a:rPr lang="tr-TR" sz="1800" dirty="0">
                <a:latin typeface="Times New Roman" panose="02020603050405020304" pitchFamily="18" charset="0"/>
                <a:cs typeface="Times New Roman" panose="02020603050405020304" pitchFamily="18" charset="0"/>
              </a:rPr>
              <a:t> yumuşatıp </a:t>
            </a:r>
            <a:r>
              <a:rPr lang="tr-TR" sz="1800" dirty="0" err="1">
                <a:latin typeface="Times New Roman" panose="02020603050405020304" pitchFamily="18" charset="0"/>
                <a:cs typeface="Times New Roman" panose="02020603050405020304" pitchFamily="18" charset="0"/>
              </a:rPr>
              <a:t>gayta</a:t>
            </a:r>
            <a:r>
              <a:rPr lang="tr-TR" sz="1800" dirty="0">
                <a:latin typeface="Times New Roman" panose="02020603050405020304" pitchFamily="18" charset="0"/>
                <a:cs typeface="Times New Roman" panose="02020603050405020304" pitchFamily="18" charset="0"/>
              </a:rPr>
              <a:t> geçişini hızlandırırken, gaz oluşumunu da arttırdığı için şişkinlik şikayetlerine neden olmaktadır. Bu nedenle ihtiyaç halinde kullanılması </a:t>
            </a:r>
            <a:r>
              <a:rPr lang="tr-TR" sz="1800" dirty="0" smtClean="0">
                <a:latin typeface="Times New Roman" panose="02020603050405020304" pitchFamily="18" charset="0"/>
                <a:cs typeface="Times New Roman" panose="02020603050405020304" pitchFamily="18" charset="0"/>
              </a:rPr>
              <a:t>önerilmektedir. </a:t>
            </a:r>
          </a:p>
          <a:p>
            <a:endParaRPr lang="tr-TR" sz="1800" b="1" dirty="0" smtClean="0">
              <a:latin typeface="Times New Roman" panose="02020603050405020304" pitchFamily="18" charset="0"/>
              <a:cs typeface="Times New Roman" panose="02020603050405020304" pitchFamily="18" charset="0"/>
            </a:endParaRPr>
          </a:p>
          <a:p>
            <a:r>
              <a:rPr lang="tr-TR" sz="1800" b="1" dirty="0" err="1" smtClean="0">
                <a:latin typeface="Times New Roman" panose="02020603050405020304" pitchFamily="18" charset="0"/>
                <a:cs typeface="Times New Roman" panose="02020603050405020304" pitchFamily="18" charset="0"/>
              </a:rPr>
              <a:t>SSRI’lar</a:t>
            </a:r>
            <a:r>
              <a:rPr lang="tr-TR" sz="1800" dirty="0" smtClean="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da </a:t>
            </a:r>
            <a:r>
              <a:rPr lang="tr-TR" sz="1800" dirty="0" smtClean="0">
                <a:latin typeface="Times New Roman" panose="02020603050405020304" pitchFamily="18" charset="0"/>
                <a:cs typeface="Times New Roman" panose="02020603050405020304" pitchFamily="18" charset="0"/>
              </a:rPr>
              <a:t>yan etki </a:t>
            </a:r>
            <a:r>
              <a:rPr lang="tr-TR" sz="1800" dirty="0">
                <a:latin typeface="Times New Roman" panose="02020603050405020304" pitchFamily="18" charset="0"/>
                <a:cs typeface="Times New Roman" panose="02020603050405020304" pitchFamily="18" charset="0"/>
              </a:rPr>
              <a:t>olarak ishal oluşturdukları için kabızlık dominant </a:t>
            </a:r>
            <a:r>
              <a:rPr lang="tr-TR" sz="1800" dirty="0" err="1">
                <a:latin typeface="Times New Roman" panose="02020603050405020304" pitchFamily="18" charset="0"/>
                <a:cs typeface="Times New Roman" panose="02020603050405020304" pitchFamily="18" charset="0"/>
              </a:rPr>
              <a:t>İBS’de</a:t>
            </a:r>
            <a:r>
              <a:rPr lang="tr-TR" sz="1800" dirty="0">
                <a:latin typeface="Times New Roman" panose="02020603050405020304" pitchFamily="18" charset="0"/>
                <a:cs typeface="Times New Roman" panose="02020603050405020304" pitchFamily="18" charset="0"/>
              </a:rPr>
              <a:t> tercih edilebilir (Tablo 6)</a:t>
            </a:r>
          </a:p>
        </p:txBody>
      </p:sp>
    </p:spTree>
    <p:extLst>
      <p:ext uri="{BB962C8B-B14F-4D97-AF65-F5344CB8AC3E}">
        <p14:creationId xmlns:p14="http://schemas.microsoft.com/office/powerpoint/2010/main" val="17219613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82709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9472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Alternatif Tedavi Seçenekleri</a:t>
            </a:r>
          </a:p>
        </p:txBody>
      </p:sp>
      <p:sp>
        <p:nvSpPr>
          <p:cNvPr id="3" name="İçerik Yer Tutucusu 2"/>
          <p:cNvSpPr>
            <a:spLocks noGrp="1"/>
          </p:cNvSpPr>
          <p:nvPr>
            <p:ph idx="1"/>
          </p:nvPr>
        </p:nvSpPr>
        <p:spPr/>
        <p:txBody>
          <a:bodyPr>
            <a:normAutofit/>
          </a:bodyPr>
          <a:lstStyle/>
          <a:p>
            <a:r>
              <a:rPr lang="tr-TR" sz="2000" dirty="0" smtClean="0">
                <a:latin typeface="Times New Roman" panose="02020603050405020304" pitchFamily="18" charset="0"/>
                <a:cs typeface="Times New Roman" panose="02020603050405020304" pitchFamily="18" charset="0"/>
              </a:rPr>
              <a:t>Medikal </a:t>
            </a:r>
            <a:r>
              <a:rPr lang="tr-TR" sz="2000" dirty="0">
                <a:latin typeface="Times New Roman" panose="02020603050405020304" pitchFamily="18" charset="0"/>
                <a:cs typeface="Times New Roman" panose="02020603050405020304" pitchFamily="18" charset="0"/>
              </a:rPr>
              <a:t>tedavinin dışında, özellikle dirençli olgularda, hastaların psikiyatriste veya </a:t>
            </a:r>
            <a:r>
              <a:rPr lang="tr-TR" sz="2000" dirty="0" err="1">
                <a:latin typeface="Times New Roman" panose="02020603050405020304" pitchFamily="18" charset="0"/>
                <a:cs typeface="Times New Roman" panose="02020603050405020304" pitchFamily="18" charset="0"/>
              </a:rPr>
              <a:t>psikologa</a:t>
            </a:r>
            <a:r>
              <a:rPr lang="tr-TR" sz="2000" dirty="0">
                <a:latin typeface="Times New Roman" panose="02020603050405020304" pitchFamily="18" charset="0"/>
                <a:cs typeface="Times New Roman" panose="02020603050405020304" pitchFamily="18" charset="0"/>
              </a:rPr>
              <a:t> yönlendirilmesi gerekebilir. </a:t>
            </a:r>
            <a:endParaRPr lang="tr-TR" sz="2000" dirty="0" smtClean="0">
              <a:latin typeface="Times New Roman" panose="02020603050405020304" pitchFamily="18" charset="0"/>
              <a:cs typeface="Times New Roman" panose="02020603050405020304" pitchFamily="18" charset="0"/>
            </a:endParaRPr>
          </a:p>
          <a:p>
            <a:endParaRPr lang="tr-TR" sz="2000" dirty="0" smtClean="0">
              <a:latin typeface="Times New Roman" panose="02020603050405020304" pitchFamily="18" charset="0"/>
              <a:cs typeface="Times New Roman" panose="02020603050405020304" pitchFamily="18" charset="0"/>
            </a:endParaRPr>
          </a:p>
          <a:p>
            <a:r>
              <a:rPr lang="tr-TR" sz="2000" dirty="0" err="1" smtClean="0">
                <a:latin typeface="Times New Roman" panose="02020603050405020304" pitchFamily="18" charset="0"/>
                <a:cs typeface="Times New Roman" panose="02020603050405020304" pitchFamily="18" charset="0"/>
              </a:rPr>
              <a:t>Hipnoterapi</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psikodinamik</a:t>
            </a:r>
            <a:r>
              <a:rPr lang="tr-TR" sz="2000" dirty="0">
                <a:latin typeface="Times New Roman" panose="02020603050405020304" pitchFamily="18" charset="0"/>
                <a:cs typeface="Times New Roman" panose="02020603050405020304" pitchFamily="18" charset="0"/>
              </a:rPr>
              <a:t> terapi, </a:t>
            </a:r>
            <a:r>
              <a:rPr lang="tr-TR" sz="2000" dirty="0" err="1">
                <a:latin typeface="Times New Roman" panose="02020603050405020304" pitchFamily="18" charset="0"/>
                <a:cs typeface="Times New Roman" panose="02020603050405020304" pitchFamily="18" charset="0"/>
              </a:rPr>
              <a:t>biofeedback</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akapunktur</a:t>
            </a:r>
            <a:r>
              <a:rPr lang="tr-TR" sz="2000" dirty="0">
                <a:latin typeface="Times New Roman" panose="02020603050405020304" pitchFamily="18" charset="0"/>
                <a:cs typeface="Times New Roman" panose="02020603050405020304" pitchFamily="18" charset="0"/>
              </a:rPr>
              <a:t> ve yoga, </a:t>
            </a:r>
            <a:r>
              <a:rPr lang="tr-TR" sz="2000" dirty="0" err="1">
                <a:latin typeface="Times New Roman" panose="02020603050405020304" pitchFamily="18" charset="0"/>
                <a:cs typeface="Times New Roman" panose="02020603050405020304" pitchFamily="18" charset="0"/>
              </a:rPr>
              <a:t>reiki</a:t>
            </a:r>
            <a:r>
              <a:rPr lang="tr-TR" sz="2000" dirty="0">
                <a:latin typeface="Times New Roman" panose="02020603050405020304" pitchFamily="18" charset="0"/>
                <a:cs typeface="Times New Roman" panose="02020603050405020304" pitchFamily="18" charset="0"/>
              </a:rPr>
              <a:t> gibi stres kontrolü sağlayan yöntemlerden yarar gören hastalar da </a:t>
            </a:r>
            <a:r>
              <a:rPr lang="tr-TR" sz="2000" dirty="0" smtClean="0">
                <a:latin typeface="Times New Roman" panose="02020603050405020304" pitchFamily="18" charset="0"/>
                <a:cs typeface="Times New Roman" panose="02020603050405020304" pitchFamily="18" charset="0"/>
              </a:rPr>
              <a:t>bulunmaktadır. </a:t>
            </a:r>
          </a:p>
          <a:p>
            <a:endParaRPr lang="tr-TR" sz="2000" dirty="0" smtClean="0">
              <a:latin typeface="Times New Roman" panose="02020603050405020304" pitchFamily="18" charset="0"/>
              <a:cs typeface="Times New Roman" panose="02020603050405020304" pitchFamily="18" charset="0"/>
            </a:endParaRPr>
          </a:p>
          <a:p>
            <a:r>
              <a:rPr lang="tr-TR" sz="2000" dirty="0" smtClean="0">
                <a:latin typeface="Times New Roman" panose="02020603050405020304" pitchFamily="18" charset="0"/>
                <a:cs typeface="Times New Roman" panose="02020603050405020304" pitchFamily="18" charset="0"/>
              </a:rPr>
              <a:t>Standart </a:t>
            </a:r>
            <a:r>
              <a:rPr lang="tr-TR" sz="2000" dirty="0">
                <a:latin typeface="Times New Roman" panose="02020603050405020304" pitchFamily="18" charset="0"/>
                <a:cs typeface="Times New Roman" panose="02020603050405020304" pitchFamily="18" charset="0"/>
              </a:rPr>
              <a:t>tedaviye yanıtsız, ağır İBS olgularının ağrı merkezlerine </a:t>
            </a:r>
            <a:r>
              <a:rPr lang="tr-TR" sz="2000" dirty="0" smtClean="0">
                <a:latin typeface="Times New Roman" panose="02020603050405020304" pitchFamily="18" charset="0"/>
                <a:cs typeface="Times New Roman" panose="02020603050405020304" pitchFamily="18" charset="0"/>
              </a:rPr>
              <a:t>sevk edilmesi önerilmektedir.</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0105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ÖZET</a:t>
            </a:r>
            <a:endParaRPr lang="tr-TR" dirty="0"/>
          </a:p>
        </p:txBody>
      </p:sp>
      <p:sp>
        <p:nvSpPr>
          <p:cNvPr id="3" name="İçerik Yer Tutucusu 2"/>
          <p:cNvSpPr>
            <a:spLocks noGrp="1"/>
          </p:cNvSpPr>
          <p:nvPr>
            <p:ph idx="1"/>
          </p:nvPr>
        </p:nvSpPr>
        <p:spPr>
          <a:xfrm>
            <a:off x="883402" y="1600200"/>
            <a:ext cx="7803397" cy="4876800"/>
          </a:xfrm>
        </p:spPr>
        <p:txBody>
          <a:bodyPr/>
          <a:lstStyle/>
          <a:p>
            <a:pPr>
              <a:lnSpc>
                <a:spcPct val="150000"/>
              </a:lnSpc>
            </a:pPr>
            <a:r>
              <a:rPr lang="tr-TR" dirty="0" smtClean="0"/>
              <a:t>İBS tanısı?</a:t>
            </a:r>
          </a:p>
          <a:p>
            <a:pPr>
              <a:lnSpc>
                <a:spcPct val="150000"/>
              </a:lnSpc>
            </a:pPr>
            <a:r>
              <a:rPr lang="tr-TR" dirty="0" smtClean="0"/>
              <a:t>Alarm semptomları ?</a:t>
            </a:r>
          </a:p>
          <a:p>
            <a:pPr>
              <a:lnSpc>
                <a:spcPct val="150000"/>
              </a:lnSpc>
            </a:pPr>
            <a:r>
              <a:rPr lang="tr-TR" dirty="0" smtClean="0"/>
              <a:t>İstenecek tetkikler?</a:t>
            </a:r>
          </a:p>
          <a:p>
            <a:pPr>
              <a:lnSpc>
                <a:spcPct val="150000"/>
              </a:lnSpc>
            </a:pPr>
            <a:r>
              <a:rPr lang="tr-TR" dirty="0" smtClean="0"/>
              <a:t>Sevk kriterleri?</a:t>
            </a:r>
          </a:p>
          <a:p>
            <a:pPr>
              <a:lnSpc>
                <a:spcPct val="150000"/>
              </a:lnSpc>
            </a:pPr>
            <a:r>
              <a:rPr lang="tr-TR" dirty="0" smtClean="0"/>
              <a:t>Tedavi seçenekleri?</a:t>
            </a:r>
            <a:endParaRPr lang="tr-TR" dirty="0"/>
          </a:p>
        </p:txBody>
      </p:sp>
    </p:spTree>
    <p:extLst>
      <p:ext uri="{BB962C8B-B14F-4D97-AF65-F5344CB8AC3E}">
        <p14:creationId xmlns:p14="http://schemas.microsoft.com/office/powerpoint/2010/main" val="42924985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normAutofit/>
          </a:bodyPr>
          <a:lstStyle/>
          <a:p>
            <a:r>
              <a:rPr lang="tr-TR" sz="2000" dirty="0" err="1"/>
              <a:t>İrritabl</a:t>
            </a:r>
            <a:r>
              <a:rPr lang="tr-TR" sz="2000" dirty="0"/>
              <a:t> Barsak Sendromunun Tanı ve Tedavisinde Yaklaşımlar Güray CAN, Bülent YILMAZ Abant İzzet Baysal Üniversitesi, Tıp Fakültesi, Gastroenteroloji Bilim Dalı, </a:t>
            </a:r>
            <a:r>
              <a:rPr lang="tr-TR" sz="2000" dirty="0" err="1" smtClean="0"/>
              <a:t>Bolu,Türkiya</a:t>
            </a:r>
            <a:r>
              <a:rPr lang="tr-TR" sz="2000" dirty="0" smtClean="0"/>
              <a:t> Gastroenteroloji Vakfı, Güncel Gastroenteroloji 19/3, Eylül 2015</a:t>
            </a:r>
          </a:p>
          <a:p>
            <a:endParaRPr lang="en-US" sz="2000" dirty="0">
              <a:latin typeface="Times New Roman" pitchFamily="18" charset="0"/>
            </a:endParaRPr>
          </a:p>
          <a:p>
            <a:endParaRPr lang="tr-TR" sz="2000" dirty="0"/>
          </a:p>
        </p:txBody>
      </p:sp>
    </p:spTree>
    <p:extLst>
      <p:ext uri="{BB962C8B-B14F-4D97-AF65-F5344CB8AC3E}">
        <p14:creationId xmlns:p14="http://schemas.microsoft.com/office/powerpoint/2010/main" val="2386036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948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algn="ctr" fontAlgn="auto">
              <a:spcAft>
                <a:spcPts val="0"/>
              </a:spcAft>
              <a:defRPr/>
            </a:pPr>
            <a:r>
              <a:rPr lang="en-US" smtClean="0">
                <a:latin typeface="Times New Roman" pitchFamily="18" charset="0"/>
              </a:rPr>
              <a:t>Tanım</a:t>
            </a:r>
            <a:r>
              <a:rPr lang="en-US" smtClean="0"/>
              <a:t> </a:t>
            </a:r>
          </a:p>
        </p:txBody>
      </p:sp>
      <p:sp>
        <p:nvSpPr>
          <p:cNvPr id="17410" name="Content Placeholder 2"/>
          <p:cNvSpPr>
            <a:spLocks noGrp="1"/>
          </p:cNvSpPr>
          <p:nvPr>
            <p:ph idx="1"/>
          </p:nvPr>
        </p:nvSpPr>
        <p:spPr/>
        <p:txBody>
          <a:bodyPr/>
          <a:lstStyle/>
          <a:p>
            <a:pPr lvl="2" algn="just"/>
            <a:endParaRPr lang="tr-TR" sz="3000" dirty="0" smtClean="0">
              <a:latin typeface="Times New Roman" pitchFamily="18" charset="0"/>
              <a:cs typeface="Times New Roman" pitchFamily="18" charset="0"/>
            </a:endParaRPr>
          </a:p>
          <a:p>
            <a:pPr lvl="2" algn="just"/>
            <a:r>
              <a:rPr lang="tr-TR" sz="3000" dirty="0" smtClean="0">
                <a:latin typeface="Times New Roman" pitchFamily="18" charset="0"/>
                <a:cs typeface="Times New Roman" pitchFamily="18" charset="0"/>
              </a:rPr>
              <a:t>İBS:</a:t>
            </a:r>
          </a:p>
          <a:p>
            <a:pPr lvl="3" algn="just"/>
            <a:r>
              <a:rPr lang="tr-TR" sz="2800" dirty="0" smtClean="0">
                <a:latin typeface="Times New Roman" pitchFamily="18" charset="0"/>
                <a:cs typeface="Times New Roman" pitchFamily="18" charset="0"/>
              </a:rPr>
              <a:t>Organik bir hastalık olmaksızın,</a:t>
            </a:r>
          </a:p>
          <a:p>
            <a:pPr lvl="3" algn="just"/>
            <a:r>
              <a:rPr lang="tr-TR" sz="3000" dirty="0" smtClean="0">
                <a:latin typeface="Times New Roman" pitchFamily="18" charset="0"/>
                <a:cs typeface="Times New Roman" pitchFamily="18" charset="0"/>
              </a:rPr>
              <a:t>Dışkılama alışkanlıklarında değişiklik,</a:t>
            </a:r>
          </a:p>
          <a:p>
            <a:pPr lvl="3" algn="just"/>
            <a:r>
              <a:rPr lang="tr-TR" sz="3000" dirty="0" smtClean="0">
                <a:latin typeface="Times New Roman" pitchFamily="18" charset="0"/>
                <a:cs typeface="Times New Roman" pitchFamily="18" charset="0"/>
              </a:rPr>
              <a:t>Karında rahatsızlık ve ağrı hissinin</a:t>
            </a:r>
          </a:p>
          <a:p>
            <a:pPr lvl="2" algn="just">
              <a:buFont typeface="Arial" charset="0"/>
              <a:buNone/>
            </a:pPr>
            <a:r>
              <a:rPr lang="tr-TR" sz="3200" dirty="0" smtClean="0">
                <a:latin typeface="Times New Roman" pitchFamily="18" charset="0"/>
                <a:cs typeface="Times New Roman" pitchFamily="18" charset="0"/>
              </a:rPr>
              <a:t> ana yakınmaları oluşturduğu bir </a:t>
            </a:r>
            <a:r>
              <a:rPr lang="tr-TR" sz="3200" dirty="0" smtClean="0">
                <a:latin typeface="Times New Roman" pitchFamily="18" charset="0"/>
                <a:cs typeface="Times New Roman" pitchFamily="18" charset="0"/>
              </a:rPr>
              <a:t>sendromdur</a:t>
            </a:r>
            <a:r>
              <a:rPr lang="tr-TR" sz="3200" dirty="0" smtClean="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İBS</a:t>
            </a:r>
            <a:endParaRPr lang="tr-TR" dirty="0"/>
          </a:p>
        </p:txBody>
      </p:sp>
      <p:sp>
        <p:nvSpPr>
          <p:cNvPr id="3" name="2 İçerik Yer Tutucusu"/>
          <p:cNvSpPr>
            <a:spLocks noGrp="1"/>
          </p:cNvSpPr>
          <p:nvPr>
            <p:ph idx="1"/>
          </p:nvPr>
        </p:nvSpPr>
        <p:spPr/>
        <p:txBody>
          <a:bodyPr>
            <a:normAutofit/>
          </a:bodyPr>
          <a:lstStyle/>
          <a:p>
            <a:r>
              <a:rPr lang="tr-TR" dirty="0" smtClean="0">
                <a:latin typeface="Times New Roman" pitchFamily="18" charset="0"/>
                <a:cs typeface="Times New Roman" pitchFamily="18" charset="0"/>
              </a:rPr>
              <a:t>Fonksiyonel </a:t>
            </a:r>
            <a:r>
              <a:rPr lang="tr-TR" dirty="0" err="1" smtClean="0">
                <a:latin typeface="Times New Roman" pitchFamily="18" charset="0"/>
                <a:cs typeface="Times New Roman" pitchFamily="18" charset="0"/>
              </a:rPr>
              <a:t>gastrointestinal</a:t>
            </a:r>
            <a:r>
              <a:rPr lang="tr-TR" dirty="0" smtClean="0">
                <a:latin typeface="Times New Roman" pitchFamily="18" charset="0"/>
                <a:cs typeface="Times New Roman" pitchFamily="18" charset="0"/>
              </a:rPr>
              <a:t> hastalıklar, tüm GİS etkileyebilen, kronik, heterojen bir hastalık grubudur.</a:t>
            </a: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Dünya çapında bir halk sağlığı problemi olup önemli ölçüde sosyal ve ekonomik yüke neden olmaktadır. </a:t>
            </a: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İBS, fonksiyonel </a:t>
            </a:r>
            <a:r>
              <a:rPr lang="tr-TR" dirty="0" err="1" smtClean="0">
                <a:latin typeface="Times New Roman" pitchFamily="18" charset="0"/>
                <a:cs typeface="Times New Roman" pitchFamily="18" charset="0"/>
              </a:rPr>
              <a:t>gastrointestinal</a:t>
            </a:r>
            <a:r>
              <a:rPr lang="tr-TR" dirty="0" smtClean="0">
                <a:latin typeface="Times New Roman" pitchFamily="18" charset="0"/>
                <a:cs typeface="Times New Roman" pitchFamily="18" charset="0"/>
              </a:rPr>
              <a:t> hastalıklar içinde en sık</a:t>
            </a: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Gastroenteroloji kliniğine sevk edilen hastalar içinde de en sık karşılaşılan  patolojidir .</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PREVALANS</a:t>
            </a:r>
            <a:endParaRPr lang="tr-TR" dirty="0"/>
          </a:p>
        </p:txBody>
      </p:sp>
      <p:sp>
        <p:nvSpPr>
          <p:cNvPr id="3" name="2 İçerik Yer Tutucusu"/>
          <p:cNvSpPr>
            <a:spLocks noGrp="1"/>
          </p:cNvSpPr>
          <p:nvPr>
            <p:ph idx="1"/>
          </p:nvPr>
        </p:nvSpPr>
        <p:spPr/>
        <p:txBody>
          <a:bodyPr>
            <a:normAutofit/>
          </a:bodyPr>
          <a:lstStyle/>
          <a:p>
            <a:r>
              <a:rPr lang="tr-TR" sz="2000" dirty="0" smtClean="0"/>
              <a:t>İBS </a:t>
            </a:r>
            <a:r>
              <a:rPr lang="tr-TR" sz="2000" dirty="0" err="1" smtClean="0"/>
              <a:t>prevalansı</a:t>
            </a:r>
            <a:r>
              <a:rPr lang="tr-TR" sz="2000" dirty="0" smtClean="0"/>
              <a:t> dünya çapında ortalama %10-20 civarındadır.</a:t>
            </a:r>
          </a:p>
          <a:p>
            <a:pPr lvl="3"/>
            <a:r>
              <a:rPr lang="tr-TR" sz="1800" b="1" i="1" dirty="0" smtClean="0">
                <a:latin typeface="Times New Roman" pitchFamily="18" charset="0"/>
                <a:cs typeface="Times New Roman" pitchFamily="18" charset="0"/>
              </a:rPr>
              <a:t>ortalama beş kişiden biri </a:t>
            </a:r>
            <a:r>
              <a:rPr lang="tr-TR" sz="1800" dirty="0" smtClean="0">
                <a:latin typeface="Times New Roman" pitchFamily="18" charset="0"/>
                <a:cs typeface="Times New Roman" pitchFamily="18" charset="0"/>
              </a:rPr>
              <a:t>bu hastalıktan etkilenmektedir.</a:t>
            </a:r>
            <a:endParaRPr lang="tr-TR" sz="1800" dirty="0" smtClean="0"/>
          </a:p>
          <a:p>
            <a:pPr>
              <a:buNone/>
            </a:pPr>
            <a:endParaRPr lang="tr-TR" dirty="0" smtClean="0"/>
          </a:p>
          <a:p>
            <a:pPr>
              <a:buNone/>
            </a:pPr>
            <a:r>
              <a:rPr lang="tr-TR" dirty="0" smtClean="0"/>
              <a:t> </a:t>
            </a:r>
            <a:r>
              <a:rPr lang="tr-TR" dirty="0" err="1" smtClean="0"/>
              <a:t>Prevalansın</a:t>
            </a:r>
            <a:r>
              <a:rPr lang="tr-TR" dirty="0" smtClean="0"/>
              <a:t> ,</a:t>
            </a:r>
          </a:p>
          <a:p>
            <a:pPr lvl="1"/>
            <a:r>
              <a:rPr lang="tr-TR" sz="1600" dirty="0" smtClean="0"/>
              <a:t>en yüksek olduğu bölge %21 ile Güney Amerika </a:t>
            </a:r>
          </a:p>
          <a:p>
            <a:pPr lvl="1"/>
            <a:r>
              <a:rPr lang="tr-TR" sz="1600" dirty="0" smtClean="0"/>
              <a:t>en düşük </a:t>
            </a:r>
            <a:r>
              <a:rPr lang="tr-TR" sz="1600" dirty="0" err="1" smtClean="0"/>
              <a:t>prevalans</a:t>
            </a:r>
            <a:r>
              <a:rPr lang="tr-TR" sz="1600" dirty="0" smtClean="0"/>
              <a:t> %7 ile Güneydoğu Asya’da izlenmektedir.</a:t>
            </a:r>
          </a:p>
          <a:p>
            <a:pPr lvl="1"/>
            <a:r>
              <a:rPr lang="tr-TR" b="1" i="1" dirty="0" smtClean="0"/>
              <a:t>Türkiye’de İBS </a:t>
            </a:r>
            <a:r>
              <a:rPr lang="tr-TR" b="1" i="1" dirty="0" err="1" smtClean="0"/>
              <a:t>prevalansı</a:t>
            </a:r>
            <a:r>
              <a:rPr lang="tr-TR" b="1" i="1" dirty="0" smtClean="0"/>
              <a:t> ile ilgili yapılmış çalışmalara bakıldığında, %6.2 ile %19.1 arasında değişmekte</a:t>
            </a:r>
          </a:p>
          <a:p>
            <a:pPr lvl="1"/>
            <a:endParaRPr lang="tr-TR" dirty="0" smtClean="0"/>
          </a:p>
          <a:p>
            <a:pPr lvl="1"/>
            <a:r>
              <a:rPr lang="tr-TR" dirty="0" smtClean="0"/>
              <a:t>Belirgin bir </a:t>
            </a:r>
            <a:r>
              <a:rPr lang="tr-TR" b="1" i="1" dirty="0" smtClean="0"/>
              <a:t>kadın </a:t>
            </a:r>
            <a:r>
              <a:rPr lang="tr-TR" b="1" i="1" dirty="0" err="1" smtClean="0"/>
              <a:t>predominansı</a:t>
            </a:r>
            <a:r>
              <a:rPr lang="tr-TR" b="1" i="1" dirty="0" smtClean="0"/>
              <a:t>(K/E=2/1) </a:t>
            </a:r>
            <a:r>
              <a:rPr lang="tr-TR" dirty="0" smtClean="0"/>
              <a:t>vardır.</a:t>
            </a:r>
          </a:p>
          <a:p>
            <a:pPr lvl="1"/>
            <a:endParaRPr lang="tr-TR" b="1" i="1" dirty="0" smtClean="0"/>
          </a:p>
          <a:p>
            <a:pPr lvl="1"/>
            <a:r>
              <a:rPr lang="tr-TR" b="1" i="1" dirty="0" smtClean="0"/>
              <a:t>20-50 yaş aralığında sıktır.</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3451" y="1403262"/>
            <a:ext cx="1444258" cy="1995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PROBLEMLER…</a:t>
            </a:r>
            <a:endParaRPr lang="tr-TR" dirty="0"/>
          </a:p>
        </p:txBody>
      </p:sp>
      <p:sp>
        <p:nvSpPr>
          <p:cNvPr id="3" name="2 İçerik Yer Tutucusu"/>
          <p:cNvSpPr>
            <a:spLocks noGrp="1"/>
          </p:cNvSpPr>
          <p:nvPr>
            <p:ph idx="1"/>
          </p:nvPr>
        </p:nvSpPr>
        <p:spPr/>
        <p:txBody>
          <a:bodyPr>
            <a:normAutofit/>
          </a:bodyPr>
          <a:lstStyle/>
          <a:p>
            <a:endParaRPr lang="tr-TR" sz="2400"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a:p>
            <a:r>
              <a:rPr lang="tr-TR" sz="2400" dirty="0" smtClean="0">
                <a:latin typeface="Times New Roman" pitchFamily="18" charset="0"/>
                <a:cs typeface="Times New Roman" pitchFamily="18" charset="0"/>
              </a:rPr>
              <a:t>Hastalığın şiddeti, hastaların üçte birinde tıbbi destek ihtiyacı doğuracak kadar hayat kalitesini bozmaktadır. </a:t>
            </a:r>
          </a:p>
          <a:p>
            <a:endParaRPr lang="tr-TR" dirty="0" smtClean="0">
              <a:latin typeface="Times New Roman" pitchFamily="18" charset="0"/>
              <a:cs typeface="Times New Roman" pitchFamily="18" charset="0"/>
            </a:endParaRPr>
          </a:p>
          <a:p>
            <a:r>
              <a:rPr lang="tr-TR" sz="2400" dirty="0" err="1" smtClean="0">
                <a:latin typeface="Times New Roman" pitchFamily="18" charset="0"/>
                <a:cs typeface="Times New Roman" pitchFamily="18" charset="0"/>
              </a:rPr>
              <a:t>İBS’de</a:t>
            </a:r>
            <a:r>
              <a:rPr lang="tr-TR" sz="2400" dirty="0" smtClean="0">
                <a:latin typeface="Times New Roman" pitchFamily="18" charset="0"/>
                <a:cs typeface="Times New Roman" pitchFamily="18" charset="0"/>
              </a:rPr>
              <a:t> </a:t>
            </a:r>
          </a:p>
          <a:p>
            <a:pPr lvl="2"/>
            <a:r>
              <a:rPr lang="tr-TR" sz="1800" dirty="0" smtClean="0">
                <a:latin typeface="Times New Roman" pitchFamily="18" charset="0"/>
                <a:cs typeface="Times New Roman" pitchFamily="18" charset="0"/>
              </a:rPr>
              <a:t>çok sayıda poliklinik başvurusunun olması, </a:t>
            </a:r>
          </a:p>
          <a:p>
            <a:pPr lvl="2"/>
            <a:r>
              <a:rPr lang="tr-TR" sz="1800" dirty="0" smtClean="0">
                <a:latin typeface="Times New Roman" pitchFamily="18" charset="0"/>
                <a:cs typeface="Times New Roman" pitchFamily="18" charset="0"/>
              </a:rPr>
              <a:t>gereğinden fazla tıbbi tetkikin yapılması, </a:t>
            </a:r>
          </a:p>
          <a:p>
            <a:pPr lvl="2"/>
            <a:r>
              <a:rPr lang="tr-TR" sz="1800" dirty="0" smtClean="0">
                <a:latin typeface="Times New Roman" pitchFamily="18" charset="0"/>
                <a:cs typeface="Times New Roman" pitchFamily="18" charset="0"/>
              </a:rPr>
              <a:t>gereksiz operasyonlara neden olması, </a:t>
            </a:r>
          </a:p>
          <a:p>
            <a:pPr lvl="2"/>
            <a:r>
              <a:rPr lang="tr-TR" sz="1800" dirty="0" smtClean="0">
                <a:latin typeface="Times New Roman" pitchFamily="18" charset="0"/>
                <a:cs typeface="Times New Roman" pitchFamily="18" charset="0"/>
              </a:rPr>
              <a:t>bunlara rağmen tatmin edici sonuçların elde edilememesi ve </a:t>
            </a:r>
          </a:p>
          <a:p>
            <a:pPr lvl="2"/>
            <a:r>
              <a:rPr lang="tr-TR" sz="1800" dirty="0" smtClean="0">
                <a:latin typeface="Times New Roman" pitchFamily="18" charset="0"/>
                <a:cs typeface="Times New Roman" pitchFamily="18" charset="0"/>
              </a:rPr>
              <a:t>sonuç olarak sağlık giderlerinde ciddi artış ve işgücü kaybı oluşması nedeniyle, </a:t>
            </a:r>
          </a:p>
          <a:p>
            <a:pPr lvl="2"/>
            <a:r>
              <a:rPr lang="tr-TR" sz="1800" dirty="0" smtClean="0">
                <a:latin typeface="Times New Roman" pitchFamily="18" charset="0"/>
                <a:cs typeface="Times New Roman" pitchFamily="18" charset="0"/>
              </a:rPr>
              <a:t>dünya çapında önemli bir problem olarak karşımıza çıkmaktadır .</a:t>
            </a:r>
            <a:endParaRPr lang="tr-TR" sz="1800" dirty="0">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810" y="10391"/>
            <a:ext cx="4125190" cy="2095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lik">
  <a:themeElements>
    <a:clrScheme name="Netlik">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tlik">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877</TotalTime>
  <Words>2593</Words>
  <Application>Microsoft Office PowerPoint</Application>
  <PresentationFormat>Ekran Gösterisi (4:3)</PresentationFormat>
  <Paragraphs>399</Paragraphs>
  <Slides>58</Slides>
  <Notes>7</Notes>
  <HiddenSlides>0</HiddenSlides>
  <MMClips>0</MMClips>
  <ScaleCrop>false</ScaleCrop>
  <HeadingPairs>
    <vt:vector size="4" baseType="variant">
      <vt:variant>
        <vt:lpstr>Tema</vt:lpstr>
      </vt:variant>
      <vt:variant>
        <vt:i4>1</vt:i4>
      </vt:variant>
      <vt:variant>
        <vt:lpstr>Slayt Başlıkları</vt:lpstr>
      </vt:variant>
      <vt:variant>
        <vt:i4>58</vt:i4>
      </vt:variant>
    </vt:vector>
  </HeadingPairs>
  <TitlesOfParts>
    <vt:vector size="59" baseType="lpstr">
      <vt:lpstr>Netlik</vt:lpstr>
      <vt:lpstr>İRRİTABL BARSAK SENDROMU (ibs)</vt:lpstr>
      <vt:lpstr>Sunum Planı</vt:lpstr>
      <vt:lpstr>Amaç</vt:lpstr>
      <vt:lpstr>Hedefler</vt:lpstr>
      <vt:lpstr>TANIM</vt:lpstr>
      <vt:lpstr>Tanım </vt:lpstr>
      <vt:lpstr>İBS</vt:lpstr>
      <vt:lpstr>PREVALANS</vt:lpstr>
      <vt:lpstr>PROBLEMLER…</vt:lpstr>
      <vt:lpstr>HASTALIK ŞİDDETİ</vt:lpstr>
      <vt:lpstr>PowerPoint Sunusu</vt:lpstr>
      <vt:lpstr>ETYOPATOGENEZ</vt:lpstr>
      <vt:lpstr>TARİHSEL SÜREÇ</vt:lpstr>
      <vt:lpstr>PATOFİZYOLOJİ</vt:lpstr>
      <vt:lpstr>İntestinal Motilitede Değişme</vt:lpstr>
      <vt:lpstr>Visseral Hipersensitivite</vt:lpstr>
      <vt:lpstr>İntestinal Bariyer Disfonksiyonu</vt:lpstr>
      <vt:lpstr>İntestinal Bakteriyel Aşırı Çoğalma</vt:lpstr>
      <vt:lpstr>İntestinal Florada Değişiklikler</vt:lpstr>
      <vt:lpstr>Diğer Mekanizmalar</vt:lpstr>
      <vt:lpstr>KLİNİK BULGULAR</vt:lpstr>
      <vt:lpstr>Hastalar en çok..</vt:lpstr>
      <vt:lpstr>BRİSTOL DIŞKI SKALASI</vt:lpstr>
      <vt:lpstr>ALT TİPLER</vt:lpstr>
      <vt:lpstr>EK ŞİKAYETLER..</vt:lpstr>
      <vt:lpstr>EK ŞİKAYETLER..</vt:lpstr>
      <vt:lpstr>TANISAL YAKLAŞIM</vt:lpstr>
      <vt:lpstr>PowerPoint Sunusu</vt:lpstr>
      <vt:lpstr>TANI</vt:lpstr>
      <vt:lpstr>PowerPoint Sunusu</vt:lpstr>
      <vt:lpstr>İBS şiddet skorlaması</vt:lpstr>
      <vt:lpstr>İBS şiddet skorlaması</vt:lpstr>
      <vt:lpstr>PowerPoint Sunusu</vt:lpstr>
      <vt:lpstr>TANISAL TESTLER</vt:lpstr>
      <vt:lpstr>PowerPoint Sunusu</vt:lpstr>
      <vt:lpstr>PowerPoint Sunusu</vt:lpstr>
      <vt:lpstr>PowerPoint Sunusu</vt:lpstr>
      <vt:lpstr>PowerPoint Sunusu</vt:lpstr>
      <vt:lpstr>TEDAVİ</vt:lpstr>
      <vt:lpstr>TEDAVİ</vt:lpstr>
      <vt:lpstr>TAKİP-SEVK</vt:lpstr>
      <vt:lpstr>PowerPoint Sunusu</vt:lpstr>
      <vt:lpstr>PowerPoint Sunusu</vt:lpstr>
      <vt:lpstr>Medikal tedavi</vt:lpstr>
      <vt:lpstr>PowerPoint Sunusu</vt:lpstr>
      <vt:lpstr>PowerPoint Sunusu</vt:lpstr>
      <vt:lpstr>Karın Ağrısına Yönelik Tedavi</vt:lpstr>
      <vt:lpstr>Antispasmotikler </vt:lpstr>
      <vt:lpstr>Şişkinliğe Yönelik Tedavi</vt:lpstr>
      <vt:lpstr>İshale Yönelik Tedavi</vt:lpstr>
      <vt:lpstr>Antidiyareik ajanlar </vt:lpstr>
      <vt:lpstr>Kabızlığa Yönelik Tedavi</vt:lpstr>
      <vt:lpstr>PowerPoint Sunusu</vt:lpstr>
      <vt:lpstr>PowerPoint Sunusu</vt:lpstr>
      <vt:lpstr>Alternatif Tedavi Seçenekleri</vt:lpstr>
      <vt:lpstr>ÖZET</vt:lpstr>
      <vt:lpstr>KAYNAKLAR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İRRİTABL BARSAK HASTALIKLARI</dc:title>
  <dc:creator>ZEHRA ASLAN</dc:creator>
  <cp:lastModifiedBy>Win7</cp:lastModifiedBy>
  <cp:revision>227</cp:revision>
  <dcterms:created xsi:type="dcterms:W3CDTF">2015-11-06T06:51:25Z</dcterms:created>
  <dcterms:modified xsi:type="dcterms:W3CDTF">2017-03-14T09:44:39Z</dcterms:modified>
</cp:coreProperties>
</file>