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346" r:id="rId8"/>
    <p:sldId id="331" r:id="rId9"/>
    <p:sldId id="350" r:id="rId10"/>
    <p:sldId id="262" r:id="rId11"/>
    <p:sldId id="351" r:id="rId12"/>
    <p:sldId id="263" r:id="rId13"/>
    <p:sldId id="264" r:id="rId14"/>
    <p:sldId id="265" r:id="rId15"/>
    <p:sldId id="266" r:id="rId16"/>
    <p:sldId id="267" r:id="rId17"/>
    <p:sldId id="274" r:id="rId18"/>
    <p:sldId id="298" r:id="rId19"/>
    <p:sldId id="300" r:id="rId20"/>
    <p:sldId id="317" r:id="rId21"/>
    <p:sldId id="302" r:id="rId22"/>
    <p:sldId id="340" r:id="rId23"/>
    <p:sldId id="349" r:id="rId24"/>
    <p:sldId id="303" r:id="rId25"/>
    <p:sldId id="304" r:id="rId26"/>
    <p:sldId id="277" r:id="rId27"/>
    <p:sldId id="352" r:id="rId28"/>
    <p:sldId id="338" r:id="rId29"/>
    <p:sldId id="347" r:id="rId30"/>
    <p:sldId id="339" r:id="rId31"/>
    <p:sldId id="282" r:id="rId32"/>
    <p:sldId id="279" r:id="rId33"/>
    <p:sldId id="284" r:id="rId34"/>
    <p:sldId id="286" r:id="rId35"/>
    <p:sldId id="287" r:id="rId36"/>
    <p:sldId id="288" r:id="rId37"/>
    <p:sldId id="348" r:id="rId38"/>
    <p:sldId id="311" r:id="rId39"/>
    <p:sldId id="328" r:id="rId40"/>
    <p:sldId id="312" r:id="rId41"/>
    <p:sldId id="313" r:id="rId42"/>
    <p:sldId id="314" r:id="rId43"/>
    <p:sldId id="289" r:id="rId44"/>
    <p:sldId id="292" r:id="rId45"/>
    <p:sldId id="293" r:id="rId46"/>
    <p:sldId id="296" r:id="rId47"/>
    <p:sldId id="297" r:id="rId48"/>
    <p:sldId id="305" r:id="rId49"/>
    <p:sldId id="353" r:id="rId50"/>
    <p:sldId id="322" r:id="rId51"/>
    <p:sldId id="306" r:id="rId52"/>
    <p:sldId id="354" r:id="rId53"/>
    <p:sldId id="307" r:id="rId54"/>
    <p:sldId id="308" r:id="rId55"/>
    <p:sldId id="323" r:id="rId56"/>
    <p:sldId id="309" r:id="rId57"/>
    <p:sldId id="310" r:id="rId58"/>
    <p:sldId id="327" r:id="rId59"/>
    <p:sldId id="355" r:id="rId60"/>
    <p:sldId id="335" r:id="rId61"/>
    <p:sldId id="357" r:id="rId62"/>
    <p:sldId id="358" r:id="rId63"/>
    <p:sldId id="315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190" autoAdjust="0"/>
  </p:normalViewPr>
  <p:slideViewPr>
    <p:cSldViewPr>
      <p:cViewPr>
        <p:scale>
          <a:sx n="94" d="100"/>
          <a:sy n="94" d="100"/>
        </p:scale>
        <p:origin x="-144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6011D-0CF9-49E2-B7DB-DFEB27CE26BF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2522E-D08E-4B48-AA4E-7971EE53C2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0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Üriner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sistem anomalisi olanlarda veya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kateter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takılı kişilerde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Proteus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Pseudomonas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Klebsiella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Enterobacter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türleri </a:t>
            </a:r>
            <a:r>
              <a:rPr lang="tr-T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enterokok</a:t>
            </a:r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stafilokoklar göreceli olarak daha sık enfeksiyon etkeni olarak izole edilmektedir.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İntravenöz</a:t>
            </a:r>
            <a:r>
              <a:rPr lang="tr-TR" dirty="0" smtClean="0"/>
              <a:t> </a:t>
            </a:r>
            <a:r>
              <a:rPr lang="tr-TR" dirty="0" err="1" smtClean="0"/>
              <a:t>kinolon</a:t>
            </a:r>
            <a:r>
              <a:rPr lang="tr-TR" dirty="0" smtClean="0"/>
              <a:t> veya </a:t>
            </a:r>
            <a:r>
              <a:rPr lang="tr-TR" dirty="0" err="1" smtClean="0"/>
              <a:t>aminoglikozid</a:t>
            </a:r>
            <a:r>
              <a:rPr lang="tr-TR" dirty="0" smtClean="0"/>
              <a:t>, </a:t>
            </a:r>
            <a:r>
              <a:rPr lang="tr-TR" dirty="0" err="1" smtClean="0"/>
              <a:t>ampisilin</a:t>
            </a:r>
            <a:r>
              <a:rPr lang="tr-TR" dirty="0" smtClean="0"/>
              <a:t> / geniş spektrumlu </a:t>
            </a:r>
            <a:r>
              <a:rPr lang="tr-TR" dirty="0" err="1" smtClean="0"/>
              <a:t>sefalosporin</a:t>
            </a:r>
            <a:r>
              <a:rPr lang="tr-TR" dirty="0" smtClean="0"/>
              <a:t> veya penisilin kombinasyonlu veya kombinasyonsuz veya </a:t>
            </a:r>
            <a:r>
              <a:rPr lang="tr-TR" dirty="0" err="1" smtClean="0"/>
              <a:t>karbapenem</a:t>
            </a:r>
            <a:r>
              <a:rPr lang="tr-TR" dirty="0" smtClean="0"/>
              <a:t> tercih edilebilir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Oral beta-</a:t>
            </a:r>
            <a:r>
              <a:rPr lang="tr-TR" dirty="0" err="1" smtClean="0"/>
              <a:t>laktam</a:t>
            </a:r>
            <a:r>
              <a:rPr lang="tr-TR" dirty="0" smtClean="0"/>
              <a:t> antibiyotikler ve </a:t>
            </a:r>
            <a:r>
              <a:rPr lang="tr-TR" dirty="0" err="1" smtClean="0"/>
              <a:t>trimetoprim</a:t>
            </a:r>
            <a:r>
              <a:rPr lang="tr-TR" dirty="0" smtClean="0"/>
              <a:t> / </a:t>
            </a:r>
            <a:r>
              <a:rPr lang="tr-TR" dirty="0" err="1" smtClean="0"/>
              <a:t>sülfametoksazol</a:t>
            </a:r>
            <a:r>
              <a:rPr lang="tr-TR" dirty="0" smtClean="0"/>
              <a:t>, yüksek direnç oranları nedeniyle genellikle ayakta tedavi için uygun değildir. </a:t>
            </a:r>
            <a:r>
              <a:rPr lang="tr-TR" dirty="0" err="1" smtClean="0"/>
              <a:t>Florokinolonlar</a:t>
            </a:r>
            <a:r>
              <a:rPr lang="tr-TR" dirty="0" smtClean="0"/>
              <a:t>, </a:t>
            </a:r>
            <a:r>
              <a:rPr lang="tr-TR" dirty="0" err="1" smtClean="0"/>
              <a:t>aminoglikozidler</a:t>
            </a:r>
            <a:r>
              <a:rPr lang="tr-TR" dirty="0" smtClean="0"/>
              <a:t> ve </a:t>
            </a:r>
            <a:r>
              <a:rPr lang="tr-TR" dirty="0" err="1" smtClean="0"/>
              <a:t>sefalosporinler</a:t>
            </a:r>
            <a:r>
              <a:rPr lang="tr-TR" dirty="0" smtClean="0"/>
              <a:t> dahil olmak üzere yatarak tedavi için çeşitli antibiyotik rejimleri kullanılabilir.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Gebelikte akut </a:t>
            </a:r>
            <a:r>
              <a:rPr lang="tr-TR" sz="1200" dirty="0" err="1" smtClean="0"/>
              <a:t>piyelonefrit</a:t>
            </a:r>
            <a:r>
              <a:rPr lang="tr-TR" sz="1200" dirty="0" smtClean="0"/>
              <a:t> ikinci veya üçüncü kuşak </a:t>
            </a:r>
            <a:r>
              <a:rPr lang="tr-TR" sz="1200" dirty="0" err="1" smtClean="0"/>
              <a:t>sefalosporin</a:t>
            </a:r>
            <a:r>
              <a:rPr lang="tr-TR" sz="1200" dirty="0" smtClean="0"/>
              <a:t> tercih edilmeli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file:///C:/Users/pc/Downloads/enfeksiyon-hastaliklari-kitabi.pdf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file:///C:/Users/pc/Downloads/enfeksiyon-hastaliklari-kitabi.pdf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522E-D08E-4B48-AA4E-7971EE53C2BD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8591EC-5380-464A-98AE-E65B35A55257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28990E-5077-452B-B771-16C3C822E9C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rimethoprim-sulfamethoxazole-co-trimoxazole-drug-information?search=cystitis&amp;topicRef=8053&amp;source=see_link" TargetMode="External"/><Relationship Id="rId2" Type="http://schemas.openxmlformats.org/officeDocument/2006/relationships/hyperlink" Target="https://www.uptodate.com/contents/nitrofurantoin-drug-information?search=cystitis&amp;topicRef=8053&amp;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458084" cy="1857388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>ERİŞKİNLERDE</a:t>
            </a:r>
            <a:br>
              <a:rPr lang="tr-TR" sz="4000" dirty="0" smtClean="0"/>
            </a:br>
            <a:r>
              <a:rPr lang="tr-TR" sz="4000" dirty="0" smtClean="0"/>
              <a:t>ÜRİNER SİSTEM ENFEKSİYONLARI</a:t>
            </a:r>
            <a:endParaRPr lang="tr-TR" sz="4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286380" y="5072074"/>
            <a:ext cx="3429024" cy="1071570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 smtClean="0"/>
              <a:t>Dr. </a:t>
            </a:r>
            <a:r>
              <a:rPr lang="tr-TR" sz="2400" b="1" dirty="0" err="1" smtClean="0"/>
              <a:t>Fatıma</a:t>
            </a:r>
            <a:r>
              <a:rPr lang="tr-TR" sz="2400" b="1" dirty="0" smtClean="0"/>
              <a:t> YILDIZ</a:t>
            </a:r>
          </a:p>
          <a:p>
            <a:r>
              <a:rPr lang="tr-TR" sz="2400" b="1" dirty="0" smtClean="0"/>
              <a:t>KTÜ AİLE HEKİMLİĞİ ABD</a:t>
            </a:r>
          </a:p>
          <a:p>
            <a:r>
              <a:rPr lang="tr-TR" sz="2400" b="1" dirty="0" smtClean="0"/>
              <a:t>16.03.2021 </a:t>
            </a:r>
          </a:p>
          <a:p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672987" cy="305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TERMİNOLOJİ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6643734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u="sng" dirty="0" err="1" smtClean="0"/>
              <a:t>Pyüri</a:t>
            </a:r>
            <a:r>
              <a:rPr lang="tr-TR" sz="2000" u="sng" dirty="0" smtClean="0"/>
              <a:t>: </a:t>
            </a:r>
            <a:r>
              <a:rPr lang="tr-TR" sz="2000" dirty="0" smtClean="0"/>
              <a:t>İdrarda lökosit bulunması</a:t>
            </a:r>
          </a:p>
          <a:p>
            <a:pPr>
              <a:buNone/>
            </a:pPr>
            <a:r>
              <a:rPr lang="tr-TR" sz="2000" dirty="0" smtClean="0"/>
              <a:t>(</a:t>
            </a:r>
            <a:r>
              <a:rPr lang="fi-FI" sz="2000" dirty="0" smtClean="0"/>
              <a:t>&gt; 10 / mikroL veya 10.000 / mL</a:t>
            </a:r>
            <a:r>
              <a:rPr lang="tr-TR" sz="2000" dirty="0" smtClean="0"/>
              <a:t>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u="sng" dirty="0" smtClean="0"/>
              <a:t>Steril </a:t>
            </a:r>
            <a:r>
              <a:rPr lang="tr-TR" sz="2000" u="sng" dirty="0" err="1" smtClean="0"/>
              <a:t>pyüri</a:t>
            </a:r>
            <a:r>
              <a:rPr lang="tr-TR" sz="2000" u="sng" dirty="0" smtClean="0"/>
              <a:t>: </a:t>
            </a:r>
            <a:r>
              <a:rPr lang="tr-TR" sz="2000" dirty="0" err="1" smtClean="0"/>
              <a:t>Bakteriüri</a:t>
            </a:r>
            <a:r>
              <a:rPr lang="tr-TR" sz="2000" dirty="0" smtClean="0"/>
              <a:t> görülmeden lökosit görülmesi</a:t>
            </a:r>
          </a:p>
          <a:p>
            <a:pPr lvl="1">
              <a:buNone/>
            </a:pPr>
            <a:r>
              <a:rPr lang="tr-TR" sz="2000" dirty="0" smtClean="0"/>
              <a:t>tüberküloz, </a:t>
            </a:r>
            <a:r>
              <a:rPr lang="tr-TR" sz="2000" dirty="0" err="1" smtClean="0"/>
              <a:t>ürolitiazis</a:t>
            </a:r>
            <a:r>
              <a:rPr lang="tr-TR" sz="2000" dirty="0" smtClean="0"/>
              <a:t>, </a:t>
            </a:r>
            <a:r>
              <a:rPr lang="tr-TR" sz="2000" dirty="0" err="1" smtClean="0"/>
              <a:t>malignansi</a:t>
            </a:r>
            <a:r>
              <a:rPr lang="tr-TR" sz="2000" dirty="0" smtClean="0"/>
              <a:t>                    </a:t>
            </a:r>
          </a:p>
          <a:p>
            <a:pPr lvl="1">
              <a:buNone/>
            </a:pPr>
            <a:r>
              <a:rPr lang="tr-TR" sz="2000" dirty="0" smtClean="0"/>
              <a:t> </a:t>
            </a:r>
            <a:r>
              <a:rPr lang="tr-TR" sz="2000" dirty="0" err="1" smtClean="0"/>
              <a:t>vajinal</a:t>
            </a:r>
            <a:r>
              <a:rPr lang="tr-TR" sz="2000" dirty="0" smtClean="0"/>
              <a:t> lökositlerle </a:t>
            </a:r>
            <a:r>
              <a:rPr lang="tr-TR" sz="2000" dirty="0" err="1" smtClean="0"/>
              <a:t>kontaminasyon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</a:t>
            </a:r>
            <a:r>
              <a:rPr lang="tr-TR" sz="2000" dirty="0" err="1" smtClean="0"/>
              <a:t>Pyüri</a:t>
            </a:r>
            <a:r>
              <a:rPr lang="tr-TR" sz="2000" dirty="0" smtClean="0"/>
              <a:t> olmadan görülen </a:t>
            </a:r>
            <a:r>
              <a:rPr lang="tr-TR" sz="2000" dirty="0" err="1" smtClean="0"/>
              <a:t>bakteriüri</a:t>
            </a:r>
            <a:r>
              <a:rPr lang="tr-TR" sz="2000" dirty="0" smtClean="0"/>
              <a:t> ise genelde </a:t>
            </a:r>
            <a:r>
              <a:rPr lang="tr-TR" sz="2000" dirty="0" err="1" smtClean="0"/>
              <a:t>kontaminasyon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TERMİNOLOJİ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u="sng" dirty="0" smtClean="0"/>
              <a:t>Komplike ÜE</a:t>
            </a:r>
          </a:p>
          <a:p>
            <a:pPr>
              <a:buNone/>
            </a:pPr>
            <a:r>
              <a:rPr lang="tr-TR" sz="2000" dirty="0" smtClean="0"/>
              <a:t>Bakteri bulaşma ve </a:t>
            </a:r>
            <a:r>
              <a:rPr lang="tr-TR" sz="2000" dirty="0" err="1" smtClean="0"/>
              <a:t>kolonizasyon</a:t>
            </a:r>
            <a:r>
              <a:rPr lang="tr-TR" sz="2000" dirty="0" smtClean="0"/>
              <a:t> riskini tedavi direncini artıran</a:t>
            </a:r>
          </a:p>
          <a:p>
            <a:pPr>
              <a:buNone/>
            </a:pPr>
            <a:r>
              <a:rPr lang="tr-TR" sz="2000" dirty="0" smtClean="0"/>
              <a:t> yapısal, fonksiyonel ve anatomik anomali varlığında gelişen </a:t>
            </a:r>
            <a:r>
              <a:rPr lang="tr-TR" sz="2000" dirty="0" err="1" smtClean="0"/>
              <a:t>üriner</a:t>
            </a:r>
            <a:r>
              <a:rPr lang="tr-TR" sz="2000" dirty="0" smtClean="0"/>
              <a:t> enfeksiyonlar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tr-TR" altLang="tr-TR" sz="2000" b="1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tr-TR" altLang="tr-TR" sz="2000" b="1" dirty="0" smtClean="0">
                <a:solidFill>
                  <a:srgbClr val="C00000"/>
                </a:solidFill>
              </a:rPr>
              <a:t>Erkeklerde bir kez bile </a:t>
            </a:r>
            <a:r>
              <a:rPr lang="tr-TR" altLang="tr-TR" sz="2000" b="1" dirty="0" err="1" smtClean="0">
                <a:solidFill>
                  <a:srgbClr val="C00000"/>
                </a:solidFill>
              </a:rPr>
              <a:t>pyelonefrit</a:t>
            </a:r>
            <a:r>
              <a:rPr lang="tr-TR" altLang="tr-TR" sz="2000" b="1" dirty="0" smtClean="0">
                <a:solidFill>
                  <a:srgbClr val="C00000"/>
                </a:solidFill>
              </a:rPr>
              <a:t> geçirilse komplike olarak düşünülmeli ve kolaylaştırıcı faktörler araştırılmalı</a:t>
            </a:r>
          </a:p>
          <a:p>
            <a:endParaRPr lang="tr-TR" sz="20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TERMİNOLOJİ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00816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err="1" smtClean="0"/>
              <a:t>Reenfeksiyon</a:t>
            </a:r>
            <a:r>
              <a:rPr lang="tr-TR" sz="2000" u="sng" dirty="0" smtClean="0"/>
              <a:t>: </a:t>
            </a:r>
            <a:r>
              <a:rPr lang="tr-TR" sz="2000" dirty="0" smtClean="0"/>
              <a:t>Enfeksiyon tedavi edildikten sonra ilk 6 ay içinde farklı bir ajanla gelişen enfeksiyon</a:t>
            </a:r>
          </a:p>
          <a:p>
            <a:pPr>
              <a:buNone/>
            </a:pPr>
            <a:endParaRPr lang="tr-TR" sz="2000" dirty="0"/>
          </a:p>
          <a:p>
            <a:pPr marL="342900" lvl="1" indent="-342900">
              <a:buNone/>
            </a:pPr>
            <a:r>
              <a:rPr lang="tr-TR" sz="2000" u="sng" dirty="0" err="1" smtClean="0"/>
              <a:t>Relaps</a:t>
            </a:r>
            <a:r>
              <a:rPr lang="tr-TR" sz="2000" u="sng" dirty="0" smtClean="0"/>
              <a:t> (</a:t>
            </a:r>
            <a:r>
              <a:rPr lang="tr-TR" sz="2000" u="sng" dirty="0" err="1" smtClean="0"/>
              <a:t>Rekürrens</a:t>
            </a:r>
            <a:r>
              <a:rPr lang="tr-TR" sz="2000" u="sng" dirty="0" smtClean="0"/>
              <a:t>): </a:t>
            </a:r>
            <a:r>
              <a:rPr lang="tr-TR" sz="2000" dirty="0" smtClean="0"/>
              <a:t>Tedavi sonrası tekrar aynı patojenle kısa süre içinde (2 hafta) tekrar </a:t>
            </a:r>
            <a:r>
              <a:rPr lang="tr-TR" sz="2000" dirty="0" err="1" smtClean="0"/>
              <a:t>enfekte</a:t>
            </a:r>
            <a:r>
              <a:rPr lang="tr-TR" sz="2000" dirty="0" smtClean="0"/>
              <a:t> olunması durumu</a:t>
            </a:r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EPİDEMİYOLOJİ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En sık karşılaşılan enfeksiyon grubu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ABD yıllık 8 milyon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Sağlık Bakanlığı istatistiklerinde hastanede yatan hastaların %8.8’i ÜSE nedeniyle tedavi altında</a:t>
            </a:r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ETİYOLOJİ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Genel olarak aerobik ve </a:t>
            </a:r>
            <a:r>
              <a:rPr lang="tr-TR" sz="2000" dirty="0" err="1" smtClean="0"/>
              <a:t>fakültatif</a:t>
            </a:r>
            <a:r>
              <a:rPr lang="tr-TR" sz="2000" dirty="0" smtClean="0"/>
              <a:t> anaerobik gram(-) basiller</a:t>
            </a:r>
          </a:p>
          <a:p>
            <a:pPr lvl="1">
              <a:buNone/>
            </a:pPr>
            <a:r>
              <a:rPr lang="tr-TR" sz="2000" dirty="0" err="1" smtClean="0"/>
              <a:t>Escherischia</a:t>
            </a:r>
            <a:r>
              <a:rPr lang="tr-TR" sz="2000" dirty="0" smtClean="0"/>
              <a:t> </a:t>
            </a:r>
            <a:r>
              <a:rPr lang="tr-TR" sz="2000" dirty="0" err="1" smtClean="0"/>
              <a:t>Coli</a:t>
            </a:r>
            <a:r>
              <a:rPr lang="tr-TR" sz="2000" dirty="0" smtClean="0"/>
              <a:t> </a:t>
            </a:r>
            <a:r>
              <a:rPr lang="tr-TR" sz="2000" dirty="0" err="1" smtClean="0"/>
              <a:t>non</a:t>
            </a:r>
            <a:r>
              <a:rPr lang="tr-TR" sz="2000" dirty="0" smtClean="0"/>
              <a:t>-komplike </a:t>
            </a:r>
            <a:r>
              <a:rPr lang="tr-TR" sz="2000" dirty="0" err="1" smtClean="0"/>
              <a:t>ÜSE’lerin</a:t>
            </a:r>
            <a:r>
              <a:rPr lang="tr-TR" sz="2000" dirty="0" smtClean="0"/>
              <a:t> %85’inin sebebi</a:t>
            </a:r>
          </a:p>
          <a:p>
            <a:pPr lvl="2">
              <a:buNone/>
            </a:pPr>
            <a:r>
              <a:rPr lang="tr-TR" sz="1400" dirty="0" err="1" smtClean="0"/>
              <a:t>Staphylococcus</a:t>
            </a:r>
            <a:r>
              <a:rPr lang="tr-TR" sz="1400" dirty="0" smtClean="0"/>
              <a:t> </a:t>
            </a:r>
            <a:r>
              <a:rPr lang="tr-TR" sz="1400" dirty="0" err="1" smtClean="0"/>
              <a:t>saprophyticus</a:t>
            </a:r>
            <a:r>
              <a:rPr lang="tr-TR" sz="1400" dirty="0" smtClean="0"/>
              <a:t>,</a:t>
            </a:r>
            <a:r>
              <a:rPr lang="tr-TR" sz="1400" dirty="0" err="1" smtClean="0"/>
              <a:t>Proteus</a:t>
            </a:r>
            <a:r>
              <a:rPr lang="tr-TR" sz="1400" dirty="0" smtClean="0"/>
              <a:t>, </a:t>
            </a:r>
            <a:r>
              <a:rPr lang="tr-TR" sz="1400" dirty="0" err="1" smtClean="0"/>
              <a:t>Klebsiella</a:t>
            </a:r>
            <a:r>
              <a:rPr lang="tr-TR" sz="1400" dirty="0" smtClean="0"/>
              <a:t>, </a:t>
            </a:r>
            <a:r>
              <a:rPr lang="tr-TR" sz="1400" dirty="0" err="1" smtClean="0"/>
              <a:t>Enterokok</a:t>
            </a:r>
            <a:r>
              <a:rPr lang="tr-TR" sz="1400" dirty="0" smtClean="0"/>
              <a:t>, </a:t>
            </a:r>
            <a:r>
              <a:rPr lang="tr-TR" sz="1400" dirty="0" err="1" smtClean="0"/>
              <a:t>Citrobacter</a:t>
            </a:r>
            <a:endParaRPr lang="tr-TR" sz="1400" dirty="0" smtClean="0"/>
          </a:p>
          <a:p>
            <a:pPr lvl="2">
              <a:buNone/>
            </a:pPr>
            <a:r>
              <a:rPr lang="tr-TR" sz="1400" dirty="0" err="1" smtClean="0"/>
              <a:t>Pseudomonas</a:t>
            </a:r>
            <a:r>
              <a:rPr lang="tr-TR" sz="1400" dirty="0" smtClean="0"/>
              <a:t>,</a:t>
            </a:r>
            <a:r>
              <a:rPr lang="tr-TR" sz="1400" dirty="0" err="1" smtClean="0"/>
              <a:t>Aeruginosa</a:t>
            </a:r>
            <a:r>
              <a:rPr lang="tr-TR" sz="1400" dirty="0" smtClean="0"/>
              <a:t>, </a:t>
            </a:r>
            <a:r>
              <a:rPr lang="tr-TR" sz="1400" dirty="0" err="1" smtClean="0"/>
              <a:t>Serratia</a:t>
            </a:r>
            <a:r>
              <a:rPr lang="tr-TR" sz="1400" dirty="0" smtClean="0"/>
              <a:t>, </a:t>
            </a:r>
            <a:r>
              <a:rPr lang="tr-TR" sz="1400" dirty="0" err="1" smtClean="0"/>
              <a:t>Providencia</a:t>
            </a:r>
            <a:r>
              <a:rPr lang="tr-TR" sz="1400" dirty="0" smtClean="0"/>
              <a:t>, </a:t>
            </a:r>
            <a:r>
              <a:rPr lang="tr-TR" sz="1400" dirty="0" err="1" smtClean="0"/>
              <a:t>Stafilococcus</a:t>
            </a:r>
            <a:r>
              <a:rPr lang="tr-TR" sz="1400" dirty="0" smtClean="0"/>
              <a:t> </a:t>
            </a:r>
            <a:r>
              <a:rPr lang="tr-TR" sz="1400" dirty="0" err="1" smtClean="0"/>
              <a:t>Aureus</a:t>
            </a:r>
            <a:r>
              <a:rPr lang="tr-TR" sz="1400" dirty="0" smtClean="0"/>
              <a:t> ,</a:t>
            </a:r>
            <a:r>
              <a:rPr lang="tr-TR" sz="1400" dirty="0" err="1" smtClean="0"/>
              <a:t>M.tuberculosis</a:t>
            </a:r>
            <a:r>
              <a:rPr lang="tr-TR" sz="1400" dirty="0" smtClean="0"/>
              <a:t> </a:t>
            </a:r>
          </a:p>
          <a:p>
            <a:pPr lvl="1">
              <a:buNone/>
            </a:pPr>
            <a:endParaRPr lang="tr-TR" sz="2000" dirty="0" smtClean="0"/>
          </a:p>
          <a:p>
            <a:pPr lvl="1">
              <a:buNone/>
            </a:pPr>
            <a:r>
              <a:rPr lang="tr-TR" sz="1600" dirty="0" err="1" smtClean="0"/>
              <a:t>Funguslar</a:t>
            </a:r>
            <a:r>
              <a:rPr lang="tr-TR" sz="1600" dirty="0" smtClean="0"/>
              <a:t> (en sık </a:t>
            </a:r>
            <a:r>
              <a:rPr lang="tr-TR" sz="1600" dirty="0" err="1" smtClean="0"/>
              <a:t>candida</a:t>
            </a:r>
            <a:r>
              <a:rPr lang="tr-TR" sz="1600" dirty="0" smtClean="0"/>
              <a:t>, çok daha az </a:t>
            </a:r>
            <a:r>
              <a:rPr lang="tr-TR" sz="1600" dirty="0" err="1" smtClean="0"/>
              <a:t>aspergillus</a:t>
            </a:r>
            <a:r>
              <a:rPr lang="tr-TR" sz="1600" dirty="0" smtClean="0"/>
              <a:t>), </a:t>
            </a:r>
            <a:r>
              <a:rPr lang="tr-TR" sz="1600" dirty="0" err="1" smtClean="0"/>
              <a:t>Adenoviruslar</a:t>
            </a:r>
            <a:r>
              <a:rPr lang="tr-TR" sz="1600" dirty="0" smtClean="0"/>
              <a:t> </a:t>
            </a:r>
            <a:r>
              <a:rPr lang="tr-TR" sz="1600" dirty="0" err="1" smtClean="0"/>
              <a:t>Mycoplasmalar</a:t>
            </a:r>
            <a:r>
              <a:rPr lang="tr-TR" sz="1600" dirty="0" smtClean="0"/>
              <a:t>, </a:t>
            </a:r>
            <a:r>
              <a:rPr lang="tr-TR" sz="1600" dirty="0" err="1" smtClean="0"/>
              <a:t>Ureoplasma</a:t>
            </a:r>
            <a:r>
              <a:rPr lang="tr-TR" sz="1600" dirty="0" smtClean="0"/>
              <a:t> </a:t>
            </a:r>
            <a:r>
              <a:rPr lang="tr-TR" sz="1600" dirty="0" err="1" smtClean="0"/>
              <a:t>Urealyticum</a:t>
            </a:r>
            <a:r>
              <a:rPr lang="tr-TR" sz="1600" dirty="0" smtClean="0"/>
              <a:t>, </a:t>
            </a:r>
            <a:r>
              <a:rPr lang="tr-TR" sz="1600" dirty="0" err="1" smtClean="0"/>
              <a:t>Gardnerella</a:t>
            </a:r>
            <a:r>
              <a:rPr lang="tr-TR" sz="1600" dirty="0" smtClean="0"/>
              <a:t> </a:t>
            </a:r>
            <a:r>
              <a:rPr lang="tr-TR" sz="1600" dirty="0" err="1" smtClean="0"/>
              <a:t>Vaginalis</a:t>
            </a:r>
            <a:r>
              <a:rPr lang="tr-TR" sz="1600" dirty="0" smtClean="0"/>
              <a:t> ve </a:t>
            </a:r>
            <a:r>
              <a:rPr lang="tr-TR" sz="1600" dirty="0" err="1" smtClean="0"/>
              <a:t>Neisseria</a:t>
            </a:r>
            <a:r>
              <a:rPr lang="tr-TR" sz="1600" dirty="0" smtClean="0"/>
              <a:t> </a:t>
            </a:r>
            <a:r>
              <a:rPr lang="tr-TR" sz="1600" dirty="0" err="1" smtClean="0"/>
              <a:t>Gonorea</a:t>
            </a:r>
            <a:endParaRPr lang="tr-TR" sz="1600" dirty="0" smtClean="0"/>
          </a:p>
          <a:p>
            <a:pPr lvl="2">
              <a:buNone/>
            </a:pPr>
            <a:endParaRPr lang="tr-TR" sz="20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PATOGENEZ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Üropatojenlerin</a:t>
            </a:r>
            <a:r>
              <a:rPr lang="tr-TR" sz="2000" dirty="0" smtClean="0"/>
              <a:t> </a:t>
            </a:r>
            <a:r>
              <a:rPr lang="tr-TR" sz="2000" dirty="0" err="1" smtClean="0"/>
              <a:t>üriner</a:t>
            </a:r>
            <a:r>
              <a:rPr lang="tr-TR" sz="2000" dirty="0" smtClean="0"/>
              <a:t> sistemi </a:t>
            </a:r>
            <a:r>
              <a:rPr lang="tr-TR" sz="2000" dirty="0" err="1" smtClean="0"/>
              <a:t>enfekte</a:t>
            </a:r>
            <a:r>
              <a:rPr lang="tr-TR" sz="2000" dirty="0" smtClean="0"/>
              <a:t> etmesi </a:t>
            </a:r>
          </a:p>
          <a:p>
            <a:pPr>
              <a:buNone/>
            </a:pPr>
            <a:r>
              <a:rPr lang="tr-TR" sz="2000" smtClean="0"/>
              <a:t>    mikroorganizmaların </a:t>
            </a:r>
            <a:endParaRPr lang="tr-TR" sz="2000" dirty="0" smtClean="0"/>
          </a:p>
          <a:p>
            <a:pPr lvl="1">
              <a:buNone/>
            </a:pPr>
            <a:r>
              <a:rPr lang="tr-TR" sz="2000" dirty="0" smtClean="0"/>
              <a:t>&gt;&gt; </a:t>
            </a:r>
            <a:r>
              <a:rPr lang="tr-TR" sz="2000" dirty="0" err="1" smtClean="0"/>
              <a:t>virülans</a:t>
            </a:r>
            <a:r>
              <a:rPr lang="tr-TR" sz="2000" dirty="0" smtClean="0"/>
              <a:t> faktörleri</a:t>
            </a:r>
          </a:p>
          <a:p>
            <a:pPr lvl="1">
              <a:buNone/>
            </a:pPr>
            <a:r>
              <a:rPr lang="tr-TR" sz="2000" dirty="0" smtClean="0"/>
              <a:t>&gt;&gt; </a:t>
            </a:r>
            <a:r>
              <a:rPr lang="tr-TR" sz="2000" dirty="0" err="1" smtClean="0"/>
              <a:t>inokülasyonu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smtClean="0"/>
              <a:t>    konak savunma sisteminin etkileşimleri sonucu</a:t>
            </a:r>
          </a:p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2000" dirty="0" err="1" smtClean="0"/>
              <a:t>Asendan</a:t>
            </a:r>
            <a:r>
              <a:rPr lang="tr-TR" sz="2000" dirty="0" smtClean="0"/>
              <a:t>, </a:t>
            </a:r>
            <a:r>
              <a:rPr lang="tr-TR" sz="2000" dirty="0" err="1" smtClean="0"/>
              <a:t>hematojen</a:t>
            </a:r>
            <a:r>
              <a:rPr lang="tr-TR" sz="2000" dirty="0" smtClean="0"/>
              <a:t>, lenfatik ve direk temas</a:t>
            </a:r>
            <a:endParaRPr lang="tr-TR" sz="20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RİSK FAKTÖRLERİ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2285992"/>
            <a:ext cx="3400420" cy="340214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Veziko</a:t>
            </a:r>
            <a:r>
              <a:rPr lang="tr-TR" sz="1800" dirty="0" smtClean="0"/>
              <a:t> </a:t>
            </a:r>
            <a:r>
              <a:rPr lang="tr-TR" sz="1800" dirty="0" err="1" smtClean="0"/>
              <a:t>Üretral</a:t>
            </a:r>
            <a:r>
              <a:rPr lang="tr-TR" sz="1800" dirty="0" smtClean="0"/>
              <a:t> </a:t>
            </a:r>
            <a:r>
              <a:rPr lang="tr-TR" sz="1800" dirty="0" err="1" smtClean="0"/>
              <a:t>Reflü</a:t>
            </a:r>
            <a:r>
              <a:rPr lang="tr-TR" sz="1800" dirty="0" smtClean="0"/>
              <a:t> (VUR)</a:t>
            </a:r>
          </a:p>
          <a:p>
            <a:pPr>
              <a:buNone/>
            </a:pPr>
            <a:r>
              <a:rPr lang="tr-TR" sz="1800" dirty="0" err="1" smtClean="0"/>
              <a:t>Ürolitiazis</a:t>
            </a:r>
            <a:endParaRPr lang="tr-TR" sz="1800" dirty="0" smtClean="0"/>
          </a:p>
          <a:p>
            <a:pPr>
              <a:buNone/>
            </a:pPr>
            <a:r>
              <a:rPr lang="tr-TR" sz="1800" dirty="0" err="1" smtClean="0"/>
              <a:t>Diabetes</a:t>
            </a:r>
            <a:r>
              <a:rPr lang="tr-TR" sz="1800" dirty="0" smtClean="0"/>
              <a:t> </a:t>
            </a:r>
            <a:r>
              <a:rPr lang="tr-TR" sz="1800" dirty="0" err="1" smtClean="0"/>
              <a:t>Mellitus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Gebelik</a:t>
            </a:r>
          </a:p>
          <a:p>
            <a:pPr>
              <a:buNone/>
            </a:pPr>
            <a:r>
              <a:rPr lang="tr-TR" sz="1800" dirty="0" smtClean="0"/>
              <a:t>HIV</a:t>
            </a:r>
          </a:p>
          <a:p>
            <a:pPr>
              <a:buNone/>
            </a:pPr>
            <a:endParaRPr lang="tr-TR" sz="1800" dirty="0"/>
          </a:p>
        </p:txBody>
      </p:sp>
      <p:sp>
        <p:nvSpPr>
          <p:cNvPr id="4" name="3 Dikdörtgen"/>
          <p:cNvSpPr/>
          <p:nvPr/>
        </p:nvSpPr>
        <p:spPr>
          <a:xfrm>
            <a:off x="3786182" y="2643182"/>
            <a:ext cx="35004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dirty="0" smtClean="0"/>
              <a:t>Bebeklik</a:t>
            </a:r>
          </a:p>
          <a:p>
            <a:pPr>
              <a:buNone/>
            </a:pPr>
            <a:r>
              <a:rPr lang="tr-TR" dirty="0" smtClean="0"/>
              <a:t>Yaşlılık</a:t>
            </a:r>
          </a:p>
          <a:p>
            <a:pPr>
              <a:buNone/>
            </a:pPr>
            <a:r>
              <a:rPr lang="tr-TR" dirty="0" smtClean="0"/>
              <a:t>Obstrüksiyon</a:t>
            </a:r>
          </a:p>
          <a:p>
            <a:pPr>
              <a:buNone/>
            </a:pP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Hasarı</a:t>
            </a:r>
          </a:p>
          <a:p>
            <a:pPr>
              <a:buNone/>
            </a:pP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kataterizasyon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Multiple</a:t>
            </a:r>
            <a:r>
              <a:rPr lang="tr-TR" dirty="0" smtClean="0"/>
              <a:t> skleroz</a:t>
            </a:r>
          </a:p>
          <a:p>
            <a:pPr>
              <a:buNone/>
            </a:pPr>
            <a:r>
              <a:rPr lang="tr-TR" dirty="0" smtClean="0"/>
              <a:t>Ürolojik anomali</a:t>
            </a:r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TANI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TİT de </a:t>
            </a:r>
            <a:r>
              <a:rPr lang="tr-TR" sz="2000" dirty="0" err="1" smtClean="0"/>
              <a:t>piyüri</a:t>
            </a:r>
            <a:r>
              <a:rPr lang="tr-TR" sz="2000" dirty="0" smtClean="0"/>
              <a:t> </a:t>
            </a:r>
            <a:r>
              <a:rPr lang="tr-TR" sz="2000" dirty="0" err="1" smtClean="0"/>
              <a:t>bakteriüri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Lökosit </a:t>
            </a:r>
            <a:r>
              <a:rPr lang="tr-TR" sz="2000" dirty="0" err="1" smtClean="0"/>
              <a:t>esteraz</a:t>
            </a:r>
            <a:r>
              <a:rPr lang="tr-TR" sz="2000" dirty="0" smtClean="0"/>
              <a:t> testi ve </a:t>
            </a:r>
            <a:r>
              <a:rPr lang="tr-TR" sz="2000" dirty="0" err="1" smtClean="0"/>
              <a:t>nitrit</a:t>
            </a:r>
            <a:r>
              <a:rPr lang="tr-TR" sz="2000" dirty="0" smtClean="0"/>
              <a:t> testi pozitifliği idrar yolu enfeksiyonu için önemli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İdrar Kültürü</a:t>
            </a:r>
          </a:p>
          <a:p>
            <a:pPr>
              <a:buNone/>
            </a:pPr>
            <a:r>
              <a:rPr lang="tr-TR" sz="2000" dirty="0" smtClean="0"/>
              <a:t>orta akım idrarda &gt;&gt; 100.000 koloni/ml </a:t>
            </a:r>
          </a:p>
          <a:p>
            <a:pPr>
              <a:buNone/>
            </a:pPr>
            <a:r>
              <a:rPr lang="tr-TR" sz="2000" dirty="0" err="1" smtClean="0"/>
              <a:t>suprapubik</a:t>
            </a:r>
            <a:r>
              <a:rPr lang="tr-TR" sz="2000" dirty="0" smtClean="0"/>
              <a:t> </a:t>
            </a:r>
            <a:r>
              <a:rPr lang="tr-TR" sz="2000" dirty="0" err="1" smtClean="0"/>
              <a:t>aspirasyon</a:t>
            </a:r>
            <a:r>
              <a:rPr lang="tr-TR" sz="2000" dirty="0" smtClean="0"/>
              <a:t> &gt;&gt; tek mikroorganizma</a:t>
            </a:r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32937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Mesanenin bakteriyel enfeksiyonları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Tüm kadınların yarısı en az bir kez</a:t>
            </a:r>
          </a:p>
          <a:p>
            <a:pPr lvl="1">
              <a:buNone/>
            </a:pPr>
            <a:r>
              <a:rPr lang="tr-TR" sz="2000" dirty="0" err="1" smtClean="0"/>
              <a:t>Escherichia</a:t>
            </a:r>
            <a:r>
              <a:rPr lang="tr-TR" sz="2000" dirty="0" smtClean="0"/>
              <a:t> </a:t>
            </a:r>
            <a:r>
              <a:rPr lang="tr-TR" sz="2000" dirty="0" err="1" smtClean="0"/>
              <a:t>coli</a:t>
            </a:r>
            <a:r>
              <a:rPr lang="tr-TR" sz="2000" dirty="0" smtClean="0"/>
              <a:t>, </a:t>
            </a:r>
            <a:r>
              <a:rPr lang="tr-TR" sz="2000" dirty="0" err="1" smtClean="0"/>
              <a:t>Staphylococcus</a:t>
            </a:r>
            <a:endParaRPr lang="tr-TR" sz="2000" dirty="0" smtClean="0"/>
          </a:p>
          <a:p>
            <a:pPr lvl="1">
              <a:buNone/>
            </a:pPr>
            <a:r>
              <a:rPr lang="tr-TR" sz="2000" dirty="0" smtClean="0"/>
              <a:t>Akut komplikasyonsuz sistit</a:t>
            </a:r>
          </a:p>
          <a:p>
            <a:pPr>
              <a:buNone/>
            </a:pP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err="1" smtClean="0"/>
              <a:t>Fekal</a:t>
            </a:r>
            <a:r>
              <a:rPr lang="tr-TR" sz="2000" dirty="0" smtClean="0"/>
              <a:t> ya da </a:t>
            </a:r>
            <a:r>
              <a:rPr lang="tr-TR" sz="2000" dirty="0" err="1" smtClean="0"/>
              <a:t>vaginal</a:t>
            </a:r>
            <a:r>
              <a:rPr lang="tr-TR" sz="2000" dirty="0" smtClean="0"/>
              <a:t> floranın </a:t>
            </a:r>
            <a:r>
              <a:rPr lang="tr-TR" sz="2000" dirty="0" err="1" smtClean="0"/>
              <a:t>üretrayı</a:t>
            </a:r>
            <a:r>
              <a:rPr lang="tr-TR" sz="2000" dirty="0" smtClean="0"/>
              <a:t> </a:t>
            </a:r>
            <a:r>
              <a:rPr lang="tr-TR" sz="2000" dirty="0" err="1" smtClean="0"/>
              <a:t>kontamine</a:t>
            </a:r>
            <a:r>
              <a:rPr lang="tr-TR" sz="2000" dirty="0" smtClean="0"/>
              <a:t> etmesi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Dizüri</a:t>
            </a:r>
            <a:r>
              <a:rPr lang="tr-TR" sz="2000" dirty="0" smtClean="0"/>
              <a:t>, </a:t>
            </a:r>
            <a:r>
              <a:rPr lang="tr-TR" sz="2000" dirty="0" err="1" smtClean="0"/>
              <a:t>pollaküri</a:t>
            </a:r>
            <a:r>
              <a:rPr lang="tr-TR" sz="2000" dirty="0" smtClean="0"/>
              <a:t>, </a:t>
            </a:r>
            <a:r>
              <a:rPr lang="tr-TR" sz="2000" dirty="0" err="1" smtClean="0"/>
              <a:t>noktüri</a:t>
            </a:r>
            <a:r>
              <a:rPr lang="tr-TR" sz="2000" dirty="0" smtClean="0"/>
              <a:t>, </a:t>
            </a:r>
            <a:r>
              <a:rPr lang="tr-TR" sz="2000" dirty="0" err="1" smtClean="0"/>
              <a:t>urgency</a:t>
            </a:r>
            <a:r>
              <a:rPr lang="tr-TR" sz="2000" dirty="0" smtClean="0"/>
              <a:t>           </a:t>
            </a:r>
          </a:p>
          <a:p>
            <a:pPr>
              <a:buNone/>
            </a:pPr>
            <a:r>
              <a:rPr lang="tr-TR" sz="2000" dirty="0" err="1" smtClean="0"/>
              <a:t>rezidü</a:t>
            </a:r>
            <a:r>
              <a:rPr lang="tr-TR" sz="2000" dirty="0" smtClean="0"/>
              <a:t> idrar hissi </a:t>
            </a:r>
            <a:r>
              <a:rPr lang="tr-TR" sz="2000" dirty="0" err="1" smtClean="0"/>
              <a:t>urge</a:t>
            </a:r>
            <a:r>
              <a:rPr lang="tr-TR" sz="2000" dirty="0" smtClean="0"/>
              <a:t> </a:t>
            </a:r>
            <a:r>
              <a:rPr lang="tr-TR" sz="2000" dirty="0" err="1" smtClean="0"/>
              <a:t>inkontinans</a:t>
            </a: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suprapubik</a:t>
            </a:r>
            <a:r>
              <a:rPr lang="tr-TR" sz="2000" dirty="0" smtClean="0"/>
              <a:t> hassasiyet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Ateş, yan ağrısı, üşüme ve titreme  X</a:t>
            </a:r>
          </a:p>
          <a:p>
            <a:pPr>
              <a:buNone/>
            </a:pPr>
            <a:endParaRPr lang="tr-TR" sz="20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SİSTİT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15064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TİT de </a:t>
            </a:r>
            <a:r>
              <a:rPr lang="tr-TR" sz="2000" dirty="0" err="1" smtClean="0"/>
              <a:t>bakteriüri</a:t>
            </a:r>
            <a:r>
              <a:rPr lang="tr-TR" sz="2000" dirty="0" smtClean="0"/>
              <a:t> ve </a:t>
            </a:r>
            <a:r>
              <a:rPr lang="tr-TR" sz="2000" dirty="0" err="1" smtClean="0"/>
              <a:t>pyüri</a:t>
            </a:r>
            <a:r>
              <a:rPr lang="tr-TR" sz="2000" dirty="0" smtClean="0"/>
              <a:t> nadiren </a:t>
            </a:r>
            <a:r>
              <a:rPr lang="tr-TR" sz="2000" dirty="0" err="1" smtClean="0"/>
              <a:t>hematüri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Laboratuar genelde normal</a:t>
            </a:r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smtClean="0"/>
              <a:t>İdrar kültürleri </a:t>
            </a:r>
          </a:p>
          <a:p>
            <a:pPr>
              <a:buNone/>
            </a:pPr>
            <a:r>
              <a:rPr lang="tr-TR" sz="2000" dirty="0" smtClean="0"/>
              <a:t>Komplike </a:t>
            </a:r>
          </a:p>
          <a:p>
            <a:pPr>
              <a:buNone/>
            </a:pPr>
            <a:r>
              <a:rPr lang="tr-TR" sz="2000" dirty="0" err="1" smtClean="0"/>
              <a:t>Piyelonefrit</a:t>
            </a:r>
            <a:r>
              <a:rPr lang="tr-TR" sz="2000" dirty="0" smtClean="0"/>
              <a:t> şüphesi olan</a:t>
            </a:r>
          </a:p>
          <a:p>
            <a:pPr>
              <a:buNone/>
            </a:pPr>
            <a:r>
              <a:rPr lang="tr-TR" sz="2000" dirty="0" smtClean="0"/>
              <a:t>Semptomları düzelmeyen </a:t>
            </a:r>
          </a:p>
          <a:p>
            <a:pPr>
              <a:buNone/>
            </a:pPr>
            <a:r>
              <a:rPr lang="tr-TR" sz="2000" dirty="0" smtClean="0"/>
              <a:t>Tedaviden sonra 2-4 hafta içinde tekrarlayan</a:t>
            </a:r>
          </a:p>
          <a:p>
            <a:pPr>
              <a:buNone/>
            </a:pPr>
            <a:r>
              <a:rPr lang="tr-TR" sz="2000" dirty="0" err="1" smtClean="0"/>
              <a:t>Atipik</a:t>
            </a:r>
            <a:r>
              <a:rPr lang="tr-TR" sz="2000" dirty="0" smtClean="0"/>
              <a:t> semptomlarla başvuran kadınlarda</a:t>
            </a:r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endParaRPr lang="tr-TR" sz="2000" u="sng" dirty="0" smtClean="0"/>
          </a:p>
          <a:p>
            <a:pPr lvl="2">
              <a:buNone/>
            </a:pPr>
            <a:endParaRPr lang="tr-TR" sz="2000" dirty="0" smtClean="0"/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SUNUM PLANI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Amaç ve Öğrenim Hedefleri</a:t>
            </a:r>
          </a:p>
          <a:p>
            <a:r>
              <a:rPr lang="tr-TR" dirty="0" smtClean="0"/>
              <a:t>Tanım ve Epidemiyoloji</a:t>
            </a:r>
          </a:p>
          <a:p>
            <a:r>
              <a:rPr lang="tr-TR" dirty="0" smtClean="0"/>
              <a:t>Klinik Terimler</a:t>
            </a:r>
          </a:p>
          <a:p>
            <a:r>
              <a:rPr lang="tr-TR" dirty="0" err="1" smtClean="0"/>
              <a:t>Patogenez</a:t>
            </a:r>
            <a:r>
              <a:rPr lang="tr-TR" dirty="0" smtClean="0"/>
              <a:t> ve Etkenler</a:t>
            </a:r>
          </a:p>
          <a:p>
            <a:r>
              <a:rPr lang="tr-TR" dirty="0" smtClean="0"/>
              <a:t>Sınıflandırma ve Semptomlar</a:t>
            </a:r>
          </a:p>
          <a:p>
            <a:r>
              <a:rPr lang="tr-TR" dirty="0" smtClean="0"/>
              <a:t>Risk Faktörleri </a:t>
            </a:r>
          </a:p>
          <a:p>
            <a:r>
              <a:rPr lang="tr-TR" dirty="0" smtClean="0"/>
              <a:t>Tedavi ve İzlem</a:t>
            </a:r>
          </a:p>
          <a:p>
            <a:r>
              <a:rPr lang="tr-TR" dirty="0" smtClean="0"/>
              <a:t>Korunma ve Eğitim</a:t>
            </a:r>
          </a:p>
          <a:p>
            <a:r>
              <a:rPr lang="tr-TR" dirty="0" smtClean="0"/>
              <a:t>Sevk</a:t>
            </a:r>
          </a:p>
          <a:p>
            <a:endParaRPr lang="tr-TR" dirty="0"/>
          </a:p>
        </p:txBody>
      </p:sp>
      <p:pic>
        <p:nvPicPr>
          <p:cNvPr id="2052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u="sng" dirty="0" smtClean="0"/>
              <a:t>Tedavi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000" dirty="0" smtClean="0"/>
              <a:t>Komplike olmamış bir akut bakteriyel sistitte </a:t>
            </a:r>
          </a:p>
          <a:p>
            <a:pPr lvl="1">
              <a:buNone/>
            </a:pPr>
            <a:r>
              <a:rPr lang="tr-TR" sz="2000" dirty="0" smtClean="0"/>
              <a:t>Kültür yapılmadan tedavi verilebilir</a:t>
            </a:r>
          </a:p>
          <a:p>
            <a:pPr lvl="2">
              <a:buNone/>
            </a:pPr>
            <a:r>
              <a:rPr lang="tr-TR" sz="1600" dirty="0" err="1" smtClean="0"/>
              <a:t>Fosfomisin</a:t>
            </a:r>
            <a:r>
              <a:rPr lang="tr-TR" sz="1600" dirty="0" smtClean="0"/>
              <a:t>, </a:t>
            </a:r>
            <a:r>
              <a:rPr lang="tr-TR" sz="1600" dirty="0" err="1" smtClean="0"/>
              <a:t>nitrofurantoin</a:t>
            </a:r>
            <a:r>
              <a:rPr lang="tr-TR" sz="1600" dirty="0" smtClean="0"/>
              <a:t>, </a:t>
            </a:r>
            <a:r>
              <a:rPr lang="tr-TR" sz="1600" dirty="0" err="1" smtClean="0"/>
              <a:t>trimetoprim</a:t>
            </a:r>
            <a:r>
              <a:rPr lang="tr-TR" sz="1600" dirty="0" smtClean="0"/>
              <a:t>-</a:t>
            </a:r>
            <a:r>
              <a:rPr lang="tr-TR" sz="1600" dirty="0" err="1" smtClean="0"/>
              <a:t>sülfametoksazol</a:t>
            </a:r>
            <a:r>
              <a:rPr lang="tr-TR" sz="1600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lvl="2">
              <a:buNone/>
            </a:pPr>
            <a:endParaRPr lang="tr-TR" sz="1600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00504"/>
            <a:ext cx="416941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TEKRARLAYAN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72188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1 yıl içinde ≥ 3  veya 6 ay içinde ≥ 2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En güçlü </a:t>
            </a:r>
            <a:r>
              <a:rPr lang="tr-TR" sz="2000" dirty="0" err="1" smtClean="0"/>
              <a:t>prediktörü</a:t>
            </a:r>
            <a:r>
              <a:rPr lang="tr-TR" sz="2000" dirty="0" smtClean="0"/>
              <a:t> cinsel ilişki sıklığı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Postmenopozal</a:t>
            </a:r>
            <a:r>
              <a:rPr lang="tr-TR" sz="2000" dirty="0" smtClean="0"/>
              <a:t> kadınlarda düşük östrojen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İdrar tahlilinde </a:t>
            </a:r>
            <a:r>
              <a:rPr lang="tr-TR" sz="2000" dirty="0" err="1" smtClean="0"/>
              <a:t>bakteriüri</a:t>
            </a:r>
            <a:r>
              <a:rPr lang="tr-TR" sz="2000" dirty="0" smtClean="0"/>
              <a:t> ve </a:t>
            </a:r>
            <a:r>
              <a:rPr lang="tr-TR" sz="2000" dirty="0" err="1" smtClean="0"/>
              <a:t>pyüri</a:t>
            </a:r>
            <a:r>
              <a:rPr lang="tr-TR" sz="2000" dirty="0" smtClean="0"/>
              <a:t> görülürken kan tahlilleri genel olarak normal</a:t>
            </a:r>
          </a:p>
          <a:p>
            <a:pPr lvl="1">
              <a:buNone/>
            </a:pPr>
            <a:r>
              <a:rPr lang="tr-TR" sz="2000" dirty="0" smtClean="0"/>
              <a:t>tüberküloz sistiti, </a:t>
            </a:r>
            <a:r>
              <a:rPr lang="tr-TR" sz="2000" dirty="0" err="1" smtClean="0"/>
              <a:t>interstisyel</a:t>
            </a:r>
            <a:r>
              <a:rPr lang="tr-TR" sz="2000" dirty="0" smtClean="0"/>
              <a:t> sistit ve radyasyon sistitinden ayırıcı tanısı yapılmalı</a:t>
            </a:r>
            <a:endParaRPr lang="tr-TR" sz="20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TEKRARLAYAN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0075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Sürekli  </a:t>
            </a:r>
            <a:r>
              <a:rPr lang="tr-TR" sz="2000" u="sng" dirty="0" err="1" smtClean="0">
                <a:hlinkClick r:id="rId2"/>
              </a:rPr>
              <a:t>nitrofurantoin</a:t>
            </a:r>
            <a:r>
              <a:rPr lang="tr-TR" sz="2000" dirty="0" smtClean="0"/>
              <a:t> ve </a:t>
            </a:r>
            <a:r>
              <a:rPr lang="tr-TR" sz="2000" u="sng" dirty="0" err="1" smtClean="0">
                <a:hlinkClick r:id="rId3"/>
              </a:rPr>
              <a:t>trimetoprim</a:t>
            </a:r>
            <a:r>
              <a:rPr lang="tr-TR" sz="2000" u="sng" dirty="0" smtClean="0">
                <a:hlinkClick r:id="rId3"/>
              </a:rPr>
              <a:t>-</a:t>
            </a:r>
            <a:r>
              <a:rPr lang="tr-TR" sz="2000" u="sng" dirty="0" err="1" smtClean="0">
                <a:hlinkClick r:id="rId3"/>
              </a:rPr>
              <a:t>sülfametoksazol</a:t>
            </a:r>
            <a:r>
              <a:rPr lang="tr-TR" sz="2000" dirty="0" smtClean="0"/>
              <a:t> 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Postkoital</a:t>
            </a:r>
            <a:r>
              <a:rPr lang="tr-TR" sz="2000" dirty="0" smtClean="0"/>
              <a:t> </a:t>
            </a:r>
            <a:r>
              <a:rPr lang="tr-TR" sz="2000" dirty="0" err="1" smtClean="0"/>
              <a:t>profilaksi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Komplike İYE riski taşıyan hastalar</a:t>
            </a:r>
          </a:p>
          <a:p>
            <a:pPr lvl="1">
              <a:buNone/>
            </a:pPr>
            <a:r>
              <a:rPr lang="tr-TR" dirty="0" smtClean="0"/>
              <a:t>kültür alınıp </a:t>
            </a:r>
            <a:r>
              <a:rPr lang="tr-TR" dirty="0" err="1" smtClean="0"/>
              <a:t>gs</a:t>
            </a:r>
            <a:r>
              <a:rPr lang="tr-TR" dirty="0" smtClean="0"/>
              <a:t> antibiyotiklerle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Yapısal anormalliklerden şüpheleniliyorsa böbrek görüntüleme</a:t>
            </a:r>
          </a:p>
          <a:p>
            <a:pPr>
              <a:buNone/>
            </a:pPr>
            <a:endParaRPr lang="tr-TR" sz="20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TEKRARLAYAN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14998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Postkoital</a:t>
            </a:r>
            <a:r>
              <a:rPr lang="tr-TR" sz="2000" dirty="0" smtClean="0"/>
              <a:t> </a:t>
            </a:r>
            <a:r>
              <a:rPr lang="tr-TR" sz="2000" dirty="0" err="1" smtClean="0"/>
              <a:t>profilaksi</a:t>
            </a:r>
            <a:r>
              <a:rPr lang="tr-TR" sz="2000" dirty="0" smtClean="0"/>
              <a:t> günlük </a:t>
            </a:r>
            <a:r>
              <a:rPr lang="tr-TR" sz="2000" dirty="0" err="1" smtClean="0"/>
              <a:t>profilaksi</a:t>
            </a:r>
            <a:r>
              <a:rPr lang="tr-TR" sz="2000" dirty="0" smtClean="0"/>
              <a:t> kadar etkili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Antibiyotik </a:t>
            </a:r>
            <a:r>
              <a:rPr lang="tr-TR" sz="2000" dirty="0" err="1" smtClean="0"/>
              <a:t>profilaksisi</a:t>
            </a:r>
            <a:r>
              <a:rPr lang="tr-TR" sz="2000" dirty="0" smtClean="0"/>
              <a:t> İYE </a:t>
            </a:r>
            <a:r>
              <a:rPr lang="tr-TR" sz="2000" dirty="0" err="1" smtClean="0"/>
              <a:t>nüksünü</a:t>
            </a:r>
            <a:r>
              <a:rPr lang="tr-TR" sz="2000" dirty="0" smtClean="0"/>
              <a:t> azaltır </a:t>
            </a:r>
          </a:p>
          <a:p>
            <a:pPr>
              <a:buNone/>
            </a:pPr>
            <a:r>
              <a:rPr lang="tr-TR" sz="2000" dirty="0" smtClean="0"/>
              <a:t>antibiyotik direnci ve yan etki riskini artırır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Atrofik</a:t>
            </a:r>
            <a:r>
              <a:rPr lang="tr-TR" sz="2000" dirty="0" smtClean="0"/>
              <a:t> </a:t>
            </a:r>
            <a:r>
              <a:rPr lang="tr-TR" sz="2000" dirty="0" err="1" smtClean="0"/>
              <a:t>vajiniti</a:t>
            </a:r>
            <a:r>
              <a:rPr lang="tr-TR" sz="2000" dirty="0" smtClean="0"/>
              <a:t> olan </a:t>
            </a:r>
            <a:r>
              <a:rPr lang="tr-TR" sz="2000" dirty="0" err="1" smtClean="0"/>
              <a:t>postmenopozal</a:t>
            </a:r>
            <a:r>
              <a:rPr lang="tr-TR" sz="2000" dirty="0" smtClean="0"/>
              <a:t> kadınlar</a:t>
            </a:r>
          </a:p>
          <a:p>
            <a:pPr>
              <a:buNone/>
            </a:pPr>
            <a:r>
              <a:rPr lang="tr-TR" sz="2000" dirty="0" err="1" smtClean="0"/>
              <a:t>topikal</a:t>
            </a:r>
            <a:r>
              <a:rPr lang="tr-TR" sz="2000" dirty="0" smtClean="0"/>
              <a:t> östrojen tedavisinden fayda görebilir</a:t>
            </a:r>
          </a:p>
          <a:p>
            <a:endParaRPr lang="tr-TR" sz="20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29312" cy="497207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Kronik </a:t>
            </a:r>
            <a:r>
              <a:rPr lang="tr-TR" sz="2000" dirty="0" err="1" smtClean="0"/>
              <a:t>sistititte</a:t>
            </a:r>
            <a:r>
              <a:rPr lang="tr-TR" sz="2000" dirty="0" smtClean="0"/>
              <a:t> radyolojik görüntüleme gerekli</a:t>
            </a:r>
          </a:p>
          <a:p>
            <a:pPr lvl="1">
              <a:buNone/>
            </a:pPr>
            <a:r>
              <a:rPr lang="tr-TR" sz="1600" dirty="0" smtClean="0"/>
              <a:t>USG ilk basamak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Tekrarlayan enfeksiyonların kaynağı olan </a:t>
            </a:r>
          </a:p>
          <a:p>
            <a:pPr lvl="1">
              <a:buNone/>
            </a:pPr>
            <a:r>
              <a:rPr lang="tr-TR" sz="1600" dirty="0" smtClean="0"/>
              <a:t>bakteriyel rezervuarı bulmak için BT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Sistoskopi</a:t>
            </a:r>
            <a:r>
              <a:rPr lang="tr-TR" sz="2000" dirty="0" smtClean="0"/>
              <a:t> de mesanenin değerlendirilmesi ve kaynak tespiti için değerli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Kronik enfeksiyonlara yol açabilecek fistüllerin araştırılması da önemli</a:t>
            </a:r>
            <a:endParaRPr lang="tr-TR" sz="20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SİSTİT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2056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İdrar kültürü sonucuna göre tedavi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Asıl tedavi enfeksiyonun</a:t>
            </a:r>
          </a:p>
          <a:p>
            <a:pPr>
              <a:buNone/>
            </a:pPr>
            <a:r>
              <a:rPr lang="tr-TR" sz="2000" dirty="0" smtClean="0"/>
              <a:t>tekrarlamasına sebep olan kaynağa</a:t>
            </a:r>
          </a:p>
          <a:p>
            <a:pPr>
              <a:buNone/>
            </a:pPr>
            <a:r>
              <a:rPr lang="tr-TR" sz="2000" dirty="0" smtClean="0"/>
              <a:t>yönelik olmalı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Taş, obstrüksiyon, yabancı cisim gibi</a:t>
            </a:r>
          </a:p>
          <a:p>
            <a:pPr>
              <a:buNone/>
            </a:pPr>
            <a:r>
              <a:rPr lang="tr-TR" sz="2000" dirty="0" smtClean="0"/>
              <a:t>sebepler cerrahi olarak ortadan</a:t>
            </a:r>
          </a:p>
          <a:p>
            <a:pPr>
              <a:buNone/>
            </a:pPr>
            <a:r>
              <a:rPr lang="tr-TR" sz="2000" dirty="0" smtClean="0"/>
              <a:t>kaldırılmalı</a:t>
            </a:r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637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Renal</a:t>
            </a:r>
            <a:r>
              <a:rPr lang="tr-TR" sz="2000" dirty="0" smtClean="0"/>
              <a:t> </a:t>
            </a:r>
            <a:r>
              <a:rPr lang="tr-TR" sz="2000" dirty="0" err="1" smtClean="0"/>
              <a:t>parankim</a:t>
            </a:r>
            <a:r>
              <a:rPr lang="tr-TR" sz="2000" dirty="0" smtClean="0"/>
              <a:t> ve </a:t>
            </a:r>
            <a:r>
              <a:rPr lang="tr-TR" sz="2000" dirty="0" err="1" smtClean="0"/>
              <a:t>pelvisin</a:t>
            </a:r>
            <a:r>
              <a:rPr lang="tr-TR" sz="2000" dirty="0" smtClean="0"/>
              <a:t> </a:t>
            </a:r>
            <a:r>
              <a:rPr lang="tr-TR" sz="2000" dirty="0" err="1" smtClean="0"/>
              <a:t>enflamasyonu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Asendan</a:t>
            </a:r>
            <a:r>
              <a:rPr lang="tr-TR" sz="2000" dirty="0" smtClean="0"/>
              <a:t> yolla alt </a:t>
            </a:r>
            <a:r>
              <a:rPr lang="tr-TR" sz="2000" dirty="0" err="1" smtClean="0"/>
              <a:t>üriner</a:t>
            </a:r>
            <a:r>
              <a:rPr lang="tr-TR" sz="2000" dirty="0" smtClean="0"/>
              <a:t> sistem kaynaklı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Gram (-) bakteriler</a:t>
            </a:r>
          </a:p>
          <a:p>
            <a:pPr lvl="1">
              <a:buNone/>
            </a:pPr>
            <a:r>
              <a:rPr lang="tr-TR" sz="2000" dirty="0" smtClean="0"/>
              <a:t>E.</a:t>
            </a:r>
            <a:r>
              <a:rPr lang="tr-TR" sz="2000" dirty="0" err="1" smtClean="0"/>
              <a:t>coli</a:t>
            </a:r>
            <a:r>
              <a:rPr lang="tr-TR" sz="2000" dirty="0" smtClean="0"/>
              <a:t> yaklaşık %80 </a:t>
            </a:r>
          </a:p>
          <a:p>
            <a:pPr lvl="1">
              <a:buNone/>
            </a:pPr>
            <a:r>
              <a:rPr lang="tr-TR" sz="2000" dirty="0" err="1" smtClean="0"/>
              <a:t>Klebsiella</a:t>
            </a:r>
            <a:r>
              <a:rPr lang="tr-TR" sz="2000" dirty="0" smtClean="0"/>
              <a:t>, </a:t>
            </a:r>
            <a:r>
              <a:rPr lang="tr-TR" sz="2000" dirty="0" err="1" smtClean="0"/>
              <a:t>Pseudomonas</a:t>
            </a:r>
            <a:r>
              <a:rPr lang="tr-TR" sz="2000" dirty="0" smtClean="0"/>
              <a:t>, </a:t>
            </a:r>
            <a:r>
              <a:rPr lang="tr-TR" sz="2000" dirty="0" err="1" smtClean="0"/>
              <a:t>Serratia</a:t>
            </a:r>
            <a:r>
              <a:rPr lang="tr-TR" sz="2000" dirty="0" smtClean="0"/>
              <a:t>, </a:t>
            </a:r>
            <a:r>
              <a:rPr lang="tr-TR" sz="2000" dirty="0" err="1" smtClean="0"/>
              <a:t>Citrobakter</a:t>
            </a:r>
            <a:r>
              <a:rPr lang="tr-TR" sz="2000" dirty="0" smtClean="0"/>
              <a:t>, </a:t>
            </a:r>
            <a:r>
              <a:rPr lang="tr-TR" sz="2000" dirty="0" err="1" smtClean="0"/>
              <a:t>Proteus</a:t>
            </a:r>
            <a:r>
              <a:rPr lang="tr-TR" sz="2000" dirty="0" smtClean="0"/>
              <a:t>, </a:t>
            </a:r>
            <a:r>
              <a:rPr lang="tr-TR" sz="2000" dirty="0" err="1" smtClean="0"/>
              <a:t>Enterobakter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42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5794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Tanı klinik ve fizik muayene ile konulur </a:t>
            </a:r>
          </a:p>
          <a:p>
            <a:pPr lvl="1">
              <a:buNone/>
            </a:pPr>
            <a:r>
              <a:rPr lang="tr-TR" sz="2000" dirty="0" smtClean="0"/>
              <a:t>Yüksek ateş,</a:t>
            </a: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 Ağrısı,Bulantı, Kusma </a:t>
            </a:r>
          </a:p>
          <a:p>
            <a:pPr lvl="1">
              <a:buNone/>
            </a:pP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Dizüri</a:t>
            </a: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Pollaküri</a:t>
            </a: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Piyüri</a:t>
            </a: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lvl="1">
              <a:buNone/>
            </a:pPr>
            <a:endParaRPr lang="tr-TR" altLang="tr-T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tr-TR" sz="2000" dirty="0" err="1" smtClean="0"/>
              <a:t>bdominal</a:t>
            </a:r>
            <a:r>
              <a:rPr lang="tr-TR" sz="2000" dirty="0" smtClean="0"/>
              <a:t> </a:t>
            </a:r>
            <a:r>
              <a:rPr lang="tr-TR" sz="2000" dirty="0" err="1" smtClean="0"/>
              <a:t>Distansiyon</a:t>
            </a:r>
            <a:r>
              <a:rPr lang="tr-TR" sz="2000" dirty="0" smtClean="0"/>
              <a:t> </a:t>
            </a: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Hematüri</a:t>
            </a: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Proteinüri</a:t>
            </a:r>
            <a:endParaRPr lang="tr-TR" altLang="tr-T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  </a:t>
            </a:r>
            <a:r>
              <a:rPr lang="tr-TR" alt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Kostovertebral</a:t>
            </a:r>
            <a:r>
              <a:rPr lang="tr-TR" alt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açı hassasiyeti</a:t>
            </a:r>
          </a:p>
          <a:p>
            <a:pPr>
              <a:buNone/>
            </a:pPr>
            <a:r>
              <a:rPr lang="tr-TR" sz="2000" dirty="0" smtClean="0"/>
              <a:t>       </a:t>
            </a:r>
            <a:r>
              <a:rPr lang="tr-TR" sz="2000" dirty="0" err="1" smtClean="0"/>
              <a:t>Lökositoz</a:t>
            </a:r>
            <a:r>
              <a:rPr lang="tr-TR" sz="2000" dirty="0" smtClean="0"/>
              <a:t>, es, </a:t>
            </a:r>
            <a:r>
              <a:rPr lang="tr-TR" sz="2000" dirty="0" err="1" smtClean="0"/>
              <a:t>crp</a:t>
            </a:r>
            <a:r>
              <a:rPr lang="tr-TR" sz="2000" dirty="0" smtClean="0"/>
              <a:t> artışı</a:t>
            </a:r>
          </a:p>
          <a:p>
            <a:endParaRPr lang="tr-T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42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57940" cy="487375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Pozitif bir idrar tahlili teşhisi doğrular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Antibiyotik tedavisine başlanmadan kültür alınmalı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Komplike olmayan vakalarda  görüntüleme, kan kültürleri ve serum </a:t>
            </a:r>
            <a:r>
              <a:rPr lang="tr-TR" sz="2000" dirty="0" err="1" smtClean="0"/>
              <a:t>enflamatuar</a:t>
            </a:r>
            <a:r>
              <a:rPr lang="tr-TR" sz="2000" dirty="0" smtClean="0"/>
              <a:t> belirteçlerin ölçümü yapılmamalı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u="sng" dirty="0" smtClean="0"/>
              <a:t>Kan kültürleri</a:t>
            </a:r>
          </a:p>
          <a:p>
            <a:pPr>
              <a:buNone/>
            </a:pPr>
            <a:r>
              <a:rPr lang="tr-TR" sz="2000" dirty="0" smtClean="0"/>
              <a:t>kesin olmayan tanıya sahip hastalar</a:t>
            </a:r>
          </a:p>
          <a:p>
            <a:pPr>
              <a:buNone/>
            </a:pPr>
            <a:r>
              <a:rPr lang="tr-TR" sz="2000" dirty="0" smtClean="0"/>
              <a:t>bağışıklığı baskılananlar </a:t>
            </a:r>
          </a:p>
          <a:p>
            <a:pPr>
              <a:buNone/>
            </a:pPr>
            <a:r>
              <a:rPr lang="tr-TR" sz="2000" dirty="0" err="1" smtClean="0"/>
              <a:t>hematojen</a:t>
            </a:r>
            <a:r>
              <a:rPr lang="tr-TR" sz="2000" dirty="0" smtClean="0"/>
              <a:t> enfeksiyonlardan şüphelenilenler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tr-TR" sz="3100" u="sng" dirty="0" smtClean="0"/>
          </a:p>
          <a:p>
            <a:pPr>
              <a:buNone/>
            </a:pPr>
            <a:r>
              <a:rPr lang="tr-TR" sz="3100" u="sng" dirty="0" smtClean="0"/>
              <a:t>Tedavi</a:t>
            </a:r>
          </a:p>
          <a:p>
            <a:pPr>
              <a:buNone/>
            </a:pPr>
            <a:endParaRPr lang="tr-TR" sz="2600" u="sng" dirty="0" smtClean="0"/>
          </a:p>
          <a:p>
            <a:pPr>
              <a:buNone/>
            </a:pPr>
            <a:endParaRPr lang="tr-TR" sz="2600" dirty="0" smtClean="0"/>
          </a:p>
          <a:p>
            <a:pPr>
              <a:buNone/>
            </a:pPr>
            <a:r>
              <a:rPr lang="tr-TR" sz="2600" dirty="0" smtClean="0"/>
              <a:t>Ayakta tedavi çoğu hasta için uygun </a:t>
            </a:r>
          </a:p>
          <a:p>
            <a:pPr lvl="1">
              <a:buNone/>
            </a:pPr>
            <a:r>
              <a:rPr lang="tr-TR" sz="2600" dirty="0" smtClean="0"/>
              <a:t>(komplikasyonsuz hastalığı olan ve oral tedaviyi </a:t>
            </a:r>
            <a:r>
              <a:rPr lang="tr-TR" sz="2600" dirty="0" err="1" smtClean="0"/>
              <a:t>tolere</a:t>
            </a:r>
            <a:r>
              <a:rPr lang="tr-TR" sz="2600" dirty="0" smtClean="0"/>
              <a:t> edebilen)</a:t>
            </a:r>
          </a:p>
          <a:p>
            <a:pPr lvl="1">
              <a:buNone/>
            </a:pPr>
            <a:endParaRPr lang="tr-TR" sz="2600" dirty="0" smtClean="0"/>
          </a:p>
          <a:p>
            <a:pPr lvl="1">
              <a:buNone/>
            </a:pPr>
            <a:r>
              <a:rPr lang="tr-TR" sz="2600" dirty="0" smtClean="0"/>
              <a:t>İlk olarak oral </a:t>
            </a:r>
            <a:r>
              <a:rPr lang="tr-TR" sz="2600" dirty="0" err="1" smtClean="0"/>
              <a:t>florokinolonlar</a:t>
            </a:r>
            <a:r>
              <a:rPr lang="tr-TR" sz="2600" dirty="0" smtClean="0"/>
              <a:t> &gt;&gt; </a:t>
            </a:r>
            <a:r>
              <a:rPr lang="tr-TR" sz="2600" dirty="0" err="1" smtClean="0"/>
              <a:t>siprofloksasin</a:t>
            </a:r>
            <a:r>
              <a:rPr lang="tr-TR" sz="2600" dirty="0" smtClean="0"/>
              <a:t> 2x500mg 7 gün</a:t>
            </a:r>
          </a:p>
          <a:p>
            <a:pPr lvl="1">
              <a:buNone/>
            </a:pPr>
            <a:r>
              <a:rPr lang="tr-TR" sz="2600" dirty="0" err="1" smtClean="0"/>
              <a:t>Florokinolon</a:t>
            </a:r>
            <a:r>
              <a:rPr lang="tr-TR" sz="2600" dirty="0" smtClean="0"/>
              <a:t> direnci oranı  &gt; % 10 ; </a:t>
            </a:r>
          </a:p>
          <a:p>
            <a:pPr lvl="1">
              <a:buNone/>
            </a:pPr>
            <a:r>
              <a:rPr lang="tr-TR" sz="2600" dirty="0" smtClean="0"/>
              <a:t>İlk tek doz </a:t>
            </a:r>
            <a:r>
              <a:rPr lang="tr-TR" sz="2600" dirty="0" err="1" smtClean="0"/>
              <a:t>intravenöz</a:t>
            </a:r>
            <a:r>
              <a:rPr lang="tr-TR" sz="2600" dirty="0" smtClean="0"/>
              <a:t> </a:t>
            </a:r>
            <a:r>
              <a:rPr lang="tr-TR" sz="2600" dirty="0" err="1" smtClean="0"/>
              <a:t>seftriakson</a:t>
            </a:r>
            <a:r>
              <a:rPr lang="tr-TR" sz="2600" dirty="0" smtClean="0"/>
              <a:t> 1 gr veya </a:t>
            </a:r>
            <a:r>
              <a:rPr lang="tr-TR" sz="2600" dirty="0" err="1" smtClean="0"/>
              <a:t>gentamisin</a:t>
            </a:r>
            <a:r>
              <a:rPr lang="tr-TR" sz="2600" dirty="0" smtClean="0"/>
              <a:t> ve ardından oral </a:t>
            </a:r>
            <a:r>
              <a:rPr lang="tr-TR" sz="2600" dirty="0" err="1" smtClean="0"/>
              <a:t>florokinolon</a:t>
            </a:r>
            <a:r>
              <a:rPr lang="tr-TR" sz="2600" dirty="0" smtClean="0"/>
              <a:t> rejimi verilmeli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err="1" smtClean="0"/>
              <a:t>Sepsis</a:t>
            </a:r>
            <a:r>
              <a:rPr lang="tr-TR" sz="2800" dirty="0" smtClean="0"/>
              <a:t>,devamlı kusma, başarısız tedavi,ileri yaş, </a:t>
            </a:r>
            <a:r>
              <a:rPr lang="tr-TR" sz="2600" dirty="0" smtClean="0"/>
              <a:t>ağır hastalık durumlarında yatırılarak tedavi edilmeli </a:t>
            </a:r>
          </a:p>
          <a:p>
            <a:pPr lvl="1">
              <a:buNone/>
            </a:pPr>
            <a:r>
              <a:rPr lang="tr-TR" sz="2600" dirty="0" smtClean="0"/>
              <a:t>14 gün süreyle geniş spektrumlu antibiyotik</a:t>
            </a:r>
          </a:p>
          <a:p>
            <a:pPr marL="342900" lvl="1" indent="-342900">
              <a:buNone/>
            </a:pPr>
            <a:endParaRPr lang="tr-TR" sz="2000" dirty="0" smtClean="0"/>
          </a:p>
          <a:p>
            <a:pPr marL="342900" lvl="1" indent="-342900"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 lvl="1">
              <a:buNone/>
            </a:pPr>
            <a:endParaRPr lang="tr-TR" sz="2000" dirty="0" smtClean="0"/>
          </a:p>
          <a:p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AMAÇ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Üriner</a:t>
            </a:r>
            <a:r>
              <a:rPr lang="tr-TR" sz="2400" dirty="0" smtClean="0"/>
              <a:t> sistem enfeksiyonlarını tanımak, tedavi edebilmek ve korunma yöntemlerini öğrenmek</a:t>
            </a:r>
          </a:p>
          <a:p>
            <a:endParaRPr lang="tr-TR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smtClean="0"/>
              <a:t>Tedaviye Yanıt </a:t>
            </a:r>
          </a:p>
          <a:p>
            <a:pPr>
              <a:buNone/>
            </a:pP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smtClean="0"/>
              <a:t>Uygun ampirik tedavi ile 48-72 saat içinde klinik yanıt alınmalı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Yanıt vermeyenlerde</a:t>
            </a:r>
          </a:p>
          <a:p>
            <a:pPr>
              <a:buNone/>
            </a:pPr>
            <a:r>
              <a:rPr lang="tr-TR" sz="2000" dirty="0" smtClean="0"/>
              <a:t>alternatif tanılar </a:t>
            </a:r>
            <a:r>
              <a:rPr lang="tr-TR" sz="1400" dirty="0" smtClean="0"/>
              <a:t>(dirençli </a:t>
            </a:r>
            <a:r>
              <a:rPr lang="tr-TR" sz="1400" dirty="0" err="1" smtClean="0"/>
              <a:t>mo</a:t>
            </a:r>
            <a:r>
              <a:rPr lang="tr-TR" sz="1400" dirty="0" smtClean="0"/>
              <a:t>, anatomik / fonksiyonel anormallikler,bağışıklık sistemi baskılanmış durumlar, </a:t>
            </a:r>
            <a:r>
              <a:rPr lang="tr-TR" sz="1400" dirty="0" err="1" smtClean="0"/>
              <a:t>perinefrik</a:t>
            </a:r>
            <a:r>
              <a:rPr lang="tr-TR" sz="1400" dirty="0" smtClean="0"/>
              <a:t> apse vb) </a:t>
            </a:r>
          </a:p>
          <a:p>
            <a:pPr>
              <a:buNone/>
            </a:pPr>
            <a:r>
              <a:rPr lang="tr-TR" sz="2000" dirty="0" smtClean="0"/>
              <a:t>görüntüleme ve kültürlerle tekrar değerlendirilmeli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İdrar kültürü antibiyotik tedavisi tamamlandıktan bir ila iki hafta sonra tekrarlanmalı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8604"/>
            <a:ext cx="2020196" cy="213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smtClean="0"/>
              <a:t>Sevk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Gebe hastalar</a:t>
            </a:r>
          </a:p>
          <a:p>
            <a:pPr>
              <a:buNone/>
            </a:pPr>
            <a:r>
              <a:rPr lang="tr-TR" sz="2000" dirty="0" err="1" smtClean="0"/>
              <a:t>Üriner</a:t>
            </a:r>
            <a:r>
              <a:rPr lang="tr-TR" sz="2000" dirty="0" smtClean="0"/>
              <a:t> obstrüksiyon şüphesi varsa acil </a:t>
            </a:r>
            <a:r>
              <a:rPr lang="tr-TR" sz="2000" dirty="0" err="1" smtClean="0"/>
              <a:t>dekompresyon</a:t>
            </a:r>
            <a:r>
              <a:rPr lang="tr-TR" sz="2000" dirty="0" smtClean="0"/>
              <a:t>  amacıyla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smtClean="0"/>
              <a:t>Ayırıcı Tanı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Akut </a:t>
            </a:r>
            <a:r>
              <a:rPr lang="tr-TR" sz="2000" dirty="0" err="1" smtClean="0"/>
              <a:t>pankreatit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Akut apandisit</a:t>
            </a:r>
          </a:p>
          <a:p>
            <a:pPr>
              <a:buNone/>
            </a:pPr>
            <a:r>
              <a:rPr lang="tr-TR" sz="2000" dirty="0" err="1" smtClean="0"/>
              <a:t>Divertikülit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smtClean="0"/>
              <a:t>Akut </a:t>
            </a:r>
            <a:r>
              <a:rPr lang="tr-TR" sz="2000" dirty="0" err="1" smtClean="0"/>
              <a:t>kolesistit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err="1" smtClean="0"/>
              <a:t>Pnömoni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err="1" smtClean="0"/>
              <a:t>Pelvik</a:t>
            </a:r>
            <a:r>
              <a:rPr lang="tr-TR" sz="2000" dirty="0" smtClean="0"/>
              <a:t> </a:t>
            </a:r>
            <a:r>
              <a:rPr lang="tr-TR" sz="2000" dirty="0" err="1" smtClean="0"/>
              <a:t>inflamatuar</a:t>
            </a:r>
            <a:r>
              <a:rPr lang="tr-TR" sz="2000" dirty="0" smtClean="0"/>
              <a:t> hastalıklar </a:t>
            </a:r>
            <a:endParaRPr lang="tr-T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42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86304" cy="487375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Böbrekte tekrarlayan enfeksiyonlar </a:t>
            </a:r>
          </a:p>
          <a:p>
            <a:pPr>
              <a:buNone/>
            </a:pPr>
            <a:r>
              <a:rPr lang="tr-TR" sz="1800" dirty="0" smtClean="0"/>
              <a:t>&gt;&gt; </a:t>
            </a:r>
            <a:r>
              <a:rPr lang="tr-TR" sz="1800" dirty="0" err="1" smtClean="0"/>
              <a:t>Skar</a:t>
            </a:r>
            <a:r>
              <a:rPr lang="tr-TR" sz="1800" dirty="0" smtClean="0"/>
              <a:t> dokusu, </a:t>
            </a:r>
            <a:r>
              <a:rPr lang="tr-TR" sz="1800" dirty="0" err="1" smtClean="0"/>
              <a:t>atrofi</a:t>
            </a:r>
            <a:r>
              <a:rPr lang="tr-TR" sz="1800" dirty="0" smtClean="0"/>
              <a:t> ve kronik böbrek yetmezliği </a:t>
            </a: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DM, </a:t>
            </a:r>
            <a:r>
              <a:rPr lang="tr-TR" sz="1800" dirty="0" err="1" smtClean="0"/>
              <a:t>ürolitiazis</a:t>
            </a:r>
            <a:r>
              <a:rPr lang="tr-TR" sz="1800" dirty="0" smtClean="0"/>
              <a:t>, obstrüksiyon, VUR gibi </a:t>
            </a:r>
            <a:r>
              <a:rPr lang="tr-TR" sz="1800" dirty="0" err="1" smtClean="0"/>
              <a:t>predispozan</a:t>
            </a:r>
            <a:r>
              <a:rPr lang="tr-TR" sz="1800" dirty="0" smtClean="0"/>
              <a:t> faktörler</a:t>
            </a:r>
          </a:p>
          <a:p>
            <a:pPr lvl="1">
              <a:buNone/>
            </a:pP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Genelde </a:t>
            </a:r>
            <a:r>
              <a:rPr lang="tr-TR" sz="1800" dirty="0" err="1" smtClean="0"/>
              <a:t>asemptomatik</a:t>
            </a:r>
            <a:r>
              <a:rPr lang="tr-TR" sz="1800" dirty="0" smtClean="0"/>
              <a:t> &gt;&gt; </a:t>
            </a:r>
            <a:r>
              <a:rPr lang="tr-TR" sz="1800" dirty="0" err="1" smtClean="0"/>
              <a:t>İnsidental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Komplikasyonlara bağlı</a:t>
            </a:r>
          </a:p>
          <a:p>
            <a:pPr lvl="1">
              <a:buNone/>
            </a:pPr>
            <a:r>
              <a:rPr lang="tr-TR" sz="1400" dirty="0" smtClean="0"/>
              <a:t>bulgular böbrek yetmezliği, hipertansiyon, </a:t>
            </a:r>
            <a:r>
              <a:rPr lang="tr-TR" sz="1400" dirty="0" err="1" smtClean="0"/>
              <a:t>poliüri</a:t>
            </a:r>
            <a:r>
              <a:rPr lang="tr-TR" sz="1400" dirty="0" smtClean="0"/>
              <a:t>,</a:t>
            </a:r>
          </a:p>
          <a:p>
            <a:pPr lvl="1">
              <a:buNone/>
            </a:pPr>
            <a:r>
              <a:rPr lang="tr-TR" sz="1400" dirty="0" smtClean="0"/>
              <a:t>halsizlik, anemi, görme bozuklukları ve </a:t>
            </a:r>
            <a:r>
              <a:rPr lang="tr-TR" sz="1400" dirty="0" err="1" smtClean="0"/>
              <a:t>başağrısı</a:t>
            </a:r>
            <a:endParaRPr lang="tr-TR" sz="1800" dirty="0" smtClean="0"/>
          </a:p>
          <a:p>
            <a:pPr>
              <a:buNone/>
            </a:pPr>
            <a:r>
              <a:rPr lang="tr-TR" sz="1800" dirty="0" smtClean="0"/>
              <a:t>Tanı</a:t>
            </a:r>
          </a:p>
          <a:p>
            <a:pPr>
              <a:buNone/>
            </a:pPr>
            <a:r>
              <a:rPr lang="tr-TR" sz="1800" dirty="0" smtClean="0"/>
              <a:t>&gt;&gt; </a:t>
            </a:r>
            <a:r>
              <a:rPr lang="tr-TR" sz="1800" dirty="0" err="1" smtClean="0"/>
              <a:t>dmsa</a:t>
            </a:r>
            <a:r>
              <a:rPr lang="tr-TR" sz="1800" dirty="0" smtClean="0"/>
              <a:t>,</a:t>
            </a:r>
            <a:r>
              <a:rPr lang="tr-TR" sz="1800" dirty="0" err="1" smtClean="0"/>
              <a:t>usg</a:t>
            </a:r>
            <a:r>
              <a:rPr lang="tr-TR" sz="1800" dirty="0" smtClean="0"/>
              <a:t>,</a:t>
            </a:r>
            <a:r>
              <a:rPr lang="tr-TR" sz="1800" dirty="0" err="1" smtClean="0"/>
              <a:t>ivp</a:t>
            </a:r>
            <a:r>
              <a:rPr lang="tr-TR" sz="1800" dirty="0" smtClean="0"/>
              <a:t>,</a:t>
            </a:r>
            <a:r>
              <a:rPr lang="tr-TR" sz="1800" dirty="0" err="1" smtClean="0"/>
              <a:t>bt</a:t>
            </a:r>
            <a:r>
              <a:rPr lang="tr-TR" sz="1800" dirty="0" smtClean="0"/>
              <a:t> </a:t>
            </a:r>
          </a:p>
          <a:p>
            <a:pPr>
              <a:buNone/>
            </a:pPr>
            <a:endParaRPr lang="tr-TR" sz="1800" dirty="0" smtClean="0"/>
          </a:p>
        </p:txBody>
      </p:sp>
      <p:pic>
        <p:nvPicPr>
          <p:cNvPr id="6" name="Picture 4" descr="Akut ve kronik piyelonefritin anatomisi, illüstra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474184" cy="23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4071966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smtClean="0"/>
              <a:t>Ayırıcı Tanı</a:t>
            </a:r>
          </a:p>
          <a:p>
            <a:pPr>
              <a:buNone/>
            </a:pPr>
            <a:r>
              <a:rPr lang="tr-TR" sz="2000" dirty="0" smtClean="0"/>
              <a:t>Analjezik </a:t>
            </a:r>
            <a:r>
              <a:rPr lang="tr-TR" sz="2000" dirty="0" err="1" smtClean="0"/>
              <a:t>nefropatisi</a:t>
            </a: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Üriner</a:t>
            </a:r>
            <a:r>
              <a:rPr lang="tr-TR" sz="2000" dirty="0" smtClean="0"/>
              <a:t> tüberküloz</a:t>
            </a:r>
          </a:p>
          <a:p>
            <a:pPr>
              <a:buNone/>
            </a:pPr>
            <a:r>
              <a:rPr lang="tr-TR" sz="2000" dirty="0" smtClean="0"/>
              <a:t>Böbrek kitleleri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BT en değerli ayırıcı tanı yöntemi</a:t>
            </a:r>
            <a:endParaRPr lang="tr-TR" sz="2000" dirty="0"/>
          </a:p>
        </p:txBody>
      </p:sp>
      <p:pic>
        <p:nvPicPr>
          <p:cNvPr id="8" name="Picture 4" descr="Akut ve kronik piyelonefritin anatomisi, illüstra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474184" cy="23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tr-TR" sz="2400" u="sng" dirty="0" smtClean="0"/>
          </a:p>
          <a:p>
            <a:pPr>
              <a:buNone/>
            </a:pPr>
            <a:r>
              <a:rPr lang="tr-TR" sz="2400" u="sng" dirty="0" smtClean="0"/>
              <a:t>Tedavi 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Akut ve/veya tekrarlayan bir enfeksiyon </a:t>
            </a:r>
          </a:p>
          <a:p>
            <a:pPr>
              <a:buNone/>
            </a:pPr>
            <a:r>
              <a:rPr lang="tr-TR" sz="2400" dirty="0" smtClean="0"/>
              <a:t>&gt;&gt; antibiyotik tedavisi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Obstrüksiyona yol açan anatomik/ fonksiyonel patolojilerde</a:t>
            </a:r>
          </a:p>
          <a:p>
            <a:pPr>
              <a:buNone/>
            </a:pPr>
            <a:r>
              <a:rPr lang="tr-TR" sz="2400" dirty="0" smtClean="0"/>
              <a:t>&gt;&gt; cerrahi tedavi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VUR varlığında</a:t>
            </a:r>
          </a:p>
          <a:p>
            <a:pPr>
              <a:buNone/>
            </a:pPr>
            <a:r>
              <a:rPr lang="tr-TR" sz="2400" dirty="0" smtClean="0"/>
              <a:t> &gt;&gt; </a:t>
            </a:r>
            <a:r>
              <a:rPr lang="tr-TR" sz="2400" dirty="0" err="1" smtClean="0"/>
              <a:t>profilaktik</a:t>
            </a:r>
            <a:r>
              <a:rPr lang="tr-TR" sz="2400" dirty="0" smtClean="0"/>
              <a:t> antibiyotik tedavisi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Kontrol altına alınamayan hipertansiyon ve </a:t>
            </a:r>
            <a:r>
              <a:rPr lang="tr-TR" sz="2400" dirty="0" err="1" smtClean="0"/>
              <a:t>atrofik</a:t>
            </a:r>
            <a:r>
              <a:rPr lang="tr-TR" sz="2400" dirty="0" smtClean="0"/>
              <a:t> taşlı böbrek</a:t>
            </a:r>
          </a:p>
          <a:p>
            <a:pPr>
              <a:buNone/>
            </a:pPr>
            <a:r>
              <a:rPr lang="tr-TR" sz="2400" dirty="0" smtClean="0"/>
              <a:t>&gt;&gt; </a:t>
            </a:r>
            <a:r>
              <a:rPr lang="tr-TR" sz="2400" dirty="0" err="1" smtClean="0"/>
              <a:t>nefrektomi</a:t>
            </a:r>
            <a:endParaRPr lang="tr-TR" sz="2400" dirty="0"/>
          </a:p>
        </p:txBody>
      </p:sp>
      <p:pic>
        <p:nvPicPr>
          <p:cNvPr id="6" name="Picture 4" descr="Akut ve kronik piyelonefritin anatomisi, illüstras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00306"/>
            <a:ext cx="3474184" cy="23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KSANTOGRANÜLOMATÖZ PİYELONEFRİT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Genelde obstrüksiyona </a:t>
            </a:r>
            <a:r>
              <a:rPr lang="tr-TR" dirty="0" err="1" smtClean="0"/>
              <a:t>sekonder</a:t>
            </a:r>
            <a:r>
              <a:rPr lang="tr-TR" dirty="0" smtClean="0"/>
              <a:t> kronik bakteriyel enfeksiyonlar sonucu böbrekte </a:t>
            </a:r>
            <a:r>
              <a:rPr lang="tr-TR" dirty="0" err="1" smtClean="0"/>
              <a:t>süpüratif</a:t>
            </a:r>
            <a:r>
              <a:rPr lang="tr-TR" dirty="0" smtClean="0"/>
              <a:t> ve </a:t>
            </a:r>
            <a:r>
              <a:rPr lang="tr-TR" dirty="0" err="1" smtClean="0"/>
              <a:t>granülomatöz</a:t>
            </a:r>
            <a:r>
              <a:rPr lang="tr-TR" dirty="0" smtClean="0"/>
              <a:t> </a:t>
            </a:r>
            <a:r>
              <a:rPr lang="tr-TR" dirty="0" err="1" smtClean="0"/>
              <a:t>enflamasyon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En sık E.</a:t>
            </a:r>
            <a:r>
              <a:rPr lang="tr-TR" dirty="0" err="1" smtClean="0"/>
              <a:t>Coli</a:t>
            </a:r>
            <a:r>
              <a:rPr lang="tr-TR" dirty="0" smtClean="0"/>
              <a:t> ve </a:t>
            </a:r>
            <a:r>
              <a:rPr lang="tr-TR" dirty="0" err="1" smtClean="0"/>
              <a:t>Proteus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Ateş, yan ağrısı ve alt </a:t>
            </a:r>
            <a:r>
              <a:rPr lang="tr-TR" dirty="0" err="1" smtClean="0"/>
              <a:t>üriner</a:t>
            </a:r>
            <a:r>
              <a:rPr lang="tr-TR" dirty="0" smtClean="0"/>
              <a:t> sistem semptomları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Muayenede </a:t>
            </a:r>
            <a:r>
              <a:rPr lang="tr-TR" dirty="0" err="1" smtClean="0"/>
              <a:t>parankim</a:t>
            </a:r>
            <a:r>
              <a:rPr lang="tr-TR" dirty="0" smtClean="0"/>
              <a:t> hasarına </a:t>
            </a:r>
            <a:r>
              <a:rPr lang="tr-TR" dirty="0" err="1" smtClean="0"/>
              <a:t>sekonder</a:t>
            </a:r>
            <a:r>
              <a:rPr lang="tr-TR" dirty="0" smtClean="0"/>
              <a:t> gelişen </a:t>
            </a:r>
            <a:r>
              <a:rPr lang="tr-TR" dirty="0" err="1" smtClean="0"/>
              <a:t>psödotümör</a:t>
            </a:r>
            <a:r>
              <a:rPr lang="tr-TR" dirty="0" smtClean="0"/>
              <a:t> yapısı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İdrar tahlilinde </a:t>
            </a:r>
            <a:r>
              <a:rPr lang="tr-TR" dirty="0" err="1" smtClean="0"/>
              <a:t>pyüri</a:t>
            </a:r>
            <a:r>
              <a:rPr lang="tr-TR" dirty="0" smtClean="0"/>
              <a:t> ve </a:t>
            </a:r>
            <a:r>
              <a:rPr lang="tr-TR" dirty="0" err="1" smtClean="0"/>
              <a:t>proteinüri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Kültürde üreme %50-70 civarında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71744"/>
            <a:ext cx="3181593" cy="24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KSANTOGRANÜLOMATÖZ PİYELONEFRİT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22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Böbrek fonksiyon testleri genellikle normal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Ksantomlar</a:t>
            </a:r>
            <a:r>
              <a:rPr lang="tr-TR" dirty="0" smtClean="0"/>
              <a:t> hastalık için tipik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Lezyonların sert, sarımtırak kitleler halindeki </a:t>
            </a:r>
            <a:r>
              <a:rPr lang="tr-TR" dirty="0" err="1" smtClean="0"/>
              <a:t>makroskopisi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hücreli </a:t>
            </a:r>
            <a:r>
              <a:rPr lang="tr-TR" dirty="0" err="1" smtClean="0"/>
              <a:t>karsinomla</a:t>
            </a:r>
            <a:r>
              <a:rPr lang="tr-TR" dirty="0" smtClean="0"/>
              <a:t> karışabilmekte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USG’de</a:t>
            </a:r>
            <a:r>
              <a:rPr lang="tr-TR" dirty="0" smtClean="0"/>
              <a:t> genelde böbrek büyük, kitle içerir tarzda asimetrik yapıda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BT tanıda en güvenilir tetkik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Tedavi antibiyotik yanında </a:t>
            </a:r>
            <a:r>
              <a:rPr lang="tr-TR" dirty="0" err="1" smtClean="0"/>
              <a:t>parsiyel</a:t>
            </a:r>
            <a:r>
              <a:rPr lang="tr-TR" dirty="0" smtClean="0"/>
              <a:t> ya da</a:t>
            </a:r>
          </a:p>
          <a:p>
            <a:pPr>
              <a:buNone/>
            </a:pPr>
            <a:r>
              <a:rPr lang="tr-TR" dirty="0" smtClean="0"/>
              <a:t>total </a:t>
            </a:r>
            <a:r>
              <a:rPr lang="tr-TR" dirty="0" err="1" smtClean="0"/>
              <a:t>nefrektomi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71744"/>
            <a:ext cx="3187801" cy="24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ÜRETRAL ENFEKSİYONLAR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5857916" cy="487375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En sık </a:t>
            </a:r>
            <a:r>
              <a:rPr lang="tr-TR" sz="2000" dirty="0" err="1" smtClean="0"/>
              <a:t>Neisseria</a:t>
            </a:r>
            <a:r>
              <a:rPr lang="tr-TR" sz="2000" dirty="0" smtClean="0"/>
              <a:t> </a:t>
            </a:r>
            <a:r>
              <a:rPr lang="tr-TR" sz="2000" dirty="0" err="1" smtClean="0"/>
              <a:t>Gonorrhoeae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Üretral</a:t>
            </a:r>
            <a:r>
              <a:rPr lang="tr-TR" sz="2000" dirty="0" smtClean="0"/>
              <a:t> akıntı-kaşıntı, </a:t>
            </a:r>
            <a:r>
              <a:rPr lang="tr-TR" sz="2000" dirty="0" err="1" smtClean="0"/>
              <a:t>dizüri</a:t>
            </a:r>
            <a:r>
              <a:rPr lang="tr-TR" sz="2000" dirty="0" smtClean="0"/>
              <a:t>, </a:t>
            </a:r>
            <a:r>
              <a:rPr lang="tr-TR" sz="2000" dirty="0" err="1" smtClean="0"/>
              <a:t>pollaküri</a:t>
            </a:r>
            <a:r>
              <a:rPr lang="tr-TR" sz="2000" dirty="0" smtClean="0"/>
              <a:t>, </a:t>
            </a:r>
            <a:r>
              <a:rPr lang="tr-TR" sz="2000" dirty="0" err="1" smtClean="0"/>
              <a:t>noktüri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Kadınlarda </a:t>
            </a:r>
            <a:r>
              <a:rPr lang="tr-TR" sz="2000" dirty="0" err="1" smtClean="0"/>
              <a:t>asemptomatik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Meada</a:t>
            </a:r>
            <a:r>
              <a:rPr lang="tr-TR" sz="2000" dirty="0" smtClean="0"/>
              <a:t> </a:t>
            </a:r>
            <a:r>
              <a:rPr lang="tr-TR" sz="2000" dirty="0" err="1" smtClean="0"/>
              <a:t>eritem</a:t>
            </a:r>
            <a:r>
              <a:rPr lang="tr-TR" sz="2000" dirty="0" smtClean="0"/>
              <a:t>, ödem ve sarı yeşil akıntı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Akıntının mikroskobik incelenmesinde görülen gram(-) </a:t>
            </a:r>
            <a:r>
              <a:rPr lang="tr-TR" sz="2000" dirty="0" err="1" smtClean="0"/>
              <a:t>diplokok</a:t>
            </a:r>
            <a:r>
              <a:rPr lang="tr-TR" sz="2000" dirty="0" smtClean="0"/>
              <a:t> tanı için yeterli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Kültür gerekli değil</a:t>
            </a:r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571768" cy="3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ÜRETRAL ENFEKSİYONLAR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6370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gonokoksik</a:t>
            </a:r>
            <a:r>
              <a:rPr lang="tr-TR" dirty="0" smtClean="0"/>
              <a:t> </a:t>
            </a:r>
            <a:r>
              <a:rPr lang="tr-TR" dirty="0" err="1" smtClean="0"/>
              <a:t>üretritler</a:t>
            </a:r>
            <a:r>
              <a:rPr lang="tr-TR" dirty="0" smtClean="0"/>
              <a:t> benzer klinik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Komplikasyonsuz </a:t>
            </a:r>
            <a:r>
              <a:rPr lang="tr-TR" dirty="0" err="1" smtClean="0"/>
              <a:t>gonokoksik</a:t>
            </a:r>
            <a:r>
              <a:rPr lang="tr-TR" dirty="0" smtClean="0"/>
              <a:t> </a:t>
            </a:r>
            <a:r>
              <a:rPr lang="tr-TR" dirty="0" err="1" smtClean="0"/>
              <a:t>üretritte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oral </a:t>
            </a:r>
            <a:r>
              <a:rPr lang="tr-TR" dirty="0" err="1" smtClean="0"/>
              <a:t>kinolon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üçüncü kuşak </a:t>
            </a:r>
            <a:r>
              <a:rPr lang="tr-TR" dirty="0" err="1" smtClean="0"/>
              <a:t>sefalosporin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tek doz </a:t>
            </a:r>
            <a:r>
              <a:rPr lang="tr-TR" dirty="0" err="1" smtClean="0"/>
              <a:t>seftriakson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Genelde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gonokoksik</a:t>
            </a:r>
            <a:r>
              <a:rPr lang="tr-TR" dirty="0" smtClean="0"/>
              <a:t> </a:t>
            </a:r>
            <a:r>
              <a:rPr lang="tr-TR" dirty="0" err="1" smtClean="0"/>
              <a:t>üretritler</a:t>
            </a:r>
            <a:r>
              <a:rPr lang="tr-TR" dirty="0" smtClean="0"/>
              <a:t> de</a:t>
            </a:r>
          </a:p>
          <a:p>
            <a:pPr>
              <a:buNone/>
            </a:pPr>
            <a:r>
              <a:rPr lang="tr-TR" dirty="0" smtClean="0"/>
              <a:t>eşlik ettiğinden </a:t>
            </a:r>
            <a:r>
              <a:rPr lang="tr-TR" dirty="0" err="1" smtClean="0"/>
              <a:t>azitromisin</a:t>
            </a:r>
            <a:r>
              <a:rPr lang="tr-TR" dirty="0" smtClean="0"/>
              <a:t> ya da </a:t>
            </a:r>
            <a:r>
              <a:rPr lang="tr-TR" dirty="0" err="1" smtClean="0"/>
              <a:t>doksisiklin</a:t>
            </a:r>
            <a:r>
              <a:rPr lang="tr-TR" dirty="0" smtClean="0"/>
              <a:t> eklenmeli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Eş tedavisi de gerekmekte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Tedavide asıl önemli olan korunmak </a:t>
            </a:r>
          </a:p>
          <a:p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571768" cy="3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ÖĞRENİM HEDEFLERİ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000" dirty="0" err="1" smtClean="0"/>
              <a:t>Üriner</a:t>
            </a:r>
            <a:r>
              <a:rPr lang="tr-TR" sz="2000" dirty="0" smtClean="0"/>
              <a:t> Sistem Enfeksiyonunu</a:t>
            </a:r>
          </a:p>
          <a:p>
            <a:r>
              <a:rPr lang="tr-TR" sz="2000" dirty="0" smtClean="0"/>
              <a:t>Tanımlamak</a:t>
            </a:r>
          </a:p>
          <a:p>
            <a:r>
              <a:rPr lang="tr-TR" sz="2000" dirty="0" smtClean="0"/>
              <a:t>Klinik Terimleri Açıklamak</a:t>
            </a:r>
          </a:p>
          <a:p>
            <a:r>
              <a:rPr lang="tr-TR" sz="2000" dirty="0" smtClean="0"/>
              <a:t>Etkenlerini Sayabilmek</a:t>
            </a:r>
          </a:p>
          <a:p>
            <a:r>
              <a:rPr lang="tr-TR" sz="2000" dirty="0" err="1" smtClean="0"/>
              <a:t>Patogenezini</a:t>
            </a:r>
            <a:r>
              <a:rPr lang="tr-TR" sz="2000" dirty="0" smtClean="0"/>
              <a:t> Açıklayabilmek</a:t>
            </a:r>
          </a:p>
          <a:p>
            <a:r>
              <a:rPr lang="tr-TR" sz="2000" dirty="0" smtClean="0"/>
              <a:t>Sınıflandırabilmek</a:t>
            </a:r>
          </a:p>
          <a:p>
            <a:r>
              <a:rPr lang="tr-TR" sz="2000" dirty="0" smtClean="0"/>
              <a:t>Semptomlarını Sayabilmek</a:t>
            </a:r>
          </a:p>
          <a:p>
            <a:r>
              <a:rPr lang="tr-TR" sz="2000" dirty="0" smtClean="0"/>
              <a:t>Risk Faktörlerini Sayabilmek</a:t>
            </a:r>
          </a:p>
          <a:p>
            <a:r>
              <a:rPr lang="tr-TR" sz="2000" dirty="0" smtClean="0"/>
              <a:t>Tedavi Edebilmek Ve İzlemini Yapabilmek</a:t>
            </a:r>
          </a:p>
          <a:p>
            <a:r>
              <a:rPr lang="tr-TR" sz="2000" dirty="0" smtClean="0"/>
              <a:t>Korunma Yöntemlerini Sayabilmek</a:t>
            </a:r>
          </a:p>
          <a:p>
            <a:r>
              <a:rPr lang="tr-TR" sz="2000" dirty="0" smtClean="0"/>
              <a:t>Sevk Kriterlerini Sayabilmek</a:t>
            </a:r>
            <a:endParaRPr lang="tr-TR" sz="20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ÜRETRAL ENFEKSİYONLAR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smtClean="0"/>
              <a:t>Komplikasyonlar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periüretrit</a:t>
            </a:r>
            <a:r>
              <a:rPr lang="tr-TR" sz="2000" dirty="0" smtClean="0"/>
              <a:t> &gt;&gt; </a:t>
            </a:r>
            <a:r>
              <a:rPr lang="tr-TR" sz="2000" dirty="0" err="1" smtClean="0"/>
              <a:t>üretral</a:t>
            </a:r>
            <a:r>
              <a:rPr lang="tr-TR" sz="2000" dirty="0" smtClean="0"/>
              <a:t> darlık</a:t>
            </a:r>
          </a:p>
          <a:p>
            <a:pPr>
              <a:buNone/>
            </a:pPr>
            <a:r>
              <a:rPr lang="tr-TR" sz="2000" dirty="0" err="1" smtClean="0"/>
              <a:t>epididimit</a:t>
            </a:r>
            <a:r>
              <a:rPr lang="tr-TR" sz="2000" dirty="0" smtClean="0"/>
              <a:t> &gt;&gt; </a:t>
            </a:r>
            <a:r>
              <a:rPr lang="tr-TR" sz="2000" dirty="0" err="1" smtClean="0"/>
              <a:t>infertilite</a:t>
            </a: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artrit</a:t>
            </a:r>
            <a:r>
              <a:rPr lang="tr-TR" sz="2000" dirty="0" smtClean="0"/>
              <a:t>, </a:t>
            </a:r>
            <a:r>
              <a:rPr lang="tr-TR" sz="2000" dirty="0" err="1" smtClean="0"/>
              <a:t>endokardit</a:t>
            </a:r>
            <a:r>
              <a:rPr lang="tr-TR" sz="2000" dirty="0" smtClean="0"/>
              <a:t>, hepatit ve menenjit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571768" cy="3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ÜRETRAL ENFEKSİYONLAR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57940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u="sng" dirty="0" err="1" smtClean="0"/>
              <a:t>Non</a:t>
            </a:r>
            <a:r>
              <a:rPr lang="tr-TR" u="sng" dirty="0" smtClean="0"/>
              <a:t> </a:t>
            </a:r>
            <a:r>
              <a:rPr lang="tr-TR" u="sng" dirty="0" err="1" smtClean="0"/>
              <a:t>gonokoksik</a:t>
            </a:r>
            <a:r>
              <a:rPr lang="tr-TR" u="sng" dirty="0" smtClean="0"/>
              <a:t> </a:t>
            </a:r>
            <a:r>
              <a:rPr lang="tr-TR" u="sng" dirty="0" err="1" smtClean="0"/>
              <a:t>üretrit</a:t>
            </a:r>
            <a:r>
              <a:rPr lang="tr-TR" u="sng" dirty="0" smtClean="0"/>
              <a:t>   </a:t>
            </a:r>
            <a:r>
              <a:rPr lang="tr-TR" dirty="0" err="1" smtClean="0"/>
              <a:t>Üretritlerin</a:t>
            </a:r>
            <a:r>
              <a:rPr lang="tr-TR" dirty="0" smtClean="0"/>
              <a:t> en büyük kısmı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1900" dirty="0" err="1" smtClean="0"/>
              <a:t>Chlamidya</a:t>
            </a:r>
            <a:r>
              <a:rPr lang="tr-TR" sz="1900" dirty="0" smtClean="0"/>
              <a:t> </a:t>
            </a:r>
            <a:r>
              <a:rPr lang="tr-TR" sz="1900" dirty="0" err="1" smtClean="0"/>
              <a:t>Trachomatis</a:t>
            </a:r>
            <a:r>
              <a:rPr lang="tr-TR" sz="1900" dirty="0" smtClean="0"/>
              <a:t>,</a:t>
            </a:r>
            <a:r>
              <a:rPr lang="tr-TR" sz="1900" dirty="0" err="1" smtClean="0"/>
              <a:t>Üreoplasma</a:t>
            </a:r>
            <a:r>
              <a:rPr lang="tr-TR" sz="1900" dirty="0" smtClean="0"/>
              <a:t> </a:t>
            </a:r>
            <a:r>
              <a:rPr lang="tr-TR" sz="1900" dirty="0" err="1" smtClean="0"/>
              <a:t>Urealyticum</a:t>
            </a:r>
            <a:endParaRPr lang="tr-TR" sz="1900" dirty="0" smtClean="0"/>
          </a:p>
          <a:p>
            <a:pPr>
              <a:buNone/>
            </a:pPr>
            <a:r>
              <a:rPr lang="tr-TR" sz="1900" dirty="0" err="1" smtClean="0"/>
              <a:t>Trichomonas</a:t>
            </a:r>
            <a:r>
              <a:rPr lang="tr-TR" sz="1900" dirty="0" smtClean="0"/>
              <a:t> </a:t>
            </a:r>
            <a:r>
              <a:rPr lang="tr-TR" sz="1900" dirty="0" err="1" smtClean="0"/>
              <a:t>Vaginalis</a:t>
            </a:r>
            <a:r>
              <a:rPr lang="tr-TR" sz="1900" dirty="0" smtClean="0"/>
              <a:t>, </a:t>
            </a:r>
            <a:r>
              <a:rPr lang="tr-TR" sz="1900" dirty="0" err="1" smtClean="0"/>
              <a:t>Mycoplasma</a:t>
            </a:r>
            <a:r>
              <a:rPr lang="tr-TR" sz="1900" dirty="0" smtClean="0"/>
              <a:t> </a:t>
            </a:r>
            <a:r>
              <a:rPr lang="tr-TR" sz="1900" dirty="0" err="1" smtClean="0"/>
              <a:t>Genitalium</a:t>
            </a:r>
            <a:endParaRPr lang="tr-TR" sz="1900" dirty="0" smtClean="0"/>
          </a:p>
          <a:p>
            <a:pPr>
              <a:buNone/>
            </a:pPr>
            <a:r>
              <a:rPr lang="tr-TR" sz="1900" dirty="0" err="1" smtClean="0"/>
              <a:t>Herpes</a:t>
            </a:r>
            <a:r>
              <a:rPr lang="tr-TR" sz="1900" dirty="0" smtClean="0"/>
              <a:t> </a:t>
            </a:r>
            <a:r>
              <a:rPr lang="tr-TR" sz="1900" dirty="0" err="1" smtClean="0"/>
              <a:t>Simplex</a:t>
            </a:r>
            <a:r>
              <a:rPr lang="tr-TR" sz="1900" dirty="0" smtClean="0"/>
              <a:t> Virüs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Dizüri</a:t>
            </a:r>
            <a:r>
              <a:rPr lang="tr-TR" dirty="0" smtClean="0"/>
              <a:t>, </a:t>
            </a:r>
            <a:r>
              <a:rPr lang="tr-TR" dirty="0" err="1" smtClean="0"/>
              <a:t>üretral</a:t>
            </a:r>
            <a:r>
              <a:rPr lang="tr-TR" dirty="0" smtClean="0"/>
              <a:t> kaşıntı gibi şikayetler daha hafif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Üretral</a:t>
            </a:r>
            <a:r>
              <a:rPr lang="tr-TR" dirty="0" smtClean="0"/>
              <a:t> akıntı pek sık görülmez</a:t>
            </a:r>
          </a:p>
          <a:p>
            <a:pPr lvl="1">
              <a:buNone/>
            </a:pPr>
            <a:r>
              <a:rPr lang="tr-TR" dirty="0" smtClean="0"/>
              <a:t> beyazımsı veya saydam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Meatal</a:t>
            </a:r>
            <a:r>
              <a:rPr lang="tr-TR" dirty="0" smtClean="0"/>
              <a:t> kabuklanma görülebilmekte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sürüntüde</a:t>
            </a:r>
            <a:endParaRPr lang="tr-TR" dirty="0" smtClean="0"/>
          </a:p>
          <a:p>
            <a:pPr lvl="1">
              <a:buNone/>
            </a:pPr>
            <a:r>
              <a:rPr lang="tr-TR" dirty="0" smtClean="0"/>
              <a:t>gram(-) </a:t>
            </a:r>
            <a:r>
              <a:rPr lang="tr-TR" dirty="0" err="1" smtClean="0"/>
              <a:t>diplokok</a:t>
            </a:r>
            <a:r>
              <a:rPr lang="tr-TR" dirty="0" smtClean="0"/>
              <a:t> görülmez </a:t>
            </a:r>
          </a:p>
          <a:p>
            <a:pPr lvl="1">
              <a:buNone/>
            </a:pPr>
            <a:r>
              <a:rPr lang="tr-TR" dirty="0" smtClean="0"/>
              <a:t>bol lökosit görülür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571768" cy="3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NONGONOKOKSİK ÜRETRİT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47846" cy="4873752"/>
          </a:xfrm>
        </p:spPr>
        <p:txBody>
          <a:bodyPr/>
          <a:lstStyle/>
          <a:p>
            <a:pPr>
              <a:buNone/>
            </a:pPr>
            <a:endParaRPr lang="tr-TR" u="sng" dirty="0" smtClean="0"/>
          </a:p>
          <a:p>
            <a:pPr>
              <a:buNone/>
            </a:pPr>
            <a:r>
              <a:rPr lang="tr-TR" u="sng" dirty="0" smtClean="0"/>
              <a:t>Tedavi</a:t>
            </a:r>
          </a:p>
          <a:p>
            <a:pPr>
              <a:buNone/>
            </a:pPr>
            <a:r>
              <a:rPr lang="tr-TR" dirty="0" err="1" smtClean="0"/>
              <a:t>tetrasiklin</a:t>
            </a:r>
            <a:r>
              <a:rPr lang="tr-TR" dirty="0" smtClean="0"/>
              <a:t> veya </a:t>
            </a:r>
            <a:r>
              <a:rPr lang="tr-TR" dirty="0" err="1" smtClean="0"/>
              <a:t>azitromisin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u="sng" dirty="0" smtClean="0"/>
              <a:t>Komplikasyon</a:t>
            </a:r>
          </a:p>
          <a:p>
            <a:pPr>
              <a:buNone/>
            </a:pPr>
            <a:r>
              <a:rPr lang="tr-TR" dirty="0" smtClean="0"/>
              <a:t>akut </a:t>
            </a:r>
            <a:r>
              <a:rPr lang="tr-TR" dirty="0" err="1" smtClean="0"/>
              <a:t>epididimit</a:t>
            </a:r>
            <a:r>
              <a:rPr lang="tr-TR" dirty="0" smtClean="0"/>
              <a:t>,</a:t>
            </a:r>
            <a:r>
              <a:rPr lang="tr-TR" dirty="0" err="1" smtClean="0"/>
              <a:t>prostatit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err="1" smtClean="0"/>
              <a:t>konjuktivit</a:t>
            </a:r>
            <a:r>
              <a:rPr lang="tr-TR" dirty="0" smtClean="0"/>
              <a:t>, </a:t>
            </a:r>
            <a:r>
              <a:rPr lang="tr-TR" dirty="0" err="1" smtClean="0"/>
              <a:t>üretral</a:t>
            </a:r>
            <a:r>
              <a:rPr lang="tr-TR" dirty="0" smtClean="0"/>
              <a:t> darlık,</a:t>
            </a:r>
          </a:p>
          <a:p>
            <a:pPr>
              <a:buNone/>
            </a:pPr>
            <a:r>
              <a:rPr lang="tr-TR" dirty="0" err="1" smtClean="0"/>
              <a:t>infertilite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571768" cy="3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RENAL APSE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2056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Böbrekte </a:t>
            </a:r>
            <a:r>
              <a:rPr lang="tr-TR" sz="2400" dirty="0" err="1" smtClean="0"/>
              <a:t>likefaksiyon</a:t>
            </a:r>
            <a:r>
              <a:rPr lang="tr-TR" sz="2400" dirty="0" smtClean="0"/>
              <a:t> ve </a:t>
            </a:r>
            <a:r>
              <a:rPr lang="tr-TR" sz="2400" dirty="0" err="1" smtClean="0"/>
              <a:t>sekestreasyon</a:t>
            </a:r>
            <a:r>
              <a:rPr lang="tr-TR" sz="2400" dirty="0" smtClean="0"/>
              <a:t> sonrası oluşan patolojiler</a:t>
            </a:r>
          </a:p>
          <a:p>
            <a:pPr lvl="1">
              <a:buNone/>
            </a:pPr>
            <a:r>
              <a:rPr lang="tr-TR" sz="2000" dirty="0" smtClean="0"/>
              <a:t>DM, iv ilaç bağımlısı, diyaliz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Ateş, yan ağrısı, titreme, bulantı,kusma ve </a:t>
            </a:r>
            <a:r>
              <a:rPr lang="tr-TR" sz="2400" dirty="0" err="1" smtClean="0"/>
              <a:t>dizüri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Yüksek </a:t>
            </a:r>
            <a:r>
              <a:rPr lang="tr-TR" sz="2400" dirty="0" err="1" smtClean="0"/>
              <a:t>morbidite</a:t>
            </a:r>
            <a:r>
              <a:rPr lang="tr-TR" sz="2400" dirty="0" smtClean="0"/>
              <a:t> ve </a:t>
            </a:r>
            <a:r>
              <a:rPr lang="tr-TR" sz="2400" dirty="0" err="1" smtClean="0"/>
              <a:t>mortalite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hematojen</a:t>
            </a:r>
            <a:r>
              <a:rPr lang="tr-TR" sz="2400" dirty="0" smtClean="0"/>
              <a:t> yolla yayılan gram (+)</a:t>
            </a:r>
          </a:p>
          <a:p>
            <a:pPr>
              <a:buNone/>
            </a:pPr>
            <a:r>
              <a:rPr lang="tr-TR" sz="2400" dirty="0" err="1" smtClean="0"/>
              <a:t>asendan</a:t>
            </a:r>
            <a:r>
              <a:rPr lang="tr-TR" sz="2400" dirty="0" smtClean="0"/>
              <a:t> yolla gelen gram(-) bakteriler </a:t>
            </a:r>
          </a:p>
          <a:p>
            <a:pPr lvl="1">
              <a:buNone/>
            </a:pPr>
            <a:r>
              <a:rPr lang="tr-TR" sz="2000" dirty="0" smtClean="0"/>
              <a:t> E.</a:t>
            </a:r>
            <a:r>
              <a:rPr lang="tr-TR" sz="2000" dirty="0" err="1" smtClean="0"/>
              <a:t>Coli</a:t>
            </a:r>
            <a:r>
              <a:rPr lang="tr-TR" sz="2000" dirty="0" smtClean="0"/>
              <a:t> ve </a:t>
            </a:r>
            <a:r>
              <a:rPr lang="tr-TR" sz="2000" dirty="0" err="1" smtClean="0"/>
              <a:t>Proteus</a:t>
            </a:r>
            <a:endParaRPr lang="tr-TR" sz="20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BT tanıda en faydalı tetkik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 lvl="1">
              <a:buNone/>
            </a:pPr>
            <a:endParaRPr lang="tr-TR" sz="20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71744"/>
            <a:ext cx="3370971" cy="23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RENAL APSE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873752"/>
          </a:xfrm>
        </p:spPr>
        <p:txBody>
          <a:bodyPr/>
          <a:lstStyle/>
          <a:p>
            <a:pPr>
              <a:buNone/>
            </a:pPr>
            <a:endParaRPr lang="tr-TR" u="sng" dirty="0" smtClean="0"/>
          </a:p>
          <a:p>
            <a:pPr>
              <a:buNone/>
            </a:pPr>
            <a:r>
              <a:rPr lang="tr-TR" u="sng" dirty="0" smtClean="0"/>
              <a:t>Tedavi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000" dirty="0" smtClean="0"/>
              <a:t>İlk seçenek geniş spektrumlu antibiyotik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Perkütan</a:t>
            </a:r>
            <a:r>
              <a:rPr lang="tr-TR" sz="2000" dirty="0" smtClean="0"/>
              <a:t> drenaj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Açık cerrahi drenaj ve antibiyotikli solüsyonla yıkama</a:t>
            </a:r>
            <a:endParaRPr lang="tr-TR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4" y="2724144"/>
            <a:ext cx="3370971" cy="23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PERİRENAL APSE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8291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Perinefrik</a:t>
            </a:r>
            <a:r>
              <a:rPr lang="tr-TR" sz="2400" dirty="0" smtClean="0"/>
              <a:t> alanda </a:t>
            </a:r>
            <a:r>
              <a:rPr lang="tr-TR" sz="2400" dirty="0" err="1" smtClean="0"/>
              <a:t>pürülan</a:t>
            </a:r>
            <a:r>
              <a:rPr lang="tr-TR" sz="2400" dirty="0" smtClean="0"/>
              <a:t> materyal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dirty="0" err="1" smtClean="0"/>
              <a:t>R</a:t>
            </a:r>
            <a:r>
              <a:rPr lang="tr-TR" sz="2400" dirty="0" err="1" smtClean="0"/>
              <a:t>enal</a:t>
            </a:r>
            <a:r>
              <a:rPr lang="tr-TR" sz="2400" dirty="0" smtClean="0"/>
              <a:t> </a:t>
            </a:r>
            <a:r>
              <a:rPr lang="tr-TR" sz="2400" dirty="0" err="1" smtClean="0"/>
              <a:t>kortikal</a:t>
            </a:r>
            <a:r>
              <a:rPr lang="tr-TR" sz="2400" dirty="0" smtClean="0"/>
              <a:t> ve </a:t>
            </a:r>
            <a:r>
              <a:rPr lang="tr-TR" sz="2400" dirty="0" err="1" smtClean="0"/>
              <a:t>kortikomedüller</a:t>
            </a:r>
            <a:r>
              <a:rPr lang="tr-TR" sz="2400" dirty="0" smtClean="0"/>
              <a:t> apselerin </a:t>
            </a:r>
            <a:r>
              <a:rPr lang="tr-TR" sz="2400" dirty="0" err="1" smtClean="0"/>
              <a:t>perinefrik</a:t>
            </a:r>
            <a:r>
              <a:rPr lang="tr-TR" sz="2400" dirty="0" smtClean="0"/>
              <a:t> alana </a:t>
            </a:r>
            <a:r>
              <a:rPr lang="tr-TR" sz="2400" dirty="0" err="1" smtClean="0"/>
              <a:t>fistülize</a:t>
            </a:r>
            <a:r>
              <a:rPr lang="tr-TR" sz="2400" dirty="0" smtClean="0"/>
              <a:t> olması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Ateş, titreme, yan ağrısı, halsizlik,apsenin bulunduğu bölgede kızarıklık şişlik ve şiddetli hassasiyet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TİT normal olabilir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Tanı &gt;&gt; BT USG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Geniş spektrumlu bir ampirik tedavi altında </a:t>
            </a:r>
            <a:r>
              <a:rPr lang="tr-TR" sz="2400" dirty="0" err="1" smtClean="0"/>
              <a:t>perkütan</a:t>
            </a:r>
            <a:r>
              <a:rPr lang="tr-TR" sz="2400" dirty="0" smtClean="0"/>
              <a:t> drenaj, açık drenaj </a:t>
            </a:r>
            <a:r>
              <a:rPr lang="tr-TR" sz="2400" dirty="0" err="1" smtClean="0"/>
              <a:t>parsiyel</a:t>
            </a:r>
            <a:r>
              <a:rPr lang="tr-TR" sz="2400" dirty="0" smtClean="0"/>
              <a:t> veya total </a:t>
            </a:r>
            <a:r>
              <a:rPr lang="tr-TR" sz="2400" dirty="0" err="1" smtClean="0"/>
              <a:t>nefrektomi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14620"/>
            <a:ext cx="2472426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AMFİZEMATÖZ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Renal</a:t>
            </a:r>
            <a:r>
              <a:rPr lang="tr-TR" sz="2400" dirty="0" smtClean="0"/>
              <a:t> veya </a:t>
            </a:r>
            <a:r>
              <a:rPr lang="tr-TR" sz="2400" dirty="0" err="1" smtClean="0"/>
              <a:t>perirenal</a:t>
            </a:r>
            <a:r>
              <a:rPr lang="tr-TR" sz="2400" dirty="0" smtClean="0"/>
              <a:t> dokuda gaz oluşturan </a:t>
            </a:r>
            <a:r>
              <a:rPr lang="tr-TR" sz="2400" dirty="0" err="1" smtClean="0"/>
              <a:t>nekrotizan</a:t>
            </a:r>
            <a:r>
              <a:rPr lang="tr-TR" sz="2400" dirty="0" smtClean="0"/>
              <a:t> enfeksiyon</a:t>
            </a:r>
          </a:p>
          <a:p>
            <a:pPr lvl="1">
              <a:buNone/>
            </a:pPr>
            <a:r>
              <a:rPr lang="tr-TR" sz="2400" dirty="0" smtClean="0"/>
              <a:t>%90  </a:t>
            </a:r>
            <a:r>
              <a:rPr lang="tr-TR" sz="2400" dirty="0" err="1" smtClean="0"/>
              <a:t>DM’li</a:t>
            </a:r>
            <a:r>
              <a:rPr lang="tr-TR" sz="2400" dirty="0" smtClean="0"/>
              <a:t> kişilerde</a:t>
            </a:r>
          </a:p>
          <a:p>
            <a:pPr lvl="1">
              <a:buNone/>
            </a:pPr>
            <a:r>
              <a:rPr lang="tr-TR" sz="2400" dirty="0" err="1" smtClean="0"/>
              <a:t>Üriner</a:t>
            </a:r>
            <a:r>
              <a:rPr lang="tr-TR" sz="2400" dirty="0" smtClean="0"/>
              <a:t> </a:t>
            </a:r>
            <a:r>
              <a:rPr lang="tr-TR" sz="2400" dirty="0" err="1" smtClean="0"/>
              <a:t>staz</a:t>
            </a:r>
            <a:r>
              <a:rPr lang="tr-TR" sz="2400" dirty="0" smtClean="0"/>
              <a:t> ve taş hastaları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En sık E.</a:t>
            </a:r>
            <a:r>
              <a:rPr lang="tr-TR" sz="2400" dirty="0" err="1" smtClean="0"/>
              <a:t>Coli</a:t>
            </a:r>
            <a:r>
              <a:rPr lang="tr-TR" sz="2400" dirty="0" smtClean="0"/>
              <a:t>, </a:t>
            </a:r>
            <a:r>
              <a:rPr lang="tr-TR" sz="2400" dirty="0" err="1" smtClean="0"/>
              <a:t>Klebsiella</a:t>
            </a:r>
            <a:r>
              <a:rPr lang="tr-TR" sz="2400" dirty="0" smtClean="0"/>
              <a:t> </a:t>
            </a:r>
            <a:r>
              <a:rPr lang="tr-TR" sz="2400" dirty="0" err="1" smtClean="0"/>
              <a:t>Pneumoniae</a:t>
            </a:r>
            <a:r>
              <a:rPr lang="tr-TR" sz="2400" dirty="0" smtClean="0"/>
              <a:t>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Ateş, yan ağrısı, </a:t>
            </a:r>
            <a:r>
              <a:rPr lang="tr-TR" sz="2400" dirty="0" err="1" smtClean="0"/>
              <a:t>dizüri</a:t>
            </a:r>
            <a:r>
              <a:rPr lang="tr-TR" sz="2400" dirty="0" smtClean="0"/>
              <a:t>, </a:t>
            </a:r>
            <a:r>
              <a:rPr lang="tr-TR" sz="2400" dirty="0" err="1" smtClean="0"/>
              <a:t>pnömatüri</a:t>
            </a:r>
            <a:r>
              <a:rPr lang="tr-TR" sz="2400" dirty="0" smtClean="0"/>
              <a:t> ve bulantı-kusma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dirty="0" smtClean="0"/>
              <a:t>Genellikle </a:t>
            </a:r>
            <a:r>
              <a:rPr lang="tr-TR" sz="2400" dirty="0" smtClean="0"/>
              <a:t>böbrek fonksiyon testleri normal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İdrar kültüründe sıklıkla üreme olur</a:t>
            </a:r>
            <a:endParaRPr lang="tr-TR" sz="24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71744"/>
            <a:ext cx="2665431" cy="21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AMFİZEMATÖZ PİYELONEFRİT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BT en iyi tanı yöntemi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Tedavide </a:t>
            </a:r>
            <a:r>
              <a:rPr lang="tr-TR" sz="2400" dirty="0" err="1" smtClean="0"/>
              <a:t>hidrasyon</a:t>
            </a:r>
            <a:r>
              <a:rPr lang="tr-TR" sz="2400" dirty="0" smtClean="0"/>
              <a:t>, </a:t>
            </a:r>
            <a:r>
              <a:rPr lang="tr-TR" sz="2400" dirty="0" err="1" smtClean="0"/>
              <a:t>parenteral</a:t>
            </a:r>
            <a:r>
              <a:rPr lang="tr-TR" sz="2400" dirty="0" smtClean="0"/>
              <a:t> antibiyotik ve hasta diyabetikse kan şekeri regülasyonu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Ek olarak drenaj iyileşmeyi hem artırmakta hem de hızlandırmakta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Gerekli durumlarda </a:t>
            </a:r>
            <a:r>
              <a:rPr lang="tr-TR" sz="2400" dirty="0" err="1" smtClean="0"/>
              <a:t>nefrektomi</a:t>
            </a:r>
            <a:r>
              <a:rPr lang="tr-TR" sz="2400" dirty="0" smtClean="0"/>
              <a:t> de uygulanabilmekte</a:t>
            </a:r>
            <a:endParaRPr lang="tr-TR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71744"/>
            <a:ext cx="2665431" cy="21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BAKTERİYEL PROSTATİT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22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Asendan</a:t>
            </a:r>
            <a:r>
              <a:rPr lang="tr-TR" dirty="0" smtClean="0"/>
              <a:t> yolla ya da mesaneden gelen idrarın prostat kanallarına </a:t>
            </a:r>
            <a:r>
              <a:rPr lang="tr-TR" dirty="0" err="1" smtClean="0"/>
              <a:t>resüdü</a:t>
            </a:r>
            <a:r>
              <a:rPr lang="tr-TR" dirty="0" smtClean="0"/>
              <a:t> ile </a:t>
            </a:r>
            <a:r>
              <a:rPr lang="tr-TR" dirty="0" err="1" smtClean="0"/>
              <a:t>üriner</a:t>
            </a:r>
            <a:r>
              <a:rPr lang="tr-TR" dirty="0" smtClean="0"/>
              <a:t> enfeksiyona </a:t>
            </a:r>
            <a:r>
              <a:rPr lang="tr-TR" dirty="0" err="1" smtClean="0"/>
              <a:t>sekonder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Ateş, titreme, halsizlik, </a:t>
            </a:r>
            <a:r>
              <a:rPr lang="tr-TR" dirty="0" err="1" smtClean="0"/>
              <a:t>myalji</a:t>
            </a:r>
            <a:r>
              <a:rPr lang="tr-TR" dirty="0" smtClean="0"/>
              <a:t>, perine ağrısı  ve </a:t>
            </a:r>
            <a:r>
              <a:rPr lang="tr-TR" dirty="0" err="1" smtClean="0"/>
              <a:t>enfeksiyöz</a:t>
            </a:r>
            <a:r>
              <a:rPr lang="tr-TR" dirty="0" smtClean="0"/>
              <a:t> parametrelerde artış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Prostat ödemli ve hassastır. Buna bağlı olarak </a:t>
            </a: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retansiyon</a:t>
            </a:r>
            <a:r>
              <a:rPr lang="tr-TR" dirty="0" smtClean="0"/>
              <a:t> gelişebilir.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Spesifik bir radyolojik yöntem tanı için gerekli değil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kataterizasyon</a:t>
            </a:r>
            <a:r>
              <a:rPr lang="tr-TR" dirty="0" smtClean="0"/>
              <a:t> yerine </a:t>
            </a:r>
            <a:r>
              <a:rPr lang="tr-TR" dirty="0" err="1" smtClean="0"/>
              <a:t>suprapubik</a:t>
            </a:r>
            <a:r>
              <a:rPr lang="tr-TR" dirty="0" smtClean="0"/>
              <a:t> </a:t>
            </a:r>
            <a:r>
              <a:rPr lang="tr-TR" dirty="0" err="1" smtClean="0"/>
              <a:t>kataterizasyon</a:t>
            </a:r>
            <a:r>
              <a:rPr lang="tr-TR" dirty="0" smtClean="0"/>
              <a:t> uygulanmalı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Rektal</a:t>
            </a:r>
            <a:r>
              <a:rPr lang="tr-TR" dirty="0" smtClean="0"/>
              <a:t> tuşe ve prostat masajı septisemiye sebebiyet verebileceğinden önerilmez </a:t>
            </a:r>
          </a:p>
        </p:txBody>
      </p:sp>
      <p:pic>
        <p:nvPicPr>
          <p:cNvPr id="44034" name="Picture 2" descr="Chronic Prostatitis - Harvard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1242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BAKTERİYEL PROSTATİT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29246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En sık etken E.</a:t>
            </a:r>
            <a:r>
              <a:rPr lang="tr-TR" sz="2000" dirty="0" err="1" smtClean="0"/>
              <a:t>Coli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Ampirik </a:t>
            </a:r>
            <a:r>
              <a:rPr lang="tr-TR" sz="2000" dirty="0" err="1" smtClean="0"/>
              <a:t>aminoglikozid</a:t>
            </a:r>
            <a:r>
              <a:rPr lang="tr-TR" sz="2000" dirty="0" smtClean="0"/>
              <a:t> ve yanında 3.kuşak </a:t>
            </a:r>
            <a:r>
              <a:rPr lang="tr-TR" sz="2000" dirty="0" err="1" smtClean="0"/>
              <a:t>sefalosporin</a:t>
            </a:r>
            <a:r>
              <a:rPr lang="tr-TR" sz="2000" dirty="0" smtClean="0"/>
              <a:t> veya </a:t>
            </a:r>
            <a:r>
              <a:rPr lang="tr-TR" sz="2000" dirty="0" err="1" smtClean="0"/>
              <a:t>kinolon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Kültür sonucuna göre antibiyotik tedavisi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Nadiren tedavi sonrası prostat apseleri </a:t>
            </a:r>
          </a:p>
          <a:p>
            <a:pPr lvl="1">
              <a:buNone/>
            </a:pPr>
            <a:r>
              <a:rPr lang="tr-TR" sz="1700" dirty="0" smtClean="0"/>
              <a:t>&gt;&gt; Antibiyotik ve drenaj</a:t>
            </a:r>
            <a:endParaRPr lang="tr-TR" sz="1700" dirty="0"/>
          </a:p>
        </p:txBody>
      </p:sp>
      <p:pic>
        <p:nvPicPr>
          <p:cNvPr id="4" name="Picture 2" descr="Chronic Prostatitis - Harvard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1242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TANIM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ürotelyumun</a:t>
            </a:r>
            <a:r>
              <a:rPr lang="tr-TR" dirty="0" smtClean="0"/>
              <a:t> iltihabı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Mesanede </a:t>
            </a:r>
            <a:r>
              <a:rPr lang="tr-TR" dirty="0" err="1" smtClean="0"/>
              <a:t>asemptomatik</a:t>
            </a:r>
            <a:r>
              <a:rPr lang="tr-TR" dirty="0" smtClean="0"/>
              <a:t> bakteriyel </a:t>
            </a:r>
            <a:r>
              <a:rPr lang="tr-TR" dirty="0" err="1" smtClean="0"/>
              <a:t>kolonizasyon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durumundan </a:t>
            </a:r>
            <a:r>
              <a:rPr lang="tr-TR" dirty="0" err="1" smtClean="0"/>
              <a:t>sepsis</a:t>
            </a:r>
            <a:r>
              <a:rPr lang="tr-TR" dirty="0" smtClean="0"/>
              <a:t> ile seyredebilen ciddi </a:t>
            </a:r>
            <a:r>
              <a:rPr lang="tr-TR" dirty="0" err="1" smtClean="0"/>
              <a:t>morbidite</a:t>
            </a:r>
            <a:r>
              <a:rPr lang="tr-TR" dirty="0" smtClean="0"/>
              <a:t> ve</a:t>
            </a:r>
          </a:p>
          <a:p>
            <a:pPr>
              <a:buNone/>
            </a:pPr>
            <a:r>
              <a:rPr lang="tr-TR" dirty="0" err="1" smtClean="0"/>
              <a:t>mortaliteye</a:t>
            </a:r>
            <a:r>
              <a:rPr lang="tr-TR" dirty="0" smtClean="0"/>
              <a:t> neden olabilen geniş bir yelpaze</a:t>
            </a:r>
            <a:endParaRPr lang="tr-TR" sz="24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AKUT BAKTERİYEL PROSTATİT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Hafif olgularda iki haftalık oral </a:t>
            </a:r>
            <a:r>
              <a:rPr lang="tr-TR" sz="2000" dirty="0" err="1" smtClean="0"/>
              <a:t>kinolon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Tedavi süresi en az dört hafta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Tedavi sonunda </a:t>
            </a:r>
            <a:r>
              <a:rPr lang="tr-TR" sz="2000" dirty="0" err="1" smtClean="0"/>
              <a:t>semptomatik</a:t>
            </a:r>
            <a:r>
              <a:rPr lang="tr-TR" sz="2000" dirty="0" smtClean="0"/>
              <a:t> kalan</a:t>
            </a:r>
          </a:p>
          <a:p>
            <a:pPr>
              <a:buNone/>
            </a:pPr>
            <a:r>
              <a:rPr lang="tr-TR" sz="2000" dirty="0" smtClean="0"/>
              <a:t>hastalarda tedavi süresi 12 haftaya kadar</a:t>
            </a:r>
            <a:endParaRPr lang="tr-TR" sz="2000" dirty="0"/>
          </a:p>
        </p:txBody>
      </p:sp>
      <p:pic>
        <p:nvPicPr>
          <p:cNvPr id="4" name="Picture 2" descr="Chronic Prostatitis - Harvard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31242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BAKTERİYEL PROSTATİT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86304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Çoğunlukla </a:t>
            </a:r>
            <a:r>
              <a:rPr lang="tr-TR" sz="2000" dirty="0" smtClean="0"/>
              <a:t>3.- 5. </a:t>
            </a:r>
            <a:r>
              <a:rPr lang="tr-TR" sz="2000" dirty="0" err="1" smtClean="0"/>
              <a:t>dekatlarda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İşeme şikayetleri ve bazen perine ve penis köküne yayılan ağrı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Etken patojenler aynı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Komplikasyon düşünülmüyorsa radyolojik tetkiklere gerek yok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40962" name="Picture 2" descr="Kronik Prostatit Nedir? Nedenleri, Belirtileri ve Tedav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3119067" cy="189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KRONİK BAKTERİYEL PROSTATİT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22" cy="48737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Tedavide amaç bakteriler için minimum inhibitör düzeye ulaşılacak şekilde antibiyotik verilmesi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%5 inde prostat bezine özgül olarak pozitif kültür sonuçları elde edilebilse de antibiyotik tedavisi önerilmeye devam etmekte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En sık </a:t>
            </a:r>
            <a:r>
              <a:rPr lang="tr-TR" dirty="0" err="1" smtClean="0"/>
              <a:t>kinolonlar</a:t>
            </a:r>
            <a:r>
              <a:rPr lang="tr-TR" dirty="0" smtClean="0"/>
              <a:t> </a:t>
            </a:r>
            <a:r>
              <a:rPr lang="tr-TR" dirty="0" err="1" smtClean="0"/>
              <a:t>trimetoprim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Ağrı ve işeme semptomları için sık </a:t>
            </a:r>
            <a:r>
              <a:rPr lang="tr-TR" dirty="0" err="1" smtClean="0"/>
              <a:t>ejekülasyon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analjezik, prostat masajı gibi çok çeşitli tedaviler</a:t>
            </a:r>
          </a:p>
          <a:p>
            <a:pPr>
              <a:buNone/>
            </a:pPr>
            <a:r>
              <a:rPr lang="tr-TR" dirty="0" smtClean="0"/>
              <a:t>önerilmekte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Başarı sağlanamayan hastalara uzun dönem</a:t>
            </a:r>
          </a:p>
          <a:p>
            <a:pPr>
              <a:buNone/>
            </a:pPr>
            <a:r>
              <a:rPr lang="tr-TR" dirty="0" err="1" smtClean="0"/>
              <a:t>trimetoprim</a:t>
            </a:r>
            <a:r>
              <a:rPr lang="tr-TR" dirty="0" smtClean="0"/>
              <a:t> </a:t>
            </a:r>
            <a:r>
              <a:rPr lang="tr-TR" dirty="0" err="1" smtClean="0"/>
              <a:t>profilaksisi</a:t>
            </a:r>
            <a:r>
              <a:rPr lang="tr-TR" dirty="0" smtClean="0"/>
              <a:t> önerilmekte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Cerrahi önerilmemekte</a:t>
            </a:r>
          </a:p>
        </p:txBody>
      </p:sp>
      <p:pic>
        <p:nvPicPr>
          <p:cNvPr id="4" name="Picture 2" descr="Kronik Prostatit Nedir? Nedenleri, Belirtileri ve Tedav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143248"/>
            <a:ext cx="3119067" cy="189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KRONİK PELVİK AĞRI SENDROMU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535785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Peniste, </a:t>
            </a:r>
            <a:r>
              <a:rPr lang="tr-TR" dirty="0" err="1" smtClean="0"/>
              <a:t>pelviste</a:t>
            </a:r>
            <a:r>
              <a:rPr lang="tr-TR" dirty="0" smtClean="0"/>
              <a:t>, </a:t>
            </a:r>
            <a:r>
              <a:rPr lang="tr-TR" dirty="0" err="1" smtClean="0"/>
              <a:t>inguianl</a:t>
            </a:r>
            <a:r>
              <a:rPr lang="tr-TR" dirty="0" smtClean="0"/>
              <a:t> bölgede, </a:t>
            </a:r>
            <a:r>
              <a:rPr lang="tr-TR" dirty="0" err="1" smtClean="0"/>
              <a:t>skrotumda</a:t>
            </a:r>
            <a:r>
              <a:rPr lang="tr-TR" dirty="0" smtClean="0"/>
              <a:t> ağrı, </a:t>
            </a:r>
            <a:r>
              <a:rPr lang="tr-TR" dirty="0" err="1" smtClean="0"/>
              <a:t>iritatif</a:t>
            </a:r>
            <a:r>
              <a:rPr lang="tr-TR" dirty="0" smtClean="0"/>
              <a:t> işeme şikayetleri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İdrar kültüründe üreme saptanmaz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Prostat masajı sonrası  idrar örneğinde </a:t>
            </a:r>
            <a:r>
              <a:rPr lang="tr-TR" dirty="0" err="1" smtClean="0"/>
              <a:t>pyüri</a:t>
            </a:r>
            <a:r>
              <a:rPr lang="tr-TR" dirty="0" smtClean="0"/>
              <a:t> bulunup bulunmamasına göre ; </a:t>
            </a:r>
          </a:p>
          <a:p>
            <a:pPr>
              <a:buNone/>
            </a:pPr>
            <a:r>
              <a:rPr lang="tr-TR" dirty="0" smtClean="0"/>
              <a:t> &gt;&gt; </a:t>
            </a:r>
            <a:r>
              <a:rPr lang="tr-TR" dirty="0" err="1" smtClean="0"/>
              <a:t>inflamatuar</a:t>
            </a:r>
            <a:r>
              <a:rPr lang="tr-TR" dirty="0" smtClean="0"/>
              <a:t> ve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inamatuar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Antibiyotik,alfa-</a:t>
            </a:r>
            <a:r>
              <a:rPr lang="tr-TR" dirty="0" err="1" smtClean="0"/>
              <a:t>bloker</a:t>
            </a:r>
            <a:r>
              <a:rPr lang="tr-TR" dirty="0" smtClean="0"/>
              <a:t> ve </a:t>
            </a:r>
            <a:r>
              <a:rPr lang="tr-TR" dirty="0" err="1" smtClean="0"/>
              <a:t>nsaii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err="1" smtClean="0"/>
              <a:t>antidepresan</a:t>
            </a:r>
            <a:r>
              <a:rPr lang="tr-TR" dirty="0" smtClean="0"/>
              <a:t>, </a:t>
            </a: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nöropati</a:t>
            </a:r>
            <a:r>
              <a:rPr lang="tr-TR" dirty="0" smtClean="0"/>
              <a:t> ilaçları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Tüm bu tedavilere rağmen başarı oranı</a:t>
            </a:r>
          </a:p>
          <a:p>
            <a:pPr>
              <a:buNone/>
            </a:pPr>
            <a:r>
              <a:rPr lang="tr-TR" dirty="0" smtClean="0"/>
              <a:t>düşük</a:t>
            </a:r>
            <a:endParaRPr lang="tr-TR" dirty="0"/>
          </a:p>
        </p:txBody>
      </p:sp>
      <p:pic>
        <p:nvPicPr>
          <p:cNvPr id="39938" name="Picture 2" descr="Erkeklerde Kronik Pelvik Ağr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86058"/>
            <a:ext cx="2643166" cy="2643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EPİDİDİMİT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22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Epididimin</a:t>
            </a:r>
            <a:r>
              <a:rPr lang="tr-TR" sz="2000" dirty="0" smtClean="0"/>
              <a:t> akut </a:t>
            </a:r>
            <a:r>
              <a:rPr lang="tr-TR" sz="2000" dirty="0" err="1" smtClean="0"/>
              <a:t>inflamasyonu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Enfeksiyöz</a:t>
            </a:r>
            <a:r>
              <a:rPr lang="tr-TR" sz="2000" dirty="0" smtClean="0"/>
              <a:t> -bakteriyel </a:t>
            </a:r>
            <a:r>
              <a:rPr lang="tr-TR" sz="2000" dirty="0" err="1" smtClean="0"/>
              <a:t>viral</a:t>
            </a:r>
            <a:r>
              <a:rPr lang="tr-TR" sz="2000" dirty="0" smtClean="0"/>
              <a:t>, </a:t>
            </a:r>
            <a:r>
              <a:rPr lang="tr-TR" sz="2000" dirty="0" err="1" smtClean="0"/>
              <a:t>fungal</a:t>
            </a:r>
            <a:r>
              <a:rPr lang="tr-TR" sz="2000" dirty="0" smtClean="0"/>
              <a:t> ve </a:t>
            </a:r>
            <a:r>
              <a:rPr lang="tr-TR" sz="2000" dirty="0" err="1" smtClean="0"/>
              <a:t>parazitik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Chlamidya</a:t>
            </a:r>
            <a:r>
              <a:rPr lang="tr-TR" sz="2000" dirty="0" smtClean="0"/>
              <a:t> </a:t>
            </a:r>
            <a:r>
              <a:rPr lang="tr-TR" sz="2000" dirty="0" err="1" smtClean="0"/>
              <a:t>trachomatis</a:t>
            </a:r>
            <a:r>
              <a:rPr lang="tr-TR" sz="2000" dirty="0" smtClean="0"/>
              <a:t> ve </a:t>
            </a:r>
            <a:r>
              <a:rPr lang="tr-TR" sz="2000" dirty="0" err="1" smtClean="0"/>
              <a:t>Neisseria</a:t>
            </a:r>
            <a:r>
              <a:rPr lang="tr-TR" sz="2000" dirty="0" smtClean="0"/>
              <a:t> </a:t>
            </a:r>
            <a:r>
              <a:rPr lang="tr-TR" sz="2000" dirty="0" err="1" smtClean="0"/>
              <a:t>gonorrheae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Non</a:t>
            </a:r>
            <a:r>
              <a:rPr lang="tr-TR" sz="2000" dirty="0" smtClean="0"/>
              <a:t>-</a:t>
            </a:r>
            <a:r>
              <a:rPr lang="tr-TR" sz="2000" dirty="0" err="1" smtClean="0"/>
              <a:t>enfeksiyöz</a:t>
            </a:r>
            <a:r>
              <a:rPr lang="tr-TR" sz="2000" dirty="0" smtClean="0"/>
              <a:t> etkenler</a:t>
            </a:r>
          </a:p>
          <a:p>
            <a:pPr lvl="1">
              <a:buNone/>
            </a:pPr>
            <a:r>
              <a:rPr lang="tr-TR" dirty="0" smtClean="0"/>
              <a:t> </a:t>
            </a:r>
            <a:r>
              <a:rPr lang="tr-TR" dirty="0" err="1" smtClean="0"/>
              <a:t>İdiopatik</a:t>
            </a:r>
            <a:r>
              <a:rPr lang="tr-TR" dirty="0" smtClean="0"/>
              <a:t>, </a:t>
            </a:r>
            <a:r>
              <a:rPr lang="tr-TR" dirty="0" err="1" smtClean="0"/>
              <a:t>travmatik</a:t>
            </a:r>
            <a:r>
              <a:rPr lang="tr-TR" dirty="0" smtClean="0"/>
              <a:t>, </a:t>
            </a:r>
            <a:r>
              <a:rPr lang="tr-TR" dirty="0" err="1" smtClean="0"/>
              <a:t>otoimmün</a:t>
            </a:r>
            <a:endParaRPr lang="tr-TR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Enfeksiyonun kaynağı genelde </a:t>
            </a:r>
            <a:r>
              <a:rPr lang="tr-TR" sz="2000" dirty="0" err="1" smtClean="0"/>
              <a:t>üretra</a:t>
            </a:r>
            <a:r>
              <a:rPr lang="tr-TR" sz="2000" dirty="0" smtClean="0"/>
              <a:t> mesane ve prostat enfeksiyonları </a:t>
            </a:r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38914" name="Picture 2" descr="Epididymitis And Orchitis - Harvard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571768" cy="171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EPİDİDİMİT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4356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Tek taraflı </a:t>
            </a:r>
            <a:r>
              <a:rPr lang="tr-TR" sz="2000" dirty="0" err="1" smtClean="0"/>
              <a:t>testiküler</a:t>
            </a:r>
            <a:r>
              <a:rPr lang="tr-TR" sz="2000" dirty="0" smtClean="0"/>
              <a:t> ağrı, şişlik, hassasiyet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Dizüri</a:t>
            </a:r>
            <a:r>
              <a:rPr lang="tr-TR" sz="2000" dirty="0" smtClean="0"/>
              <a:t>, </a:t>
            </a:r>
            <a:r>
              <a:rPr lang="tr-TR" sz="2000" dirty="0" err="1" smtClean="0"/>
              <a:t>üretral</a:t>
            </a:r>
            <a:r>
              <a:rPr lang="tr-TR" sz="2000" dirty="0" smtClean="0"/>
              <a:t> akıntı ve diğer </a:t>
            </a:r>
            <a:r>
              <a:rPr lang="tr-TR" sz="2000" dirty="0" err="1" smtClean="0"/>
              <a:t>irritatif</a:t>
            </a:r>
            <a:r>
              <a:rPr lang="tr-TR" sz="2000" dirty="0" smtClean="0"/>
              <a:t> alt </a:t>
            </a:r>
            <a:r>
              <a:rPr lang="tr-TR" sz="2000" dirty="0" err="1" smtClean="0"/>
              <a:t>üriner</a:t>
            </a:r>
            <a:r>
              <a:rPr lang="tr-TR" sz="2000" dirty="0" smtClean="0"/>
              <a:t> semptomlar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İlerleyen dönemde testis </a:t>
            </a:r>
            <a:r>
              <a:rPr lang="tr-TR" sz="2000" dirty="0" err="1" smtClean="0"/>
              <a:t>inflamasyonu</a:t>
            </a:r>
            <a:r>
              <a:rPr lang="tr-TR" sz="2000" dirty="0" smtClean="0"/>
              <a:t> eklenmesiyle </a:t>
            </a:r>
            <a:r>
              <a:rPr lang="tr-TR" sz="2000" dirty="0" err="1" smtClean="0"/>
              <a:t>epididimoorşit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Testis </a:t>
            </a:r>
            <a:r>
              <a:rPr lang="tr-TR" sz="2000" dirty="0" err="1" smtClean="0"/>
              <a:t>torsiyonu</a:t>
            </a:r>
            <a:r>
              <a:rPr lang="tr-TR" sz="2000" dirty="0" smtClean="0"/>
              <a:t> ,kitle şüphesinde</a:t>
            </a:r>
          </a:p>
          <a:p>
            <a:pPr>
              <a:buNone/>
            </a:pPr>
            <a:r>
              <a:rPr lang="tr-TR" sz="2000" dirty="0" smtClean="0"/>
              <a:t>&gt;&gt; </a:t>
            </a:r>
            <a:r>
              <a:rPr lang="tr-TR" sz="2000" dirty="0" err="1" smtClean="0"/>
              <a:t>doppler</a:t>
            </a:r>
            <a:r>
              <a:rPr lang="tr-TR" sz="2000" dirty="0" smtClean="0"/>
              <a:t> USG ve USG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4" name="Picture 2" descr="Epididymitis And Orchitis - Harvard Heal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71810"/>
            <a:ext cx="2571768" cy="171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EPİDİDİMİT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43494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Enfeksiyöz</a:t>
            </a:r>
            <a:r>
              <a:rPr lang="tr-TR" sz="2400" dirty="0" smtClean="0"/>
              <a:t> </a:t>
            </a:r>
            <a:r>
              <a:rPr lang="tr-TR" sz="2400" dirty="0" err="1" smtClean="0"/>
              <a:t>epididimit</a:t>
            </a:r>
            <a:r>
              <a:rPr lang="tr-TR" sz="2400" dirty="0" smtClean="0"/>
              <a:t> düşünülüyorsa idrar tahlili ve kültürü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Tedavide analjezik, anti-</a:t>
            </a:r>
            <a:r>
              <a:rPr lang="tr-TR" sz="2400" dirty="0" err="1" smtClean="0"/>
              <a:t>inflamatuar</a:t>
            </a:r>
            <a:r>
              <a:rPr lang="tr-TR" sz="2400" dirty="0" smtClean="0"/>
              <a:t> tedaviye ek </a:t>
            </a:r>
            <a:r>
              <a:rPr lang="tr-TR" sz="2400" dirty="0" err="1" smtClean="0"/>
              <a:t>enfeksiyöz</a:t>
            </a:r>
            <a:r>
              <a:rPr lang="tr-TR" sz="2400" dirty="0" smtClean="0"/>
              <a:t> durumlarda antibiyotik tedavisi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Antibiyotik olarak tek doz </a:t>
            </a:r>
            <a:r>
              <a:rPr lang="tr-TR" sz="2400" dirty="0" err="1" smtClean="0"/>
              <a:t>seftriakson</a:t>
            </a:r>
            <a:r>
              <a:rPr lang="tr-TR" sz="2400" dirty="0" smtClean="0"/>
              <a:t> ve 21 gün </a:t>
            </a:r>
            <a:r>
              <a:rPr lang="tr-TR" sz="2400" dirty="0" err="1" smtClean="0"/>
              <a:t>doksisiklin</a:t>
            </a:r>
            <a:r>
              <a:rPr lang="tr-TR" sz="2400" dirty="0" smtClean="0"/>
              <a:t> ya da </a:t>
            </a:r>
            <a:r>
              <a:rPr lang="tr-TR" sz="2400" dirty="0" err="1" smtClean="0"/>
              <a:t>tetrasiklin</a:t>
            </a:r>
            <a:r>
              <a:rPr lang="tr-TR" sz="2400" dirty="0" smtClean="0"/>
              <a:t> kullanılırken gonokok </a:t>
            </a:r>
            <a:r>
              <a:rPr lang="tr-TR" sz="2400" dirty="0" err="1" smtClean="0"/>
              <a:t>üretriti</a:t>
            </a:r>
            <a:r>
              <a:rPr lang="tr-TR" sz="2400" dirty="0" smtClean="0"/>
              <a:t> de düşünülüyorsa yerine 21gün </a:t>
            </a:r>
            <a:r>
              <a:rPr lang="tr-TR" sz="2400" dirty="0" err="1" smtClean="0"/>
              <a:t>kinolon</a:t>
            </a:r>
            <a:r>
              <a:rPr lang="tr-TR" sz="2400" dirty="0" smtClean="0"/>
              <a:t> da verilebilir.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Kanalların obstrüksiyonuna bağlı gelişen </a:t>
            </a:r>
            <a:r>
              <a:rPr lang="tr-TR" sz="2400" dirty="0" err="1" smtClean="0"/>
              <a:t>infertilite</a:t>
            </a:r>
            <a:r>
              <a:rPr lang="tr-TR" sz="2400" dirty="0" smtClean="0"/>
              <a:t> nedeniyle tedaviler dikkatle planlanmalı</a:t>
            </a:r>
            <a:endParaRPr lang="tr-TR" sz="2400" dirty="0"/>
          </a:p>
        </p:txBody>
      </p:sp>
      <p:pic>
        <p:nvPicPr>
          <p:cNvPr id="4" name="Picture 2" descr="Epididymitis And Orchitis - Harvard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571768" cy="171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ORŞİT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Testisin akut </a:t>
            </a:r>
            <a:r>
              <a:rPr lang="tr-TR" sz="2000" dirty="0" err="1" smtClean="0"/>
              <a:t>infamasyonu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u="sng" dirty="0" err="1" smtClean="0"/>
              <a:t>Enfeksiyöz</a:t>
            </a:r>
            <a:endParaRPr lang="tr-TR" sz="2000" u="sng" dirty="0" smtClean="0"/>
          </a:p>
          <a:p>
            <a:pPr lvl="1">
              <a:buNone/>
            </a:pPr>
            <a:r>
              <a:rPr lang="tr-TR" dirty="0" smtClean="0"/>
              <a:t>Testiste aniden oluşan ağrı ve şişlik</a:t>
            </a:r>
          </a:p>
          <a:p>
            <a:pPr lvl="1">
              <a:buNone/>
            </a:pPr>
            <a:r>
              <a:rPr lang="tr-TR" dirty="0" smtClean="0"/>
              <a:t>En sık sebebi kabakulak</a:t>
            </a:r>
          </a:p>
          <a:p>
            <a:pPr lvl="1">
              <a:buNone/>
            </a:pPr>
            <a:r>
              <a:rPr lang="tr-TR" dirty="0" err="1" smtClean="0"/>
              <a:t>Epididimite</a:t>
            </a:r>
            <a:r>
              <a:rPr lang="tr-TR" dirty="0" smtClean="0"/>
              <a:t>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orşitler</a:t>
            </a:r>
            <a:r>
              <a:rPr lang="tr-TR" dirty="0" smtClean="0"/>
              <a:t> </a:t>
            </a:r>
          </a:p>
          <a:p>
            <a:pPr lvl="2">
              <a:buNone/>
            </a:pPr>
            <a:r>
              <a:rPr lang="tr-TR" sz="2000" dirty="0" smtClean="0"/>
              <a:t>bakteriyel, </a:t>
            </a:r>
            <a:r>
              <a:rPr lang="tr-TR" sz="2000" dirty="0" err="1" smtClean="0"/>
              <a:t>fungal</a:t>
            </a:r>
            <a:r>
              <a:rPr lang="tr-TR" sz="2000" dirty="0" smtClean="0"/>
              <a:t>, </a:t>
            </a:r>
            <a:r>
              <a:rPr lang="tr-TR" sz="2000" dirty="0" err="1" smtClean="0"/>
              <a:t>parazitik</a:t>
            </a:r>
            <a:r>
              <a:rPr lang="tr-TR" sz="2000" dirty="0" smtClean="0"/>
              <a:t> </a:t>
            </a:r>
          </a:p>
          <a:p>
            <a:pPr>
              <a:buNone/>
            </a:pPr>
            <a:endParaRPr lang="tr-TR" sz="2000" u="sng" dirty="0" smtClean="0"/>
          </a:p>
          <a:p>
            <a:pPr>
              <a:buNone/>
            </a:pPr>
            <a:r>
              <a:rPr lang="tr-TR" sz="2000" u="sng" dirty="0" err="1" smtClean="0"/>
              <a:t>Non</a:t>
            </a:r>
            <a:r>
              <a:rPr lang="tr-TR" sz="2000" u="sng" dirty="0" smtClean="0"/>
              <a:t>-</a:t>
            </a:r>
            <a:r>
              <a:rPr lang="tr-TR" sz="2000" u="sng" dirty="0" err="1" smtClean="0"/>
              <a:t>enfeksiyöz</a:t>
            </a:r>
            <a:endParaRPr lang="tr-TR" sz="2000" u="sng" dirty="0" smtClean="0"/>
          </a:p>
          <a:p>
            <a:pPr lvl="1">
              <a:buNone/>
            </a:pPr>
            <a:r>
              <a:rPr lang="tr-TR" u="sng" dirty="0" err="1" smtClean="0"/>
              <a:t>t</a:t>
            </a:r>
            <a:r>
              <a:rPr lang="tr-TR" dirty="0" err="1" smtClean="0"/>
              <a:t>ravmatik</a:t>
            </a:r>
            <a:r>
              <a:rPr lang="tr-TR" dirty="0" smtClean="0"/>
              <a:t>, </a:t>
            </a:r>
            <a:r>
              <a:rPr lang="tr-TR" dirty="0" err="1" smtClean="0"/>
              <a:t>idiopatik</a:t>
            </a:r>
            <a:r>
              <a:rPr lang="tr-TR" dirty="0" smtClean="0"/>
              <a:t> ve </a:t>
            </a:r>
            <a:r>
              <a:rPr lang="tr-TR" dirty="0" err="1" smtClean="0"/>
              <a:t>otoimmün</a:t>
            </a:r>
            <a:endParaRPr lang="tr-TR" dirty="0" smtClean="0"/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4" name="Picture 2" descr="Epididymitis And Orchitis - Harvard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571768" cy="171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ORŞİT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482918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Tanı öykü ve fizik muayene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Testis hassas etkilenen </a:t>
            </a:r>
            <a:r>
              <a:rPr lang="tr-TR" sz="2000" dirty="0" err="1" smtClean="0"/>
              <a:t>hemiskrotum</a:t>
            </a:r>
            <a:r>
              <a:rPr lang="tr-TR" sz="2000" dirty="0" smtClean="0"/>
              <a:t> cildi şiş ve </a:t>
            </a:r>
            <a:r>
              <a:rPr lang="tr-TR" sz="2000" dirty="0" err="1" smtClean="0"/>
              <a:t>eritemli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İdrar tahlili ve kültürü yapılmalı ve ampirik tedavi başlanmalı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Özellikle </a:t>
            </a:r>
            <a:r>
              <a:rPr lang="tr-TR" sz="2000" dirty="0" err="1" smtClean="0"/>
              <a:t>adölesan</a:t>
            </a:r>
            <a:r>
              <a:rPr lang="tr-TR" sz="2000" dirty="0" smtClean="0"/>
              <a:t> ve çocuk hastalarda testis </a:t>
            </a:r>
            <a:r>
              <a:rPr lang="tr-TR" sz="2000" dirty="0" err="1" smtClean="0"/>
              <a:t>torsiyonu</a:t>
            </a:r>
            <a:endParaRPr lang="tr-TR" sz="2000" dirty="0" smtClean="0"/>
          </a:p>
          <a:p>
            <a:pPr>
              <a:buNone/>
            </a:pPr>
            <a:endParaRPr lang="tr-TR" sz="2000" dirty="0" smtClean="0"/>
          </a:p>
        </p:txBody>
      </p:sp>
      <p:pic>
        <p:nvPicPr>
          <p:cNvPr id="4" name="Picture 2" descr="Epididymitis And Orchitis - Harvard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571768" cy="171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ORŞİT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29246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err="1" smtClean="0"/>
              <a:t>Phren</a:t>
            </a:r>
            <a:r>
              <a:rPr lang="tr-TR" sz="2000" dirty="0" smtClean="0"/>
              <a:t> bulgusuna bakılmalı</a:t>
            </a:r>
          </a:p>
          <a:p>
            <a:pPr lvl="1">
              <a:buNone/>
            </a:pPr>
            <a:r>
              <a:rPr lang="tr-TR" sz="2000" dirty="0" err="1" smtClean="0"/>
              <a:t>doppler</a:t>
            </a:r>
            <a:r>
              <a:rPr lang="tr-TR" sz="2000" dirty="0" smtClean="0"/>
              <a:t> USG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Kronikleşmişse </a:t>
            </a:r>
            <a:r>
              <a:rPr lang="tr-TR" sz="2000" dirty="0" err="1" smtClean="0"/>
              <a:t>malignensiden</a:t>
            </a:r>
            <a:r>
              <a:rPr lang="tr-TR" sz="2000" dirty="0" smtClean="0"/>
              <a:t> ayırım için</a:t>
            </a:r>
          </a:p>
          <a:p>
            <a:pPr lvl="1">
              <a:buNone/>
            </a:pPr>
            <a:r>
              <a:rPr lang="tr-TR" sz="2000" dirty="0" smtClean="0"/>
              <a:t> USG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Yatak </a:t>
            </a:r>
            <a:r>
              <a:rPr lang="tr-TR" sz="2000" dirty="0" err="1" smtClean="0"/>
              <a:t>istirahati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&gt; </a:t>
            </a:r>
            <a:r>
              <a:rPr lang="tr-TR" sz="2000" dirty="0" err="1" smtClean="0"/>
              <a:t>skrotal</a:t>
            </a:r>
            <a:r>
              <a:rPr lang="tr-TR" sz="2000" dirty="0" smtClean="0"/>
              <a:t> </a:t>
            </a:r>
            <a:r>
              <a:rPr lang="tr-TR" sz="2000" dirty="0" err="1" smtClean="0"/>
              <a:t>elevasyon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&gt; </a:t>
            </a:r>
            <a:r>
              <a:rPr lang="tr-TR" sz="2000" dirty="0" err="1" smtClean="0"/>
              <a:t>hidrasyon</a:t>
            </a:r>
            <a:r>
              <a:rPr lang="tr-TR" sz="2000" dirty="0" smtClean="0"/>
              <a:t>, anti-</a:t>
            </a:r>
            <a:r>
              <a:rPr lang="tr-TR" sz="2000" dirty="0" err="1" smtClean="0"/>
              <a:t>inflamatuar</a:t>
            </a:r>
            <a:r>
              <a:rPr lang="tr-TR" sz="2000" dirty="0" smtClean="0"/>
              <a:t> ilaçlar</a:t>
            </a:r>
          </a:p>
          <a:p>
            <a:pPr>
              <a:buNone/>
            </a:pPr>
            <a:r>
              <a:rPr lang="tr-TR" sz="2000" dirty="0" err="1" smtClean="0"/>
              <a:t>enfeksiyöz</a:t>
            </a:r>
            <a:r>
              <a:rPr lang="tr-TR" sz="2000" dirty="0" smtClean="0"/>
              <a:t> </a:t>
            </a:r>
            <a:r>
              <a:rPr lang="tr-TR" sz="2000" dirty="0" err="1" smtClean="0"/>
              <a:t>orşit</a:t>
            </a:r>
            <a:r>
              <a:rPr lang="tr-TR" sz="2000" dirty="0" smtClean="0"/>
              <a:t> düşünülen olgularda</a:t>
            </a:r>
          </a:p>
          <a:p>
            <a:pPr>
              <a:buNone/>
            </a:pPr>
            <a:r>
              <a:rPr lang="tr-TR" sz="2000" dirty="0" smtClean="0"/>
              <a:t>&gt; antibiyotik</a:t>
            </a:r>
          </a:p>
          <a:p>
            <a:endParaRPr lang="tr-TR" dirty="0"/>
          </a:p>
        </p:txBody>
      </p:sp>
      <p:pic>
        <p:nvPicPr>
          <p:cNvPr id="4" name="Picture 2" descr="Epididymitis And Orchitis - Harvard 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571768" cy="171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TERMİNOLOJİ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pPr>
              <a:buNone/>
            </a:pPr>
            <a:endParaRPr lang="tr-TR" sz="2400" u="sng" dirty="0" smtClean="0"/>
          </a:p>
          <a:p>
            <a:pPr>
              <a:buNone/>
            </a:pPr>
            <a:r>
              <a:rPr lang="tr-TR" sz="2400" u="sng" dirty="0" err="1" smtClean="0"/>
              <a:t>Bakteriüri</a:t>
            </a:r>
            <a:r>
              <a:rPr lang="tr-TR" sz="2400" u="sng" dirty="0" smtClean="0"/>
              <a:t>: </a:t>
            </a:r>
            <a:r>
              <a:rPr lang="tr-TR" sz="2400" dirty="0" smtClean="0"/>
              <a:t>İdrarda bakteri bulunması durumu</a:t>
            </a:r>
          </a:p>
          <a:p>
            <a:pPr marL="342900" lvl="1" indent="-342900">
              <a:buNone/>
            </a:pPr>
            <a:r>
              <a:rPr lang="tr-TR" sz="2000" dirty="0" smtClean="0"/>
              <a:t>	  </a:t>
            </a:r>
            <a:r>
              <a:rPr lang="tr-TR" sz="2000" dirty="0" err="1" smtClean="0"/>
              <a:t>Asemptomatik</a:t>
            </a:r>
            <a:r>
              <a:rPr lang="tr-TR" sz="2000" dirty="0" smtClean="0"/>
              <a:t>/</a:t>
            </a:r>
            <a:r>
              <a:rPr lang="tr-TR" sz="2000" dirty="0" err="1" smtClean="0"/>
              <a:t>semptomatik</a:t>
            </a:r>
            <a:endParaRPr lang="tr-TR" sz="2000" dirty="0" smtClean="0"/>
          </a:p>
          <a:p>
            <a:endParaRPr lang="tr-TR" sz="2400" dirty="0" smtClean="0"/>
          </a:p>
          <a:p>
            <a:pPr>
              <a:buNone/>
            </a:pPr>
            <a:r>
              <a:rPr lang="tr-TR" sz="2400" u="sng" dirty="0" smtClean="0"/>
              <a:t>Anlamlı </a:t>
            </a:r>
            <a:r>
              <a:rPr lang="tr-TR" sz="2400" u="sng" dirty="0" err="1" smtClean="0"/>
              <a:t>Bakteriüri</a:t>
            </a:r>
            <a:r>
              <a:rPr lang="tr-TR" sz="2400" u="sng" dirty="0" smtClean="0"/>
              <a:t>: </a:t>
            </a:r>
            <a:r>
              <a:rPr lang="tr-TR" sz="2400" dirty="0" smtClean="0"/>
              <a:t>Gerçek bir enfeksiyonla </a:t>
            </a:r>
            <a:r>
              <a:rPr lang="tr-TR" sz="2400" dirty="0" err="1" smtClean="0"/>
              <a:t>kontaminasyon</a:t>
            </a:r>
            <a:r>
              <a:rPr lang="tr-TR" sz="2400" dirty="0" smtClean="0"/>
              <a:t> sonucu gelişen </a:t>
            </a:r>
            <a:r>
              <a:rPr lang="tr-TR" sz="2400" dirty="0" err="1" smtClean="0"/>
              <a:t>bakteriüriyi</a:t>
            </a:r>
            <a:r>
              <a:rPr lang="tr-TR" sz="2400" dirty="0" smtClean="0"/>
              <a:t> ayırmak için kullanılır</a:t>
            </a:r>
          </a:p>
          <a:p>
            <a:pPr marL="342900" lvl="1" indent="-342900">
              <a:buNone/>
            </a:pPr>
            <a:r>
              <a:rPr lang="tr-TR" sz="2000" dirty="0" smtClean="0"/>
              <a:t>        Orta akım idrarda &gt; 10*5 koloni/ml oluşumu</a:t>
            </a:r>
          </a:p>
          <a:p>
            <a:endParaRPr lang="tr-TR" sz="2400" dirty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KORUNMA- EĞİTİM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87375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Su ve c vitamini içeren sıvı alımının artırılması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Kabız kalınmaması var ise giderilmesi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İdrara sıkışık halde kalınmaması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Tuvalet temizliğine önem verilmesi</a:t>
            </a:r>
          </a:p>
        </p:txBody>
      </p:sp>
      <p:pic>
        <p:nvPicPr>
          <p:cNvPr id="4098" name="Picture 2" descr="Kızılcık Suyu Nasıl Yapılır? - Rafin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500570"/>
            <a:ext cx="3012686" cy="180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SEVK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600" dirty="0"/>
              <a:t>s</a:t>
            </a:r>
            <a:r>
              <a:rPr lang="tr-TR" sz="1600" dirty="0" smtClean="0"/>
              <a:t>onda</a:t>
            </a:r>
          </a:p>
          <a:p>
            <a:pPr marL="0" indent="0">
              <a:buNone/>
            </a:pPr>
            <a:r>
              <a:rPr lang="tr-TR" sz="1600" dirty="0" smtClean="0"/>
              <a:t>rezidüel idrar (&gt;100 ml)</a:t>
            </a:r>
          </a:p>
          <a:p>
            <a:pPr marL="0" indent="0">
              <a:buNone/>
            </a:pPr>
            <a:r>
              <a:rPr lang="tr-TR" sz="1600" dirty="0" err="1" smtClean="0"/>
              <a:t>obstrüktif</a:t>
            </a:r>
            <a:r>
              <a:rPr lang="tr-TR" sz="1600" dirty="0" smtClean="0"/>
              <a:t> </a:t>
            </a:r>
            <a:r>
              <a:rPr lang="tr-TR" sz="1600" dirty="0" err="1" smtClean="0"/>
              <a:t>üropati</a:t>
            </a:r>
            <a:r>
              <a:rPr lang="tr-TR" sz="1600" dirty="0" smtClean="0"/>
              <a:t> (taş vb.) </a:t>
            </a:r>
          </a:p>
          <a:p>
            <a:pPr marL="0" indent="0">
              <a:buNone/>
            </a:pPr>
            <a:r>
              <a:rPr lang="tr-TR" sz="1600" dirty="0" err="1" smtClean="0"/>
              <a:t>vezikoüretral</a:t>
            </a:r>
            <a:r>
              <a:rPr lang="tr-TR" sz="1600" dirty="0" smtClean="0"/>
              <a:t> </a:t>
            </a:r>
            <a:r>
              <a:rPr lang="tr-TR" sz="1600" dirty="0" err="1" smtClean="0"/>
              <a:t>reflü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 err="1" smtClean="0"/>
              <a:t>azotemi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böbrek </a:t>
            </a:r>
            <a:r>
              <a:rPr lang="tr-TR" sz="1600" dirty="0" err="1" smtClean="0"/>
              <a:t>tx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ürolojik endoskopi</a:t>
            </a:r>
          </a:p>
          <a:p>
            <a:pPr marL="0" indent="0">
              <a:buNone/>
            </a:pPr>
            <a:r>
              <a:rPr lang="tr-TR" sz="1600" dirty="0" err="1" smtClean="0"/>
              <a:t>immünsupresyon</a:t>
            </a:r>
            <a:r>
              <a:rPr lang="tr-TR" sz="1600" dirty="0" smtClean="0"/>
              <a:t> </a:t>
            </a:r>
          </a:p>
          <a:p>
            <a:pPr marL="0" indent="0">
              <a:buNone/>
            </a:pPr>
            <a:r>
              <a:rPr lang="tr-TR" sz="1600" dirty="0" smtClean="0"/>
              <a:t>yapısal anatomik fizyolojik anormal </a:t>
            </a:r>
            <a:r>
              <a:rPr lang="tr-TR" sz="1600" dirty="0" err="1" smtClean="0"/>
              <a:t>üriner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ağır seyirli enfeksiyon </a:t>
            </a:r>
          </a:p>
          <a:p>
            <a:pPr marL="0" indent="0">
              <a:buNone/>
            </a:pPr>
            <a:r>
              <a:rPr lang="tr-TR" sz="1600" dirty="0" err="1" smtClean="0"/>
              <a:t>ürosepsis</a:t>
            </a:r>
            <a:r>
              <a:rPr lang="tr-TR" sz="1600" dirty="0" smtClean="0"/>
              <a:t> riski </a:t>
            </a:r>
          </a:p>
          <a:p>
            <a:pPr marL="0" indent="0">
              <a:buNone/>
            </a:pPr>
            <a:r>
              <a:rPr lang="tr-TR" sz="1600" dirty="0" smtClean="0"/>
              <a:t>tedaviye yanıt vermeyen enfeksiyon</a:t>
            </a:r>
          </a:p>
          <a:p>
            <a:pPr marL="0" indent="0">
              <a:buNone/>
            </a:pPr>
            <a:r>
              <a:rPr lang="tr-TR" sz="1600" dirty="0" smtClean="0"/>
              <a:t>erkek </a:t>
            </a:r>
          </a:p>
          <a:p>
            <a:pPr marL="0" indent="0">
              <a:buNone/>
            </a:pPr>
            <a:r>
              <a:rPr lang="tr-TR" sz="1600" dirty="0" smtClean="0"/>
              <a:t>diyabetik </a:t>
            </a:r>
          </a:p>
          <a:p>
            <a:pPr marL="0" indent="0">
              <a:buNone/>
            </a:pPr>
            <a:r>
              <a:rPr lang="tr-TR" sz="1700" dirty="0"/>
              <a:t>g</a:t>
            </a:r>
            <a:r>
              <a:rPr lang="tr-TR" sz="1700" dirty="0" smtClean="0"/>
              <a:t>ebelik</a:t>
            </a:r>
          </a:p>
          <a:p>
            <a:pPr marL="0" indent="0">
              <a:buNone/>
            </a:pPr>
            <a:r>
              <a:rPr lang="tr-TR" sz="1400" dirty="0" smtClean="0"/>
              <a:t>çoklu </a:t>
            </a:r>
            <a:r>
              <a:rPr lang="tr-TR" sz="1400" dirty="0" err="1" smtClean="0"/>
              <a:t>rezistan</a:t>
            </a:r>
            <a:r>
              <a:rPr lang="tr-TR" sz="1400" dirty="0" smtClean="0"/>
              <a:t> bakteri içeren herhangi bir sistit</a:t>
            </a:r>
          </a:p>
          <a:p>
            <a:pPr marL="0" indent="0">
              <a:buNone/>
            </a:pPr>
            <a:r>
              <a:rPr lang="tr-TR" sz="1400" dirty="0" smtClean="0"/>
              <a:t>akut </a:t>
            </a:r>
            <a:r>
              <a:rPr lang="tr-TR" sz="1400" dirty="0" err="1" smtClean="0"/>
              <a:t>pyelonefrit</a:t>
            </a:r>
            <a:endParaRPr lang="tr-TR" sz="1400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ÖRNEK VAKA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KAYNAKLAR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000" i="1" dirty="0" smtClean="0"/>
          </a:p>
          <a:p>
            <a:pPr>
              <a:buNone/>
            </a:pPr>
            <a:r>
              <a:rPr lang="tr-TR" sz="2000" i="1" dirty="0" smtClean="0"/>
              <a:t>Sağlık </a:t>
            </a:r>
            <a:r>
              <a:rPr lang="tr-TR" sz="2000" i="1" dirty="0" smtClean="0"/>
              <a:t>bakanlığı birinci basamak tanı ve tedavi rehberi 2003</a:t>
            </a:r>
          </a:p>
          <a:p>
            <a:pPr>
              <a:buNone/>
            </a:pPr>
            <a:endParaRPr lang="tr-TR" sz="2000" i="1" dirty="0" smtClean="0"/>
          </a:p>
          <a:p>
            <a:pPr>
              <a:buNone/>
            </a:pPr>
            <a:r>
              <a:rPr lang="tr-TR" sz="2000" i="1" dirty="0" smtClean="0"/>
              <a:t>Türkiye Klinikleri Üroloji Dergisi Özel Sayı 2004,2010,2018</a:t>
            </a:r>
          </a:p>
          <a:p>
            <a:pPr>
              <a:buNone/>
            </a:pPr>
            <a:endParaRPr lang="tr-TR" sz="2000" i="1" dirty="0" smtClean="0"/>
          </a:p>
          <a:p>
            <a:pPr>
              <a:buNone/>
            </a:pPr>
            <a:r>
              <a:rPr lang="tr-TR" sz="2000" i="1" dirty="0" smtClean="0"/>
              <a:t>Türk Üroloji Derneği –Türk Üroloji Akademisi</a:t>
            </a:r>
          </a:p>
          <a:p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AAFP- </a:t>
            </a:r>
            <a:r>
              <a:rPr lang="en-US" sz="2000" i="1" dirty="0" smtClean="0"/>
              <a:t>Urinary Tract Infections in Adults</a:t>
            </a:r>
          </a:p>
          <a:p>
            <a:endParaRPr lang="tr-TR" sz="2000" i="1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ÜRİNER SİSTEM ENFEKSİYONLARI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Asemptomatik</a:t>
            </a:r>
            <a:r>
              <a:rPr lang="tr-TR" sz="2400" dirty="0" smtClean="0"/>
              <a:t> </a:t>
            </a:r>
            <a:r>
              <a:rPr lang="tr-TR" sz="2400" dirty="0" err="1" smtClean="0"/>
              <a:t>bakteriüri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Sistit</a:t>
            </a:r>
          </a:p>
          <a:p>
            <a:pPr>
              <a:buNone/>
            </a:pPr>
            <a:r>
              <a:rPr lang="tr-TR" sz="2400" dirty="0" err="1" smtClean="0"/>
              <a:t>Piyelonefrit</a:t>
            </a: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Üretrit</a:t>
            </a: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Prostatit</a:t>
            </a:r>
            <a:endParaRPr lang="tr-TR" sz="2400" dirty="0" smtClean="0"/>
          </a:p>
          <a:p>
            <a:pPr>
              <a:buNone/>
            </a:pPr>
            <a:r>
              <a:rPr lang="tr-TR" sz="2400" dirty="0" err="1" smtClean="0"/>
              <a:t>Epididimit</a:t>
            </a:r>
            <a:r>
              <a:rPr lang="tr-TR" sz="2400" dirty="0" smtClean="0"/>
              <a:t> </a:t>
            </a:r>
          </a:p>
          <a:p>
            <a:pPr>
              <a:buNone/>
            </a:pPr>
            <a:r>
              <a:rPr lang="tr-TR" sz="2400" dirty="0" smtClean="0"/>
              <a:t>Tekrarlayan </a:t>
            </a:r>
            <a:r>
              <a:rPr lang="tr-TR" sz="2400" dirty="0" err="1" smtClean="0"/>
              <a:t>üriner</a:t>
            </a:r>
            <a:r>
              <a:rPr lang="tr-TR" sz="2400" dirty="0" smtClean="0"/>
              <a:t> sistem enfeksiyonları</a:t>
            </a:r>
          </a:p>
          <a:p>
            <a:pPr>
              <a:buNone/>
            </a:pPr>
            <a:endParaRPr lang="tr-TR" sz="2400" dirty="0" smtClean="0"/>
          </a:p>
          <a:p>
            <a:endParaRPr lang="tr-TR" sz="2400" dirty="0"/>
          </a:p>
        </p:txBody>
      </p:sp>
      <p:pic>
        <p:nvPicPr>
          <p:cNvPr id="4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ASEMPTOMATİK BAKTERİÜRİ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5794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000" dirty="0" smtClean="0"/>
              <a:t>Semptomu olmayan kişilerde saptanan </a:t>
            </a:r>
          </a:p>
          <a:p>
            <a:pPr>
              <a:buNone/>
            </a:pPr>
            <a:r>
              <a:rPr lang="tr-TR" sz="2000" dirty="0" smtClean="0"/>
              <a:t>	anlamlı bakteri ( &gt;10*5 CFU/ml 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Hastaların çoğunda </a:t>
            </a:r>
          </a:p>
          <a:p>
            <a:pPr lvl="1">
              <a:buNone/>
            </a:pPr>
            <a:r>
              <a:rPr lang="tr-TR" sz="2000" dirty="0" err="1" smtClean="0"/>
              <a:t>semptomatik</a:t>
            </a:r>
            <a:r>
              <a:rPr lang="tr-TR" sz="2000" dirty="0" smtClean="0"/>
              <a:t> idrar yolu enfeksiyonu gelişmez </a:t>
            </a:r>
          </a:p>
          <a:p>
            <a:pPr lvl="1">
              <a:buNone/>
            </a:pPr>
            <a:r>
              <a:rPr lang="tr-TR" sz="2000" dirty="0" smtClean="0"/>
              <a:t>herhangi bir komplikasyon da oluşmaz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Gebe kadınlarda ve </a:t>
            </a:r>
            <a:r>
              <a:rPr lang="tr-TR" sz="2000" dirty="0" err="1" smtClean="0"/>
              <a:t>mukozal</a:t>
            </a:r>
            <a:r>
              <a:rPr lang="tr-TR" sz="2000" dirty="0" smtClean="0"/>
              <a:t> travma ile ilişkili </a:t>
            </a:r>
            <a:r>
              <a:rPr lang="tr-TR" sz="2000" dirty="0" err="1" smtClean="0"/>
              <a:t>endoürolojik</a:t>
            </a:r>
            <a:r>
              <a:rPr lang="tr-TR" sz="2000" dirty="0" smtClean="0"/>
              <a:t> prosedürler* geçiren bireylerde tarama ve uygun tedavi *</a:t>
            </a:r>
            <a:r>
              <a:rPr lang="tr-TR" sz="1400" dirty="0" err="1" smtClean="0"/>
              <a:t>transüretral</a:t>
            </a:r>
            <a:r>
              <a:rPr lang="tr-TR" sz="1400" dirty="0" smtClean="0"/>
              <a:t> prostat müdahaleleri</a:t>
            </a:r>
          </a:p>
          <a:p>
            <a:pPr>
              <a:buNone/>
            </a:pPr>
            <a:r>
              <a:rPr lang="tr-TR" sz="1400" dirty="0" smtClean="0"/>
              <a:t>	    </a:t>
            </a:r>
            <a:r>
              <a:rPr lang="tr-TR" sz="1400" dirty="0" err="1" smtClean="0"/>
              <a:t>perkütan</a:t>
            </a:r>
            <a:r>
              <a:rPr lang="tr-TR" sz="1400" dirty="0" smtClean="0"/>
              <a:t> taş cerrahisi</a:t>
            </a:r>
          </a:p>
          <a:p>
            <a:pPr>
              <a:buNone/>
            </a:pPr>
            <a:r>
              <a:rPr lang="tr-TR" sz="1400" dirty="0" smtClean="0"/>
              <a:t>	    böbrek transplantasyonu izleyen ilk birkaç ay</a:t>
            </a:r>
          </a:p>
          <a:p>
            <a:pPr>
              <a:buNone/>
            </a:pPr>
            <a:endParaRPr lang="tr-TR" sz="2400" dirty="0" smtClean="0"/>
          </a:p>
        </p:txBody>
      </p:sp>
      <p:pic>
        <p:nvPicPr>
          <p:cNvPr id="5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ASEMPTOMATİK BAKTERİÜRİ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sz="1600" dirty="0" smtClean="0"/>
          </a:p>
          <a:p>
            <a:pPr>
              <a:buNone/>
            </a:pPr>
            <a:r>
              <a:rPr lang="tr-TR" sz="2000" u="sng" dirty="0" smtClean="0"/>
              <a:t>Tarama Önerilmeyenler</a:t>
            </a:r>
          </a:p>
          <a:p>
            <a:pPr>
              <a:buNone/>
            </a:pPr>
            <a:endParaRPr lang="tr-TR" sz="1600" dirty="0" smtClean="0"/>
          </a:p>
          <a:p>
            <a:pPr>
              <a:buNone/>
            </a:pPr>
            <a:r>
              <a:rPr lang="tr-TR" sz="2000" dirty="0" smtClean="0"/>
              <a:t>Bebekler, çocuklar </a:t>
            </a:r>
          </a:p>
          <a:p>
            <a:pPr>
              <a:buNone/>
            </a:pPr>
            <a:r>
              <a:rPr lang="tr-TR" sz="2000" dirty="0" smtClean="0"/>
              <a:t>Hamile olmayan </a:t>
            </a:r>
            <a:r>
              <a:rPr lang="tr-TR" sz="2000" dirty="0" err="1" smtClean="0"/>
              <a:t>pre</a:t>
            </a:r>
            <a:r>
              <a:rPr lang="tr-TR" sz="2000" dirty="0" smtClean="0"/>
              <a:t> ve </a:t>
            </a:r>
            <a:r>
              <a:rPr lang="tr-TR" sz="2000" dirty="0" err="1" smtClean="0"/>
              <a:t>postmenopozal</a:t>
            </a:r>
            <a:r>
              <a:rPr lang="tr-TR" sz="2000" dirty="0" smtClean="0"/>
              <a:t> kadınlar</a:t>
            </a:r>
          </a:p>
          <a:p>
            <a:pPr>
              <a:buNone/>
            </a:pPr>
            <a:r>
              <a:rPr lang="tr-TR" sz="2000" dirty="0" err="1" smtClean="0"/>
              <a:t>Diabetes</a:t>
            </a:r>
            <a:r>
              <a:rPr lang="tr-TR" sz="2000" dirty="0" smtClean="0"/>
              <a:t> </a:t>
            </a:r>
            <a:r>
              <a:rPr lang="tr-TR" sz="2000" dirty="0" err="1" smtClean="0"/>
              <a:t>mellitus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smtClean="0"/>
              <a:t>Uzun süreli kalıcı </a:t>
            </a:r>
            <a:r>
              <a:rPr lang="tr-TR" sz="2000" dirty="0" err="1" smtClean="0"/>
              <a:t>kateter</a:t>
            </a:r>
            <a:r>
              <a:rPr lang="tr-TR" sz="2000" dirty="0" smtClean="0"/>
              <a:t> veya omurilik yaralanması olan hastalar</a:t>
            </a:r>
          </a:p>
          <a:p>
            <a:pPr>
              <a:buNone/>
            </a:pPr>
            <a:r>
              <a:rPr lang="tr-TR" sz="2000" dirty="0" err="1" smtClean="0"/>
              <a:t>Non</a:t>
            </a:r>
            <a:r>
              <a:rPr lang="tr-TR" sz="2000" dirty="0" smtClean="0"/>
              <a:t>-ürolojik cerrahi geçiren</a:t>
            </a:r>
          </a:p>
          <a:p>
            <a:pPr>
              <a:buNone/>
            </a:pPr>
            <a:r>
              <a:rPr lang="tr-TR" sz="2000" dirty="0" smtClean="0"/>
              <a:t>Bir aydan daha uzun süre önce böbrek nakli olan</a:t>
            </a:r>
          </a:p>
          <a:p>
            <a:pPr>
              <a:buNone/>
            </a:pPr>
            <a:r>
              <a:rPr lang="tr-TR" sz="2000" dirty="0" smtClean="0"/>
              <a:t>Diğer katı organ nakli alıcılarında </a:t>
            </a:r>
          </a:p>
          <a:p>
            <a:pPr>
              <a:buNone/>
            </a:pPr>
            <a:r>
              <a:rPr lang="tr-TR" sz="2000" dirty="0" smtClean="0"/>
              <a:t>Omurilik yaralanmasının ardından işeme bozukluğu olanlara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400" i="1" dirty="0" smtClean="0"/>
          </a:p>
          <a:p>
            <a:endParaRPr lang="tr-TR" i="1" dirty="0"/>
          </a:p>
        </p:txBody>
      </p:sp>
      <p:pic>
        <p:nvPicPr>
          <p:cNvPr id="6" name="Picture 4" descr="Urinary Tract Health, From Bladder to Kidney Infections – Health Essentials  from Cleveland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2999720" cy="207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2672</TotalTime>
  <Words>2117</Words>
  <Application>Microsoft Office PowerPoint</Application>
  <PresentationFormat>Ekran Gösterisi (4:3)</PresentationFormat>
  <Paragraphs>717</Paragraphs>
  <Slides>63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Cumba</vt:lpstr>
      <vt:lpstr>ERİŞKİNLERDE ÜRİNER SİSTEM ENFEKSİYONLARI</vt:lpstr>
      <vt:lpstr>SUNUM PLANI</vt:lpstr>
      <vt:lpstr>AMAÇ</vt:lpstr>
      <vt:lpstr>ÖĞRENİM HEDEFLERİ</vt:lpstr>
      <vt:lpstr>TANIM</vt:lpstr>
      <vt:lpstr>TERMİNOLOJİ</vt:lpstr>
      <vt:lpstr>ÜRİNER SİSTEM ENFEKSİYONLARI</vt:lpstr>
      <vt:lpstr>ASEMPTOMATİK BAKTERİÜRİ</vt:lpstr>
      <vt:lpstr>ASEMPTOMATİK BAKTERİÜRİ</vt:lpstr>
      <vt:lpstr>TERMİNOLOJİ</vt:lpstr>
      <vt:lpstr>TERMİNOLOJİ</vt:lpstr>
      <vt:lpstr>TERMİNOLOJİ</vt:lpstr>
      <vt:lpstr>EPİDEMİYOLOJİ</vt:lpstr>
      <vt:lpstr>ETİYOLOJİ </vt:lpstr>
      <vt:lpstr>PATOGENEZ</vt:lpstr>
      <vt:lpstr>  RİSK FAKTÖRLERİ </vt:lpstr>
      <vt:lpstr>TANI</vt:lpstr>
      <vt:lpstr>AKUT SİSTİT</vt:lpstr>
      <vt:lpstr>AKUT SİSTİT </vt:lpstr>
      <vt:lpstr>AKUT SİSTİT</vt:lpstr>
      <vt:lpstr>TEKRARLAYAN SİSTİT</vt:lpstr>
      <vt:lpstr>TEKRARLAYAN SİSTİT</vt:lpstr>
      <vt:lpstr>TEKRARLAYAN SİSTİT</vt:lpstr>
      <vt:lpstr>KRONİK SİSTİT</vt:lpstr>
      <vt:lpstr>KRONİK SİSTİT</vt:lpstr>
      <vt:lpstr>AKUT PİYELONEFRİT</vt:lpstr>
      <vt:lpstr>AKUT PİYELONEFRİT</vt:lpstr>
      <vt:lpstr>AKUT PİYELONEFRİT</vt:lpstr>
      <vt:lpstr>AKUT PİYELONEFRİT</vt:lpstr>
      <vt:lpstr>AKUT PİYELONEFRİT</vt:lpstr>
      <vt:lpstr>AKUT PİYELONEFRİT</vt:lpstr>
      <vt:lpstr>AKUT PİYELONEFRİT</vt:lpstr>
      <vt:lpstr>KRONİK PİYELONEFRİT</vt:lpstr>
      <vt:lpstr>KRONİK PİYELONEFRİT</vt:lpstr>
      <vt:lpstr>KRONİK PİYELONEFRİT</vt:lpstr>
      <vt:lpstr>KSANTOGRANÜLOMATÖZ PİYELONEFRİT</vt:lpstr>
      <vt:lpstr>KSANTOGRANÜLOMATÖZ PİYELONEFRİT</vt:lpstr>
      <vt:lpstr>ÜRETRAL ENFEKSİYONLAR</vt:lpstr>
      <vt:lpstr>ÜRETRAL ENFEKSİYONLAR</vt:lpstr>
      <vt:lpstr>ÜRETRAL ENFEKSİYONLAR</vt:lpstr>
      <vt:lpstr>ÜRETRAL ENFEKSİYONLAR</vt:lpstr>
      <vt:lpstr>NONGONOKOKSİK ÜRETRİT</vt:lpstr>
      <vt:lpstr>RENAL APSE</vt:lpstr>
      <vt:lpstr>RENAL APSE</vt:lpstr>
      <vt:lpstr>PERİRENAL APSE</vt:lpstr>
      <vt:lpstr>AMFİZEMATÖZ PİYELONEFRİT</vt:lpstr>
      <vt:lpstr>AMFİZEMATÖZ PİYELONEFRİT</vt:lpstr>
      <vt:lpstr>AKUT BAKTERİYEL PROSTATİT</vt:lpstr>
      <vt:lpstr>AKUT BAKTERİYEL PROSTATİT</vt:lpstr>
      <vt:lpstr>AKUT BAKTERİYEL PROSTATİT</vt:lpstr>
      <vt:lpstr>KRONİK BAKTERİYEL PROSTATİT</vt:lpstr>
      <vt:lpstr>KRONİK BAKTERİYEL PROSTATİT</vt:lpstr>
      <vt:lpstr>KRONİK PELVİK AĞRI SENDROMU</vt:lpstr>
      <vt:lpstr>EPİDİDİMİT</vt:lpstr>
      <vt:lpstr>EPİDİDİMİT</vt:lpstr>
      <vt:lpstr>EPİDİDİMİT</vt:lpstr>
      <vt:lpstr>ORŞİT</vt:lpstr>
      <vt:lpstr>ORŞİT</vt:lpstr>
      <vt:lpstr>ORŞİT</vt:lpstr>
      <vt:lpstr>KORUNMA- EĞİTİM </vt:lpstr>
      <vt:lpstr>SEVK</vt:lpstr>
      <vt:lpstr>ÖRNEK VAKA </vt:lpstr>
      <vt:lpstr>KAYNAKLAR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ERİŞKİNLERDE ÜRİNER SİSTEM ENFEKSİYONLARI</dc:title>
  <dc:creator>pc</dc:creator>
  <cp:lastModifiedBy>w7</cp:lastModifiedBy>
  <cp:revision>275</cp:revision>
  <dcterms:created xsi:type="dcterms:W3CDTF">2021-03-07T11:24:42Z</dcterms:created>
  <dcterms:modified xsi:type="dcterms:W3CDTF">2021-03-15T09:36:09Z</dcterms:modified>
</cp:coreProperties>
</file>