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3" r:id="rId13"/>
    <p:sldId id="309" r:id="rId14"/>
    <p:sldId id="268" r:id="rId15"/>
    <p:sldId id="284" r:id="rId16"/>
    <p:sldId id="281" r:id="rId17"/>
    <p:sldId id="282" r:id="rId18"/>
    <p:sldId id="298" r:id="rId19"/>
    <p:sldId id="299" r:id="rId20"/>
    <p:sldId id="307" r:id="rId21"/>
    <p:sldId id="300" r:id="rId22"/>
    <p:sldId id="308" r:id="rId23"/>
    <p:sldId id="301" r:id="rId24"/>
    <p:sldId id="302" r:id="rId25"/>
    <p:sldId id="303" r:id="rId26"/>
    <p:sldId id="304" r:id="rId27"/>
    <p:sldId id="292" r:id="rId28"/>
    <p:sldId id="294" r:id="rId29"/>
    <p:sldId id="310" r:id="rId30"/>
    <p:sldId id="311" r:id="rId31"/>
    <p:sldId id="297" r:id="rId32"/>
    <p:sldId id="270" r:id="rId33"/>
    <p:sldId id="306" r:id="rId34"/>
    <p:sldId id="271" r:id="rId35"/>
    <p:sldId id="272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813F9-3ACB-454D-9560-12C8A5509B71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7066-0D5B-44C7-970C-84F9125CA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5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7066-0D5B-44C7-970C-84F9125CA363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6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58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8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8003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327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33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336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750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62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4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47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48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41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76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18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6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4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E74A1-9EB5-4BF3-B4FD-CBB8DCC61364}" type="datetimeFigureOut">
              <a:rPr lang="tr-TR" smtClean="0"/>
              <a:t>07.06.2017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E045C0-4D9A-4555-BE34-FBFB09FC11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20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233101-overview" TargetMode="External"/><Relationship Id="rId2" Type="http://schemas.openxmlformats.org/officeDocument/2006/relationships/hyperlink" Target="http://emedicine.medscape.com/article/1976516-overvi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ERİŞKİNLERDE</a:t>
            </a:r>
            <a:br>
              <a:rPr lang="tr-TR" dirty="0" smtClean="0"/>
            </a:br>
            <a:r>
              <a:rPr lang="tr-TR" dirty="0" smtClean="0"/>
              <a:t>ÜRİNER SİSTEM ENFEKSİYONLARI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İnt</a:t>
            </a:r>
            <a:r>
              <a:rPr lang="tr-TR" dirty="0" smtClean="0"/>
              <a:t>. Dr. Mustafa Mert </a:t>
            </a:r>
            <a:r>
              <a:rPr lang="tr-TR" dirty="0" smtClean="0"/>
              <a:t>SAĞLAM</a:t>
            </a:r>
          </a:p>
          <a:p>
            <a:r>
              <a:rPr lang="tr-TR" dirty="0" smtClean="0"/>
              <a:t>KTÜ Tıp Fakültesi</a:t>
            </a:r>
          </a:p>
          <a:p>
            <a:r>
              <a:rPr lang="tr-TR" dirty="0" smtClean="0"/>
              <a:t>Aile Hekimliği Stajı</a:t>
            </a:r>
          </a:p>
          <a:p>
            <a:r>
              <a:rPr lang="tr-TR" dirty="0" smtClean="0"/>
              <a:t>07.06.2017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06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PATOGENEZ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Mikroorganizmalar </a:t>
            </a:r>
            <a:r>
              <a:rPr lang="tr-TR" sz="2000" dirty="0" err="1" smtClean="0"/>
              <a:t>üriner</a:t>
            </a:r>
            <a:r>
              <a:rPr lang="tr-TR" sz="2000" dirty="0" smtClean="0"/>
              <a:t> sisteme sıklıkla </a:t>
            </a:r>
            <a:r>
              <a:rPr lang="tr-TR" sz="2000" dirty="0" err="1" smtClean="0"/>
              <a:t>assenden</a:t>
            </a:r>
            <a:r>
              <a:rPr lang="tr-TR" sz="2000" dirty="0" smtClean="0"/>
              <a:t> yolla ulaşmakta daha az sıklıkta </a:t>
            </a:r>
            <a:r>
              <a:rPr lang="tr-TR" sz="2000" dirty="0" err="1" smtClean="0"/>
              <a:t>hematojen</a:t>
            </a:r>
            <a:r>
              <a:rPr lang="tr-TR" sz="2000" dirty="0" smtClean="0"/>
              <a:t> ve </a:t>
            </a:r>
            <a:r>
              <a:rPr lang="tr-TR" sz="2000" dirty="0" err="1"/>
              <a:t>L</a:t>
            </a:r>
            <a:r>
              <a:rPr lang="tr-TR" sz="2000" dirty="0" err="1" smtClean="0"/>
              <a:t>enfojen</a:t>
            </a:r>
            <a:r>
              <a:rPr lang="tr-TR" sz="2000" dirty="0" smtClean="0"/>
              <a:t> yolla da ulaşabilmektedir.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77334" y="2982753"/>
            <a:ext cx="4565226" cy="2853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err="1" smtClean="0"/>
              <a:t>Patojeniteden</a:t>
            </a:r>
            <a:r>
              <a:rPr lang="tr-TR" sz="2000" b="1" dirty="0" smtClean="0"/>
              <a:t> Sorumlu Faktörler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M.O. </a:t>
            </a:r>
            <a:r>
              <a:rPr lang="tr-TR" dirty="0" err="1" smtClean="0"/>
              <a:t>Virulansı</a:t>
            </a:r>
            <a:endParaRPr lang="tr-TR" dirty="0" smtClean="0"/>
          </a:p>
          <a:p>
            <a:pPr lvl="1"/>
            <a:r>
              <a:rPr lang="tr-TR" dirty="0" err="1" smtClean="0"/>
              <a:t>Vaginal</a:t>
            </a:r>
            <a:r>
              <a:rPr lang="tr-TR" dirty="0" smtClean="0"/>
              <a:t> ve </a:t>
            </a:r>
            <a:r>
              <a:rPr lang="tr-TR" dirty="0" err="1" smtClean="0"/>
              <a:t>üroepitelyal</a:t>
            </a:r>
            <a:r>
              <a:rPr lang="tr-TR" dirty="0" smtClean="0"/>
              <a:t> hücrelere artmış </a:t>
            </a:r>
            <a:r>
              <a:rPr lang="tr-TR" dirty="0" err="1" smtClean="0"/>
              <a:t>adherens</a:t>
            </a:r>
            <a:r>
              <a:rPr lang="tr-TR" dirty="0" smtClean="0"/>
              <a:t> ve </a:t>
            </a:r>
            <a:r>
              <a:rPr lang="tr-TR" dirty="0" err="1" smtClean="0"/>
              <a:t>kolonizasyon</a:t>
            </a:r>
            <a:endParaRPr lang="tr-TR" dirty="0" smtClean="0"/>
          </a:p>
          <a:p>
            <a:pPr lvl="1"/>
            <a:r>
              <a:rPr lang="tr-TR" dirty="0" smtClean="0"/>
              <a:t>M.O. Kapsül antijeni</a:t>
            </a:r>
          </a:p>
          <a:p>
            <a:pPr lvl="1"/>
            <a:r>
              <a:rPr lang="tr-TR" dirty="0" smtClean="0"/>
              <a:t>Pili – </a:t>
            </a:r>
            <a:r>
              <a:rPr lang="tr-TR" dirty="0" err="1" smtClean="0"/>
              <a:t>Fimbria</a:t>
            </a:r>
            <a:r>
              <a:rPr lang="tr-TR" dirty="0" smtClean="0"/>
              <a:t> – </a:t>
            </a:r>
            <a:r>
              <a:rPr lang="tr-TR" dirty="0" err="1" smtClean="0"/>
              <a:t>Hemolizin</a:t>
            </a:r>
            <a:endParaRPr lang="tr-TR" dirty="0" smtClean="0"/>
          </a:p>
          <a:p>
            <a:pPr lvl="1"/>
            <a:r>
              <a:rPr lang="tr-TR" dirty="0" smtClean="0"/>
              <a:t>Direnç </a:t>
            </a:r>
          </a:p>
          <a:p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5242560" y="2982752"/>
            <a:ext cx="4188043" cy="28533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smtClean="0"/>
              <a:t>Koruyucu Faktörler:</a:t>
            </a:r>
          </a:p>
          <a:p>
            <a:pPr lvl="1"/>
            <a:r>
              <a:rPr lang="tr-TR" smtClean="0"/>
              <a:t>İdrar akımı</a:t>
            </a:r>
          </a:p>
          <a:p>
            <a:pPr lvl="1"/>
            <a:r>
              <a:rPr lang="tr-TR" smtClean="0"/>
              <a:t>Mukoza antibakteriyel özellikleri</a:t>
            </a:r>
          </a:p>
          <a:p>
            <a:pPr lvl="1"/>
            <a:r>
              <a:rPr lang="tr-TR" smtClean="0"/>
              <a:t>Tamm-Harsfall proteini</a:t>
            </a:r>
          </a:p>
          <a:p>
            <a:pPr lvl="1"/>
            <a:r>
              <a:rPr lang="tr-TR" smtClean="0"/>
              <a:t>İdrar asiditesi</a:t>
            </a:r>
          </a:p>
          <a:p>
            <a:pPr lvl="1"/>
            <a:r>
              <a:rPr lang="tr-TR" smtClean="0"/>
              <a:t>Prostat salgısı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05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992446" cy="388077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200" dirty="0" err="1"/>
              <a:t>ÜSE’larının</a:t>
            </a:r>
            <a:r>
              <a:rPr lang="tr-TR" altLang="tr-TR" sz="2200" dirty="0"/>
              <a:t> %95 kadarında tek </a:t>
            </a:r>
            <a:r>
              <a:rPr lang="tr-TR" altLang="tr-TR" sz="2200" dirty="0" smtClean="0"/>
              <a:t>bakteri sorumludur. </a:t>
            </a:r>
          </a:p>
          <a:p>
            <a:pPr>
              <a:lnSpc>
                <a:spcPct val="80000"/>
              </a:lnSpc>
            </a:pPr>
            <a:r>
              <a:rPr lang="tr-TR" altLang="tr-TR" sz="2200" dirty="0" smtClean="0"/>
              <a:t>En sık izole edilen bakteri </a:t>
            </a:r>
            <a:r>
              <a:rPr lang="tr-TR" altLang="tr-TR" sz="2200" i="1" dirty="0" err="1" smtClean="0">
                <a:solidFill>
                  <a:schemeClr val="accent1"/>
                </a:solidFill>
              </a:rPr>
              <a:t>üropatojen</a:t>
            </a:r>
            <a:r>
              <a:rPr lang="tr-TR" altLang="tr-TR" sz="2200" i="1" dirty="0" smtClean="0">
                <a:solidFill>
                  <a:schemeClr val="accent1"/>
                </a:solidFill>
              </a:rPr>
              <a:t> E. </a:t>
            </a:r>
            <a:r>
              <a:rPr lang="tr-TR" altLang="tr-TR" sz="2200" i="1" dirty="0" err="1" smtClean="0">
                <a:solidFill>
                  <a:schemeClr val="accent1"/>
                </a:solidFill>
              </a:rPr>
              <a:t>coli</a:t>
            </a:r>
            <a:r>
              <a:rPr lang="tr-TR" altLang="tr-TR" sz="2200" dirty="0" smtClean="0"/>
              <a:t>’ (%70 -90) </a:t>
            </a:r>
          </a:p>
          <a:p>
            <a:pPr>
              <a:lnSpc>
                <a:spcPct val="80000"/>
              </a:lnSpc>
            </a:pPr>
            <a:r>
              <a:rPr lang="tr-TR" altLang="tr-TR" sz="2200" i="1" dirty="0" err="1" smtClean="0"/>
              <a:t>Klebsiella</a:t>
            </a:r>
            <a:r>
              <a:rPr lang="tr-TR" altLang="tr-TR" sz="2200" i="1" dirty="0" smtClean="0"/>
              <a:t> </a:t>
            </a:r>
            <a:r>
              <a:rPr lang="tr-TR" altLang="tr-TR" sz="2200" i="1" dirty="0"/>
              <a:t>türleri , </a:t>
            </a:r>
            <a:r>
              <a:rPr lang="tr-TR" altLang="tr-TR" sz="2200" i="1" dirty="0" err="1"/>
              <a:t>Proteus</a:t>
            </a:r>
            <a:r>
              <a:rPr lang="tr-TR" altLang="tr-TR" sz="2200" i="1" dirty="0"/>
              <a:t>, </a:t>
            </a:r>
            <a:r>
              <a:rPr lang="tr-TR" altLang="tr-TR" sz="2200" i="1" dirty="0" err="1" smtClean="0"/>
              <a:t>Enterococcus</a:t>
            </a:r>
            <a:r>
              <a:rPr lang="tr-TR" altLang="tr-TR" sz="2200" i="1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tr-TR" altLang="tr-TR" sz="2200" i="1" dirty="0" smtClean="0"/>
              <a:t>S</a:t>
            </a:r>
            <a:r>
              <a:rPr lang="tr-TR" altLang="tr-TR" sz="2200" i="1" dirty="0"/>
              <a:t>. </a:t>
            </a:r>
            <a:r>
              <a:rPr lang="tr-TR" altLang="tr-TR" sz="2200" i="1" dirty="0" err="1"/>
              <a:t>saprophyticus</a:t>
            </a:r>
            <a:r>
              <a:rPr lang="tr-TR" altLang="tr-TR" sz="2200" i="1" dirty="0"/>
              <a:t> </a:t>
            </a:r>
            <a:r>
              <a:rPr lang="tr-TR" altLang="tr-TR" sz="2200" dirty="0"/>
              <a:t>genç cinsel aktif kadınlarda etken olabilmektedir. 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sz="2200" dirty="0"/>
              <a:t>Komplike enfeksiyonlarda ve hastane </a:t>
            </a:r>
            <a:r>
              <a:rPr lang="tr-TR" altLang="tr-TR" sz="2200" dirty="0" smtClean="0"/>
              <a:t>enfeksiyonlarında:</a:t>
            </a:r>
          </a:p>
          <a:p>
            <a:pPr lvl="1">
              <a:lnSpc>
                <a:spcPct val="80000"/>
              </a:lnSpc>
            </a:pPr>
            <a:r>
              <a:rPr lang="tr-TR" altLang="tr-TR" sz="2000" i="1" dirty="0" err="1" smtClean="0"/>
              <a:t>Proteus</a:t>
            </a:r>
            <a:r>
              <a:rPr lang="tr-TR" altLang="tr-TR" sz="2000" i="1" dirty="0"/>
              <a:t>,</a:t>
            </a:r>
            <a:r>
              <a:rPr lang="tr-TR" altLang="tr-TR" sz="2000" dirty="0"/>
              <a:t> </a:t>
            </a:r>
            <a:r>
              <a:rPr lang="tr-TR" altLang="tr-TR" sz="2000" i="1" dirty="0" err="1"/>
              <a:t>Klebsiella</a:t>
            </a:r>
            <a:r>
              <a:rPr lang="tr-TR" altLang="tr-TR" sz="2000" i="1" dirty="0"/>
              <a:t>, </a:t>
            </a:r>
            <a:r>
              <a:rPr lang="tr-TR" altLang="tr-TR" sz="2000" i="1" dirty="0" err="1"/>
              <a:t>Enterobacter</a:t>
            </a:r>
            <a:r>
              <a:rPr lang="tr-TR" altLang="tr-TR" sz="2000" dirty="0"/>
              <a:t> türleri, </a:t>
            </a:r>
            <a:r>
              <a:rPr lang="tr-TR" altLang="tr-TR" sz="2000" i="1" dirty="0"/>
              <a:t>P. </a:t>
            </a:r>
            <a:r>
              <a:rPr lang="tr-TR" altLang="tr-TR" sz="2000" i="1" dirty="0" err="1"/>
              <a:t>aeruginosa</a:t>
            </a:r>
            <a:r>
              <a:rPr lang="tr-TR" altLang="tr-TR" sz="2000" i="1" dirty="0"/>
              <a:t>, </a:t>
            </a:r>
            <a:r>
              <a:rPr lang="tr-TR" altLang="tr-TR" sz="2000" i="1" dirty="0" err="1"/>
              <a:t>Acinetobacter</a:t>
            </a:r>
            <a:r>
              <a:rPr lang="tr-TR" altLang="tr-TR" sz="2000" i="1" dirty="0"/>
              <a:t>,</a:t>
            </a:r>
            <a:r>
              <a:rPr lang="tr-TR" altLang="tr-TR" sz="2000" dirty="0"/>
              <a:t> </a:t>
            </a:r>
            <a:r>
              <a:rPr lang="tr-TR" altLang="tr-TR" sz="2000" i="1" dirty="0" err="1"/>
              <a:t>Citrobacter</a:t>
            </a:r>
            <a:r>
              <a:rPr lang="tr-TR" altLang="tr-TR" sz="2000" i="1" dirty="0"/>
              <a:t>, </a:t>
            </a:r>
            <a:r>
              <a:rPr lang="tr-TR" altLang="tr-TR" sz="2000" i="1" dirty="0" err="1"/>
              <a:t>Serratia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enterokoklar</a:t>
            </a:r>
            <a:r>
              <a:rPr lang="tr-TR" altLang="tr-TR" sz="2000" dirty="0"/>
              <a:t> etken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6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RİSK FAKTÖRLERİ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269243"/>
            <a:ext cx="7824857" cy="486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 ve SEMPTOMLAR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2098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z="2600" b="1" u="sng" dirty="0" err="1" smtClean="0"/>
              <a:t>Asemptomatik</a:t>
            </a:r>
            <a:r>
              <a:rPr lang="tr-TR" altLang="tr-TR" sz="2600" b="1" u="sng" dirty="0" smtClean="0"/>
              <a:t> </a:t>
            </a:r>
            <a:r>
              <a:rPr lang="tr-TR" altLang="tr-TR" sz="2600" b="1" u="sng" dirty="0" err="1" smtClean="0"/>
              <a:t>Bakteriüri</a:t>
            </a:r>
            <a:r>
              <a:rPr lang="tr-TR" altLang="tr-TR" sz="2600" b="1" u="sng" dirty="0" smtClean="0"/>
              <a:t> :</a:t>
            </a:r>
          </a:p>
          <a:p>
            <a:pPr lvl="1">
              <a:lnSpc>
                <a:spcPct val="120000"/>
              </a:lnSpc>
            </a:pPr>
            <a:r>
              <a:rPr lang="tr-TR" altLang="tr-TR" sz="2300" dirty="0" smtClean="0"/>
              <a:t>Şikayeti </a:t>
            </a:r>
            <a:r>
              <a:rPr lang="tr-TR" altLang="tr-TR" sz="2300" dirty="0"/>
              <a:t>olmayan hastada birbirini takip eden ve en az 24 saat ara ile alınan 2 idrar kültüründe ≥10</a:t>
            </a:r>
            <a:r>
              <a:rPr lang="tr-TR" altLang="tr-TR" sz="2300" baseline="30000" dirty="0"/>
              <a:t>5</a:t>
            </a:r>
            <a:r>
              <a:rPr lang="tr-TR" altLang="tr-TR" sz="2300" dirty="0"/>
              <a:t> koloni/</a:t>
            </a:r>
            <a:r>
              <a:rPr lang="tr-TR" altLang="tr-TR" sz="2300" dirty="0" err="1"/>
              <a:t>mL</a:t>
            </a:r>
            <a:r>
              <a:rPr lang="tr-TR" altLang="tr-TR" sz="2300" dirty="0"/>
              <a:t> aynı bakterinin üremesidir. </a:t>
            </a:r>
          </a:p>
          <a:p>
            <a:pPr lvl="1"/>
            <a:r>
              <a:rPr lang="tr-TR" altLang="tr-TR" sz="2300" dirty="0" smtClean="0"/>
              <a:t>Tedavi verilmesi gereken gruplar</a:t>
            </a:r>
          </a:p>
          <a:p>
            <a:pPr lvl="2"/>
            <a:r>
              <a:rPr lang="tr-TR" altLang="tr-TR" sz="2000" dirty="0" smtClean="0"/>
              <a:t>Gebelerde, </a:t>
            </a:r>
          </a:p>
          <a:p>
            <a:pPr lvl="2"/>
            <a:r>
              <a:rPr lang="tr-TR" altLang="tr-TR" sz="2000" dirty="0" err="1" smtClean="0"/>
              <a:t>İnvazif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Genitoüriner</a:t>
            </a:r>
            <a:r>
              <a:rPr lang="tr-TR" altLang="tr-TR" sz="2000" dirty="0" smtClean="0"/>
              <a:t> Girişim Yapılacak Hastada, </a:t>
            </a:r>
          </a:p>
          <a:p>
            <a:pPr lvl="2"/>
            <a:r>
              <a:rPr lang="tr-TR" altLang="tr-TR" sz="2000" dirty="0" smtClean="0"/>
              <a:t>Böbrek </a:t>
            </a:r>
            <a:r>
              <a:rPr lang="tr-TR" altLang="tr-TR" sz="2000" dirty="0" err="1" smtClean="0"/>
              <a:t>Transplant</a:t>
            </a:r>
            <a:r>
              <a:rPr lang="tr-TR" altLang="tr-TR" sz="2000" dirty="0" smtClean="0"/>
              <a:t> Hastalarında. </a:t>
            </a:r>
          </a:p>
          <a:p>
            <a:pPr lvl="2"/>
            <a:r>
              <a:rPr lang="tr-TR" altLang="tr-TR" sz="2000" dirty="0" err="1" smtClean="0"/>
              <a:t>İnfekte</a:t>
            </a:r>
            <a:r>
              <a:rPr lang="tr-TR" altLang="tr-TR" sz="2000" dirty="0" smtClean="0"/>
              <a:t> Taşı Olan Hastada </a:t>
            </a:r>
            <a:endParaRPr lang="tr-TR" altLang="tr-TR" sz="2100" dirty="0"/>
          </a:p>
          <a:p>
            <a:pPr lvl="1">
              <a:lnSpc>
                <a:spcPct val="120000"/>
              </a:lnSpc>
            </a:pPr>
            <a:r>
              <a:rPr lang="tr-TR" altLang="tr-TR" sz="2300" dirty="0" err="1"/>
              <a:t>Diabetli</a:t>
            </a:r>
            <a:r>
              <a:rPr lang="tr-TR" altLang="tr-TR" sz="2300" dirty="0"/>
              <a:t> hastalarda </a:t>
            </a:r>
            <a:r>
              <a:rPr lang="tr-TR" altLang="tr-TR" sz="2300" dirty="0" err="1"/>
              <a:t>asemptomatik</a:t>
            </a:r>
            <a:r>
              <a:rPr lang="tr-TR" altLang="tr-TR" sz="2300" dirty="0"/>
              <a:t> </a:t>
            </a:r>
            <a:r>
              <a:rPr lang="tr-TR" altLang="tr-TR" sz="2300" dirty="0" err="1"/>
              <a:t>bakteriüriyi</a:t>
            </a:r>
            <a:r>
              <a:rPr lang="tr-TR" altLang="tr-TR" sz="2300" dirty="0"/>
              <a:t> tedavi etme yönünde eğilim mevcuttur.</a:t>
            </a:r>
          </a:p>
          <a:p>
            <a:endParaRPr lang="tr-TR" altLang="tr-TR" sz="21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73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 ve SEMPTOMLAR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9012576" cy="4363041"/>
          </a:xfrm>
        </p:spPr>
        <p:txBody>
          <a:bodyPr>
            <a:normAutofit/>
          </a:bodyPr>
          <a:lstStyle/>
          <a:p>
            <a:r>
              <a:rPr lang="tr-TR" altLang="tr-TR" sz="2200" b="1" u="sng" dirty="0" smtClean="0"/>
              <a:t>Komplike Olmayan Sistit :</a:t>
            </a:r>
          </a:p>
          <a:p>
            <a:pPr lvl="1"/>
            <a:r>
              <a:rPr lang="tr-TR" altLang="tr-TR" sz="2000" dirty="0" smtClean="0"/>
              <a:t>En </a:t>
            </a:r>
            <a:r>
              <a:rPr lang="tr-TR" altLang="tr-TR" sz="2000" dirty="0"/>
              <a:t>sık rastlanan form</a:t>
            </a:r>
          </a:p>
          <a:p>
            <a:pPr lvl="1"/>
            <a:r>
              <a:rPr lang="tr-TR" altLang="tr-TR" sz="2000" dirty="0" smtClean="0">
                <a:solidFill>
                  <a:schemeClr val="accent1"/>
                </a:solidFill>
              </a:rPr>
              <a:t>Semptom :</a:t>
            </a:r>
          </a:p>
          <a:p>
            <a:pPr lvl="2"/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İdrar Renginde Bulanıklaşma, </a:t>
            </a:r>
            <a:r>
              <a:rPr lang="tr-TR" alt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Dizüri</a:t>
            </a: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alt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Pollaküri</a:t>
            </a: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İdrara Sıkışma Hissi </a:t>
            </a:r>
          </a:p>
          <a:p>
            <a:pPr lvl="1"/>
            <a:r>
              <a:rPr lang="tr-TR" altLang="tr-TR" sz="2000" dirty="0" smtClean="0">
                <a:solidFill>
                  <a:srgbClr val="C00000"/>
                </a:solidFill>
              </a:rPr>
              <a:t>FM :</a:t>
            </a:r>
          </a:p>
          <a:p>
            <a:pPr lvl="2"/>
            <a:r>
              <a:rPr lang="tr-TR" alt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Suprapubik</a:t>
            </a: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Hassasiyet  </a:t>
            </a:r>
          </a:p>
          <a:p>
            <a:pPr lvl="2"/>
            <a:r>
              <a:rPr lang="tr-TR" altLang="tr-TR" sz="2000" dirty="0" err="1" smtClean="0"/>
              <a:t>Hematüri</a:t>
            </a:r>
            <a:endParaRPr lang="tr-TR" altLang="tr-TR" sz="2000" dirty="0" smtClean="0"/>
          </a:p>
          <a:p>
            <a:pPr lvl="2"/>
            <a:r>
              <a:rPr lang="tr-TR" altLang="tr-TR" sz="2000" dirty="0" smtClean="0"/>
              <a:t>Ateş Saptanmaz, </a:t>
            </a:r>
          </a:p>
          <a:p>
            <a:pPr lvl="1"/>
            <a:r>
              <a:rPr lang="tr-TR" altLang="tr-TR" sz="2000" dirty="0" smtClean="0"/>
              <a:t>Yaşlılarda </a:t>
            </a:r>
            <a:r>
              <a:rPr lang="tr-TR" altLang="tr-TR" sz="2000" dirty="0" err="1"/>
              <a:t>üriner</a:t>
            </a:r>
            <a:r>
              <a:rPr lang="tr-TR" altLang="tr-TR" sz="2000" dirty="0"/>
              <a:t> sistem enfeksiyonu </a:t>
            </a:r>
            <a:r>
              <a:rPr lang="tr-TR" altLang="tr-TR" sz="2000" dirty="0" err="1"/>
              <a:t>asemptomatik</a:t>
            </a:r>
            <a:r>
              <a:rPr lang="tr-TR" altLang="tr-TR" sz="2000" dirty="0"/>
              <a:t> seyredebilir.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6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 ve SEMPTOMLAR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71972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z="2400" b="1" u="sng" dirty="0" smtClean="0"/>
              <a:t>Komplike Olmayan </a:t>
            </a:r>
            <a:r>
              <a:rPr lang="tr-TR" altLang="tr-TR" sz="2400" b="1" u="sng" dirty="0" err="1" smtClean="0"/>
              <a:t>Pyelonefrit</a:t>
            </a:r>
            <a:r>
              <a:rPr lang="tr-TR" altLang="tr-TR" sz="2400" b="1" u="sng" dirty="0" smtClean="0"/>
              <a:t> :</a:t>
            </a:r>
          </a:p>
          <a:p>
            <a:pPr lvl="1">
              <a:lnSpc>
                <a:spcPct val="90000"/>
              </a:lnSpc>
            </a:pPr>
            <a:r>
              <a:rPr lang="tr-TR" altLang="tr-TR" sz="2200" dirty="0" smtClean="0">
                <a:solidFill>
                  <a:srgbClr val="C00000"/>
                </a:solidFill>
              </a:rPr>
              <a:t>Semptom :</a:t>
            </a:r>
          </a:p>
          <a:p>
            <a:pPr lvl="2">
              <a:lnSpc>
                <a:spcPct val="90000"/>
              </a:lnSpc>
            </a:pP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Titreme İle Yükselen Ateş, Bel Ağrısı, Bulantı, Kusma </a:t>
            </a: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Dizüri</a:t>
            </a: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Pollaküri</a:t>
            </a:r>
            <a:endParaRPr lang="tr-TR" altLang="tr-TR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sz="2200" dirty="0" smtClean="0">
                <a:solidFill>
                  <a:srgbClr val="C00000"/>
                </a:solidFill>
              </a:rPr>
              <a:t>FM :</a:t>
            </a:r>
          </a:p>
          <a:p>
            <a:pPr lvl="2">
              <a:lnSpc>
                <a:spcPct val="90000"/>
              </a:lnSpc>
            </a:pP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Kostovertebral</a:t>
            </a: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Açı Hassasiyeti  </a:t>
            </a:r>
          </a:p>
          <a:p>
            <a:pPr lvl="1">
              <a:lnSpc>
                <a:spcPct val="90000"/>
              </a:lnSpc>
            </a:pPr>
            <a:r>
              <a:rPr lang="tr-TR" altLang="tr-TR" sz="2200" dirty="0" smtClean="0">
                <a:solidFill>
                  <a:srgbClr val="C00000"/>
                </a:solidFill>
              </a:rPr>
              <a:t>Laboratuvar :</a:t>
            </a:r>
          </a:p>
          <a:p>
            <a:pPr lvl="2">
              <a:lnSpc>
                <a:spcPct val="90000"/>
              </a:lnSpc>
            </a:pP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Lökositoz</a:t>
            </a: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lvl="2">
              <a:lnSpc>
                <a:spcPct val="90000"/>
              </a:lnSpc>
            </a:pP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Sedim ve CRP yüksekliği,</a:t>
            </a:r>
          </a:p>
          <a:p>
            <a:pPr lvl="2">
              <a:lnSpc>
                <a:spcPct val="90000"/>
              </a:lnSpc>
            </a:pP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İdrarda </a:t>
            </a: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Piyüri</a:t>
            </a: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Lökosit </a:t>
            </a:r>
            <a:r>
              <a:rPr lang="tr-TR" alt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Silendiri</a:t>
            </a:r>
            <a:endParaRPr lang="tr-TR" altLang="tr-TR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tr-TR" alt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İdrar Kültüründe Bakteri Üremesi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61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 ve SEMPTOMLAR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b="1" u="sng" dirty="0" smtClean="0"/>
              <a:t>Komplike İdrar Yolu </a:t>
            </a:r>
            <a:r>
              <a:rPr lang="tr-TR" altLang="tr-TR" sz="2400" b="1" u="sng" dirty="0" err="1" smtClean="0"/>
              <a:t>İnfeksiyonu</a:t>
            </a:r>
            <a:r>
              <a:rPr lang="tr-TR" altLang="tr-TR" sz="2400" b="1" u="sng" dirty="0" smtClean="0"/>
              <a:t> : 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smtClean="0"/>
              <a:t>Altta </a:t>
            </a:r>
            <a:r>
              <a:rPr lang="tr-TR" altLang="tr-TR" sz="2000" dirty="0"/>
              <a:t>yatan ve enfeksiyonu kolaylaştıran </a:t>
            </a:r>
            <a:r>
              <a:rPr lang="tr-TR" altLang="tr-TR" sz="2000" dirty="0" smtClean="0"/>
              <a:t>ya </a:t>
            </a:r>
            <a:r>
              <a:rPr lang="tr-TR" altLang="tr-TR" sz="2000" dirty="0"/>
              <a:t>da tekrarlamasına neden olan </a:t>
            </a:r>
          </a:p>
          <a:p>
            <a:pPr lvl="2">
              <a:lnSpc>
                <a:spcPct val="90000"/>
              </a:lnSpc>
            </a:pPr>
            <a:r>
              <a:rPr lang="tr-TR" altLang="tr-TR" sz="1800" dirty="0"/>
              <a:t>Y</a:t>
            </a:r>
            <a:r>
              <a:rPr lang="tr-TR" altLang="tr-TR" sz="1800" dirty="0" smtClean="0"/>
              <a:t>apısal</a:t>
            </a:r>
            <a:r>
              <a:rPr lang="tr-TR" altLang="tr-TR" sz="1800" dirty="0"/>
              <a:t>, </a:t>
            </a:r>
          </a:p>
          <a:p>
            <a:pPr lvl="2">
              <a:lnSpc>
                <a:spcPct val="90000"/>
              </a:lnSpc>
            </a:pPr>
            <a:r>
              <a:rPr lang="tr-TR" altLang="tr-TR" sz="1800" dirty="0" smtClean="0"/>
              <a:t>Fonksiyonel, </a:t>
            </a:r>
            <a:endParaRPr lang="tr-TR" altLang="tr-TR" sz="1800" dirty="0"/>
          </a:p>
          <a:p>
            <a:pPr lvl="2">
              <a:lnSpc>
                <a:spcPct val="90000"/>
              </a:lnSpc>
            </a:pPr>
            <a:r>
              <a:rPr lang="tr-TR" altLang="tr-TR" sz="1800" dirty="0" smtClean="0"/>
              <a:t>Anatomik </a:t>
            </a:r>
            <a:r>
              <a:rPr lang="tr-TR" altLang="tr-TR" sz="1800" dirty="0"/>
              <a:t>bozukluklar </a:t>
            </a:r>
            <a:r>
              <a:rPr lang="tr-TR" altLang="tr-TR" sz="1800" dirty="0" smtClean="0"/>
              <a:t>nedenleri </a:t>
            </a:r>
            <a:r>
              <a:rPr lang="tr-TR" altLang="tr-TR" sz="1800" dirty="0"/>
              <a:t>ile gelişir. </a:t>
            </a:r>
          </a:p>
          <a:p>
            <a:endParaRPr lang="tr-TR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tr-TR" altLang="tr-TR" sz="2000" b="1" dirty="0" smtClean="0">
                <a:solidFill>
                  <a:srgbClr val="C00000"/>
                </a:solidFill>
              </a:rPr>
              <a:t>«Erkeklerde </a:t>
            </a:r>
            <a:r>
              <a:rPr lang="tr-TR" altLang="tr-TR" sz="2000" b="1" dirty="0">
                <a:solidFill>
                  <a:srgbClr val="C00000"/>
                </a:solidFill>
              </a:rPr>
              <a:t>bir kez bile </a:t>
            </a:r>
            <a:r>
              <a:rPr lang="tr-TR" altLang="tr-TR" sz="2000" b="1" dirty="0" err="1">
                <a:solidFill>
                  <a:srgbClr val="C00000"/>
                </a:solidFill>
              </a:rPr>
              <a:t>pyelonefrit</a:t>
            </a:r>
            <a:r>
              <a:rPr lang="tr-TR" altLang="tr-TR" sz="2000" b="1" dirty="0">
                <a:solidFill>
                  <a:srgbClr val="C00000"/>
                </a:solidFill>
              </a:rPr>
              <a:t> geçirilse komplike olarak </a:t>
            </a:r>
            <a:r>
              <a:rPr lang="tr-TR" altLang="tr-TR" sz="2000" b="1" dirty="0" smtClean="0">
                <a:solidFill>
                  <a:srgbClr val="C00000"/>
                </a:solidFill>
              </a:rPr>
              <a:t>düşünülmeli </a:t>
            </a:r>
            <a:r>
              <a:rPr lang="tr-TR" altLang="tr-TR" sz="2000" b="1" dirty="0">
                <a:solidFill>
                  <a:srgbClr val="C00000"/>
                </a:solidFill>
              </a:rPr>
              <a:t>ve kolaylaştırıcı faktörler </a:t>
            </a:r>
            <a:r>
              <a:rPr lang="tr-TR" altLang="tr-TR" sz="2000" b="1" dirty="0" smtClean="0">
                <a:solidFill>
                  <a:srgbClr val="C00000"/>
                </a:solidFill>
              </a:rPr>
              <a:t>araştırılmalıdır.»</a:t>
            </a:r>
            <a:endParaRPr lang="tr-TR" altLang="tr-TR" sz="2000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 ve SEMPTOMLAR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200" b="1" u="sng" dirty="0" smtClean="0"/>
              <a:t>Akut </a:t>
            </a:r>
            <a:r>
              <a:rPr lang="tr-TR" altLang="tr-TR" sz="2200" b="1" u="sng" dirty="0" err="1" smtClean="0"/>
              <a:t>Pyelonefriti</a:t>
            </a:r>
            <a:r>
              <a:rPr lang="tr-TR" altLang="tr-TR" sz="2200" b="1" u="sng" dirty="0" smtClean="0"/>
              <a:t> Komplike Eden Diğer Durumlar :</a:t>
            </a:r>
          </a:p>
          <a:p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63637" y="2755130"/>
            <a:ext cx="7910365" cy="3113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Obstüksiyon</a:t>
            </a:r>
            <a:r>
              <a:rPr lang="tr-TR" altLang="tr-TR" sz="1900" i="1" dirty="0" smtClean="0"/>
              <a:t> (taş, tümör)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Üriner</a:t>
            </a:r>
            <a:r>
              <a:rPr lang="tr-TR" altLang="tr-TR" sz="1900" i="1" dirty="0" smtClean="0"/>
              <a:t> girişimler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Divertikül</a:t>
            </a:r>
            <a:endParaRPr lang="tr-TR" altLang="tr-TR" sz="1900" i="1" dirty="0" smtClean="0"/>
          </a:p>
          <a:p>
            <a:pPr>
              <a:lnSpc>
                <a:spcPct val="90000"/>
              </a:lnSpc>
            </a:pPr>
            <a:r>
              <a:rPr lang="tr-TR" altLang="tr-TR" sz="1900" i="1" dirty="0" smtClean="0"/>
              <a:t>Fistüller 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smtClean="0"/>
              <a:t>Diğer </a:t>
            </a:r>
            <a:r>
              <a:rPr lang="tr-TR" altLang="tr-TR" sz="1900" i="1" dirty="0" err="1" smtClean="0"/>
              <a:t>üriner</a:t>
            </a:r>
            <a:r>
              <a:rPr lang="tr-TR" altLang="tr-TR" sz="1900" i="1" dirty="0" smtClean="0"/>
              <a:t> sorunlar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Nörojenik</a:t>
            </a:r>
            <a:r>
              <a:rPr lang="tr-TR" altLang="tr-TR" sz="1900" i="1" dirty="0" smtClean="0"/>
              <a:t> mesane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Vezikoüreteral</a:t>
            </a:r>
            <a:r>
              <a:rPr lang="tr-TR" altLang="tr-TR" sz="1900" i="1" dirty="0" smtClean="0"/>
              <a:t> </a:t>
            </a:r>
            <a:r>
              <a:rPr lang="tr-TR" altLang="tr-TR" sz="1900" i="1" dirty="0" err="1" smtClean="0"/>
              <a:t>reflu</a:t>
            </a:r>
            <a:endParaRPr lang="tr-TR" altLang="tr-TR" sz="1900" i="1" dirty="0" smtClean="0"/>
          </a:p>
          <a:p>
            <a:pPr>
              <a:lnSpc>
                <a:spcPct val="90000"/>
              </a:lnSpc>
            </a:pPr>
            <a:r>
              <a:rPr lang="tr-TR" altLang="tr-TR" sz="1900" i="1" dirty="0" smtClean="0"/>
              <a:t>Aralıklı </a:t>
            </a:r>
            <a:r>
              <a:rPr lang="tr-TR" altLang="tr-TR" sz="1900" i="1" dirty="0" err="1" smtClean="0"/>
              <a:t>kateter</a:t>
            </a:r>
            <a:endParaRPr lang="tr-TR" altLang="tr-TR" sz="1900" i="1" dirty="0" smtClean="0"/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Üreteral</a:t>
            </a:r>
            <a:r>
              <a:rPr lang="tr-TR" altLang="tr-TR" sz="1900" i="1" dirty="0" smtClean="0"/>
              <a:t> </a:t>
            </a:r>
            <a:r>
              <a:rPr lang="tr-TR" altLang="tr-TR" sz="1900" i="1" dirty="0" err="1" smtClean="0"/>
              <a:t>stent</a:t>
            </a:r>
            <a:r>
              <a:rPr lang="tr-TR" altLang="tr-TR" sz="1900" i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Nefrostomi</a:t>
            </a:r>
            <a:r>
              <a:rPr lang="tr-TR" altLang="tr-TR" sz="1900" i="1" dirty="0" smtClean="0"/>
              <a:t> tüpü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>
                <a:solidFill>
                  <a:srgbClr val="FF0000"/>
                </a:solidFill>
              </a:rPr>
              <a:t>Gebelik</a:t>
            </a:r>
            <a:r>
              <a:rPr lang="tr-TR" altLang="tr-TR" sz="1900" i="1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>
                <a:solidFill>
                  <a:srgbClr val="FF0000"/>
                </a:solidFill>
              </a:rPr>
              <a:t>Diabet</a:t>
            </a:r>
            <a:endParaRPr lang="tr-TR" altLang="tr-TR" sz="19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tr-TR" altLang="tr-TR" sz="1900" i="1" dirty="0"/>
              <a:t>Böbrek </a:t>
            </a:r>
            <a:r>
              <a:rPr lang="tr-TR" altLang="tr-TR" sz="1900" i="1" dirty="0" smtClean="0"/>
              <a:t>yetmezliği,</a:t>
            </a:r>
            <a:endParaRPr lang="tr-TR" altLang="tr-TR" sz="1900" i="1" dirty="0"/>
          </a:p>
          <a:p>
            <a:pPr>
              <a:lnSpc>
                <a:spcPct val="90000"/>
              </a:lnSpc>
            </a:pPr>
            <a:r>
              <a:rPr lang="tr-TR" altLang="tr-TR" sz="1900" i="1" dirty="0"/>
              <a:t>Böbrek transplantasyonu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 err="1" smtClean="0"/>
              <a:t>Immun</a:t>
            </a:r>
            <a:r>
              <a:rPr lang="tr-TR" altLang="tr-TR" sz="1900" i="1" dirty="0" smtClean="0"/>
              <a:t> </a:t>
            </a:r>
            <a:r>
              <a:rPr lang="tr-TR" altLang="tr-TR" sz="1900" i="1" dirty="0" err="1" smtClean="0"/>
              <a:t>supresyon</a:t>
            </a:r>
            <a:endParaRPr lang="tr-TR" altLang="tr-TR" sz="1900" i="1" dirty="0"/>
          </a:p>
          <a:p>
            <a:pPr>
              <a:lnSpc>
                <a:spcPct val="90000"/>
              </a:lnSpc>
            </a:pPr>
            <a:r>
              <a:rPr lang="tr-TR" altLang="tr-TR" sz="1900" i="1" dirty="0"/>
              <a:t>Çok ilaca dirençli idrar yolu patojenleri</a:t>
            </a:r>
          </a:p>
          <a:p>
            <a:pPr>
              <a:lnSpc>
                <a:spcPct val="90000"/>
              </a:lnSpc>
            </a:pPr>
            <a:r>
              <a:rPr lang="tr-TR" altLang="tr-TR" sz="1900" i="1" dirty="0"/>
              <a:t>Hastane kaynaklı enfeksiyon</a:t>
            </a:r>
          </a:p>
          <a:p>
            <a:pPr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8673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5375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altLang="tr-TR" sz="2600" dirty="0"/>
              <a:t>Tedaviye etkin ve hızlı yanıt </a:t>
            </a:r>
            <a:r>
              <a:rPr lang="tr-TR" altLang="tr-TR" sz="2600" dirty="0" smtClean="0"/>
              <a:t>oluşmalı</a:t>
            </a:r>
            <a:endParaRPr lang="tr-TR" altLang="tr-TR" sz="2600" dirty="0"/>
          </a:p>
          <a:p>
            <a:pPr>
              <a:lnSpc>
                <a:spcPct val="170000"/>
              </a:lnSpc>
            </a:pPr>
            <a:r>
              <a:rPr lang="tr-TR" altLang="tr-TR" sz="2600" dirty="0"/>
              <a:t>Tedavi edilen hastalarda </a:t>
            </a:r>
            <a:r>
              <a:rPr lang="tr-TR" altLang="tr-TR" sz="2600" dirty="0" err="1" smtClean="0"/>
              <a:t>nüks</a:t>
            </a:r>
            <a:r>
              <a:rPr lang="tr-TR" altLang="tr-TR" sz="2600" dirty="0" smtClean="0"/>
              <a:t> önlenmeli </a:t>
            </a:r>
            <a:endParaRPr lang="tr-TR" altLang="tr-TR" sz="2600" dirty="0"/>
          </a:p>
          <a:p>
            <a:pPr>
              <a:lnSpc>
                <a:spcPct val="170000"/>
              </a:lnSpc>
            </a:pPr>
            <a:r>
              <a:rPr lang="tr-TR" altLang="tr-TR" sz="2600" dirty="0"/>
              <a:t>Mikroorganizmalarda </a:t>
            </a:r>
            <a:r>
              <a:rPr lang="tr-TR" altLang="tr-TR" sz="2600" dirty="0" err="1"/>
              <a:t>antimikrobiyallere</a:t>
            </a:r>
            <a:r>
              <a:rPr lang="tr-TR" altLang="tr-TR" sz="2600" dirty="0"/>
              <a:t> karşı hızla artan direncin </a:t>
            </a:r>
            <a:r>
              <a:rPr lang="tr-TR" altLang="tr-TR" sz="2600" dirty="0" err="1" smtClean="0"/>
              <a:t>önlenmesili</a:t>
            </a:r>
            <a:endParaRPr lang="tr-TR" altLang="tr-TR" sz="2600" dirty="0" smtClean="0"/>
          </a:p>
          <a:p>
            <a:pPr>
              <a:lnSpc>
                <a:spcPct val="170000"/>
              </a:lnSpc>
            </a:pPr>
            <a:r>
              <a:rPr lang="tr-TR" altLang="tr-TR" sz="2600" dirty="0" smtClean="0"/>
              <a:t>Tedavi </a:t>
            </a:r>
            <a:r>
              <a:rPr lang="tr-TR" altLang="tr-TR" sz="2600" dirty="0"/>
              <a:t>seçiminde </a:t>
            </a:r>
            <a:r>
              <a:rPr lang="tr-TR" altLang="tr-TR" sz="2600" dirty="0" err="1"/>
              <a:t>üriner</a:t>
            </a:r>
            <a:r>
              <a:rPr lang="tr-TR" altLang="tr-TR" sz="2600" dirty="0"/>
              <a:t> sistem enfeksiyonunun </a:t>
            </a:r>
            <a:r>
              <a:rPr lang="tr-TR" altLang="tr-TR" sz="2600" dirty="0" smtClean="0"/>
              <a:t>tipi belirlenmeli</a:t>
            </a:r>
            <a:endParaRPr lang="tr-TR" altLang="tr-TR" sz="2600" dirty="0"/>
          </a:p>
          <a:p>
            <a:pPr>
              <a:lnSpc>
                <a:spcPct val="170000"/>
              </a:lnSpc>
            </a:pPr>
            <a:r>
              <a:rPr lang="tr-TR" altLang="tr-TR" sz="2600" dirty="0"/>
              <a:t>Tedavi seçimi başlangıçta ampiriktir. </a:t>
            </a:r>
          </a:p>
          <a:p>
            <a:pPr>
              <a:lnSpc>
                <a:spcPct val="170000"/>
              </a:lnSpc>
            </a:pPr>
            <a:r>
              <a:rPr lang="tr-TR" altLang="tr-TR" sz="2600" dirty="0"/>
              <a:t>Hastada komplike eden faktörlerin varlığı, </a:t>
            </a:r>
            <a:r>
              <a:rPr lang="tr-TR" altLang="tr-TR" sz="2600" dirty="0" err="1"/>
              <a:t>antimikrobiyal</a:t>
            </a:r>
            <a:r>
              <a:rPr lang="tr-TR" altLang="tr-TR" sz="2600" dirty="0"/>
              <a:t> direnç </a:t>
            </a:r>
            <a:r>
              <a:rPr lang="tr-TR" altLang="tr-TR" sz="2600" dirty="0" err="1"/>
              <a:t>paterni</a:t>
            </a:r>
            <a:r>
              <a:rPr lang="tr-TR" altLang="tr-TR" sz="2600" dirty="0"/>
              <a:t> de göz önüne alınarak tedavi planlanmalıdır.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4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537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200" b="1" dirty="0" smtClean="0"/>
              <a:t>Seçilecek antibiyotik 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İdrarda aktif olmalı, 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err="1" smtClean="0"/>
              <a:t>Renal</a:t>
            </a:r>
            <a:r>
              <a:rPr lang="tr-TR" altLang="tr-TR" sz="2000" i="1" dirty="0" smtClean="0"/>
              <a:t> </a:t>
            </a:r>
            <a:r>
              <a:rPr lang="tr-TR" altLang="tr-TR" sz="2000" i="1" dirty="0" err="1" smtClean="0"/>
              <a:t>parankim</a:t>
            </a:r>
            <a:r>
              <a:rPr lang="tr-TR" altLang="tr-TR" sz="2000" i="1" dirty="0" smtClean="0"/>
              <a:t>, mesanede yeterli konsantrasyonuna ulaşmalı,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Konsantrasyon uzun sürmeli, 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Olası etken mikroorganizmalara etkili olmalı, 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err="1" smtClean="0"/>
              <a:t>Üropatojenlerde</a:t>
            </a:r>
            <a:r>
              <a:rPr lang="tr-TR" altLang="tr-TR" sz="2000" i="1" dirty="0" smtClean="0"/>
              <a:t> direncin </a:t>
            </a:r>
            <a:r>
              <a:rPr lang="tr-TR" altLang="tr-TR" sz="2000" i="1" dirty="0" err="1" smtClean="0"/>
              <a:t>prevalansı</a:t>
            </a:r>
            <a:r>
              <a:rPr lang="tr-TR" altLang="tr-TR" sz="2000" i="1" dirty="0" smtClean="0"/>
              <a:t> bilinmeli,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err="1" smtClean="0"/>
              <a:t>Bakterisid</a:t>
            </a:r>
            <a:r>
              <a:rPr lang="tr-TR" altLang="tr-TR" sz="2000" i="1" dirty="0" smtClean="0"/>
              <a:t> etkili olmalı,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Hasta uyumu açısından kullanımı kolay olmalı,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Olası yan etkileri bilinmeli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Antibiyotikler barsak ve perine florasını bozmamalıdır. </a:t>
            </a:r>
          </a:p>
          <a:p>
            <a:pPr lvl="1">
              <a:lnSpc>
                <a:spcPct val="90000"/>
              </a:lnSpc>
            </a:pPr>
            <a:r>
              <a:rPr lang="tr-TR" altLang="tr-TR" sz="2000" i="1" dirty="0" smtClean="0"/>
              <a:t>Maliyeti düşük olmalı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99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PLANI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 ve Öğrenim Hedefleri</a:t>
            </a:r>
          </a:p>
          <a:p>
            <a:r>
              <a:rPr lang="tr-TR" dirty="0" smtClean="0"/>
              <a:t>Tanım ve Epidemiyoloji</a:t>
            </a:r>
          </a:p>
          <a:p>
            <a:r>
              <a:rPr lang="tr-TR" dirty="0" smtClean="0"/>
              <a:t>Klinik Terimler</a:t>
            </a:r>
          </a:p>
          <a:p>
            <a:r>
              <a:rPr lang="tr-TR" dirty="0" err="1" smtClean="0"/>
              <a:t>Patogenez</a:t>
            </a:r>
            <a:r>
              <a:rPr lang="tr-TR" dirty="0" smtClean="0"/>
              <a:t> ve Etkenler</a:t>
            </a:r>
          </a:p>
          <a:p>
            <a:r>
              <a:rPr lang="tr-TR" dirty="0" smtClean="0"/>
              <a:t>Sınıflandırma ve Semptomlar</a:t>
            </a:r>
          </a:p>
          <a:p>
            <a:r>
              <a:rPr lang="tr-TR" dirty="0" smtClean="0"/>
              <a:t>Risk Faktörleri </a:t>
            </a:r>
          </a:p>
          <a:p>
            <a:r>
              <a:rPr lang="tr-TR" dirty="0" smtClean="0"/>
              <a:t>Tedavi ve İzlem</a:t>
            </a:r>
            <a:endParaRPr lang="tr-TR" dirty="0"/>
          </a:p>
          <a:p>
            <a:r>
              <a:rPr lang="tr-TR" dirty="0"/>
              <a:t>Korunma </a:t>
            </a:r>
            <a:r>
              <a:rPr lang="tr-TR" dirty="0" smtClean="0"/>
              <a:t>ve Eğitim</a:t>
            </a:r>
          </a:p>
          <a:p>
            <a:r>
              <a:rPr lang="tr-TR" dirty="0" smtClean="0"/>
              <a:t>Sevk</a:t>
            </a:r>
          </a:p>
        </p:txBody>
      </p:sp>
    </p:spTree>
    <p:extLst>
      <p:ext uri="{BB962C8B-B14F-4D97-AF65-F5344CB8AC3E}">
        <p14:creationId xmlns:p14="http://schemas.microsoft.com/office/powerpoint/2010/main" val="27864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8994204" cy="2527645"/>
          </a:xfrm>
        </p:spPr>
      </p:pic>
    </p:spTree>
    <p:extLst>
      <p:ext uri="{BB962C8B-B14F-4D97-AF65-F5344CB8AC3E}">
        <p14:creationId xmlns:p14="http://schemas.microsoft.com/office/powerpoint/2010/main" val="144865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53756"/>
          </a:xfrm>
        </p:spPr>
        <p:txBody>
          <a:bodyPr>
            <a:normAutofit/>
          </a:bodyPr>
          <a:lstStyle/>
          <a:p>
            <a:r>
              <a:rPr lang="tr-TR" altLang="tr-TR" sz="2200" b="1" u="sng" dirty="0" smtClean="0">
                <a:latin typeface="Arial" panose="020B0604020202020204" pitchFamily="34" charset="0"/>
              </a:rPr>
              <a:t>Alt </a:t>
            </a:r>
            <a:r>
              <a:rPr lang="tr-TR" altLang="tr-TR" sz="2200" b="1" u="sng" dirty="0" err="1" smtClean="0">
                <a:latin typeface="Arial" panose="020B0604020202020204" pitchFamily="34" charset="0"/>
              </a:rPr>
              <a:t>Üriner</a:t>
            </a:r>
            <a:r>
              <a:rPr lang="tr-TR" altLang="tr-TR" sz="2200" b="1" u="sng" dirty="0" smtClean="0">
                <a:latin typeface="Arial" panose="020B0604020202020204" pitchFamily="34" charset="0"/>
              </a:rPr>
              <a:t> Sistem Enfeksiyonu Tedavisinde Önerilen </a:t>
            </a:r>
            <a:br>
              <a:rPr lang="tr-TR" altLang="tr-TR" sz="2200" b="1" u="sng" dirty="0" smtClean="0">
                <a:latin typeface="Arial" panose="020B0604020202020204" pitchFamily="34" charset="0"/>
              </a:rPr>
            </a:br>
            <a:r>
              <a:rPr lang="tr-TR" altLang="tr-TR" sz="2200" b="1" u="sng" dirty="0" smtClean="0">
                <a:latin typeface="Arial" panose="020B0604020202020204" pitchFamily="34" charset="0"/>
              </a:rPr>
              <a:t>Oral </a:t>
            </a:r>
            <a:r>
              <a:rPr lang="tr-TR" altLang="tr-TR" sz="2200" b="1" u="sng" dirty="0" err="1" smtClean="0">
                <a:latin typeface="Arial" panose="020B0604020202020204" pitchFamily="34" charset="0"/>
              </a:rPr>
              <a:t>Antimikrobiyaller</a:t>
            </a:r>
            <a:r>
              <a:rPr lang="tr-TR" altLang="tr-TR" sz="2200" b="1" u="sng" dirty="0" smtClean="0">
                <a:latin typeface="Arial" panose="020B0604020202020204" pitchFamily="34" charset="0"/>
              </a:rPr>
              <a:t> :</a:t>
            </a:r>
          </a:p>
          <a:p>
            <a:pPr lvl="1"/>
            <a:r>
              <a:rPr lang="tr-TR" altLang="tr-TR" sz="2000" dirty="0" smtClean="0">
                <a:solidFill>
                  <a:schemeClr val="tx1"/>
                </a:solidFill>
                <a:latin typeface="Verdana" panose="020B0604030504040204" pitchFamily="34" charset="0"/>
              </a:rPr>
              <a:t>Duyarlı ise </a:t>
            </a:r>
            <a:r>
              <a:rPr lang="tr-TR" altLang="tr-TR" sz="2000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Trimetoprim-sülfametaksazol</a:t>
            </a:r>
            <a:r>
              <a:rPr lang="tr-TR" altLang="tr-TR" sz="2000" dirty="0" smtClean="0">
                <a:solidFill>
                  <a:schemeClr val="tx1"/>
                </a:solidFill>
                <a:latin typeface="Verdana" panose="020B0604030504040204" pitchFamily="34" charset="0"/>
              </a:rPr>
              <a:t> önerilir.</a:t>
            </a: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Nitrofurantoin</a:t>
            </a:r>
            <a:endParaRPr lang="tr-TR" altLang="tr-TR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Norfloksasin</a:t>
            </a:r>
            <a:endParaRPr lang="tr-TR" altLang="tr-TR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Siprofloksasin</a:t>
            </a:r>
            <a:endParaRPr lang="tr-TR" altLang="tr-TR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Fosfomisin</a:t>
            </a:r>
            <a:r>
              <a:rPr lang="tr-TR" altLang="tr-TR" dirty="0" smtClean="0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  <a:p>
            <a:pPr lvl="1"/>
            <a:r>
              <a:rPr lang="tr-TR" altLang="tr-TR" sz="2000" dirty="0" smtClean="0">
                <a:solidFill>
                  <a:schemeClr val="tx1"/>
                </a:solidFill>
                <a:latin typeface="Verdana" panose="020B0604030504040204" pitchFamily="34" charset="0"/>
              </a:rPr>
              <a:t>Gebe hastada</a:t>
            </a: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Amoksisilin</a:t>
            </a:r>
            <a:endParaRPr lang="tr-TR" altLang="tr-TR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/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Amoksisilin</a:t>
            </a:r>
            <a:r>
              <a:rPr lang="tr-TR" altLang="tr-TR" dirty="0" smtClean="0">
                <a:solidFill>
                  <a:schemeClr val="tx1"/>
                </a:solidFill>
                <a:latin typeface="Verdana" panose="020B0604030504040204" pitchFamily="34" charset="0"/>
              </a:rPr>
              <a:t>/</a:t>
            </a:r>
            <a:r>
              <a:rPr lang="tr-TR" altLang="tr-TR" dirty="0" err="1" smtClean="0">
                <a:solidFill>
                  <a:schemeClr val="tx1"/>
                </a:solidFill>
                <a:latin typeface="Verdana" panose="020B0604030504040204" pitchFamily="34" charset="0"/>
              </a:rPr>
              <a:t>klavulanat</a:t>
            </a:r>
            <a:endParaRPr lang="tr-TR" altLang="tr-TR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/>
            <a:r>
              <a:rPr lang="tr-TR" altLang="tr-TR" dirty="0" smtClean="0">
                <a:solidFill>
                  <a:schemeClr val="tx1"/>
                </a:solidFill>
                <a:latin typeface="Verdana" panose="020B0604030504040204" pitchFamily="34" charset="0"/>
              </a:rPr>
              <a:t>Duyarlı </a:t>
            </a:r>
            <a:r>
              <a:rPr lang="tr-TR" altLang="tr-TR" dirty="0">
                <a:solidFill>
                  <a:schemeClr val="tx1"/>
                </a:solidFill>
                <a:latin typeface="Verdana" panose="020B0604030504040204" pitchFamily="34" charset="0"/>
              </a:rPr>
              <a:t>ise sadece 2. </a:t>
            </a:r>
            <a:r>
              <a:rPr lang="tr-TR" altLang="tr-TR" dirty="0" err="1">
                <a:solidFill>
                  <a:schemeClr val="tx1"/>
                </a:solidFill>
                <a:latin typeface="Verdana" panose="020B0604030504040204" pitchFamily="34" charset="0"/>
              </a:rPr>
              <a:t>trimestirde</a:t>
            </a:r>
            <a:r>
              <a:rPr lang="tr-TR" altLang="tr-TR" dirty="0">
                <a:solidFill>
                  <a:schemeClr val="tx1"/>
                </a:solidFill>
                <a:latin typeface="Verdana" panose="020B0604030504040204" pitchFamily="34" charset="0"/>
              </a:rPr>
              <a:t> gebede TM-SMZ kullanılabilir.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0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9017318" cy="2546066"/>
          </a:xfrm>
        </p:spPr>
      </p:pic>
    </p:spTree>
    <p:extLst>
      <p:ext uri="{BB962C8B-B14F-4D97-AF65-F5344CB8AC3E}">
        <p14:creationId xmlns:p14="http://schemas.microsoft.com/office/powerpoint/2010/main" val="23395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53756"/>
          </a:xfrm>
        </p:spPr>
        <p:txBody>
          <a:bodyPr>
            <a:normAutofit/>
          </a:bodyPr>
          <a:lstStyle/>
          <a:p>
            <a:r>
              <a:rPr lang="tr-TR" altLang="tr-TR" sz="2400" b="1" u="sng" dirty="0" smtClean="0"/>
              <a:t>Sistit Tedavisi :</a:t>
            </a:r>
          </a:p>
          <a:p>
            <a:pPr lvl="1"/>
            <a:r>
              <a:rPr lang="tr-TR" altLang="tr-TR" sz="2000" dirty="0" smtClean="0">
                <a:solidFill>
                  <a:srgbClr val="C00000"/>
                </a:solidFill>
              </a:rPr>
              <a:t>TMP-SMX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ile 3 günlük tedavi akut sistit olgularının tedavisinde standart tedavi olarak </a:t>
            </a:r>
            <a:r>
              <a:rPr lang="tr-TR" altLang="tr-TR" sz="2000" dirty="0" smtClean="0"/>
              <a:t>bildirilmiştir</a:t>
            </a:r>
          </a:p>
          <a:p>
            <a:pPr lvl="1"/>
            <a:r>
              <a:rPr lang="tr-TR" altLang="tr-TR" sz="2000" dirty="0" smtClean="0"/>
              <a:t>Toplumda </a:t>
            </a:r>
            <a:r>
              <a:rPr lang="tr-TR" altLang="tr-TR" sz="2000" dirty="0"/>
              <a:t>TMP-SMZ direncinin %20 üzerinde olduğu durumlarda ampirik tedavide seçilmemesi önerilir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5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537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u="sng" dirty="0" smtClean="0"/>
              <a:t>Sistit Tedavisi :</a:t>
            </a:r>
          </a:p>
          <a:p>
            <a:pPr lvl="1"/>
            <a:r>
              <a:rPr lang="tr-TR" altLang="tr-TR" sz="2000" dirty="0" err="1" smtClean="0">
                <a:solidFill>
                  <a:srgbClr val="C00000"/>
                </a:solidFill>
              </a:rPr>
              <a:t>Kinolonla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 smtClean="0"/>
              <a:t>3 günlük tedavi etkili</a:t>
            </a:r>
          </a:p>
          <a:p>
            <a:pPr lvl="1"/>
            <a:r>
              <a:rPr lang="tr-TR" altLang="tr-TR" sz="2000" dirty="0" err="1">
                <a:solidFill>
                  <a:srgbClr val="C00000"/>
                </a:solidFill>
              </a:rPr>
              <a:t>B</a:t>
            </a:r>
            <a:r>
              <a:rPr lang="tr-TR" altLang="tr-TR" sz="2000" dirty="0" err="1" smtClean="0">
                <a:solidFill>
                  <a:srgbClr val="C00000"/>
                </a:solidFill>
              </a:rPr>
              <a:t>etalaktamlar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/>
              <a:t>3 günlük tedavide diğer tedavilerden daha az etkili </a:t>
            </a:r>
            <a:r>
              <a:rPr lang="tr-TR" altLang="tr-TR" sz="2000" dirty="0" smtClean="0"/>
              <a:t>bulunmuştur. (Süresi </a:t>
            </a:r>
            <a:r>
              <a:rPr lang="tr-TR" altLang="tr-TR" sz="2000" dirty="0"/>
              <a:t>7 güne kadar uzatılmalı!) </a:t>
            </a:r>
          </a:p>
          <a:p>
            <a:pPr lvl="1"/>
            <a:r>
              <a:rPr lang="tr-TR" altLang="tr-TR" sz="2000" dirty="0" err="1">
                <a:solidFill>
                  <a:srgbClr val="C00000"/>
                </a:solidFill>
              </a:rPr>
              <a:t>Nitrofurantoinin</a:t>
            </a:r>
            <a:r>
              <a:rPr lang="tr-TR" altLang="tr-TR" sz="2000" dirty="0">
                <a:solidFill>
                  <a:srgbClr val="C00000"/>
                </a:solidFill>
              </a:rPr>
              <a:t> </a:t>
            </a:r>
            <a:r>
              <a:rPr lang="tr-TR" altLang="tr-TR" sz="2000" dirty="0"/>
              <a:t>sistit tedavisinde 7 güne kadar devam edilmesi önerilmiştir. </a:t>
            </a:r>
            <a:endParaRPr lang="tr-TR" altLang="tr-TR" sz="2000" dirty="0" smtClean="0"/>
          </a:p>
          <a:p>
            <a:pPr lvl="2"/>
            <a:r>
              <a:rPr lang="tr-TR" altLang="tr-TR" sz="1800" dirty="0" smtClean="0"/>
              <a:t>İdrar konsantrasyonu yüksektir, ancak yüksek serum konsantrasyonuna ulaşmadığından </a:t>
            </a:r>
            <a:r>
              <a:rPr lang="tr-TR" altLang="tr-TR" sz="1800" dirty="0" err="1" smtClean="0"/>
              <a:t>pyelonefrit</a:t>
            </a:r>
            <a:r>
              <a:rPr lang="tr-TR" altLang="tr-TR" sz="1800" dirty="0" smtClean="0"/>
              <a:t> tedavisinde önerilmez.</a:t>
            </a:r>
            <a:endParaRPr lang="tr-TR" altLang="tr-TR" sz="1800" dirty="0"/>
          </a:p>
          <a:p>
            <a:pPr lvl="1"/>
            <a:r>
              <a:rPr lang="tr-TR" altLang="tr-TR" sz="2000" dirty="0" err="1" smtClean="0">
                <a:solidFill>
                  <a:srgbClr val="C00000"/>
                </a:solidFill>
              </a:rPr>
              <a:t>Fosfomisin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 err="1" smtClean="0"/>
              <a:t>saşe</a:t>
            </a:r>
            <a:r>
              <a:rPr lang="tr-TR" altLang="tr-TR" sz="2000" dirty="0" smtClean="0"/>
              <a:t> tek doz  3 g uygulanmalı </a:t>
            </a:r>
          </a:p>
          <a:p>
            <a:pPr lvl="2"/>
            <a:r>
              <a:rPr lang="tr-TR" altLang="tr-TR" sz="1800" dirty="0" smtClean="0"/>
              <a:t>(</a:t>
            </a:r>
            <a:r>
              <a:rPr lang="tr-TR" altLang="tr-TR" sz="1800" b="1" dirty="0" smtClean="0"/>
              <a:t>ESBL pozitif gram negatif bakteri üremelerinde etkin</a:t>
            </a:r>
            <a:r>
              <a:rPr lang="tr-TR" altLang="tr-TR" sz="1800" dirty="0" smtClean="0"/>
              <a:t>!)</a:t>
            </a:r>
          </a:p>
          <a:p>
            <a:pPr>
              <a:lnSpc>
                <a:spcPct val="80000"/>
              </a:lnSpc>
            </a:pPr>
            <a:endParaRPr lang="tr-TR" alt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9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712326" cy="3880773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z="2400" b="1" u="sng" dirty="0" smtClean="0"/>
              <a:t>Komplike Sistitte Tedavi :</a:t>
            </a:r>
          </a:p>
          <a:p>
            <a:pPr lvl="1"/>
            <a:r>
              <a:rPr lang="tr-TR" altLang="tr-TR" sz="2000" dirty="0" smtClean="0"/>
              <a:t>Aşağıdaki </a:t>
            </a:r>
            <a:r>
              <a:rPr lang="tr-TR" altLang="tr-TR" sz="2000" dirty="0"/>
              <a:t>hastalar için </a:t>
            </a:r>
            <a:r>
              <a:rPr lang="tr-TR" altLang="tr-TR" sz="2000" dirty="0" smtClean="0"/>
              <a:t>anti-</a:t>
            </a:r>
            <a:r>
              <a:rPr lang="tr-TR" altLang="tr-TR" sz="2000" dirty="0" err="1" smtClean="0"/>
              <a:t>biyoterapinin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7 </a:t>
            </a:r>
            <a:r>
              <a:rPr lang="tr-TR" altLang="tr-TR" sz="2000" dirty="0" smtClean="0"/>
              <a:t>gün </a:t>
            </a:r>
            <a:r>
              <a:rPr lang="tr-TR" altLang="tr-TR" sz="2000" dirty="0"/>
              <a:t>sürmesi planlanmalıdır. 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smtClean="0"/>
              <a:t>Gebeler 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smtClean="0"/>
              <a:t>Yaşlı Hasta, 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err="1" smtClean="0"/>
              <a:t>Diabetik</a:t>
            </a:r>
            <a:r>
              <a:rPr lang="tr-TR" altLang="tr-TR" sz="1700" dirty="0" smtClean="0"/>
              <a:t> Hasta, 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smtClean="0"/>
              <a:t>Diyafram Kullanımı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smtClean="0"/>
              <a:t>ÜSE İçin Yakın Zamanda Antibiyotik Kullanımı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err="1" smtClean="0"/>
              <a:t>Genito-üriner</a:t>
            </a:r>
            <a:r>
              <a:rPr lang="tr-TR" altLang="tr-TR" sz="1700" dirty="0" smtClean="0"/>
              <a:t> Sistemde Fonksiyonel Ya Da Anatomik Anomali</a:t>
            </a:r>
          </a:p>
          <a:p>
            <a:pPr lvl="2">
              <a:lnSpc>
                <a:spcPct val="90000"/>
              </a:lnSpc>
            </a:pPr>
            <a:r>
              <a:rPr lang="tr-TR" altLang="tr-TR" sz="1700" dirty="0" smtClean="0"/>
              <a:t>Ürolojik Girişim Yapılması </a:t>
            </a:r>
          </a:p>
          <a:p>
            <a:pPr lvl="1">
              <a:lnSpc>
                <a:spcPct val="90000"/>
              </a:lnSpc>
            </a:pPr>
            <a:r>
              <a:rPr lang="tr-TR" altLang="tr-TR" sz="2100" dirty="0" smtClean="0"/>
              <a:t>Gebelerde </a:t>
            </a:r>
            <a:r>
              <a:rPr lang="tr-TR" altLang="tr-TR" sz="2100" dirty="0"/>
              <a:t>diğer ilaçların yan etkileri nedeni ile </a:t>
            </a:r>
            <a:r>
              <a:rPr lang="tr-TR" altLang="tr-TR" sz="2100" dirty="0" err="1"/>
              <a:t>betalaktam</a:t>
            </a:r>
            <a:r>
              <a:rPr lang="tr-TR" altLang="tr-TR" sz="2100" dirty="0"/>
              <a:t> grubu bir antibiyotik seçilmelidir.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44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z="2600" b="1" u="sng" dirty="0" smtClean="0"/>
              <a:t>Akut </a:t>
            </a:r>
            <a:r>
              <a:rPr lang="tr-TR" altLang="tr-TR" sz="2600" b="1" u="sng" dirty="0" err="1" smtClean="0"/>
              <a:t>Pyelonefrit</a:t>
            </a:r>
            <a:r>
              <a:rPr lang="tr-TR" altLang="tr-TR" sz="2600" b="1" u="sng" dirty="0" smtClean="0"/>
              <a:t> :</a:t>
            </a:r>
          </a:p>
          <a:p>
            <a:pPr lvl="1">
              <a:lnSpc>
                <a:spcPct val="150000"/>
              </a:lnSpc>
            </a:pPr>
            <a:r>
              <a:rPr lang="tr-TR" altLang="tr-TR" sz="1800" dirty="0" smtClean="0"/>
              <a:t>Genç, sağlıklı, gebe olmayan kadın hastada akut </a:t>
            </a:r>
            <a:r>
              <a:rPr lang="tr-TR" altLang="tr-TR" sz="1800" dirty="0" err="1" smtClean="0"/>
              <a:t>pyelonefrit</a:t>
            </a:r>
            <a:r>
              <a:rPr lang="tr-TR" altLang="tr-TR" sz="1800" dirty="0" smtClean="0"/>
              <a:t> tablosunda 14 gün </a:t>
            </a:r>
            <a:r>
              <a:rPr lang="tr-TR" altLang="tr-TR" sz="1800" dirty="0" err="1" smtClean="0"/>
              <a:t>antimikrobiyal</a:t>
            </a:r>
            <a:r>
              <a:rPr lang="tr-TR" altLang="tr-TR" sz="1800" dirty="0" smtClean="0"/>
              <a:t> tedavi uygundur </a:t>
            </a:r>
            <a:endParaRPr lang="tr-TR" altLang="tr-TR" dirty="0" smtClean="0"/>
          </a:p>
          <a:p>
            <a:pPr lvl="1">
              <a:lnSpc>
                <a:spcPct val="150000"/>
              </a:lnSpc>
            </a:pPr>
            <a:r>
              <a:rPr lang="tr-TR" altLang="tr-TR" sz="1800" dirty="0" smtClean="0"/>
              <a:t>Hafif veya orta şiddetli olguda güçlü </a:t>
            </a:r>
            <a:r>
              <a:rPr lang="tr-TR" altLang="tr-TR" sz="1800" dirty="0" err="1" smtClean="0"/>
              <a:t>antimikrobiyaller</a:t>
            </a:r>
            <a:r>
              <a:rPr lang="tr-TR" altLang="tr-TR" sz="1800" dirty="0" smtClean="0"/>
              <a:t> ile 7 güne kadar tedavi yeterli olabilir </a:t>
            </a:r>
            <a:endParaRPr lang="tr-TR" altLang="tr-TR" dirty="0" smtClean="0"/>
          </a:p>
          <a:p>
            <a:pPr lvl="1">
              <a:lnSpc>
                <a:spcPct val="150000"/>
              </a:lnSpc>
            </a:pPr>
            <a:r>
              <a:rPr lang="tr-TR" altLang="tr-TR" sz="1800" dirty="0" smtClean="0"/>
              <a:t>Hafif şiddetli olguda oral </a:t>
            </a:r>
            <a:r>
              <a:rPr lang="tr-TR" altLang="tr-TR" sz="1800" dirty="0" err="1" smtClean="0">
                <a:solidFill>
                  <a:srgbClr val="C00000"/>
                </a:solidFill>
              </a:rPr>
              <a:t>kinolonla</a:t>
            </a:r>
            <a:r>
              <a:rPr lang="tr-TR" altLang="tr-TR" sz="1800" dirty="0" smtClean="0"/>
              <a:t> veya duyarlı olduğu biliniyor ise </a:t>
            </a:r>
            <a:r>
              <a:rPr lang="tr-TR" altLang="tr-TR" sz="1800" dirty="0" smtClean="0">
                <a:solidFill>
                  <a:srgbClr val="C00000"/>
                </a:solidFill>
              </a:rPr>
              <a:t>TMP-SMX</a:t>
            </a:r>
            <a:r>
              <a:rPr lang="tr-TR" altLang="tr-TR" sz="1800" dirty="0" smtClean="0"/>
              <a:t> ile tedavi uygulanabilir </a:t>
            </a:r>
            <a:endParaRPr lang="tr-TR" altLang="tr-TR" dirty="0" smtClean="0"/>
          </a:p>
          <a:p>
            <a:pPr lvl="1">
              <a:lnSpc>
                <a:spcPct val="150000"/>
              </a:lnSpc>
            </a:pPr>
            <a:r>
              <a:rPr lang="tr-TR" altLang="tr-TR" sz="1800" dirty="0" smtClean="0"/>
              <a:t>Eğer gram pozitifler </a:t>
            </a:r>
            <a:r>
              <a:rPr lang="tr-TR" altLang="tr-TR" sz="1800" dirty="0" err="1" smtClean="0"/>
              <a:t>etyolojide</a:t>
            </a:r>
            <a:r>
              <a:rPr lang="tr-TR" altLang="tr-TR" sz="1800" dirty="0" smtClean="0"/>
              <a:t> düşünülüyor ise </a:t>
            </a:r>
            <a:r>
              <a:rPr lang="tr-TR" altLang="tr-TR" sz="1800" dirty="0" err="1" smtClean="0">
                <a:solidFill>
                  <a:srgbClr val="C00000"/>
                </a:solidFill>
              </a:rPr>
              <a:t>amoksisilin</a:t>
            </a:r>
            <a:r>
              <a:rPr lang="tr-TR" altLang="tr-TR" sz="1800" dirty="0" smtClean="0"/>
              <a:t> ya da </a:t>
            </a:r>
            <a:r>
              <a:rPr lang="tr-TR" altLang="tr-TR" sz="1800" dirty="0" err="1" smtClean="0">
                <a:solidFill>
                  <a:srgbClr val="C00000"/>
                </a:solidFill>
              </a:rPr>
              <a:t>amoksisilin</a:t>
            </a:r>
            <a:r>
              <a:rPr lang="tr-TR" altLang="tr-TR" sz="1800" dirty="0" smtClean="0">
                <a:solidFill>
                  <a:srgbClr val="C00000"/>
                </a:solidFill>
              </a:rPr>
              <a:t>/</a:t>
            </a:r>
            <a:r>
              <a:rPr lang="tr-TR" altLang="tr-TR" sz="1800" dirty="0" err="1" smtClean="0">
                <a:solidFill>
                  <a:srgbClr val="C00000"/>
                </a:solidFill>
              </a:rPr>
              <a:t>klavulanat</a:t>
            </a:r>
            <a:r>
              <a:rPr lang="tr-TR" altLang="tr-TR" sz="1800" dirty="0" smtClean="0"/>
              <a:t> tek başına kullanılabilir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73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TEDAVİ</a:t>
            </a:r>
            <a:endParaRPr lang="tr-TR" altLang="tr-T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60589"/>
            <a:ext cx="8596668" cy="421291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u="sng" dirty="0"/>
              <a:t>Akut </a:t>
            </a:r>
            <a:r>
              <a:rPr lang="tr-TR" altLang="tr-TR" sz="2400" b="1" u="sng" dirty="0" err="1"/>
              <a:t>Pyelonefrit</a:t>
            </a:r>
            <a:r>
              <a:rPr lang="tr-TR" altLang="tr-TR" sz="2400" b="1" u="sng" dirty="0"/>
              <a:t> </a:t>
            </a:r>
            <a:r>
              <a:rPr lang="tr-TR" altLang="tr-TR" sz="2400" b="1" u="sng" dirty="0" smtClean="0"/>
              <a:t>:</a:t>
            </a:r>
            <a:endParaRPr lang="tr-TR" altLang="tr-TR" sz="2200" dirty="0" smtClean="0"/>
          </a:p>
          <a:p>
            <a:pPr lvl="1"/>
            <a:r>
              <a:rPr lang="tr-TR" altLang="tr-TR" sz="2000" dirty="0" smtClean="0">
                <a:solidFill>
                  <a:srgbClr val="C00000"/>
                </a:solidFill>
              </a:rPr>
              <a:t>Ateş</a:t>
            </a:r>
            <a:r>
              <a:rPr lang="tr-TR" altLang="tr-TR" sz="2000" dirty="0"/>
              <a:t>, </a:t>
            </a:r>
            <a:r>
              <a:rPr lang="tr-TR" altLang="tr-TR" sz="2000" dirty="0">
                <a:solidFill>
                  <a:srgbClr val="C00000"/>
                </a:solidFill>
              </a:rPr>
              <a:t>titreme</a:t>
            </a:r>
            <a:r>
              <a:rPr lang="tr-TR" altLang="tr-TR" sz="2000" dirty="0"/>
              <a:t>, gibi sistemik bulgulara ilave </a:t>
            </a:r>
            <a:r>
              <a:rPr lang="tr-TR" altLang="tr-TR" sz="2000" dirty="0" err="1">
                <a:solidFill>
                  <a:srgbClr val="C00000"/>
                </a:solidFill>
              </a:rPr>
              <a:t>konfüzyon</a:t>
            </a:r>
            <a:r>
              <a:rPr lang="tr-TR" altLang="tr-TR" sz="2000" dirty="0"/>
              <a:t>, </a:t>
            </a:r>
            <a:r>
              <a:rPr lang="tr-TR" altLang="tr-TR" sz="2000" dirty="0">
                <a:solidFill>
                  <a:srgbClr val="C00000"/>
                </a:solidFill>
              </a:rPr>
              <a:t>kusma</a:t>
            </a:r>
            <a:r>
              <a:rPr lang="tr-TR" altLang="tr-TR" sz="2000" dirty="0"/>
              <a:t> gibi ş</a:t>
            </a:r>
            <a:r>
              <a:rPr lang="tr-TR" altLang="tr-TR" sz="2000" dirty="0" smtClean="0"/>
              <a:t>iddetli </a:t>
            </a:r>
            <a:r>
              <a:rPr lang="tr-TR" altLang="tr-TR" sz="2000" dirty="0"/>
              <a:t>enfeksiyonu düşündüren bulguları olan/ </a:t>
            </a:r>
            <a:r>
              <a:rPr lang="tr-TR" altLang="tr-TR" sz="2000" dirty="0" err="1"/>
              <a:t>sepsis</a:t>
            </a:r>
            <a:r>
              <a:rPr lang="tr-TR" altLang="tr-TR" sz="2000" dirty="0"/>
              <a:t> düşünülen vakalar hastaneye yatırılmalı </a:t>
            </a:r>
            <a:endParaRPr lang="tr-TR" altLang="tr-TR" sz="2200" dirty="0"/>
          </a:p>
          <a:p>
            <a:pPr lvl="1"/>
            <a:r>
              <a:rPr lang="tr-TR" altLang="tr-TR" sz="2000" dirty="0"/>
              <a:t>Şiddetli veya komplike </a:t>
            </a:r>
            <a:r>
              <a:rPr lang="tr-TR" altLang="tr-TR" sz="2000" dirty="0" err="1"/>
              <a:t>pyelonefriti</a:t>
            </a:r>
            <a:r>
              <a:rPr lang="tr-TR" altLang="tr-TR" sz="2000" dirty="0"/>
              <a:t> olanlarda </a:t>
            </a:r>
            <a:r>
              <a:rPr lang="tr-TR" altLang="tr-TR" sz="2000" dirty="0" err="1"/>
              <a:t>parenteral</a:t>
            </a:r>
            <a:r>
              <a:rPr lang="tr-TR" altLang="tr-TR" sz="2000" dirty="0"/>
              <a:t> tedavi başlanmalıdır </a:t>
            </a:r>
            <a:endParaRPr lang="tr-TR" altLang="tr-TR" sz="2200" dirty="0"/>
          </a:p>
          <a:p>
            <a:pPr lvl="1"/>
            <a:r>
              <a:rPr lang="tr-TR" altLang="tr-TR" sz="2000" dirty="0"/>
              <a:t>Hastanın semptomlarının düzelmesi, ateşin düşmesi durumunda tedavi süresi </a:t>
            </a:r>
          </a:p>
          <a:p>
            <a:pPr lvl="2"/>
            <a:r>
              <a:rPr lang="tr-TR" altLang="tr-TR" sz="1800" dirty="0"/>
              <a:t>Komplike olmayanlarda 10- 14 gün, </a:t>
            </a:r>
          </a:p>
          <a:p>
            <a:pPr lvl="2"/>
            <a:r>
              <a:rPr lang="tr-TR" altLang="tr-TR" sz="1800" dirty="0"/>
              <a:t>Komplike olanlarda tedavi 14 gün</a:t>
            </a:r>
          </a:p>
        </p:txBody>
      </p:sp>
    </p:spTree>
    <p:extLst>
      <p:ext uri="{BB962C8B-B14F-4D97-AF65-F5344CB8AC3E}">
        <p14:creationId xmlns:p14="http://schemas.microsoft.com/office/powerpoint/2010/main" val="32780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TEDAVİ</a:t>
            </a:r>
            <a:endParaRPr lang="tr-TR" altLang="tr-TR" sz="40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400" b="1" u="sng" dirty="0" err="1" smtClean="0"/>
              <a:t>Pyelonefrit</a:t>
            </a:r>
            <a:r>
              <a:rPr lang="tr-TR" altLang="tr-TR" sz="2400" b="1" u="sng" dirty="0" smtClean="0"/>
              <a:t> Tedavisi İçin Oral Rejimler :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 smtClean="0">
                <a:solidFill>
                  <a:srgbClr val="C00000"/>
                </a:solidFill>
              </a:rPr>
              <a:t>Siprofloksasin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/>
              <a:t>2x 500 mg , 12 saatte bir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>
                <a:solidFill>
                  <a:srgbClr val="C00000"/>
                </a:solidFill>
              </a:rPr>
              <a:t>Levofloksasin</a:t>
            </a:r>
            <a:r>
              <a:rPr lang="tr-TR" altLang="tr-TR" sz="2000" dirty="0">
                <a:solidFill>
                  <a:srgbClr val="C00000"/>
                </a:solidFill>
              </a:rPr>
              <a:t> </a:t>
            </a:r>
            <a:r>
              <a:rPr lang="tr-TR" altLang="tr-TR" sz="2000" dirty="0"/>
              <a:t>750 mg /gün (5gün)</a:t>
            </a:r>
          </a:p>
          <a:p>
            <a:pPr lvl="2">
              <a:lnSpc>
                <a:spcPct val="90000"/>
              </a:lnSpc>
            </a:pPr>
            <a:r>
              <a:rPr lang="tr-TR" altLang="tr-TR" sz="1800" b="1" dirty="0"/>
              <a:t>(</a:t>
            </a:r>
            <a:r>
              <a:rPr lang="tr-TR" altLang="tr-TR" sz="1800" b="1" dirty="0" err="1"/>
              <a:t>Levofloksasin</a:t>
            </a:r>
            <a:r>
              <a:rPr lang="tr-TR" altLang="tr-TR" sz="1800" b="1" dirty="0"/>
              <a:t> sadece komplike olmayan </a:t>
            </a:r>
            <a:r>
              <a:rPr lang="tr-TR" altLang="tr-TR" sz="1800" b="1" dirty="0" err="1"/>
              <a:t>pyelonefritte</a:t>
            </a:r>
            <a:r>
              <a:rPr lang="tr-TR" altLang="tr-TR" sz="1800" dirty="0"/>
              <a:t> uygundur).</a:t>
            </a:r>
          </a:p>
          <a:p>
            <a:pPr>
              <a:lnSpc>
                <a:spcPct val="90000"/>
              </a:lnSpc>
            </a:pPr>
            <a:r>
              <a:rPr lang="tr-TR" altLang="tr-TR" sz="2400" b="1" u="sng" dirty="0" smtClean="0"/>
              <a:t>İzole Edilen </a:t>
            </a:r>
            <a:r>
              <a:rPr lang="tr-TR" altLang="tr-TR" sz="2400" b="1" u="sng" dirty="0" err="1" smtClean="0"/>
              <a:t>Suşun</a:t>
            </a:r>
            <a:r>
              <a:rPr lang="tr-TR" altLang="tr-TR" sz="2400" b="1" u="sng" dirty="0" smtClean="0"/>
              <a:t> Antibiyotiğe Duyarlılığı Biliniyorsa :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 smtClean="0">
                <a:solidFill>
                  <a:srgbClr val="C00000"/>
                </a:solidFill>
              </a:rPr>
              <a:t>Trimetoprim-sulfametoksazol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 smtClean="0"/>
              <a:t>2x1 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 smtClean="0">
                <a:solidFill>
                  <a:srgbClr val="C00000"/>
                </a:solidFill>
              </a:rPr>
              <a:t>Amoksisilin</a:t>
            </a:r>
            <a:r>
              <a:rPr lang="tr-TR" altLang="tr-TR" sz="2000" dirty="0" smtClean="0">
                <a:solidFill>
                  <a:srgbClr val="C00000"/>
                </a:solidFill>
              </a:rPr>
              <a:t>/</a:t>
            </a:r>
            <a:r>
              <a:rPr lang="tr-TR" altLang="tr-TR" sz="2000" dirty="0" err="1" smtClean="0">
                <a:solidFill>
                  <a:srgbClr val="C00000"/>
                </a:solidFill>
              </a:rPr>
              <a:t>klavulanat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 smtClean="0"/>
              <a:t>3x1 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 smtClean="0">
                <a:solidFill>
                  <a:srgbClr val="C00000"/>
                </a:solidFill>
              </a:rPr>
              <a:t>Sefiksim</a:t>
            </a:r>
            <a:r>
              <a:rPr lang="tr-TR" altLang="tr-TR" sz="2000" dirty="0" smtClean="0">
                <a:solidFill>
                  <a:srgbClr val="C00000"/>
                </a:solidFill>
              </a:rPr>
              <a:t> </a:t>
            </a:r>
            <a:r>
              <a:rPr lang="tr-TR" altLang="tr-TR" sz="2000" dirty="0" smtClean="0"/>
              <a:t>1x1</a:t>
            </a: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35632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1387" y="609600"/>
            <a:ext cx="8596668" cy="1320800"/>
          </a:xfrm>
        </p:spPr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3824328" cy="4250408"/>
          </a:xfr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662" y="2299676"/>
            <a:ext cx="3800511" cy="28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8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Üriner</a:t>
            </a:r>
            <a:r>
              <a:rPr lang="tr-TR" dirty="0" smtClean="0"/>
              <a:t> sistem enfeksiyonlarını tanımak, tedavi edebilmek ve korunma yöntemlerini öğrenmek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99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924" y="2711938"/>
            <a:ext cx="3661976" cy="2407139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391138"/>
            <a:ext cx="3865795" cy="49276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129" y="1391138"/>
            <a:ext cx="4008351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TEDAVİ</a:t>
            </a:r>
            <a:endParaRPr lang="tr-TR" altLang="tr-TR" sz="40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333" y="1930400"/>
            <a:ext cx="8917043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b="1" u="sng" dirty="0" smtClean="0"/>
              <a:t>Tekrarlayan İdrar Yolu Enfeksiyonu 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 smtClean="0"/>
              <a:t>Yılda 3 ve üzerinde enfeksiyonu olan hastalarda sürekli düşük doz antibiyotik </a:t>
            </a:r>
            <a:r>
              <a:rPr lang="tr-TR" altLang="tr-TR" sz="2000" dirty="0" err="1" smtClean="0"/>
              <a:t>profilaksisi</a:t>
            </a:r>
            <a:r>
              <a:rPr lang="tr-TR" altLang="tr-TR" sz="2000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tr-TR" altLang="tr-TR" sz="1800" dirty="0" smtClean="0"/>
              <a:t>Her gün ya da </a:t>
            </a:r>
            <a:r>
              <a:rPr lang="tr-TR" altLang="tr-TR" sz="1800" dirty="0" smtClean="0">
                <a:solidFill>
                  <a:schemeClr val="accent1"/>
                </a:solidFill>
              </a:rPr>
              <a:t>haftada 3 kez en az 6 ay süre ile önerilir</a:t>
            </a:r>
            <a:r>
              <a:rPr lang="tr-TR" altLang="tr-TR" sz="1800" dirty="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 err="1" smtClean="0"/>
              <a:t>Tmp-smz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trimetoprim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nitrofurantoin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norfloksasin</a:t>
            </a:r>
            <a:r>
              <a:rPr lang="tr-TR" altLang="tr-TR" sz="2000" dirty="0" smtClean="0"/>
              <a:t> kullanımı önerilmektedir.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Kadın hastalarda şikayetlerinin cinsel temasla ilgisi sorgulanmalı ilişkisi var ise tek doz </a:t>
            </a:r>
            <a:r>
              <a:rPr lang="tr-TR" alt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postkoital</a:t>
            </a: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alt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profilaksi</a:t>
            </a:r>
            <a:r>
              <a:rPr lang="tr-TR" alt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önerilmelidir.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 smtClean="0"/>
              <a:t>Yılda 2 kez ve altında enfeksiyonu olan hastalarda yukarıdaki antibiyotiklerin birisini 3 gün süre ile kullanması önerilir </a:t>
            </a: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25056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KORUNMA ve EĞİTİM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200" dirty="0" smtClean="0"/>
              <a:t>Banyo </a:t>
            </a:r>
            <a:r>
              <a:rPr lang="tr-TR" sz="2200" dirty="0"/>
              <a:t>yaparken küvet kullanılıyorsa bu yöntemden ziyade duş şeklinde banyonun tercih edilmesi </a:t>
            </a:r>
          </a:p>
          <a:p>
            <a:r>
              <a:rPr lang="tr-TR" sz="2200" dirty="0" smtClean="0"/>
              <a:t>Kabız </a:t>
            </a:r>
            <a:r>
              <a:rPr lang="tr-TR" sz="2200" dirty="0"/>
              <a:t>kalınmaması, var ise giderilmesi </a:t>
            </a:r>
            <a:endParaRPr lang="tr-TR" sz="2200" dirty="0" smtClean="0"/>
          </a:p>
          <a:p>
            <a:r>
              <a:rPr lang="tr-TR" sz="2200" dirty="0" smtClean="0"/>
              <a:t>İdrara </a:t>
            </a:r>
            <a:r>
              <a:rPr lang="tr-TR" sz="2200" dirty="0"/>
              <a:t>sıkışık halde kalınmasının </a:t>
            </a:r>
            <a:r>
              <a:rPr lang="tr-TR" sz="2200" dirty="0" smtClean="0"/>
              <a:t>önlenmesi,</a:t>
            </a:r>
          </a:p>
          <a:p>
            <a:r>
              <a:rPr lang="tr-TR" sz="2200" dirty="0" smtClean="0"/>
              <a:t>Özellikle </a:t>
            </a:r>
            <a:r>
              <a:rPr lang="tr-TR" sz="2200" dirty="0"/>
              <a:t>kadın hastalarda; uzun süreli izlemde tuvalet temizliğinin önden arkaya yapılması, değişik sabun, deterjan veya uygunsuz temizleme kağıtlarıyla </a:t>
            </a:r>
            <a:r>
              <a:rPr lang="tr-TR" sz="2200" dirty="0" err="1"/>
              <a:t>genital</a:t>
            </a:r>
            <a:r>
              <a:rPr lang="tr-TR" sz="2200" dirty="0"/>
              <a:t> bölgenin tahrişinden kaçınılması, tahriş etmeyen yumuşak pamuklu iç çamaşırı giyilmesi </a:t>
            </a:r>
            <a:endParaRPr lang="tr-TR" sz="2200" dirty="0" smtClean="0"/>
          </a:p>
          <a:p>
            <a:r>
              <a:rPr lang="tr-TR" sz="2200" dirty="0" smtClean="0"/>
              <a:t>Sıvı </a:t>
            </a:r>
            <a:r>
              <a:rPr lang="tr-TR" sz="2200" dirty="0"/>
              <a:t>alımının artırılması, diyetle C vitamini içeren meyve sularının alımı</a:t>
            </a:r>
          </a:p>
        </p:txBody>
      </p:sp>
    </p:spTree>
    <p:extLst>
      <p:ext uri="{BB962C8B-B14F-4D97-AF65-F5344CB8AC3E}">
        <p14:creationId xmlns:p14="http://schemas.microsoft.com/office/powerpoint/2010/main" val="9668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İZLEM</a:t>
            </a:r>
            <a:endParaRPr lang="tr-TR" altLang="tr-TR" sz="40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333" y="1930400"/>
            <a:ext cx="8917043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dirty="0" smtClean="0"/>
              <a:t>48-72 saat içinde ateşi düşmeyen, semptomları düzelmeyen hastanın kontrole gelmesi istenir. </a:t>
            </a:r>
          </a:p>
          <a:p>
            <a:pPr>
              <a:lnSpc>
                <a:spcPct val="80000"/>
              </a:lnSpc>
            </a:pPr>
            <a:r>
              <a:rPr lang="tr-TR" altLang="tr-TR" sz="2400" dirty="0" smtClean="0"/>
              <a:t>Bu durum tedavi başarısızlığını gösterir.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 smtClean="0"/>
              <a:t>TMP-SMX tedavisi ile başarısızlık =&gt; KİNOLON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 err="1" smtClean="0"/>
              <a:t>Kinolonların</a:t>
            </a:r>
            <a:r>
              <a:rPr lang="tr-TR" altLang="tr-TR" sz="1800" dirty="0" smtClean="0"/>
              <a:t> biriyle başarısızlıkta =&gt; SEVK</a:t>
            </a:r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2444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Komplike ve üst İYE olasılığı söz konusu olduğunda; </a:t>
            </a:r>
          </a:p>
          <a:p>
            <a:pPr lvl="1"/>
            <a:r>
              <a:rPr lang="tr-TR" sz="1800" dirty="0" err="1" smtClean="0"/>
              <a:t>Parenteral</a:t>
            </a:r>
            <a:r>
              <a:rPr lang="tr-TR" sz="1800" dirty="0" smtClean="0"/>
              <a:t> antibiyotik tedavisi ve kültür izlem gereklidir. Bu durumlarda hastanın sevki uygun olacaktır.</a:t>
            </a:r>
          </a:p>
          <a:p>
            <a:r>
              <a:rPr lang="tr-TR" sz="2400" dirty="0" smtClean="0"/>
              <a:t>Sevkin mümkün olmadığı durumlarda; </a:t>
            </a:r>
          </a:p>
          <a:p>
            <a:pPr lvl="1"/>
            <a:r>
              <a:rPr lang="tr-TR" sz="1800" dirty="0" err="1"/>
              <a:t>F</a:t>
            </a:r>
            <a:r>
              <a:rPr lang="tr-TR" sz="1800" dirty="0" err="1" smtClean="0"/>
              <a:t>lorokinolonlar</a:t>
            </a:r>
            <a:r>
              <a:rPr lang="tr-TR" sz="1800" dirty="0" smtClean="0"/>
              <a:t>, geniş spektrumlu </a:t>
            </a:r>
            <a:r>
              <a:rPr lang="tr-TR" sz="1800" dirty="0" err="1" smtClean="0"/>
              <a:t>sefalosporinler</a:t>
            </a:r>
            <a:r>
              <a:rPr lang="tr-TR" sz="1800" dirty="0" smtClean="0"/>
              <a:t>, </a:t>
            </a:r>
            <a:r>
              <a:rPr lang="tr-TR" sz="1800" dirty="0" err="1" smtClean="0"/>
              <a:t>aminoglikozidler</a:t>
            </a:r>
            <a:r>
              <a:rPr lang="tr-TR" sz="1800" dirty="0" smtClean="0"/>
              <a:t> </a:t>
            </a:r>
            <a:r>
              <a:rPr lang="tr-TR" sz="1800" dirty="0" err="1" smtClean="0"/>
              <a:t>parenteral</a:t>
            </a:r>
            <a:r>
              <a:rPr lang="tr-TR" sz="1800" dirty="0" smtClean="0"/>
              <a:t>/oral yoldan kullanılarak hastalar 2 hafta süreyle tedavi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2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UpToDate</a:t>
            </a:r>
            <a:endParaRPr lang="tr-TR" dirty="0" smtClean="0"/>
          </a:p>
          <a:p>
            <a:r>
              <a:rPr lang="tr-TR" dirty="0" err="1" smtClean="0"/>
              <a:t>Medscape</a:t>
            </a:r>
            <a:endParaRPr lang="tr-TR" dirty="0" smtClean="0"/>
          </a:p>
          <a:p>
            <a:pPr lvl="1"/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emedicine.medscape.com/article/1976516-overview</a:t>
            </a:r>
            <a:endParaRPr lang="tr-TR" dirty="0" smtClean="0"/>
          </a:p>
          <a:p>
            <a:pPr lvl="1"/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emedicine.medscape.com/article/233101-overview</a:t>
            </a:r>
            <a:endParaRPr lang="tr-TR" dirty="0" smtClean="0"/>
          </a:p>
          <a:p>
            <a:r>
              <a:rPr lang="tr-TR" dirty="0" smtClean="0"/>
              <a:t>Derman </a:t>
            </a:r>
            <a:r>
              <a:rPr lang="tr-TR" dirty="0" err="1" smtClean="0"/>
              <a:t>Medical</a:t>
            </a:r>
            <a:r>
              <a:rPr lang="tr-TR" dirty="0" smtClean="0"/>
              <a:t> Publishing, İdrar Yolu Enfeksiyonunda Tanı Ve Tedavi, Yılmaz Ahmet, Tanrıverdi Mehmet Halis, </a:t>
            </a:r>
            <a:r>
              <a:rPr lang="tr-TR" dirty="0" err="1" smtClean="0"/>
              <a:t>Çelepkolu</a:t>
            </a:r>
            <a:r>
              <a:rPr lang="tr-TR" dirty="0" smtClean="0"/>
              <a:t> Tahsin, Derman </a:t>
            </a:r>
          </a:p>
          <a:p>
            <a:r>
              <a:rPr lang="tr-TR" dirty="0" smtClean="0"/>
              <a:t>Toplumdan Edinilmiş Enfeksiyonlara Pratik Yaklaşımlar, Sempozyum Dizileri No:61, Prof. Dr. Neşe </a:t>
            </a:r>
            <a:r>
              <a:rPr lang="tr-TR" dirty="0" err="1" smtClean="0"/>
              <a:t>Saitoğlu</a:t>
            </a:r>
            <a:endParaRPr lang="tr-TR" dirty="0" smtClean="0"/>
          </a:p>
          <a:p>
            <a:r>
              <a:rPr lang="tr-TR" dirty="0" smtClean="0"/>
              <a:t>T.C. Sağlık Bakanlığı Birinci Basamağa Yönelik Tanı Ve Tedavi Rehberleri, 2003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654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ÖĞRENİM HEDEFLERİ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060967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Enfeksiyonunu Tanımlamak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Enfeksiyonlarıyla İlgili Klinik Terimleri </a:t>
            </a:r>
            <a:r>
              <a:rPr lang="tr-TR" dirty="0" smtClean="0"/>
              <a:t>Açıklamak</a:t>
            </a:r>
            <a:endParaRPr lang="tr-TR" dirty="0" smtClean="0"/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Enfeksiyonlarının Etkenlerini </a:t>
            </a:r>
            <a:r>
              <a:rPr lang="tr-TR" dirty="0" smtClean="0"/>
              <a:t>Sayabilmek</a:t>
            </a:r>
            <a:endParaRPr lang="tr-TR" dirty="0" smtClean="0"/>
          </a:p>
          <a:p>
            <a:r>
              <a:rPr lang="tr-TR" dirty="0" err="1"/>
              <a:t>Üriner</a:t>
            </a:r>
            <a:r>
              <a:rPr lang="tr-TR" dirty="0"/>
              <a:t> Sistem Enfeksiyonlarının </a:t>
            </a:r>
            <a:r>
              <a:rPr lang="tr-TR" dirty="0" err="1"/>
              <a:t>Patogenezini</a:t>
            </a:r>
            <a:r>
              <a:rPr lang="tr-TR" dirty="0"/>
              <a:t> </a:t>
            </a:r>
            <a:r>
              <a:rPr lang="tr-TR" dirty="0" smtClean="0"/>
              <a:t>Açıklayabilmek</a:t>
            </a:r>
            <a:endParaRPr lang="tr-TR" dirty="0" smtClean="0"/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Enfeksiyonlarını Sınıflandırabilmek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Enfeksiyonlarının Semptomlarını Sayabilmek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Enfeksiyonlarının Risk Faktörlerini Sayabilmek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Enfeksiyonlarını Tedavi Edebilmek Ve İzlemini Yapabilmek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 Enfeksiyonlarından Korunma Yöntemlerini </a:t>
            </a:r>
            <a:r>
              <a:rPr lang="tr-TR" dirty="0" smtClean="0"/>
              <a:t>Sayabilmek</a:t>
            </a:r>
            <a:endParaRPr lang="tr-TR" dirty="0" smtClean="0"/>
          </a:p>
          <a:p>
            <a:r>
              <a:rPr lang="tr-TR" dirty="0" err="1"/>
              <a:t>Üriner</a:t>
            </a:r>
            <a:r>
              <a:rPr lang="tr-TR" dirty="0"/>
              <a:t> Sistem </a:t>
            </a:r>
            <a:r>
              <a:rPr lang="tr-TR" dirty="0" smtClean="0"/>
              <a:t>Enfeksiyonlarında Sevk Kriterlerini </a:t>
            </a:r>
            <a:r>
              <a:rPr lang="tr-TR" dirty="0" smtClean="0"/>
              <a:t>Sayabilmek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4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Üriner</a:t>
            </a:r>
            <a:r>
              <a:rPr lang="tr-TR" sz="2400" dirty="0" smtClean="0"/>
              <a:t> </a:t>
            </a:r>
            <a:r>
              <a:rPr lang="tr-TR" sz="2400" dirty="0" err="1" smtClean="0"/>
              <a:t>ürotelyumun</a:t>
            </a:r>
            <a:r>
              <a:rPr lang="tr-TR" sz="2400" dirty="0" smtClean="0"/>
              <a:t>* iltihabı olup ;</a:t>
            </a:r>
          </a:p>
          <a:p>
            <a:r>
              <a:rPr lang="tr-TR" sz="2400" dirty="0" smtClean="0"/>
              <a:t>Mesanede </a:t>
            </a:r>
            <a:r>
              <a:rPr lang="tr-TR" sz="2400" dirty="0" err="1" smtClean="0"/>
              <a:t>asemptomatik</a:t>
            </a:r>
            <a:r>
              <a:rPr lang="tr-TR" sz="2400" dirty="0" smtClean="0"/>
              <a:t> bakteriyel </a:t>
            </a:r>
            <a:r>
              <a:rPr lang="tr-TR" sz="2400" dirty="0" err="1" smtClean="0"/>
              <a:t>kolonizasyon</a:t>
            </a:r>
            <a:r>
              <a:rPr lang="tr-TR" sz="2400" dirty="0" smtClean="0"/>
              <a:t> durumundan, </a:t>
            </a:r>
          </a:p>
          <a:p>
            <a:r>
              <a:rPr lang="tr-TR" sz="2400" dirty="0" err="1"/>
              <a:t>S</a:t>
            </a:r>
            <a:r>
              <a:rPr lang="tr-TR" sz="2400" dirty="0" err="1" smtClean="0"/>
              <a:t>epsis</a:t>
            </a:r>
            <a:r>
              <a:rPr lang="tr-TR" sz="2400" dirty="0" smtClean="0"/>
              <a:t> ile seyredebilen, </a:t>
            </a:r>
          </a:p>
          <a:p>
            <a:r>
              <a:rPr lang="tr-TR" sz="2400" dirty="0"/>
              <a:t>C</a:t>
            </a:r>
            <a:r>
              <a:rPr lang="tr-TR" sz="2400" dirty="0" smtClean="0"/>
              <a:t>iddi </a:t>
            </a:r>
            <a:r>
              <a:rPr lang="tr-TR" sz="2400" dirty="0" err="1" smtClean="0"/>
              <a:t>morbidite</a:t>
            </a:r>
            <a:r>
              <a:rPr lang="tr-TR" sz="2400" dirty="0" smtClean="0"/>
              <a:t> ve </a:t>
            </a:r>
            <a:r>
              <a:rPr lang="tr-TR" sz="2400" dirty="0" err="1" smtClean="0"/>
              <a:t>mortaliteye</a:t>
            </a:r>
            <a:r>
              <a:rPr lang="tr-TR" sz="2400" dirty="0" smtClean="0"/>
              <a:t> neden olabilen ileri derecede klinik durumları ifade eden genel bir terimdir.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1700" i="1" dirty="0" smtClean="0"/>
              <a:t>*Hemen altında </a:t>
            </a:r>
            <a:r>
              <a:rPr lang="tr-TR" sz="1700" i="1" dirty="0" err="1" smtClean="0"/>
              <a:t>lamina</a:t>
            </a:r>
            <a:r>
              <a:rPr lang="tr-TR" sz="1700" i="1" dirty="0" smtClean="0"/>
              <a:t> </a:t>
            </a:r>
            <a:r>
              <a:rPr lang="tr-TR" sz="1700" i="1" dirty="0" err="1" smtClean="0"/>
              <a:t>propria</a:t>
            </a:r>
            <a:r>
              <a:rPr lang="tr-TR" sz="1700" i="1" dirty="0" smtClean="0"/>
              <a:t> adı verilen bir bağ dokusu içeren mesane içerisinin kaplı olduğu histolojik doku katmanına verilen isimdir.</a:t>
            </a:r>
            <a:endParaRPr lang="tr-TR" sz="1700" i="1" dirty="0"/>
          </a:p>
        </p:txBody>
      </p:sp>
    </p:spTree>
    <p:extLst>
      <p:ext uri="{BB962C8B-B14F-4D97-AF65-F5344CB8AC3E}">
        <p14:creationId xmlns:p14="http://schemas.microsoft.com/office/powerpoint/2010/main" val="16796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EPİDEMİYOLOJİ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200" dirty="0"/>
              <a:t>ABD’de her yıl 7 milyonun üzerinde başvuru </a:t>
            </a:r>
          </a:p>
          <a:p>
            <a:pPr lvl="1"/>
            <a:r>
              <a:rPr lang="tr-TR" altLang="tr-TR" sz="2200" dirty="0"/>
              <a:t>2 milyondan çoğu </a:t>
            </a:r>
            <a:r>
              <a:rPr lang="tr-TR" altLang="tr-TR" sz="2200" dirty="0" smtClean="0"/>
              <a:t>sistit</a:t>
            </a:r>
            <a:endParaRPr lang="tr-TR" altLang="tr-TR" sz="2200" dirty="0"/>
          </a:p>
          <a:p>
            <a:pPr lvl="1"/>
            <a:r>
              <a:rPr lang="tr-TR" altLang="tr-TR" sz="2200" dirty="0"/>
              <a:t>Akut </a:t>
            </a:r>
            <a:r>
              <a:rPr lang="tr-TR" altLang="tr-TR" sz="2200" dirty="0" err="1"/>
              <a:t>pyelonefrit</a:t>
            </a:r>
            <a:r>
              <a:rPr lang="tr-TR" altLang="tr-TR" sz="2200" dirty="0"/>
              <a:t> nedeni ile 100.000 üzerinde hastaneye yatış </a:t>
            </a:r>
          </a:p>
          <a:p>
            <a:pPr lvl="1"/>
            <a:r>
              <a:rPr lang="tr-TR" altLang="tr-TR" sz="2200" dirty="0"/>
              <a:t>ÜSE’ </a:t>
            </a:r>
            <a:r>
              <a:rPr lang="tr-TR" altLang="tr-TR" sz="2200" dirty="0" err="1"/>
              <a:t>larında</a:t>
            </a:r>
            <a:r>
              <a:rPr lang="tr-TR" altLang="tr-TR" sz="2200" dirty="0"/>
              <a:t> maliyet 1 milyar doların </a:t>
            </a:r>
            <a:r>
              <a:rPr lang="tr-TR" altLang="tr-TR" sz="2200" dirty="0" smtClean="0"/>
              <a:t>üzerinde</a:t>
            </a:r>
          </a:p>
          <a:p>
            <a:pPr>
              <a:lnSpc>
                <a:spcPct val="90000"/>
              </a:lnSpc>
            </a:pPr>
            <a:r>
              <a:rPr lang="tr-TR" altLang="tr-TR" sz="2200" dirty="0"/>
              <a:t>Hamile olmayan kadınlarda </a:t>
            </a:r>
            <a:r>
              <a:rPr lang="tr-TR" altLang="tr-TR" sz="2200" dirty="0" err="1"/>
              <a:t>bakteriüri</a:t>
            </a:r>
            <a:r>
              <a:rPr lang="tr-TR" altLang="tr-TR" sz="2200" dirty="0"/>
              <a:t> %</a:t>
            </a:r>
            <a:r>
              <a:rPr lang="tr-TR" altLang="tr-TR" sz="2200" dirty="0" smtClean="0"/>
              <a:t>1-3</a:t>
            </a:r>
            <a:endParaRPr lang="tr-TR" altLang="tr-TR" sz="2200" dirty="0"/>
          </a:p>
          <a:p>
            <a:pPr>
              <a:lnSpc>
                <a:spcPct val="90000"/>
              </a:lnSpc>
            </a:pPr>
            <a:r>
              <a:rPr lang="tr-TR" altLang="tr-TR" sz="2200" dirty="0"/>
              <a:t>Hamilelerde %</a:t>
            </a:r>
            <a:r>
              <a:rPr lang="tr-TR" altLang="tr-TR" sz="2200" dirty="0" smtClean="0"/>
              <a:t>4-7</a:t>
            </a:r>
            <a:endParaRPr lang="tr-TR" altLang="tr-TR" sz="2200" dirty="0"/>
          </a:p>
          <a:p>
            <a:pPr>
              <a:lnSpc>
                <a:spcPct val="90000"/>
              </a:lnSpc>
            </a:pPr>
            <a:r>
              <a:rPr lang="tr-TR" altLang="tr-TR" sz="2200" dirty="0"/>
              <a:t>Kadınların %</a:t>
            </a:r>
            <a:r>
              <a:rPr lang="tr-TR" altLang="tr-TR" sz="2200" dirty="0" smtClean="0"/>
              <a:t>10-25</a:t>
            </a:r>
            <a:endParaRPr lang="tr-TR" altLang="tr-TR" sz="2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5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KLİNİK TERİMLER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b="1" dirty="0" err="1" smtClean="0"/>
              <a:t>Bakteriüri</a:t>
            </a:r>
            <a:r>
              <a:rPr lang="tr-TR" sz="2000" b="1" dirty="0" smtClean="0"/>
              <a:t>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İdrarda enfeksiyon olmaksızın bakteri varlığıdır. </a:t>
            </a:r>
            <a:r>
              <a:rPr lang="tr-TR" dirty="0" err="1" smtClean="0"/>
              <a:t>Santifirüj</a:t>
            </a:r>
            <a:r>
              <a:rPr lang="tr-TR" dirty="0" smtClean="0"/>
              <a:t> edilmemiş idrar numunesinde mikroskobik incelemede büyük büyütmede her alanda 1 bakteri görülmesi ya da </a:t>
            </a:r>
            <a:r>
              <a:rPr lang="tr-TR" dirty="0" err="1" smtClean="0"/>
              <a:t>santifirüj</a:t>
            </a:r>
            <a:r>
              <a:rPr lang="tr-TR" dirty="0" smtClean="0"/>
              <a:t> edilmiş idrarda 15 ve üzeri bakteri görülmesidir</a:t>
            </a:r>
          </a:p>
          <a:p>
            <a:pPr>
              <a:lnSpc>
                <a:spcPct val="150000"/>
              </a:lnSpc>
            </a:pPr>
            <a:r>
              <a:rPr lang="tr-TR" sz="2000" b="1" dirty="0" err="1" smtClean="0"/>
              <a:t>Piyüri</a:t>
            </a:r>
            <a:r>
              <a:rPr lang="tr-TR" sz="2000" b="1" dirty="0" smtClean="0"/>
              <a:t>: </a:t>
            </a:r>
            <a:br>
              <a:rPr lang="tr-TR" sz="2000" b="1" dirty="0" smtClean="0"/>
            </a:br>
            <a:r>
              <a:rPr lang="tr-TR" sz="2000" b="1" dirty="0" smtClean="0"/>
              <a:t>	</a:t>
            </a:r>
            <a:r>
              <a:rPr lang="tr-TR" sz="2000" dirty="0" smtClean="0"/>
              <a:t>İdrarda lökosit bulunmasıdır. </a:t>
            </a:r>
            <a:r>
              <a:rPr lang="tr-TR" sz="2000" dirty="0" err="1" smtClean="0"/>
              <a:t>Santifirüj</a:t>
            </a:r>
            <a:r>
              <a:rPr lang="tr-TR" sz="2000" dirty="0" smtClean="0"/>
              <a:t> edilmemiş idrarda büyük büyütmede </a:t>
            </a:r>
            <a:r>
              <a:rPr lang="tr-TR" sz="2000" dirty="0" err="1" smtClean="0"/>
              <a:t>mL’de</a:t>
            </a:r>
            <a:r>
              <a:rPr lang="tr-TR" sz="2000" dirty="0" smtClean="0"/>
              <a:t> 8 ve üzeri ya da </a:t>
            </a:r>
            <a:r>
              <a:rPr lang="tr-TR" sz="2000" dirty="0" err="1" smtClean="0"/>
              <a:t>santifirüj</a:t>
            </a:r>
            <a:r>
              <a:rPr lang="tr-TR" sz="2000" dirty="0" smtClean="0"/>
              <a:t> edilmiş idrarda 2-5 lökosit görülmesidir.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KLİNİK TERİMLER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9455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/>
              <a:t>Sistit: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Ani başlayan; idrar yaparken yanma, idrara sıkışma hissi gibi bulguların bulunduğu alt </a:t>
            </a:r>
            <a:r>
              <a:rPr lang="tr-TR" dirty="0" err="1" smtClean="0"/>
              <a:t>üriner</a:t>
            </a:r>
            <a:r>
              <a:rPr lang="tr-TR" dirty="0" smtClean="0"/>
              <a:t> sistem enfeksiyonu düşündüren tanımlamadır.</a:t>
            </a:r>
          </a:p>
          <a:p>
            <a:pPr>
              <a:lnSpc>
                <a:spcPct val="150000"/>
              </a:lnSpc>
            </a:pPr>
            <a:r>
              <a:rPr lang="tr-TR" sz="2000" b="1" dirty="0" err="1" smtClean="0"/>
              <a:t>Pyelonefrit</a:t>
            </a:r>
            <a:r>
              <a:rPr lang="tr-TR" sz="2000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Komplike olmayan </a:t>
            </a:r>
            <a:r>
              <a:rPr lang="tr-TR" dirty="0" err="1" smtClean="0"/>
              <a:t>İYE’de</a:t>
            </a:r>
            <a:r>
              <a:rPr lang="tr-TR" dirty="0" smtClean="0"/>
              <a:t> belirtilere </a:t>
            </a:r>
            <a:r>
              <a:rPr lang="tr-TR" dirty="0" err="1" smtClean="0"/>
              <a:t>toksik</a:t>
            </a:r>
            <a:r>
              <a:rPr lang="tr-TR" dirty="0" smtClean="0"/>
              <a:t> görünüm, </a:t>
            </a:r>
            <a:r>
              <a:rPr lang="tr-TR" dirty="0" err="1" smtClean="0"/>
              <a:t>kosta-vertebral</a:t>
            </a:r>
            <a:r>
              <a:rPr lang="tr-TR" dirty="0" smtClean="0"/>
              <a:t> açı hassasiyeti, yan ağrısı, yüksek ateş eşlik ediyorsa böbrek </a:t>
            </a:r>
            <a:r>
              <a:rPr lang="tr-TR" dirty="0" err="1" smtClean="0"/>
              <a:t>pelvisini</a:t>
            </a:r>
            <a:r>
              <a:rPr lang="tr-TR" dirty="0" smtClean="0"/>
              <a:t> ve </a:t>
            </a:r>
            <a:r>
              <a:rPr lang="tr-TR" dirty="0" err="1" smtClean="0"/>
              <a:t>parankimini</a:t>
            </a:r>
            <a:r>
              <a:rPr lang="tr-TR" dirty="0" smtClean="0"/>
              <a:t> tutan </a:t>
            </a:r>
            <a:r>
              <a:rPr lang="tr-TR" dirty="0" err="1" smtClean="0"/>
              <a:t>enfeksiyöz</a:t>
            </a:r>
            <a:r>
              <a:rPr lang="tr-TR" dirty="0" smtClean="0"/>
              <a:t> ve </a:t>
            </a:r>
            <a:r>
              <a:rPr lang="tr-TR" dirty="0" err="1" smtClean="0"/>
              <a:t>enflamatuar</a:t>
            </a:r>
            <a:r>
              <a:rPr lang="tr-TR" dirty="0" smtClean="0"/>
              <a:t> durum.</a:t>
            </a:r>
          </a:p>
          <a:p>
            <a:pPr>
              <a:lnSpc>
                <a:spcPct val="150000"/>
              </a:lnSpc>
            </a:pPr>
            <a:r>
              <a:rPr lang="tr-TR" sz="2000" b="1" dirty="0" smtClean="0"/>
              <a:t>Akut </a:t>
            </a:r>
            <a:r>
              <a:rPr lang="tr-TR" sz="2000" b="1" dirty="0" err="1" smtClean="0"/>
              <a:t>Üretrit</a:t>
            </a:r>
            <a:r>
              <a:rPr lang="tr-TR" sz="2000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Genellikle heteroseksüel erkeklerde görülen cinsel yolla bulaşan hastalıktır.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3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KLİNİK TERİMLER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832426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b="1" dirty="0" err="1" smtClean="0"/>
              <a:t>Relaps</a:t>
            </a:r>
            <a:r>
              <a:rPr lang="tr-TR" sz="2000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Aynı etkene bağlı olarak 1 ay içinde enfeksiyon bulgularının tekrar ortaya çıkmasıdır.</a:t>
            </a:r>
          </a:p>
          <a:p>
            <a:pPr>
              <a:lnSpc>
                <a:spcPct val="150000"/>
              </a:lnSpc>
            </a:pPr>
            <a:r>
              <a:rPr lang="tr-TR" sz="2000" b="1" dirty="0" err="1" smtClean="0"/>
              <a:t>Reenfeksiyon</a:t>
            </a:r>
            <a:r>
              <a:rPr lang="tr-TR" sz="2000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İdrar yolu enfeksiyonunun; </a:t>
            </a:r>
            <a:br>
              <a:rPr lang="tr-TR" dirty="0" smtClean="0"/>
            </a:b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«</a:t>
            </a:r>
            <a:r>
              <a:rPr lang="tr-TR" dirty="0" smtClean="0"/>
              <a:t>6 ayda 2 ve daha fazla</a:t>
            </a:r>
            <a:r>
              <a:rPr lang="tr-TR" b="1" dirty="0" smtClean="0">
                <a:solidFill>
                  <a:srgbClr val="FF0000"/>
                </a:solidFill>
              </a:rPr>
              <a:t>»</a:t>
            </a:r>
            <a:r>
              <a:rPr lang="tr-TR" dirty="0" smtClean="0"/>
              <a:t> ya da </a:t>
            </a:r>
            <a:r>
              <a:rPr lang="tr-TR" b="1" dirty="0" smtClean="0">
                <a:solidFill>
                  <a:srgbClr val="FF0000"/>
                </a:solidFill>
              </a:rPr>
              <a:t>«</a:t>
            </a:r>
            <a:r>
              <a:rPr lang="tr-TR" dirty="0" smtClean="0"/>
              <a:t>12 ayda 3 ve daha fazla</a:t>
            </a:r>
            <a:r>
              <a:rPr lang="tr-TR" b="1" dirty="0" smtClean="0">
                <a:solidFill>
                  <a:srgbClr val="FF0000"/>
                </a:solidFill>
              </a:rPr>
              <a:t>»</a:t>
            </a:r>
            <a:r>
              <a:rPr lang="tr-TR" dirty="0" smtClean="0"/>
              <a:t> sayıda geçirilmesidir.</a:t>
            </a:r>
          </a:p>
        </p:txBody>
      </p:sp>
    </p:spTree>
    <p:extLst>
      <p:ext uri="{BB962C8B-B14F-4D97-AF65-F5344CB8AC3E}">
        <p14:creationId xmlns:p14="http://schemas.microsoft.com/office/powerpoint/2010/main" val="18076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Turuncu Kırmı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346</TotalTime>
  <Words>1266</Words>
  <Application>Microsoft Office PowerPoint</Application>
  <PresentationFormat>Özel</PresentationFormat>
  <Paragraphs>243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Kristal</vt:lpstr>
      <vt:lpstr>ERİŞKİNLERDE ÜRİNER SİSTEM ENFEKSİYONLARI</vt:lpstr>
      <vt:lpstr>SUNUM PLANI</vt:lpstr>
      <vt:lpstr>AMAÇ</vt:lpstr>
      <vt:lpstr>ÖĞRENİM HEDEFLERİ</vt:lpstr>
      <vt:lpstr>TANIM</vt:lpstr>
      <vt:lpstr>EPİDEMİYOLOJİ</vt:lpstr>
      <vt:lpstr>KLİNİK TERİMLER </vt:lpstr>
      <vt:lpstr>KLİNİK TERİMLER</vt:lpstr>
      <vt:lpstr>KLİNİK TERİMLER</vt:lpstr>
      <vt:lpstr>PATOGENEZ</vt:lpstr>
      <vt:lpstr>ETKENLER</vt:lpstr>
      <vt:lpstr>RİSK FAKTÖRLERİ</vt:lpstr>
      <vt:lpstr>SINIFLANDIRMA ve SEMPTOMLAR</vt:lpstr>
      <vt:lpstr>SINIFLANDIRMA ve SEMPTOMLAR</vt:lpstr>
      <vt:lpstr>SINIFLANDIRMA ve SEMPTOMLAR</vt:lpstr>
      <vt:lpstr>SINIFLANDIRMA ve SEMPTOMLAR</vt:lpstr>
      <vt:lpstr>SINIFLANDIRMA ve SEMPTOMLAR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TEDAVİ</vt:lpstr>
      <vt:lpstr>KORUNMA ve EĞİTİM</vt:lpstr>
      <vt:lpstr>İZLEM</vt:lpstr>
      <vt:lpstr>SEVK</vt:lpstr>
      <vt:lpstr>KAYNAKLAR</vt:lpstr>
    </vt:vector>
  </TitlesOfParts>
  <Company>SilentAll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ÜRİNER SİSTEM ENFEKSİYONLARI</dc:title>
  <dc:creator>PackardBeLL</dc:creator>
  <cp:lastModifiedBy>Win7</cp:lastModifiedBy>
  <cp:revision>49</cp:revision>
  <dcterms:created xsi:type="dcterms:W3CDTF">2017-05-30T18:55:14Z</dcterms:created>
  <dcterms:modified xsi:type="dcterms:W3CDTF">2017-06-07T08:47:58Z</dcterms:modified>
</cp:coreProperties>
</file>