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08" r:id="rId1"/>
  </p:sldMasterIdLst>
  <p:notesMasterIdLst>
    <p:notesMasterId r:id="rId43"/>
  </p:notesMasterIdLst>
  <p:sldIdLst>
    <p:sldId id="256" r:id="rId2"/>
    <p:sldId id="318" r:id="rId3"/>
    <p:sldId id="325" r:id="rId4"/>
    <p:sldId id="326" r:id="rId5"/>
    <p:sldId id="332" r:id="rId6"/>
    <p:sldId id="259" r:id="rId7"/>
    <p:sldId id="333" r:id="rId8"/>
    <p:sldId id="319" r:id="rId9"/>
    <p:sldId id="327" r:id="rId10"/>
    <p:sldId id="323" r:id="rId11"/>
    <p:sldId id="320" r:id="rId12"/>
    <p:sldId id="321" r:id="rId13"/>
    <p:sldId id="324" r:id="rId14"/>
    <p:sldId id="278" r:id="rId15"/>
    <p:sldId id="279" r:id="rId16"/>
    <p:sldId id="328" r:id="rId17"/>
    <p:sldId id="286" r:id="rId18"/>
    <p:sldId id="281" r:id="rId19"/>
    <p:sldId id="289" r:id="rId20"/>
    <p:sldId id="290" r:id="rId21"/>
    <p:sldId id="291" r:id="rId22"/>
    <p:sldId id="302" r:id="rId23"/>
    <p:sldId id="304" r:id="rId24"/>
    <p:sldId id="305" r:id="rId25"/>
    <p:sldId id="306" r:id="rId26"/>
    <p:sldId id="313" r:id="rId27"/>
    <p:sldId id="315" r:id="rId28"/>
    <p:sldId id="314" r:id="rId29"/>
    <p:sldId id="316" r:id="rId30"/>
    <p:sldId id="317" r:id="rId31"/>
    <p:sldId id="337" r:id="rId32"/>
    <p:sldId id="339" r:id="rId33"/>
    <p:sldId id="309" r:id="rId34"/>
    <p:sldId id="307" r:id="rId35"/>
    <p:sldId id="308" r:id="rId36"/>
    <p:sldId id="329" r:id="rId37"/>
    <p:sldId id="334" r:id="rId38"/>
    <p:sldId id="310" r:id="rId39"/>
    <p:sldId id="311" r:id="rId40"/>
    <p:sldId id="260" r:id="rId41"/>
    <p:sldId id="331" r:id="rId4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508" autoAdjust="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61115-71EC-4241-897C-3D5C689ADE0F}" type="datetimeFigureOut">
              <a:rPr lang="tr-TR" smtClean="0"/>
              <a:t>07.06.2016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FC45B-5AE6-4060-A1B4-813E3FA6F9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794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FC45B-5AE6-4060-A1B4-813E3FA6F90D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3183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ikdörtgen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Dikdörtgen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462A-DD3D-4657-A784-E4981AD7978F}" type="datetimeFigureOut">
              <a:rPr lang="tr-TR" smtClean="0"/>
              <a:t>07.06.2016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Dikdörtgen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D96AEC5-2320-46EE-A499-35E5C2FB7FF0}" type="slidenum">
              <a:rPr lang="tr-TR" smtClean="0"/>
              <a:t>‹#›</a:t>
            </a:fld>
            <a:endParaRPr lang="tr-TR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462A-DD3D-4657-A784-E4981AD7978F}" type="datetimeFigureOut">
              <a:rPr lang="tr-TR" smtClean="0"/>
              <a:t>07.06.2016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AEC5-2320-46EE-A499-35E5C2FB7FF0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Dikdörtgen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Dikdörtgen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Dikdörtgen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Dikdörtgen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D96AEC5-2320-46EE-A499-35E5C2FB7FF0}" type="slidenum">
              <a:rPr lang="tr-TR" smtClean="0"/>
              <a:t>‹#›</a:t>
            </a:fld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462A-DD3D-4657-A784-E4981AD7978F}" type="datetimeFigureOut">
              <a:rPr lang="tr-TR" smtClean="0"/>
              <a:t>07.06.2016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462A-DD3D-4657-A784-E4981AD7978F}" type="datetimeFigureOut">
              <a:rPr lang="tr-TR" smtClean="0"/>
              <a:t>07.06.2016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D96AEC5-2320-46EE-A499-35E5C2FB7FF0}" type="slidenum">
              <a:rPr lang="tr-TR" smtClean="0"/>
              <a:t>‹#›</a:t>
            </a:fld>
            <a:endParaRPr lang="tr-TR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Dikdörtgen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Dikdörtgen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3" name="Dikdörtgen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ikdörtgen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462A-DD3D-4657-A784-E4981AD7978F}" type="datetimeFigureOut">
              <a:rPr lang="tr-TR" smtClean="0"/>
              <a:t>07.06.2016</a:t>
            </a:fld>
            <a:endParaRPr lang="tr-TR"/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D96AEC5-2320-46EE-A499-35E5C2FB7FF0}" type="slidenum">
              <a:rPr lang="tr-TR" smtClean="0"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A29462A-DD3D-4657-A784-E4981AD7978F}" type="datetimeFigureOut">
              <a:rPr lang="tr-TR" smtClean="0"/>
              <a:t>07.06.2016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AEC5-2320-46EE-A499-35E5C2FB7FF0}" type="slidenum">
              <a:rPr lang="tr-TR" smtClean="0"/>
              <a:t>‹#›</a:t>
            </a:fld>
            <a:endParaRPr lang="tr-TR"/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İçerik Yer Tutucus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İçerik Yer Tutucus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Dikdörtgen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Dikdörtgen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Dikdörtgen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ikdörtgen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462A-DD3D-4657-A784-E4981AD7978F}" type="datetimeFigureOut">
              <a:rPr lang="tr-TR" smtClean="0"/>
              <a:t>07.06.2016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tr-TR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İçerik Yer Tutucus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6" name="İçerik Yer Tutucus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D96AEC5-2320-46EE-A499-35E5C2FB7FF0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Başlık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462A-DD3D-4657-A784-E4981AD7978F}" type="datetimeFigureOut">
              <a:rPr lang="tr-TR" smtClean="0"/>
              <a:t>07.06.2016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D96AEC5-2320-46EE-A499-35E5C2FB7FF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Dikdörtgen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Dikdörtgen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ikdörtgen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Dikdörtgen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462A-DD3D-4657-A784-E4981AD7978F}" type="datetimeFigureOut">
              <a:rPr lang="tr-TR" smtClean="0"/>
              <a:t>07.06.2016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96AEC5-2320-46EE-A499-35E5C2FB7FF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kdörtgen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Dikdörtgen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Dikdörtgen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İçerik Yer Tutucus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D96AEC5-2320-46EE-A499-35E5C2FB7FF0}" type="slidenum">
              <a:rPr lang="tr-TR" smtClean="0"/>
              <a:t>‹#›</a:t>
            </a:fld>
            <a:endParaRPr lang="tr-TR"/>
          </a:p>
        </p:txBody>
      </p:sp>
      <p:sp>
        <p:nvSpPr>
          <p:cNvPr id="21" name="Dikdörtgen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462A-DD3D-4657-A784-E4981AD7978F}" type="datetimeFigureOut">
              <a:rPr lang="tr-TR" smtClean="0"/>
              <a:t>07.06.2016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üz Bağlayıcı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Dikdörtgen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ikdörtgen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D96AEC5-2320-46EE-A499-35E5C2FB7FF0}" type="slidenum">
              <a:rPr lang="tr-TR" smtClean="0"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2" name="Dikdörtgen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A29462A-DD3D-4657-A784-E4981AD7978F}" type="datetimeFigureOut">
              <a:rPr lang="tr-TR" smtClean="0"/>
              <a:t>07.06.2016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Dikdörtgen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A29462A-DD3D-4657-A784-E4981AD7978F}" type="datetimeFigureOut">
              <a:rPr lang="tr-TR" smtClean="0"/>
              <a:t>07.06.2016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D96AEC5-2320-46EE-A499-35E5C2FB7FF0}" type="slidenum">
              <a:rPr lang="tr-TR" smtClean="0"/>
              <a:t>‹#›</a:t>
            </a:fld>
            <a:endParaRPr lang="tr-TR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9" r:id="rId1"/>
    <p:sldLayoutId id="2147484610" r:id="rId2"/>
    <p:sldLayoutId id="2147484611" r:id="rId3"/>
    <p:sldLayoutId id="2147484612" r:id="rId4"/>
    <p:sldLayoutId id="2147484613" r:id="rId5"/>
    <p:sldLayoutId id="2147484614" r:id="rId6"/>
    <p:sldLayoutId id="2147484615" r:id="rId7"/>
    <p:sldLayoutId id="2147484616" r:id="rId8"/>
    <p:sldLayoutId id="2147484617" r:id="rId9"/>
    <p:sldLayoutId id="2147484618" r:id="rId10"/>
    <p:sldLayoutId id="21474846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75656" y="4077072"/>
            <a:ext cx="6408712" cy="1152128"/>
          </a:xfrm>
        </p:spPr>
        <p:txBody>
          <a:bodyPr>
            <a:normAutofit/>
          </a:bodyPr>
          <a:lstStyle/>
          <a:p>
            <a:r>
              <a:rPr lang="tr-TR" dirty="0" smtClean="0"/>
              <a:t>KTÜ TIP FAKÜLTESİ AİLE HEKİMLİĞİ AD.</a:t>
            </a:r>
          </a:p>
          <a:p>
            <a:r>
              <a:rPr lang="tr-TR" dirty="0" smtClean="0"/>
              <a:t>ARAŞ. GÖR. DR. SELMAN DEMİRCİ</a:t>
            </a:r>
          </a:p>
          <a:p>
            <a:r>
              <a:rPr lang="tr-TR" dirty="0" smtClean="0"/>
              <a:t> 07.06.2016</a:t>
            </a:r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99592" y="836713"/>
            <a:ext cx="7175351" cy="1152128"/>
          </a:xfrm>
        </p:spPr>
        <p:txBody>
          <a:bodyPr/>
          <a:lstStyle/>
          <a:p>
            <a:pPr marL="182880" indent="0">
              <a:buNone/>
            </a:pPr>
            <a:r>
              <a:rPr lang="tr-TR" b="1" dirty="0" err="1" smtClean="0">
                <a:solidFill>
                  <a:schemeClr val="accent6">
                    <a:lumMod val="50000"/>
                  </a:schemeClr>
                </a:solidFill>
              </a:rPr>
              <a:t>Tiroid</a:t>
            </a:r>
            <a:r>
              <a:rPr lang="tr-TR" b="1" dirty="0" smtClean="0">
                <a:solidFill>
                  <a:schemeClr val="accent6">
                    <a:lumMod val="50000"/>
                  </a:schemeClr>
                </a:solidFill>
              </a:rPr>
              <a:t> Hastalıkları</a:t>
            </a:r>
            <a:endParaRPr lang="tr-TR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34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>
                <a:solidFill>
                  <a:schemeClr val="accent6">
                    <a:lumMod val="50000"/>
                  </a:schemeClr>
                </a:solidFill>
              </a:rPr>
              <a:t>Primer</a:t>
            </a:r>
            <a:r>
              <a:rPr lang="tr-TR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6">
                    <a:lumMod val="50000"/>
                  </a:schemeClr>
                </a:solidFill>
              </a:rPr>
              <a:t>Hipotiroidinin</a:t>
            </a:r>
            <a:r>
              <a:rPr lang="tr-TR" b="1" dirty="0" smtClean="0">
                <a:solidFill>
                  <a:schemeClr val="accent6">
                    <a:lumMod val="50000"/>
                  </a:schemeClr>
                </a:solidFill>
              </a:rPr>
              <a:t> En Sık Nedenleri</a:t>
            </a:r>
            <a:endParaRPr lang="tr-T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Kronik </a:t>
            </a:r>
            <a:r>
              <a:rPr lang="tr-TR" sz="3200" dirty="0" err="1"/>
              <a:t>O</a:t>
            </a:r>
            <a:r>
              <a:rPr lang="tr-TR" sz="3200" dirty="0" err="1" smtClean="0"/>
              <a:t>toimmun</a:t>
            </a:r>
            <a:r>
              <a:rPr lang="tr-TR" sz="3200" dirty="0" smtClean="0"/>
              <a:t> </a:t>
            </a:r>
            <a:r>
              <a:rPr lang="tr-TR" sz="3200" dirty="0" err="1"/>
              <a:t>T</a:t>
            </a:r>
            <a:r>
              <a:rPr lang="tr-TR" sz="3200" dirty="0" err="1" smtClean="0"/>
              <a:t>iroidit</a:t>
            </a:r>
            <a:r>
              <a:rPr lang="tr-TR" sz="3200" dirty="0" smtClean="0"/>
              <a:t> </a:t>
            </a:r>
            <a:r>
              <a:rPr lang="tr-TR" sz="3200" dirty="0"/>
              <a:t>(</a:t>
            </a:r>
            <a:r>
              <a:rPr lang="tr-TR" sz="3200" dirty="0" err="1"/>
              <a:t>Hashimoto</a:t>
            </a:r>
            <a:r>
              <a:rPr lang="tr-TR" sz="3200" dirty="0"/>
              <a:t> </a:t>
            </a:r>
            <a:r>
              <a:rPr lang="tr-TR" sz="3200" dirty="0" err="1"/>
              <a:t>tiroiditi</a:t>
            </a:r>
            <a:r>
              <a:rPr lang="tr-TR" sz="3200" dirty="0" smtClean="0"/>
              <a:t>)</a:t>
            </a:r>
            <a:endParaRPr lang="tr-TR" sz="3200" dirty="0"/>
          </a:p>
          <a:p>
            <a:r>
              <a:rPr lang="tr-TR" sz="3200" dirty="0" err="1"/>
              <a:t>T</a:t>
            </a:r>
            <a:r>
              <a:rPr lang="tr-TR" sz="3200" dirty="0" err="1" smtClean="0"/>
              <a:t>iroidektomi</a:t>
            </a:r>
            <a:r>
              <a:rPr lang="tr-TR" sz="3200" dirty="0" smtClean="0"/>
              <a:t> </a:t>
            </a:r>
            <a:endParaRPr lang="tr-TR" sz="3200" dirty="0"/>
          </a:p>
          <a:p>
            <a:r>
              <a:rPr lang="tr-TR" sz="3200" dirty="0"/>
              <a:t>R</a:t>
            </a:r>
            <a:r>
              <a:rPr lang="tr-TR" sz="3200" dirty="0" smtClean="0"/>
              <a:t>adyoaktif </a:t>
            </a:r>
            <a:r>
              <a:rPr lang="tr-TR" sz="3200" dirty="0"/>
              <a:t>iyot tedavisi </a:t>
            </a:r>
            <a:r>
              <a:rPr lang="tr-TR" sz="3200" dirty="0" smtClean="0"/>
              <a:t>sonrası</a:t>
            </a:r>
          </a:p>
          <a:p>
            <a:r>
              <a:rPr lang="tr-TR" sz="3200" dirty="0"/>
              <a:t>İ</a:t>
            </a:r>
            <a:r>
              <a:rPr lang="tr-TR" sz="3200" dirty="0" smtClean="0"/>
              <a:t>laçlar (</a:t>
            </a:r>
            <a:r>
              <a:rPr lang="tr-TR" sz="3200" dirty="0" err="1" smtClean="0"/>
              <a:t>Amiadaron</a:t>
            </a:r>
            <a:r>
              <a:rPr lang="tr-TR" sz="3200" dirty="0" smtClean="0"/>
              <a:t>, </a:t>
            </a:r>
            <a:r>
              <a:rPr lang="tr-TR" sz="3200" dirty="0" err="1" smtClean="0"/>
              <a:t>Lityum,Etionamid</a:t>
            </a:r>
            <a:r>
              <a:rPr lang="tr-TR" sz="3200" dirty="0" smtClean="0"/>
              <a:t>, Radyografik ajanlar vs.)</a:t>
            </a:r>
          </a:p>
          <a:p>
            <a:r>
              <a:rPr lang="tr-TR" sz="3200" dirty="0" err="1" smtClean="0"/>
              <a:t>Tiroidit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097546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6">
                    <a:lumMod val="50000"/>
                  </a:schemeClr>
                </a:solidFill>
              </a:rPr>
              <a:t>HİPOTİROİDİ/Klinik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301752" y="1196752"/>
            <a:ext cx="4038600" cy="5400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tr-TR" sz="2600" dirty="0" smtClean="0"/>
          </a:p>
          <a:p>
            <a:r>
              <a:rPr lang="tr-TR" sz="2600" dirty="0" smtClean="0">
                <a:solidFill>
                  <a:schemeClr val="tx1"/>
                </a:solidFill>
              </a:rPr>
              <a:t>Halsizlik</a:t>
            </a:r>
          </a:p>
          <a:p>
            <a:r>
              <a:rPr lang="tr-TR" sz="2600" dirty="0" smtClean="0"/>
              <a:t>Y</a:t>
            </a:r>
            <a:r>
              <a:rPr lang="tr-TR" sz="2600" dirty="0" smtClean="0">
                <a:solidFill>
                  <a:schemeClr val="tx1"/>
                </a:solidFill>
              </a:rPr>
              <a:t>orgunluk</a:t>
            </a:r>
          </a:p>
          <a:p>
            <a:r>
              <a:rPr lang="tr-TR" sz="2600" dirty="0"/>
              <a:t>K</a:t>
            </a:r>
            <a:r>
              <a:rPr lang="tr-TR" sz="2600" dirty="0" smtClean="0">
                <a:solidFill>
                  <a:schemeClr val="tx1"/>
                </a:solidFill>
              </a:rPr>
              <a:t>ilo alma</a:t>
            </a:r>
          </a:p>
          <a:p>
            <a:r>
              <a:rPr lang="tr-TR" sz="2600" dirty="0" smtClean="0"/>
              <a:t>U</a:t>
            </a:r>
            <a:r>
              <a:rPr lang="tr-TR" sz="2600" dirty="0" smtClean="0">
                <a:solidFill>
                  <a:schemeClr val="tx1"/>
                </a:solidFill>
              </a:rPr>
              <a:t>nutkanlık</a:t>
            </a:r>
          </a:p>
          <a:p>
            <a:r>
              <a:rPr lang="tr-TR" sz="2600" dirty="0"/>
              <a:t>K</a:t>
            </a:r>
            <a:r>
              <a:rPr lang="tr-TR" sz="2600" dirty="0" smtClean="0">
                <a:solidFill>
                  <a:schemeClr val="tx1"/>
                </a:solidFill>
              </a:rPr>
              <a:t>onsantrasyon zorluğu</a:t>
            </a:r>
          </a:p>
          <a:p>
            <a:r>
              <a:rPr lang="tr-TR" sz="2600" dirty="0"/>
              <a:t>C</a:t>
            </a:r>
            <a:r>
              <a:rPr lang="tr-TR" sz="2600" dirty="0" smtClean="0">
                <a:solidFill>
                  <a:schemeClr val="tx1"/>
                </a:solidFill>
              </a:rPr>
              <a:t>ilt kuruluğu</a:t>
            </a:r>
            <a:endParaRPr lang="tr-TR" sz="2600" dirty="0">
              <a:solidFill>
                <a:schemeClr val="tx1"/>
              </a:solidFill>
            </a:endParaRPr>
          </a:p>
          <a:p>
            <a:r>
              <a:rPr lang="tr-TR" sz="2600" dirty="0"/>
              <a:t>S</a:t>
            </a:r>
            <a:r>
              <a:rPr lang="tr-TR" sz="2600" dirty="0" smtClean="0">
                <a:solidFill>
                  <a:schemeClr val="tx1"/>
                </a:solidFill>
              </a:rPr>
              <a:t>açlarda dökülme</a:t>
            </a:r>
            <a:endParaRPr lang="tr-TR" sz="2600" dirty="0">
              <a:solidFill>
                <a:schemeClr val="tx1"/>
              </a:solidFill>
            </a:endParaRPr>
          </a:p>
          <a:p>
            <a:r>
              <a:rPr lang="tr-TR" sz="2600" dirty="0" smtClean="0"/>
              <a:t>Ü</a:t>
            </a:r>
            <a:r>
              <a:rPr lang="tr-TR" sz="2600" dirty="0" smtClean="0">
                <a:solidFill>
                  <a:schemeClr val="tx1"/>
                </a:solidFill>
              </a:rPr>
              <a:t>şüme</a:t>
            </a:r>
            <a:endParaRPr lang="tr-TR" sz="2600" dirty="0">
              <a:solidFill>
                <a:schemeClr val="tx1"/>
              </a:solidFill>
            </a:endParaRPr>
          </a:p>
          <a:p>
            <a:r>
              <a:rPr lang="tr-TR" sz="2600" dirty="0" smtClean="0"/>
              <a:t>K</a:t>
            </a:r>
            <a:r>
              <a:rPr lang="tr-TR" sz="2600" dirty="0" smtClean="0">
                <a:solidFill>
                  <a:schemeClr val="tx1"/>
                </a:solidFill>
              </a:rPr>
              <a:t>abızlık</a:t>
            </a:r>
            <a:endParaRPr lang="tr-TR" sz="2600" dirty="0">
              <a:solidFill>
                <a:schemeClr val="tx1"/>
              </a:solidFill>
            </a:endParaRPr>
          </a:p>
          <a:p>
            <a:r>
              <a:rPr lang="tr-TR" sz="2600" dirty="0"/>
              <a:t>S</a:t>
            </a:r>
            <a:r>
              <a:rPr lang="tr-TR" sz="2600" dirty="0" smtClean="0">
                <a:solidFill>
                  <a:schemeClr val="tx1"/>
                </a:solidFill>
              </a:rPr>
              <a:t>este kabalaşma</a:t>
            </a:r>
            <a:endParaRPr lang="tr-TR" sz="2600" dirty="0"/>
          </a:p>
          <a:p>
            <a:r>
              <a:rPr lang="tr-TR" sz="2600" dirty="0"/>
              <a:t>D</a:t>
            </a:r>
            <a:r>
              <a:rPr lang="tr-TR" sz="2600" dirty="0" smtClean="0"/>
              <a:t>üzensiz </a:t>
            </a:r>
            <a:r>
              <a:rPr lang="tr-TR" sz="2600" dirty="0"/>
              <a:t>ve yoğun adet </a:t>
            </a:r>
            <a:r>
              <a:rPr lang="tr-TR" sz="2600" dirty="0" smtClean="0"/>
              <a:t>kanamaları</a:t>
            </a:r>
          </a:p>
          <a:p>
            <a:r>
              <a:rPr lang="tr-TR" sz="2600" dirty="0" err="1" smtClean="0"/>
              <a:t>İnfertilite</a:t>
            </a:r>
            <a:endParaRPr lang="tr-TR" sz="2600" dirty="0" smtClean="0"/>
          </a:p>
          <a:p>
            <a:endParaRPr lang="tr-TR" sz="3200" dirty="0"/>
          </a:p>
          <a:p>
            <a:endParaRPr lang="tr-TR" sz="3100" dirty="0">
              <a:solidFill>
                <a:schemeClr val="tx1"/>
              </a:solidFill>
            </a:endParaRPr>
          </a:p>
          <a:p>
            <a:pPr lvl="1"/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sz="half" idx="2"/>
          </p:nvPr>
        </p:nvSpPr>
        <p:spPr>
          <a:xfrm>
            <a:off x="4572000" y="1124744"/>
            <a:ext cx="4267200" cy="5256584"/>
          </a:xfrm>
        </p:spPr>
        <p:txBody>
          <a:bodyPr>
            <a:normAutofit fontScale="85000" lnSpcReduction="20000"/>
          </a:bodyPr>
          <a:lstStyle/>
          <a:p>
            <a:pPr marL="252000" indent="252000">
              <a:buNone/>
            </a:pPr>
            <a:endParaRPr lang="tr-TR" sz="2800" dirty="0" smtClean="0"/>
          </a:p>
          <a:p>
            <a:pPr marL="252000" indent="252000"/>
            <a:r>
              <a:rPr lang="tr-TR" sz="2600" dirty="0" smtClean="0"/>
              <a:t>Kas ağrıları</a:t>
            </a:r>
          </a:p>
          <a:p>
            <a:pPr marL="252000" indent="252000"/>
            <a:r>
              <a:rPr lang="tr-TR" sz="2600" dirty="0"/>
              <a:t>Kas </a:t>
            </a:r>
            <a:r>
              <a:rPr lang="tr-TR" sz="2600" dirty="0" smtClean="0"/>
              <a:t>sertliği</a:t>
            </a:r>
          </a:p>
          <a:p>
            <a:pPr marL="252000" indent="252000"/>
            <a:r>
              <a:rPr lang="tr-TR" sz="2600" dirty="0" err="1" smtClean="0"/>
              <a:t>Karpal</a:t>
            </a:r>
            <a:r>
              <a:rPr lang="tr-TR" sz="2600" dirty="0" smtClean="0"/>
              <a:t> tünel sendromu</a:t>
            </a:r>
          </a:p>
          <a:p>
            <a:pPr marL="252000" indent="252000"/>
            <a:r>
              <a:rPr lang="tr-TR" sz="2600" dirty="0" smtClean="0"/>
              <a:t>Depresyon</a:t>
            </a:r>
          </a:p>
          <a:p>
            <a:pPr marL="252000" indent="252000"/>
            <a:r>
              <a:rPr lang="tr-TR" sz="2600" dirty="0" err="1" smtClean="0"/>
              <a:t>Demans</a:t>
            </a:r>
            <a:r>
              <a:rPr lang="tr-TR" sz="2600" dirty="0" smtClean="0"/>
              <a:t> </a:t>
            </a:r>
          </a:p>
          <a:p>
            <a:pPr marL="252000" indent="252000"/>
            <a:r>
              <a:rPr lang="tr-TR" sz="2600" dirty="0" smtClean="0"/>
              <a:t>Kuru, soluk cilt</a:t>
            </a:r>
          </a:p>
          <a:p>
            <a:pPr marL="252000" indent="252000"/>
            <a:r>
              <a:rPr lang="tr-TR" sz="2600" dirty="0" smtClean="0"/>
              <a:t>Seyrek kaba saçlar</a:t>
            </a:r>
          </a:p>
          <a:p>
            <a:pPr marL="252000" indent="252000"/>
            <a:r>
              <a:rPr lang="tr-TR" sz="2600" dirty="0" smtClean="0"/>
              <a:t>Boğuk kaba ses</a:t>
            </a:r>
          </a:p>
          <a:p>
            <a:pPr marL="252000" indent="252000"/>
            <a:r>
              <a:rPr lang="tr-TR" sz="2600" dirty="0" err="1" smtClean="0"/>
              <a:t>Bradikardi</a:t>
            </a:r>
            <a:endParaRPr lang="tr-TR" sz="2600" dirty="0" smtClean="0"/>
          </a:p>
          <a:p>
            <a:pPr marL="252000" indent="252000"/>
            <a:r>
              <a:rPr lang="tr-TR" sz="2600" dirty="0" smtClean="0"/>
              <a:t>Refleks gevşemesinde yavaşlama</a:t>
            </a:r>
          </a:p>
          <a:p>
            <a:pPr marL="252000" indent="252000"/>
            <a:r>
              <a:rPr lang="tr-TR" sz="2600" dirty="0" err="1" smtClean="0"/>
              <a:t>Miksödem</a:t>
            </a:r>
            <a:r>
              <a:rPr lang="tr-TR" sz="2600" dirty="0" smtClean="0"/>
              <a:t> (</a:t>
            </a:r>
            <a:r>
              <a:rPr lang="tr-TR" sz="2600" dirty="0" err="1" smtClean="0"/>
              <a:t>gode</a:t>
            </a:r>
            <a:r>
              <a:rPr lang="tr-TR" sz="2600" dirty="0" smtClean="0"/>
              <a:t> bırakmayan)</a:t>
            </a:r>
          </a:p>
          <a:p>
            <a:pPr marL="252000" indent="252000"/>
            <a:r>
              <a:rPr lang="tr-TR" sz="2600" dirty="0" smtClean="0"/>
              <a:t>Guatr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5544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6">
                    <a:lumMod val="50000"/>
                  </a:schemeClr>
                </a:solidFill>
              </a:rPr>
              <a:t>HİPOTİROİDİ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/>
          </a:bodyPr>
          <a:lstStyle/>
          <a:p>
            <a:r>
              <a:rPr lang="tr-TR" dirty="0"/>
              <a:t>Kronik </a:t>
            </a:r>
            <a:r>
              <a:rPr lang="tr-TR" dirty="0" err="1"/>
              <a:t>otoimmün</a:t>
            </a:r>
            <a:r>
              <a:rPr lang="tr-TR" dirty="0"/>
              <a:t> </a:t>
            </a:r>
            <a:r>
              <a:rPr lang="tr-TR" dirty="0" err="1"/>
              <a:t>tiroidite</a:t>
            </a:r>
            <a:r>
              <a:rPr lang="tr-TR" dirty="0"/>
              <a:t> (</a:t>
            </a:r>
            <a:r>
              <a:rPr lang="tr-TR" dirty="0" err="1"/>
              <a:t>Hashimoto</a:t>
            </a:r>
            <a:r>
              <a:rPr lang="tr-TR" dirty="0"/>
              <a:t>) bağlı olarak gelişen </a:t>
            </a:r>
            <a:r>
              <a:rPr lang="tr-TR" dirty="0" err="1"/>
              <a:t>hipotiroidilerde</a:t>
            </a:r>
            <a:r>
              <a:rPr lang="tr-TR" dirty="0"/>
              <a:t>, </a:t>
            </a:r>
            <a:endParaRPr lang="tr-TR" dirty="0" smtClean="0"/>
          </a:p>
          <a:p>
            <a:pPr lvl="2"/>
            <a:r>
              <a:rPr lang="tr-TR" dirty="0" err="1" smtClean="0"/>
              <a:t>Vitiligo</a:t>
            </a:r>
            <a:r>
              <a:rPr lang="tr-TR" dirty="0"/>
              <a:t>, </a:t>
            </a:r>
            <a:endParaRPr lang="tr-TR" dirty="0" smtClean="0"/>
          </a:p>
          <a:p>
            <a:pPr lvl="2"/>
            <a:r>
              <a:rPr lang="tr-TR" dirty="0" err="1" smtClean="0"/>
              <a:t>Pernisiyöz</a:t>
            </a:r>
            <a:r>
              <a:rPr lang="tr-TR" dirty="0" smtClean="0"/>
              <a:t> </a:t>
            </a:r>
            <a:r>
              <a:rPr lang="tr-TR" dirty="0"/>
              <a:t>anemi, </a:t>
            </a:r>
            <a:endParaRPr lang="tr-TR" dirty="0" smtClean="0"/>
          </a:p>
          <a:p>
            <a:pPr lvl="2"/>
            <a:r>
              <a:rPr lang="tr-TR" dirty="0" err="1" smtClean="0"/>
              <a:t>Romatoid</a:t>
            </a:r>
            <a:r>
              <a:rPr lang="tr-TR" dirty="0" smtClean="0"/>
              <a:t> </a:t>
            </a:r>
            <a:r>
              <a:rPr lang="tr-TR" dirty="0" err="1"/>
              <a:t>artrit</a:t>
            </a:r>
            <a:r>
              <a:rPr lang="tr-TR" dirty="0"/>
              <a:t> </a:t>
            </a:r>
            <a:endParaRPr lang="tr-TR" dirty="0" smtClean="0"/>
          </a:p>
          <a:p>
            <a:pPr lvl="2"/>
            <a:r>
              <a:rPr lang="tr-TR" dirty="0" smtClean="0"/>
              <a:t>Tip </a:t>
            </a:r>
            <a:r>
              <a:rPr lang="tr-TR" dirty="0"/>
              <a:t>1 </a:t>
            </a:r>
            <a:r>
              <a:rPr lang="tr-TR" dirty="0" err="1"/>
              <a:t>diabetes</a:t>
            </a:r>
            <a:r>
              <a:rPr lang="tr-TR" dirty="0"/>
              <a:t> </a:t>
            </a:r>
            <a:r>
              <a:rPr lang="tr-TR" dirty="0" err="1"/>
              <a:t>mellitus</a:t>
            </a:r>
            <a:r>
              <a:rPr lang="tr-TR" dirty="0"/>
              <a:t>, </a:t>
            </a:r>
            <a:endParaRPr lang="tr-TR" dirty="0" smtClean="0"/>
          </a:p>
          <a:p>
            <a:pPr lvl="2"/>
            <a:r>
              <a:rPr lang="tr-TR" dirty="0" err="1" smtClean="0"/>
              <a:t>Addison</a:t>
            </a:r>
            <a:r>
              <a:rPr lang="tr-TR" dirty="0" smtClean="0"/>
              <a:t> </a:t>
            </a:r>
            <a:r>
              <a:rPr lang="tr-TR" dirty="0"/>
              <a:t>hastalığı gibi </a:t>
            </a:r>
            <a:r>
              <a:rPr lang="tr-TR" dirty="0" err="1"/>
              <a:t>otoimmün</a:t>
            </a:r>
            <a:r>
              <a:rPr lang="tr-TR" dirty="0"/>
              <a:t> hastalıklar eşlik edebilir</a:t>
            </a:r>
            <a:r>
              <a:rPr lang="tr-TR" dirty="0" smtClean="0"/>
              <a:t>.</a:t>
            </a:r>
          </a:p>
          <a:p>
            <a:r>
              <a:rPr lang="tr-TR" dirty="0" err="1"/>
              <a:t>Hipotiroidi</a:t>
            </a:r>
            <a:r>
              <a:rPr lang="tr-TR" dirty="0"/>
              <a:t>/</a:t>
            </a:r>
            <a:r>
              <a:rPr lang="tr-TR" dirty="0" err="1"/>
              <a:t>subklinik</a:t>
            </a:r>
            <a:r>
              <a:rPr lang="tr-TR" dirty="0"/>
              <a:t> </a:t>
            </a:r>
            <a:r>
              <a:rPr lang="tr-TR" dirty="0" err="1"/>
              <a:t>hipotiroidi</a:t>
            </a:r>
            <a:r>
              <a:rPr lang="tr-TR" dirty="0"/>
              <a:t>, tanısı konmuş vakalarda etiyolojiye yönelik tanı için, </a:t>
            </a:r>
            <a:r>
              <a:rPr lang="tr-TR" dirty="0" smtClean="0"/>
              <a:t>Anti-TPO </a:t>
            </a:r>
            <a:r>
              <a:rPr lang="tr-TR" dirty="0"/>
              <a:t>antikoru </a:t>
            </a:r>
            <a:r>
              <a:rPr lang="tr-TR" dirty="0" smtClean="0"/>
              <a:t>ölçülmelidir. </a:t>
            </a:r>
            <a:r>
              <a:rPr lang="tr-TR" dirty="0" err="1" smtClean="0"/>
              <a:t>Prognozu</a:t>
            </a:r>
            <a:r>
              <a:rPr lang="tr-TR" dirty="0" smtClean="0"/>
              <a:t> </a:t>
            </a:r>
            <a:r>
              <a:rPr lang="tr-TR" dirty="0"/>
              <a:t>belirlemede faydalı olur.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390438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6">
                    <a:lumMod val="50000"/>
                  </a:schemeClr>
                </a:solidFill>
              </a:rPr>
              <a:t>HİPOTİROİDİ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3200" dirty="0" err="1"/>
              <a:t>Tiroid</a:t>
            </a:r>
            <a:r>
              <a:rPr lang="tr-TR" sz="3200" dirty="0"/>
              <a:t> muayenesinde patolojik bulgu saptanmışsa USG ile değerlendirme önerilir. </a:t>
            </a:r>
          </a:p>
          <a:p>
            <a:r>
              <a:rPr lang="tr-TR" sz="3200" dirty="0" err="1"/>
              <a:t>Hipotiroidi</a:t>
            </a:r>
            <a:r>
              <a:rPr lang="tr-TR" sz="3200" dirty="0"/>
              <a:t> tanısında USG ve </a:t>
            </a:r>
            <a:r>
              <a:rPr lang="tr-TR" sz="3200" dirty="0" err="1"/>
              <a:t>tiroid</a:t>
            </a:r>
            <a:r>
              <a:rPr lang="tr-TR" sz="3200" dirty="0"/>
              <a:t> </a:t>
            </a:r>
            <a:r>
              <a:rPr lang="tr-TR" sz="3200" dirty="0" err="1"/>
              <a:t>sintigafisinin</a:t>
            </a:r>
            <a:r>
              <a:rPr lang="tr-TR" sz="3200" dirty="0"/>
              <a:t> yeri yoktur. </a:t>
            </a:r>
          </a:p>
          <a:p>
            <a:r>
              <a:rPr lang="tr-TR" sz="3200" dirty="0"/>
              <a:t>Laboratuvar bulgusu olarak, </a:t>
            </a:r>
            <a:r>
              <a:rPr lang="tr-TR" sz="3200" dirty="0" err="1"/>
              <a:t>hiponatremi</a:t>
            </a:r>
            <a:r>
              <a:rPr lang="tr-TR" sz="3200" dirty="0"/>
              <a:t> (uygunsuz ADH) , </a:t>
            </a:r>
            <a:r>
              <a:rPr lang="tr-TR" sz="3200" dirty="0" err="1"/>
              <a:t>kreatinin</a:t>
            </a:r>
            <a:r>
              <a:rPr lang="tr-TR" sz="3200" dirty="0"/>
              <a:t> yükselmesi, </a:t>
            </a:r>
            <a:r>
              <a:rPr lang="tr-TR" sz="3200" dirty="0" err="1"/>
              <a:t>hiperlipidemi</a:t>
            </a:r>
            <a:r>
              <a:rPr lang="tr-TR" sz="3200" dirty="0"/>
              <a:t>, CPK yüksekliği AST /ALT yüksekliği tabloya eşlik edebilir.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1433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6">
                    <a:lumMod val="50000"/>
                  </a:schemeClr>
                </a:solidFill>
              </a:rPr>
              <a:t>SUBKLİNİK HİPOTİRODİ</a:t>
            </a:r>
            <a:endParaRPr lang="tr-T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T3, T4 düzeylerinin normal, TSH düzeyinin yüksek (&gt;4 </a:t>
            </a:r>
            <a:r>
              <a:rPr lang="tr-TR" dirty="0" err="1"/>
              <a:t>mIU</a:t>
            </a:r>
            <a:r>
              <a:rPr lang="tr-TR" dirty="0"/>
              <a:t>/L) ve aşikar </a:t>
            </a:r>
            <a:r>
              <a:rPr lang="tr-TR" dirty="0" err="1"/>
              <a:t>hipotiroidinin</a:t>
            </a:r>
            <a:r>
              <a:rPr lang="tr-TR" dirty="0"/>
              <a:t> klinik bulgularının olmadığı durumdur. </a:t>
            </a:r>
            <a:endParaRPr lang="tr-TR" dirty="0" smtClean="0"/>
          </a:p>
          <a:p>
            <a:r>
              <a:rPr lang="tr-TR" dirty="0" smtClean="0"/>
              <a:t>Hafif </a:t>
            </a:r>
            <a:r>
              <a:rPr lang="tr-TR" dirty="0" err="1"/>
              <a:t>subklinik</a:t>
            </a:r>
            <a:r>
              <a:rPr lang="tr-TR" dirty="0"/>
              <a:t> </a:t>
            </a:r>
            <a:r>
              <a:rPr lang="tr-TR" dirty="0" err="1"/>
              <a:t>hipotiroidi</a:t>
            </a:r>
            <a:r>
              <a:rPr lang="tr-TR" dirty="0"/>
              <a:t>: TSH: 4–10 </a:t>
            </a:r>
            <a:r>
              <a:rPr lang="tr-TR" dirty="0" err="1"/>
              <a:t>mIU</a:t>
            </a:r>
            <a:r>
              <a:rPr lang="tr-TR" dirty="0"/>
              <a:t>/L </a:t>
            </a:r>
            <a:endParaRPr lang="tr-TR" dirty="0" smtClean="0"/>
          </a:p>
          <a:p>
            <a:r>
              <a:rPr lang="tr-TR" dirty="0" smtClean="0"/>
              <a:t>Ağır </a:t>
            </a:r>
            <a:r>
              <a:rPr lang="tr-TR" dirty="0" err="1"/>
              <a:t>subklinik</a:t>
            </a:r>
            <a:r>
              <a:rPr lang="tr-TR" dirty="0"/>
              <a:t> </a:t>
            </a:r>
            <a:r>
              <a:rPr lang="tr-TR" dirty="0" err="1"/>
              <a:t>hipotiroidi</a:t>
            </a:r>
            <a:r>
              <a:rPr lang="tr-TR" dirty="0"/>
              <a:t>: TSH: &gt;10 </a:t>
            </a:r>
            <a:r>
              <a:rPr lang="tr-TR" dirty="0" err="1" smtClean="0"/>
              <a:t>mIU</a:t>
            </a:r>
            <a:r>
              <a:rPr lang="tr-TR" dirty="0" smtClean="0"/>
              <a:t>/L</a:t>
            </a:r>
          </a:p>
          <a:p>
            <a:r>
              <a:rPr lang="tr-TR" dirty="0" smtClean="0"/>
              <a:t>35 </a:t>
            </a:r>
            <a:r>
              <a:rPr lang="tr-TR" dirty="0"/>
              <a:t>yaş üstü kişilerde her </a:t>
            </a:r>
            <a:r>
              <a:rPr lang="tr-TR" dirty="0">
                <a:solidFill>
                  <a:schemeClr val="accent1"/>
                </a:solidFill>
              </a:rPr>
              <a:t>5 yılda</a:t>
            </a: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/>
              <a:t>bir TSH ölçülmelidir</a:t>
            </a:r>
            <a:r>
              <a:rPr lang="tr-TR" dirty="0" smtClean="0"/>
              <a:t>.</a:t>
            </a:r>
          </a:p>
          <a:p>
            <a:r>
              <a:rPr lang="tr-TR" dirty="0" err="1"/>
              <a:t>Subklinik</a:t>
            </a:r>
            <a:r>
              <a:rPr lang="tr-TR" dirty="0"/>
              <a:t> </a:t>
            </a:r>
            <a:r>
              <a:rPr lang="tr-TR" dirty="0" err="1"/>
              <a:t>hipotiroidi</a:t>
            </a:r>
            <a:r>
              <a:rPr lang="tr-TR" dirty="0"/>
              <a:t> tanısında, TSH değeri üç aylık dönem içinde en az iki kez ölçülerek TSH yüksekliğinin kalıcı olduğuna karar </a:t>
            </a:r>
            <a:r>
              <a:rPr lang="tr-TR" dirty="0" smtClean="0"/>
              <a:t>verilmelidir.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68512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6">
                    <a:lumMod val="50000"/>
                  </a:schemeClr>
                </a:solidFill>
              </a:rPr>
              <a:t>SUBKLİNİK </a:t>
            </a:r>
            <a:r>
              <a:rPr lang="tr-TR" b="1" dirty="0" smtClean="0">
                <a:solidFill>
                  <a:schemeClr val="accent6">
                    <a:lumMod val="50000"/>
                  </a:schemeClr>
                </a:solidFill>
              </a:rPr>
              <a:t>HİPOTİRODİ-TEDAVİ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640960" cy="5040560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Tedaviye </a:t>
            </a:r>
            <a:r>
              <a:rPr lang="tr-TR" dirty="0"/>
              <a:t>karar verirken, hastanın yaşı ve </a:t>
            </a:r>
            <a:r>
              <a:rPr lang="tr-TR" dirty="0" err="1"/>
              <a:t>komorbiditeler</a:t>
            </a:r>
            <a:r>
              <a:rPr lang="tr-TR" dirty="0"/>
              <a:t> dikkate alınmalıdır.</a:t>
            </a:r>
          </a:p>
          <a:p>
            <a:r>
              <a:rPr lang="tr-TR" dirty="0" smtClean="0"/>
              <a:t>TSH </a:t>
            </a:r>
            <a:r>
              <a:rPr lang="tr-TR" dirty="0"/>
              <a:t>&gt; 10 </a:t>
            </a:r>
            <a:r>
              <a:rPr lang="tr-TR" dirty="0" err="1"/>
              <a:t>mIU</a:t>
            </a:r>
            <a:r>
              <a:rPr lang="tr-TR" dirty="0"/>
              <a:t>/L ve T3 –T4 normal olan tüm vakalar tedavi edilmelidir</a:t>
            </a:r>
            <a:r>
              <a:rPr lang="tr-TR" dirty="0" smtClean="0"/>
              <a:t>.</a:t>
            </a:r>
          </a:p>
          <a:p>
            <a:r>
              <a:rPr lang="tr-TR" dirty="0"/>
              <a:t>TSH: 4–10 </a:t>
            </a:r>
            <a:r>
              <a:rPr lang="tr-TR" dirty="0" err="1"/>
              <a:t>mIU</a:t>
            </a:r>
            <a:r>
              <a:rPr lang="tr-TR" dirty="0"/>
              <a:t>/L ve T3-T4 normal olan hastalar şu durumlarda tedavi edilmelidir: </a:t>
            </a:r>
            <a:endParaRPr lang="tr-TR" dirty="0" smtClean="0"/>
          </a:p>
          <a:p>
            <a:pPr lvl="1"/>
            <a:r>
              <a:rPr lang="tr-TR" dirty="0" smtClean="0">
                <a:solidFill>
                  <a:schemeClr val="accent1"/>
                </a:solidFill>
              </a:rPr>
              <a:t>Gebe </a:t>
            </a:r>
            <a:r>
              <a:rPr lang="tr-TR" dirty="0">
                <a:solidFill>
                  <a:schemeClr val="accent1"/>
                </a:solidFill>
              </a:rPr>
              <a:t>ve gebelik planlayanlar, </a:t>
            </a:r>
            <a:endParaRPr lang="tr-TR" dirty="0" smtClean="0">
              <a:solidFill>
                <a:schemeClr val="accent1"/>
              </a:solidFill>
            </a:endParaRPr>
          </a:p>
          <a:p>
            <a:pPr lvl="1"/>
            <a:r>
              <a:rPr lang="tr-TR" dirty="0" err="1" smtClean="0">
                <a:solidFill>
                  <a:schemeClr val="accent1"/>
                </a:solidFill>
              </a:rPr>
              <a:t>Ovulatuar</a:t>
            </a:r>
            <a:r>
              <a:rPr lang="tr-TR" dirty="0" smtClean="0">
                <a:solidFill>
                  <a:schemeClr val="accent1"/>
                </a:solidFill>
              </a:rPr>
              <a:t> </a:t>
            </a:r>
            <a:r>
              <a:rPr lang="tr-TR" dirty="0" err="1">
                <a:solidFill>
                  <a:schemeClr val="accent1"/>
                </a:solidFill>
              </a:rPr>
              <a:t>disfonksiyon</a:t>
            </a:r>
            <a:r>
              <a:rPr lang="tr-TR" dirty="0">
                <a:solidFill>
                  <a:schemeClr val="accent1"/>
                </a:solidFill>
              </a:rPr>
              <a:t> ve </a:t>
            </a:r>
            <a:r>
              <a:rPr lang="tr-TR" dirty="0" err="1">
                <a:solidFill>
                  <a:schemeClr val="accent1"/>
                </a:solidFill>
              </a:rPr>
              <a:t>infertilitesi</a:t>
            </a:r>
            <a:r>
              <a:rPr lang="tr-TR" dirty="0">
                <a:solidFill>
                  <a:schemeClr val="accent1"/>
                </a:solidFill>
              </a:rPr>
              <a:t> olanlar </a:t>
            </a:r>
          </a:p>
          <a:p>
            <a:pPr lvl="1"/>
            <a:r>
              <a:rPr lang="tr-TR" dirty="0" err="1" smtClean="0">
                <a:solidFill>
                  <a:schemeClr val="accent1"/>
                </a:solidFill>
              </a:rPr>
              <a:t>Tiroid</a:t>
            </a:r>
            <a:r>
              <a:rPr lang="tr-TR" dirty="0" smtClean="0">
                <a:solidFill>
                  <a:schemeClr val="accent1"/>
                </a:solidFill>
              </a:rPr>
              <a:t> </a:t>
            </a:r>
            <a:r>
              <a:rPr lang="tr-TR" dirty="0">
                <a:solidFill>
                  <a:schemeClr val="accent1"/>
                </a:solidFill>
              </a:rPr>
              <a:t>antikorları (anti-TPO ve/veya anti-TG) pozitif olan </a:t>
            </a:r>
            <a:r>
              <a:rPr lang="tr-TR" dirty="0" smtClean="0">
                <a:solidFill>
                  <a:schemeClr val="accent1"/>
                </a:solidFill>
              </a:rPr>
              <a:t>hastalar</a:t>
            </a:r>
          </a:p>
          <a:p>
            <a:pPr lvl="1"/>
            <a:r>
              <a:rPr lang="tr-TR" dirty="0">
                <a:solidFill>
                  <a:schemeClr val="accent1"/>
                </a:solidFill>
              </a:rPr>
              <a:t>Guatr </a:t>
            </a:r>
            <a:r>
              <a:rPr lang="tr-TR" dirty="0" smtClean="0">
                <a:solidFill>
                  <a:schemeClr val="accent1"/>
                </a:solidFill>
              </a:rPr>
              <a:t>varlığı</a:t>
            </a:r>
          </a:p>
          <a:p>
            <a:pPr lvl="1"/>
            <a:r>
              <a:rPr lang="tr-TR" dirty="0" smtClean="0">
                <a:solidFill>
                  <a:schemeClr val="accent1"/>
                </a:solidFill>
              </a:rPr>
              <a:t>TSH </a:t>
            </a:r>
            <a:r>
              <a:rPr lang="tr-TR" dirty="0">
                <a:solidFill>
                  <a:schemeClr val="accent1"/>
                </a:solidFill>
              </a:rPr>
              <a:t>değeri giderek artan hastalar </a:t>
            </a:r>
            <a:endParaRPr lang="tr-TR" dirty="0" smtClean="0">
              <a:solidFill>
                <a:schemeClr val="accent1"/>
              </a:solidFill>
            </a:endParaRPr>
          </a:p>
          <a:p>
            <a:pPr lvl="1"/>
            <a:r>
              <a:rPr lang="tr-TR" dirty="0" smtClean="0">
                <a:solidFill>
                  <a:schemeClr val="accent1"/>
                </a:solidFill>
              </a:rPr>
              <a:t>TSH </a:t>
            </a:r>
            <a:r>
              <a:rPr lang="tr-TR" dirty="0">
                <a:solidFill>
                  <a:schemeClr val="accent1"/>
                </a:solidFill>
              </a:rPr>
              <a:t>değeri iki kez 8 </a:t>
            </a:r>
            <a:r>
              <a:rPr lang="tr-TR" dirty="0" err="1">
                <a:solidFill>
                  <a:schemeClr val="accent1"/>
                </a:solidFill>
              </a:rPr>
              <a:t>mIU</a:t>
            </a:r>
            <a:r>
              <a:rPr lang="tr-TR" dirty="0">
                <a:solidFill>
                  <a:schemeClr val="accent1"/>
                </a:solidFill>
              </a:rPr>
              <a:t>/L bulunmuş olan hastalar </a:t>
            </a:r>
            <a:endParaRPr lang="tr-TR" dirty="0" smtClean="0">
              <a:solidFill>
                <a:schemeClr val="accent1"/>
              </a:solidFill>
            </a:endParaRPr>
          </a:p>
          <a:p>
            <a:pPr lvl="1"/>
            <a:r>
              <a:rPr lang="tr-TR" dirty="0" err="1" smtClean="0">
                <a:solidFill>
                  <a:schemeClr val="accent1"/>
                </a:solidFill>
              </a:rPr>
              <a:t>Bipolar</a:t>
            </a:r>
            <a:r>
              <a:rPr lang="tr-TR" dirty="0" smtClean="0">
                <a:solidFill>
                  <a:schemeClr val="accent1"/>
                </a:solidFill>
              </a:rPr>
              <a:t> </a:t>
            </a:r>
            <a:r>
              <a:rPr lang="tr-TR" dirty="0">
                <a:solidFill>
                  <a:schemeClr val="accent1"/>
                </a:solidFill>
              </a:rPr>
              <a:t>duygu durum bozukluğu olan </a:t>
            </a:r>
            <a:r>
              <a:rPr lang="tr-TR" dirty="0" smtClean="0">
                <a:solidFill>
                  <a:schemeClr val="accent1"/>
                </a:solidFill>
              </a:rPr>
              <a:t>hastalar</a:t>
            </a:r>
          </a:p>
        </p:txBody>
      </p:sp>
    </p:spTree>
    <p:extLst>
      <p:ext uri="{BB962C8B-B14F-4D97-AF65-F5344CB8AC3E}">
        <p14:creationId xmlns:p14="http://schemas.microsoft.com/office/powerpoint/2010/main" val="879537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tr-TR" b="1" dirty="0" err="1">
                <a:solidFill>
                  <a:schemeClr val="accent6">
                    <a:lumMod val="50000"/>
                  </a:schemeClr>
                </a:solidFill>
              </a:rPr>
              <a:t>Levotiroksin</a:t>
            </a:r>
            <a:r>
              <a:rPr lang="tr-TR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accent6">
                    <a:lumMod val="50000"/>
                  </a:schemeClr>
                </a:solidFill>
              </a:rPr>
              <a:t>Replasman</a:t>
            </a:r>
            <a:r>
              <a:rPr lang="tr-TR" b="1" dirty="0">
                <a:solidFill>
                  <a:schemeClr val="accent6">
                    <a:lumMod val="50000"/>
                  </a:schemeClr>
                </a:solidFill>
              </a:rPr>
              <a:t> Tedavisinde TSH Hedefi</a:t>
            </a:r>
            <a:endParaRPr lang="tr-TR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99747833"/>
              </p:ext>
            </p:extLst>
          </p:nvPr>
        </p:nvGraphicFramePr>
        <p:xfrm>
          <a:off x="301623" y="1527173"/>
          <a:ext cx="8518850" cy="48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8409"/>
                <a:gridCol w="3960441"/>
              </a:tblGrid>
              <a:tr h="500331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Replasman</a:t>
                      </a:r>
                      <a:r>
                        <a:rPr lang="tr-TR" dirty="0" smtClean="0"/>
                        <a:t> Yapılacak Gruplar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TSH HEDEFİ</a:t>
                      </a:r>
                      <a:endParaRPr lang="tr-TR" dirty="0"/>
                    </a:p>
                  </a:txBody>
                  <a:tcPr/>
                </a:tc>
              </a:tr>
              <a:tr h="500331">
                <a:tc>
                  <a:txBody>
                    <a:bodyPr/>
                    <a:lstStyle/>
                    <a:p>
                      <a:r>
                        <a:rPr lang="tr-TR" dirty="0" smtClean="0"/>
                        <a:t>Risk taşımayan gençlerde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1"/>
                          </a:solidFill>
                        </a:rPr>
                        <a:t>0.5–2.5 </a:t>
                      </a:r>
                      <a:r>
                        <a:rPr lang="tr-TR" dirty="0" err="1" smtClean="0">
                          <a:solidFill>
                            <a:schemeClr val="accent1"/>
                          </a:solidFill>
                        </a:rPr>
                        <a:t>mIU</a:t>
                      </a:r>
                      <a:r>
                        <a:rPr lang="tr-TR" dirty="0" smtClean="0">
                          <a:solidFill>
                            <a:schemeClr val="accent1"/>
                          </a:solidFill>
                        </a:rPr>
                        <a:t>/L</a:t>
                      </a:r>
                      <a:endParaRPr lang="tr-TR" dirty="0"/>
                    </a:p>
                  </a:txBody>
                  <a:tcPr/>
                </a:tc>
              </a:tr>
              <a:tr h="1233694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Kardiyovasküler</a:t>
                      </a:r>
                      <a:r>
                        <a:rPr lang="tr-TR" dirty="0" smtClean="0"/>
                        <a:t> riski yüksek olan kişilerde</a:t>
                      </a:r>
                    </a:p>
                    <a:p>
                      <a:r>
                        <a:rPr lang="tr-TR" dirty="0" smtClean="0"/>
                        <a:t>İleri osteoporozu olanlarda</a:t>
                      </a:r>
                    </a:p>
                    <a:p>
                      <a:r>
                        <a:rPr lang="tr-TR" dirty="0" smtClean="0"/>
                        <a:t>AF varlığında</a:t>
                      </a:r>
                    </a:p>
                    <a:p>
                      <a:r>
                        <a:rPr lang="tr-TR" dirty="0" smtClean="0"/>
                        <a:t>65</a:t>
                      </a:r>
                      <a:r>
                        <a:rPr lang="tr-TR" baseline="0" dirty="0" smtClean="0"/>
                        <a:t> yaş üzerinde</a:t>
                      </a:r>
                      <a:r>
                        <a:rPr lang="tr-TR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solidFill>
                            <a:schemeClr val="accent1"/>
                          </a:solidFill>
                        </a:rPr>
                        <a:t>1–4 </a:t>
                      </a:r>
                      <a:r>
                        <a:rPr lang="tr-TR" dirty="0" err="1" smtClean="0">
                          <a:solidFill>
                            <a:schemeClr val="accent1"/>
                          </a:solidFill>
                        </a:rPr>
                        <a:t>mIU</a:t>
                      </a:r>
                      <a:r>
                        <a:rPr lang="tr-TR" dirty="0" smtClean="0">
                          <a:solidFill>
                            <a:schemeClr val="accent1"/>
                          </a:solidFill>
                        </a:rPr>
                        <a:t>/L </a:t>
                      </a:r>
                    </a:p>
                    <a:p>
                      <a:endParaRPr lang="tr-TR" dirty="0"/>
                    </a:p>
                  </a:txBody>
                  <a:tcPr/>
                </a:tc>
              </a:tr>
              <a:tr h="500331">
                <a:tc>
                  <a:txBody>
                    <a:bodyPr/>
                    <a:lstStyle/>
                    <a:p>
                      <a:r>
                        <a:rPr lang="tr-TR" dirty="0" smtClean="0"/>
                        <a:t>Gebelikte ilk </a:t>
                      </a:r>
                      <a:r>
                        <a:rPr lang="tr-TR" dirty="0" err="1" smtClean="0"/>
                        <a:t>trimesterde</a:t>
                      </a:r>
                      <a:r>
                        <a:rPr lang="tr-TR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1"/>
                          </a:solidFill>
                        </a:rPr>
                        <a:t>0.1–2.5 </a:t>
                      </a:r>
                      <a:r>
                        <a:rPr lang="tr-TR" dirty="0" err="1" smtClean="0">
                          <a:solidFill>
                            <a:schemeClr val="accent1"/>
                          </a:solidFill>
                        </a:rPr>
                        <a:t>mIU</a:t>
                      </a:r>
                      <a:r>
                        <a:rPr lang="tr-TR" dirty="0" smtClean="0">
                          <a:solidFill>
                            <a:schemeClr val="accent1"/>
                          </a:solidFill>
                        </a:rPr>
                        <a:t>/L</a:t>
                      </a:r>
                      <a:endParaRPr lang="tr-TR" dirty="0"/>
                    </a:p>
                  </a:txBody>
                  <a:tcPr/>
                </a:tc>
              </a:tr>
              <a:tr h="500331">
                <a:tc>
                  <a:txBody>
                    <a:bodyPr/>
                    <a:lstStyle/>
                    <a:p>
                      <a:r>
                        <a:rPr lang="tr-TR" dirty="0" smtClean="0"/>
                        <a:t>Gebelikte</a:t>
                      </a:r>
                      <a:r>
                        <a:rPr lang="tr-TR" baseline="0" dirty="0" smtClean="0"/>
                        <a:t> 2. </a:t>
                      </a:r>
                      <a:r>
                        <a:rPr lang="tr-TR" baseline="0" dirty="0" err="1" smtClean="0"/>
                        <a:t>trimesterde</a:t>
                      </a:r>
                      <a:endParaRPr lang="tr-TR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1"/>
                          </a:solidFill>
                        </a:rPr>
                        <a:t>0.2–3 </a:t>
                      </a:r>
                      <a:r>
                        <a:rPr lang="tr-TR" dirty="0" err="1" smtClean="0">
                          <a:solidFill>
                            <a:schemeClr val="accent1"/>
                          </a:solidFill>
                        </a:rPr>
                        <a:t>mIU</a:t>
                      </a:r>
                      <a:r>
                        <a:rPr lang="tr-TR" dirty="0" smtClean="0">
                          <a:solidFill>
                            <a:schemeClr val="accent1"/>
                          </a:solidFill>
                        </a:rPr>
                        <a:t>/L</a:t>
                      </a:r>
                    </a:p>
                  </a:txBody>
                  <a:tcPr/>
                </a:tc>
              </a:tr>
              <a:tr h="6184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aseline="0" dirty="0" smtClean="0"/>
                        <a:t>Gebelikte 3.trimesterde</a:t>
                      </a:r>
                      <a:endParaRPr lang="tr-TR" dirty="0" smtClean="0"/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solidFill>
                            <a:schemeClr val="accent1"/>
                          </a:solidFill>
                        </a:rPr>
                        <a:t>0.3–3 </a:t>
                      </a:r>
                      <a:r>
                        <a:rPr lang="tr-TR" dirty="0" err="1" smtClean="0">
                          <a:solidFill>
                            <a:schemeClr val="accent1"/>
                          </a:solidFill>
                        </a:rPr>
                        <a:t>mIU</a:t>
                      </a:r>
                      <a:r>
                        <a:rPr lang="tr-TR" dirty="0" smtClean="0">
                          <a:solidFill>
                            <a:schemeClr val="accent1"/>
                          </a:solidFill>
                        </a:rPr>
                        <a:t>/L</a:t>
                      </a:r>
                      <a:endParaRPr lang="tr-T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 smtClean="0"/>
                    </a:p>
                  </a:txBody>
                  <a:tcPr/>
                </a:tc>
              </a:tr>
              <a:tr h="500331">
                <a:tc>
                  <a:txBody>
                    <a:bodyPr/>
                    <a:lstStyle/>
                    <a:p>
                      <a:r>
                        <a:rPr lang="tr-TR" dirty="0" smtClean="0"/>
                        <a:t>70–79 yaş için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1"/>
                          </a:solidFill>
                        </a:rPr>
                        <a:t>6 </a:t>
                      </a:r>
                      <a:r>
                        <a:rPr lang="tr-TR" dirty="0" err="1" smtClean="0">
                          <a:solidFill>
                            <a:schemeClr val="accent1"/>
                          </a:solidFill>
                        </a:rPr>
                        <a:t>mIU</a:t>
                      </a:r>
                      <a:r>
                        <a:rPr lang="tr-TR" dirty="0" smtClean="0">
                          <a:solidFill>
                            <a:schemeClr val="accent1"/>
                          </a:solidFill>
                        </a:rPr>
                        <a:t>/L </a:t>
                      </a:r>
                      <a:endParaRPr lang="tr-TR" dirty="0"/>
                    </a:p>
                  </a:txBody>
                  <a:tcPr/>
                </a:tc>
              </a:tr>
              <a:tr h="500331">
                <a:tc>
                  <a:txBody>
                    <a:bodyPr/>
                    <a:lstStyle/>
                    <a:p>
                      <a:r>
                        <a:rPr lang="tr-TR" dirty="0" smtClean="0"/>
                        <a:t>&gt;80 yaş için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1"/>
                          </a:solidFill>
                        </a:rPr>
                        <a:t>7.5 </a:t>
                      </a:r>
                      <a:r>
                        <a:rPr lang="tr-TR" dirty="0" err="1" smtClean="0">
                          <a:solidFill>
                            <a:schemeClr val="accent1"/>
                          </a:solidFill>
                        </a:rPr>
                        <a:t>mIU</a:t>
                      </a:r>
                      <a:r>
                        <a:rPr lang="tr-TR" dirty="0" smtClean="0">
                          <a:solidFill>
                            <a:schemeClr val="accent1"/>
                          </a:solidFill>
                        </a:rPr>
                        <a:t>/L 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357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chemeClr val="accent6">
                    <a:lumMod val="50000"/>
                  </a:schemeClr>
                </a:solidFill>
              </a:rPr>
              <a:t>Primer</a:t>
            </a:r>
            <a:r>
              <a:rPr lang="tr-TR" b="1" dirty="0" smtClean="0">
                <a:solidFill>
                  <a:schemeClr val="accent6">
                    <a:lumMod val="50000"/>
                  </a:schemeClr>
                </a:solidFill>
              </a:rPr>
              <a:t> Aşikar </a:t>
            </a:r>
            <a:r>
              <a:rPr lang="tr-TR" b="1" dirty="0" err="1" smtClean="0">
                <a:solidFill>
                  <a:schemeClr val="accent6">
                    <a:lumMod val="50000"/>
                  </a:schemeClr>
                </a:solidFill>
              </a:rPr>
              <a:t>Hipotirodi</a:t>
            </a:r>
            <a:r>
              <a:rPr lang="tr-TR" b="1" dirty="0" smtClean="0">
                <a:solidFill>
                  <a:schemeClr val="accent6">
                    <a:lumMod val="50000"/>
                  </a:schemeClr>
                </a:solidFill>
              </a:rPr>
              <a:t>/Tedavi</a:t>
            </a:r>
            <a:endParaRPr lang="tr-T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tr-TR" dirty="0"/>
              <a:t>Ortalama yerine koyma </a:t>
            </a:r>
            <a:r>
              <a:rPr lang="tr-TR" dirty="0" smtClean="0"/>
              <a:t>dozu</a:t>
            </a:r>
            <a:r>
              <a:rPr lang="tr-TR" dirty="0" smtClean="0">
                <a:sym typeface="Wingdings" pitchFamily="2" charset="2"/>
              </a:rPr>
              <a:t></a:t>
            </a:r>
            <a:r>
              <a:rPr lang="tr-TR" dirty="0" smtClean="0"/>
              <a:t> </a:t>
            </a:r>
            <a:r>
              <a:rPr lang="tr-TR" dirty="0"/>
              <a:t>1,6 </a:t>
            </a:r>
            <a:r>
              <a:rPr lang="el-GR" dirty="0"/>
              <a:t>μ</a:t>
            </a:r>
            <a:r>
              <a:rPr lang="tr-TR" dirty="0"/>
              <a:t>g/kg </a:t>
            </a:r>
            <a:endParaRPr lang="tr-TR" dirty="0" smtClean="0"/>
          </a:p>
          <a:p>
            <a:r>
              <a:rPr lang="tr-TR" dirty="0"/>
              <a:t>K</a:t>
            </a:r>
            <a:r>
              <a:rPr lang="tr-TR" dirty="0" smtClean="0"/>
              <a:t>işiden kişiye değişen </a:t>
            </a:r>
            <a:r>
              <a:rPr lang="tr-TR" dirty="0"/>
              <a:t>uygun dozlar </a:t>
            </a:r>
            <a:r>
              <a:rPr lang="tr-TR" dirty="0" smtClean="0">
                <a:sym typeface="Wingdings" pitchFamily="2" charset="2"/>
              </a:rPr>
              <a:t></a:t>
            </a:r>
            <a:r>
              <a:rPr lang="tr-TR" dirty="0" smtClean="0"/>
              <a:t>(1.4–1.8 </a:t>
            </a:r>
            <a:r>
              <a:rPr lang="tr-TR" dirty="0"/>
              <a:t>µg/kg</a:t>
            </a:r>
            <a:r>
              <a:rPr lang="tr-TR" dirty="0" smtClean="0"/>
              <a:t>)</a:t>
            </a:r>
          </a:p>
          <a:p>
            <a:r>
              <a:rPr lang="tr-TR" dirty="0" smtClean="0"/>
              <a:t>Başlangıç </a:t>
            </a:r>
            <a:r>
              <a:rPr lang="tr-TR" dirty="0"/>
              <a:t>dozu</a:t>
            </a:r>
            <a:r>
              <a:rPr lang="tr-TR" dirty="0" smtClean="0"/>
              <a:t>, </a:t>
            </a:r>
            <a:r>
              <a:rPr lang="tr-TR" dirty="0"/>
              <a:t>hastanın </a:t>
            </a:r>
            <a:r>
              <a:rPr lang="tr-TR" dirty="0" smtClean="0"/>
              <a:t>yaşına, </a:t>
            </a:r>
            <a:r>
              <a:rPr lang="tr-TR" dirty="0" err="1" smtClean="0"/>
              <a:t>hipotiroidinin</a:t>
            </a:r>
            <a:r>
              <a:rPr lang="tr-TR" dirty="0" smtClean="0"/>
              <a:t> </a:t>
            </a:r>
            <a:r>
              <a:rPr lang="tr-TR" dirty="0"/>
              <a:t>süresine, ciddiyetine, birlikte bulunan diğer </a:t>
            </a:r>
            <a:r>
              <a:rPr lang="tr-TR" dirty="0" smtClean="0"/>
              <a:t>hastalıklara bağlıdır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err="1" smtClean="0"/>
              <a:t>Kardiyovasküler</a:t>
            </a:r>
            <a:r>
              <a:rPr lang="tr-TR" dirty="0" smtClean="0"/>
              <a:t> </a:t>
            </a:r>
            <a:r>
              <a:rPr lang="tr-TR" dirty="0"/>
              <a:t>riski yüksek olan kişilerde 12,5 </a:t>
            </a:r>
            <a:r>
              <a:rPr lang="el-GR" dirty="0"/>
              <a:t>μ</a:t>
            </a:r>
            <a:r>
              <a:rPr lang="tr-TR" dirty="0"/>
              <a:t>g/gün düşük dozla başlayıp 4–6 haftalık dönemler ile doz ayarlaması yapılarak hedeflenen TSH düzeyine ulaşılmalıdır. </a:t>
            </a:r>
            <a:endParaRPr lang="tr-TR" dirty="0" smtClean="0"/>
          </a:p>
          <a:p>
            <a:r>
              <a:rPr lang="tr-TR" dirty="0" smtClean="0"/>
              <a:t>Riski </a:t>
            </a:r>
            <a:r>
              <a:rPr lang="tr-TR" dirty="0"/>
              <a:t>olmayan genç olgularda yarı dozda başlanıp 4–6 hafta içinde tam doza çıkılabilir.</a:t>
            </a:r>
          </a:p>
        </p:txBody>
      </p:sp>
    </p:spTree>
    <p:extLst>
      <p:ext uri="{BB962C8B-B14F-4D97-AF65-F5344CB8AC3E}">
        <p14:creationId xmlns:p14="http://schemas.microsoft.com/office/powerpoint/2010/main" val="410964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92088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accent6">
                    <a:lumMod val="50000"/>
                  </a:schemeClr>
                </a:solidFill>
              </a:rPr>
              <a:t>Tedavi Takibi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518720" cy="4608512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Başlangıç levotiroksin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smtClean="0"/>
              <a:t>25 </a:t>
            </a:r>
            <a:r>
              <a:rPr lang="el-GR" dirty="0"/>
              <a:t>μ</a:t>
            </a:r>
            <a:r>
              <a:rPr lang="tr-TR" dirty="0"/>
              <a:t>g/gün </a:t>
            </a:r>
            <a:endParaRPr lang="tr-TR" dirty="0" smtClean="0"/>
          </a:p>
          <a:p>
            <a:r>
              <a:rPr lang="tr-TR" dirty="0"/>
              <a:t>Doz arttırmak gerekiyorsa </a:t>
            </a:r>
            <a:r>
              <a:rPr lang="tr-TR" dirty="0" smtClean="0"/>
              <a:t>6–8 haftada bir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smtClean="0"/>
              <a:t> </a:t>
            </a:r>
            <a:r>
              <a:rPr lang="tr-TR" dirty="0"/>
              <a:t>12.5–25 </a:t>
            </a:r>
            <a:r>
              <a:rPr lang="tr-TR" dirty="0" smtClean="0"/>
              <a:t>µg/gün arttırılabilir.</a:t>
            </a:r>
          </a:p>
          <a:p>
            <a:r>
              <a:rPr lang="tr-TR" dirty="0" smtClean="0"/>
              <a:t>Hedeflenen </a:t>
            </a:r>
            <a:r>
              <a:rPr lang="tr-TR" dirty="0"/>
              <a:t>TSH </a:t>
            </a:r>
            <a:r>
              <a:rPr lang="tr-TR" dirty="0" smtClean="0"/>
              <a:t>ulaşıldıktan sonra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smtClean="0"/>
              <a:t> </a:t>
            </a:r>
            <a:r>
              <a:rPr lang="tr-TR" dirty="0"/>
              <a:t>6–12 </a:t>
            </a:r>
            <a:r>
              <a:rPr lang="tr-TR" dirty="0" smtClean="0"/>
              <a:t>ayda bir TSH bakılır.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Erken </a:t>
            </a:r>
            <a:r>
              <a:rPr lang="tr-TR" dirty="0">
                <a:solidFill>
                  <a:schemeClr val="tx1"/>
                </a:solidFill>
              </a:rPr>
              <a:t>TSH takibi yapılması gereken durumlar </a:t>
            </a:r>
            <a:endParaRPr lang="tr-TR" dirty="0" smtClean="0">
              <a:solidFill>
                <a:schemeClr val="tx1"/>
              </a:solidFill>
            </a:endParaRPr>
          </a:p>
          <a:p>
            <a:pPr lvl="1"/>
            <a:r>
              <a:rPr lang="tr-TR" dirty="0" smtClean="0">
                <a:solidFill>
                  <a:schemeClr val="accent1"/>
                </a:solidFill>
              </a:rPr>
              <a:t>Cerrahi</a:t>
            </a:r>
          </a:p>
          <a:p>
            <a:pPr lvl="1"/>
            <a:r>
              <a:rPr lang="tr-TR" dirty="0" smtClean="0">
                <a:solidFill>
                  <a:schemeClr val="accent1"/>
                </a:solidFill>
              </a:rPr>
              <a:t>Gebelik</a:t>
            </a:r>
          </a:p>
          <a:p>
            <a:pPr lvl="1"/>
            <a:r>
              <a:rPr lang="tr-TR" dirty="0">
                <a:solidFill>
                  <a:schemeClr val="accent1"/>
                </a:solidFill>
              </a:rPr>
              <a:t>A</a:t>
            </a:r>
            <a:r>
              <a:rPr lang="tr-TR" dirty="0" smtClean="0">
                <a:solidFill>
                  <a:schemeClr val="accent1"/>
                </a:solidFill>
              </a:rPr>
              <a:t>raya </a:t>
            </a:r>
            <a:r>
              <a:rPr lang="tr-TR" dirty="0">
                <a:solidFill>
                  <a:schemeClr val="accent1"/>
                </a:solidFill>
              </a:rPr>
              <a:t>giren </a:t>
            </a:r>
            <a:r>
              <a:rPr lang="tr-TR" dirty="0" smtClean="0">
                <a:solidFill>
                  <a:schemeClr val="accent1"/>
                </a:solidFill>
              </a:rPr>
              <a:t>hastalıklar</a:t>
            </a:r>
          </a:p>
          <a:p>
            <a:pPr lvl="1"/>
            <a:r>
              <a:rPr lang="tr-TR" dirty="0" smtClean="0">
                <a:solidFill>
                  <a:schemeClr val="accent1"/>
                </a:solidFill>
              </a:rPr>
              <a:t>İlaç değişimi</a:t>
            </a:r>
          </a:p>
          <a:p>
            <a:pPr lvl="1"/>
            <a:r>
              <a:rPr lang="tr-TR" dirty="0" err="1">
                <a:solidFill>
                  <a:schemeClr val="accent1"/>
                </a:solidFill>
              </a:rPr>
              <a:t>T</a:t>
            </a:r>
            <a:r>
              <a:rPr lang="tr-TR" dirty="0" err="1" smtClean="0">
                <a:solidFill>
                  <a:schemeClr val="accent1"/>
                </a:solidFill>
              </a:rPr>
              <a:t>iroid</a:t>
            </a:r>
            <a:r>
              <a:rPr lang="tr-TR" dirty="0" smtClean="0">
                <a:solidFill>
                  <a:schemeClr val="accent1"/>
                </a:solidFill>
              </a:rPr>
              <a:t> </a:t>
            </a:r>
            <a:r>
              <a:rPr lang="tr-TR" dirty="0">
                <a:solidFill>
                  <a:schemeClr val="accent1"/>
                </a:solidFill>
              </a:rPr>
              <a:t>metabolizmasını etkileyen </a:t>
            </a:r>
            <a:r>
              <a:rPr lang="tr-TR" dirty="0" smtClean="0">
                <a:solidFill>
                  <a:schemeClr val="accent1"/>
                </a:solidFill>
              </a:rPr>
              <a:t>ilaçların </a:t>
            </a:r>
            <a:r>
              <a:rPr lang="tr-TR" dirty="0">
                <a:solidFill>
                  <a:schemeClr val="accent1"/>
                </a:solidFill>
              </a:rPr>
              <a:t>kullanımı, </a:t>
            </a:r>
            <a:endParaRPr lang="tr-TR" dirty="0" smtClean="0">
              <a:solidFill>
                <a:schemeClr val="accent1"/>
              </a:solidFill>
            </a:endParaRPr>
          </a:p>
          <a:p>
            <a:pPr lvl="1"/>
            <a:r>
              <a:rPr lang="tr-TR" dirty="0" err="1" smtClean="0">
                <a:solidFill>
                  <a:schemeClr val="accent1"/>
                </a:solidFill>
              </a:rPr>
              <a:t>VKI’de</a:t>
            </a:r>
            <a:r>
              <a:rPr lang="tr-TR" dirty="0" smtClean="0">
                <a:solidFill>
                  <a:schemeClr val="accent1"/>
                </a:solidFill>
              </a:rPr>
              <a:t> </a:t>
            </a:r>
            <a:r>
              <a:rPr lang="tr-TR" dirty="0">
                <a:solidFill>
                  <a:schemeClr val="accent1"/>
                </a:solidFill>
              </a:rPr>
              <a:t>hızlı </a:t>
            </a:r>
            <a:r>
              <a:rPr lang="tr-TR" dirty="0" smtClean="0">
                <a:solidFill>
                  <a:schemeClr val="accent1"/>
                </a:solidFill>
              </a:rPr>
              <a:t>değişiklikler</a:t>
            </a:r>
            <a:endParaRPr lang="tr-T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626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6">
                    <a:lumMod val="50000"/>
                  </a:schemeClr>
                </a:solidFill>
              </a:rPr>
              <a:t>İlaç Kullanımı</a:t>
            </a:r>
            <a:endParaRPr lang="tr-T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590728" cy="4896544"/>
          </a:xfrm>
        </p:spPr>
        <p:txBody>
          <a:bodyPr>
            <a:normAutofit/>
          </a:bodyPr>
          <a:lstStyle/>
          <a:p>
            <a:r>
              <a:rPr lang="tr-TR" dirty="0" err="1"/>
              <a:t>Levotiroksin</a:t>
            </a:r>
            <a:r>
              <a:rPr lang="tr-TR" dirty="0"/>
              <a:t> sabah aç </a:t>
            </a:r>
            <a:r>
              <a:rPr lang="tr-TR" dirty="0" smtClean="0"/>
              <a:t>karnına(yemekten en erken 30dk önce) günde tek seferde ezilmeden </a:t>
            </a:r>
            <a:r>
              <a:rPr lang="tr-TR" dirty="0"/>
              <a:t>alınmalıdır. </a:t>
            </a:r>
            <a:endParaRPr lang="tr-TR" dirty="0" smtClean="0"/>
          </a:p>
          <a:p>
            <a:r>
              <a:rPr lang="tr-TR" dirty="0" err="1" smtClean="0"/>
              <a:t>Levotiroksin</a:t>
            </a:r>
            <a:r>
              <a:rPr lang="tr-TR" dirty="0" smtClean="0"/>
              <a:t> </a:t>
            </a:r>
            <a:r>
              <a:rPr lang="tr-TR" dirty="0" err="1"/>
              <a:t>prepatları</a:t>
            </a:r>
            <a:r>
              <a:rPr lang="tr-TR" dirty="0"/>
              <a:t> ayni dozlarda, ayni tedavi edici etkinliği göstermediği için, tedaviye ayni preparatla devam etmek önemlidir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/>
              <a:t>Ticari Preparat değişikliğinde dozun yeterli olup olmadığı 6–8 hafta içinde kontrol edilmelidir. </a:t>
            </a:r>
            <a:endParaRPr lang="tr-TR" dirty="0" smtClean="0"/>
          </a:p>
          <a:p>
            <a:r>
              <a:rPr lang="tr-TR" dirty="0" err="1" smtClean="0"/>
              <a:t>Tiroid</a:t>
            </a:r>
            <a:r>
              <a:rPr lang="tr-TR" dirty="0" smtClean="0"/>
              <a:t> </a:t>
            </a:r>
            <a:r>
              <a:rPr lang="tr-TR" dirty="0"/>
              <a:t>hormon emilimi, hastanın yaşı, </a:t>
            </a:r>
            <a:r>
              <a:rPr lang="tr-TR" dirty="0" err="1"/>
              <a:t>levotiroksin</a:t>
            </a:r>
            <a:r>
              <a:rPr lang="tr-TR" dirty="0"/>
              <a:t> preparatları asit ortamda çözüldüğünden proton pompa inhibitörleri, </a:t>
            </a:r>
            <a:r>
              <a:rPr lang="tr-TR" dirty="0" err="1" smtClean="0"/>
              <a:t>çölyak</a:t>
            </a:r>
            <a:r>
              <a:rPr lang="tr-TR" dirty="0" smtClean="0"/>
              <a:t> </a:t>
            </a:r>
            <a:r>
              <a:rPr lang="tr-TR" dirty="0"/>
              <a:t>hastalığı ve </a:t>
            </a:r>
            <a:r>
              <a:rPr lang="tr-TR" dirty="0" err="1"/>
              <a:t>malabsorbsiyondan</a:t>
            </a:r>
            <a:r>
              <a:rPr lang="tr-TR" dirty="0"/>
              <a:t> etkilenebilir. 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7924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6">
                    <a:lumMod val="50000"/>
                  </a:schemeClr>
                </a:solidFill>
              </a:rPr>
              <a:t>Sunum Planı</a:t>
            </a:r>
            <a:endParaRPr lang="tr-T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Amaç</a:t>
            </a:r>
          </a:p>
          <a:p>
            <a:r>
              <a:rPr lang="tr-TR" dirty="0" smtClean="0"/>
              <a:t>Öğrenim Hedefleri</a:t>
            </a:r>
          </a:p>
          <a:p>
            <a:r>
              <a:rPr lang="tr-TR" dirty="0" err="1" smtClean="0"/>
              <a:t>Hipotiroidi</a:t>
            </a:r>
            <a:r>
              <a:rPr lang="tr-TR" dirty="0" smtClean="0"/>
              <a:t>(Tanı/Klinik/Tedavi)</a:t>
            </a:r>
          </a:p>
          <a:p>
            <a:pPr lvl="1"/>
            <a:r>
              <a:rPr lang="tr-TR" dirty="0" err="1" smtClean="0">
                <a:solidFill>
                  <a:schemeClr val="tx1"/>
                </a:solidFill>
              </a:rPr>
              <a:t>Subklinik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Hipotiroidi</a:t>
            </a:r>
            <a:endParaRPr lang="tr-TR" dirty="0" smtClean="0">
              <a:solidFill>
                <a:schemeClr val="tx1"/>
              </a:solidFill>
            </a:endParaRP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Aşikar </a:t>
            </a:r>
            <a:r>
              <a:rPr lang="tr-TR" dirty="0" err="1" smtClean="0">
                <a:solidFill>
                  <a:schemeClr val="tx1"/>
                </a:solidFill>
              </a:rPr>
              <a:t>Primer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Hipotirodi</a:t>
            </a:r>
            <a:endParaRPr lang="tr-TR" dirty="0" smtClean="0">
              <a:solidFill>
                <a:schemeClr val="tx1"/>
              </a:solidFill>
            </a:endParaRPr>
          </a:p>
          <a:p>
            <a:pPr lvl="1"/>
            <a:r>
              <a:rPr lang="tr-TR" dirty="0" err="1" smtClean="0">
                <a:solidFill>
                  <a:schemeClr val="tx1"/>
                </a:solidFill>
              </a:rPr>
              <a:t>Sekonder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Hipotiroidi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tr-TR" dirty="0" err="1" smtClean="0"/>
              <a:t>Tiroid</a:t>
            </a:r>
            <a:r>
              <a:rPr lang="tr-TR" dirty="0" smtClean="0"/>
              <a:t> Nodülü(</a:t>
            </a:r>
            <a:r>
              <a:rPr lang="tr-TR" dirty="0" err="1" smtClean="0"/>
              <a:t>Anamnez</a:t>
            </a:r>
            <a:r>
              <a:rPr lang="tr-TR" dirty="0" smtClean="0"/>
              <a:t>/Fizik Muayene/Tanısal Testler)</a:t>
            </a:r>
          </a:p>
          <a:p>
            <a:r>
              <a:rPr lang="tr-TR" dirty="0" err="1" smtClean="0"/>
              <a:t>Tiroid</a:t>
            </a:r>
            <a:r>
              <a:rPr lang="tr-TR" dirty="0" smtClean="0"/>
              <a:t> Hastalıklarında Sevk Kriterleri</a:t>
            </a:r>
          </a:p>
        </p:txBody>
      </p:sp>
    </p:spTree>
    <p:extLst>
      <p:ext uri="{BB962C8B-B14F-4D97-AF65-F5344CB8AC3E}">
        <p14:creationId xmlns:p14="http://schemas.microsoft.com/office/powerpoint/2010/main" val="1873491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6">
                    <a:lumMod val="50000"/>
                  </a:schemeClr>
                </a:solidFill>
              </a:rPr>
              <a:t>İlaç Kullanımı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İlaç etkileşimleri de önemlidir; demir bileşikleri, </a:t>
            </a:r>
            <a:r>
              <a:rPr lang="tr-TR" dirty="0" err="1"/>
              <a:t>kolestiramin</a:t>
            </a:r>
            <a:r>
              <a:rPr lang="tr-TR" dirty="0"/>
              <a:t>, </a:t>
            </a:r>
            <a:r>
              <a:rPr lang="tr-TR" dirty="0" err="1"/>
              <a:t>sükralfat</a:t>
            </a:r>
            <a:r>
              <a:rPr lang="tr-TR" dirty="0"/>
              <a:t>, kalsiyum, alüminyum hidroksit gibi antiasitler, </a:t>
            </a:r>
            <a:r>
              <a:rPr lang="tr-TR" dirty="0" err="1"/>
              <a:t>levotiroksin</a:t>
            </a:r>
            <a:r>
              <a:rPr lang="tr-TR" dirty="0"/>
              <a:t> emilimini etkileyebilir. </a:t>
            </a:r>
          </a:p>
          <a:p>
            <a:r>
              <a:rPr lang="tr-TR" dirty="0"/>
              <a:t>Bu tür ilaçlar </a:t>
            </a:r>
            <a:r>
              <a:rPr lang="tr-TR" dirty="0" err="1"/>
              <a:t>levotiroksin</a:t>
            </a:r>
            <a:r>
              <a:rPr lang="tr-TR" dirty="0"/>
              <a:t> dozundan en az 4 saat sonra alınmalıdır. </a:t>
            </a:r>
          </a:p>
          <a:p>
            <a:r>
              <a:rPr lang="tr-TR" dirty="0" err="1"/>
              <a:t>Hipokortizolemi</a:t>
            </a:r>
            <a:r>
              <a:rPr lang="tr-TR" dirty="0"/>
              <a:t> (santral veya </a:t>
            </a:r>
            <a:r>
              <a:rPr lang="tr-TR" dirty="0" err="1"/>
              <a:t>primer</a:t>
            </a:r>
            <a:r>
              <a:rPr lang="tr-TR" dirty="0"/>
              <a:t>) kuşkusu varsa öncelikle adrenal rezerv değerlendirilmeli adrenal yetmezliği olanlarda önce </a:t>
            </a:r>
            <a:r>
              <a:rPr lang="tr-TR" dirty="0" err="1"/>
              <a:t>kortizol</a:t>
            </a:r>
            <a:r>
              <a:rPr lang="tr-TR" dirty="0"/>
              <a:t> </a:t>
            </a:r>
            <a:r>
              <a:rPr lang="tr-TR" dirty="0" err="1"/>
              <a:t>replasmanı</a:t>
            </a:r>
            <a:r>
              <a:rPr lang="tr-TR" dirty="0"/>
              <a:t> ardından (1 hafta sonra) </a:t>
            </a:r>
            <a:r>
              <a:rPr lang="tr-TR" dirty="0" err="1"/>
              <a:t>levotiroksin</a:t>
            </a:r>
            <a:r>
              <a:rPr lang="tr-TR" dirty="0"/>
              <a:t> </a:t>
            </a:r>
            <a:r>
              <a:rPr lang="tr-TR" dirty="0" err="1"/>
              <a:t>replasmanı</a:t>
            </a:r>
            <a:r>
              <a:rPr lang="tr-TR" dirty="0"/>
              <a:t> yapılmalıdır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0951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chemeClr val="accent6">
                    <a:lumMod val="50000"/>
                  </a:schemeClr>
                </a:solidFill>
              </a:rPr>
              <a:t>Sekonder</a:t>
            </a:r>
            <a:r>
              <a:rPr lang="tr-TR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accent6">
                    <a:lumMod val="50000"/>
                  </a:schemeClr>
                </a:solidFill>
              </a:rPr>
              <a:t>Hipotiroidide</a:t>
            </a:r>
            <a:r>
              <a:rPr lang="tr-TR" b="1" dirty="0">
                <a:solidFill>
                  <a:schemeClr val="accent6">
                    <a:lumMod val="50000"/>
                  </a:schemeClr>
                </a:solidFill>
              </a:rPr>
              <a:t> Tedavi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3200" dirty="0" err="1"/>
              <a:t>Sekonder</a:t>
            </a:r>
            <a:r>
              <a:rPr lang="tr-TR" sz="3200" dirty="0"/>
              <a:t> </a:t>
            </a:r>
            <a:r>
              <a:rPr lang="tr-TR" sz="3200" dirty="0" err="1"/>
              <a:t>hipotiroidide</a:t>
            </a:r>
            <a:r>
              <a:rPr lang="tr-TR" sz="3200" dirty="0"/>
              <a:t> </a:t>
            </a:r>
            <a:r>
              <a:rPr lang="tr-TR" sz="3200" dirty="0" err="1"/>
              <a:t>levotiroksin</a:t>
            </a:r>
            <a:r>
              <a:rPr lang="tr-TR" sz="3200" dirty="0"/>
              <a:t> </a:t>
            </a:r>
            <a:r>
              <a:rPr lang="tr-TR" sz="3200" dirty="0" err="1"/>
              <a:t>replasman</a:t>
            </a:r>
            <a:r>
              <a:rPr lang="tr-TR" sz="3200" dirty="0"/>
              <a:t> tedavi prensipleri ve tedavi hedefleri aynıdır. </a:t>
            </a:r>
            <a:endParaRPr lang="tr-TR" sz="3200" dirty="0" smtClean="0"/>
          </a:p>
          <a:p>
            <a:r>
              <a:rPr lang="tr-TR" sz="3200" dirty="0" smtClean="0"/>
              <a:t>İzlemde</a:t>
            </a:r>
            <a:r>
              <a:rPr lang="tr-TR" sz="3200" dirty="0"/>
              <a:t>, TSH düzeyi </a:t>
            </a:r>
            <a:r>
              <a:rPr lang="tr-TR" sz="3200" dirty="0" smtClean="0">
                <a:solidFill>
                  <a:schemeClr val="accent1"/>
                </a:solidFill>
              </a:rPr>
              <a:t>ölçülmemeli</a:t>
            </a:r>
            <a:r>
              <a:rPr lang="tr-TR" sz="3200" dirty="0">
                <a:solidFill>
                  <a:schemeClr val="accent1"/>
                </a:solidFill>
              </a:rPr>
              <a:t>!</a:t>
            </a:r>
            <a:endParaRPr lang="tr-TR" sz="3200" dirty="0" smtClean="0">
              <a:solidFill>
                <a:schemeClr val="accent1"/>
              </a:solidFill>
            </a:endParaRPr>
          </a:p>
          <a:p>
            <a:r>
              <a:rPr lang="tr-TR" sz="3200" dirty="0"/>
              <a:t>S</a:t>
            </a:r>
            <a:r>
              <a:rPr lang="tr-TR" sz="3200" dirty="0" smtClean="0"/>
              <a:t>erum </a:t>
            </a:r>
            <a:r>
              <a:rPr lang="tr-TR" sz="3200" dirty="0"/>
              <a:t>sT4 düzeyi ile takip edilmelidir. </a:t>
            </a:r>
            <a:endParaRPr lang="tr-TR" sz="3200" dirty="0" smtClean="0"/>
          </a:p>
          <a:p>
            <a:r>
              <a:rPr lang="tr-TR" sz="3200" dirty="0" smtClean="0"/>
              <a:t>Takiplerde </a:t>
            </a:r>
            <a:r>
              <a:rPr lang="tr-TR" sz="3200" dirty="0"/>
              <a:t>sT4 değeri normal aralık ortası ve 1/3 üst sınırda olmalıdır.</a:t>
            </a:r>
          </a:p>
        </p:txBody>
      </p:sp>
    </p:spTree>
    <p:extLst>
      <p:ext uri="{BB962C8B-B14F-4D97-AF65-F5344CB8AC3E}">
        <p14:creationId xmlns:p14="http://schemas.microsoft.com/office/powerpoint/2010/main" val="116799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chemeClr val="accent6">
                    <a:lumMod val="50000"/>
                  </a:schemeClr>
                </a:solidFill>
              </a:rPr>
              <a:t>Tiroid</a:t>
            </a:r>
            <a:r>
              <a:rPr lang="tr-TR" b="1" dirty="0" smtClean="0">
                <a:solidFill>
                  <a:schemeClr val="accent6">
                    <a:lumMod val="50000"/>
                  </a:schemeClr>
                </a:solidFill>
              </a:rPr>
              <a:t> Nodülü</a:t>
            </a:r>
            <a:endParaRPr lang="tr-T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70304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/>
              <a:t>Palpe</a:t>
            </a:r>
            <a:r>
              <a:rPr lang="tr-TR" dirty="0"/>
              <a:t> edilebilen </a:t>
            </a:r>
            <a:r>
              <a:rPr lang="tr-TR" dirty="0" smtClean="0"/>
              <a:t>nodül sıklığı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smtClean="0"/>
              <a:t> </a:t>
            </a:r>
            <a:r>
              <a:rPr lang="tr-TR" dirty="0"/>
              <a:t>%3 -</a:t>
            </a:r>
            <a:r>
              <a:rPr lang="tr-TR" dirty="0" smtClean="0"/>
              <a:t>7 </a:t>
            </a:r>
            <a:r>
              <a:rPr lang="tr-TR" dirty="0"/>
              <a:t>iken, </a:t>
            </a:r>
            <a:endParaRPr lang="tr-TR" dirty="0" smtClean="0"/>
          </a:p>
          <a:p>
            <a:r>
              <a:rPr lang="tr-TR" dirty="0" smtClean="0"/>
              <a:t>Klinikte saptanamayıp </a:t>
            </a:r>
            <a:r>
              <a:rPr lang="tr-TR" dirty="0" err="1" smtClean="0"/>
              <a:t>USG’de</a:t>
            </a:r>
            <a:r>
              <a:rPr lang="tr-TR" dirty="0" smtClean="0"/>
              <a:t> tespit </a:t>
            </a:r>
            <a:r>
              <a:rPr lang="tr-TR" dirty="0"/>
              <a:t>edilen </a:t>
            </a:r>
            <a:r>
              <a:rPr lang="tr-TR" dirty="0" smtClean="0"/>
              <a:t>nodül 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smtClean="0"/>
              <a:t> </a:t>
            </a:r>
            <a:r>
              <a:rPr lang="tr-TR" dirty="0"/>
              <a:t>%</a:t>
            </a:r>
            <a:r>
              <a:rPr lang="tr-TR" dirty="0" smtClean="0"/>
              <a:t>20-76 </a:t>
            </a:r>
          </a:p>
          <a:p>
            <a:r>
              <a:rPr lang="tr-TR" dirty="0" err="1" smtClean="0"/>
              <a:t>Tiroid</a:t>
            </a:r>
            <a:r>
              <a:rPr lang="tr-TR" dirty="0" smtClean="0"/>
              <a:t> nodülleri </a:t>
            </a:r>
            <a:r>
              <a:rPr lang="tr-TR" dirty="0"/>
              <a:t>hastanın kendisi veya hekimin fizik muayenesi sırasında boyunda kitle </a:t>
            </a:r>
            <a:r>
              <a:rPr lang="tr-TR" dirty="0" smtClean="0"/>
              <a:t>ele gelmesi </a:t>
            </a:r>
            <a:r>
              <a:rPr lang="tr-TR" dirty="0"/>
              <a:t>bazen de yapılan </a:t>
            </a:r>
            <a:r>
              <a:rPr lang="tr-TR" dirty="0" smtClean="0"/>
              <a:t>görüntüleme </a:t>
            </a:r>
            <a:r>
              <a:rPr lang="tr-TR" dirty="0"/>
              <a:t>incelemesi sırasında </a:t>
            </a:r>
            <a:r>
              <a:rPr lang="tr-TR" dirty="0" smtClean="0"/>
              <a:t>tesadüfen </a:t>
            </a:r>
            <a:r>
              <a:rPr lang="tr-TR" dirty="0"/>
              <a:t>bulunur. </a:t>
            </a:r>
            <a:endParaRPr lang="tr-TR" dirty="0" smtClean="0"/>
          </a:p>
          <a:p>
            <a:r>
              <a:rPr lang="tr-TR" dirty="0" smtClean="0"/>
              <a:t>Klinik </a:t>
            </a:r>
            <a:r>
              <a:rPr lang="tr-TR" dirty="0"/>
              <a:t>pratikte </a:t>
            </a:r>
            <a:r>
              <a:rPr lang="tr-TR" dirty="0" err="1"/>
              <a:t>tiroidde</a:t>
            </a:r>
            <a:r>
              <a:rPr lang="tr-TR" dirty="0"/>
              <a:t> bir nodul saptandığında </a:t>
            </a:r>
            <a:r>
              <a:rPr lang="tr-TR" dirty="0" smtClean="0"/>
              <a:t>en çok </a:t>
            </a:r>
            <a:r>
              <a:rPr lang="tr-TR" dirty="0"/>
              <a:t>korkulan bunun </a:t>
            </a:r>
            <a:r>
              <a:rPr lang="tr-TR" dirty="0" err="1"/>
              <a:t>malign</a:t>
            </a:r>
            <a:r>
              <a:rPr lang="tr-TR" dirty="0"/>
              <a:t> olabileceğidir. Ancak bu lezyonların </a:t>
            </a:r>
            <a:r>
              <a:rPr lang="tr-TR" dirty="0" smtClean="0"/>
              <a:t>çoğunun </a:t>
            </a:r>
            <a:r>
              <a:rPr lang="tr-TR" dirty="0" err="1"/>
              <a:t>benign</a:t>
            </a:r>
            <a:r>
              <a:rPr lang="tr-TR" dirty="0"/>
              <a:t> </a:t>
            </a:r>
            <a:r>
              <a:rPr lang="tr-TR" dirty="0" smtClean="0"/>
              <a:t>olduğu ve </a:t>
            </a:r>
            <a:r>
              <a:rPr lang="tr-TR" dirty="0"/>
              <a:t>iyi bir değerlendirmeden sonra hastanın </a:t>
            </a:r>
            <a:r>
              <a:rPr lang="tr-TR" dirty="0" smtClean="0"/>
              <a:t>basitçe </a:t>
            </a:r>
            <a:r>
              <a:rPr lang="tr-TR" dirty="0"/>
              <a:t>takip edileceği unutulmamalıdır. </a:t>
            </a:r>
            <a:endParaRPr lang="tr-TR" dirty="0" smtClean="0"/>
          </a:p>
          <a:p>
            <a:r>
              <a:rPr lang="tr-TR" dirty="0" err="1" smtClean="0"/>
              <a:t>Tiroid</a:t>
            </a:r>
            <a:r>
              <a:rPr lang="tr-TR" dirty="0" smtClean="0"/>
              <a:t> nodülleri </a:t>
            </a:r>
            <a:r>
              <a:rPr lang="tr-TR" dirty="0"/>
              <a:t>tek veya </a:t>
            </a:r>
            <a:r>
              <a:rPr lang="tr-TR" dirty="0" smtClean="0"/>
              <a:t>çok </a:t>
            </a:r>
            <a:r>
              <a:rPr lang="tr-TR" dirty="0"/>
              <a:t>sayıda, </a:t>
            </a:r>
            <a:r>
              <a:rPr lang="tr-TR" dirty="0" err="1"/>
              <a:t>solid</a:t>
            </a:r>
            <a:r>
              <a:rPr lang="tr-TR" dirty="0"/>
              <a:t>, </a:t>
            </a:r>
            <a:r>
              <a:rPr lang="tr-TR" dirty="0" err="1"/>
              <a:t>kistik</a:t>
            </a:r>
            <a:r>
              <a:rPr lang="tr-TR" dirty="0"/>
              <a:t> veya karışık yapıda, fonksiyonlu ya da </a:t>
            </a:r>
            <a:r>
              <a:rPr lang="tr-TR" dirty="0" smtClean="0"/>
              <a:t>fonksiyonsuz olabilir</a:t>
            </a:r>
            <a:r>
              <a:rPr lang="tr-T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3326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chemeClr val="accent6">
                    <a:lumMod val="50000"/>
                  </a:schemeClr>
                </a:solidFill>
              </a:rPr>
              <a:t>Tiroid</a:t>
            </a:r>
            <a:r>
              <a:rPr lang="tr-TR" b="1" dirty="0" smtClean="0">
                <a:solidFill>
                  <a:schemeClr val="accent6">
                    <a:lumMod val="50000"/>
                  </a:schemeClr>
                </a:solidFill>
              </a:rPr>
              <a:t> Nodülünde Ayırıcı Tanı</a:t>
            </a:r>
            <a:endParaRPr lang="tr-T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3910208" cy="4681728"/>
          </a:xfrm>
        </p:spPr>
        <p:txBody>
          <a:bodyPr>
            <a:normAutofit/>
          </a:bodyPr>
          <a:lstStyle/>
          <a:p>
            <a:r>
              <a:rPr lang="tr-TR" dirty="0" err="1"/>
              <a:t>Benign</a:t>
            </a:r>
            <a:r>
              <a:rPr lang="tr-TR" dirty="0"/>
              <a:t> </a:t>
            </a:r>
            <a:r>
              <a:rPr lang="tr-TR" dirty="0" smtClean="0"/>
              <a:t>nodüller </a:t>
            </a:r>
            <a:r>
              <a:rPr lang="tr-TR" dirty="0"/>
              <a:t>guatr</a:t>
            </a:r>
          </a:p>
          <a:p>
            <a:r>
              <a:rPr lang="tr-TR" dirty="0" err="1"/>
              <a:t>Fokal</a:t>
            </a:r>
            <a:r>
              <a:rPr lang="tr-TR" dirty="0"/>
              <a:t> </a:t>
            </a:r>
            <a:r>
              <a:rPr lang="tr-TR" dirty="0" err="1"/>
              <a:t>tiroiditler</a:t>
            </a:r>
            <a:endParaRPr lang="tr-TR" dirty="0"/>
          </a:p>
          <a:p>
            <a:r>
              <a:rPr lang="tr-TR" dirty="0"/>
              <a:t>Basit veya </a:t>
            </a:r>
            <a:r>
              <a:rPr lang="tr-TR" dirty="0" err="1"/>
              <a:t>hemorajik</a:t>
            </a:r>
            <a:r>
              <a:rPr lang="tr-TR" dirty="0"/>
              <a:t> kistler</a:t>
            </a:r>
          </a:p>
          <a:p>
            <a:r>
              <a:rPr lang="tr-TR" dirty="0" err="1" smtClean="0"/>
              <a:t>Folliküler</a:t>
            </a:r>
            <a:r>
              <a:rPr lang="tr-TR" dirty="0" smtClean="0"/>
              <a:t> </a:t>
            </a:r>
            <a:r>
              <a:rPr lang="tr-TR" dirty="0"/>
              <a:t>adenom</a:t>
            </a:r>
          </a:p>
          <a:p>
            <a:r>
              <a:rPr lang="tr-TR" dirty="0" err="1"/>
              <a:t>Papiller</a:t>
            </a:r>
            <a:r>
              <a:rPr lang="tr-TR" dirty="0"/>
              <a:t> </a:t>
            </a:r>
            <a:r>
              <a:rPr lang="tr-TR" dirty="0" err="1"/>
              <a:t>karsinom</a:t>
            </a:r>
            <a:endParaRPr lang="tr-TR" dirty="0"/>
          </a:p>
          <a:p>
            <a:r>
              <a:rPr lang="tr-TR" dirty="0" err="1" smtClean="0"/>
              <a:t>Folliküler</a:t>
            </a:r>
            <a:r>
              <a:rPr lang="tr-TR" dirty="0" smtClean="0"/>
              <a:t> </a:t>
            </a:r>
            <a:r>
              <a:rPr lang="tr-TR" dirty="0" err="1"/>
              <a:t>karsinom</a:t>
            </a:r>
            <a:endParaRPr lang="tr-TR" dirty="0"/>
          </a:p>
          <a:p>
            <a:r>
              <a:rPr lang="tr-TR" dirty="0" err="1"/>
              <a:t>Hurthle</a:t>
            </a:r>
            <a:r>
              <a:rPr lang="tr-TR" dirty="0"/>
              <a:t> </a:t>
            </a:r>
            <a:r>
              <a:rPr lang="tr-TR" dirty="0" smtClean="0"/>
              <a:t>hücreli </a:t>
            </a:r>
            <a:r>
              <a:rPr lang="tr-TR" dirty="0" err="1" smtClean="0"/>
              <a:t>karsinom</a:t>
            </a:r>
            <a:endParaRPr lang="tr-TR" dirty="0"/>
          </a:p>
        </p:txBody>
      </p:sp>
      <p:sp>
        <p:nvSpPr>
          <p:cNvPr id="8" name="İçerik Yer Tutucusu 7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267200" cy="4681728"/>
          </a:xfrm>
        </p:spPr>
        <p:txBody>
          <a:bodyPr>
            <a:normAutofit/>
          </a:bodyPr>
          <a:lstStyle/>
          <a:p>
            <a:r>
              <a:rPr lang="tr-TR" dirty="0"/>
              <a:t>Kötü </a:t>
            </a:r>
            <a:r>
              <a:rPr lang="tr-TR" dirty="0" err="1"/>
              <a:t>diferansiye</a:t>
            </a:r>
            <a:r>
              <a:rPr lang="tr-TR" dirty="0"/>
              <a:t> </a:t>
            </a:r>
            <a:r>
              <a:rPr lang="tr-TR" dirty="0" err="1" smtClean="0"/>
              <a:t>karsinom</a:t>
            </a:r>
            <a:endParaRPr lang="tr-TR" dirty="0" smtClean="0"/>
          </a:p>
          <a:p>
            <a:r>
              <a:rPr lang="tr-TR" dirty="0" err="1" smtClean="0"/>
              <a:t>Medüller</a:t>
            </a:r>
            <a:r>
              <a:rPr lang="tr-TR" dirty="0" smtClean="0"/>
              <a:t> </a:t>
            </a:r>
            <a:r>
              <a:rPr lang="tr-TR" dirty="0" err="1"/>
              <a:t>karsinom</a:t>
            </a:r>
            <a:endParaRPr lang="tr-TR" dirty="0"/>
          </a:p>
          <a:p>
            <a:r>
              <a:rPr lang="tr-TR" dirty="0" err="1"/>
              <a:t>Anaplastik</a:t>
            </a:r>
            <a:r>
              <a:rPr lang="tr-TR" dirty="0"/>
              <a:t> </a:t>
            </a:r>
            <a:r>
              <a:rPr lang="tr-TR" dirty="0" err="1"/>
              <a:t>karsinom</a:t>
            </a:r>
            <a:endParaRPr lang="tr-TR" dirty="0"/>
          </a:p>
          <a:p>
            <a:r>
              <a:rPr lang="tr-TR" dirty="0" err="1"/>
              <a:t>Primer</a:t>
            </a:r>
            <a:r>
              <a:rPr lang="tr-TR" dirty="0"/>
              <a:t> </a:t>
            </a:r>
            <a:r>
              <a:rPr lang="tr-TR" dirty="0" err="1"/>
              <a:t>tiroid</a:t>
            </a:r>
            <a:r>
              <a:rPr lang="tr-TR" dirty="0"/>
              <a:t> </a:t>
            </a:r>
            <a:r>
              <a:rPr lang="tr-TR" dirty="0" err="1"/>
              <a:t>lenfoması</a:t>
            </a:r>
            <a:endParaRPr lang="tr-TR" dirty="0"/>
          </a:p>
          <a:p>
            <a:r>
              <a:rPr lang="tr-TR" dirty="0"/>
              <a:t>Nadir </a:t>
            </a:r>
            <a:r>
              <a:rPr lang="tr-TR" dirty="0" err="1"/>
              <a:t>primer</a:t>
            </a:r>
            <a:r>
              <a:rPr lang="tr-TR" dirty="0"/>
              <a:t> </a:t>
            </a:r>
            <a:r>
              <a:rPr lang="tr-TR" dirty="0" err="1"/>
              <a:t>maligniteler</a:t>
            </a:r>
            <a:r>
              <a:rPr lang="tr-TR" dirty="0"/>
              <a:t> (Sarkom, </a:t>
            </a:r>
            <a:r>
              <a:rPr lang="tr-TR" dirty="0" err="1"/>
              <a:t>teratom</a:t>
            </a:r>
            <a:r>
              <a:rPr lang="tr-TR" dirty="0"/>
              <a:t> ve diğer </a:t>
            </a:r>
            <a:r>
              <a:rPr lang="tr-TR" dirty="0" smtClean="0"/>
              <a:t>tümörler)</a:t>
            </a:r>
            <a:endParaRPr lang="tr-TR" dirty="0"/>
          </a:p>
          <a:p>
            <a:r>
              <a:rPr lang="tr-TR" dirty="0" err="1"/>
              <a:t>Metastatik</a:t>
            </a:r>
            <a:r>
              <a:rPr lang="tr-TR" dirty="0"/>
              <a:t> </a:t>
            </a:r>
            <a:r>
              <a:rPr lang="tr-TR" dirty="0" smtClean="0"/>
              <a:t>tümörler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30227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6">
                    <a:lumMod val="50000"/>
                  </a:schemeClr>
                </a:solidFill>
              </a:rPr>
              <a:t>Ayırıcı Tanı</a:t>
            </a:r>
            <a:endParaRPr lang="tr-T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B</a:t>
            </a:r>
            <a:r>
              <a:rPr lang="tr-TR" dirty="0" err="1" smtClean="0"/>
              <a:t>enign-malign</a:t>
            </a:r>
            <a:r>
              <a:rPr lang="tr-TR" dirty="0" smtClean="0"/>
              <a:t> ayrımı</a:t>
            </a:r>
          </a:p>
          <a:p>
            <a:r>
              <a:rPr lang="tr-TR" dirty="0" smtClean="0"/>
              <a:t>Nodüllerde(tek ya da çok nodüllü guatrda) </a:t>
            </a:r>
            <a:r>
              <a:rPr lang="tr-TR" dirty="0" err="1"/>
              <a:t>malignite</a:t>
            </a:r>
            <a:r>
              <a:rPr lang="tr-TR" dirty="0"/>
              <a:t> </a:t>
            </a:r>
            <a:r>
              <a:rPr lang="tr-TR" dirty="0" smtClean="0"/>
              <a:t>görülme ihtimali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smtClean="0"/>
              <a:t> </a:t>
            </a:r>
            <a:r>
              <a:rPr lang="tr-TR" dirty="0"/>
              <a:t>%</a:t>
            </a:r>
            <a:r>
              <a:rPr lang="tr-TR" dirty="0" smtClean="0"/>
              <a:t>5</a:t>
            </a:r>
          </a:p>
          <a:p>
            <a:r>
              <a:rPr lang="tr-TR" dirty="0" smtClean="0"/>
              <a:t> Çocuklarda, </a:t>
            </a:r>
            <a:r>
              <a:rPr lang="tr-TR" dirty="0"/>
              <a:t>radyasyona </a:t>
            </a:r>
            <a:r>
              <a:rPr lang="tr-TR" dirty="0" smtClean="0"/>
              <a:t>maruz kalmış </a:t>
            </a:r>
            <a:r>
              <a:rPr lang="tr-TR" dirty="0"/>
              <a:t>kişilerde, ailede </a:t>
            </a:r>
            <a:r>
              <a:rPr lang="tr-TR" dirty="0" err="1"/>
              <a:t>tiroid</a:t>
            </a:r>
            <a:r>
              <a:rPr lang="tr-TR" dirty="0"/>
              <a:t> kanseri varlığında mevcut </a:t>
            </a:r>
            <a:r>
              <a:rPr lang="tr-TR" dirty="0" smtClean="0"/>
              <a:t>nodülün </a:t>
            </a:r>
            <a:r>
              <a:rPr lang="tr-TR" dirty="0" err="1"/>
              <a:t>malign</a:t>
            </a:r>
            <a:r>
              <a:rPr lang="tr-TR" dirty="0"/>
              <a:t> olma ihtimali artar.</a:t>
            </a:r>
          </a:p>
          <a:p>
            <a:r>
              <a:rPr lang="tr-TR" dirty="0"/>
              <a:t>Soğuk </a:t>
            </a:r>
            <a:r>
              <a:rPr lang="tr-TR" dirty="0" smtClean="0"/>
              <a:t>nodüllerde </a:t>
            </a:r>
            <a:r>
              <a:rPr lang="tr-TR" dirty="0" err="1"/>
              <a:t>malignite</a:t>
            </a:r>
            <a:r>
              <a:rPr lang="tr-TR" dirty="0"/>
              <a:t> olasılığı %15’lere ulaşırken, sıcak </a:t>
            </a:r>
            <a:r>
              <a:rPr lang="tr-TR" dirty="0" smtClean="0"/>
              <a:t>nodüller </a:t>
            </a:r>
            <a:r>
              <a:rPr lang="tr-TR" dirty="0" err="1"/>
              <a:t>benign</a:t>
            </a:r>
            <a:r>
              <a:rPr lang="tr-TR" dirty="0"/>
              <a:t> olarak </a:t>
            </a:r>
            <a:r>
              <a:rPr lang="tr-TR" dirty="0" smtClean="0"/>
              <a:t>kabul edilirler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smtClean="0"/>
              <a:t>Sıcak nodüllerde </a:t>
            </a:r>
            <a:r>
              <a:rPr lang="tr-TR" dirty="0"/>
              <a:t>habaset oranı &lt; %1’dir.</a:t>
            </a:r>
          </a:p>
        </p:txBody>
      </p:sp>
    </p:spTree>
    <p:extLst>
      <p:ext uri="{BB962C8B-B14F-4D97-AF65-F5344CB8AC3E}">
        <p14:creationId xmlns:p14="http://schemas.microsoft.com/office/powerpoint/2010/main" val="2309278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accent6">
                    <a:lumMod val="50000"/>
                  </a:schemeClr>
                </a:solidFill>
              </a:rPr>
              <a:t>Nodülde Tanısal İşlemler</a:t>
            </a:r>
            <a:endParaRPr lang="tr-T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3200" dirty="0" err="1" smtClean="0"/>
              <a:t>Anamnez</a:t>
            </a:r>
            <a:r>
              <a:rPr lang="tr-TR" sz="3200" dirty="0" smtClean="0"/>
              <a:t> </a:t>
            </a:r>
          </a:p>
          <a:p>
            <a:r>
              <a:rPr lang="tr-TR" sz="3200" dirty="0" smtClean="0"/>
              <a:t>Fizik </a:t>
            </a:r>
            <a:r>
              <a:rPr lang="tr-TR" sz="3200" dirty="0"/>
              <a:t>muayene</a:t>
            </a:r>
          </a:p>
          <a:p>
            <a:r>
              <a:rPr lang="tr-TR" sz="3200" dirty="0" err="1" smtClean="0"/>
              <a:t>Tiroid</a:t>
            </a:r>
            <a:r>
              <a:rPr lang="tr-TR" sz="3200" dirty="0" smtClean="0"/>
              <a:t> </a:t>
            </a:r>
            <a:r>
              <a:rPr lang="tr-TR" sz="3200" dirty="0"/>
              <a:t>fonksiyon testleri (TSH ve sT4)</a:t>
            </a:r>
          </a:p>
          <a:p>
            <a:r>
              <a:rPr lang="tr-TR" sz="3200" dirty="0" smtClean="0"/>
              <a:t>Ultrasonografi</a:t>
            </a:r>
            <a:endParaRPr lang="tr-TR" sz="3200" dirty="0"/>
          </a:p>
          <a:p>
            <a:r>
              <a:rPr lang="tr-TR" sz="3200" dirty="0" err="1" smtClean="0"/>
              <a:t>Tiroid</a:t>
            </a:r>
            <a:r>
              <a:rPr lang="tr-TR" sz="3200" dirty="0" smtClean="0"/>
              <a:t> </a:t>
            </a:r>
            <a:r>
              <a:rPr lang="tr-TR" sz="3200" dirty="0"/>
              <a:t>ince iğne </a:t>
            </a:r>
            <a:r>
              <a:rPr lang="tr-TR" sz="3200" dirty="0" err="1"/>
              <a:t>aspirasyon</a:t>
            </a:r>
            <a:r>
              <a:rPr lang="tr-TR" sz="3200" dirty="0"/>
              <a:t> </a:t>
            </a:r>
            <a:r>
              <a:rPr lang="tr-TR" sz="3200" dirty="0" err="1"/>
              <a:t>biopsisi</a:t>
            </a:r>
            <a:r>
              <a:rPr lang="tr-TR" sz="3200" dirty="0"/>
              <a:t> (TİİAB) (riskli </a:t>
            </a:r>
            <a:r>
              <a:rPr lang="tr-TR" sz="3200" dirty="0" err="1"/>
              <a:t>nodullere</a:t>
            </a:r>
            <a:r>
              <a:rPr lang="tr-TR" sz="3200" dirty="0"/>
              <a:t>)</a:t>
            </a:r>
          </a:p>
          <a:p>
            <a:r>
              <a:rPr lang="tr-TR" sz="3200" dirty="0" err="1" smtClean="0"/>
              <a:t>Tiroid</a:t>
            </a:r>
            <a:r>
              <a:rPr lang="tr-TR" sz="3200" dirty="0" smtClean="0"/>
              <a:t> </a:t>
            </a:r>
            <a:r>
              <a:rPr lang="tr-TR" sz="3200" dirty="0"/>
              <a:t>sintigrafisi (</a:t>
            </a:r>
            <a:r>
              <a:rPr lang="tr-TR" sz="3200" dirty="0" err="1"/>
              <a:t>yanlızca</a:t>
            </a:r>
            <a:r>
              <a:rPr lang="tr-TR" sz="3200" dirty="0"/>
              <a:t> TSH baskılı olanlarda)</a:t>
            </a:r>
          </a:p>
        </p:txBody>
      </p:sp>
    </p:spTree>
    <p:extLst>
      <p:ext uri="{BB962C8B-B14F-4D97-AF65-F5344CB8AC3E}">
        <p14:creationId xmlns:p14="http://schemas.microsoft.com/office/powerpoint/2010/main" val="1280625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chemeClr val="accent6">
                    <a:lumMod val="50000"/>
                  </a:schemeClr>
                </a:solidFill>
              </a:rPr>
              <a:t>Anamnez</a:t>
            </a:r>
            <a:endParaRPr lang="tr-T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 fontScale="92500" lnSpcReduction="10000"/>
          </a:bodyPr>
          <a:lstStyle/>
          <a:p>
            <a:r>
              <a:rPr lang="tr-TR" dirty="0" err="1"/>
              <a:t>Tiroid</a:t>
            </a:r>
            <a:r>
              <a:rPr lang="tr-TR" dirty="0"/>
              <a:t> </a:t>
            </a:r>
            <a:r>
              <a:rPr lang="tr-TR" dirty="0" smtClean="0"/>
              <a:t>nodülü </a:t>
            </a:r>
            <a:r>
              <a:rPr lang="tr-TR" dirty="0"/>
              <a:t>saptanan her hastada hikayede </a:t>
            </a:r>
            <a:r>
              <a:rPr lang="tr-TR" dirty="0" smtClean="0"/>
              <a:t>çocukluk döneminde ;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Baş-boyun bölgesine radyoterapi</a:t>
            </a:r>
            <a:r>
              <a:rPr lang="tr-TR" dirty="0">
                <a:solidFill>
                  <a:schemeClr val="tx1"/>
                </a:solidFill>
              </a:rPr>
              <a:t>, </a:t>
            </a:r>
            <a:endParaRPr lang="tr-TR" dirty="0" smtClean="0">
              <a:solidFill>
                <a:schemeClr val="tx1"/>
              </a:solidFill>
            </a:endParaRPr>
          </a:p>
          <a:p>
            <a:pPr lvl="1"/>
            <a:r>
              <a:rPr lang="tr-TR" dirty="0">
                <a:solidFill>
                  <a:schemeClr val="tx1"/>
                </a:solidFill>
              </a:rPr>
              <a:t>K</a:t>
            </a:r>
            <a:r>
              <a:rPr lang="tr-TR" dirty="0" smtClean="0">
                <a:solidFill>
                  <a:schemeClr val="tx1"/>
                </a:solidFill>
              </a:rPr>
              <a:t>emik </a:t>
            </a:r>
            <a:r>
              <a:rPr lang="tr-TR" dirty="0">
                <a:solidFill>
                  <a:schemeClr val="tx1"/>
                </a:solidFill>
              </a:rPr>
              <a:t>iliği transplantasyonu </a:t>
            </a:r>
            <a:r>
              <a:rPr lang="tr-TR" dirty="0" smtClean="0">
                <a:solidFill>
                  <a:schemeClr val="tx1"/>
                </a:solidFill>
              </a:rPr>
              <a:t>için tüm vücut </a:t>
            </a:r>
            <a:r>
              <a:rPr lang="tr-TR" dirty="0">
                <a:solidFill>
                  <a:schemeClr val="tx1"/>
                </a:solidFill>
              </a:rPr>
              <a:t>ışınlaması, </a:t>
            </a:r>
            <a:endParaRPr lang="tr-TR" dirty="0" smtClean="0">
              <a:solidFill>
                <a:schemeClr val="tx1"/>
              </a:solidFill>
            </a:endParaRPr>
          </a:p>
          <a:p>
            <a:pPr lvl="1"/>
            <a:r>
              <a:rPr lang="tr-TR" dirty="0" err="1">
                <a:solidFill>
                  <a:schemeClr val="tx1"/>
                </a:solidFill>
              </a:rPr>
              <a:t>T</a:t>
            </a:r>
            <a:r>
              <a:rPr lang="tr-TR" dirty="0" err="1" smtClean="0">
                <a:solidFill>
                  <a:schemeClr val="tx1"/>
                </a:solidFill>
              </a:rPr>
              <a:t>iroid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kanseri aile </a:t>
            </a:r>
            <a:r>
              <a:rPr lang="tr-TR" dirty="0" smtClean="0">
                <a:solidFill>
                  <a:schemeClr val="tx1"/>
                </a:solidFill>
              </a:rPr>
              <a:t>hikayesi(</a:t>
            </a:r>
            <a:r>
              <a:rPr lang="tr-TR" dirty="0" err="1" smtClean="0">
                <a:solidFill>
                  <a:schemeClr val="tx1"/>
                </a:solidFill>
              </a:rPr>
              <a:t>meduller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veya </a:t>
            </a:r>
            <a:r>
              <a:rPr lang="tr-TR" dirty="0" err="1">
                <a:solidFill>
                  <a:schemeClr val="tx1"/>
                </a:solidFill>
              </a:rPr>
              <a:t>papiller</a:t>
            </a:r>
            <a:r>
              <a:rPr lang="tr-TR" dirty="0">
                <a:solidFill>
                  <a:schemeClr val="tx1"/>
                </a:solidFill>
              </a:rPr>
              <a:t>) veya birinci derece akrabaların birinde </a:t>
            </a:r>
            <a:r>
              <a:rPr lang="tr-TR" dirty="0" err="1">
                <a:solidFill>
                  <a:schemeClr val="tx1"/>
                </a:solidFill>
              </a:rPr>
              <a:t>tiroid</a:t>
            </a:r>
            <a:r>
              <a:rPr lang="tr-TR" dirty="0">
                <a:solidFill>
                  <a:schemeClr val="tx1"/>
                </a:solidFill>
              </a:rPr>
              <a:t> kanser </a:t>
            </a:r>
            <a:r>
              <a:rPr lang="tr-TR" dirty="0" smtClean="0">
                <a:solidFill>
                  <a:schemeClr val="tx1"/>
                </a:solidFill>
              </a:rPr>
              <a:t>sendromu hikayesi </a:t>
            </a:r>
          </a:p>
          <a:p>
            <a:pPr lvl="2"/>
            <a:r>
              <a:rPr lang="tr-TR" dirty="0" err="1" smtClean="0"/>
              <a:t>Cowden</a:t>
            </a:r>
            <a:r>
              <a:rPr lang="tr-TR" dirty="0" smtClean="0"/>
              <a:t> </a:t>
            </a:r>
            <a:r>
              <a:rPr lang="tr-TR" dirty="0"/>
              <a:t>Sendromu, </a:t>
            </a:r>
            <a:endParaRPr lang="tr-TR" dirty="0" smtClean="0"/>
          </a:p>
          <a:p>
            <a:pPr lvl="2"/>
            <a:r>
              <a:rPr lang="tr-TR" dirty="0" err="1" smtClean="0"/>
              <a:t>familyal</a:t>
            </a:r>
            <a:r>
              <a:rPr lang="tr-TR" dirty="0" smtClean="0"/>
              <a:t> </a:t>
            </a:r>
            <a:r>
              <a:rPr lang="tr-TR" dirty="0" err="1"/>
              <a:t>polipozis</a:t>
            </a:r>
            <a:r>
              <a:rPr lang="tr-TR" dirty="0"/>
              <a:t>, </a:t>
            </a:r>
            <a:endParaRPr lang="tr-TR" dirty="0" smtClean="0"/>
          </a:p>
          <a:p>
            <a:pPr lvl="2"/>
            <a:r>
              <a:rPr lang="tr-TR" dirty="0" err="1" smtClean="0"/>
              <a:t>Gardner</a:t>
            </a:r>
            <a:r>
              <a:rPr lang="tr-TR" dirty="0" smtClean="0"/>
              <a:t> </a:t>
            </a:r>
            <a:r>
              <a:rPr lang="tr-TR" dirty="0"/>
              <a:t>Sendromu, </a:t>
            </a:r>
            <a:endParaRPr lang="tr-TR" dirty="0" smtClean="0"/>
          </a:p>
          <a:p>
            <a:pPr lvl="2"/>
            <a:r>
              <a:rPr lang="tr-TR" dirty="0" err="1" smtClean="0"/>
              <a:t>Carney</a:t>
            </a:r>
            <a:r>
              <a:rPr lang="tr-TR" dirty="0" smtClean="0"/>
              <a:t> kompleksi, </a:t>
            </a:r>
          </a:p>
          <a:p>
            <a:pPr lvl="2"/>
            <a:r>
              <a:rPr lang="tr-TR" dirty="0" err="1" smtClean="0"/>
              <a:t>multipl</a:t>
            </a:r>
            <a:r>
              <a:rPr lang="tr-TR" dirty="0" smtClean="0"/>
              <a:t> </a:t>
            </a:r>
            <a:r>
              <a:rPr lang="tr-TR" dirty="0"/>
              <a:t>endokrin </a:t>
            </a:r>
            <a:r>
              <a:rPr lang="tr-TR" dirty="0" err="1"/>
              <a:t>neoplazi</a:t>
            </a:r>
            <a:r>
              <a:rPr lang="tr-TR" dirty="0"/>
              <a:t>-MEN, </a:t>
            </a:r>
            <a:endParaRPr lang="tr-TR" dirty="0" smtClean="0"/>
          </a:p>
          <a:p>
            <a:pPr lvl="2"/>
            <a:r>
              <a:rPr lang="tr-TR" dirty="0" err="1" smtClean="0"/>
              <a:t>Werner</a:t>
            </a:r>
            <a:r>
              <a:rPr lang="tr-TR" dirty="0" smtClean="0"/>
              <a:t> </a:t>
            </a:r>
            <a:r>
              <a:rPr lang="tr-TR" dirty="0"/>
              <a:t>sendromu), </a:t>
            </a:r>
            <a:endParaRPr lang="tr-TR" dirty="0" smtClean="0"/>
          </a:p>
          <a:p>
            <a:r>
              <a:rPr lang="tr-TR" dirty="0"/>
              <a:t>Ç</a:t>
            </a:r>
            <a:r>
              <a:rPr lang="tr-TR" dirty="0" smtClean="0"/>
              <a:t>ocukluk </a:t>
            </a:r>
            <a:r>
              <a:rPr lang="tr-TR" dirty="0"/>
              <a:t>ya da </a:t>
            </a:r>
            <a:r>
              <a:rPr lang="tr-TR" dirty="0" err="1" smtClean="0"/>
              <a:t>adölesan</a:t>
            </a:r>
            <a:r>
              <a:rPr lang="tr-TR" dirty="0" smtClean="0"/>
              <a:t> dönemde</a:t>
            </a:r>
            <a:r>
              <a:rPr lang="tr-TR" dirty="0"/>
              <a:t> </a:t>
            </a:r>
            <a:r>
              <a:rPr lang="tr-TR" dirty="0" smtClean="0"/>
              <a:t>iyonize </a:t>
            </a:r>
            <a:r>
              <a:rPr lang="tr-TR" dirty="0"/>
              <a:t>radyasyona maruz kalma (</a:t>
            </a:r>
            <a:r>
              <a:rPr lang="tr-TR" dirty="0" smtClean="0"/>
              <a:t>nükleer </a:t>
            </a:r>
            <a:r>
              <a:rPr lang="tr-TR" dirty="0"/>
              <a:t>kazalar)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179175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chemeClr val="accent6">
                    <a:lumMod val="50000"/>
                  </a:schemeClr>
                </a:solidFill>
              </a:rPr>
              <a:t>Anamnez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10264"/>
          </a:xfrm>
        </p:spPr>
        <p:txBody>
          <a:bodyPr>
            <a:normAutofit lnSpcReduction="10000"/>
          </a:bodyPr>
          <a:lstStyle/>
          <a:p>
            <a:r>
              <a:rPr lang="tr-TR" dirty="0"/>
              <a:t>Bası bulguları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 ses kısıklığı, nefes darlığı, yutma güçlüğü ve öksürük </a:t>
            </a:r>
          </a:p>
          <a:p>
            <a:r>
              <a:rPr lang="tr-TR" dirty="0"/>
              <a:t>Çocukluk veya </a:t>
            </a:r>
            <a:r>
              <a:rPr lang="tr-TR" dirty="0" err="1"/>
              <a:t>adölesan</a:t>
            </a:r>
            <a:r>
              <a:rPr lang="tr-TR" dirty="0"/>
              <a:t> </a:t>
            </a:r>
            <a:r>
              <a:rPr lang="tr-TR" dirty="0" smtClean="0"/>
              <a:t>dönemde 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 err="1"/>
              <a:t>malignite</a:t>
            </a:r>
            <a:r>
              <a:rPr lang="tr-TR" dirty="0"/>
              <a:t> riski 3 ila 4 kat yüksektir. </a:t>
            </a:r>
          </a:p>
          <a:p>
            <a:r>
              <a:rPr lang="tr-TR" dirty="0"/>
              <a:t>Erkek cins ve ileri yaş 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risk faktörü</a:t>
            </a:r>
          </a:p>
          <a:p>
            <a:r>
              <a:rPr lang="tr-TR" dirty="0"/>
              <a:t>Hızlı büyüyen kitle </a:t>
            </a:r>
            <a:r>
              <a:rPr lang="tr-TR" dirty="0" err="1"/>
              <a:t>maligniteyi</a:t>
            </a:r>
            <a:r>
              <a:rPr lang="tr-TR" dirty="0"/>
              <a:t> düşündürmelidir.(sessiz </a:t>
            </a:r>
            <a:r>
              <a:rPr lang="tr-TR" dirty="0" smtClean="0"/>
              <a:t>nodül de </a:t>
            </a:r>
            <a:r>
              <a:rPr lang="tr-TR" dirty="0" err="1" smtClean="0"/>
              <a:t>malign</a:t>
            </a:r>
            <a:r>
              <a:rPr lang="tr-TR" dirty="0" smtClean="0"/>
              <a:t> olabilir)</a:t>
            </a:r>
          </a:p>
          <a:p>
            <a:r>
              <a:rPr lang="tr-TR" dirty="0" smtClean="0"/>
              <a:t>Büyüme </a:t>
            </a:r>
            <a:r>
              <a:rPr lang="tr-TR" dirty="0"/>
              <a:t>hızı, kitle boyutu ve çevreye </a:t>
            </a:r>
            <a:r>
              <a:rPr lang="tr-TR" dirty="0" err="1"/>
              <a:t>invazyonla</a:t>
            </a:r>
            <a:r>
              <a:rPr lang="tr-TR" dirty="0"/>
              <a:t> ilişkili semptomlar ve </a:t>
            </a:r>
            <a:r>
              <a:rPr lang="tr-TR" dirty="0" err="1"/>
              <a:t>maligniteyi</a:t>
            </a:r>
            <a:r>
              <a:rPr lang="tr-TR" dirty="0"/>
              <a:t> </a:t>
            </a:r>
            <a:r>
              <a:rPr lang="tr-TR" dirty="0" smtClean="0"/>
              <a:t>düşündürür.(</a:t>
            </a:r>
            <a:r>
              <a:rPr lang="tr-TR" dirty="0" err="1" smtClean="0"/>
              <a:t>Asemptomatik</a:t>
            </a:r>
            <a:r>
              <a:rPr lang="tr-TR" dirty="0" smtClean="0"/>
              <a:t> nodül de </a:t>
            </a:r>
            <a:r>
              <a:rPr lang="tr-TR" dirty="0" err="1" smtClean="0"/>
              <a:t>malign</a:t>
            </a:r>
            <a:r>
              <a:rPr lang="tr-TR" dirty="0" smtClean="0"/>
              <a:t> olabilir)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7470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6">
                    <a:lumMod val="50000"/>
                  </a:schemeClr>
                </a:solidFill>
              </a:rPr>
              <a:t>Fizik Muayene</a:t>
            </a:r>
            <a:endParaRPr lang="tr-T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10264"/>
          </a:xfrm>
        </p:spPr>
        <p:txBody>
          <a:bodyPr>
            <a:normAutofit/>
          </a:bodyPr>
          <a:lstStyle/>
          <a:p>
            <a:r>
              <a:rPr lang="tr-TR" dirty="0"/>
              <a:t>Fizik incelemede </a:t>
            </a:r>
            <a:r>
              <a:rPr lang="tr-TR" dirty="0" err="1"/>
              <a:t>tiroid</a:t>
            </a:r>
            <a:r>
              <a:rPr lang="tr-TR" dirty="0"/>
              <a:t> bezi ve </a:t>
            </a:r>
            <a:r>
              <a:rPr lang="tr-TR" dirty="0" err="1"/>
              <a:t>servikal</a:t>
            </a:r>
            <a:r>
              <a:rPr lang="tr-TR" dirty="0"/>
              <a:t> lenf </a:t>
            </a:r>
            <a:r>
              <a:rPr lang="tr-TR" dirty="0" err="1"/>
              <a:t>nodları</a:t>
            </a:r>
            <a:r>
              <a:rPr lang="tr-TR" dirty="0"/>
              <a:t> dikkatlice incelenmelidir. </a:t>
            </a:r>
            <a:endParaRPr lang="tr-TR" dirty="0" smtClean="0"/>
          </a:p>
          <a:p>
            <a:r>
              <a:rPr lang="tr-TR" dirty="0" smtClean="0"/>
              <a:t>Nodul </a:t>
            </a:r>
            <a:r>
              <a:rPr lang="tr-TR" dirty="0"/>
              <a:t>ya </a:t>
            </a:r>
            <a:r>
              <a:rPr lang="tr-TR" dirty="0" smtClean="0"/>
              <a:t>da nodüllerin </a:t>
            </a:r>
            <a:r>
              <a:rPr lang="tr-TR" dirty="0"/>
              <a:t>kıvamı, yeri ve boyutları saptanmalı ve kaydedilmelidir. </a:t>
            </a:r>
            <a:endParaRPr lang="tr-TR" dirty="0" smtClean="0"/>
          </a:p>
          <a:p>
            <a:r>
              <a:rPr lang="tr-TR" dirty="0" smtClean="0"/>
              <a:t>Sert </a:t>
            </a:r>
            <a:r>
              <a:rPr lang="tr-TR" dirty="0"/>
              <a:t>nodul ve </a:t>
            </a:r>
            <a:r>
              <a:rPr lang="tr-TR" dirty="0" smtClean="0"/>
              <a:t>çevre dokulara </a:t>
            </a:r>
            <a:r>
              <a:rPr lang="tr-TR" dirty="0" err="1" smtClean="0"/>
              <a:t>fikse</a:t>
            </a:r>
            <a:r>
              <a:rPr lang="tr-TR" dirty="0" smtClean="0"/>
              <a:t> </a:t>
            </a:r>
            <a:r>
              <a:rPr lang="tr-TR" dirty="0"/>
              <a:t>nodul </a:t>
            </a:r>
            <a:r>
              <a:rPr lang="tr-TR" dirty="0" err="1"/>
              <a:t>maligniteyi</a:t>
            </a:r>
            <a:r>
              <a:rPr lang="tr-TR" dirty="0"/>
              <a:t> </a:t>
            </a:r>
            <a:r>
              <a:rPr lang="tr-TR" dirty="0" smtClean="0"/>
              <a:t>düşündürür.</a:t>
            </a:r>
          </a:p>
          <a:p>
            <a:r>
              <a:rPr lang="tr-TR" dirty="0" smtClean="0"/>
              <a:t>Vokal </a:t>
            </a:r>
            <a:r>
              <a:rPr lang="tr-TR" dirty="0" err="1"/>
              <a:t>kord</a:t>
            </a:r>
            <a:r>
              <a:rPr lang="tr-TR" dirty="0"/>
              <a:t> paralizisi, </a:t>
            </a:r>
            <a:r>
              <a:rPr lang="tr-TR" dirty="0" err="1"/>
              <a:t>servikal</a:t>
            </a:r>
            <a:r>
              <a:rPr lang="tr-TR" dirty="0"/>
              <a:t> </a:t>
            </a:r>
            <a:r>
              <a:rPr lang="tr-TR" dirty="0" err="1"/>
              <a:t>lateral</a:t>
            </a:r>
            <a:r>
              <a:rPr lang="tr-TR" dirty="0"/>
              <a:t> </a:t>
            </a:r>
            <a:r>
              <a:rPr lang="tr-TR" dirty="0" err="1" smtClean="0"/>
              <a:t>lenfadenopati</a:t>
            </a:r>
            <a:r>
              <a:rPr lang="tr-TR" dirty="0"/>
              <a:t> </a:t>
            </a:r>
            <a:r>
              <a:rPr lang="tr-TR" dirty="0" smtClean="0"/>
              <a:t>varlığı</a:t>
            </a:r>
            <a:r>
              <a:rPr lang="tr-TR" dirty="0"/>
              <a:t>, diğer bası bulguları yine </a:t>
            </a:r>
            <a:r>
              <a:rPr lang="tr-TR" dirty="0" err="1"/>
              <a:t>maligniteyi</a:t>
            </a:r>
            <a:r>
              <a:rPr lang="tr-TR" dirty="0"/>
              <a:t> </a:t>
            </a:r>
            <a:r>
              <a:rPr lang="tr-TR" dirty="0" smtClean="0"/>
              <a:t>düşündürmelidir. </a:t>
            </a:r>
          </a:p>
        </p:txBody>
      </p:sp>
    </p:spTree>
    <p:extLst>
      <p:ext uri="{BB962C8B-B14F-4D97-AF65-F5344CB8AC3E}">
        <p14:creationId xmlns:p14="http://schemas.microsoft.com/office/powerpoint/2010/main" val="595585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6">
                    <a:lumMod val="50000"/>
                  </a:schemeClr>
                </a:solidFill>
              </a:rPr>
              <a:t>Fizik Muayene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844824"/>
            <a:ext cx="8503920" cy="4572000"/>
          </a:xfrm>
        </p:spPr>
        <p:txBody>
          <a:bodyPr/>
          <a:lstStyle/>
          <a:p>
            <a:r>
              <a:rPr lang="tr-TR" dirty="0" err="1"/>
              <a:t>Malign</a:t>
            </a:r>
            <a:r>
              <a:rPr lang="tr-TR" dirty="0"/>
              <a:t> nodul ağrılı olabilirse de başka nedenlerle de nodülde ve </a:t>
            </a:r>
            <a:r>
              <a:rPr lang="tr-TR" dirty="0" err="1"/>
              <a:t>tiroidde</a:t>
            </a:r>
            <a:r>
              <a:rPr lang="tr-TR" dirty="0"/>
              <a:t> ağrı ve hassasiyet oluşabileceği unutulmamalıdır.</a:t>
            </a:r>
          </a:p>
          <a:p>
            <a:r>
              <a:rPr lang="tr-TR" dirty="0"/>
              <a:t>Tek nodul veya </a:t>
            </a:r>
            <a:r>
              <a:rPr lang="tr-TR" dirty="0" err="1"/>
              <a:t>multinoduler</a:t>
            </a:r>
            <a:r>
              <a:rPr lang="tr-TR" dirty="0"/>
              <a:t> guatrda </a:t>
            </a:r>
            <a:r>
              <a:rPr lang="tr-TR" dirty="0" err="1"/>
              <a:t>malignite</a:t>
            </a:r>
            <a:r>
              <a:rPr lang="tr-TR" dirty="0"/>
              <a:t> riski benzerdir. </a:t>
            </a:r>
          </a:p>
          <a:p>
            <a:r>
              <a:rPr lang="tr-TR" dirty="0"/>
              <a:t>Fizik incelemede </a:t>
            </a:r>
            <a:r>
              <a:rPr lang="tr-TR" dirty="0" err="1"/>
              <a:t>mukozal</a:t>
            </a:r>
            <a:r>
              <a:rPr lang="tr-TR" dirty="0"/>
              <a:t> </a:t>
            </a:r>
            <a:r>
              <a:rPr lang="tr-TR" dirty="0" err="1"/>
              <a:t>norinomlar</a:t>
            </a:r>
            <a:r>
              <a:rPr lang="tr-TR" dirty="0"/>
              <a:t> ve </a:t>
            </a:r>
            <a:r>
              <a:rPr lang="tr-TR" dirty="0" err="1"/>
              <a:t>Marfanoid</a:t>
            </a:r>
            <a:r>
              <a:rPr lang="tr-TR" dirty="0"/>
              <a:t> yapı gibi bulgular MEN 2B’yi akla getirmelidir.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4626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6">
                    <a:lumMod val="50000"/>
                  </a:schemeClr>
                </a:solidFill>
              </a:rPr>
              <a:t>Amaç</a:t>
            </a:r>
            <a:endParaRPr lang="tr-T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err="1" smtClean="0"/>
              <a:t>Tiroid</a:t>
            </a:r>
            <a:r>
              <a:rPr lang="tr-TR" dirty="0" smtClean="0"/>
              <a:t> Hastalıklarından; «</a:t>
            </a:r>
            <a:r>
              <a:rPr lang="tr-TR" dirty="0" err="1" smtClean="0"/>
              <a:t>Hipotiroidi</a:t>
            </a:r>
            <a:r>
              <a:rPr lang="tr-TR" dirty="0" smtClean="0"/>
              <a:t>» ve «</a:t>
            </a:r>
            <a:r>
              <a:rPr lang="tr-TR" dirty="0" err="1" smtClean="0"/>
              <a:t>Tiroid</a:t>
            </a:r>
            <a:r>
              <a:rPr lang="tr-TR" dirty="0" smtClean="0"/>
              <a:t> Nodülüne Yaklaşım» konularında bilgi vermek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10848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6">
                    <a:lumMod val="50000"/>
                  </a:schemeClr>
                </a:solidFill>
              </a:rPr>
              <a:t>Laboratuvar Tanı</a:t>
            </a:r>
            <a:endParaRPr lang="tr-T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TSH </a:t>
            </a:r>
            <a:r>
              <a:rPr lang="tr-TR" dirty="0" err="1" smtClean="0"/>
              <a:t>ölç</a:t>
            </a:r>
            <a:r>
              <a:rPr lang="tr-TR" dirty="0" err="1" smtClean="0">
                <a:sym typeface="Wingdings" panose="05000000000000000000" pitchFamily="2" charset="2"/>
              </a:rPr>
              <a:t>Düşük</a:t>
            </a:r>
            <a:r>
              <a:rPr lang="tr-TR" dirty="0" smtClean="0">
                <a:sym typeface="Wingdings" panose="05000000000000000000" pitchFamily="2" charset="2"/>
              </a:rPr>
              <a:t> ya da yüksekse </a:t>
            </a:r>
            <a:r>
              <a:rPr lang="tr-TR" dirty="0" err="1" smtClean="0">
                <a:sym typeface="Wingdings" panose="05000000000000000000" pitchFamily="2" charset="2"/>
              </a:rPr>
              <a:t>hipo-hipertiroidi</a:t>
            </a:r>
            <a:endParaRPr lang="tr-TR" dirty="0" smtClean="0">
              <a:sym typeface="Wingdings" panose="05000000000000000000" pitchFamily="2" charset="2"/>
            </a:endParaRPr>
          </a:p>
          <a:p>
            <a:r>
              <a:rPr lang="tr-TR" dirty="0" smtClean="0">
                <a:sym typeface="Wingdings" panose="05000000000000000000" pitchFamily="2" charset="2"/>
              </a:rPr>
              <a:t>TSH düşük veya normal </a:t>
            </a:r>
            <a:r>
              <a:rPr lang="tr-TR" dirty="0" err="1" smtClean="0">
                <a:sym typeface="Wingdings" panose="05000000000000000000" pitchFamily="2" charset="2"/>
              </a:rPr>
              <a:t>düşükseSintigrafi</a:t>
            </a:r>
            <a:endParaRPr lang="tr-TR" dirty="0" smtClean="0">
              <a:sym typeface="Wingdings" panose="05000000000000000000" pitchFamily="2" charset="2"/>
            </a:endParaRPr>
          </a:p>
          <a:p>
            <a:r>
              <a:rPr lang="tr-TR" dirty="0" smtClean="0">
                <a:sym typeface="Wingdings" panose="05000000000000000000" pitchFamily="2" charset="2"/>
              </a:rPr>
              <a:t>Yüksek TSH ve Anti-</a:t>
            </a:r>
            <a:r>
              <a:rPr lang="tr-TR" dirty="0" err="1" smtClean="0">
                <a:sym typeface="Wingdings" panose="05000000000000000000" pitchFamily="2" charset="2"/>
              </a:rPr>
              <a:t>Tg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malignite</a:t>
            </a:r>
            <a:r>
              <a:rPr lang="tr-TR" dirty="0" smtClean="0">
                <a:sym typeface="Wingdings" panose="05000000000000000000" pitchFamily="2" charset="2"/>
              </a:rPr>
              <a:t> ile ilişkili</a:t>
            </a:r>
          </a:p>
          <a:p>
            <a:r>
              <a:rPr lang="tr-TR" dirty="0" err="1"/>
              <a:t>Tiroglobulin</a:t>
            </a:r>
            <a:r>
              <a:rPr lang="tr-TR" dirty="0"/>
              <a:t> nodul </a:t>
            </a:r>
            <a:r>
              <a:rPr lang="tr-TR" dirty="0" smtClean="0"/>
              <a:t>değerlendirilmesinde </a:t>
            </a:r>
            <a:r>
              <a:rPr lang="tr-TR" dirty="0" err="1" smtClean="0"/>
              <a:t>tümor</a:t>
            </a:r>
            <a:r>
              <a:rPr lang="tr-TR" dirty="0" smtClean="0"/>
              <a:t> </a:t>
            </a:r>
            <a:r>
              <a:rPr lang="tr-TR" dirty="0"/>
              <a:t>markeri olarak </a:t>
            </a:r>
            <a:r>
              <a:rPr lang="tr-TR" dirty="0">
                <a:solidFill>
                  <a:schemeClr val="accent1"/>
                </a:solidFill>
              </a:rPr>
              <a:t>kullanılmamalıdır</a:t>
            </a:r>
            <a:r>
              <a:rPr lang="tr-TR" dirty="0" smtClean="0">
                <a:solidFill>
                  <a:schemeClr val="accent1"/>
                </a:solidFill>
              </a:rPr>
              <a:t>.</a:t>
            </a:r>
          </a:p>
          <a:p>
            <a:r>
              <a:rPr lang="tr-TR" dirty="0" err="1"/>
              <a:t>Tiroid</a:t>
            </a:r>
            <a:r>
              <a:rPr lang="tr-TR" dirty="0"/>
              <a:t> </a:t>
            </a:r>
            <a:r>
              <a:rPr lang="tr-TR" dirty="0" err="1"/>
              <a:t>nodullerinin</a:t>
            </a:r>
            <a:r>
              <a:rPr lang="tr-TR" dirty="0"/>
              <a:t> takibinde en az bir kez </a:t>
            </a:r>
            <a:r>
              <a:rPr lang="tr-TR" dirty="0" err="1" smtClean="0"/>
              <a:t>kalsitonin</a:t>
            </a:r>
            <a:r>
              <a:rPr lang="tr-TR" dirty="0" smtClean="0"/>
              <a:t> ölçümü </a:t>
            </a:r>
            <a:r>
              <a:rPr lang="tr-TR" dirty="0"/>
              <a:t>değerli </a:t>
            </a:r>
            <a:r>
              <a:rPr lang="tr-TR" dirty="0" smtClean="0"/>
              <a:t>olabilir.</a:t>
            </a:r>
            <a:r>
              <a:rPr lang="sv-SE" dirty="0"/>
              <a:t> </a:t>
            </a:r>
            <a:endParaRPr lang="tr-TR" dirty="0" smtClean="0"/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Cerrahi öncesi yararlı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MTK ve MEN-2şüphesi varsa şart</a:t>
            </a:r>
          </a:p>
          <a:p>
            <a:r>
              <a:rPr lang="sv-SE" dirty="0"/>
              <a:t>Kalsitonin </a:t>
            </a:r>
            <a:r>
              <a:rPr lang="sv-SE" dirty="0" smtClean="0"/>
              <a:t>d</a:t>
            </a:r>
            <a:r>
              <a:rPr lang="tr-TR" dirty="0" smtClean="0"/>
              <a:t>ü</a:t>
            </a:r>
            <a:r>
              <a:rPr lang="sv-SE" dirty="0" smtClean="0"/>
              <a:t>zeyinin </a:t>
            </a:r>
            <a:r>
              <a:rPr lang="sv-SE" dirty="0"/>
              <a:t>&gt;100 pg/ml olması </a:t>
            </a:r>
            <a:r>
              <a:rPr lang="sv-SE" dirty="0" smtClean="0"/>
              <a:t>med</a:t>
            </a:r>
            <a:r>
              <a:rPr lang="tr-TR" dirty="0" smtClean="0"/>
              <a:t>ü</a:t>
            </a:r>
            <a:r>
              <a:rPr lang="sv-SE" dirty="0" smtClean="0"/>
              <a:t>ller </a:t>
            </a:r>
            <a:r>
              <a:rPr lang="sv-SE" dirty="0"/>
              <a:t>kanser </a:t>
            </a:r>
            <a:r>
              <a:rPr lang="sv-SE" dirty="0" smtClean="0"/>
              <a:t>i</a:t>
            </a:r>
            <a:r>
              <a:rPr lang="tr-TR" dirty="0" smtClean="0"/>
              <a:t>ç</a:t>
            </a:r>
            <a:r>
              <a:rPr lang="sv-SE" dirty="0" smtClean="0"/>
              <a:t>in diagnostik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053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3852069" y="404813"/>
            <a:ext cx="3455987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/>
              <a:t>Soliter veya Dominant Nodül</a:t>
            </a:r>
            <a:endParaRPr lang="en-US" altLang="tr-TR"/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323850" y="1700213"/>
            <a:ext cx="2735263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/>
              <a:t>Hikaye ve Fizik İnceleme</a:t>
            </a:r>
            <a:endParaRPr lang="en-US" altLang="tr-TR"/>
          </a:p>
        </p:txBody>
      </p:sp>
      <p:sp>
        <p:nvSpPr>
          <p:cNvPr id="23556" name="Line 6"/>
          <p:cNvSpPr>
            <a:spLocks noChangeShapeType="1"/>
          </p:cNvSpPr>
          <p:nvPr/>
        </p:nvSpPr>
        <p:spPr bwMode="auto">
          <a:xfrm>
            <a:off x="3132138" y="1876425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5148263" y="1628775"/>
            <a:ext cx="360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altLang="tr-TR"/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4930959" y="1394619"/>
            <a:ext cx="2736850" cy="7848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dirty="0" err="1"/>
              <a:t>Tiroid</a:t>
            </a:r>
            <a:r>
              <a:rPr lang="tr-TR" altLang="tr-TR" dirty="0"/>
              <a:t> Fonksiyon Testleri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dirty="0"/>
              <a:t>TSH, ST4 veya </a:t>
            </a:r>
            <a:r>
              <a:rPr lang="tr-TR" altLang="tr-TR" dirty="0" smtClean="0"/>
              <a:t>ST4I</a:t>
            </a:r>
            <a:endParaRPr lang="tr-TR" altLang="tr-TR" dirty="0"/>
          </a:p>
        </p:txBody>
      </p:sp>
      <p:sp>
        <p:nvSpPr>
          <p:cNvPr id="23559" name="Line 9"/>
          <p:cNvSpPr>
            <a:spLocks noChangeShapeType="1"/>
          </p:cNvSpPr>
          <p:nvPr/>
        </p:nvSpPr>
        <p:spPr bwMode="auto">
          <a:xfrm flipH="1">
            <a:off x="1619250" y="2781300"/>
            <a:ext cx="273685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560" name="Line 10"/>
          <p:cNvSpPr>
            <a:spLocks noChangeShapeType="1"/>
          </p:cNvSpPr>
          <p:nvPr/>
        </p:nvSpPr>
        <p:spPr bwMode="auto">
          <a:xfrm>
            <a:off x="4932363" y="27813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561" name="Line 11"/>
          <p:cNvSpPr>
            <a:spLocks noChangeShapeType="1"/>
          </p:cNvSpPr>
          <p:nvPr/>
        </p:nvSpPr>
        <p:spPr bwMode="auto">
          <a:xfrm>
            <a:off x="5364163" y="2781300"/>
            <a:ext cx="237648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562" name="Text Box 12"/>
          <p:cNvSpPr txBox="1">
            <a:spLocks noChangeArrowheads="1"/>
          </p:cNvSpPr>
          <p:nvPr/>
        </p:nvSpPr>
        <p:spPr bwMode="auto">
          <a:xfrm>
            <a:off x="720725" y="3349625"/>
            <a:ext cx="183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altLang="tr-TR"/>
          </a:p>
        </p:txBody>
      </p:sp>
      <p:sp>
        <p:nvSpPr>
          <p:cNvPr id="23563" name="Text Box 13"/>
          <p:cNvSpPr txBox="1">
            <a:spLocks noChangeArrowheads="1"/>
          </p:cNvSpPr>
          <p:nvPr/>
        </p:nvSpPr>
        <p:spPr bwMode="auto">
          <a:xfrm>
            <a:off x="971550" y="3357563"/>
            <a:ext cx="136842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/>
              <a:t>Hipertiroidi</a:t>
            </a:r>
            <a:endParaRPr lang="en-US" altLang="tr-TR"/>
          </a:p>
        </p:txBody>
      </p:sp>
      <p:sp>
        <p:nvSpPr>
          <p:cNvPr id="23564" name="Line 14"/>
          <p:cNvSpPr>
            <a:spLocks noChangeShapeType="1"/>
          </p:cNvSpPr>
          <p:nvPr/>
        </p:nvSpPr>
        <p:spPr bwMode="auto">
          <a:xfrm>
            <a:off x="1619250" y="38608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565" name="Text Box 15"/>
          <p:cNvSpPr txBox="1">
            <a:spLocks noChangeArrowheads="1"/>
          </p:cNvSpPr>
          <p:nvPr/>
        </p:nvSpPr>
        <p:spPr bwMode="auto">
          <a:xfrm>
            <a:off x="7307263" y="3357563"/>
            <a:ext cx="136842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/>
              <a:t>Hipotiroidi</a:t>
            </a:r>
            <a:endParaRPr lang="en-US" altLang="tr-TR"/>
          </a:p>
        </p:txBody>
      </p:sp>
      <p:sp>
        <p:nvSpPr>
          <p:cNvPr id="23566" name="Line 16"/>
          <p:cNvSpPr>
            <a:spLocks noChangeShapeType="1"/>
          </p:cNvSpPr>
          <p:nvPr/>
        </p:nvSpPr>
        <p:spPr bwMode="auto">
          <a:xfrm>
            <a:off x="7956550" y="38608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567" name="Text Box 17"/>
          <p:cNvSpPr txBox="1">
            <a:spLocks noChangeArrowheads="1"/>
          </p:cNvSpPr>
          <p:nvPr/>
        </p:nvSpPr>
        <p:spPr bwMode="auto">
          <a:xfrm>
            <a:off x="4211638" y="3357563"/>
            <a:ext cx="136842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/>
              <a:t>Ötiroidi</a:t>
            </a:r>
            <a:endParaRPr lang="en-US" altLang="tr-TR"/>
          </a:p>
        </p:txBody>
      </p:sp>
      <p:sp>
        <p:nvSpPr>
          <p:cNvPr id="23568" name="Line 18"/>
          <p:cNvSpPr>
            <a:spLocks noChangeShapeType="1"/>
          </p:cNvSpPr>
          <p:nvPr/>
        </p:nvSpPr>
        <p:spPr bwMode="auto">
          <a:xfrm>
            <a:off x="5580062" y="90805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569" name="Text Box 20"/>
          <p:cNvSpPr txBox="1">
            <a:spLocks noChangeArrowheads="1"/>
          </p:cNvSpPr>
          <p:nvPr/>
        </p:nvSpPr>
        <p:spPr bwMode="auto">
          <a:xfrm>
            <a:off x="611188" y="4365625"/>
            <a:ext cx="208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altLang="tr-TR"/>
          </a:p>
        </p:txBody>
      </p:sp>
      <p:sp>
        <p:nvSpPr>
          <p:cNvPr id="23570" name="Text Box 21"/>
          <p:cNvSpPr txBox="1">
            <a:spLocks noChangeArrowheads="1"/>
          </p:cNvSpPr>
          <p:nvPr/>
        </p:nvSpPr>
        <p:spPr bwMode="auto">
          <a:xfrm>
            <a:off x="915988" y="4149725"/>
            <a:ext cx="144145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/>
              <a:t>Tiroid Sintigrafisi</a:t>
            </a:r>
            <a:endParaRPr lang="en-US" altLang="tr-TR"/>
          </a:p>
        </p:txBody>
      </p:sp>
      <p:sp>
        <p:nvSpPr>
          <p:cNvPr id="23571" name="Text Box 22"/>
          <p:cNvSpPr txBox="1">
            <a:spLocks noChangeArrowheads="1"/>
          </p:cNvSpPr>
          <p:nvPr/>
        </p:nvSpPr>
        <p:spPr bwMode="auto">
          <a:xfrm>
            <a:off x="179388" y="5157788"/>
            <a:ext cx="1512887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/>
              <a:t>Sıcak Nodül</a:t>
            </a:r>
            <a:endParaRPr lang="en-US" altLang="tr-TR"/>
          </a:p>
        </p:txBody>
      </p:sp>
      <p:sp>
        <p:nvSpPr>
          <p:cNvPr id="23572" name="Text Box 23"/>
          <p:cNvSpPr txBox="1">
            <a:spLocks noChangeArrowheads="1"/>
          </p:cNvSpPr>
          <p:nvPr/>
        </p:nvSpPr>
        <p:spPr bwMode="auto">
          <a:xfrm>
            <a:off x="1979613" y="5157788"/>
            <a:ext cx="1512887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/>
              <a:t>Soğuk Nodül</a:t>
            </a:r>
            <a:endParaRPr lang="en-US" altLang="tr-TR"/>
          </a:p>
        </p:txBody>
      </p:sp>
      <p:sp>
        <p:nvSpPr>
          <p:cNvPr id="23573" name="Line 24"/>
          <p:cNvSpPr>
            <a:spLocks noChangeShapeType="1"/>
          </p:cNvSpPr>
          <p:nvPr/>
        </p:nvSpPr>
        <p:spPr bwMode="auto">
          <a:xfrm>
            <a:off x="900113" y="55895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574" name="Line 25"/>
          <p:cNvSpPr>
            <a:spLocks noChangeShapeType="1"/>
          </p:cNvSpPr>
          <p:nvPr/>
        </p:nvSpPr>
        <p:spPr bwMode="auto">
          <a:xfrm>
            <a:off x="2771775" y="55895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575" name="Text Box 26"/>
          <p:cNvSpPr txBox="1">
            <a:spLocks noChangeArrowheads="1"/>
          </p:cNvSpPr>
          <p:nvPr/>
        </p:nvSpPr>
        <p:spPr bwMode="auto">
          <a:xfrm>
            <a:off x="180975" y="5861050"/>
            <a:ext cx="1512888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/>
              <a:t>Uygun Tedavi</a:t>
            </a:r>
            <a:endParaRPr lang="en-US" altLang="tr-TR"/>
          </a:p>
        </p:txBody>
      </p:sp>
      <p:sp>
        <p:nvSpPr>
          <p:cNvPr id="23576" name="Text Box 27"/>
          <p:cNvSpPr txBox="1">
            <a:spLocks noChangeArrowheads="1"/>
          </p:cNvSpPr>
          <p:nvPr/>
        </p:nvSpPr>
        <p:spPr bwMode="auto">
          <a:xfrm>
            <a:off x="1979613" y="5861050"/>
            <a:ext cx="1512887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/>
              <a:t>İİAB</a:t>
            </a:r>
            <a:endParaRPr lang="en-US" altLang="tr-TR"/>
          </a:p>
        </p:txBody>
      </p:sp>
      <p:sp>
        <p:nvSpPr>
          <p:cNvPr id="23577" name="Line 28"/>
          <p:cNvSpPr>
            <a:spLocks noChangeShapeType="1"/>
          </p:cNvSpPr>
          <p:nvPr/>
        </p:nvSpPr>
        <p:spPr bwMode="auto">
          <a:xfrm flipH="1">
            <a:off x="1258888" y="4868863"/>
            <a:ext cx="2174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578" name="Line 29"/>
          <p:cNvSpPr>
            <a:spLocks noChangeShapeType="1"/>
          </p:cNvSpPr>
          <p:nvPr/>
        </p:nvSpPr>
        <p:spPr bwMode="auto">
          <a:xfrm>
            <a:off x="1981200" y="4868863"/>
            <a:ext cx="14287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579" name="Text Box 30"/>
          <p:cNvSpPr txBox="1">
            <a:spLocks noChangeArrowheads="1"/>
          </p:cNvSpPr>
          <p:nvPr/>
        </p:nvSpPr>
        <p:spPr bwMode="auto">
          <a:xfrm>
            <a:off x="4138613" y="4221163"/>
            <a:ext cx="1512887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/>
              <a:t>İİAB</a:t>
            </a:r>
            <a:endParaRPr lang="en-US" altLang="tr-TR"/>
          </a:p>
        </p:txBody>
      </p:sp>
      <p:sp>
        <p:nvSpPr>
          <p:cNvPr id="23580" name="Text Box 31"/>
          <p:cNvSpPr txBox="1">
            <a:spLocks noChangeArrowheads="1"/>
          </p:cNvSpPr>
          <p:nvPr/>
        </p:nvSpPr>
        <p:spPr bwMode="auto">
          <a:xfrm>
            <a:off x="7235825" y="4221163"/>
            <a:ext cx="1512888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/>
              <a:t>İİAB</a:t>
            </a:r>
            <a:endParaRPr lang="en-US" altLang="tr-TR"/>
          </a:p>
        </p:txBody>
      </p:sp>
      <p:sp>
        <p:nvSpPr>
          <p:cNvPr id="23581" name="Line 32"/>
          <p:cNvSpPr>
            <a:spLocks noChangeShapeType="1"/>
          </p:cNvSpPr>
          <p:nvPr/>
        </p:nvSpPr>
        <p:spPr bwMode="auto">
          <a:xfrm>
            <a:off x="4932363" y="38608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15006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2195513" y="765175"/>
            <a:ext cx="4752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altLang="tr-TR"/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2627313" y="531813"/>
            <a:ext cx="3529012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/>
              <a:t>İnce İğne Aspirasyon Biyopsisi</a:t>
            </a:r>
            <a:endParaRPr lang="en-US" altLang="tr-TR"/>
          </a:p>
        </p:txBody>
      </p:sp>
      <p:sp>
        <p:nvSpPr>
          <p:cNvPr id="22532" name="Line 6"/>
          <p:cNvSpPr>
            <a:spLocks noChangeShapeType="1"/>
          </p:cNvSpPr>
          <p:nvPr/>
        </p:nvSpPr>
        <p:spPr bwMode="auto">
          <a:xfrm flipH="1">
            <a:off x="1116013" y="1196975"/>
            <a:ext cx="19431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2533" name="Line 7"/>
          <p:cNvSpPr>
            <a:spLocks noChangeShapeType="1"/>
          </p:cNvSpPr>
          <p:nvPr/>
        </p:nvSpPr>
        <p:spPr bwMode="auto">
          <a:xfrm>
            <a:off x="4500563" y="11969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2534" name="Line 8"/>
          <p:cNvSpPr>
            <a:spLocks noChangeShapeType="1"/>
          </p:cNvSpPr>
          <p:nvPr/>
        </p:nvSpPr>
        <p:spPr bwMode="auto">
          <a:xfrm>
            <a:off x="5867400" y="1196975"/>
            <a:ext cx="187325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609600" y="2189163"/>
            <a:ext cx="100965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/>
              <a:t>Benign</a:t>
            </a:r>
            <a:endParaRPr lang="en-US" altLang="tr-TR"/>
          </a:p>
        </p:txBody>
      </p:sp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7234238" y="2205038"/>
            <a:ext cx="100965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/>
              <a:t>Malign</a:t>
            </a:r>
            <a:endParaRPr lang="en-US" altLang="tr-TR"/>
          </a:p>
        </p:txBody>
      </p:sp>
      <p:sp>
        <p:nvSpPr>
          <p:cNvPr id="22537" name="Text Box 11"/>
          <p:cNvSpPr txBox="1">
            <a:spLocks noChangeArrowheads="1"/>
          </p:cNvSpPr>
          <p:nvPr/>
        </p:nvSpPr>
        <p:spPr bwMode="auto">
          <a:xfrm>
            <a:off x="3203575" y="2133600"/>
            <a:ext cx="2663825" cy="788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/>
              <a:t>Şüpheli</a:t>
            </a:r>
          </a:p>
          <a:p>
            <a:pPr algn="ctr" eaLnBrk="1" hangingPunct="1">
              <a:spcBef>
                <a:spcPct val="50000"/>
              </a:spcBef>
            </a:pPr>
            <a:r>
              <a:rPr lang="tr-TR" altLang="tr-TR"/>
              <a:t>(Foliküler Neoplazi)</a:t>
            </a:r>
            <a:endParaRPr lang="en-US" altLang="tr-TR"/>
          </a:p>
        </p:txBody>
      </p:sp>
      <p:sp>
        <p:nvSpPr>
          <p:cNvPr id="22538" name="Line 12"/>
          <p:cNvSpPr>
            <a:spLocks noChangeShapeType="1"/>
          </p:cNvSpPr>
          <p:nvPr/>
        </p:nvSpPr>
        <p:spPr bwMode="auto">
          <a:xfrm>
            <a:off x="1116013" y="27082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2539" name="Text Box 13"/>
          <p:cNvSpPr txBox="1">
            <a:spLocks noChangeArrowheads="1"/>
          </p:cNvSpPr>
          <p:nvPr/>
        </p:nvSpPr>
        <p:spPr bwMode="auto">
          <a:xfrm>
            <a:off x="395288" y="3644900"/>
            <a:ext cx="1441450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dirty="0"/>
              <a:t>Takip veya </a:t>
            </a:r>
            <a:r>
              <a:rPr lang="tr-TR" altLang="tr-TR" dirty="0" err="1"/>
              <a:t>Levotiroksin</a:t>
            </a:r>
            <a:r>
              <a:rPr lang="tr-TR" altLang="tr-TR" dirty="0"/>
              <a:t> </a:t>
            </a:r>
            <a:r>
              <a:rPr lang="tr-TR" altLang="tr-TR" dirty="0" err="1"/>
              <a:t>Supresyonu</a:t>
            </a:r>
            <a:endParaRPr lang="en-US" altLang="tr-TR" dirty="0"/>
          </a:p>
        </p:txBody>
      </p:sp>
      <p:sp>
        <p:nvSpPr>
          <p:cNvPr id="22540" name="Text Box 14"/>
          <p:cNvSpPr txBox="1">
            <a:spLocks noChangeArrowheads="1"/>
          </p:cNvSpPr>
          <p:nvPr/>
        </p:nvSpPr>
        <p:spPr bwMode="auto">
          <a:xfrm>
            <a:off x="7091363" y="3573463"/>
            <a:ext cx="144145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/>
              <a:t>Cerrahi</a:t>
            </a:r>
            <a:endParaRPr lang="en-US" altLang="tr-TR"/>
          </a:p>
        </p:txBody>
      </p:sp>
      <p:sp>
        <p:nvSpPr>
          <p:cNvPr id="22541" name="Line 15"/>
          <p:cNvSpPr>
            <a:spLocks noChangeShapeType="1"/>
          </p:cNvSpPr>
          <p:nvPr/>
        </p:nvSpPr>
        <p:spPr bwMode="auto">
          <a:xfrm>
            <a:off x="7740650" y="27082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2542" name="Line 16"/>
          <p:cNvSpPr>
            <a:spLocks noChangeShapeType="1"/>
          </p:cNvSpPr>
          <p:nvPr/>
        </p:nvSpPr>
        <p:spPr bwMode="auto">
          <a:xfrm>
            <a:off x="4500563" y="306863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2543" name="Text Box 17"/>
          <p:cNvSpPr txBox="1">
            <a:spLocks noChangeArrowheads="1"/>
          </p:cNvSpPr>
          <p:nvPr/>
        </p:nvSpPr>
        <p:spPr bwMode="auto">
          <a:xfrm>
            <a:off x="3779838" y="3933825"/>
            <a:ext cx="144145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/>
              <a:t>Tiroid Sintigrafisi</a:t>
            </a:r>
            <a:endParaRPr lang="en-US" altLang="tr-TR"/>
          </a:p>
        </p:txBody>
      </p:sp>
      <p:sp>
        <p:nvSpPr>
          <p:cNvPr id="22544" name="Line 19"/>
          <p:cNvSpPr>
            <a:spLocks noChangeShapeType="1"/>
          </p:cNvSpPr>
          <p:nvPr/>
        </p:nvSpPr>
        <p:spPr bwMode="auto">
          <a:xfrm flipH="1">
            <a:off x="2627313" y="4724400"/>
            <a:ext cx="151288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2545" name="Line 20"/>
          <p:cNvSpPr>
            <a:spLocks noChangeShapeType="1"/>
          </p:cNvSpPr>
          <p:nvPr/>
        </p:nvSpPr>
        <p:spPr bwMode="auto">
          <a:xfrm>
            <a:off x="4932363" y="4724400"/>
            <a:ext cx="165576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2546" name="Text Box 21"/>
          <p:cNvSpPr txBox="1">
            <a:spLocks noChangeArrowheads="1"/>
          </p:cNvSpPr>
          <p:nvPr/>
        </p:nvSpPr>
        <p:spPr bwMode="auto">
          <a:xfrm>
            <a:off x="1906588" y="5157788"/>
            <a:ext cx="1512887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/>
              <a:t>Sıcak Nodül</a:t>
            </a:r>
            <a:endParaRPr lang="en-US" altLang="tr-TR"/>
          </a:p>
        </p:txBody>
      </p:sp>
      <p:sp>
        <p:nvSpPr>
          <p:cNvPr id="22547" name="Text Box 23"/>
          <p:cNvSpPr txBox="1">
            <a:spLocks noChangeArrowheads="1"/>
          </p:cNvSpPr>
          <p:nvPr/>
        </p:nvSpPr>
        <p:spPr bwMode="auto">
          <a:xfrm>
            <a:off x="5795963" y="5157788"/>
            <a:ext cx="1512887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/>
              <a:t>Soğuk Nodül</a:t>
            </a:r>
            <a:endParaRPr lang="en-US" altLang="tr-TR"/>
          </a:p>
        </p:txBody>
      </p:sp>
      <p:sp>
        <p:nvSpPr>
          <p:cNvPr id="22548" name="Line 26"/>
          <p:cNvSpPr>
            <a:spLocks noChangeShapeType="1"/>
          </p:cNvSpPr>
          <p:nvPr/>
        </p:nvSpPr>
        <p:spPr bwMode="auto">
          <a:xfrm>
            <a:off x="2627313" y="55895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2549" name="Line 27"/>
          <p:cNvSpPr>
            <a:spLocks noChangeShapeType="1"/>
          </p:cNvSpPr>
          <p:nvPr/>
        </p:nvSpPr>
        <p:spPr bwMode="auto">
          <a:xfrm>
            <a:off x="6588125" y="55895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2550" name="Text Box 28"/>
          <p:cNvSpPr txBox="1">
            <a:spLocks noChangeArrowheads="1"/>
          </p:cNvSpPr>
          <p:nvPr/>
        </p:nvSpPr>
        <p:spPr bwMode="auto">
          <a:xfrm>
            <a:off x="1908175" y="5861050"/>
            <a:ext cx="1512888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/>
              <a:t>Takip</a:t>
            </a:r>
            <a:endParaRPr lang="en-US" altLang="tr-TR"/>
          </a:p>
        </p:txBody>
      </p:sp>
      <p:sp>
        <p:nvSpPr>
          <p:cNvPr id="22551" name="Text Box 29"/>
          <p:cNvSpPr txBox="1">
            <a:spLocks noChangeArrowheads="1"/>
          </p:cNvSpPr>
          <p:nvPr/>
        </p:nvSpPr>
        <p:spPr bwMode="auto">
          <a:xfrm>
            <a:off x="5795963" y="5861050"/>
            <a:ext cx="1512887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/>
              <a:t>Cerrahi</a:t>
            </a:r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98151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6">
                    <a:lumMod val="50000"/>
                  </a:schemeClr>
                </a:solidFill>
              </a:rPr>
              <a:t>Nodülde Tanısal İşlemler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 smtClean="0"/>
              <a:t>Tiroid</a:t>
            </a:r>
            <a:r>
              <a:rPr lang="tr-TR" dirty="0" smtClean="0"/>
              <a:t> ultrasonografisi genel </a:t>
            </a:r>
            <a:r>
              <a:rPr lang="tr-TR" dirty="0"/>
              <a:t>toplum taraması </a:t>
            </a:r>
            <a:r>
              <a:rPr lang="tr-TR" dirty="0" smtClean="0"/>
              <a:t>için önerilen </a:t>
            </a:r>
            <a:r>
              <a:rPr lang="tr-TR" dirty="0"/>
              <a:t>bir test değildir.</a:t>
            </a:r>
          </a:p>
          <a:p>
            <a:r>
              <a:rPr lang="es-ES" dirty="0"/>
              <a:t>Muayenede tiroidde anormallik saptanan her hastaya ultrasonografik inceleme yapılmalıdır.</a:t>
            </a:r>
          </a:p>
          <a:p>
            <a:r>
              <a:rPr lang="it-IT" dirty="0"/>
              <a:t>Ayrıca palpasyon normal olsa bile tiroid malignitesi riski olan veya </a:t>
            </a:r>
            <a:r>
              <a:rPr lang="it-IT" dirty="0" smtClean="0"/>
              <a:t>boyunda</a:t>
            </a:r>
            <a:r>
              <a:rPr lang="tr-TR" dirty="0" smtClean="0"/>
              <a:t> LAP </a:t>
            </a:r>
            <a:r>
              <a:rPr lang="tr-TR" dirty="0"/>
              <a:t>saptanan her bireye de </a:t>
            </a:r>
            <a:r>
              <a:rPr lang="tr-TR" dirty="0" err="1"/>
              <a:t>ultrasonografik</a:t>
            </a:r>
            <a:r>
              <a:rPr lang="tr-TR" dirty="0"/>
              <a:t> değerlendirme yapılmalıdır.</a:t>
            </a:r>
          </a:p>
          <a:p>
            <a:r>
              <a:rPr lang="tr-TR" dirty="0" err="1" smtClean="0"/>
              <a:t>Multinodüler</a:t>
            </a:r>
            <a:r>
              <a:rPr lang="tr-TR" dirty="0" smtClean="0"/>
              <a:t> </a:t>
            </a:r>
            <a:r>
              <a:rPr lang="tr-TR" dirty="0"/>
              <a:t>guatr varlığında en </a:t>
            </a:r>
            <a:r>
              <a:rPr lang="tr-TR" dirty="0" smtClean="0"/>
              <a:t>büyük nodüllerin </a:t>
            </a:r>
            <a:r>
              <a:rPr lang="tr-TR" dirty="0"/>
              <a:t>yanı sıra </a:t>
            </a:r>
            <a:r>
              <a:rPr lang="tr-TR" dirty="0" err="1" smtClean="0"/>
              <a:t>malignite</a:t>
            </a:r>
            <a:r>
              <a:rPr lang="tr-TR" dirty="0"/>
              <a:t> </a:t>
            </a:r>
            <a:r>
              <a:rPr lang="nb-NO" dirty="0" smtClean="0"/>
              <a:t>ş</a:t>
            </a:r>
            <a:r>
              <a:rPr lang="tr-TR" dirty="0"/>
              <a:t>ü</a:t>
            </a:r>
            <a:r>
              <a:rPr lang="nb-NO" dirty="0" smtClean="0"/>
              <a:t>phesi </a:t>
            </a:r>
            <a:r>
              <a:rPr lang="nb-NO" dirty="0"/>
              <a:t>olan </a:t>
            </a:r>
            <a:r>
              <a:rPr lang="nb-NO" dirty="0" smtClean="0"/>
              <a:t>nod</a:t>
            </a:r>
            <a:r>
              <a:rPr lang="tr-TR" dirty="0" smtClean="0"/>
              <a:t>ü</a:t>
            </a:r>
            <a:r>
              <a:rPr lang="nb-NO" dirty="0" smtClean="0"/>
              <a:t>llerin </a:t>
            </a:r>
            <a:r>
              <a:rPr lang="nb-NO" dirty="0"/>
              <a:t>de detaylı ozellikleri verilmelidir</a:t>
            </a:r>
            <a:r>
              <a:rPr lang="nb-NO" dirty="0" smtClean="0"/>
              <a:t>.</a:t>
            </a:r>
            <a:endParaRPr lang="tr-TR" dirty="0" smtClean="0"/>
          </a:p>
          <a:p>
            <a:r>
              <a:rPr lang="tr-TR" dirty="0" err="1"/>
              <a:t>Tiroid</a:t>
            </a:r>
            <a:r>
              <a:rPr lang="tr-TR" dirty="0"/>
              <a:t> sintigrafisinin rutin </a:t>
            </a:r>
            <a:r>
              <a:rPr lang="tr-TR" dirty="0" smtClean="0"/>
              <a:t>nodül </a:t>
            </a:r>
            <a:r>
              <a:rPr lang="tr-TR" dirty="0"/>
              <a:t>değerlendirmesinde yeri yoktur. </a:t>
            </a:r>
            <a:r>
              <a:rPr lang="tr-TR" dirty="0" err="1" smtClean="0"/>
              <a:t>TSH’ın</a:t>
            </a:r>
            <a:r>
              <a:rPr lang="tr-TR" dirty="0" smtClean="0"/>
              <a:t> düşük veya düşük </a:t>
            </a:r>
            <a:r>
              <a:rPr lang="tr-TR" dirty="0"/>
              <a:t>normal bulunduğu vakalarda </a:t>
            </a:r>
            <a:r>
              <a:rPr lang="tr-TR" dirty="0" err="1"/>
              <a:t>hipertioridi</a:t>
            </a:r>
            <a:r>
              <a:rPr lang="tr-TR" dirty="0"/>
              <a:t> ayırıcı tanısında </a:t>
            </a:r>
            <a:r>
              <a:rPr lang="tr-TR" dirty="0" smtClean="0"/>
              <a:t>kullanılabilir.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326400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/>
          <a:lstStyle/>
          <a:p>
            <a:r>
              <a:rPr lang="tr-TR" b="1" dirty="0" err="1" smtClean="0">
                <a:solidFill>
                  <a:schemeClr val="accent6">
                    <a:lumMod val="50000"/>
                  </a:schemeClr>
                </a:solidFill>
              </a:rPr>
              <a:t>Tiroid</a:t>
            </a:r>
            <a:r>
              <a:rPr lang="tr-TR" b="1" dirty="0" smtClean="0">
                <a:solidFill>
                  <a:schemeClr val="accent6">
                    <a:lumMod val="50000"/>
                  </a:schemeClr>
                </a:solidFill>
              </a:rPr>
              <a:t> Nodülünde </a:t>
            </a:r>
            <a:r>
              <a:rPr lang="tr-TR" b="1" dirty="0" err="1" smtClean="0">
                <a:solidFill>
                  <a:schemeClr val="accent6">
                    <a:lumMod val="50000"/>
                  </a:schemeClr>
                </a:solidFill>
              </a:rPr>
              <a:t>Malignite</a:t>
            </a:r>
            <a:r>
              <a:rPr lang="tr-TR" b="1" dirty="0" smtClean="0">
                <a:solidFill>
                  <a:schemeClr val="accent6">
                    <a:lumMod val="50000"/>
                  </a:schemeClr>
                </a:solidFill>
              </a:rPr>
              <a:t> Riski</a:t>
            </a:r>
            <a:endParaRPr lang="tr-T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301752" y="1484784"/>
            <a:ext cx="4038600" cy="4568544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>
                <a:solidFill>
                  <a:schemeClr val="accent1"/>
                </a:solidFill>
              </a:rPr>
              <a:t>Klinik</a:t>
            </a:r>
            <a:endParaRPr lang="tr-TR" dirty="0">
              <a:solidFill>
                <a:schemeClr val="accent1"/>
              </a:solidFill>
            </a:endParaRP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Ailede </a:t>
            </a:r>
            <a:r>
              <a:rPr lang="tr-TR" dirty="0" err="1" smtClean="0">
                <a:solidFill>
                  <a:schemeClr val="tx1"/>
                </a:solidFill>
              </a:rPr>
              <a:t>tiroid</a:t>
            </a:r>
            <a:r>
              <a:rPr lang="tr-TR" dirty="0" smtClean="0">
                <a:solidFill>
                  <a:schemeClr val="tx1"/>
                </a:solidFill>
              </a:rPr>
              <a:t> kanser hikayesi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(özellikle </a:t>
            </a:r>
            <a:r>
              <a:rPr lang="tr-TR" dirty="0" err="1" smtClean="0">
                <a:solidFill>
                  <a:schemeClr val="tx1"/>
                </a:solidFill>
              </a:rPr>
              <a:t>medüller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Ca</a:t>
            </a:r>
            <a:r>
              <a:rPr lang="tr-TR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Baş-boyun radyasyon hikayesi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Hızlı büyüyen kitle</a:t>
            </a:r>
          </a:p>
          <a:p>
            <a:r>
              <a:rPr lang="tr-TR" dirty="0">
                <a:solidFill>
                  <a:schemeClr val="accent1"/>
                </a:solidFill>
              </a:rPr>
              <a:t>Fizik Muayene</a:t>
            </a:r>
          </a:p>
          <a:p>
            <a:pPr lvl="1"/>
            <a:r>
              <a:rPr lang="tr-TR" dirty="0">
                <a:solidFill>
                  <a:schemeClr val="tx1"/>
                </a:solidFill>
              </a:rPr>
              <a:t>Sert kıvam</a:t>
            </a:r>
          </a:p>
          <a:p>
            <a:pPr lvl="1"/>
            <a:r>
              <a:rPr lang="tr-TR" dirty="0">
                <a:solidFill>
                  <a:schemeClr val="tx1"/>
                </a:solidFill>
              </a:rPr>
              <a:t>Çevre dokulara </a:t>
            </a:r>
            <a:r>
              <a:rPr lang="tr-TR" dirty="0" err="1">
                <a:solidFill>
                  <a:schemeClr val="tx1"/>
                </a:solidFill>
              </a:rPr>
              <a:t>fiksasyon</a:t>
            </a:r>
            <a:endParaRPr lang="tr-TR" dirty="0">
              <a:solidFill>
                <a:schemeClr val="tx1"/>
              </a:solidFill>
            </a:endParaRPr>
          </a:p>
          <a:p>
            <a:pPr lvl="1"/>
            <a:r>
              <a:rPr lang="tr-TR" dirty="0">
                <a:solidFill>
                  <a:schemeClr val="tx1"/>
                </a:solidFill>
              </a:rPr>
              <a:t>Ses kısıklığı</a:t>
            </a:r>
          </a:p>
          <a:p>
            <a:pPr lvl="1"/>
            <a:r>
              <a:rPr lang="tr-TR" dirty="0">
                <a:solidFill>
                  <a:schemeClr val="tx1"/>
                </a:solidFill>
              </a:rPr>
              <a:t>(vokal </a:t>
            </a:r>
            <a:r>
              <a:rPr lang="tr-TR" dirty="0" err="1">
                <a:solidFill>
                  <a:schemeClr val="tx1"/>
                </a:solidFill>
              </a:rPr>
              <a:t>kord</a:t>
            </a:r>
            <a:r>
              <a:rPr lang="tr-TR" dirty="0">
                <a:solidFill>
                  <a:schemeClr val="tx1"/>
                </a:solidFill>
              </a:rPr>
              <a:t> paralizisi)</a:t>
            </a:r>
          </a:p>
          <a:p>
            <a:pPr lvl="1"/>
            <a:r>
              <a:rPr lang="tr-TR" dirty="0">
                <a:solidFill>
                  <a:schemeClr val="tx1"/>
                </a:solidFill>
              </a:rPr>
              <a:t>Bölgesel LAP</a:t>
            </a:r>
          </a:p>
          <a:p>
            <a:pPr lvl="1"/>
            <a:r>
              <a:rPr lang="tr-TR" dirty="0">
                <a:solidFill>
                  <a:schemeClr val="tx1"/>
                </a:solidFill>
              </a:rPr>
              <a:t>Bası bulguları</a:t>
            </a:r>
          </a:p>
          <a:p>
            <a:pPr lvl="1"/>
            <a:r>
              <a:rPr lang="tr-TR" dirty="0">
                <a:solidFill>
                  <a:schemeClr val="tx1"/>
                </a:solidFill>
              </a:rPr>
              <a:t>(</a:t>
            </a:r>
            <a:r>
              <a:rPr lang="tr-TR" dirty="0" err="1">
                <a:solidFill>
                  <a:schemeClr val="tx1"/>
                </a:solidFill>
              </a:rPr>
              <a:t>disfaji</a:t>
            </a:r>
            <a:r>
              <a:rPr lang="tr-TR" dirty="0">
                <a:solidFill>
                  <a:schemeClr val="tx1"/>
                </a:solidFill>
              </a:rPr>
              <a:t>, </a:t>
            </a:r>
            <a:r>
              <a:rPr lang="tr-TR" dirty="0" err="1">
                <a:solidFill>
                  <a:schemeClr val="tx1"/>
                </a:solidFill>
              </a:rPr>
              <a:t>dispne</a:t>
            </a:r>
            <a:r>
              <a:rPr lang="tr-TR" dirty="0">
                <a:solidFill>
                  <a:schemeClr val="tx1"/>
                </a:solidFill>
              </a:rPr>
              <a:t>, öksürük)</a:t>
            </a:r>
          </a:p>
          <a:p>
            <a:pPr lvl="1"/>
            <a:endParaRPr lang="tr-TR" dirty="0" smtClean="0"/>
          </a:p>
        </p:txBody>
      </p:sp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>
          <a:xfrm>
            <a:off x="4800600" y="1484784"/>
            <a:ext cx="4038600" cy="4568544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 smtClean="0">
                <a:solidFill>
                  <a:schemeClr val="accent1"/>
                </a:solidFill>
              </a:rPr>
              <a:t>Sonografik</a:t>
            </a:r>
            <a:r>
              <a:rPr lang="tr-TR" dirty="0" smtClean="0">
                <a:solidFill>
                  <a:schemeClr val="accent1"/>
                </a:solidFill>
              </a:rPr>
              <a:t> Özellikler</a:t>
            </a:r>
            <a:endParaRPr lang="tr-TR" dirty="0" smtClean="0"/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Büyük nodül </a:t>
            </a:r>
            <a:r>
              <a:rPr lang="tr-TR" dirty="0">
                <a:solidFill>
                  <a:schemeClr val="tx1"/>
                </a:solidFill>
              </a:rPr>
              <a:t>(&gt;4 cm)</a:t>
            </a:r>
          </a:p>
          <a:p>
            <a:pPr lvl="1"/>
            <a:r>
              <a:rPr lang="tr-TR" dirty="0" err="1">
                <a:solidFill>
                  <a:schemeClr val="tx1"/>
                </a:solidFill>
              </a:rPr>
              <a:t>Mikrokalsifikasyon</a:t>
            </a:r>
            <a:endParaRPr lang="tr-TR" dirty="0">
              <a:solidFill>
                <a:schemeClr val="tx1"/>
              </a:solidFill>
            </a:endParaRPr>
          </a:p>
          <a:p>
            <a:pPr lvl="1"/>
            <a:r>
              <a:rPr lang="tr-TR" dirty="0" err="1" smtClean="0">
                <a:solidFill>
                  <a:schemeClr val="tx1"/>
                </a:solidFill>
              </a:rPr>
              <a:t>İntranodüler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hipervaskularite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(</a:t>
            </a:r>
            <a:r>
              <a:rPr lang="tr-TR" dirty="0" err="1" smtClean="0">
                <a:solidFill>
                  <a:schemeClr val="tx1"/>
                </a:solidFill>
              </a:rPr>
              <a:t>Doppler</a:t>
            </a:r>
            <a:r>
              <a:rPr lang="tr-TR" dirty="0" smtClean="0">
                <a:solidFill>
                  <a:schemeClr val="tx1"/>
                </a:solidFill>
              </a:rPr>
              <a:t> ile değerlendirmede)</a:t>
            </a:r>
            <a:endParaRPr lang="tr-TR" dirty="0">
              <a:solidFill>
                <a:schemeClr val="tx1"/>
              </a:solidFill>
            </a:endParaRPr>
          </a:p>
          <a:p>
            <a:pPr lvl="1"/>
            <a:r>
              <a:rPr lang="tr-TR" dirty="0" err="1">
                <a:solidFill>
                  <a:schemeClr val="tx1"/>
                </a:solidFill>
              </a:rPr>
              <a:t>Hipoekojenite</a:t>
            </a:r>
            <a:endParaRPr lang="tr-TR" dirty="0">
              <a:solidFill>
                <a:schemeClr val="tx1"/>
              </a:solidFill>
            </a:endParaRP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Düzensiz </a:t>
            </a:r>
            <a:r>
              <a:rPr lang="tr-TR" dirty="0">
                <a:solidFill>
                  <a:schemeClr val="tx1"/>
                </a:solidFill>
              </a:rPr>
              <a:t>sınır</a:t>
            </a:r>
          </a:p>
          <a:p>
            <a:pPr lvl="1"/>
            <a:r>
              <a:rPr lang="tr-TR" dirty="0">
                <a:solidFill>
                  <a:schemeClr val="tx1"/>
                </a:solidFill>
              </a:rPr>
              <a:t>Halo olmaması </a:t>
            </a:r>
            <a:endParaRPr lang="tr-TR" dirty="0" smtClean="0">
              <a:solidFill>
                <a:schemeClr val="tx1"/>
              </a:solidFill>
            </a:endParaRP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Bölgesel </a:t>
            </a:r>
            <a:r>
              <a:rPr lang="tr-TR" dirty="0">
                <a:solidFill>
                  <a:schemeClr val="tx1"/>
                </a:solidFill>
              </a:rPr>
              <a:t>LAM</a:t>
            </a:r>
          </a:p>
          <a:p>
            <a:pPr lvl="1"/>
            <a:r>
              <a:rPr lang="tr-TR" dirty="0" err="1">
                <a:solidFill>
                  <a:schemeClr val="tx1"/>
                </a:solidFill>
              </a:rPr>
              <a:t>Elastosonografi’de</a:t>
            </a:r>
            <a:r>
              <a:rPr lang="tr-TR" dirty="0">
                <a:solidFill>
                  <a:schemeClr val="tx1"/>
                </a:solidFill>
              </a:rPr>
              <a:t> sert </a:t>
            </a:r>
            <a:r>
              <a:rPr lang="tr-TR" dirty="0" smtClean="0">
                <a:solidFill>
                  <a:schemeClr val="tx1"/>
                </a:solidFill>
              </a:rPr>
              <a:t>nodül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134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accent6">
                    <a:lumMod val="50000"/>
                  </a:schemeClr>
                </a:solidFill>
              </a:rPr>
              <a:t>TİİAB </a:t>
            </a:r>
            <a:r>
              <a:rPr lang="tr-TR" b="1" dirty="0" err="1">
                <a:solidFill>
                  <a:schemeClr val="accent6">
                    <a:lumMod val="50000"/>
                  </a:schemeClr>
                </a:solidFill>
              </a:rPr>
              <a:t>Endikasyonları</a:t>
            </a:r>
            <a:endParaRPr lang="tr-T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301752" y="1844824"/>
            <a:ext cx="8503920" cy="4752528"/>
          </a:xfrm>
        </p:spPr>
        <p:txBody>
          <a:bodyPr>
            <a:normAutofit/>
          </a:bodyPr>
          <a:lstStyle/>
          <a:p>
            <a:r>
              <a:rPr lang="tr-TR" sz="2800" dirty="0"/>
              <a:t>Solid: </a:t>
            </a:r>
            <a:r>
              <a:rPr lang="tr-TR" sz="2800" dirty="0" err="1"/>
              <a:t>Hipoekoik</a:t>
            </a:r>
            <a:r>
              <a:rPr lang="tr-TR" sz="2800" dirty="0"/>
              <a:t> &gt;1 cm veya &gt;5 mm risk grubunda hasta veya </a:t>
            </a:r>
            <a:r>
              <a:rPr lang="tr-TR" sz="2800" dirty="0" smtClean="0"/>
              <a:t>şüpheli </a:t>
            </a:r>
            <a:r>
              <a:rPr lang="tr-TR" sz="2800" dirty="0"/>
              <a:t>USG bulguları</a:t>
            </a:r>
          </a:p>
          <a:p>
            <a:r>
              <a:rPr lang="tr-TR" sz="2800" dirty="0" err="1"/>
              <a:t>İzo-hiperekoik</a:t>
            </a:r>
            <a:r>
              <a:rPr lang="tr-TR" sz="2800" dirty="0"/>
              <a:t>: 1–1,5 cm</a:t>
            </a:r>
          </a:p>
          <a:p>
            <a:r>
              <a:rPr lang="sv-SE" sz="2800" dirty="0"/>
              <a:t>Karışık veya </a:t>
            </a:r>
            <a:r>
              <a:rPr lang="sv-SE" sz="2800" dirty="0" smtClean="0"/>
              <a:t>s</a:t>
            </a:r>
            <a:r>
              <a:rPr lang="tr-TR" sz="2800" dirty="0"/>
              <a:t>ü</a:t>
            </a:r>
            <a:r>
              <a:rPr lang="sv-SE" sz="2800" dirty="0" smtClean="0"/>
              <a:t>ngerimsi</a:t>
            </a:r>
            <a:r>
              <a:rPr lang="sv-SE" sz="2800" dirty="0"/>
              <a:t>: &gt;1,5–2 cm</a:t>
            </a:r>
          </a:p>
          <a:p>
            <a:r>
              <a:rPr lang="tr-TR" sz="2800" dirty="0"/>
              <a:t>Saf </a:t>
            </a:r>
            <a:r>
              <a:rPr lang="tr-TR" sz="2800" dirty="0" err="1"/>
              <a:t>kistik</a:t>
            </a:r>
            <a:r>
              <a:rPr lang="tr-TR" sz="2800" dirty="0"/>
              <a:t>: </a:t>
            </a:r>
            <a:r>
              <a:rPr lang="tr-TR" sz="2800" dirty="0" smtClean="0"/>
              <a:t>Biyopsi </a:t>
            </a:r>
            <a:r>
              <a:rPr lang="tr-TR" sz="2800" dirty="0"/>
              <a:t>gereksiz, b</a:t>
            </a:r>
            <a:r>
              <a:rPr lang="tr-TR" sz="2800" dirty="0" smtClean="0"/>
              <a:t>üyükse boşaltılmalı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tr-TR" sz="2800" dirty="0" err="1">
                <a:solidFill>
                  <a:schemeClr val="tx1"/>
                </a:solidFill>
              </a:rPr>
              <a:t>Multinodüler</a:t>
            </a:r>
            <a:r>
              <a:rPr lang="tr-TR" sz="2800" dirty="0">
                <a:solidFill>
                  <a:schemeClr val="tx1"/>
                </a:solidFill>
              </a:rPr>
              <a:t> (En büyük nodül ve USG olarak şüpheli diğer nodüller</a:t>
            </a:r>
            <a:r>
              <a:rPr lang="tr-TR" sz="2800" dirty="0" smtClean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986436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6">
                    <a:lumMod val="50000"/>
                  </a:schemeClr>
                </a:solidFill>
              </a:rPr>
              <a:t>TİİAB </a:t>
            </a:r>
            <a:r>
              <a:rPr lang="tr-TR" b="1" dirty="0" err="1" smtClean="0">
                <a:solidFill>
                  <a:schemeClr val="accent6">
                    <a:lumMod val="50000"/>
                  </a:schemeClr>
                </a:solidFill>
              </a:rPr>
              <a:t>Endikasyonları</a:t>
            </a:r>
            <a:endParaRPr lang="tr-T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 fontScale="92500" lnSpcReduction="10000"/>
          </a:bodyPr>
          <a:lstStyle/>
          <a:p>
            <a:r>
              <a:rPr lang="tr-TR" sz="2900" dirty="0">
                <a:solidFill>
                  <a:schemeClr val="accent1"/>
                </a:solidFill>
              </a:rPr>
              <a:t>Boyut ne olursa olsun biyopsi gerekli durumlar</a:t>
            </a:r>
          </a:p>
          <a:p>
            <a:pPr lvl="1"/>
            <a:r>
              <a:rPr lang="tr-TR" sz="2600" dirty="0">
                <a:solidFill>
                  <a:schemeClr val="tx1"/>
                </a:solidFill>
              </a:rPr>
              <a:t>Çocukluk ve </a:t>
            </a:r>
            <a:r>
              <a:rPr lang="tr-TR" sz="2600" dirty="0" err="1">
                <a:solidFill>
                  <a:schemeClr val="tx1"/>
                </a:solidFill>
              </a:rPr>
              <a:t>adölesan</a:t>
            </a:r>
            <a:r>
              <a:rPr lang="tr-TR" sz="2600" dirty="0">
                <a:solidFill>
                  <a:schemeClr val="tx1"/>
                </a:solidFill>
              </a:rPr>
              <a:t> dönemde boyuna radyoterapi uygulananlarda</a:t>
            </a:r>
          </a:p>
          <a:p>
            <a:pPr lvl="1"/>
            <a:r>
              <a:rPr lang="tr-TR" sz="2600" dirty="0">
                <a:solidFill>
                  <a:schemeClr val="tx1"/>
                </a:solidFill>
              </a:rPr>
              <a:t>İyonize radyasyona maruz kalanlarda (nükleer kazalar-sızıntılar)</a:t>
            </a:r>
          </a:p>
          <a:p>
            <a:pPr lvl="1"/>
            <a:r>
              <a:rPr lang="tr-TR" sz="2600" dirty="0">
                <a:solidFill>
                  <a:schemeClr val="tx1"/>
                </a:solidFill>
              </a:rPr>
              <a:t>1. derece akrabalarında PTK, MTK veya MEN 2 olanlarda</a:t>
            </a:r>
          </a:p>
          <a:p>
            <a:pPr lvl="1"/>
            <a:r>
              <a:rPr lang="tr-TR" sz="2600" dirty="0">
                <a:solidFill>
                  <a:schemeClr val="tx1"/>
                </a:solidFill>
              </a:rPr>
              <a:t>Daha önce kanser nedeniyle </a:t>
            </a:r>
            <a:r>
              <a:rPr lang="tr-TR" sz="2600" dirty="0" err="1">
                <a:solidFill>
                  <a:schemeClr val="tx1"/>
                </a:solidFill>
              </a:rPr>
              <a:t>tiroid</a:t>
            </a:r>
            <a:r>
              <a:rPr lang="tr-TR" sz="2600" dirty="0">
                <a:solidFill>
                  <a:schemeClr val="tx1"/>
                </a:solidFill>
              </a:rPr>
              <a:t> cerrahisi geçirenlerde </a:t>
            </a:r>
          </a:p>
          <a:p>
            <a:pPr lvl="1"/>
            <a:r>
              <a:rPr lang="tr-TR" sz="2600" dirty="0">
                <a:solidFill>
                  <a:schemeClr val="tx1"/>
                </a:solidFill>
              </a:rPr>
              <a:t>Yüksek </a:t>
            </a:r>
            <a:r>
              <a:rPr lang="tr-TR" sz="2600" dirty="0" err="1">
                <a:solidFill>
                  <a:schemeClr val="tx1"/>
                </a:solidFill>
              </a:rPr>
              <a:t>kalsitonin</a:t>
            </a:r>
            <a:r>
              <a:rPr lang="tr-TR" sz="2600" dirty="0">
                <a:solidFill>
                  <a:schemeClr val="tx1"/>
                </a:solidFill>
              </a:rPr>
              <a:t> düzeyi</a:t>
            </a:r>
          </a:p>
          <a:p>
            <a:pPr lvl="1"/>
            <a:r>
              <a:rPr lang="tr-TR" sz="2600" dirty="0">
                <a:solidFill>
                  <a:schemeClr val="tx1"/>
                </a:solidFill>
              </a:rPr>
              <a:t>Risk faktörü olmasa da yine </a:t>
            </a:r>
            <a:r>
              <a:rPr lang="tr-TR" sz="2600" dirty="0" err="1">
                <a:solidFill>
                  <a:schemeClr val="tx1"/>
                </a:solidFill>
              </a:rPr>
              <a:t>ultrasonografik</a:t>
            </a:r>
            <a:r>
              <a:rPr lang="tr-TR" sz="2600" dirty="0">
                <a:solidFill>
                  <a:schemeClr val="tx1"/>
                </a:solidFill>
              </a:rPr>
              <a:t> olarak </a:t>
            </a:r>
            <a:r>
              <a:rPr lang="tr-TR" sz="2600" dirty="0" err="1">
                <a:solidFill>
                  <a:schemeClr val="tx1"/>
                </a:solidFill>
              </a:rPr>
              <a:t>maligniteyi</a:t>
            </a:r>
            <a:r>
              <a:rPr lang="tr-TR" sz="2600" dirty="0">
                <a:solidFill>
                  <a:schemeClr val="tx1"/>
                </a:solidFill>
              </a:rPr>
              <a:t> düşündüren iki veya daha fazla özelliklere sahip </a:t>
            </a:r>
            <a:r>
              <a:rPr lang="tr-TR" sz="2600" dirty="0" smtClean="0">
                <a:solidFill>
                  <a:schemeClr val="tx1"/>
                </a:solidFill>
              </a:rPr>
              <a:t>nodülü </a:t>
            </a:r>
            <a:r>
              <a:rPr lang="tr-TR" sz="2600" dirty="0">
                <a:solidFill>
                  <a:schemeClr val="tx1"/>
                </a:solidFill>
              </a:rPr>
              <a:t>olanlarda da boyut 1 cm’den küçük olsa bile </a:t>
            </a:r>
            <a:r>
              <a:rPr lang="tr-TR" sz="2600" dirty="0" smtClean="0">
                <a:solidFill>
                  <a:schemeClr val="tx1"/>
                </a:solidFill>
              </a:rPr>
              <a:t>biyopsi </a:t>
            </a:r>
            <a:r>
              <a:rPr lang="tr-TR" sz="2600" dirty="0">
                <a:solidFill>
                  <a:schemeClr val="tx1"/>
                </a:solidFill>
              </a:rPr>
              <a:t>yapılır.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98875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6">
                    <a:lumMod val="50000"/>
                  </a:schemeClr>
                </a:solidFill>
              </a:rPr>
              <a:t>Vaka</a:t>
            </a:r>
            <a:endParaRPr lang="tr-T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45 yaşında Erkek hasta, </a:t>
            </a:r>
            <a:r>
              <a:rPr lang="tr-TR" dirty="0" err="1" smtClean="0"/>
              <a:t>Hipotiroidi</a:t>
            </a:r>
            <a:r>
              <a:rPr lang="tr-TR" dirty="0" smtClean="0"/>
              <a:t> ile takipli fizik muayenede ele gelen nodül sebebiyle USG istenmiş. </a:t>
            </a:r>
            <a:r>
              <a:rPr lang="tr-TR" dirty="0" err="1" smtClean="0"/>
              <a:t>USG’de</a:t>
            </a:r>
            <a:r>
              <a:rPr lang="tr-TR" dirty="0" smtClean="0"/>
              <a:t> 7x 8mm çapında </a:t>
            </a:r>
            <a:r>
              <a:rPr lang="tr-TR" dirty="0" err="1" smtClean="0"/>
              <a:t>mikrokalsifikasyon</a:t>
            </a:r>
            <a:r>
              <a:rPr lang="tr-TR" dirty="0" smtClean="0"/>
              <a:t> gösteren </a:t>
            </a:r>
            <a:r>
              <a:rPr lang="tr-TR" dirty="0" err="1" smtClean="0"/>
              <a:t>hipoekojen</a:t>
            </a:r>
            <a:r>
              <a:rPr lang="tr-TR" dirty="0" smtClean="0"/>
              <a:t> bir nodül tespit edilmiş. </a:t>
            </a:r>
            <a:r>
              <a:rPr lang="tr-TR" dirty="0" err="1" smtClean="0"/>
              <a:t>Eutrox</a:t>
            </a:r>
            <a:r>
              <a:rPr lang="tr-TR" dirty="0" smtClean="0"/>
              <a:t> 25microgram/gün kullanıyor. Aktif şikayeti yok.</a:t>
            </a:r>
          </a:p>
          <a:p>
            <a:r>
              <a:rPr lang="tr-TR" dirty="0" err="1" smtClean="0"/>
              <a:t>Lab</a:t>
            </a:r>
            <a:r>
              <a:rPr lang="tr-TR" dirty="0" smtClean="0"/>
              <a:t>: TSH:2 T4: 0.9(0.61-1.12) </a:t>
            </a:r>
          </a:p>
          <a:p>
            <a:r>
              <a:rPr lang="tr-TR" dirty="0" smtClean="0"/>
              <a:t>Elektrolit, KCFT, BFT normal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sz="4000" dirty="0" smtClean="0"/>
              <a:t>     Nodüle yaklaşımınız nasıl olur?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5649734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6">
                    <a:lumMod val="50000"/>
                  </a:schemeClr>
                </a:solidFill>
              </a:rPr>
              <a:t>Cerrahi</a:t>
            </a:r>
            <a:endParaRPr lang="tr-T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Lokal bası bulgusu olan </a:t>
            </a:r>
            <a:r>
              <a:rPr lang="tr-TR" dirty="0" smtClean="0"/>
              <a:t>büyük </a:t>
            </a:r>
            <a:r>
              <a:rPr lang="tr-TR" dirty="0"/>
              <a:t>guatr olması, </a:t>
            </a:r>
            <a:endParaRPr lang="tr-TR" dirty="0" smtClean="0"/>
          </a:p>
          <a:p>
            <a:r>
              <a:rPr lang="tr-TR" dirty="0" smtClean="0"/>
              <a:t>Sürekli büyüyen nodül</a:t>
            </a:r>
          </a:p>
          <a:p>
            <a:r>
              <a:rPr lang="tr-TR" dirty="0"/>
              <a:t>R</a:t>
            </a:r>
            <a:r>
              <a:rPr lang="tr-TR" dirty="0" smtClean="0"/>
              <a:t>adyasyona </a:t>
            </a:r>
            <a:r>
              <a:rPr lang="tr-TR" dirty="0"/>
              <a:t>maruz </a:t>
            </a:r>
            <a:r>
              <a:rPr lang="tr-TR" dirty="0" smtClean="0"/>
              <a:t>kalmış bireyde </a:t>
            </a:r>
            <a:r>
              <a:rPr lang="tr-TR" dirty="0" err="1" smtClean="0"/>
              <a:t>multinodüler</a:t>
            </a:r>
            <a:r>
              <a:rPr lang="tr-TR" dirty="0" smtClean="0"/>
              <a:t> </a:t>
            </a:r>
            <a:r>
              <a:rPr lang="tr-TR" dirty="0"/>
              <a:t>guatr </a:t>
            </a:r>
            <a:r>
              <a:rPr lang="tr-TR" dirty="0" smtClean="0"/>
              <a:t>varlığı</a:t>
            </a:r>
          </a:p>
          <a:p>
            <a:r>
              <a:rPr lang="tr-TR" dirty="0" smtClean="0"/>
              <a:t>Şüpheli </a:t>
            </a:r>
            <a:r>
              <a:rPr lang="tr-TR" dirty="0"/>
              <a:t>US </a:t>
            </a:r>
            <a:r>
              <a:rPr lang="tr-TR" dirty="0" smtClean="0"/>
              <a:t>özellikleri </a:t>
            </a:r>
          </a:p>
          <a:p>
            <a:r>
              <a:rPr lang="tr-TR" dirty="0" smtClean="0"/>
              <a:t>Kozmetik </a:t>
            </a:r>
            <a:r>
              <a:rPr lang="tr-TR" dirty="0"/>
              <a:t>nedenler </a:t>
            </a:r>
            <a:endParaRPr lang="tr-TR" dirty="0" smtClean="0"/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Tek </a:t>
            </a:r>
            <a:r>
              <a:rPr lang="tr-TR" dirty="0">
                <a:solidFill>
                  <a:schemeClr val="tx1"/>
                </a:solidFill>
              </a:rPr>
              <a:t>nodul varsa </a:t>
            </a:r>
            <a:r>
              <a:rPr lang="tr-TR" dirty="0" err="1">
                <a:solidFill>
                  <a:schemeClr val="tx1"/>
                </a:solidFill>
              </a:rPr>
              <a:t>lobektomi</a:t>
            </a:r>
            <a:r>
              <a:rPr lang="tr-TR" dirty="0">
                <a:solidFill>
                  <a:schemeClr val="tx1"/>
                </a:solidFill>
              </a:rPr>
              <a:t> ve artı </a:t>
            </a:r>
            <a:r>
              <a:rPr lang="tr-TR" dirty="0" err="1">
                <a:solidFill>
                  <a:schemeClr val="tx1"/>
                </a:solidFill>
              </a:rPr>
              <a:t>istmusektomi</a:t>
            </a:r>
            <a:r>
              <a:rPr lang="tr-TR" dirty="0">
                <a:solidFill>
                  <a:schemeClr val="tx1"/>
                </a:solidFill>
              </a:rPr>
              <a:t> yapılmalı, </a:t>
            </a:r>
            <a:r>
              <a:rPr lang="tr-TR" dirty="0" err="1" smtClean="0">
                <a:solidFill>
                  <a:schemeClr val="tx1"/>
                </a:solidFill>
              </a:rPr>
              <a:t>multinoduler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guatrda </a:t>
            </a:r>
            <a:r>
              <a:rPr lang="tr-TR" dirty="0">
                <a:solidFill>
                  <a:schemeClr val="tx1"/>
                </a:solidFill>
              </a:rPr>
              <a:t>ise total veya totale yakın </a:t>
            </a:r>
            <a:r>
              <a:rPr lang="tr-TR" dirty="0" err="1">
                <a:solidFill>
                  <a:schemeClr val="tx1"/>
                </a:solidFill>
              </a:rPr>
              <a:t>tiroidektomi</a:t>
            </a:r>
            <a:r>
              <a:rPr lang="tr-TR" dirty="0">
                <a:solidFill>
                  <a:schemeClr val="tx1"/>
                </a:solidFill>
              </a:rPr>
              <a:t> tercih edilmelidir.</a:t>
            </a:r>
          </a:p>
        </p:txBody>
      </p:sp>
    </p:spTree>
    <p:extLst>
      <p:ext uri="{BB962C8B-B14F-4D97-AF65-F5344CB8AC3E}">
        <p14:creationId xmlns:p14="http://schemas.microsoft.com/office/powerpoint/2010/main" val="25369915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6">
                    <a:lumMod val="50000"/>
                  </a:schemeClr>
                </a:solidFill>
              </a:rPr>
              <a:t>Radyoaktif İyot Tedavisi</a:t>
            </a:r>
            <a:endParaRPr lang="tr-T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/>
              <a:t>Tirotoksikoz</a:t>
            </a:r>
            <a:r>
              <a:rPr lang="tr-TR" dirty="0"/>
              <a:t> olmasa bile </a:t>
            </a:r>
            <a:r>
              <a:rPr lang="tr-TR" dirty="0" smtClean="0"/>
              <a:t>büyük </a:t>
            </a:r>
            <a:r>
              <a:rPr lang="tr-TR" dirty="0"/>
              <a:t>ve </a:t>
            </a:r>
            <a:r>
              <a:rPr lang="tr-TR" dirty="0" err="1"/>
              <a:t>semptomatik</a:t>
            </a:r>
            <a:r>
              <a:rPr lang="tr-TR" dirty="0"/>
              <a:t> guatr varlığında </a:t>
            </a:r>
            <a:r>
              <a:rPr lang="tr-TR" dirty="0" smtClean="0"/>
              <a:t>özellikle yüksek cerrahi risk söz </a:t>
            </a:r>
            <a:r>
              <a:rPr lang="tr-TR" dirty="0"/>
              <a:t>konusu ise </a:t>
            </a:r>
            <a:r>
              <a:rPr lang="tr-TR" dirty="0" smtClean="0"/>
              <a:t>düşünülebilir. </a:t>
            </a:r>
          </a:p>
          <a:p>
            <a:r>
              <a:rPr lang="tr-TR" dirty="0" smtClean="0"/>
              <a:t>RAİ öncesinde şüpheli nodüllere </a:t>
            </a:r>
            <a:r>
              <a:rPr lang="tr-TR" dirty="0"/>
              <a:t>ultrason eşliğinde </a:t>
            </a:r>
            <a:r>
              <a:rPr lang="tr-TR" dirty="0" smtClean="0"/>
              <a:t>İİAB yapılmalıdır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err="1" smtClean="0"/>
              <a:t>Toksik</a:t>
            </a:r>
            <a:r>
              <a:rPr lang="tr-TR" dirty="0" smtClean="0"/>
              <a:t> </a:t>
            </a:r>
            <a:r>
              <a:rPr lang="tr-TR" dirty="0"/>
              <a:t>olmayan guatrda RAİ </a:t>
            </a:r>
            <a:r>
              <a:rPr lang="tr-TR" dirty="0" smtClean="0"/>
              <a:t>öncesinde </a:t>
            </a:r>
            <a:r>
              <a:rPr lang="tr-TR" dirty="0"/>
              <a:t>iyot tutulumunu arttırmak amacı </a:t>
            </a:r>
            <a:r>
              <a:rPr lang="tr-TR" dirty="0" smtClean="0"/>
              <a:t>ile </a:t>
            </a:r>
            <a:r>
              <a:rPr lang="tr-TR" dirty="0" err="1" smtClean="0"/>
              <a:t>rekombinan</a:t>
            </a:r>
            <a:r>
              <a:rPr lang="tr-TR" dirty="0" smtClean="0"/>
              <a:t> </a:t>
            </a:r>
            <a:r>
              <a:rPr lang="tr-TR" dirty="0"/>
              <a:t>insan TSH ile uyarı yapılabilir. </a:t>
            </a:r>
            <a:endParaRPr lang="tr-TR" dirty="0" smtClean="0"/>
          </a:p>
          <a:p>
            <a:r>
              <a:rPr lang="tr-TR" dirty="0" smtClean="0"/>
              <a:t>RAİ </a:t>
            </a:r>
            <a:r>
              <a:rPr lang="tr-TR" dirty="0"/>
              <a:t>verilmeden </a:t>
            </a:r>
            <a:r>
              <a:rPr lang="tr-TR" dirty="0" smtClean="0"/>
              <a:t>genç </a:t>
            </a:r>
            <a:r>
              <a:rPr lang="tr-TR" dirty="0"/>
              <a:t>kadınlarda gebelik </a:t>
            </a:r>
            <a:r>
              <a:rPr lang="tr-TR" dirty="0" smtClean="0"/>
              <a:t>testi yapılmalıdır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482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chemeClr val="accent6">
                    <a:lumMod val="50000"/>
                  </a:schemeClr>
                </a:solidFill>
              </a:rPr>
              <a:t>Öğrenim </a:t>
            </a:r>
            <a:r>
              <a:rPr lang="tr-TR" b="1" dirty="0" smtClean="0">
                <a:solidFill>
                  <a:schemeClr val="accent6">
                    <a:lumMod val="50000"/>
                  </a:schemeClr>
                </a:solidFill>
              </a:rPr>
              <a:t>Hedefleri</a:t>
            </a:r>
            <a:endParaRPr lang="tr-T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2800" dirty="0" err="1" smtClean="0"/>
              <a:t>Tiroid</a:t>
            </a:r>
            <a:r>
              <a:rPr lang="tr-TR" sz="2800" dirty="0" smtClean="0"/>
              <a:t> fonksiyon </a:t>
            </a:r>
            <a:r>
              <a:rPr lang="tr-TR" sz="2800" dirty="0"/>
              <a:t>t</a:t>
            </a:r>
            <a:r>
              <a:rPr lang="tr-TR" sz="2800" dirty="0" smtClean="0"/>
              <a:t>estlerini değerlendirebilmek</a:t>
            </a:r>
          </a:p>
          <a:p>
            <a:r>
              <a:rPr lang="tr-TR" sz="2800" dirty="0" err="1" smtClean="0"/>
              <a:t>Primer</a:t>
            </a:r>
            <a:r>
              <a:rPr lang="tr-TR" sz="2800" dirty="0" smtClean="0"/>
              <a:t> aşikar </a:t>
            </a:r>
            <a:r>
              <a:rPr lang="tr-TR" sz="2800" dirty="0" err="1" smtClean="0"/>
              <a:t>hipotiroidi</a:t>
            </a:r>
            <a:r>
              <a:rPr lang="tr-TR" sz="2800" dirty="0" smtClean="0"/>
              <a:t>, </a:t>
            </a:r>
            <a:r>
              <a:rPr lang="tr-TR" sz="2800" dirty="0" err="1" smtClean="0"/>
              <a:t>sekonder</a:t>
            </a:r>
            <a:r>
              <a:rPr lang="tr-TR" sz="2800" dirty="0" smtClean="0"/>
              <a:t> </a:t>
            </a:r>
            <a:r>
              <a:rPr lang="tr-TR" sz="2800" dirty="0" err="1" smtClean="0"/>
              <a:t>hipotiroidi</a:t>
            </a:r>
            <a:r>
              <a:rPr lang="tr-TR" sz="2800" dirty="0" smtClean="0"/>
              <a:t> ve </a:t>
            </a:r>
            <a:r>
              <a:rPr lang="tr-TR" sz="2800" dirty="0" err="1" smtClean="0"/>
              <a:t>subklinik</a:t>
            </a:r>
            <a:r>
              <a:rPr lang="tr-TR" sz="2800" dirty="0" smtClean="0"/>
              <a:t> </a:t>
            </a:r>
            <a:r>
              <a:rPr lang="tr-TR" sz="2800" dirty="0" err="1" smtClean="0"/>
              <a:t>hipotiroidi</a:t>
            </a:r>
            <a:r>
              <a:rPr lang="tr-TR" sz="2800" dirty="0" smtClean="0"/>
              <a:t> tanısı koyabilmek ve tedavisini planlayabilmek</a:t>
            </a:r>
          </a:p>
          <a:p>
            <a:r>
              <a:rPr lang="tr-TR" sz="2800" dirty="0" err="1" smtClean="0"/>
              <a:t>Hipotiroidide</a:t>
            </a:r>
            <a:r>
              <a:rPr lang="tr-TR" sz="2800" dirty="0" smtClean="0"/>
              <a:t> tedavi takibi yapabilmek</a:t>
            </a:r>
          </a:p>
          <a:p>
            <a:r>
              <a:rPr lang="tr-TR" sz="2800" dirty="0" err="1"/>
              <a:t>Levotiroksin</a:t>
            </a:r>
            <a:r>
              <a:rPr lang="tr-TR" sz="2800" dirty="0"/>
              <a:t> kullanımı hakkında bilgi sahibi </a:t>
            </a:r>
            <a:r>
              <a:rPr lang="tr-TR" sz="2800" dirty="0" smtClean="0"/>
              <a:t>olmak</a:t>
            </a:r>
          </a:p>
          <a:p>
            <a:r>
              <a:rPr lang="tr-TR" sz="2800" dirty="0" err="1" smtClean="0"/>
              <a:t>Tiroid</a:t>
            </a:r>
            <a:r>
              <a:rPr lang="tr-TR" sz="2800" dirty="0" smtClean="0"/>
              <a:t> nodülüne </a:t>
            </a:r>
            <a:r>
              <a:rPr lang="tr-TR" sz="2800" dirty="0"/>
              <a:t>y</a:t>
            </a:r>
            <a:r>
              <a:rPr lang="tr-TR" sz="2800" dirty="0" smtClean="0"/>
              <a:t>aklaşımı bilmek</a:t>
            </a:r>
          </a:p>
          <a:p>
            <a:r>
              <a:rPr lang="tr-TR" sz="2800" dirty="0" smtClean="0"/>
              <a:t>TİİAB </a:t>
            </a:r>
            <a:r>
              <a:rPr lang="tr-TR" sz="2800" dirty="0" err="1" smtClean="0"/>
              <a:t>endikasyonlarını</a:t>
            </a:r>
            <a:r>
              <a:rPr lang="tr-TR" sz="2800" dirty="0" smtClean="0"/>
              <a:t> sayabilmek</a:t>
            </a:r>
          </a:p>
          <a:p>
            <a:r>
              <a:rPr lang="tr-TR" sz="2800" dirty="0" err="1" smtClean="0"/>
              <a:t>Tiroid</a:t>
            </a:r>
            <a:r>
              <a:rPr lang="tr-TR" sz="2800" dirty="0" smtClean="0"/>
              <a:t> hastalıklarında sevk kriterlerini sayabilmek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2912591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tr-TR" b="1" dirty="0" err="1" smtClean="0">
                <a:solidFill>
                  <a:schemeClr val="accent6">
                    <a:lumMod val="50000"/>
                  </a:schemeClr>
                </a:solidFill>
              </a:rPr>
              <a:t>Tiroid</a:t>
            </a:r>
            <a:r>
              <a:rPr lang="tr-TR" b="1" dirty="0" smtClean="0">
                <a:solidFill>
                  <a:schemeClr val="accent6">
                    <a:lumMod val="50000"/>
                  </a:schemeClr>
                </a:solidFill>
              </a:rPr>
              <a:t> Hastalıklarında Sevk </a:t>
            </a:r>
            <a:r>
              <a:rPr lang="tr-TR" b="1" dirty="0" err="1" smtClean="0">
                <a:solidFill>
                  <a:schemeClr val="accent6">
                    <a:lumMod val="50000"/>
                  </a:schemeClr>
                </a:solidFill>
              </a:rPr>
              <a:t>Endikasyonları</a:t>
            </a:r>
            <a:endParaRPr lang="tr-T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3200" dirty="0"/>
              <a:t>Çocuklukta anormal </a:t>
            </a:r>
            <a:r>
              <a:rPr lang="tr-TR" sz="3200" dirty="0" err="1"/>
              <a:t>tiroid</a:t>
            </a:r>
            <a:r>
              <a:rPr lang="tr-TR" sz="3200" dirty="0"/>
              <a:t> fonksiyon testleri </a:t>
            </a:r>
            <a:endParaRPr lang="tr-TR" sz="3200" dirty="0" smtClean="0"/>
          </a:p>
          <a:p>
            <a:r>
              <a:rPr lang="tr-TR" sz="3200" dirty="0" smtClean="0"/>
              <a:t>Ailevi </a:t>
            </a:r>
            <a:r>
              <a:rPr lang="tr-TR" sz="3200" dirty="0" err="1"/>
              <a:t>tiroid</a:t>
            </a:r>
            <a:r>
              <a:rPr lang="tr-TR" sz="3200" dirty="0"/>
              <a:t> hastalıkları </a:t>
            </a:r>
            <a:endParaRPr lang="tr-TR" sz="3200" dirty="0" smtClean="0"/>
          </a:p>
          <a:p>
            <a:r>
              <a:rPr lang="tr-TR" sz="3200" dirty="0" smtClean="0"/>
              <a:t>Klinik </a:t>
            </a:r>
            <a:r>
              <a:rPr lang="tr-TR" sz="3200" dirty="0"/>
              <a:t>ile uyumlu olmayan </a:t>
            </a:r>
            <a:r>
              <a:rPr lang="tr-TR" sz="3200" dirty="0" err="1"/>
              <a:t>tiroid</a:t>
            </a:r>
            <a:r>
              <a:rPr lang="tr-TR" sz="3200" dirty="0"/>
              <a:t> testleri </a:t>
            </a:r>
            <a:endParaRPr lang="tr-TR" sz="3200" dirty="0" smtClean="0"/>
          </a:p>
          <a:p>
            <a:r>
              <a:rPr lang="tr-TR" sz="3200" dirty="0" smtClean="0"/>
              <a:t>T4 </a:t>
            </a:r>
            <a:r>
              <a:rPr lang="tr-TR" sz="3200" dirty="0"/>
              <a:t>ve T3 uyumsuzluğu </a:t>
            </a:r>
            <a:endParaRPr lang="tr-TR" sz="3200" dirty="0" smtClean="0"/>
          </a:p>
          <a:p>
            <a:r>
              <a:rPr lang="tr-TR" sz="3200" dirty="0" err="1" smtClean="0"/>
              <a:t>TSH’nin</a:t>
            </a:r>
            <a:r>
              <a:rPr lang="tr-TR" sz="3200" dirty="0" smtClean="0"/>
              <a:t> </a:t>
            </a:r>
            <a:r>
              <a:rPr lang="tr-TR" sz="3200" dirty="0"/>
              <a:t>ölçülebilir olduğu durumda, serbest T3 ve serbest T4 yüksekliği </a:t>
            </a:r>
            <a:endParaRPr lang="tr-TR" sz="3200" dirty="0" smtClean="0"/>
          </a:p>
          <a:p>
            <a:r>
              <a:rPr lang="tr-TR" sz="3200" dirty="0" err="1" smtClean="0"/>
              <a:t>Tiroid</a:t>
            </a:r>
            <a:r>
              <a:rPr lang="tr-TR" sz="3200" dirty="0" smtClean="0"/>
              <a:t> </a:t>
            </a:r>
            <a:r>
              <a:rPr lang="tr-TR" sz="3200" dirty="0"/>
              <a:t>fonksiyonlarında tedrici değişiklikler</a:t>
            </a:r>
          </a:p>
        </p:txBody>
      </p:sp>
    </p:spTree>
    <p:extLst>
      <p:ext uri="{BB962C8B-B14F-4D97-AF65-F5344CB8AC3E}">
        <p14:creationId xmlns:p14="http://schemas.microsoft.com/office/powerpoint/2010/main" val="58257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6">
                    <a:lumMod val="50000"/>
                  </a:schemeClr>
                </a:solidFill>
              </a:rPr>
              <a:t>Kaynaklar</a:t>
            </a:r>
            <a:endParaRPr lang="tr-T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Türkiye Endokrinoloji ve Metabolizma Derneği </a:t>
            </a:r>
            <a:r>
              <a:rPr lang="tr-TR" dirty="0" err="1" smtClean="0"/>
              <a:t>Tiroid</a:t>
            </a:r>
            <a:r>
              <a:rPr lang="tr-TR" dirty="0" smtClean="0"/>
              <a:t> Hastalıkları Tanı Ve Tedavi Kılavuzu</a:t>
            </a:r>
          </a:p>
          <a:p>
            <a:endParaRPr lang="tr-TR" dirty="0" smtClean="0"/>
          </a:p>
          <a:p>
            <a:r>
              <a:rPr lang="tr-TR" dirty="0" err="1" smtClean="0"/>
              <a:t>Tiroid</a:t>
            </a:r>
            <a:r>
              <a:rPr lang="tr-TR" dirty="0" smtClean="0"/>
              <a:t> nodülleri ve guatr. </a:t>
            </a:r>
            <a:r>
              <a:rPr lang="tr-TR" dirty="0" err="1" smtClean="0"/>
              <a:t>Prof</a:t>
            </a:r>
            <a:r>
              <a:rPr lang="tr-TR" dirty="0" smtClean="0"/>
              <a:t> </a:t>
            </a:r>
            <a:r>
              <a:rPr lang="tr-TR" dirty="0" err="1" smtClean="0"/>
              <a:t>Dr</a:t>
            </a:r>
            <a:r>
              <a:rPr lang="tr-TR" dirty="0" smtClean="0"/>
              <a:t> </a:t>
            </a:r>
            <a:r>
              <a:rPr lang="tr-TR" smtClean="0"/>
              <a:t>Halil Önder ERSÖZ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7912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http://www.infobik.com/wp-content/uploads/2014/04/hipotalmus-hipofils-tiroid-aks%C4%B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6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1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534400" cy="1008112"/>
          </a:xfrm>
        </p:spPr>
        <p:txBody>
          <a:bodyPr>
            <a:normAutofit fontScale="90000"/>
          </a:bodyPr>
          <a:lstStyle/>
          <a:p>
            <a:r>
              <a:rPr lang="tr-TR" sz="3600" b="1" dirty="0" err="1" smtClean="0">
                <a:solidFill>
                  <a:schemeClr val="accent6">
                    <a:lumMod val="50000"/>
                  </a:schemeClr>
                </a:solidFill>
              </a:rPr>
              <a:t>Tiroid</a:t>
            </a:r>
            <a:r>
              <a:rPr lang="tr-TR" sz="3600" b="1" dirty="0" smtClean="0">
                <a:solidFill>
                  <a:schemeClr val="accent6">
                    <a:lumMod val="50000"/>
                  </a:schemeClr>
                </a:solidFill>
              </a:rPr>
              <a:t> Fonksiyon Testleri Ve Değerlendirmesi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49694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54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6">
                    <a:lumMod val="50000"/>
                  </a:schemeClr>
                </a:solidFill>
              </a:rPr>
              <a:t>Vaka</a:t>
            </a:r>
            <a:endParaRPr lang="tr-T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1800" dirty="0" smtClean="0"/>
              <a:t>38yaşında, Kadın hasta,</a:t>
            </a:r>
            <a:r>
              <a:rPr lang="tr-TR" sz="1800" dirty="0"/>
              <a:t> </a:t>
            </a:r>
            <a:r>
              <a:rPr lang="tr-TR" sz="1800" dirty="0" err="1"/>
              <a:t>Bayburttan</a:t>
            </a:r>
            <a:r>
              <a:rPr lang="tr-TR" sz="1800" dirty="0"/>
              <a:t> </a:t>
            </a:r>
            <a:r>
              <a:rPr lang="tr-TR" sz="1800" dirty="0" smtClean="0"/>
              <a:t>takipli, 1 aylığına Trabzon’a gelmişler. 3 yıl önce </a:t>
            </a:r>
            <a:r>
              <a:rPr lang="tr-TR" sz="1800" dirty="0" err="1" smtClean="0"/>
              <a:t>tiroid</a:t>
            </a:r>
            <a:r>
              <a:rPr lang="tr-TR" sz="1800" dirty="0" smtClean="0"/>
              <a:t> nodülünden </a:t>
            </a:r>
            <a:r>
              <a:rPr lang="tr-TR" sz="1800" dirty="0" err="1" smtClean="0"/>
              <a:t>opere</a:t>
            </a:r>
            <a:r>
              <a:rPr lang="tr-TR" sz="1800" dirty="0" smtClean="0"/>
              <a:t> olmuş. Patolojisi </a:t>
            </a:r>
            <a:r>
              <a:rPr lang="tr-TR" sz="1800" dirty="0" err="1" smtClean="0"/>
              <a:t>bening</a:t>
            </a:r>
            <a:r>
              <a:rPr lang="tr-TR" sz="1800" dirty="0" smtClean="0"/>
              <a:t> olarak raporlanmış. 7 yıldır </a:t>
            </a:r>
            <a:r>
              <a:rPr lang="tr-TR" sz="1800" dirty="0" err="1" smtClean="0"/>
              <a:t>Levotiron</a:t>
            </a:r>
            <a:r>
              <a:rPr lang="tr-TR" sz="1800" dirty="0" smtClean="0"/>
              <a:t> 100microgram kullanıyor. 3 ay önce TSH değeri 8, T4 Normal olması üzerine haftanın 6 günü yarım, Pazar günleri tam olarak kullandığı ilacını </a:t>
            </a:r>
            <a:r>
              <a:rPr lang="tr-TR" sz="1800" dirty="0" smtClean="0">
                <a:solidFill>
                  <a:schemeClr val="accent1"/>
                </a:solidFill>
              </a:rPr>
              <a:t>aile hekimi uzmanı </a:t>
            </a:r>
            <a:r>
              <a:rPr lang="tr-TR" sz="1800" dirty="0" smtClean="0"/>
              <a:t>hafta içi yarım hafta sonu tam olacak şekilde düzenlemiş. Aktif şikayeti yok.</a:t>
            </a:r>
          </a:p>
          <a:p>
            <a:r>
              <a:rPr lang="tr-TR" sz="1800" dirty="0" smtClean="0"/>
              <a:t>FM: Normal</a:t>
            </a:r>
          </a:p>
          <a:p>
            <a:r>
              <a:rPr lang="tr-TR" sz="1800" dirty="0" smtClean="0"/>
              <a:t>LAB: TSH: 2.4 </a:t>
            </a:r>
            <a:r>
              <a:rPr lang="tr-TR" sz="1800" dirty="0" smtClean="0">
                <a:solidFill>
                  <a:schemeClr val="accent1"/>
                </a:solidFill>
              </a:rPr>
              <a:t>T4: 1.21 </a:t>
            </a:r>
            <a:r>
              <a:rPr lang="tr-TR" sz="1800" dirty="0" smtClean="0"/>
              <a:t>(0.61-1.12) </a:t>
            </a:r>
            <a:r>
              <a:rPr lang="tr-TR" sz="1800" dirty="0" smtClean="0">
                <a:solidFill>
                  <a:schemeClr val="accent1"/>
                </a:solidFill>
              </a:rPr>
              <a:t> </a:t>
            </a:r>
            <a:r>
              <a:rPr lang="tr-TR" sz="1800" dirty="0" err="1" smtClean="0"/>
              <a:t>Kre</a:t>
            </a:r>
            <a:r>
              <a:rPr lang="tr-TR" sz="1800" dirty="0" smtClean="0"/>
              <a:t>: 0.7, AST: 15, ALT: 21</a:t>
            </a:r>
          </a:p>
          <a:p>
            <a:pPr marL="0" indent="0">
              <a:buNone/>
            </a:pPr>
            <a:endParaRPr lang="tr-TR" sz="1800" dirty="0"/>
          </a:p>
          <a:p>
            <a:pPr marL="0" indent="0">
              <a:buNone/>
            </a:pPr>
            <a:r>
              <a:rPr lang="tr-TR" sz="3200" dirty="0" smtClean="0"/>
              <a:t>          Tedavisini Nasıl Düzenlersiniz?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255428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6">
                    <a:lumMod val="50000"/>
                  </a:schemeClr>
                </a:solidFill>
              </a:rPr>
              <a:t>HİPOTİROİDİ</a:t>
            </a:r>
            <a:endParaRPr lang="tr-T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640960" cy="4608512"/>
          </a:xfrm>
        </p:spPr>
        <p:txBody>
          <a:bodyPr>
            <a:normAutofit/>
          </a:bodyPr>
          <a:lstStyle/>
          <a:p>
            <a:r>
              <a:rPr lang="tr-TR" dirty="0" err="1" smtClean="0"/>
              <a:t>Hipotiroidi,doku</a:t>
            </a:r>
            <a:r>
              <a:rPr lang="tr-TR" dirty="0" smtClean="0"/>
              <a:t> </a:t>
            </a:r>
            <a:r>
              <a:rPr lang="tr-TR" dirty="0"/>
              <a:t>düzeyinde </a:t>
            </a:r>
            <a:r>
              <a:rPr lang="tr-TR" dirty="0" err="1"/>
              <a:t>tiroid</a:t>
            </a:r>
            <a:r>
              <a:rPr lang="tr-TR" dirty="0"/>
              <a:t> hormonu yetersizliği veya nadiren etkisizliği sonucu ortaya çıkan bir hastalıktır. </a:t>
            </a:r>
            <a:endParaRPr lang="tr-TR" dirty="0" smtClean="0"/>
          </a:p>
          <a:p>
            <a:r>
              <a:rPr lang="tr-TR" dirty="0" err="1" smtClean="0">
                <a:solidFill>
                  <a:schemeClr val="accent1"/>
                </a:solidFill>
              </a:rPr>
              <a:t>Primer</a:t>
            </a:r>
            <a:r>
              <a:rPr lang="tr-TR" dirty="0" smtClean="0">
                <a:solidFill>
                  <a:schemeClr val="accent1"/>
                </a:solidFill>
              </a:rPr>
              <a:t> </a:t>
            </a:r>
            <a:r>
              <a:rPr lang="tr-TR" dirty="0" err="1">
                <a:solidFill>
                  <a:schemeClr val="accent1"/>
                </a:solidFill>
              </a:rPr>
              <a:t>Hipotiroidi</a:t>
            </a:r>
            <a:r>
              <a:rPr lang="tr-TR" dirty="0">
                <a:solidFill>
                  <a:schemeClr val="accent1"/>
                </a:solidFill>
              </a:rPr>
              <a:t>: </a:t>
            </a:r>
            <a:r>
              <a:rPr lang="tr-TR" dirty="0" err="1"/>
              <a:t>Tiroid</a:t>
            </a:r>
            <a:r>
              <a:rPr lang="tr-TR" dirty="0"/>
              <a:t> bezi yetersizliğinden kaynaklanan nedenlere bağlı </a:t>
            </a:r>
            <a:endParaRPr lang="tr-TR" dirty="0" smtClean="0"/>
          </a:p>
          <a:p>
            <a:r>
              <a:rPr lang="tr-TR" dirty="0" err="1" smtClean="0">
                <a:solidFill>
                  <a:schemeClr val="accent1"/>
                </a:solidFill>
              </a:rPr>
              <a:t>Sekonder</a:t>
            </a:r>
            <a:r>
              <a:rPr lang="tr-TR" dirty="0" smtClean="0">
                <a:solidFill>
                  <a:schemeClr val="accent1"/>
                </a:solidFill>
              </a:rPr>
              <a:t> </a:t>
            </a:r>
            <a:r>
              <a:rPr lang="tr-TR" dirty="0" err="1">
                <a:solidFill>
                  <a:schemeClr val="accent1"/>
                </a:solidFill>
              </a:rPr>
              <a:t>Hipotiroidi</a:t>
            </a:r>
            <a:r>
              <a:rPr lang="tr-TR" dirty="0">
                <a:solidFill>
                  <a:schemeClr val="accent1"/>
                </a:solidFill>
              </a:rPr>
              <a:t>: </a:t>
            </a:r>
            <a:r>
              <a:rPr lang="tr-TR" dirty="0"/>
              <a:t>TSH yetersizliğine bağlı </a:t>
            </a:r>
            <a:r>
              <a:rPr lang="tr-TR" dirty="0" err="1"/>
              <a:t>hipotiroidi</a:t>
            </a:r>
            <a:r>
              <a:rPr lang="tr-TR" dirty="0"/>
              <a:t> </a:t>
            </a:r>
            <a:endParaRPr lang="tr-TR" dirty="0" smtClean="0"/>
          </a:p>
          <a:p>
            <a:r>
              <a:rPr lang="tr-TR" dirty="0" smtClean="0">
                <a:solidFill>
                  <a:schemeClr val="accent1"/>
                </a:solidFill>
              </a:rPr>
              <a:t>Tersiyer </a:t>
            </a:r>
            <a:r>
              <a:rPr lang="tr-TR" dirty="0" err="1">
                <a:solidFill>
                  <a:schemeClr val="accent1"/>
                </a:solidFill>
              </a:rPr>
              <a:t>Hipotiroidi</a:t>
            </a:r>
            <a:r>
              <a:rPr lang="tr-TR" dirty="0">
                <a:solidFill>
                  <a:schemeClr val="accent1"/>
                </a:solidFill>
              </a:rPr>
              <a:t>: </a:t>
            </a:r>
            <a:r>
              <a:rPr lang="tr-TR" dirty="0"/>
              <a:t>TRH yetersizliğine bağlı </a:t>
            </a:r>
            <a:r>
              <a:rPr lang="tr-TR" dirty="0" err="1"/>
              <a:t>hipotiroidi</a:t>
            </a:r>
            <a:r>
              <a:rPr lang="tr-TR" dirty="0"/>
              <a:t>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405459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6">
                    <a:lumMod val="50000"/>
                  </a:schemeClr>
                </a:solidFill>
              </a:rPr>
              <a:t>HİPOTİROİDİ-TANI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10475199"/>
              </p:ext>
            </p:extLst>
          </p:nvPr>
        </p:nvGraphicFramePr>
        <p:xfrm>
          <a:off x="301625" y="1527175"/>
          <a:ext cx="8504238" cy="4566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746"/>
                <a:gridCol w="2834746"/>
                <a:gridCol w="2834746"/>
              </a:tblGrid>
              <a:tr h="830535">
                <a:tc>
                  <a:txBody>
                    <a:bodyPr/>
                    <a:lstStyle/>
                    <a:p>
                      <a:r>
                        <a:rPr lang="tr-TR" dirty="0" smtClean="0"/>
                        <a:t>TSH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T3 ve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dirty="0" smtClean="0"/>
                        <a:t>T4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TANI</a:t>
                      </a:r>
                      <a:endParaRPr lang="tr-TR" dirty="0"/>
                    </a:p>
                  </a:txBody>
                  <a:tcPr/>
                </a:tc>
              </a:tr>
              <a:tr h="790428">
                <a:tc>
                  <a:txBody>
                    <a:bodyPr/>
                    <a:lstStyle/>
                    <a:p>
                      <a:r>
                        <a:rPr lang="tr-TR" dirty="0" smtClean="0"/>
                        <a:t>TSH: 0.5–4 </a:t>
                      </a:r>
                      <a:r>
                        <a:rPr lang="tr-TR" dirty="0" err="1" smtClean="0"/>
                        <a:t>mIU</a:t>
                      </a:r>
                      <a:r>
                        <a:rPr lang="tr-TR" dirty="0" smtClean="0"/>
                        <a:t>/L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T3, T4 normal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Normal </a:t>
                      </a:r>
                      <a:r>
                        <a:rPr lang="tr-T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(Gebelik</a:t>
                      </a:r>
                      <a:r>
                        <a:rPr lang="tr-TR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Hariç)</a:t>
                      </a:r>
                      <a:endParaRPr lang="tr-TR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790428">
                <a:tc>
                  <a:txBody>
                    <a:bodyPr/>
                    <a:lstStyle/>
                    <a:p>
                      <a:r>
                        <a:rPr lang="tr-TR" dirty="0" smtClean="0"/>
                        <a:t>TSH: &gt;4 </a:t>
                      </a:r>
                      <a:r>
                        <a:rPr lang="tr-TR" dirty="0" err="1" smtClean="0"/>
                        <a:t>mIU</a:t>
                      </a:r>
                      <a:r>
                        <a:rPr lang="tr-TR" dirty="0" smtClean="0"/>
                        <a:t>/L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T3, T4 normal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Subklinik</a:t>
                      </a:r>
                      <a:r>
                        <a:rPr lang="tr-T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tr-TR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Hipotiroidi</a:t>
                      </a:r>
                      <a:r>
                        <a:rPr lang="tr-T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tr-TR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790428">
                <a:tc>
                  <a:txBody>
                    <a:bodyPr/>
                    <a:lstStyle/>
                    <a:p>
                      <a:r>
                        <a:rPr lang="tr-TR" dirty="0" smtClean="0"/>
                        <a:t>TSH: &gt;10 </a:t>
                      </a:r>
                      <a:r>
                        <a:rPr lang="tr-TR" dirty="0" err="1" smtClean="0"/>
                        <a:t>mIU</a:t>
                      </a:r>
                      <a:r>
                        <a:rPr lang="tr-TR" dirty="0" smtClean="0"/>
                        <a:t>/L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 T4 ve/veya T3 düşük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Aşikar </a:t>
                      </a:r>
                      <a:r>
                        <a:rPr lang="tr-TR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Hipotiroidi</a:t>
                      </a:r>
                      <a:r>
                        <a:rPr lang="tr-T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/>
                </a:tc>
              </a:tr>
              <a:tr h="1364300">
                <a:tc>
                  <a:txBody>
                    <a:bodyPr/>
                    <a:lstStyle/>
                    <a:p>
                      <a:r>
                        <a:rPr lang="tr-TR" dirty="0" smtClean="0"/>
                        <a:t>TSH: &gt;10 </a:t>
                      </a:r>
                      <a:r>
                        <a:rPr lang="tr-TR" dirty="0" err="1" smtClean="0"/>
                        <a:t>mIU</a:t>
                      </a:r>
                      <a:r>
                        <a:rPr lang="tr-TR" dirty="0" smtClean="0"/>
                        <a:t>/L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T3, T4 düşük ve Organ yetersizliği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Miksödem</a:t>
                      </a:r>
                      <a:r>
                        <a:rPr lang="tr-T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Koma</a:t>
                      </a:r>
                    </a:p>
                    <a:p>
                      <a:endParaRPr lang="tr-TR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69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ent">
  <a:themeElements>
    <a:clrScheme name="Kent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ent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ent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818</TotalTime>
  <Words>2073</Words>
  <Application>Microsoft Office PowerPoint</Application>
  <PresentationFormat>Ekran Gösterisi (4:3)</PresentationFormat>
  <Paragraphs>335</Paragraphs>
  <Slides>41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2" baseType="lpstr">
      <vt:lpstr>Kent</vt:lpstr>
      <vt:lpstr>Tiroid Hastalıkları</vt:lpstr>
      <vt:lpstr>Sunum Planı</vt:lpstr>
      <vt:lpstr>Amaç</vt:lpstr>
      <vt:lpstr>Öğrenim Hedefleri</vt:lpstr>
      <vt:lpstr>PowerPoint Sunusu</vt:lpstr>
      <vt:lpstr>Tiroid Fonksiyon Testleri Ve Değerlendirmesi</vt:lpstr>
      <vt:lpstr>Vaka</vt:lpstr>
      <vt:lpstr>HİPOTİROİDİ</vt:lpstr>
      <vt:lpstr>HİPOTİROİDİ-TANI</vt:lpstr>
      <vt:lpstr>Primer Hipotiroidinin En Sık Nedenleri</vt:lpstr>
      <vt:lpstr>HİPOTİROİDİ/Klinik</vt:lpstr>
      <vt:lpstr>HİPOTİROİDİ</vt:lpstr>
      <vt:lpstr>HİPOTİROİDİ</vt:lpstr>
      <vt:lpstr>SUBKLİNİK HİPOTİRODİ</vt:lpstr>
      <vt:lpstr>SUBKLİNİK HİPOTİRODİ-TEDAVİ</vt:lpstr>
      <vt:lpstr>Levotiroksin Replasman Tedavisinde TSH Hedefi</vt:lpstr>
      <vt:lpstr>Primer Aşikar Hipotirodi/Tedavi</vt:lpstr>
      <vt:lpstr>Tedavi Takibi</vt:lpstr>
      <vt:lpstr>İlaç Kullanımı</vt:lpstr>
      <vt:lpstr>İlaç Kullanımı</vt:lpstr>
      <vt:lpstr>Sekonder Hipotiroidide Tedavi</vt:lpstr>
      <vt:lpstr>Tiroid Nodülü</vt:lpstr>
      <vt:lpstr>Tiroid Nodülünde Ayırıcı Tanı</vt:lpstr>
      <vt:lpstr>Ayırıcı Tanı</vt:lpstr>
      <vt:lpstr>Nodülde Tanısal İşlemler</vt:lpstr>
      <vt:lpstr>Anamnez</vt:lpstr>
      <vt:lpstr>Anamnez</vt:lpstr>
      <vt:lpstr>Fizik Muayene</vt:lpstr>
      <vt:lpstr>Fizik Muayene</vt:lpstr>
      <vt:lpstr>Laboratuvar Tanı</vt:lpstr>
      <vt:lpstr>PowerPoint Sunusu</vt:lpstr>
      <vt:lpstr>PowerPoint Sunusu</vt:lpstr>
      <vt:lpstr>Nodülde Tanısal İşlemler</vt:lpstr>
      <vt:lpstr>Tiroid Nodülünde Malignite Riski</vt:lpstr>
      <vt:lpstr>TİİAB Endikasyonları</vt:lpstr>
      <vt:lpstr>TİİAB Endikasyonları</vt:lpstr>
      <vt:lpstr>Vaka</vt:lpstr>
      <vt:lpstr>Cerrahi</vt:lpstr>
      <vt:lpstr>Radyoaktif İyot Tedavisi</vt:lpstr>
      <vt:lpstr>Tiroid Hastalıklarında Sevk Endikasyonları</vt:lpstr>
      <vt:lpstr>Kaynaklar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TİROİD HASTALIKLARI</dc:title>
  <dc:creator>Win7</dc:creator>
  <cp:lastModifiedBy>Win7</cp:lastModifiedBy>
  <cp:revision>72</cp:revision>
  <dcterms:created xsi:type="dcterms:W3CDTF">2016-05-27T07:19:01Z</dcterms:created>
  <dcterms:modified xsi:type="dcterms:W3CDTF">2016-06-07T12:15:19Z</dcterms:modified>
</cp:coreProperties>
</file>