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23" r:id="rId3"/>
    <p:sldId id="305" r:id="rId4"/>
    <p:sldId id="306" r:id="rId5"/>
    <p:sldId id="258" r:id="rId6"/>
    <p:sldId id="307" r:id="rId7"/>
    <p:sldId id="259" r:id="rId8"/>
    <p:sldId id="260" r:id="rId9"/>
    <p:sldId id="261" r:id="rId10"/>
    <p:sldId id="325" r:id="rId11"/>
    <p:sldId id="262" r:id="rId12"/>
    <p:sldId id="308" r:id="rId13"/>
    <p:sldId id="263" r:id="rId14"/>
    <p:sldId id="309" r:id="rId15"/>
    <p:sldId id="264" r:id="rId16"/>
    <p:sldId id="310" r:id="rId17"/>
    <p:sldId id="311" r:id="rId18"/>
    <p:sldId id="324" r:id="rId19"/>
    <p:sldId id="314" r:id="rId20"/>
    <p:sldId id="326" r:id="rId21"/>
    <p:sldId id="315" r:id="rId22"/>
    <p:sldId id="316" r:id="rId23"/>
    <p:sldId id="265" r:id="rId24"/>
    <p:sldId id="317" r:id="rId25"/>
    <p:sldId id="327" r:id="rId26"/>
    <p:sldId id="319" r:id="rId27"/>
    <p:sldId id="320" r:id="rId28"/>
    <p:sldId id="328" r:id="rId29"/>
    <p:sldId id="321" r:id="rId30"/>
    <p:sldId id="322" r:id="rId31"/>
    <p:sldId id="329" r:id="rId32"/>
    <p:sldId id="266" r:id="rId33"/>
    <p:sldId id="267"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077" autoAdjust="0"/>
  </p:normalViewPr>
  <p:slideViewPr>
    <p:cSldViewPr>
      <p:cViewPr varScale="1">
        <p:scale>
          <a:sx n="64" d="100"/>
          <a:sy n="64" d="100"/>
        </p:scale>
        <p:origin x="-132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12C6D3-E1FC-46AD-9F66-C8DC7D3E639A}" type="datetimeFigureOut">
              <a:rPr lang="tr-TR" smtClean="0"/>
              <a:t>5.12.2022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75F42-1066-4865-B521-F6597541BE61}"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t>Uluslararası Baş Ağrısı 2004 kriterlerine göre ilaç aşırı kullanım baş ağrısı, baş ağrısının bir ayda 15 gün ya da daha fazla sürmesi, 3 aydan daha uzun süreli analjezik kullanımı, analjezik kullanım sırasında baş ağrısının kötüleşmesi, baş ağrısının analjeziğin kesilmesinden sonraki 2 ay içinde belirgin iyileşen ya da önceki baş ağrısı tipine dönmesi olarak belirlenmiştir. </a:t>
            </a:r>
          </a:p>
          <a:p>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Dahil edilen tüm hastalar  arasında DSM-IV bağımlılığını saptamak için SDS skorunun ROC eğrisi analizi, %88'lik Eğri Altında Alan (EAA) verdi .</a:t>
            </a:r>
          </a:p>
          <a:p>
            <a:r>
              <a:rPr lang="tr-TR" dirty="0" smtClean="0"/>
              <a:t>En yüksek χ </a:t>
            </a:r>
            <a:r>
              <a:rPr lang="tr-TR" baseline="30000" dirty="0" smtClean="0"/>
              <a:t>2</a:t>
            </a:r>
            <a:r>
              <a:rPr lang="tr-TR" dirty="0" smtClean="0"/>
              <a:t> değerine (SDS ≥ 5, χ </a:t>
            </a:r>
            <a:r>
              <a:rPr lang="tr-TR" baseline="30000" dirty="0" smtClean="0"/>
              <a:t>2</a:t>
            </a:r>
            <a:r>
              <a:rPr lang="tr-TR" dirty="0" smtClean="0"/>
              <a:t>  = 46,1, </a:t>
            </a:r>
            <a:r>
              <a:rPr lang="tr-TR" i="1" dirty="0" smtClean="0"/>
              <a:t>P</a:t>
            </a:r>
            <a:r>
              <a:rPr lang="tr-TR" dirty="0" smtClean="0"/>
              <a:t>  &lt; 0,001) sahip optimal kesme noktasının kullanılması, tüm çalışma örneğinde (n = 100) bağımlılığı saptamak için %94 hassasiyet ve %72 özgüllük verdi.</a:t>
            </a:r>
          </a:p>
          <a:p>
            <a:r>
              <a:rPr lang="tr-TR" dirty="0" smtClean="0"/>
              <a:t> </a:t>
            </a:r>
          </a:p>
          <a:p>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16</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BASİT ANALJEZİKLER:PARSETAMOL,İBUPROFEN</a:t>
            </a:r>
          </a:p>
          <a:p>
            <a:r>
              <a:rPr lang="tr-TR" dirty="0" smtClean="0"/>
              <a:t>OTC:TEZGAHÜSTÜENİLEN DOKTORUNREÇETE ETMEDİĞİ</a:t>
            </a:r>
            <a:r>
              <a:rPr lang="tr-TR" baseline="0" dirty="0" smtClean="0"/>
              <a:t> İLAÇLAR</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23</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SB hastalarının %62'si aşırı basit analjezikler, %38'i merkezi etkili analjezikler (kodein, </a:t>
            </a:r>
            <a:r>
              <a:rPr lang="tr-TR" dirty="0" err="1" smtClean="0"/>
              <a:t>opiatlar</a:t>
            </a:r>
            <a:r>
              <a:rPr lang="tr-TR" dirty="0" smtClean="0"/>
              <a:t>, </a:t>
            </a:r>
            <a:r>
              <a:rPr lang="tr-TR" dirty="0" err="1" smtClean="0"/>
              <a:t>triptanlar</a:t>
            </a:r>
            <a:r>
              <a:rPr lang="tr-TR" dirty="0" smtClean="0"/>
              <a:t>) kullanıyordu. SB hastalarının yüzde ellisi DSM-IV madde bağımlısı olarak sınıflandırıldı. Merkezi olarak aktif ilaçlar ve yüksek SDS puanları, daha yüksek bağımlılık oranları ile ilişkilendirildi. ROC analizi, SDS puanlarının bağımlılığı doğru bir şekilde tanımladığını gösterdi (eğri altındaki alan %88). Düşük SDS puanları, başarılı geri çekilme ile ilişkilendirildi ( </a:t>
            </a:r>
            <a:r>
              <a:rPr lang="tr-TR" i="1" dirty="0" smtClean="0"/>
              <a:t>P</a:t>
            </a:r>
            <a:r>
              <a:rPr lang="tr-TR" dirty="0" smtClean="0"/>
              <a:t>  = 0.004).</a:t>
            </a:r>
          </a:p>
          <a:p>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32</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Bununla birlikte, SB ile ilişkisine ek olarak, analjeziklerin uzun süreli aşırı kullanımıyla ilişkili, zararlı ve potansiyel olarak yaşamı tehdit eden yan etkiler ve etkileşimler gibi başka olumsuz sonuçlar da vardır. Avrupa'da ve 2 milyondan fazla insanın reçeteli </a:t>
            </a:r>
            <a:r>
              <a:rPr lang="tr-TR" dirty="0" err="1" smtClean="0"/>
              <a:t>opioid</a:t>
            </a:r>
            <a:r>
              <a:rPr lang="tr-TR" dirty="0" smtClean="0"/>
              <a:t> ilaçlara bağımlı olduğu tahmin edilen ve buna bağlı aşırı doz ölümlerinin büyük ölçüde arttığı Amerika Birleşik Devletleri'nde ağrı hastalarında analjezik tüketiminin artmasıyla ilgili endişeler dile getirilmiştir </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3</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Burada, </a:t>
            </a:r>
            <a:r>
              <a:rPr lang="tr-TR" dirty="0" err="1" smtClean="0"/>
              <a:t>SB'de</a:t>
            </a:r>
            <a:r>
              <a:rPr lang="tr-TR" dirty="0" smtClean="0"/>
              <a:t> analjezik bağımlılığının ciddiyetini Bağımlılık Şiddet Ölçeği (SDS) kullanarak araştırıyoruz, SDS puanını </a:t>
            </a:r>
            <a:r>
              <a:rPr lang="tr-TR" dirty="0" err="1" smtClean="0"/>
              <a:t>Mental</a:t>
            </a:r>
            <a:r>
              <a:rPr lang="tr-TR" dirty="0" smtClean="0"/>
              <a:t> Bozuklukların Tanısal ve İstatistiksel El Kitabı, 4. baskıya (DSM-IV) dayalı olarak resmi madde bağımlılığı teşhisine göre doğruluyoruz ve inceliyoruz.</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4</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Genel popülasyondan temsilci alımı; 60 SB hastası, aşırı ilaç kullanımı olmayan 15 kronik baş ağrısı hastası ve 25 nüfus kontrolü. Baş ağrıları, Uluslararası Baş Ağrısı Bozuklukları Sınıflandırması kullanılarak teşhis edildi, ilaç kullanımı değerlendirildi ve DSM-</a:t>
            </a:r>
            <a:r>
              <a:rPr lang="tr-TR" dirty="0" err="1" smtClean="0"/>
              <a:t>IV'e</a:t>
            </a:r>
            <a:r>
              <a:rPr lang="tr-TR" dirty="0" smtClean="0"/>
              <a:t> göre madde bağımlılığı sınıflandırıldı. SDS, hasta grubuna kör olan görüşmeciler tarafından puanlandı. Tanımlayıcı istatistikler kullanıldı ve SDS puanının geçerliliği, ROC analizi kullanılarak bir madde bağımlılığı teşhisine göre değerlendirildi.</a:t>
            </a:r>
          </a:p>
          <a:p>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5</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BAŞ AĞRISI PROFİLAKTİK İLAÇLARI:BETA BLOKERLER,ANTİ EPİLEPTİKLER,AMİTRİPTİLİN GİBİ</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6</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Bu görüşme aynı</a:t>
            </a:r>
            <a:r>
              <a:rPr lang="tr-TR" baseline="0" dirty="0" smtClean="0"/>
              <a:t> zamanda SDS </a:t>
            </a:r>
            <a:r>
              <a:rPr lang="tr-TR" baseline="0" dirty="0" err="1" smtClean="0"/>
              <a:t>yi</a:t>
            </a:r>
            <a:r>
              <a:rPr lang="tr-TR" baseline="0" dirty="0" smtClean="0"/>
              <a:t> ve DSM 4  madde bağımlılığı için MINI(uluslar arası </a:t>
            </a:r>
            <a:r>
              <a:rPr lang="tr-TR" baseline="0" dirty="0" err="1" smtClean="0"/>
              <a:t>nöropsikiyatrik</a:t>
            </a:r>
            <a:r>
              <a:rPr lang="tr-TR" baseline="0" dirty="0" smtClean="0"/>
              <a:t> görüşme)</a:t>
            </a:r>
            <a:r>
              <a:rPr lang="tr-TR" baseline="0" dirty="0" err="1" smtClean="0"/>
              <a:t>yi</a:t>
            </a:r>
            <a:r>
              <a:rPr lang="tr-TR" baseline="0" dirty="0" smtClean="0"/>
              <a:t> içeriyordu.</a:t>
            </a:r>
          </a:p>
          <a:p>
            <a:r>
              <a:rPr lang="tr-TR" baseline="0" dirty="0" smtClean="0"/>
              <a:t>KRONİK BAŞ AĞRISI AYDA &gt;14GÜN</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7</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(yani çoğu madde için ayda &lt;15 gün aşırı ilaç kullanımı, </a:t>
            </a:r>
            <a:r>
              <a:rPr lang="tr-TR" dirty="0" err="1" smtClean="0"/>
              <a:t>triptanlar</a:t>
            </a:r>
            <a:r>
              <a:rPr lang="tr-TR" dirty="0" smtClean="0"/>
              <a:t> veya </a:t>
            </a:r>
            <a:r>
              <a:rPr lang="tr-TR" dirty="0" err="1" smtClean="0"/>
              <a:t>opioidler</a:t>
            </a:r>
            <a:r>
              <a:rPr lang="tr-TR" dirty="0" smtClean="0"/>
              <a:t> için &lt;10 gün) </a:t>
            </a:r>
          </a:p>
          <a:p>
            <a:r>
              <a:rPr lang="tr-TR" dirty="0" smtClean="0"/>
              <a:t>Yoksunluk belirtileri:</a:t>
            </a:r>
            <a:r>
              <a:rPr lang="tr-TR" sz="1200" b="0" i="0" kern="1200" dirty="0" smtClean="0">
                <a:solidFill>
                  <a:schemeClr val="tx1"/>
                </a:solidFill>
                <a:latin typeface="+mn-lt"/>
                <a:ea typeface="+mn-ea"/>
                <a:cs typeface="+mn-cs"/>
              </a:rPr>
              <a:t>Kişi kullandığı maddeyi azalttığı veya kestiği takdirde maddenin vücuttan çekilmesiyle bazı olumsuz fizyolojik ve psikolojik belirtiler ortaya çıkar. Kişi, bu belirtilerden uzaklaşmak için kullandığı maddeye devam eder. Örneğin kişi maddeyi bıraktığında mide bulantıları, kusma, baş dönmesi, halsizlik, sinir, gibi belirtiler ortaya çıkabilir.</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9</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 ROC eğrisinin altındaki alan, testin tanısal faydasını, yani SDS skoru tarafından doğru şekilde ayırt edilen vakaların oranını verir.</a:t>
            </a:r>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12</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Dahil edilen hastaların 60 ı başlangıçta aşırı ilaç kullanımı baş ağrısı (MOH), 15 hasta aşırı ilaç kullanımı olmayan kronik baş ağrısı kontrolleri (CHC) ve 25 hasta popülasyon kontrolleri (PC) olarak sınıflandırıldı.</a:t>
            </a:r>
          </a:p>
          <a:p>
            <a:r>
              <a:rPr lang="tr-TR" dirty="0" smtClean="0"/>
              <a:t>18ila</a:t>
            </a:r>
            <a:r>
              <a:rPr lang="tr-TR" baseline="0" dirty="0" smtClean="0"/>
              <a:t> 50 yaş aralığı</a:t>
            </a:r>
          </a:p>
          <a:p>
            <a:endParaRPr lang="tr-TR" dirty="0"/>
          </a:p>
        </p:txBody>
      </p:sp>
      <p:sp>
        <p:nvSpPr>
          <p:cNvPr id="4" name="3 Slayt Numarası Yer Tutucusu"/>
          <p:cNvSpPr>
            <a:spLocks noGrp="1"/>
          </p:cNvSpPr>
          <p:nvPr>
            <p:ph type="sldNum" sz="quarter" idx="10"/>
          </p:nvPr>
        </p:nvSpPr>
        <p:spPr/>
        <p:txBody>
          <a:bodyPr/>
          <a:lstStyle/>
          <a:p>
            <a:fld id="{CB075F42-1066-4865-B521-F6597541BE61}" type="slidenum">
              <a:rPr lang="tr-TR" smtClean="0"/>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4.12.2022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4.12.2022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611560" y="5157192"/>
            <a:ext cx="8229600" cy="1143000"/>
          </a:xfrm>
        </p:spPr>
        <p:txBody>
          <a:bodyPr>
            <a:normAutofit/>
          </a:bodyPr>
          <a:lstStyle/>
          <a:p>
            <a:r>
              <a:rPr lang="tr-TR" sz="2000" dirty="0" smtClean="0"/>
              <a:t>ARŞ.GÖR.DR. MERVE DİLEKCİ</a:t>
            </a:r>
            <a:br>
              <a:rPr lang="tr-TR" sz="2000" dirty="0" smtClean="0"/>
            </a:br>
            <a:r>
              <a:rPr lang="tr-TR" sz="2000" dirty="0" smtClean="0"/>
              <a:t>AİLE HEKİMLİĞİ ABD</a:t>
            </a:r>
            <a:endParaRPr lang="tr-TR" sz="2000" dirty="0"/>
          </a:p>
        </p:txBody>
      </p:sp>
      <p:pic>
        <p:nvPicPr>
          <p:cNvPr id="1026" name="Picture 2"/>
          <p:cNvPicPr>
            <a:picLocks noChangeAspect="1" noChangeArrowheads="1"/>
          </p:cNvPicPr>
          <p:nvPr/>
        </p:nvPicPr>
        <p:blipFill>
          <a:blip r:embed="rId2" cstate="print"/>
          <a:srcRect/>
          <a:stretch>
            <a:fillRect/>
          </a:stretch>
        </p:blipFill>
        <p:spPr bwMode="auto">
          <a:xfrm>
            <a:off x="611560" y="764704"/>
            <a:ext cx="7776864" cy="34563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lstStyle/>
          <a:p>
            <a:r>
              <a:rPr lang="tr-TR" sz="2800" dirty="0" smtClean="0"/>
              <a:t>Sonuçlar, DSM-IV tanımına göre madde bağımlı ve madde bağımlı değil şeklinde ikiye ayrıldı.</a:t>
            </a:r>
          </a:p>
          <a:p>
            <a:endParaRPr lang="tr-TR" sz="2800" dirty="0" smtClean="0"/>
          </a:p>
          <a:p>
            <a:r>
              <a:rPr lang="tr-TR" sz="2800" dirty="0" smtClean="0"/>
              <a:t>Başarılı bir  </a:t>
            </a:r>
            <a:r>
              <a:rPr lang="tr-TR" sz="2800" dirty="0" smtClean="0"/>
              <a:t>geri çekilme, Uluslararası Baş Ağrısı Sınıflandırmasına göre aşırı ilaç kullanımının artık olmaması olarak tanımlandı</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70000" lnSpcReduction="20000"/>
          </a:bodyPr>
          <a:lstStyle/>
          <a:p>
            <a:r>
              <a:rPr lang="tr-TR" b="1" dirty="0" smtClean="0"/>
              <a:t>İSTATİSTİKSEL ANALİZ</a:t>
            </a:r>
          </a:p>
          <a:p>
            <a:r>
              <a:rPr lang="tr-TR" dirty="0" smtClean="0"/>
              <a:t>Sürekli veriler için </a:t>
            </a:r>
            <a:r>
              <a:rPr lang="tr-TR" dirty="0" err="1" smtClean="0"/>
              <a:t>Students</a:t>
            </a:r>
            <a:r>
              <a:rPr lang="tr-TR" dirty="0" smtClean="0"/>
              <a:t>' </a:t>
            </a:r>
            <a:r>
              <a:rPr lang="tr-TR" i="1" dirty="0" smtClean="0"/>
              <a:t>t</a:t>
            </a:r>
            <a:r>
              <a:rPr lang="tr-TR" dirty="0" smtClean="0"/>
              <a:t> testi </a:t>
            </a:r>
            <a:r>
              <a:rPr lang="tr-TR" dirty="0" smtClean="0"/>
              <a:t>ve kategorik veriler için  </a:t>
            </a:r>
            <a:r>
              <a:rPr lang="tr-TR" dirty="0" smtClean="0"/>
              <a:t>χ2 testi </a:t>
            </a:r>
            <a:endParaRPr lang="tr-TR" dirty="0" smtClean="0"/>
          </a:p>
          <a:p>
            <a:r>
              <a:rPr lang="tr-TR" dirty="0" smtClean="0"/>
              <a:t>Uygun </a:t>
            </a:r>
            <a:r>
              <a:rPr lang="tr-TR" dirty="0" smtClean="0"/>
              <a:t>durumlarda </a:t>
            </a:r>
            <a:r>
              <a:rPr lang="tr-TR" dirty="0" err="1" smtClean="0"/>
              <a:t>Fisher'in</a:t>
            </a:r>
            <a:r>
              <a:rPr lang="tr-TR" dirty="0" smtClean="0"/>
              <a:t> kesin testi </a:t>
            </a:r>
          </a:p>
          <a:p>
            <a:r>
              <a:rPr lang="tr-TR" dirty="0" smtClean="0"/>
              <a:t>Önceden </a:t>
            </a:r>
            <a:r>
              <a:rPr lang="tr-TR" dirty="0" smtClean="0"/>
              <a:t>tanımlanmış anlamlılık seviyeleri </a:t>
            </a:r>
            <a:r>
              <a:rPr lang="tr-TR" i="1" dirty="0" smtClean="0"/>
              <a:t>P</a:t>
            </a:r>
            <a:r>
              <a:rPr lang="tr-TR" dirty="0" smtClean="0"/>
              <a:t>  &lt; 0.05 </a:t>
            </a:r>
          </a:p>
          <a:p>
            <a:r>
              <a:rPr lang="tr-TR" dirty="0" smtClean="0"/>
              <a:t>Aksi </a:t>
            </a:r>
            <a:r>
              <a:rPr lang="tr-TR" dirty="0" smtClean="0"/>
              <a:t>belirtilmedikçe %95 güven aralıkları </a:t>
            </a:r>
          </a:p>
          <a:p>
            <a:r>
              <a:rPr lang="tr-TR" dirty="0" smtClean="0"/>
              <a:t>Sürekli verilerin </a:t>
            </a:r>
            <a:r>
              <a:rPr lang="tr-TR" dirty="0" smtClean="0"/>
              <a:t>müdahale sonrası </a:t>
            </a:r>
            <a:r>
              <a:rPr lang="tr-TR" dirty="0" smtClean="0"/>
              <a:t>karşılaştırmaları ve çok gruplu karşılaştırmaları için </a:t>
            </a:r>
            <a:r>
              <a:rPr lang="tr-TR" dirty="0" err="1" smtClean="0"/>
              <a:t>Bonferroni</a:t>
            </a:r>
            <a:r>
              <a:rPr lang="tr-TR" dirty="0" smtClean="0"/>
              <a:t> düzeltmeleriyle </a:t>
            </a:r>
            <a:r>
              <a:rPr lang="tr-TR" dirty="0" err="1" smtClean="0"/>
              <a:t>varyans</a:t>
            </a:r>
            <a:r>
              <a:rPr lang="tr-TR" dirty="0" smtClean="0"/>
              <a:t> analizi (ANOVA) </a:t>
            </a:r>
            <a:r>
              <a:rPr lang="tr-TR" dirty="0" smtClean="0"/>
              <a:t>kullanıldı.</a:t>
            </a:r>
          </a:p>
          <a:p>
            <a:r>
              <a:rPr lang="tr-TR" dirty="0" smtClean="0"/>
              <a:t>SDS </a:t>
            </a:r>
            <a:r>
              <a:rPr lang="tr-TR" dirty="0" smtClean="0"/>
              <a:t>skoru sürekli bir belirleyici değişken olarak ve bağımlılık ve </a:t>
            </a:r>
            <a:r>
              <a:rPr lang="tr-TR" dirty="0" smtClean="0"/>
              <a:t>ikili </a:t>
            </a:r>
            <a:r>
              <a:rPr lang="tr-TR" dirty="0" smtClean="0"/>
              <a:t>sonuç değişkenleri olarak ele alındı. </a:t>
            </a:r>
            <a:endParaRPr lang="tr-TR" dirty="0" smtClean="0"/>
          </a:p>
          <a:p>
            <a:r>
              <a:rPr lang="tr-TR" dirty="0" smtClean="0"/>
              <a:t>Yaş</a:t>
            </a:r>
            <a:r>
              <a:rPr lang="tr-TR" dirty="0" smtClean="0"/>
              <a:t>, cinsiyet ve migrenin varlığı olası karışıklıklar olarak dahil edildi.</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İSTATİSTİKSEL ANALİZ</a:t>
            </a:r>
          </a:p>
          <a:p>
            <a:endParaRPr lang="tr-TR" sz="2400" dirty="0" smtClean="0"/>
          </a:p>
          <a:p>
            <a:r>
              <a:rPr lang="tr-TR" sz="2400" dirty="0" smtClean="0"/>
              <a:t>DSM-IV </a:t>
            </a:r>
            <a:r>
              <a:rPr lang="tr-TR" sz="2400" dirty="0" smtClean="0"/>
              <a:t>tanımlı bağımlılığın tanımlanması için SDS puanının duyarlılığı ve özgüllüğü arasındaki ilişkiyi değerlendirmek için bir alıcı çalışma özellikleri (ROC) analizi yapıldı</a:t>
            </a:r>
            <a:r>
              <a:rPr lang="tr-TR" sz="2400" dirty="0" smtClean="0"/>
              <a:t>. </a:t>
            </a:r>
            <a:endParaRPr lang="tr-TR" sz="2400" dirty="0" smtClean="0"/>
          </a:p>
          <a:p>
            <a:endParaRPr lang="tr-TR" sz="2400" dirty="0" smtClean="0"/>
          </a:p>
          <a:p>
            <a:r>
              <a:rPr lang="tr-TR" sz="2400" dirty="0" smtClean="0"/>
              <a:t>İstatistiksel </a:t>
            </a:r>
            <a:r>
              <a:rPr lang="tr-TR" sz="2400" dirty="0" smtClean="0"/>
              <a:t>analizler SPSS 24.0 kullanılarak yapıldı.</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Tarama anketinin genel yanıt oranı %</a:t>
            </a:r>
            <a:r>
              <a:rPr lang="tr-TR" sz="2400" dirty="0" smtClean="0"/>
              <a:t>42</a:t>
            </a:r>
          </a:p>
          <a:p>
            <a:endParaRPr lang="tr-TR" sz="2400" dirty="0" smtClean="0"/>
          </a:p>
          <a:p>
            <a:r>
              <a:rPr lang="tr-TR" sz="2400" dirty="0" smtClean="0"/>
              <a:t>Tarama </a:t>
            </a:r>
            <a:r>
              <a:rPr lang="tr-TR" sz="2400" dirty="0" smtClean="0"/>
              <a:t>anketine yanıt verenler, yanıt vermeyenlerden daha yaşlıydı ve daha sıklıkla kadındı. </a:t>
            </a:r>
            <a:endParaRPr lang="tr-TR" sz="2400" dirty="0" smtClean="0"/>
          </a:p>
          <a:p>
            <a:endParaRPr lang="tr-TR" sz="2400" dirty="0" smtClean="0"/>
          </a:p>
          <a:p>
            <a:r>
              <a:rPr lang="tr-TR" sz="2400" dirty="0" smtClean="0"/>
              <a:t>Kontrol </a:t>
            </a:r>
            <a:r>
              <a:rPr lang="tr-TR" sz="2400" dirty="0" smtClean="0"/>
              <a:t>grupları da dahil olmak üzere davet edilen 119 katılımcıdan 100'ü dahil edilme kriterlerini karşıladı </a:t>
            </a:r>
            <a:endParaRPr lang="tr-TR" sz="2400" dirty="0" smtClean="0"/>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3" cstate="print"/>
          <a:srcRect/>
          <a:stretch>
            <a:fillRect/>
          </a:stretch>
        </p:blipFill>
        <p:spPr bwMode="auto">
          <a:xfrm>
            <a:off x="323528" y="548680"/>
            <a:ext cx="8136904" cy="4320480"/>
          </a:xfrm>
          <a:prstGeom prst="rect">
            <a:avLst/>
          </a:prstGeom>
          <a:noFill/>
          <a:ln w="9525">
            <a:noFill/>
            <a:miter lim="800000"/>
            <a:headEnd/>
            <a:tailEnd/>
          </a:ln>
        </p:spPr>
      </p:pic>
      <p:pic>
        <p:nvPicPr>
          <p:cNvPr id="5" name="4 Resim"/>
          <p:cNvPicPr/>
          <p:nvPr/>
        </p:nvPicPr>
        <p:blipFill>
          <a:blip r:embed="rId4" cstate="print"/>
          <a:srcRect/>
          <a:stretch>
            <a:fillRect/>
          </a:stretch>
        </p:blipFill>
        <p:spPr bwMode="auto">
          <a:xfrm>
            <a:off x="323528" y="4797152"/>
            <a:ext cx="8136904" cy="18722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pPr>
              <a:buNone/>
            </a:pPr>
            <a:endParaRPr lang="tr-TR" b="1" dirty="0" smtClean="0"/>
          </a:p>
          <a:p>
            <a:r>
              <a:rPr lang="tr-TR" sz="2400" dirty="0" smtClean="0"/>
              <a:t>MOH </a:t>
            </a:r>
            <a:r>
              <a:rPr lang="tr-TR" sz="2400" dirty="0" smtClean="0"/>
              <a:t>tanısı alan hastaların yarısı </a:t>
            </a:r>
            <a:r>
              <a:rPr lang="tr-TR" sz="2400" dirty="0" smtClean="0"/>
              <a:t>, </a:t>
            </a:r>
            <a:r>
              <a:rPr lang="tr-TR" sz="2400" dirty="0" smtClean="0"/>
              <a:t>MOH tanısı almayan 40 katılımcının </a:t>
            </a:r>
            <a:r>
              <a:rPr lang="tr-TR" sz="2400" dirty="0" smtClean="0"/>
              <a:t> </a:t>
            </a:r>
            <a:r>
              <a:rPr lang="tr-TR" sz="2400" dirty="0" smtClean="0"/>
              <a:t>%8'ine </a:t>
            </a:r>
            <a:r>
              <a:rPr lang="tr-TR" sz="2400" dirty="0" smtClean="0"/>
              <a:t> </a:t>
            </a:r>
            <a:r>
              <a:rPr lang="tr-TR" sz="2400" dirty="0" smtClean="0"/>
              <a:t>MINI-mülakatına dayalı DSM-IV kriterleri kullanılarak madde bağımlılığı </a:t>
            </a:r>
            <a:r>
              <a:rPr lang="tr-TR" sz="2400" dirty="0" smtClean="0"/>
              <a:t>tanısı</a:t>
            </a:r>
            <a:endParaRPr lang="tr-TR" sz="2400" dirty="0" smtClean="0"/>
          </a:p>
          <a:p>
            <a:r>
              <a:rPr lang="tr-TR" sz="2400" dirty="0" smtClean="0"/>
              <a:t>SDS skoru, DSM-</a:t>
            </a:r>
            <a:r>
              <a:rPr lang="tr-TR" sz="2400" dirty="0" err="1" smtClean="0"/>
              <a:t>IV'e</a:t>
            </a:r>
            <a:r>
              <a:rPr lang="tr-TR" sz="2400" dirty="0" smtClean="0"/>
              <a:t> göre madde bağımlısı olarak sınıflandırılan hastalar için, bağımlı olmayan hastalara kıyasla önemli ölçüde daha </a:t>
            </a:r>
            <a:r>
              <a:rPr lang="tr-TR" sz="2400" dirty="0" smtClean="0"/>
              <a:t>yüksek</a:t>
            </a:r>
          </a:p>
          <a:p>
            <a:endParaRPr lang="tr-T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pic>
        <p:nvPicPr>
          <p:cNvPr id="4" name="3 İçerik Yer Tutucusu"/>
          <p:cNvPicPr>
            <a:picLocks noGrp="1"/>
          </p:cNvPicPr>
          <p:nvPr>
            <p:ph idx="1"/>
          </p:nvPr>
        </p:nvPicPr>
        <p:blipFill>
          <a:blip r:embed="rId3" cstate="print"/>
          <a:srcRect/>
          <a:stretch>
            <a:fillRect/>
          </a:stretch>
        </p:blipFill>
        <p:spPr bwMode="auto">
          <a:xfrm>
            <a:off x="395536" y="1600200"/>
            <a:ext cx="7992887"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600" dirty="0" smtClean="0"/>
              <a:t>MOH </a:t>
            </a:r>
            <a:r>
              <a:rPr lang="tr-TR" sz="2600" dirty="0" smtClean="0"/>
              <a:t>hastalarında, aşırı ilaç kullanmayan kontrollere göre anlamlı derecede daha yüksek SDS skorları </a:t>
            </a:r>
            <a:r>
              <a:rPr lang="tr-TR" sz="2600" dirty="0" smtClean="0"/>
              <a:t>vardı.</a:t>
            </a:r>
          </a:p>
          <a:p>
            <a:r>
              <a:rPr lang="tr-TR" sz="2600" dirty="0" smtClean="0"/>
              <a:t> Klinik </a:t>
            </a:r>
            <a:r>
              <a:rPr lang="tr-TR" sz="2600" dirty="0" smtClean="0"/>
              <a:t>olarak </a:t>
            </a:r>
            <a:r>
              <a:rPr lang="tr-TR" sz="2600" dirty="0" smtClean="0"/>
              <a:t>MOH </a:t>
            </a:r>
            <a:r>
              <a:rPr lang="tr-TR" sz="2600" dirty="0" smtClean="0"/>
              <a:t>tanısı konan 60 hasta arasında, SDS puanları, madde bağımlı olarak sınıflandırıldıklarında, bağımlı olmadıkları duruma göre anlamlı olarak daha yüksekti </a:t>
            </a:r>
            <a:r>
              <a:rPr lang="tr-TR" sz="2600" dirty="0" smtClean="0"/>
              <a:t>.</a:t>
            </a:r>
            <a:endParaRPr lang="tr-TR" sz="2600" dirty="0" smtClean="0"/>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pic>
        <p:nvPicPr>
          <p:cNvPr id="4" name="3 İçerik Yer Tutucusu"/>
          <p:cNvPicPr>
            <a:picLocks noGrp="1"/>
          </p:cNvPicPr>
          <p:nvPr>
            <p:ph idx="1"/>
          </p:nvPr>
        </p:nvPicPr>
        <p:blipFill>
          <a:blip r:embed="rId2" cstate="print"/>
          <a:srcRect/>
          <a:stretch>
            <a:fillRect/>
          </a:stretch>
        </p:blipFill>
        <p:spPr bwMode="auto">
          <a:xfrm>
            <a:off x="683568" y="1600200"/>
            <a:ext cx="7848872" cy="49251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pPr>
              <a:buNone/>
            </a:pPr>
            <a:endParaRPr lang="tr-TR" b="1" dirty="0" smtClean="0"/>
          </a:p>
          <a:p>
            <a:r>
              <a:rPr lang="tr-TR" b="1" dirty="0" smtClean="0"/>
              <a:t>Aşırı Kullanılan İlaç </a:t>
            </a:r>
            <a:r>
              <a:rPr lang="tr-TR" b="1" dirty="0" smtClean="0"/>
              <a:t>Türü</a:t>
            </a:r>
            <a:endParaRPr lang="tr-TR" b="1" dirty="0" smtClean="0"/>
          </a:p>
          <a:p>
            <a:r>
              <a:rPr lang="tr-TR" sz="2400" dirty="0" smtClean="0"/>
              <a:t>MOH </a:t>
            </a:r>
            <a:r>
              <a:rPr lang="tr-TR" sz="2400" dirty="0" smtClean="0"/>
              <a:t>hastalarının çoğunluğu </a:t>
            </a:r>
            <a:r>
              <a:rPr lang="tr-TR" sz="2400" dirty="0" smtClean="0"/>
              <a:t>(%62</a:t>
            </a:r>
            <a:r>
              <a:rPr lang="tr-TR" sz="2400" dirty="0" smtClean="0"/>
              <a:t>) basit analjezikleri aşırı kullanıyordu; bunların %83'ü </a:t>
            </a:r>
            <a:r>
              <a:rPr lang="tr-TR" sz="2400" dirty="0" err="1" smtClean="0"/>
              <a:t>parasetamol</a:t>
            </a:r>
            <a:r>
              <a:rPr lang="tr-TR" sz="2400" dirty="0" smtClean="0"/>
              <a:t>, %81'i </a:t>
            </a:r>
            <a:r>
              <a:rPr lang="tr-TR" sz="2400" dirty="0" err="1" smtClean="0"/>
              <a:t>ibuprofen</a:t>
            </a:r>
            <a:r>
              <a:rPr lang="tr-TR" sz="2400" dirty="0" smtClean="0"/>
              <a:t> ve %72'si her ikisini de </a:t>
            </a:r>
            <a:r>
              <a:rPr lang="tr-TR" sz="2400" dirty="0" smtClean="0"/>
              <a:t>kullanmıştır.</a:t>
            </a:r>
          </a:p>
          <a:p>
            <a:r>
              <a:rPr lang="tr-TR" sz="2400" dirty="0" smtClean="0"/>
              <a:t> Diğer ilaçlar için gruplar ayrı ayrı analiz edilemeyecek kadar </a:t>
            </a:r>
            <a:r>
              <a:rPr lang="tr-TR" sz="2400" dirty="0" smtClean="0"/>
              <a:t>küçüktü</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GİRİŞ</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200" dirty="0" smtClean="0"/>
              <a:t>Aşırı ilaç kullanımı baş ağrısı (MOH), baş ağrısı analjeziklerinin aşırı kullanımının neden olduğu yaygın bir kronik baş ağrısıdır. Madde bağımlılık bozuklukları ile benzerlikleri </a:t>
            </a:r>
            <a:endParaRPr lang="tr-TR" sz="2200" dirty="0" smtClean="0"/>
          </a:p>
          <a:p>
            <a:endParaRPr lang="tr-TR" sz="2200" dirty="0" smtClean="0"/>
          </a:p>
          <a:p>
            <a:r>
              <a:rPr lang="tr-TR" sz="2200" dirty="0" smtClean="0"/>
              <a:t>Bağımlılık </a:t>
            </a:r>
            <a:r>
              <a:rPr lang="tr-TR" sz="2200" dirty="0" smtClean="0"/>
              <a:t>benzeri davranış, madde kötüye kullanımı sorunu olduğundan şüphelenilen veya bu tür davranışlar için risk altında olduğundan şüphelenilen hastalara ilaç reçete etmede genellikle zorlayıcı bir faktör olarak </a:t>
            </a:r>
          </a:p>
          <a:p>
            <a:endParaRPr lang="tr-TR" dirty="0" smtClean="0"/>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600" dirty="0" smtClean="0"/>
              <a:t>Santral </a:t>
            </a:r>
            <a:r>
              <a:rPr lang="tr-TR" sz="2600" dirty="0" smtClean="0"/>
              <a:t>etkili analjezik kullananlar (%38) </a:t>
            </a:r>
          </a:p>
          <a:p>
            <a:r>
              <a:rPr lang="tr-TR" sz="2600" dirty="0" smtClean="0"/>
              <a:t>Tüm hastaların, </a:t>
            </a:r>
            <a:r>
              <a:rPr lang="tr-TR" sz="2600" dirty="0" smtClean="0"/>
              <a:t>MOH </a:t>
            </a:r>
            <a:r>
              <a:rPr lang="tr-TR" sz="2600" dirty="0" smtClean="0"/>
              <a:t>olmayan hastaların %8'i , basit analjezikleri aşırı kullananların %46'sı  ve merkezi etkili analjezikleri aşırı kullananların %57'si  DSM-'ye göre madde bağımlı olarak </a:t>
            </a:r>
          </a:p>
          <a:p>
            <a:r>
              <a:rPr lang="tr-TR" sz="2600" dirty="0" smtClean="0"/>
              <a:t>Analjezikleri aşırı kullanmayanlar, yalnızca basit analjezikleri aşırı kullananlar ve </a:t>
            </a:r>
            <a:r>
              <a:rPr lang="tr-TR" sz="2600" dirty="0" smtClean="0"/>
              <a:t>santral </a:t>
            </a:r>
            <a:r>
              <a:rPr lang="tr-TR" sz="2600" dirty="0" smtClean="0"/>
              <a:t>etkili ilaçları (kodein içeren ilaçlar, </a:t>
            </a:r>
            <a:r>
              <a:rPr lang="tr-TR" sz="2600" dirty="0" err="1" smtClean="0"/>
              <a:t>triptanlar</a:t>
            </a:r>
            <a:r>
              <a:rPr lang="tr-TR" sz="2600" dirty="0" smtClean="0"/>
              <a:t> veya afyonlar) aşırı kullananlar arasında </a:t>
            </a:r>
            <a:r>
              <a:rPr lang="tr-TR" sz="2600" dirty="0" err="1" smtClean="0"/>
              <a:t>istatiksel</a:t>
            </a:r>
            <a:r>
              <a:rPr lang="tr-TR" sz="2600" dirty="0" smtClean="0"/>
              <a:t> olarak anlamlı farlılıklar </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pic>
        <p:nvPicPr>
          <p:cNvPr id="4" name="3 İçerik Yer Tutucusu"/>
          <p:cNvPicPr>
            <a:picLocks noGrp="1"/>
          </p:cNvPicPr>
          <p:nvPr>
            <p:ph idx="1"/>
          </p:nvPr>
        </p:nvPicPr>
        <p:blipFill>
          <a:blip r:embed="rId2" cstate="print"/>
          <a:srcRect/>
          <a:stretch>
            <a:fillRect/>
          </a:stretch>
        </p:blipFill>
        <p:spPr bwMode="auto">
          <a:xfrm>
            <a:off x="539552" y="1340768"/>
            <a:ext cx="8208911" cy="51125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BULGULAR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b="1" i="1" dirty="0" smtClean="0"/>
              <a:t>Bağımlılığın Şiddeti ve Geri </a:t>
            </a:r>
            <a:r>
              <a:rPr lang="tr-TR" b="1" i="1" dirty="0" smtClean="0"/>
              <a:t>Çekilme</a:t>
            </a:r>
            <a:endParaRPr lang="tr-TR" b="1" dirty="0" smtClean="0"/>
          </a:p>
          <a:p>
            <a:r>
              <a:rPr lang="tr-TR" sz="2600" dirty="0" smtClean="0"/>
              <a:t>SDS, takipte ilaç aşırı kullanımını bırakmayı başaramayan </a:t>
            </a:r>
            <a:r>
              <a:rPr lang="tr-TR" sz="2600" dirty="0" smtClean="0"/>
              <a:t>MOH </a:t>
            </a:r>
            <a:r>
              <a:rPr lang="tr-TR" sz="2600" dirty="0" smtClean="0"/>
              <a:t>hastalarında, bunu başaran hastalara kıyasla anlamlı olarak daha </a:t>
            </a:r>
            <a:r>
              <a:rPr lang="tr-TR" sz="2600" dirty="0" smtClean="0"/>
              <a:t>yüksekti.</a:t>
            </a:r>
            <a:endParaRPr lang="tr-TR" sz="2600" dirty="0" smtClean="0"/>
          </a:p>
          <a:p>
            <a:r>
              <a:rPr lang="tr-TR" sz="2600" dirty="0" smtClean="0"/>
              <a:t>Tanımlanan kısa müdahaleyi gerçekten alan 24 kişiyi seçsek bile, SDS önemli ölçüde başarılı geri çekilme ile </a:t>
            </a:r>
            <a:r>
              <a:rPr lang="tr-TR" sz="2600" dirty="0" smtClean="0"/>
              <a:t>ilişkiliydi.</a:t>
            </a:r>
            <a:r>
              <a:rPr lang="tr-TR" sz="2600" dirty="0" smtClean="0"/>
              <a:t> </a:t>
            </a:r>
            <a:endParaRPr lang="tr-TR" sz="2600" dirty="0" smtClean="0"/>
          </a:p>
          <a:p>
            <a:r>
              <a:rPr lang="tr-TR" sz="2600" dirty="0" smtClean="0"/>
              <a:t>Bu </a:t>
            </a:r>
            <a:r>
              <a:rPr lang="tr-TR" sz="2600" dirty="0" smtClean="0"/>
              <a:t>24 kişiden %73'ü </a:t>
            </a:r>
            <a:r>
              <a:rPr lang="tr-TR" sz="2600" dirty="0" smtClean="0"/>
              <a:t> </a:t>
            </a:r>
            <a:r>
              <a:rPr lang="tr-TR" sz="2600" dirty="0" smtClean="0"/>
              <a:t>basit analjezikleri aşırı kullanıyor ve %56'sı </a:t>
            </a:r>
            <a:r>
              <a:rPr lang="tr-TR" sz="2600" dirty="0" smtClean="0"/>
              <a:t> santral </a:t>
            </a:r>
            <a:r>
              <a:rPr lang="tr-TR" sz="2600" dirty="0" smtClean="0"/>
              <a:t>etkili analjezikleri aşırı kullanımlarından geri çekmeyi başardı.</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Bu çalışmada, MOH hastalarının çoğunun </a:t>
            </a:r>
            <a:r>
              <a:rPr lang="tr-TR" sz="2400" dirty="0" err="1" smtClean="0"/>
              <a:t>parasetamol</a:t>
            </a:r>
            <a:r>
              <a:rPr lang="tr-TR" sz="2400" dirty="0" smtClean="0"/>
              <a:t> ve </a:t>
            </a:r>
            <a:r>
              <a:rPr lang="tr-TR" sz="2400" dirty="0" err="1" smtClean="0"/>
              <a:t>ibuprofen</a:t>
            </a:r>
            <a:r>
              <a:rPr lang="tr-TR" sz="2400" dirty="0" smtClean="0"/>
              <a:t> gibi basit analjezikleri aşırı kullanmasına rağmen, madde bağımlılığı için DSM-IV kriterlerini karşıladığını </a:t>
            </a:r>
          </a:p>
          <a:p>
            <a:r>
              <a:rPr lang="tr-TR" sz="2400" dirty="0" smtClean="0"/>
              <a:t>SDS skoru, bir DSM-IV bağımlılık teşhisi ile ilişkilendirildi ve bu tür hastalar arasında bağımlılığa benzer davranışları karakterize </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600" dirty="0" err="1" smtClean="0"/>
              <a:t>MOH’un</a:t>
            </a:r>
            <a:r>
              <a:rPr lang="tr-TR" sz="2600" dirty="0" smtClean="0"/>
              <a:t> </a:t>
            </a:r>
            <a:r>
              <a:rPr lang="tr-TR" sz="2600" dirty="0" smtClean="0"/>
              <a:t>bağımlılık olarak kabul edilip edilmemesi, hastaya bu bakış açısıyla yaklaşılıp yaklaşılmaması ve sorun yaratan ilacı bırakmanın ilk adım olup olmadığı halen </a:t>
            </a:r>
            <a:r>
              <a:rPr lang="tr-TR" sz="2600" dirty="0" smtClean="0"/>
              <a:t>tartışılmaktadır.</a:t>
            </a:r>
            <a:r>
              <a:rPr lang="tr-TR" sz="2600" dirty="0" smtClean="0"/>
              <a:t> </a:t>
            </a:r>
            <a:endParaRPr lang="tr-TR" sz="2600" dirty="0" smtClean="0"/>
          </a:p>
          <a:p>
            <a:r>
              <a:rPr lang="tr-TR" sz="2600" dirty="0" smtClean="0"/>
              <a:t>Önerilen </a:t>
            </a:r>
            <a:r>
              <a:rPr lang="tr-TR" sz="2600" dirty="0" smtClean="0"/>
              <a:t>alternatif stratejiler, soruna neden olan ilaçların aşırı kullanımına önceden son vermeden doğrudan beta-</a:t>
            </a:r>
            <a:r>
              <a:rPr lang="tr-TR" sz="2600" dirty="0" err="1" smtClean="0"/>
              <a:t>blokerler</a:t>
            </a:r>
            <a:r>
              <a:rPr lang="tr-TR" sz="2600" dirty="0" smtClean="0"/>
              <a:t>, </a:t>
            </a:r>
            <a:r>
              <a:rPr lang="tr-TR" sz="2600" dirty="0" err="1" smtClean="0"/>
              <a:t>topiramat</a:t>
            </a:r>
            <a:r>
              <a:rPr lang="tr-TR" sz="2600" dirty="0" smtClean="0"/>
              <a:t>, </a:t>
            </a:r>
            <a:r>
              <a:rPr lang="tr-TR" sz="2600" dirty="0" err="1" smtClean="0"/>
              <a:t>botulinum</a:t>
            </a:r>
            <a:r>
              <a:rPr lang="tr-TR" sz="2600" dirty="0" smtClean="0"/>
              <a:t> toksini, </a:t>
            </a:r>
            <a:r>
              <a:rPr lang="tr-TR" sz="2600" dirty="0" err="1" smtClean="0"/>
              <a:t>amitriptilin</a:t>
            </a:r>
            <a:r>
              <a:rPr lang="tr-TR" sz="2600" dirty="0" smtClean="0"/>
              <a:t> veya </a:t>
            </a:r>
            <a:r>
              <a:rPr lang="tr-TR" sz="2600" dirty="0" err="1" smtClean="0"/>
              <a:t>valproat</a:t>
            </a:r>
            <a:r>
              <a:rPr lang="tr-TR" sz="2600" dirty="0" smtClean="0"/>
              <a:t> gibi çeşitli </a:t>
            </a:r>
            <a:r>
              <a:rPr lang="tr-TR" sz="2600" dirty="0" err="1" smtClean="0"/>
              <a:t>profilaktik</a:t>
            </a:r>
            <a:r>
              <a:rPr lang="tr-TR" sz="2600" dirty="0" smtClean="0"/>
              <a:t> farmakolojik tedavilerin eklenmesi olmuştur </a:t>
            </a:r>
            <a:endParaRPr lang="tr-TR" sz="2600" dirty="0" smtClean="0"/>
          </a:p>
          <a:p>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Bu ilaçlardan bazıları yeni yan etki riski taşısa da, bu stratejinin etkili olduğu da gösterilmiştir ve bazı hastalar </a:t>
            </a:r>
            <a:r>
              <a:rPr lang="tr-TR" sz="2400" dirty="0" err="1" smtClean="0"/>
              <a:t>profilaktik</a:t>
            </a:r>
            <a:r>
              <a:rPr lang="tr-TR" sz="2400" dirty="0" smtClean="0"/>
              <a:t> uygulandığında zaman içinde akut baş ağrısı analjeziklerini aşırı kullanmayı kendiliğinden bırakabilir. </a:t>
            </a:r>
          </a:p>
          <a:p>
            <a:r>
              <a:rPr lang="tr-TR" sz="2400" dirty="0" smtClean="0"/>
              <a:t>Bu nedenle, </a:t>
            </a:r>
            <a:r>
              <a:rPr lang="tr-TR" sz="2400" dirty="0" err="1" smtClean="0"/>
              <a:t>profilaktiklerin</a:t>
            </a:r>
            <a:r>
              <a:rPr lang="tr-TR" sz="2400" dirty="0" smtClean="0"/>
              <a:t> eklenmesinin neden olduğu iyileşme ile aşırı ilaç kullanımının sona erdirilmesiyle elde edilen iyileşme arasında ayrım yapmak zorlaşır. </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Önceki </a:t>
            </a:r>
            <a:r>
              <a:rPr lang="tr-TR" sz="2400" dirty="0" smtClean="0"/>
              <a:t>çalışmalar, baş ağrısı kliniklerinden gelen </a:t>
            </a:r>
            <a:r>
              <a:rPr lang="tr-TR" sz="2400" dirty="0" smtClean="0"/>
              <a:t>MOH </a:t>
            </a:r>
            <a:r>
              <a:rPr lang="tr-TR" sz="2400" dirty="0" smtClean="0"/>
              <a:t>hastalarının yaklaşık %70'inin madde bağımlılığı için DSM-IV kriterlerini karşıladığını göstermiştir </a:t>
            </a:r>
            <a:r>
              <a:rPr lang="tr-TR" sz="2400" dirty="0" smtClean="0"/>
              <a:t>.</a:t>
            </a:r>
          </a:p>
          <a:p>
            <a:r>
              <a:rPr lang="tr-TR" sz="2400" dirty="0" smtClean="0"/>
              <a:t> Bu tür klinik popülasyonlardan yapılan araştırmalar, genellikle daha güçlü, </a:t>
            </a:r>
            <a:r>
              <a:rPr lang="tr-TR" sz="2400" dirty="0" smtClean="0"/>
              <a:t>santral </a:t>
            </a:r>
            <a:r>
              <a:rPr lang="tr-TR" sz="2400" dirty="0" smtClean="0"/>
              <a:t>etkili ilaçların ciddi aşırı kullanım oranlarının çok daha yüksek oranlarına sahiptir</a:t>
            </a:r>
            <a:r>
              <a:rPr lang="tr-TR" sz="2400" dirty="0" smtClean="0"/>
              <a:t>.</a:t>
            </a:r>
          </a:p>
          <a:p>
            <a:r>
              <a:rPr lang="tr-TR" sz="2400" dirty="0" smtClean="0"/>
              <a:t> Buna dayanarak, bu raporların burada gösterdiğimizden daha yüksek bağımlılık oranları bulması şaşırtıcı değildir</a:t>
            </a:r>
            <a:endParaRPr lang="tr-TR"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92500" lnSpcReduction="10000"/>
          </a:bodyPr>
          <a:lstStyle/>
          <a:p>
            <a:r>
              <a:rPr lang="tr-TR" sz="2800" dirty="0" smtClean="0"/>
              <a:t>MOH </a:t>
            </a:r>
            <a:r>
              <a:rPr lang="tr-TR" sz="2800" dirty="0" smtClean="0"/>
              <a:t>hastalarında, yüksek hassasiyetle yüksek bir SDS puanının, DSM-IV tarafından tanımlandığı gibi madde bağımlılığını </a:t>
            </a:r>
            <a:r>
              <a:rPr lang="tr-TR" sz="2800" dirty="0" smtClean="0"/>
              <a:t>öngördüğünü</a:t>
            </a:r>
            <a:endParaRPr lang="tr-TR" sz="2800" dirty="0" smtClean="0"/>
          </a:p>
          <a:p>
            <a:r>
              <a:rPr lang="tr-TR" sz="2800" dirty="0" smtClean="0"/>
              <a:t>Daha </a:t>
            </a:r>
            <a:r>
              <a:rPr lang="tr-TR" sz="2800" dirty="0" smtClean="0"/>
              <a:t>düşük SDS puanları, aşırı analjezik kullanımının başarılı bir şekilde sonlandırılması ile ilişkilidir</a:t>
            </a:r>
            <a:r>
              <a:rPr lang="tr-TR" sz="2800" dirty="0" smtClean="0"/>
              <a:t>.</a:t>
            </a:r>
          </a:p>
          <a:p>
            <a:r>
              <a:rPr lang="tr-TR" sz="2800" dirty="0" smtClean="0"/>
              <a:t> SDS puanlarının "kendini zehirden arındırma" ile ilgili </a:t>
            </a:r>
            <a:r>
              <a:rPr lang="tr-TR" sz="2800" dirty="0" err="1" smtClean="0"/>
              <a:t>prognozu</a:t>
            </a:r>
            <a:r>
              <a:rPr lang="tr-TR" sz="2800" dirty="0" smtClean="0"/>
              <a:t> tahmin ettiğini ve bunların aşırı kullanılan ilaç türüyle ilişkili olduğunu  m</a:t>
            </a:r>
            <a:r>
              <a:rPr lang="tr-TR" sz="2800" dirty="0" smtClean="0"/>
              <a:t>evcut </a:t>
            </a:r>
            <a:r>
              <a:rPr lang="tr-TR" sz="2800" dirty="0" smtClean="0"/>
              <a:t>bulgularla birlikte </a:t>
            </a:r>
            <a:r>
              <a:rPr lang="tr-TR" sz="2800" dirty="0" smtClean="0"/>
              <a:t>değerlendirildiğinde  </a:t>
            </a:r>
            <a:r>
              <a:rPr lang="tr-TR" sz="2800" dirty="0" smtClean="0"/>
              <a:t>bir araştırma ortamında bu hastalar arasındaki bağımlılık benzeri davranışları karakterize etmek için geçerli bir araç olduğunu </a:t>
            </a:r>
            <a:endParaRPr lang="tr-TR" sz="2800" dirty="0" smtClean="0"/>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lstStyle/>
          <a:p>
            <a:r>
              <a:rPr lang="tr-TR" sz="2400" dirty="0" smtClean="0"/>
              <a:t>Yüksek SDS skorları olan bir hasta için ayaktan tedaviyi başarıyla geri çekme şansının daha az olduğu  yatarak tedavi veya erken </a:t>
            </a:r>
            <a:r>
              <a:rPr lang="tr-TR" sz="2400" dirty="0" err="1" smtClean="0"/>
              <a:t>profilaktik</a:t>
            </a:r>
            <a:r>
              <a:rPr lang="tr-TR" sz="2400" dirty="0" smtClean="0"/>
              <a:t> tedaviye daha erken sevk anlamına gelebilir. </a:t>
            </a:r>
          </a:p>
          <a:p>
            <a:r>
              <a:rPr lang="tr-TR" sz="2400" dirty="0" smtClean="0"/>
              <a:t>Daha düşük puanlara sahip hastalara, ayaktan sevk edilen hastalar başarısız olursa hala bir seçenek olduğundan, başlangıçta ilaçlarının kesilmesi önerilmelidir.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S</a:t>
            </a:r>
            <a:r>
              <a:rPr lang="tr-TR" sz="2400" dirty="0" smtClean="0"/>
              <a:t>antral </a:t>
            </a:r>
            <a:r>
              <a:rPr lang="tr-TR" sz="2400" dirty="0" smtClean="0"/>
              <a:t>etkili olmayan basit analjezikleri aşırı kullanan hastaların, </a:t>
            </a:r>
            <a:r>
              <a:rPr lang="tr-TR" sz="2400" dirty="0" smtClean="0"/>
              <a:t>santral </a:t>
            </a:r>
            <a:r>
              <a:rPr lang="tr-TR" sz="2400" dirty="0" smtClean="0"/>
              <a:t>etkili ilaçları aşırı kullananlarla aynı şekilde bağımlı hale gelemeyeceği ileri sürülmüştür. Bununla birlikte, </a:t>
            </a:r>
            <a:r>
              <a:rPr lang="tr-TR" sz="2400" dirty="0" err="1" smtClean="0"/>
              <a:t>plasebonun</a:t>
            </a:r>
            <a:r>
              <a:rPr lang="tr-TR" sz="2400" dirty="0" smtClean="0"/>
              <a:t> bile bağımlılık benzeri merkezi ödüllendirici etkilerini gösteren birçok çalışma örneği </a:t>
            </a:r>
            <a:r>
              <a:rPr lang="tr-TR" sz="2400" dirty="0" smtClean="0"/>
              <a:t>vardır.</a:t>
            </a:r>
            <a:r>
              <a:rPr lang="tr-TR" sz="2400" dirty="0" smtClean="0"/>
              <a:t> Bu nedenle bağımlılık, </a:t>
            </a:r>
            <a:r>
              <a:rPr lang="tr-TR" sz="2400" dirty="0" smtClean="0"/>
              <a:t>MOH </a:t>
            </a:r>
            <a:r>
              <a:rPr lang="tr-TR" sz="2400" dirty="0" smtClean="0"/>
              <a:t>ortamında hiçbir şekilde dışlanmaz</a:t>
            </a:r>
            <a:r>
              <a:rPr lang="tr-TR" sz="2400" dirty="0" smtClean="0"/>
              <a:t>.</a:t>
            </a:r>
          </a:p>
          <a:p>
            <a:r>
              <a:rPr lang="tr-TR" sz="2400" dirty="0" smtClean="0"/>
              <a:t>MOH hastalar </a:t>
            </a:r>
            <a:r>
              <a:rPr lang="tr-TR" sz="2400" dirty="0" smtClean="0"/>
              <a:t>ister "bağımlı" ister "bağımlı-benzeri" olsun, çalışmalarımız, </a:t>
            </a:r>
            <a:r>
              <a:rPr lang="tr-TR" sz="2400" dirty="0" err="1" smtClean="0"/>
              <a:t>detoksifikasyonun</a:t>
            </a:r>
            <a:r>
              <a:rPr lang="tr-TR" sz="2400" dirty="0" smtClean="0"/>
              <a:t>, etkilenen hastalar için önemli olumlu sonuçlarla birlikte olumlu bir etkisini desteklemektedir.</a:t>
            </a:r>
          </a:p>
          <a:p>
            <a:r>
              <a:rPr lang="tr-TR" sz="2400" dirty="0" smtClean="0"/>
              <a:t> </a:t>
            </a:r>
            <a:endParaRPr lang="tr-T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GİRİŞ</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200" dirty="0" smtClean="0"/>
              <a:t>MOH </a:t>
            </a:r>
            <a:r>
              <a:rPr lang="tr-TR" sz="2200" dirty="0" smtClean="0"/>
              <a:t>hastaları aşırı kullanılan </a:t>
            </a:r>
            <a:r>
              <a:rPr lang="tr-TR" sz="2200" dirty="0" smtClean="0"/>
              <a:t>analjeziklerin </a:t>
            </a:r>
            <a:r>
              <a:rPr lang="tr-TR" sz="2200" dirty="0" smtClean="0"/>
              <a:t>etkilerine karşı tolerans geliştirir ve yoksunluk semptomları, kontrol kaybı, ilaç arama davranışı, ilacı amaçlanandan daha fazla miktarda veya daha uzun süre kullanma gibi diğer bazı bağımlılık benzeri özellikler sergiler. </a:t>
            </a:r>
          </a:p>
          <a:p>
            <a:endParaRPr lang="tr-TR" sz="2200" dirty="0" smtClean="0"/>
          </a:p>
          <a:p>
            <a:r>
              <a:rPr lang="tr-TR" sz="2200" dirty="0" smtClean="0"/>
              <a:t> </a:t>
            </a:r>
            <a:r>
              <a:rPr lang="tr-TR" sz="2200" dirty="0" smtClean="0"/>
              <a:t>Herhangi </a:t>
            </a:r>
            <a:r>
              <a:rPr lang="tr-TR" sz="2200" dirty="0" smtClean="0"/>
              <a:t>bir tek ajanın spesifik analjezik etkisinden kaynaklanması olası değildir </a:t>
            </a:r>
            <a:r>
              <a:rPr lang="tr-TR" sz="2200" dirty="0" smtClean="0"/>
              <a:t>.</a:t>
            </a:r>
          </a:p>
          <a:p>
            <a:pPr>
              <a:buNone/>
            </a:pPr>
            <a:endParaRPr lang="tr-TR" sz="2200" dirty="0" smtClean="0"/>
          </a:p>
          <a:p>
            <a:r>
              <a:rPr lang="tr-TR" sz="2200" dirty="0" smtClean="0"/>
              <a:t>Sorun </a:t>
            </a:r>
            <a:r>
              <a:rPr lang="tr-TR" sz="2200" dirty="0" smtClean="0"/>
              <a:t>yaratan ilaçları bırakmak, tercih edilen tedavi yöntemidir ve yaklaşık 3 </a:t>
            </a:r>
            <a:r>
              <a:rPr lang="tr-TR" sz="2200" dirty="0" smtClean="0"/>
              <a:t>MOH </a:t>
            </a:r>
            <a:r>
              <a:rPr lang="tr-TR" sz="2200" dirty="0" smtClean="0"/>
              <a:t>hastasından 2'si, bırakma aşamasının üstesinden geldikten sonra baş ağrısında iyileşme yaşamaktadır</a:t>
            </a:r>
            <a:endParaRPr lang="tr-TR" sz="2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92500" lnSpcReduction="10000"/>
          </a:bodyPr>
          <a:lstStyle/>
          <a:p>
            <a:r>
              <a:rPr lang="tr-TR" b="1" dirty="0" smtClean="0"/>
              <a:t>Metodolojik Hususlar ve Sınırlamalar</a:t>
            </a:r>
          </a:p>
          <a:p>
            <a:r>
              <a:rPr lang="tr-TR" sz="2600" dirty="0" smtClean="0"/>
              <a:t>Popülasyon </a:t>
            </a:r>
            <a:r>
              <a:rPr lang="tr-TR" sz="2600" dirty="0" smtClean="0"/>
              <a:t>epidemiyolojik amaçlar için değil, bir tedavi çalışması için toplandığından, yanıt veren oranı daha fazla takip edilmedi ve sonuç olarak çoğu epidemiyolojik çalışmadan daha düşüktü. </a:t>
            </a:r>
            <a:endParaRPr lang="tr-TR" sz="2600" dirty="0" smtClean="0"/>
          </a:p>
          <a:p>
            <a:r>
              <a:rPr lang="tr-TR" sz="2600" dirty="0" err="1" smtClean="0"/>
              <a:t>SDS'ye</a:t>
            </a:r>
            <a:r>
              <a:rPr lang="tr-TR" sz="2600" dirty="0" smtClean="0"/>
              <a:t> </a:t>
            </a:r>
            <a:r>
              <a:rPr lang="tr-TR" sz="2600" dirty="0" smtClean="0"/>
              <a:t>karşı DSM-IV bağımlılığının doğrulanması, gerçek bir genel popülasyonda değil, açıklanan önceden tanımlanmış 3 gruptan oluşan bir popülasyon örneğinden gerçekleştirilmiştir. Bu, yapay olarak yüksek bir kesinliğe yol açabilir</a:t>
            </a:r>
            <a:r>
              <a:rPr lang="tr-TR" sz="2600" dirty="0" smtClean="0"/>
              <a:t>.</a:t>
            </a:r>
          </a:p>
          <a:p>
            <a:r>
              <a:rPr lang="tr-TR" dirty="0" smtClean="0"/>
              <a:t> </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TARTIŞMA</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a:bodyPr>
          <a:lstStyle/>
          <a:p>
            <a:r>
              <a:rPr lang="tr-TR" sz="2400" dirty="0" smtClean="0"/>
              <a:t>Katılımcılarımız, çalışmanın odak noktasının aşırı ilaç kullanımı veya buna son verilmesi olduğunun farkında değildi. </a:t>
            </a:r>
            <a:endParaRPr lang="tr-TR" sz="2400" dirty="0" smtClean="0"/>
          </a:p>
          <a:p>
            <a:r>
              <a:rPr lang="tr-TR" sz="2400" dirty="0" smtClean="0"/>
              <a:t>Onlara </a:t>
            </a:r>
            <a:r>
              <a:rPr lang="tr-TR" sz="2400" dirty="0" smtClean="0"/>
              <a:t>yalnızca çalışmanın birinci basamakta baş ağrısının yönetimine odaklandığı bilgisi </a:t>
            </a:r>
            <a:r>
              <a:rPr lang="tr-TR" sz="2400" dirty="0" smtClean="0"/>
              <a:t>verildi</a:t>
            </a:r>
            <a:r>
              <a:rPr lang="tr-TR" sz="2400" dirty="0" smtClean="0"/>
              <a:t>.</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SONUÇLAR</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92500" lnSpcReduction="10000"/>
          </a:bodyPr>
          <a:lstStyle/>
          <a:p>
            <a:r>
              <a:rPr lang="tr-TR" sz="2800" dirty="0" smtClean="0"/>
              <a:t>SB hastalarının özellikleri, bu hastaların bağımlılık benzeri davranışlarının, tedavi stratejilerinde dikkate alınması gereken klinik sonuçları olduğunu </a:t>
            </a:r>
          </a:p>
          <a:p>
            <a:r>
              <a:rPr lang="tr-TR" sz="2800" dirty="0" smtClean="0"/>
              <a:t>Bağımlılık benzeri davranışa odaklanmanın dezavantajları, böyle bir odaklanmanın sonuçlarının hasta için olumsuz olabileceği varsayımına </a:t>
            </a:r>
            <a:endParaRPr lang="tr-TR" sz="2800" dirty="0" smtClean="0"/>
          </a:p>
          <a:p>
            <a:r>
              <a:rPr lang="tr-TR" sz="2800" dirty="0" smtClean="0"/>
              <a:t> Aksine, hastanın olumsuz damgalanmasından kaçınılırsa ve sonuçlar baş ağrısının nedeninin belirlenmesi, etkili bir tedavi olasılığının artması ve her şeyden önce daha dikkatli bir </a:t>
            </a:r>
            <a:r>
              <a:rPr lang="tr-TR" sz="2800" dirty="0" err="1" smtClean="0"/>
              <a:t>profilaktik</a:t>
            </a:r>
            <a:r>
              <a:rPr lang="tr-TR" sz="2800" dirty="0" smtClean="0"/>
              <a:t> duruş ise, o zaman avantajlar dezavantajlardan çok daha ağır basabilir.</a:t>
            </a:r>
          </a:p>
          <a:p>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08920"/>
            <a:ext cx="8229600" cy="1143000"/>
          </a:xfrm>
        </p:spPr>
        <p:txBody>
          <a:bodyPr/>
          <a:lstStyle/>
          <a:p>
            <a:r>
              <a:rPr lang="tr-TR" dirty="0" smtClean="0"/>
              <a:t>TEŞEKKÜRLER</a:t>
            </a: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GİRİŞ</a:t>
            </a:r>
            <a:endParaRPr lang="tr-TR" dirty="0">
              <a:solidFill>
                <a:schemeClr val="tx2">
                  <a:lumMod val="60000"/>
                  <a:lumOff val="40000"/>
                </a:schemeClr>
              </a:solidFill>
            </a:endParaRPr>
          </a:p>
        </p:txBody>
      </p:sp>
      <p:sp>
        <p:nvSpPr>
          <p:cNvPr id="3" name="2 İçerik Yer Tutucusu"/>
          <p:cNvSpPr>
            <a:spLocks noGrp="1"/>
          </p:cNvSpPr>
          <p:nvPr>
            <p:ph idx="1"/>
          </p:nvPr>
        </p:nvSpPr>
        <p:spPr>
          <a:xfrm>
            <a:off x="395536" y="1196752"/>
            <a:ext cx="8229600" cy="4525963"/>
          </a:xfrm>
        </p:spPr>
        <p:txBody>
          <a:bodyPr>
            <a:normAutofit lnSpcReduction="10000"/>
          </a:bodyPr>
          <a:lstStyle/>
          <a:p>
            <a:pPr>
              <a:buNone/>
            </a:pPr>
            <a:endParaRPr lang="tr-TR" dirty="0" smtClean="0"/>
          </a:p>
          <a:p>
            <a:r>
              <a:rPr lang="tr-TR" sz="2400" dirty="0" err="1" smtClean="0"/>
              <a:t>SB'deki</a:t>
            </a:r>
            <a:r>
              <a:rPr lang="tr-TR" sz="2400" dirty="0" smtClean="0"/>
              <a:t> bağımlılık benzeri davranış ile diğer daha açık bir şekilde tanımlanmış bağımlılıklar arasında klinik olarak gözlenen birçok benzerliğin yanı sıra teorik hususlar, bizi </a:t>
            </a:r>
            <a:r>
              <a:rPr lang="tr-TR" sz="2400" dirty="0" smtClean="0"/>
              <a:t>daha </a:t>
            </a:r>
            <a:r>
              <a:rPr lang="tr-TR" sz="2400" dirty="0" smtClean="0"/>
              <a:t>önce </a:t>
            </a:r>
            <a:r>
              <a:rPr lang="tr-TR" sz="2400" dirty="0" err="1" smtClean="0"/>
              <a:t>MOH’da</a:t>
            </a:r>
            <a:r>
              <a:rPr lang="tr-TR" sz="2400" dirty="0" smtClean="0"/>
              <a:t> </a:t>
            </a:r>
            <a:r>
              <a:rPr lang="tr-TR" sz="2400" dirty="0" smtClean="0"/>
              <a:t>Bağımlılık Şiddeti ölçeğini (SDS) kullanmaya sevk etmiştir </a:t>
            </a:r>
            <a:r>
              <a:rPr lang="tr-TR" sz="2400" dirty="0" smtClean="0"/>
              <a:t>.</a:t>
            </a:r>
          </a:p>
          <a:p>
            <a:pPr>
              <a:buNone/>
            </a:pPr>
            <a:endParaRPr lang="tr-TR" sz="2400" dirty="0" smtClean="0"/>
          </a:p>
          <a:p>
            <a:r>
              <a:rPr lang="tr-TR" sz="2400" dirty="0" smtClean="0"/>
              <a:t>Bu </a:t>
            </a:r>
            <a:r>
              <a:rPr lang="tr-TR" sz="2400" dirty="0" smtClean="0"/>
              <a:t>çalışmalar, </a:t>
            </a:r>
            <a:r>
              <a:rPr lang="tr-TR" sz="2400" dirty="0" err="1" smtClean="0"/>
              <a:t>SDS'nin</a:t>
            </a:r>
            <a:r>
              <a:rPr lang="tr-TR" sz="2400" dirty="0" smtClean="0"/>
              <a:t> genel nüfus örneklerinde </a:t>
            </a:r>
            <a:r>
              <a:rPr lang="tr-TR" sz="2400" dirty="0" smtClean="0"/>
              <a:t>MOH </a:t>
            </a:r>
            <a:r>
              <a:rPr lang="tr-TR" sz="2400" dirty="0" smtClean="0"/>
              <a:t>ile ilişkili davranışı yüksek hassasiyetle topladığını göstermiştir</a:t>
            </a:r>
            <a:r>
              <a:rPr lang="tr-TR" sz="2400" dirty="0" smtClean="0"/>
              <a:t>.</a:t>
            </a:r>
          </a:p>
          <a:p>
            <a:pPr>
              <a:buNone/>
            </a:pPr>
            <a:r>
              <a:rPr lang="tr-TR" sz="2400" dirty="0" smtClean="0"/>
              <a:t> </a:t>
            </a:r>
            <a:endParaRPr lang="tr-TR" sz="2400" dirty="0" smtClean="0"/>
          </a:p>
          <a:p>
            <a:r>
              <a:rPr lang="tr-TR" sz="2400" dirty="0" err="1" smtClean="0"/>
              <a:t>SDS'nin</a:t>
            </a:r>
            <a:r>
              <a:rPr lang="tr-TR" sz="2400" dirty="0" smtClean="0"/>
              <a:t> </a:t>
            </a:r>
            <a:r>
              <a:rPr lang="tr-TR" sz="2400" dirty="0" smtClean="0"/>
              <a:t>ilkeleri, ilaca özgü fiziksel yoksunluk belirtilerine değil, genel bağımlılık benzeri davranışlara odaklanmasıdır. </a:t>
            </a:r>
            <a:endParaRPr lang="tr-TR" sz="2400"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a:xfrm>
            <a:off x="395536" y="1412776"/>
            <a:ext cx="8229600" cy="4525963"/>
          </a:xfrm>
        </p:spPr>
        <p:txBody>
          <a:bodyPr>
            <a:normAutofit/>
          </a:bodyPr>
          <a:lstStyle/>
          <a:p>
            <a:pPr>
              <a:buNone/>
            </a:pPr>
            <a:endParaRPr lang="tr-TR" dirty="0" smtClean="0"/>
          </a:p>
          <a:p>
            <a:r>
              <a:rPr lang="tr-TR" sz="2200" dirty="0" smtClean="0"/>
              <a:t>2011 </a:t>
            </a:r>
            <a:r>
              <a:rPr lang="tr-TR" sz="2200" dirty="0" smtClean="0"/>
              <a:t>ve 2012'de Güneydoğu Norveç'te gerçekleştirildi. Daha önce bildirilen, </a:t>
            </a:r>
            <a:r>
              <a:rPr lang="tr-TR" sz="2200" dirty="0" smtClean="0"/>
              <a:t>MOH </a:t>
            </a:r>
            <a:r>
              <a:rPr lang="tr-TR" sz="2200" dirty="0" smtClean="0"/>
              <a:t>için kısa bir müdahalenin </a:t>
            </a:r>
            <a:r>
              <a:rPr lang="tr-TR" sz="2200" dirty="0" err="1" smtClean="0"/>
              <a:t>randomize</a:t>
            </a:r>
            <a:r>
              <a:rPr lang="tr-TR" sz="2200" dirty="0" smtClean="0"/>
              <a:t> kontrollü bir denemesi </a:t>
            </a:r>
            <a:r>
              <a:rPr lang="tr-TR" sz="2200" dirty="0" smtClean="0"/>
              <a:t> yoluyla </a:t>
            </a:r>
            <a:r>
              <a:rPr lang="tr-TR" sz="2200" dirty="0" smtClean="0"/>
              <a:t>alınan katılımcılardan alınan verileri analiz </a:t>
            </a:r>
            <a:r>
              <a:rPr lang="tr-TR" sz="2200" dirty="0" smtClean="0"/>
              <a:t>edildi.</a:t>
            </a:r>
          </a:p>
          <a:p>
            <a:endParaRPr lang="tr-TR" sz="2200" dirty="0" smtClean="0"/>
          </a:p>
          <a:p>
            <a:r>
              <a:rPr lang="tr-TR" sz="2200" dirty="0" smtClean="0"/>
              <a:t> Hastaların aşırı ilaç kullanımı ile baş ağrıları arasındaki ilişki ele alınmış ve analjeziklerin kesilmesi konusunda mutabakat sağlanması amaçlanmıştır. Kontrol grubuna </a:t>
            </a:r>
            <a:r>
              <a:rPr lang="tr-TR" sz="2200" dirty="0" err="1" smtClean="0"/>
              <a:t>randomize</a:t>
            </a:r>
            <a:r>
              <a:rPr lang="tr-TR" sz="2200" dirty="0" smtClean="0"/>
              <a:t> edilen hastalar, sıradan bakım almaya devam ettiler.</a:t>
            </a:r>
          </a:p>
          <a:p>
            <a:endParaRPr lang="tr-TR" dirty="0" smtClean="0"/>
          </a:p>
          <a:p>
            <a:endParaRPr lang="tr-TR" dirty="0" smtClean="0"/>
          </a:p>
          <a:p>
            <a:endParaRPr lang="tr-TR" dirty="0" smtClean="0"/>
          </a:p>
          <a:p>
            <a:endParaRPr lang="tr-T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a:xfrm>
            <a:off x="467544" y="1124744"/>
            <a:ext cx="8229600" cy="4525963"/>
          </a:xfrm>
        </p:spPr>
        <p:txBody>
          <a:bodyPr>
            <a:normAutofit fontScale="92500" lnSpcReduction="10000"/>
          </a:bodyPr>
          <a:lstStyle/>
          <a:p>
            <a:pPr>
              <a:buNone/>
            </a:pPr>
            <a:endParaRPr lang="tr-TR" dirty="0" smtClean="0"/>
          </a:p>
          <a:p>
            <a:r>
              <a:rPr lang="tr-TR" sz="2600" dirty="0" smtClean="0"/>
              <a:t> Kronik baş ağrısı hastalarının olağan </a:t>
            </a:r>
            <a:r>
              <a:rPr lang="tr-TR" sz="2600" dirty="0" smtClean="0"/>
              <a:t>tedavisinin </a:t>
            </a:r>
            <a:r>
              <a:rPr lang="tr-TR" sz="2600" dirty="0" smtClean="0"/>
              <a:t>bir parçası olarak, her iki grup </a:t>
            </a:r>
            <a:r>
              <a:rPr lang="tr-TR" sz="2600" dirty="0" smtClean="0"/>
              <a:t>da </a:t>
            </a:r>
            <a:r>
              <a:rPr lang="tr-TR" sz="2600" dirty="0" smtClean="0"/>
              <a:t>baş ağrısı </a:t>
            </a:r>
            <a:r>
              <a:rPr lang="tr-TR" sz="2600" dirty="0" err="1" smtClean="0"/>
              <a:t>profilaktik</a:t>
            </a:r>
            <a:r>
              <a:rPr lang="tr-TR" sz="2600" dirty="0" smtClean="0"/>
              <a:t> ilaçları </a:t>
            </a:r>
            <a:endParaRPr lang="tr-TR" sz="2600" dirty="0" smtClean="0"/>
          </a:p>
          <a:p>
            <a:endParaRPr lang="tr-TR" sz="2600" dirty="0" smtClean="0"/>
          </a:p>
          <a:p>
            <a:r>
              <a:rPr lang="tr-TR" sz="2600" dirty="0" smtClean="0"/>
              <a:t>Aşırı </a:t>
            </a:r>
            <a:r>
              <a:rPr lang="tr-TR" sz="2600" dirty="0" smtClean="0"/>
              <a:t>ilaç kullanımı olmayan kronik baş </a:t>
            </a:r>
            <a:r>
              <a:rPr lang="tr-TR" sz="2600" dirty="0" smtClean="0"/>
              <a:t>ağrısı olan </a:t>
            </a:r>
            <a:r>
              <a:rPr lang="tr-TR" sz="2600" dirty="0" smtClean="0"/>
              <a:t>ve kronik baş ağrısı olmayan kişiler, taranan aynı </a:t>
            </a:r>
            <a:r>
              <a:rPr lang="tr-TR" sz="2600" dirty="0" smtClean="0"/>
              <a:t>popülasyondan </a:t>
            </a:r>
            <a:r>
              <a:rPr lang="tr-TR" sz="2600" dirty="0" smtClean="0"/>
              <a:t>rastgele </a:t>
            </a:r>
            <a:endParaRPr lang="tr-TR" sz="2600" dirty="0" smtClean="0"/>
          </a:p>
          <a:p>
            <a:endParaRPr lang="tr-TR" sz="2600" dirty="0" smtClean="0"/>
          </a:p>
          <a:p>
            <a:r>
              <a:rPr lang="tr-TR" sz="2600" dirty="0" smtClean="0"/>
              <a:t>Toplamda </a:t>
            </a:r>
            <a:r>
              <a:rPr lang="tr-TR" sz="2600" dirty="0" smtClean="0"/>
              <a:t>119 katılımcı davet edildi. Ana veri toplama zaman noktasında, müdahaleden 3 ay sonra, dahil edilen tüm hastalar bir baş ağrısı uzmanı tarafından görüşülmüştür ve Uluslararası Baş Ağrısı Bozuklukları Sınıflandırması 3. baskıya göre bir baş ağrısı </a:t>
            </a:r>
            <a:r>
              <a:rPr lang="tr-TR" sz="2600" dirty="0" smtClean="0"/>
              <a:t>tanısı </a:t>
            </a:r>
            <a:endParaRPr lang="tr-TR"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62500" lnSpcReduction="20000"/>
          </a:bodyPr>
          <a:lstStyle/>
          <a:p>
            <a:pPr>
              <a:buNone/>
            </a:pPr>
            <a:r>
              <a:rPr lang="tr-TR" dirty="0" smtClean="0"/>
              <a:t>      Katılımcılar</a:t>
            </a:r>
          </a:p>
          <a:p>
            <a:r>
              <a:rPr lang="tr-TR" dirty="0" smtClean="0"/>
              <a:t>(</a:t>
            </a:r>
            <a:r>
              <a:rPr lang="tr-TR" dirty="0" smtClean="0"/>
              <a:t>i) </a:t>
            </a:r>
            <a:r>
              <a:rPr lang="tr-TR" dirty="0" smtClean="0"/>
              <a:t>MOH:aşırı ilaç kullanımı ilişkili baş ağrısı ,</a:t>
            </a:r>
          </a:p>
          <a:p>
            <a:r>
              <a:rPr lang="tr-TR" dirty="0" smtClean="0"/>
              <a:t> </a:t>
            </a:r>
            <a:r>
              <a:rPr lang="tr-TR" dirty="0" smtClean="0"/>
              <a:t>(</a:t>
            </a:r>
            <a:r>
              <a:rPr lang="tr-TR" dirty="0" err="1" smtClean="0"/>
              <a:t>ii</a:t>
            </a:r>
            <a:r>
              <a:rPr lang="tr-TR" dirty="0" smtClean="0"/>
              <a:t>) </a:t>
            </a:r>
            <a:r>
              <a:rPr lang="tr-TR" dirty="0" smtClean="0"/>
              <a:t>CHC :aşırı </a:t>
            </a:r>
            <a:r>
              <a:rPr lang="tr-TR" dirty="0" smtClean="0"/>
              <a:t>ilaç kullanımı olmaksızın kronik baş ağrısı </a:t>
            </a:r>
          </a:p>
          <a:p>
            <a:r>
              <a:rPr lang="tr-TR" dirty="0" smtClean="0"/>
              <a:t> </a:t>
            </a:r>
            <a:r>
              <a:rPr lang="tr-TR" dirty="0" smtClean="0"/>
              <a:t>(</a:t>
            </a:r>
            <a:r>
              <a:rPr lang="tr-TR" dirty="0" err="1" smtClean="0"/>
              <a:t>iii</a:t>
            </a:r>
            <a:r>
              <a:rPr lang="tr-TR" dirty="0" smtClean="0"/>
              <a:t>) </a:t>
            </a:r>
            <a:r>
              <a:rPr lang="tr-TR" dirty="0" smtClean="0"/>
              <a:t>(PC</a:t>
            </a:r>
            <a:r>
              <a:rPr lang="tr-TR" dirty="0" smtClean="0"/>
              <a:t>); </a:t>
            </a:r>
            <a:r>
              <a:rPr lang="tr-TR" dirty="0" smtClean="0"/>
              <a:t>kronik </a:t>
            </a:r>
            <a:r>
              <a:rPr lang="tr-TR" dirty="0" smtClean="0"/>
              <a:t>baş ağrısı olmayan </a:t>
            </a:r>
          </a:p>
          <a:p>
            <a:endParaRPr lang="tr-TR" dirty="0" smtClean="0"/>
          </a:p>
          <a:p>
            <a:r>
              <a:rPr lang="tr-TR" dirty="0" smtClean="0"/>
              <a:t>Tüm </a:t>
            </a:r>
            <a:r>
              <a:rPr lang="tr-TR" dirty="0" smtClean="0"/>
              <a:t>gruplarda analjezik ve analjezik olmayan ilaç kullanımı </a:t>
            </a:r>
            <a:r>
              <a:rPr lang="tr-TR" dirty="0" smtClean="0"/>
              <a:t>izlendi.</a:t>
            </a:r>
            <a:endParaRPr lang="tr-TR" dirty="0" smtClean="0"/>
          </a:p>
          <a:p>
            <a:endParaRPr lang="tr-TR" dirty="0" smtClean="0"/>
          </a:p>
          <a:p>
            <a:r>
              <a:rPr lang="tr-TR" dirty="0" smtClean="0"/>
              <a:t>Hastaların </a:t>
            </a:r>
            <a:r>
              <a:rPr lang="tr-TR" dirty="0" smtClean="0"/>
              <a:t>hangi gruba ait olduğunun farkında olmayan sonuç </a:t>
            </a:r>
            <a:r>
              <a:rPr lang="tr-TR" dirty="0" smtClean="0"/>
              <a:t>değerlendiricisi  kör</a:t>
            </a:r>
          </a:p>
          <a:p>
            <a:endParaRPr lang="tr-TR" dirty="0" smtClean="0"/>
          </a:p>
          <a:p>
            <a:r>
              <a:rPr lang="tr-TR" dirty="0" smtClean="0"/>
              <a:t> </a:t>
            </a:r>
            <a:r>
              <a:rPr lang="tr-TR" dirty="0" smtClean="0"/>
              <a:t>MOH </a:t>
            </a:r>
            <a:r>
              <a:rPr lang="tr-TR" dirty="0" smtClean="0"/>
              <a:t>hastaları için, ek olarak diğer analjeziklerin bazı küçük kullanımları olsa bile, </a:t>
            </a:r>
            <a:r>
              <a:rPr lang="tr-TR" dirty="0" smtClean="0"/>
              <a:t>MOH </a:t>
            </a:r>
            <a:r>
              <a:rPr lang="tr-TR" dirty="0" smtClean="0"/>
              <a:t>tanımlayan ana ilaç grubu not edildi. </a:t>
            </a:r>
            <a:endParaRPr lang="tr-TR" dirty="0" smtClean="0"/>
          </a:p>
          <a:p>
            <a:endParaRPr lang="tr-TR" dirty="0" smtClean="0"/>
          </a:p>
          <a:p>
            <a:r>
              <a:rPr lang="tr-TR" dirty="0" smtClean="0"/>
              <a:t>Hastalar </a:t>
            </a:r>
            <a:r>
              <a:rPr lang="tr-TR" dirty="0" smtClean="0"/>
              <a:t>hem basit analjezikleri hem de </a:t>
            </a:r>
            <a:r>
              <a:rPr lang="tr-TR" dirty="0" smtClean="0"/>
              <a:t>santral </a:t>
            </a:r>
            <a:r>
              <a:rPr lang="tr-TR" dirty="0" smtClean="0"/>
              <a:t>etkili analjezikleri aşırı kullandıysa,ikinci gruba ait olarak sınıflandırıldı.</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70000" lnSpcReduction="20000"/>
          </a:bodyPr>
          <a:lstStyle/>
          <a:p>
            <a:r>
              <a:rPr lang="tr-TR" sz="3400" b="1" dirty="0" err="1" smtClean="0"/>
              <a:t>SDS'nin</a:t>
            </a:r>
            <a:r>
              <a:rPr lang="tr-TR" sz="3400" b="1" dirty="0" smtClean="0"/>
              <a:t> Bağımlılığının ve Geçerliliğinin Değerlendirilmesi</a:t>
            </a:r>
          </a:p>
          <a:p>
            <a:r>
              <a:rPr lang="tr-TR" dirty="0" err="1" smtClean="0"/>
              <a:t>SDS'nin</a:t>
            </a:r>
            <a:r>
              <a:rPr lang="tr-TR" dirty="0" smtClean="0"/>
              <a:t> 5 sorusu, orijinal ölçekteki “ilacınız” yerine ilgili baş ağrısı ilacı gelecek şekilde baş ağrısı ilacı için uyarlanmıştır </a:t>
            </a:r>
            <a:r>
              <a:rPr lang="tr-TR" dirty="0" smtClean="0"/>
              <a:t>.</a:t>
            </a:r>
          </a:p>
          <a:p>
            <a:r>
              <a:rPr lang="tr-TR" dirty="0" smtClean="0"/>
              <a:t> SDS soruları şöyleydi: </a:t>
            </a:r>
            <a:endParaRPr lang="tr-TR" dirty="0" smtClean="0"/>
          </a:p>
          <a:p>
            <a:r>
              <a:rPr lang="tr-TR" dirty="0" smtClean="0"/>
              <a:t>(</a:t>
            </a:r>
            <a:r>
              <a:rPr lang="tr-TR" dirty="0" smtClean="0"/>
              <a:t>1) [Baş ağrısı ilacı] kullanımınızın kontrolden çıktığını düşünüyor musunuz? (hiç/neredeyse hiçbir zaman = 0, bazen = 1, sık sık = 2, her zaman/neredeyse her zaman = 3</a:t>
            </a:r>
            <a:r>
              <a:rPr lang="tr-TR" dirty="0" smtClean="0"/>
              <a:t>)</a:t>
            </a:r>
          </a:p>
          <a:p>
            <a:r>
              <a:rPr lang="tr-TR" dirty="0" smtClean="0"/>
              <a:t> (2) Bir dozu kaçırma ihtimali sizi endişelendiriyor mu? </a:t>
            </a:r>
          </a:p>
          <a:p>
            <a:r>
              <a:rPr lang="tr-TR" dirty="0" smtClean="0"/>
              <a:t>(3</a:t>
            </a:r>
            <a:r>
              <a:rPr lang="tr-TR" dirty="0" smtClean="0"/>
              <a:t>) B</a:t>
            </a:r>
            <a:r>
              <a:rPr lang="tr-TR" dirty="0" smtClean="0"/>
              <a:t>aş </a:t>
            </a:r>
            <a:r>
              <a:rPr lang="tr-TR" dirty="0" smtClean="0"/>
              <a:t>ağrısı </a:t>
            </a:r>
            <a:r>
              <a:rPr lang="tr-TR" dirty="0" smtClean="0"/>
              <a:t>ilacınızı kullanımınız </a:t>
            </a:r>
            <a:r>
              <a:rPr lang="tr-TR" dirty="0" smtClean="0"/>
              <a:t>hakkında endişeleniyor musunuz</a:t>
            </a:r>
            <a:r>
              <a:rPr lang="tr-TR" dirty="0" smtClean="0"/>
              <a:t>?</a:t>
            </a:r>
          </a:p>
          <a:p>
            <a:r>
              <a:rPr lang="tr-TR" dirty="0" smtClean="0"/>
              <a:t> </a:t>
            </a:r>
            <a:r>
              <a:rPr lang="tr-TR" dirty="0" smtClean="0"/>
              <a:t>(4</a:t>
            </a:r>
            <a:r>
              <a:rPr lang="tr-TR" dirty="0" smtClean="0"/>
              <a:t>) Durabilmeyi ister miydiniz? </a:t>
            </a:r>
          </a:p>
          <a:p>
            <a:pPr>
              <a:buNone/>
            </a:pPr>
            <a:r>
              <a:rPr lang="tr-TR" dirty="0" smtClean="0"/>
              <a:t>      (5</a:t>
            </a:r>
            <a:r>
              <a:rPr lang="tr-TR" dirty="0" smtClean="0"/>
              <a:t>) B</a:t>
            </a:r>
            <a:r>
              <a:rPr lang="tr-TR" dirty="0" smtClean="0"/>
              <a:t>aş </a:t>
            </a:r>
            <a:r>
              <a:rPr lang="tr-TR" dirty="0" smtClean="0"/>
              <a:t>ağrısı </a:t>
            </a:r>
            <a:r>
              <a:rPr lang="tr-TR" dirty="0" smtClean="0"/>
              <a:t>ilacınız </a:t>
            </a:r>
            <a:r>
              <a:rPr lang="tr-TR" dirty="0" smtClean="0"/>
              <a:t>olmadan durmayı veya gitmeyi ne kadar </a:t>
            </a:r>
            <a:r>
              <a:rPr lang="tr-TR" dirty="0" smtClean="0"/>
              <a:t>zor buluyorsunuz</a:t>
            </a:r>
            <a:r>
              <a:rPr lang="tr-TR" dirty="0" smtClean="0"/>
              <a:t>? </a:t>
            </a:r>
            <a:endParaRPr lang="tr-TR" dirty="0" smtClean="0"/>
          </a:p>
          <a:p>
            <a:pPr>
              <a:buNone/>
            </a:pPr>
            <a:r>
              <a:rPr lang="tr-TR" dirty="0" smtClean="0"/>
              <a:t> </a:t>
            </a:r>
            <a:r>
              <a:rPr lang="tr-TR" dirty="0" smtClean="0"/>
              <a:t>     (</a:t>
            </a:r>
            <a:r>
              <a:rPr lang="tr-TR" dirty="0" smtClean="0"/>
              <a:t>zor değil = 0, oldukça zor = 1, çok zor = 2, imkansız = 3).</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2">
                    <a:lumMod val="60000"/>
                    <a:lumOff val="40000"/>
                  </a:schemeClr>
                </a:solidFill>
              </a:rPr>
              <a:t>METOT</a:t>
            </a:r>
            <a:endParaRPr lang="tr-TR" dirty="0">
              <a:solidFill>
                <a:schemeClr val="tx2">
                  <a:lumMod val="60000"/>
                  <a:lumOff val="40000"/>
                </a:schemeClr>
              </a:solidFill>
            </a:endParaRPr>
          </a:p>
        </p:txBody>
      </p:sp>
      <p:sp>
        <p:nvSpPr>
          <p:cNvPr id="3" name="2 İçerik Yer Tutucusu"/>
          <p:cNvSpPr>
            <a:spLocks noGrp="1"/>
          </p:cNvSpPr>
          <p:nvPr>
            <p:ph idx="1"/>
          </p:nvPr>
        </p:nvSpPr>
        <p:spPr/>
        <p:txBody>
          <a:bodyPr>
            <a:normAutofit fontScale="70000" lnSpcReduction="20000"/>
          </a:bodyPr>
          <a:lstStyle/>
          <a:p>
            <a:r>
              <a:rPr lang="tr-TR" dirty="0" err="1" smtClean="0"/>
              <a:t>SDS'nin</a:t>
            </a:r>
            <a:r>
              <a:rPr lang="tr-TR" dirty="0" smtClean="0"/>
              <a:t> geçerliliği için “altın standart” </a:t>
            </a:r>
            <a:r>
              <a:rPr lang="tr-TR" dirty="0" smtClean="0"/>
              <a:t>olarak</a:t>
            </a:r>
          </a:p>
          <a:p>
            <a:r>
              <a:rPr lang="tr-TR" dirty="0" smtClean="0"/>
              <a:t>DSM-IV BAĞIMLILIK TANI KRİTERLERİ</a:t>
            </a:r>
          </a:p>
          <a:p>
            <a:r>
              <a:rPr lang="tr-TR" dirty="0" smtClean="0"/>
              <a:t>1-Tolerans geliştirme</a:t>
            </a:r>
          </a:p>
          <a:p>
            <a:r>
              <a:rPr lang="tr-TR" dirty="0" smtClean="0"/>
              <a:t>2-Yoksunluk belirtileri</a:t>
            </a:r>
          </a:p>
          <a:p>
            <a:r>
              <a:rPr lang="tr-TR" dirty="0" smtClean="0"/>
              <a:t>3- Düşündüğünden Daha  Uzun Süre Ve Yüksek Dozlarda Madde Kullanımı.                   </a:t>
            </a:r>
          </a:p>
          <a:p>
            <a:r>
              <a:rPr lang="tr-TR" dirty="0" smtClean="0"/>
              <a:t>4-Maddeyi Bırakmaya Yönelik Düşünceler Ve Bu Girişimlerin Başarısız Olması.</a:t>
            </a:r>
          </a:p>
          <a:p>
            <a:r>
              <a:rPr lang="tr-TR" dirty="0" smtClean="0"/>
              <a:t>5-Maddeyi Temin Etmek Ve Kullanmak İçin Uzun Süre Zaman Harcamak.</a:t>
            </a:r>
          </a:p>
          <a:p>
            <a:r>
              <a:rPr lang="tr-TR" dirty="0" smtClean="0"/>
              <a:t>6-Madde Kullanım Yüzünden Sosyal, Kültürel Ve Kişisel Etkinliklerin Azalması Ya Da Tamamen Terk Etmek.</a:t>
            </a:r>
          </a:p>
          <a:p>
            <a:r>
              <a:rPr lang="tr-TR" dirty="0" smtClean="0"/>
              <a:t>7-Madde Kullanımı Fiziksel, Psikolojik Ya Da Sosyal Sorunlara Yol Açmasına Rağmen Kullanmayı Sürdürmek</a:t>
            </a:r>
          </a:p>
          <a:p>
            <a:endParaRPr lang="tr-TR" dirty="0" smtClean="0"/>
          </a:p>
          <a:p>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1589</TotalTime>
  <Words>1186</Words>
  <Application>Microsoft Office PowerPoint</Application>
  <PresentationFormat>Ekran Gösterisi (4:3)</PresentationFormat>
  <Paragraphs>180</Paragraphs>
  <Slides>33</Slides>
  <Notes>12</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Ofis Teması</vt:lpstr>
      <vt:lpstr>ARŞ.GÖR.DR. MERVE DİLEKCİ AİLE HEKİMLİĞİ ABD</vt:lpstr>
      <vt:lpstr>GİRİŞ</vt:lpstr>
      <vt:lpstr>GİRİŞ</vt:lpstr>
      <vt:lpstr>GİRİŞ</vt:lpstr>
      <vt:lpstr>METOT</vt:lpstr>
      <vt:lpstr>METOT</vt:lpstr>
      <vt:lpstr>METOT</vt:lpstr>
      <vt:lpstr>METOT</vt:lpstr>
      <vt:lpstr>METOT</vt:lpstr>
      <vt:lpstr>METOT</vt:lpstr>
      <vt:lpstr>METOT</vt:lpstr>
      <vt:lpstr>Slayt 12</vt:lpstr>
      <vt:lpstr>BULGULAR</vt:lpstr>
      <vt:lpstr>Slayt 14</vt:lpstr>
      <vt:lpstr>BULGULAR</vt:lpstr>
      <vt:lpstr>BULGULAR</vt:lpstr>
      <vt:lpstr>BULGULAR</vt:lpstr>
      <vt:lpstr>BULGULAR</vt:lpstr>
      <vt:lpstr>BULGULAR</vt:lpstr>
      <vt:lpstr>BULGULAR</vt:lpstr>
      <vt:lpstr>BULGULAR</vt:lpstr>
      <vt:lpstr>BULGULAR</vt:lpstr>
      <vt:lpstr>TARTIŞMA</vt:lpstr>
      <vt:lpstr>TARTIŞMA</vt:lpstr>
      <vt:lpstr>TARTIŞMA</vt:lpstr>
      <vt:lpstr>TARTIŞMA</vt:lpstr>
      <vt:lpstr>TARTIŞMA</vt:lpstr>
      <vt:lpstr>TARTIŞMA</vt:lpstr>
      <vt:lpstr>TARTIŞMA</vt:lpstr>
      <vt:lpstr>TARTIŞMA</vt:lpstr>
      <vt:lpstr>TARTIŞMA</vt:lpstr>
      <vt:lpstr>SONUÇLAR</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ARŞ.GÖR.DR. MERVE DİLEKCİ AİLE HEKİMLİĞİ ABD</dc:title>
  <dc:creator>user</dc:creator>
  <cp:lastModifiedBy>user</cp:lastModifiedBy>
  <cp:revision>3</cp:revision>
  <dcterms:created xsi:type="dcterms:W3CDTF">2022-12-04T16:04:15Z</dcterms:created>
  <dcterms:modified xsi:type="dcterms:W3CDTF">2022-12-05T21:26:30Z</dcterms:modified>
</cp:coreProperties>
</file>