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6"/>
  </p:notesMasterIdLst>
  <p:sldIdLst>
    <p:sldId id="256" r:id="rId2"/>
    <p:sldId id="333" r:id="rId3"/>
    <p:sldId id="258" r:id="rId4"/>
    <p:sldId id="257" r:id="rId5"/>
    <p:sldId id="259" r:id="rId6"/>
    <p:sldId id="263" r:id="rId7"/>
    <p:sldId id="264" r:id="rId8"/>
    <p:sldId id="265" r:id="rId9"/>
    <p:sldId id="266" r:id="rId10"/>
    <p:sldId id="267" r:id="rId11"/>
    <p:sldId id="288" r:id="rId12"/>
    <p:sldId id="268" r:id="rId13"/>
    <p:sldId id="269" r:id="rId14"/>
    <p:sldId id="315" r:id="rId15"/>
    <p:sldId id="271" r:id="rId16"/>
    <p:sldId id="316" r:id="rId17"/>
    <p:sldId id="272" r:id="rId18"/>
    <p:sldId id="335" r:id="rId19"/>
    <p:sldId id="317" r:id="rId20"/>
    <p:sldId id="273" r:id="rId21"/>
    <p:sldId id="274" r:id="rId22"/>
    <p:sldId id="323" r:id="rId23"/>
    <p:sldId id="275" r:id="rId24"/>
    <p:sldId id="276" r:id="rId25"/>
    <p:sldId id="277" r:id="rId26"/>
    <p:sldId id="278" r:id="rId27"/>
    <p:sldId id="337" r:id="rId28"/>
    <p:sldId id="324" r:id="rId29"/>
    <p:sldId id="279" r:id="rId30"/>
    <p:sldId id="318" r:id="rId31"/>
    <p:sldId id="280" r:id="rId32"/>
    <p:sldId id="321" r:id="rId33"/>
    <p:sldId id="325" r:id="rId34"/>
    <p:sldId id="282" r:id="rId35"/>
    <p:sldId id="283" r:id="rId36"/>
    <p:sldId id="310" r:id="rId37"/>
    <p:sldId id="284" r:id="rId38"/>
    <p:sldId id="344" r:id="rId39"/>
    <p:sldId id="326" r:id="rId40"/>
    <p:sldId id="285" r:id="rId41"/>
    <p:sldId id="289" r:id="rId42"/>
    <p:sldId id="338" r:id="rId43"/>
    <p:sldId id="290" r:id="rId44"/>
    <p:sldId id="339" r:id="rId45"/>
    <p:sldId id="291" r:id="rId46"/>
    <p:sldId id="292" r:id="rId47"/>
    <p:sldId id="293" r:id="rId48"/>
    <p:sldId id="327" r:id="rId49"/>
    <p:sldId id="294" r:id="rId50"/>
    <p:sldId id="295" r:id="rId51"/>
    <p:sldId id="296" r:id="rId52"/>
    <p:sldId id="297" r:id="rId53"/>
    <p:sldId id="311" r:id="rId54"/>
    <p:sldId id="328" r:id="rId55"/>
    <p:sldId id="298" r:id="rId56"/>
    <p:sldId id="299" r:id="rId57"/>
    <p:sldId id="340" r:id="rId58"/>
    <p:sldId id="300" r:id="rId59"/>
    <p:sldId id="301" r:id="rId60"/>
    <p:sldId id="302" r:id="rId61"/>
    <p:sldId id="341" r:id="rId62"/>
    <p:sldId id="329" r:id="rId63"/>
    <p:sldId id="303" r:id="rId64"/>
    <p:sldId id="304" r:id="rId65"/>
    <p:sldId id="342" r:id="rId66"/>
    <p:sldId id="305" r:id="rId67"/>
    <p:sldId id="330" r:id="rId68"/>
    <p:sldId id="306" r:id="rId69"/>
    <p:sldId id="307" r:id="rId70"/>
    <p:sldId id="331" r:id="rId71"/>
    <p:sldId id="308" r:id="rId72"/>
    <p:sldId id="332" r:id="rId73"/>
    <p:sldId id="309" r:id="rId74"/>
    <p:sldId id="343" r:id="rId75"/>
    <p:sldId id="312" r:id="rId76"/>
    <p:sldId id="319" r:id="rId77"/>
    <p:sldId id="313" r:id="rId78"/>
    <p:sldId id="320" r:id="rId79"/>
    <p:sldId id="314" r:id="rId80"/>
    <p:sldId id="346" r:id="rId81"/>
    <p:sldId id="322" r:id="rId82"/>
    <p:sldId id="334" r:id="rId83"/>
    <p:sldId id="336" r:id="rId84"/>
    <p:sldId id="345" r:id="rId8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201" autoAdjust="0"/>
  </p:normalViewPr>
  <p:slideViewPr>
    <p:cSldViewPr snapToGrid="0">
      <p:cViewPr varScale="1">
        <p:scale>
          <a:sx n="109" d="100"/>
          <a:sy n="109" d="100"/>
        </p:scale>
        <p:origin x="21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E5005-B51B-4040-9E7F-EAABA555BCDD}" type="datetimeFigureOut">
              <a:rPr lang="tr-TR" smtClean="0"/>
              <a:t>16 Oca 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F0537-9E52-49BF-A252-596AE6BA17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1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400" cap="none" dirty="0">
                <a:latin typeface="Serif sans"/>
              </a:rPr>
              <a:t>Bir bulaşıcı hastalığa karşı etkili bir aşının var olması o aşının ulusal aşı şemasına alınma kararı için gerekli ama yeterli koşulu oluşturmamaktadır.</a:t>
            </a:r>
          </a:p>
          <a:p>
            <a:r>
              <a:rPr lang="tr-TR" sz="2400" cap="none" dirty="0">
                <a:latin typeface="Serif sans"/>
              </a:rPr>
              <a:t>Bu kararın verilebilmesi için;</a:t>
            </a:r>
          </a:p>
          <a:p>
            <a:pPr lvl="1"/>
            <a:r>
              <a:rPr lang="tr-TR" sz="2200" cap="none" dirty="0">
                <a:latin typeface="Serif sans"/>
              </a:rPr>
              <a:t>Etkili bir aşının varlığı yanında </a:t>
            </a:r>
          </a:p>
          <a:p>
            <a:pPr lvl="1"/>
            <a:r>
              <a:rPr lang="tr-TR" sz="2200" cap="none" dirty="0">
                <a:latin typeface="Serif sans"/>
              </a:rPr>
              <a:t>o hastalığın öncelikli bir sorun olup olmadığının belirlenmesi, </a:t>
            </a:r>
          </a:p>
          <a:p>
            <a:pPr lvl="1"/>
            <a:r>
              <a:rPr lang="tr-TR" sz="2200" cap="none" dirty="0">
                <a:latin typeface="Serif sans"/>
              </a:rPr>
              <a:t>aşı uygulama alt yapısı, </a:t>
            </a:r>
          </a:p>
          <a:p>
            <a:pPr lvl="1"/>
            <a:r>
              <a:rPr lang="tr-TR" sz="2200" cap="none" dirty="0">
                <a:latin typeface="Serif sans"/>
              </a:rPr>
              <a:t>lojistik ve sürdürülebilirliğinin sağlanması gerekmektedir.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F0537-9E52-49BF-A252-596AE6BA17C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15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1200" dirty="0">
                <a:latin typeface="Serif sans"/>
              </a:rPr>
              <a:t>d</a:t>
            </a:r>
            <a:r>
              <a:rPr lang="tr-TR" sz="1200" cap="none" dirty="0">
                <a:latin typeface="Serif sans"/>
              </a:rPr>
              <a:t>ifteri bağışıklamasında yüksek risk grupları </a:t>
            </a:r>
            <a:r>
              <a:rPr lang="tr-TR" sz="1200" cap="none" dirty="0" err="1">
                <a:latin typeface="Serif sans"/>
              </a:rPr>
              <a:t>nın</a:t>
            </a:r>
            <a:endParaRPr lang="tr-TR" sz="1200" cap="none" dirty="0">
              <a:latin typeface="Serif sans"/>
            </a:endParaRPr>
          </a:p>
          <a:p>
            <a:r>
              <a:rPr lang="tr-TR" sz="1200" cap="none" dirty="0">
                <a:latin typeface="Serif sans"/>
              </a:rPr>
              <a:t>Sağlık çalışanları, </a:t>
            </a:r>
          </a:p>
          <a:p>
            <a:r>
              <a:rPr lang="tr-TR" sz="1200" cap="none" dirty="0">
                <a:latin typeface="Serif sans"/>
              </a:rPr>
              <a:t>Askerler, </a:t>
            </a:r>
          </a:p>
          <a:p>
            <a:r>
              <a:rPr lang="tr-TR" sz="1200" cap="none" dirty="0">
                <a:latin typeface="Serif sans"/>
              </a:rPr>
              <a:t>Toplumla teması yüksek olan kamu çalışanları, </a:t>
            </a:r>
          </a:p>
          <a:p>
            <a:r>
              <a:rPr lang="tr-TR" sz="1200" cap="none" dirty="0">
                <a:latin typeface="Serif sans"/>
              </a:rPr>
              <a:t>Öğretmenler, </a:t>
            </a:r>
          </a:p>
          <a:p>
            <a:r>
              <a:rPr lang="tr-TR" sz="1200" cap="none" dirty="0">
                <a:latin typeface="Serif sans"/>
              </a:rPr>
              <a:t>Alkolikler</a:t>
            </a:r>
          </a:p>
          <a:p>
            <a:r>
              <a:rPr lang="tr-TR" sz="1200" cap="none" dirty="0">
                <a:latin typeface="Serif sans"/>
              </a:rPr>
              <a:t>Evsizler gibi aşılanmasına dikkat edilmesi gerekmektedir. </a:t>
            </a:r>
          </a:p>
          <a:p>
            <a:endParaRPr lang="tr-TR" sz="1200" cap="none" dirty="0">
              <a:latin typeface="Serif san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>
                <a:latin typeface="Serif sans"/>
              </a:rPr>
              <a:t>B</a:t>
            </a:r>
            <a:r>
              <a:rPr lang="tr-TR" sz="1200" cap="none" dirty="0">
                <a:latin typeface="Serif sans"/>
              </a:rPr>
              <a:t>u nedenle yüksek risk gruplarına giren 25 yaşın üzerindeki bireylerde difteri-</a:t>
            </a:r>
            <a:r>
              <a:rPr lang="tr-TR" sz="1200" cap="none" dirty="0" err="1">
                <a:latin typeface="Serif sans"/>
              </a:rPr>
              <a:t>toksoid</a:t>
            </a:r>
            <a:r>
              <a:rPr lang="tr-TR" sz="1200" cap="none" dirty="0">
                <a:latin typeface="Serif sans"/>
              </a:rPr>
              <a:t> içeren bir aşı ile (tercihen </a:t>
            </a:r>
            <a:r>
              <a:rPr lang="tr-TR" sz="1200" cap="none" dirty="0" err="1">
                <a:latin typeface="Serif sans"/>
              </a:rPr>
              <a:t>Td</a:t>
            </a:r>
            <a:r>
              <a:rPr lang="tr-TR" sz="1200" cap="none" dirty="0">
                <a:latin typeface="Serif sans"/>
              </a:rPr>
              <a:t>)  </a:t>
            </a:r>
            <a:r>
              <a:rPr lang="tr-TR" sz="1200" cap="none" dirty="0" err="1">
                <a:latin typeface="Serif sans"/>
              </a:rPr>
              <a:t>immünizasyon</a:t>
            </a:r>
            <a:r>
              <a:rPr lang="tr-TR" sz="1200" cap="none" dirty="0">
                <a:latin typeface="Serif sans"/>
              </a:rPr>
              <a:t> uygulanması önerilir. </a:t>
            </a:r>
            <a:endParaRPr lang="tr-TR" sz="1200" cap="none" dirty="0">
              <a:solidFill>
                <a:srgbClr val="C00000"/>
              </a:solidFill>
              <a:latin typeface="Serif san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F0537-9E52-49BF-A252-596AE6BA17C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1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045895C-96EE-4DBB-B787-DB63FA3CB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47152" y="663809"/>
            <a:ext cx="9755187" cy="1083223"/>
          </a:xfrm>
        </p:spPr>
        <p:txBody>
          <a:bodyPr>
            <a:normAutofit/>
          </a:bodyPr>
          <a:lstStyle/>
          <a:p>
            <a:r>
              <a:rPr lang="tr-TR" sz="6000" dirty="0">
                <a:latin typeface="Serif sans"/>
              </a:rPr>
              <a:t>Erişkin aşı programı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99EFD15-9552-4109-AA5F-0C763438D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51258" y="1838407"/>
            <a:ext cx="9847632" cy="2667800"/>
          </a:xfrm>
        </p:spPr>
        <p:txBody>
          <a:bodyPr/>
          <a:lstStyle/>
          <a:p>
            <a:r>
              <a:rPr lang="tr-TR" dirty="0" err="1">
                <a:solidFill>
                  <a:schemeClr val="accent1"/>
                </a:solidFill>
                <a:latin typeface="Serif sans"/>
              </a:rPr>
              <a:t>ArAş</a:t>
            </a:r>
            <a:r>
              <a:rPr lang="tr-TR" dirty="0">
                <a:solidFill>
                  <a:schemeClr val="accent1"/>
                </a:solidFill>
                <a:latin typeface="Serif sans"/>
              </a:rPr>
              <a:t>. </a:t>
            </a:r>
            <a:r>
              <a:rPr lang="tr-TR" dirty="0" err="1">
                <a:solidFill>
                  <a:schemeClr val="accent1"/>
                </a:solidFill>
                <a:latin typeface="Serif sans"/>
              </a:rPr>
              <a:t>GÖr.</a:t>
            </a:r>
            <a:r>
              <a:rPr lang="tr-TR" dirty="0">
                <a:solidFill>
                  <a:schemeClr val="accent1"/>
                </a:solidFill>
                <a:latin typeface="Serif sans"/>
              </a:rPr>
              <a:t> </a:t>
            </a:r>
            <a:r>
              <a:rPr lang="tr-TR" dirty="0" err="1">
                <a:solidFill>
                  <a:schemeClr val="accent1"/>
                </a:solidFill>
                <a:latin typeface="Serif sans"/>
              </a:rPr>
              <a:t>dr.mahmut</a:t>
            </a:r>
            <a:r>
              <a:rPr lang="tr-TR" dirty="0">
                <a:solidFill>
                  <a:schemeClr val="accent1"/>
                </a:solidFill>
                <a:latin typeface="Serif sans"/>
              </a:rPr>
              <a:t> özaydın®</a:t>
            </a:r>
          </a:p>
          <a:p>
            <a:r>
              <a:rPr lang="tr-TR" dirty="0" err="1">
                <a:solidFill>
                  <a:schemeClr val="accent1"/>
                </a:solidFill>
                <a:latin typeface="Serif sans"/>
              </a:rPr>
              <a:t>Ktü</a:t>
            </a:r>
            <a:r>
              <a:rPr lang="tr-TR" dirty="0">
                <a:solidFill>
                  <a:schemeClr val="accent1"/>
                </a:solidFill>
                <a:latin typeface="Serif sans"/>
              </a:rPr>
              <a:t> aile hekimliği anabilim dalı</a:t>
            </a:r>
          </a:p>
          <a:p>
            <a:r>
              <a:rPr lang="tr-TR" dirty="0">
                <a:solidFill>
                  <a:schemeClr val="accent1"/>
                </a:solidFill>
                <a:latin typeface="Serif sans"/>
              </a:rPr>
              <a:t>09.01.2018</a:t>
            </a:r>
          </a:p>
          <a:p>
            <a:endParaRPr lang="tr-T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95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F1B205F-7FEC-4D6D-B5D2-1F8290C4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94" y="228600"/>
            <a:ext cx="10396882" cy="1151965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Serif sans"/>
              </a:rPr>
              <a:t>Bakteriyel aşılar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05AE22-0084-4E18-8998-C138209E44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6669" y="1571181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>
                <a:solidFill>
                  <a:srgbClr val="C00000"/>
                </a:solidFill>
                <a:latin typeface="Serif sans"/>
              </a:rPr>
              <a:t>Tam hücreli bakteriyel aşılar</a:t>
            </a:r>
          </a:p>
          <a:p>
            <a:r>
              <a:rPr lang="tr-TR" sz="1800" dirty="0">
                <a:latin typeface="Serif sans"/>
              </a:rPr>
              <a:t>T</a:t>
            </a:r>
            <a:r>
              <a:rPr lang="tr-TR" sz="1800" cap="none" dirty="0">
                <a:latin typeface="Serif sans"/>
              </a:rPr>
              <a:t>überküloza karşı yapılan BCG aşısı tek zayıflatılmış canlı bakteri aşısıdır </a:t>
            </a:r>
          </a:p>
          <a:p>
            <a:endParaRPr lang="tr-TR" sz="1800" cap="none" dirty="0">
              <a:solidFill>
                <a:srgbClr val="C00000"/>
              </a:solidFill>
              <a:latin typeface="Serif sans"/>
            </a:endParaRPr>
          </a:p>
          <a:p>
            <a:pPr marL="0" indent="0">
              <a:buNone/>
            </a:pPr>
            <a:r>
              <a:rPr lang="tr-TR" sz="1800" dirty="0" err="1">
                <a:solidFill>
                  <a:srgbClr val="C00000"/>
                </a:solidFill>
                <a:latin typeface="Serif sans"/>
              </a:rPr>
              <a:t>Toksoid</a:t>
            </a:r>
            <a:r>
              <a:rPr lang="tr-TR" sz="1800" dirty="0">
                <a:solidFill>
                  <a:srgbClr val="C00000"/>
                </a:solidFill>
                <a:latin typeface="Serif sans"/>
              </a:rPr>
              <a:t> aşılar</a:t>
            </a:r>
          </a:p>
          <a:p>
            <a:r>
              <a:rPr lang="tr-TR" sz="1800" dirty="0" err="1">
                <a:latin typeface="Serif sans"/>
              </a:rPr>
              <a:t>T</a:t>
            </a:r>
            <a:r>
              <a:rPr lang="tr-TR" sz="1800" cap="none" dirty="0" err="1">
                <a:latin typeface="Serif sans"/>
              </a:rPr>
              <a:t>oksoid</a:t>
            </a:r>
            <a:r>
              <a:rPr lang="tr-TR" sz="1800" cap="none" dirty="0">
                <a:latin typeface="Serif sans"/>
              </a:rPr>
              <a:t>, kimyasal değişiklikler sonucunda zararsız hale getirilmiş, ancak </a:t>
            </a:r>
            <a:r>
              <a:rPr lang="tr-TR" sz="1800" cap="none" dirty="0" err="1">
                <a:latin typeface="Serif sans"/>
              </a:rPr>
              <a:t>antijenik</a:t>
            </a:r>
            <a:r>
              <a:rPr lang="tr-TR" sz="1800" cap="none" dirty="0">
                <a:latin typeface="Serif sans"/>
              </a:rPr>
              <a:t> özelliklerini koruyan bir bakteriyel </a:t>
            </a:r>
            <a:r>
              <a:rPr lang="tr-TR" sz="1800" cap="none" dirty="0" err="1">
                <a:latin typeface="Serif sans"/>
              </a:rPr>
              <a:t>ekzotoksindir</a:t>
            </a:r>
            <a:r>
              <a:rPr lang="tr-TR" sz="1800" cap="none" dirty="0">
                <a:latin typeface="Serif sans"/>
              </a:rPr>
              <a:t>. </a:t>
            </a:r>
          </a:p>
          <a:p>
            <a:endParaRPr lang="tr-TR" sz="1800" cap="none" dirty="0">
              <a:solidFill>
                <a:srgbClr val="C00000"/>
              </a:solidFill>
              <a:latin typeface="Serif sans"/>
            </a:endParaRPr>
          </a:p>
          <a:p>
            <a:r>
              <a:rPr lang="tr-TR" sz="1800" dirty="0" err="1">
                <a:solidFill>
                  <a:srgbClr val="C00000"/>
                </a:solidFill>
                <a:latin typeface="Serif sans"/>
              </a:rPr>
              <a:t>Subunit</a:t>
            </a:r>
            <a:r>
              <a:rPr lang="tr-TR" sz="1800" dirty="0">
                <a:solidFill>
                  <a:srgbClr val="C00000"/>
                </a:solidFill>
                <a:latin typeface="Serif sans"/>
              </a:rPr>
              <a:t> bakteri aşıları</a:t>
            </a:r>
          </a:p>
        </p:txBody>
      </p:sp>
    </p:spTree>
    <p:extLst>
      <p:ext uri="{BB962C8B-B14F-4D97-AF65-F5344CB8AC3E}">
        <p14:creationId xmlns:p14="http://schemas.microsoft.com/office/powerpoint/2010/main" val="306524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D73DABD-50A7-4628-8AC3-ADED6C6F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1278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Serif sans"/>
              </a:rPr>
              <a:t>ERİŞKİN DÖNEMDE YAPILMASI ÖNERİLEN AŞILAR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DB9DAA-D91F-4CEF-84BA-442B4E8BED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36914"/>
            <a:ext cx="10394707" cy="4348066"/>
          </a:xfrm>
        </p:spPr>
        <p:txBody>
          <a:bodyPr numCol="2"/>
          <a:lstStyle/>
          <a:p>
            <a:r>
              <a:rPr lang="tr-TR" dirty="0">
                <a:latin typeface="Serif sans"/>
              </a:rPr>
              <a:t>DİFTERİ AŞISI</a:t>
            </a:r>
          </a:p>
          <a:p>
            <a:r>
              <a:rPr lang="tr-TR" dirty="0">
                <a:latin typeface="Serif sans"/>
              </a:rPr>
              <a:t>BOĞMACA AŞISI</a:t>
            </a:r>
          </a:p>
          <a:p>
            <a:r>
              <a:rPr lang="tr-TR" dirty="0">
                <a:latin typeface="Serif sans"/>
              </a:rPr>
              <a:t>TETANOZ AŞISI </a:t>
            </a:r>
          </a:p>
          <a:p>
            <a:r>
              <a:rPr lang="tr-TR" dirty="0">
                <a:latin typeface="Serif sans"/>
              </a:rPr>
              <a:t>İNFLUENZA AŞISI</a:t>
            </a:r>
          </a:p>
          <a:p>
            <a:r>
              <a:rPr lang="tr-TR" dirty="0">
                <a:latin typeface="Serif sans"/>
              </a:rPr>
              <a:t>PNÖMOKOK AŞISI</a:t>
            </a:r>
          </a:p>
          <a:p>
            <a:r>
              <a:rPr lang="tr-TR" dirty="0">
                <a:latin typeface="Serif sans"/>
              </a:rPr>
              <a:t>HEPATİT A AŞISI</a:t>
            </a:r>
          </a:p>
          <a:p>
            <a:r>
              <a:rPr lang="tr-TR" dirty="0">
                <a:latin typeface="Serif sans"/>
              </a:rPr>
              <a:t>HEPATİT B AŞISI </a:t>
            </a:r>
          </a:p>
          <a:p>
            <a:endParaRPr lang="tr-TR" dirty="0">
              <a:latin typeface="Serif sans"/>
            </a:endParaRPr>
          </a:p>
          <a:p>
            <a:r>
              <a:rPr lang="tr-TR" dirty="0">
                <a:latin typeface="Serif sans"/>
              </a:rPr>
              <a:t>SU ÇİÇEĞİ AŞISI</a:t>
            </a:r>
          </a:p>
          <a:p>
            <a:r>
              <a:rPr lang="tr-TR" dirty="0">
                <a:latin typeface="Serif sans"/>
              </a:rPr>
              <a:t>HERPES ZOSTER AŞISI</a:t>
            </a:r>
          </a:p>
          <a:p>
            <a:r>
              <a:rPr lang="tr-TR" dirty="0">
                <a:latin typeface="Serif sans"/>
              </a:rPr>
              <a:t>KKK AŞISI</a:t>
            </a:r>
          </a:p>
          <a:p>
            <a:r>
              <a:rPr lang="tr-TR" dirty="0">
                <a:latin typeface="Serif sans"/>
              </a:rPr>
              <a:t>MENİNGOKOK AŞISI</a:t>
            </a:r>
          </a:p>
          <a:p>
            <a:r>
              <a:rPr lang="tr-TR" dirty="0">
                <a:latin typeface="Serif sans"/>
              </a:rPr>
              <a:t>HPV AŞISI</a:t>
            </a:r>
          </a:p>
          <a:p>
            <a:r>
              <a:rPr lang="tr-TR" dirty="0">
                <a:latin typeface="Serif sans"/>
              </a:rPr>
              <a:t>HAEMOPHİLUS AŞISI</a:t>
            </a:r>
          </a:p>
          <a:p>
            <a:r>
              <a:rPr lang="tr-TR" dirty="0">
                <a:latin typeface="Serif sans"/>
              </a:rPr>
              <a:t>KUDUZ AŞISI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317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4F75A19-0784-4F88-AF92-2C818C5F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6" y="87923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Serif sans"/>
              </a:rPr>
              <a:t>Difteri aşısı</a:t>
            </a:r>
            <a:endParaRPr lang="tr-TR" sz="3200" dirty="0">
              <a:latin typeface="Serif san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52D059-6483-400D-B255-33973277A1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1408"/>
            <a:ext cx="10394707" cy="3783177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>
                <a:latin typeface="Serif sans"/>
              </a:rPr>
              <a:t>d</a:t>
            </a:r>
            <a:r>
              <a:rPr lang="tr-TR" sz="2400" cap="none" dirty="0">
                <a:latin typeface="Serif sans"/>
              </a:rPr>
              <a:t>ifteri bağışıklamasında yüksek risk grupları </a:t>
            </a:r>
          </a:p>
          <a:p>
            <a:pPr lvl="1"/>
            <a:r>
              <a:rPr lang="tr-TR" sz="2200" cap="none" dirty="0">
                <a:latin typeface="Serif sans"/>
              </a:rPr>
              <a:t>Sağlık çalışanları, </a:t>
            </a:r>
          </a:p>
          <a:p>
            <a:pPr lvl="1"/>
            <a:r>
              <a:rPr lang="tr-TR" sz="2200" cap="none" dirty="0">
                <a:latin typeface="Serif sans"/>
              </a:rPr>
              <a:t>Askerler, </a:t>
            </a:r>
          </a:p>
          <a:p>
            <a:pPr lvl="1"/>
            <a:r>
              <a:rPr lang="tr-TR" sz="2200" cap="none" dirty="0">
                <a:latin typeface="Serif sans"/>
              </a:rPr>
              <a:t>Toplumla teması yüksek olan kamu çalışanları, </a:t>
            </a:r>
          </a:p>
          <a:p>
            <a:pPr lvl="1"/>
            <a:r>
              <a:rPr lang="tr-TR" sz="2200" cap="none" dirty="0">
                <a:latin typeface="Serif sans"/>
              </a:rPr>
              <a:t>Öğretmenler, </a:t>
            </a:r>
          </a:p>
          <a:p>
            <a:pPr lvl="1"/>
            <a:r>
              <a:rPr lang="tr-TR" sz="2200" cap="none" dirty="0">
                <a:latin typeface="Serif sans"/>
              </a:rPr>
              <a:t>Alkolikler</a:t>
            </a:r>
          </a:p>
          <a:p>
            <a:pPr lvl="1"/>
            <a:r>
              <a:rPr lang="tr-TR" sz="2200" cap="none" dirty="0">
                <a:latin typeface="Serif sans"/>
              </a:rPr>
              <a:t>Evsizler</a:t>
            </a:r>
          </a:p>
          <a:p>
            <a:r>
              <a:rPr lang="tr-TR" sz="2400" cap="none" dirty="0">
                <a:latin typeface="Serif sans"/>
              </a:rPr>
              <a:t>Yüksek riskli 25 yaşın üzerindeki bireylerde difteri-</a:t>
            </a:r>
            <a:r>
              <a:rPr lang="tr-TR" sz="2400" cap="none" dirty="0" err="1">
                <a:latin typeface="Serif sans"/>
              </a:rPr>
              <a:t>toksoid</a:t>
            </a:r>
            <a:r>
              <a:rPr lang="tr-TR" sz="2400" cap="none" dirty="0">
                <a:latin typeface="Serif sans"/>
              </a:rPr>
              <a:t> içeren bir aşı ile (tercihen </a:t>
            </a:r>
            <a:r>
              <a:rPr lang="tr-TR" sz="2400" cap="none" dirty="0" err="1">
                <a:latin typeface="Serif sans"/>
              </a:rPr>
              <a:t>Td</a:t>
            </a:r>
            <a:r>
              <a:rPr lang="tr-TR" sz="2400" cap="none" dirty="0">
                <a:latin typeface="Serif sans"/>
              </a:rPr>
              <a:t>)  </a:t>
            </a:r>
            <a:r>
              <a:rPr lang="tr-TR" sz="2400" cap="none" dirty="0" err="1">
                <a:latin typeface="Serif sans"/>
              </a:rPr>
              <a:t>immünizasyon</a:t>
            </a:r>
            <a:r>
              <a:rPr lang="tr-TR" sz="2400" cap="none" dirty="0">
                <a:latin typeface="Serif sans"/>
              </a:rPr>
              <a:t> uygulanması önerilir. </a:t>
            </a:r>
            <a:endParaRPr lang="tr-TR" sz="2400" cap="none" dirty="0">
              <a:solidFill>
                <a:srgbClr val="C00000"/>
              </a:solidFill>
              <a:latin typeface="Serif sans"/>
            </a:endParaRPr>
          </a:p>
          <a:p>
            <a:pPr marL="0" indent="0">
              <a:buNone/>
            </a:pPr>
            <a:endParaRPr lang="tr-TR" sz="2400" dirty="0">
              <a:solidFill>
                <a:srgbClr val="C00000"/>
              </a:solidFill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6273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BD84BCD-38F1-4076-96D8-6AEFBDD2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Serif sans"/>
              </a:rPr>
              <a:t>Boğmaca aşısı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C5383F-4691-4AD9-88EF-83C1C1909E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4785" y="1386388"/>
            <a:ext cx="10394707" cy="3311189"/>
          </a:xfrm>
        </p:spPr>
        <p:txBody>
          <a:bodyPr/>
          <a:lstStyle/>
          <a:p>
            <a:r>
              <a:rPr lang="tr-TR" dirty="0" err="1">
                <a:latin typeface="Serif sans"/>
              </a:rPr>
              <a:t>T</a:t>
            </a:r>
            <a:r>
              <a:rPr lang="tr-TR" cap="none" dirty="0" err="1">
                <a:latin typeface="Serif sans"/>
              </a:rPr>
              <a:t>dap</a:t>
            </a:r>
            <a:r>
              <a:rPr lang="tr-TR" cap="none" dirty="0">
                <a:latin typeface="Serif sans"/>
              </a:rPr>
              <a:t> </a:t>
            </a:r>
            <a:r>
              <a:rPr lang="tr-TR" dirty="0">
                <a:latin typeface="Serif sans"/>
              </a:rPr>
              <a:t> (</a:t>
            </a:r>
            <a:r>
              <a:rPr lang="tr-TR" dirty="0" err="1">
                <a:latin typeface="Serif sans"/>
              </a:rPr>
              <a:t>T</a:t>
            </a:r>
            <a:r>
              <a:rPr lang="tr-TR" cap="none" dirty="0" err="1">
                <a:latin typeface="Serif sans"/>
              </a:rPr>
              <a:t>etanoz</a:t>
            </a:r>
            <a:r>
              <a:rPr lang="tr-TR" dirty="0">
                <a:latin typeface="Serif sans"/>
              </a:rPr>
              <a:t>-d</a:t>
            </a:r>
            <a:r>
              <a:rPr lang="tr-TR" cap="none" dirty="0">
                <a:latin typeface="Serif sans"/>
              </a:rPr>
              <a:t>ifteri</a:t>
            </a:r>
            <a:r>
              <a:rPr lang="tr-TR" dirty="0">
                <a:latin typeface="Serif sans"/>
              </a:rPr>
              <a:t>-</a:t>
            </a:r>
            <a:r>
              <a:rPr lang="tr-TR" dirty="0" err="1">
                <a:latin typeface="Serif sans"/>
              </a:rPr>
              <a:t>a</a:t>
            </a:r>
            <a:r>
              <a:rPr lang="tr-TR" cap="none" dirty="0" err="1">
                <a:latin typeface="Serif sans"/>
              </a:rPr>
              <a:t>sellüler</a:t>
            </a:r>
            <a:r>
              <a:rPr lang="tr-TR" cap="none" dirty="0">
                <a:latin typeface="Serif sans"/>
              </a:rPr>
              <a:t> Boğmaca aşısı</a:t>
            </a:r>
            <a:r>
              <a:rPr lang="tr-TR" dirty="0">
                <a:latin typeface="Serif sans"/>
              </a:rPr>
              <a:t>) 2005’</a:t>
            </a:r>
            <a:r>
              <a:rPr lang="tr-TR" cap="none" dirty="0">
                <a:latin typeface="Serif sans"/>
              </a:rPr>
              <a:t>de </a:t>
            </a:r>
            <a:r>
              <a:rPr lang="tr-TR" dirty="0">
                <a:latin typeface="Serif sans"/>
              </a:rPr>
              <a:t>FDA </a:t>
            </a:r>
            <a:r>
              <a:rPr lang="tr-TR" cap="none" dirty="0">
                <a:latin typeface="Serif sans"/>
              </a:rPr>
              <a:t>onayı almıştır</a:t>
            </a:r>
            <a:r>
              <a:rPr lang="tr-TR" dirty="0">
                <a:latin typeface="Serif sans"/>
              </a:rPr>
              <a:t>. </a:t>
            </a:r>
          </a:p>
          <a:p>
            <a:endParaRPr lang="tr-TR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ABD’de son yıllarda gözlenen Boğmaca epidemilerinde en yüksek olgu sayısının altı aydan küçük bebekler olması nedeniyle erişkinlere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T</a:t>
            </a:r>
            <a:r>
              <a:rPr lang="tr-TR" cap="none" dirty="0" err="1">
                <a:latin typeface="Serif sans"/>
              </a:rPr>
              <a:t>dap</a:t>
            </a:r>
            <a:r>
              <a:rPr lang="tr-TR" dirty="0">
                <a:latin typeface="Serif sans"/>
              </a:rPr>
              <a:t> </a:t>
            </a:r>
            <a:r>
              <a:rPr lang="tr-TR" cap="none" dirty="0">
                <a:latin typeface="Serif sans"/>
              </a:rPr>
              <a:t>önerilmektedir.</a:t>
            </a:r>
            <a:endParaRPr lang="tr-TR" dirty="0">
              <a:solidFill>
                <a:srgbClr val="C00000"/>
              </a:solidFill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364731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AEC9C29-CE4B-460E-9785-56423D38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2" y="357999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TETANOZ AŞISI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774EBD-3817-4EC6-89DB-3C58B2007D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51964"/>
            <a:ext cx="10394707" cy="4222621"/>
          </a:xfrm>
        </p:spPr>
        <p:txBody>
          <a:bodyPr/>
          <a:lstStyle/>
          <a:p>
            <a:r>
              <a:rPr lang="tr-TR" dirty="0" err="1">
                <a:latin typeface="Serif sans"/>
              </a:rPr>
              <a:t>t</a:t>
            </a:r>
            <a:r>
              <a:rPr lang="tr-TR" cap="none" dirty="0" err="1">
                <a:latin typeface="Serif sans"/>
              </a:rPr>
              <a:t>etanoz</a:t>
            </a:r>
            <a:r>
              <a:rPr lang="tr-TR" cap="none" dirty="0">
                <a:latin typeface="Serif sans"/>
              </a:rPr>
              <a:t> aşısıyla oluşan koruyucu antitoksin düzeyleri, ilerleyen yaşla birlikte belirgin olarak azalmaktadır. </a:t>
            </a:r>
          </a:p>
          <a:p>
            <a:pPr marL="0" indent="0">
              <a:buNone/>
            </a:pPr>
            <a:endParaRPr lang="tr-TR" cap="none" dirty="0">
              <a:latin typeface="Serif sans"/>
            </a:endParaRPr>
          </a:p>
          <a:p>
            <a:r>
              <a:rPr lang="tr-TR" dirty="0">
                <a:latin typeface="Serif sans"/>
              </a:rPr>
              <a:t>“</a:t>
            </a:r>
            <a:r>
              <a:rPr lang="tr-TR" b="1" dirty="0" err="1">
                <a:latin typeface="Serif sans"/>
              </a:rPr>
              <a:t>Maternal</a:t>
            </a:r>
            <a:r>
              <a:rPr lang="tr-TR" b="1" dirty="0">
                <a:latin typeface="Serif sans"/>
              </a:rPr>
              <a:t> </a:t>
            </a:r>
            <a:r>
              <a:rPr lang="tr-TR" b="1" dirty="0" err="1">
                <a:latin typeface="Serif sans"/>
              </a:rPr>
              <a:t>Neonatal</a:t>
            </a:r>
            <a:r>
              <a:rPr lang="tr-TR" b="1" dirty="0">
                <a:latin typeface="Serif sans"/>
              </a:rPr>
              <a:t> </a:t>
            </a:r>
            <a:r>
              <a:rPr lang="tr-TR" b="1" dirty="0" err="1">
                <a:latin typeface="Serif sans"/>
              </a:rPr>
              <a:t>Tetanoz</a:t>
            </a:r>
            <a:r>
              <a:rPr lang="tr-TR" b="1" dirty="0">
                <a:latin typeface="Serif sans"/>
              </a:rPr>
              <a:t> Eliminasyon Programı</a:t>
            </a:r>
            <a:r>
              <a:rPr lang="tr-TR" dirty="0">
                <a:latin typeface="Serif sans"/>
              </a:rPr>
              <a:t>”</a:t>
            </a:r>
            <a:r>
              <a:rPr lang="tr-TR" cap="none" dirty="0">
                <a:latin typeface="Serif sans"/>
              </a:rPr>
              <a:t> sayesinde günümüzde artık </a:t>
            </a:r>
            <a:r>
              <a:rPr lang="tr-TR" cap="none" dirty="0" err="1">
                <a:latin typeface="Serif sans"/>
              </a:rPr>
              <a:t>yenidoğan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tetanozu</a:t>
            </a:r>
            <a:r>
              <a:rPr lang="tr-TR" cap="none" dirty="0">
                <a:latin typeface="Serif sans"/>
              </a:rPr>
              <a:t> olguları görülmemekle birlikte ileri yaşlarda </a:t>
            </a:r>
            <a:r>
              <a:rPr lang="tr-TR" cap="none" dirty="0" err="1">
                <a:latin typeface="Serif sans"/>
              </a:rPr>
              <a:t>tetanoz</a:t>
            </a:r>
            <a:r>
              <a:rPr lang="tr-TR" cap="none" dirty="0">
                <a:latin typeface="Serif sans"/>
              </a:rPr>
              <a:t> olgularına rastlanmaktadır.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6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715023-7E5E-41EC-B11B-9440F033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 </a:t>
            </a:r>
            <a:r>
              <a:rPr lang="tr-TR" sz="3200" dirty="0" err="1">
                <a:solidFill>
                  <a:srgbClr val="C00000"/>
                </a:solidFill>
                <a:latin typeface="Serif sans"/>
              </a:rPr>
              <a:t>Tetanoz</a:t>
            </a:r>
            <a:r>
              <a:rPr lang="tr-TR" sz="3200" dirty="0">
                <a:solidFill>
                  <a:srgbClr val="C00000"/>
                </a:solidFill>
                <a:latin typeface="Serif sans"/>
              </a:rPr>
              <a:t> AŞISI </a:t>
            </a:r>
            <a:r>
              <a:rPr lang="tr-TR" sz="3200" dirty="0" err="1">
                <a:latin typeface="Serif sans"/>
              </a:rPr>
              <a:t>Endikasyonları</a:t>
            </a:r>
            <a:r>
              <a:rPr lang="tr-TR" sz="3200" dirty="0">
                <a:latin typeface="Serif sans"/>
              </a:rPr>
              <a:t> ve uygulama şekli-1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30067D-D592-4946-A865-F427A26957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48496"/>
            <a:ext cx="10394707" cy="4031335"/>
          </a:xfrm>
        </p:spPr>
        <p:txBody>
          <a:bodyPr numCol="1">
            <a:normAutofit fontScale="92500" lnSpcReduction="20000"/>
          </a:bodyPr>
          <a:lstStyle/>
          <a:p>
            <a:endParaRPr lang="tr-TR" dirty="0">
              <a:latin typeface="Serif sans"/>
            </a:endParaRPr>
          </a:p>
          <a:p>
            <a:endParaRPr lang="tr-TR" dirty="0">
              <a:latin typeface="Serif sans"/>
            </a:endParaRPr>
          </a:p>
          <a:p>
            <a:r>
              <a:rPr lang="tr-TR" dirty="0" err="1">
                <a:latin typeface="Serif sans"/>
              </a:rPr>
              <a:t>T</a:t>
            </a:r>
            <a:r>
              <a:rPr lang="tr-TR" cap="none" dirty="0" err="1">
                <a:latin typeface="Serif sans"/>
              </a:rPr>
              <a:t>etanoz</a:t>
            </a:r>
            <a:r>
              <a:rPr lang="tr-TR" cap="none" dirty="0">
                <a:latin typeface="Serif sans"/>
              </a:rPr>
              <a:t> ve difteri </a:t>
            </a:r>
            <a:r>
              <a:rPr lang="tr-TR" cap="none" dirty="0" err="1">
                <a:latin typeface="Serif sans"/>
              </a:rPr>
              <a:t>toksoid</a:t>
            </a:r>
            <a:r>
              <a:rPr lang="tr-TR" cap="none" dirty="0">
                <a:latin typeface="Serif sans"/>
              </a:rPr>
              <a:t> aşılarıyla</a:t>
            </a:r>
          </a:p>
          <a:p>
            <a:pPr marL="0" indent="0">
              <a:buNone/>
            </a:pPr>
            <a:r>
              <a:rPr lang="tr-TR" cap="none" dirty="0">
                <a:latin typeface="Serif sans"/>
              </a:rPr>
              <a:t>      hiç aşılanmamış erişkinlerde, </a:t>
            </a:r>
            <a:r>
              <a:rPr lang="tr-TR" cap="none" dirty="0" err="1">
                <a:latin typeface="Serif sans"/>
              </a:rPr>
              <a:t>primer</a:t>
            </a:r>
            <a:r>
              <a:rPr lang="tr-TR" cap="none" dirty="0">
                <a:latin typeface="Serif sans"/>
              </a:rPr>
              <a:t> aşı şemasına başlanmalı veya eksik dozlar tamamlanmalıdır.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dirty="0">
                <a:latin typeface="Serif sans"/>
              </a:rPr>
              <a:t>E</a:t>
            </a:r>
            <a:r>
              <a:rPr lang="tr-TR" cap="none" dirty="0">
                <a:latin typeface="Serif sans"/>
              </a:rPr>
              <a:t>rişkinler için </a:t>
            </a:r>
            <a:r>
              <a:rPr lang="tr-TR" cap="none" dirty="0" err="1">
                <a:latin typeface="Serif sans"/>
              </a:rPr>
              <a:t>primer</a:t>
            </a:r>
            <a:r>
              <a:rPr lang="tr-TR" cap="none" dirty="0">
                <a:latin typeface="Serif sans"/>
              </a:rPr>
              <a:t> aşılama üç dozdur: </a:t>
            </a:r>
          </a:p>
          <a:p>
            <a:pPr lvl="1"/>
            <a:r>
              <a:rPr lang="tr-TR" cap="none" dirty="0">
                <a:latin typeface="Serif sans"/>
              </a:rPr>
              <a:t>dört hafta ara ile iki doz, </a:t>
            </a:r>
          </a:p>
          <a:p>
            <a:pPr lvl="1"/>
            <a:r>
              <a:rPr lang="tr-TR" cap="none" dirty="0">
                <a:latin typeface="Serif sans"/>
              </a:rPr>
              <a:t>ikinci dozdan 6–12 ay sonra üçüncü doz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 Aşılar </a:t>
            </a:r>
            <a:r>
              <a:rPr lang="tr-TR" cap="none" dirty="0" err="1">
                <a:solidFill>
                  <a:schemeClr val="accent1"/>
                </a:solidFill>
                <a:latin typeface="Serif sans"/>
              </a:rPr>
              <a:t>deltoid</a:t>
            </a:r>
            <a:r>
              <a:rPr lang="tr-TR" cap="none" dirty="0">
                <a:solidFill>
                  <a:schemeClr val="accent1"/>
                </a:solidFill>
                <a:latin typeface="Serif sans"/>
              </a:rPr>
              <a:t> kasa IM yoldan </a:t>
            </a:r>
            <a:r>
              <a:rPr lang="tr-TR" cap="none" dirty="0">
                <a:latin typeface="Serif sans"/>
              </a:rPr>
              <a:t>uygulanır. </a:t>
            </a:r>
          </a:p>
          <a:p>
            <a:pPr marL="0" indent="0">
              <a:buNone/>
            </a:pPr>
            <a:endParaRPr lang="tr-TR" cap="none" dirty="0">
              <a:latin typeface="Serif sans"/>
            </a:endParaRPr>
          </a:p>
          <a:p>
            <a:pPr marL="0" indent="0">
              <a:buNone/>
            </a:pPr>
            <a:endParaRPr lang="tr-TR" cap="none" dirty="0">
              <a:latin typeface="Serif sans"/>
            </a:endParaRPr>
          </a:p>
          <a:p>
            <a:endParaRPr lang="tr-TR" dirty="0"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1136838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DD10478-395A-4BD1-AC69-6FDE8480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>
                <a:solidFill>
                  <a:srgbClr val="C00000"/>
                </a:solidFill>
                <a:latin typeface="Serif sans"/>
              </a:rPr>
              <a:t>Tetanoz</a:t>
            </a:r>
            <a:r>
              <a:rPr lang="tr-TR" sz="3200" dirty="0">
                <a:solidFill>
                  <a:srgbClr val="C00000"/>
                </a:solidFill>
                <a:latin typeface="Serif sans"/>
              </a:rPr>
              <a:t> AŞISI </a:t>
            </a:r>
            <a:r>
              <a:rPr lang="tr-TR" sz="3200" dirty="0" err="1">
                <a:latin typeface="Serif sans"/>
              </a:rPr>
              <a:t>Endikasyonları</a:t>
            </a:r>
            <a:r>
              <a:rPr lang="tr-TR" sz="3200" dirty="0">
                <a:latin typeface="Serif sans"/>
              </a:rPr>
              <a:t> ve uygulama şekli-2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A2BE54-DEE6-4188-BB00-E7E5D21BA4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>
              <a:latin typeface="Serif sans"/>
            </a:endParaRPr>
          </a:p>
          <a:p>
            <a:r>
              <a:rPr lang="tr-TR" dirty="0">
                <a:latin typeface="Serif sans"/>
              </a:rPr>
              <a:t>e</a:t>
            </a:r>
            <a:r>
              <a:rPr lang="tr-TR" cap="none" dirty="0">
                <a:latin typeface="Serif sans"/>
              </a:rPr>
              <a:t>rişkinlerin her 10 yılda bir </a:t>
            </a:r>
            <a:r>
              <a:rPr lang="tr-TR" cap="none" dirty="0" err="1">
                <a:latin typeface="Serif sans"/>
              </a:rPr>
              <a:t>Td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rapeli</a:t>
            </a:r>
            <a:r>
              <a:rPr lang="tr-TR" cap="none" dirty="0">
                <a:latin typeface="Serif sans"/>
              </a:rPr>
              <a:t> ile aşılanması ve bu </a:t>
            </a:r>
            <a:r>
              <a:rPr lang="tr-TR" cap="none" dirty="0" err="1">
                <a:latin typeface="Serif sans"/>
              </a:rPr>
              <a:t>rapellerden</a:t>
            </a:r>
            <a:r>
              <a:rPr lang="tr-TR" cap="none" dirty="0">
                <a:latin typeface="Serif sans"/>
              </a:rPr>
              <a:t> birinin </a:t>
            </a:r>
            <a:r>
              <a:rPr lang="tr-TR" cap="none" dirty="0" err="1">
                <a:latin typeface="Serif sans"/>
              </a:rPr>
              <a:t>Tdap</a:t>
            </a:r>
            <a:r>
              <a:rPr lang="tr-TR" cap="none" dirty="0">
                <a:latin typeface="Serif sans"/>
              </a:rPr>
              <a:t> olması önerilir. </a:t>
            </a:r>
          </a:p>
          <a:p>
            <a:endParaRPr lang="tr-TR" cap="none" dirty="0">
              <a:latin typeface="Serif sans"/>
            </a:endParaRPr>
          </a:p>
          <a:p>
            <a:pPr marL="0" indent="0">
              <a:buNone/>
            </a:pPr>
            <a:endParaRPr lang="tr-TR" cap="none" dirty="0">
              <a:latin typeface="Serif sans"/>
            </a:endParaRPr>
          </a:p>
          <a:p>
            <a:r>
              <a:rPr lang="tr-TR" dirty="0">
                <a:latin typeface="Serif sans"/>
              </a:rPr>
              <a:t>G</a:t>
            </a:r>
            <a:r>
              <a:rPr lang="tr-TR" cap="none" dirty="0">
                <a:latin typeface="Serif sans"/>
              </a:rPr>
              <a:t>ebelere de önceki </a:t>
            </a:r>
            <a:r>
              <a:rPr lang="tr-TR" cap="none" dirty="0" err="1">
                <a:latin typeface="Serif sans"/>
              </a:rPr>
              <a:t>Td</a:t>
            </a:r>
            <a:r>
              <a:rPr lang="tr-TR" cap="none" dirty="0">
                <a:latin typeface="Serif sans"/>
              </a:rPr>
              <a:t> veya </a:t>
            </a:r>
            <a:r>
              <a:rPr lang="tr-TR" cap="none" dirty="0" err="1">
                <a:latin typeface="Serif sans"/>
              </a:rPr>
              <a:t>Tdap</a:t>
            </a:r>
            <a:r>
              <a:rPr lang="tr-TR" cap="none" dirty="0">
                <a:latin typeface="Serif sans"/>
              </a:rPr>
              <a:t> aşı durumlarına bakılmaksızın her gebelikte </a:t>
            </a:r>
            <a:r>
              <a:rPr lang="tr-TR" cap="none" dirty="0" err="1">
                <a:latin typeface="Serif sans"/>
              </a:rPr>
              <a:t>Tdap</a:t>
            </a:r>
            <a:r>
              <a:rPr lang="tr-TR" cap="none" dirty="0">
                <a:latin typeface="Serif sans"/>
              </a:rPr>
              <a:t> yapılması önerilmektedir.</a:t>
            </a:r>
            <a:r>
              <a:rPr lang="tr-TR" cap="none" dirty="0"/>
              <a:t>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Gebelikte </a:t>
            </a:r>
            <a:r>
              <a:rPr lang="tr-TR" cap="none" dirty="0" err="1">
                <a:latin typeface="Serif sans"/>
              </a:rPr>
              <a:t>Tdap</a:t>
            </a:r>
            <a:r>
              <a:rPr lang="tr-TR" cap="none" dirty="0">
                <a:latin typeface="Serif sans"/>
              </a:rPr>
              <a:t> yapılması için ideal dönem </a:t>
            </a:r>
            <a:r>
              <a:rPr lang="tr-TR" cap="none" dirty="0">
                <a:solidFill>
                  <a:srgbClr val="FF0000"/>
                </a:solidFill>
                <a:latin typeface="Serif sans"/>
              </a:rPr>
              <a:t>27-36. gebelik haftaları</a:t>
            </a:r>
            <a:r>
              <a:rPr lang="tr-TR" cap="none" dirty="0">
                <a:latin typeface="Serif sans"/>
              </a:rPr>
              <a:t>dır. </a:t>
            </a:r>
          </a:p>
          <a:p>
            <a:endParaRPr lang="tr-TR" cap="none" dirty="0">
              <a:latin typeface="Serif san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0871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5611A85-2F4A-40DF-8D91-E2DE33A7A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TETANOZ AŞISI KONTRAENDİKASYONLARI</a:t>
            </a:r>
            <a:br>
              <a:rPr lang="tr-TR" sz="3200" dirty="0"/>
            </a:br>
            <a:endParaRPr lang="tr-TR" sz="3200" dirty="0">
              <a:latin typeface="Serif san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EA52F4-B6E0-4719-990D-8E4976FDCE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cap="none" dirty="0">
                <a:latin typeface="Serif sans"/>
              </a:rPr>
              <a:t>Aşılama sonrası ciddi </a:t>
            </a:r>
            <a:r>
              <a:rPr lang="tr-TR" cap="none" dirty="0" err="1">
                <a:latin typeface="Serif sans"/>
              </a:rPr>
              <a:t>allerjik</a:t>
            </a:r>
            <a:r>
              <a:rPr lang="tr-TR" cap="none" dirty="0">
                <a:latin typeface="Serif sans"/>
              </a:rPr>
              <a:t> reaksiyonlar oluşmuş veya nörolojik bulgular gelişmişse aşı </a:t>
            </a:r>
            <a:r>
              <a:rPr lang="tr-TR" cap="none" dirty="0" err="1">
                <a:latin typeface="Serif sans"/>
              </a:rPr>
              <a:t>kontrendikedir</a:t>
            </a:r>
            <a:r>
              <a:rPr lang="tr-TR" cap="none" dirty="0">
                <a:latin typeface="Serif sans"/>
              </a:rPr>
              <a:t>.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Orta veya ağır derecedeki akut hastalıklarda iyileşene kadar aşı ertelenmelidir.</a:t>
            </a:r>
          </a:p>
          <a:p>
            <a:endParaRPr lang="tr-TR" cap="none" dirty="0">
              <a:latin typeface="Serif sans"/>
            </a:endParaRPr>
          </a:p>
          <a:p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3083584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>
            <a:extLst>
              <a:ext uri="{FF2B5EF4-FFF2-40B4-BE49-F238E27FC236}">
                <a16:creationId xmlns:a16="http://schemas.microsoft.com/office/drawing/2014/main" id="{1301AC30-E2D0-4BC9-9E45-F7288773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>
                <a:latin typeface="Serif sans"/>
              </a:rPr>
              <a:t>TETANOZ AŞISI </a:t>
            </a:r>
            <a:r>
              <a:rPr lang="tr-TR" sz="3600" dirty="0">
                <a:solidFill>
                  <a:srgbClr val="C00000"/>
                </a:solidFill>
                <a:latin typeface="Serif sans"/>
              </a:rPr>
              <a:t>Yan etkileri</a:t>
            </a:r>
            <a:br>
              <a:rPr lang="tr-TR" dirty="0"/>
            </a:br>
            <a:endParaRPr lang="tr-TR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A736067C-9770-41DB-8876-01ED0744F5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>
                <a:latin typeface="Serif sans"/>
              </a:rPr>
              <a:t>A</a:t>
            </a:r>
            <a:r>
              <a:rPr lang="tr-TR" cap="none" dirty="0">
                <a:latin typeface="Serif sans"/>
              </a:rPr>
              <a:t>şı sonrası en sık görülen yan etki;</a:t>
            </a:r>
          </a:p>
          <a:p>
            <a:pPr lvl="1"/>
            <a:r>
              <a:rPr lang="tr-TR" cap="none" dirty="0">
                <a:latin typeface="Serif sans"/>
              </a:rPr>
              <a:t>enjeksiyon yerinde ağrı, </a:t>
            </a:r>
          </a:p>
          <a:p>
            <a:pPr lvl="1"/>
            <a:r>
              <a:rPr lang="tr-TR" cap="none" dirty="0" err="1">
                <a:latin typeface="Serif sans"/>
              </a:rPr>
              <a:t>eritem</a:t>
            </a:r>
            <a:r>
              <a:rPr lang="tr-TR" cap="none" dirty="0">
                <a:latin typeface="Serif sans"/>
              </a:rPr>
              <a:t> ve </a:t>
            </a:r>
          </a:p>
          <a:p>
            <a:pPr lvl="1"/>
            <a:r>
              <a:rPr lang="tr-TR" cap="none" dirty="0">
                <a:latin typeface="Serif sans"/>
              </a:rPr>
              <a:t>şişliktir.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dirty="0">
                <a:latin typeface="Serif sans"/>
              </a:rPr>
              <a:t>Ö</a:t>
            </a:r>
            <a:r>
              <a:rPr lang="tr-TR" cap="none" dirty="0">
                <a:latin typeface="Serif sans"/>
              </a:rPr>
              <a:t>nceden çok sayıda aşı yapılmış kişilerde </a:t>
            </a:r>
            <a:r>
              <a:rPr lang="tr-TR" cap="none" dirty="0" err="1">
                <a:latin typeface="Serif sans"/>
              </a:rPr>
              <a:t>Arthus</a:t>
            </a:r>
            <a:r>
              <a:rPr lang="tr-TR" cap="none" dirty="0">
                <a:latin typeface="Serif sans"/>
              </a:rPr>
              <a:t> tipi lokal aşırı duyarlılık reaksiyonu gelişebilir.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3734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>
            <a:extLst>
              <a:ext uri="{FF2B5EF4-FFF2-40B4-BE49-F238E27FC236}">
                <a16:creationId xmlns:a16="http://schemas.microsoft.com/office/drawing/2014/main" id="{7299B8DE-56BA-49F2-A894-7D258589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77" y="0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Kimlere </a:t>
            </a:r>
            <a:r>
              <a:rPr lang="tr-TR" sz="3200" dirty="0" err="1">
                <a:latin typeface="Serif sans"/>
              </a:rPr>
              <a:t>tetanoz</a:t>
            </a:r>
            <a:r>
              <a:rPr lang="tr-TR" sz="3200" dirty="0">
                <a:latin typeface="Serif sans"/>
              </a:rPr>
              <a:t> aşısı yapalım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75BA3331-983D-4E43-BC85-381D9B4DC0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66092"/>
            <a:ext cx="10394707" cy="4108493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latin typeface="Serif sans"/>
              </a:rPr>
              <a:t>Ç</a:t>
            </a:r>
            <a:r>
              <a:rPr lang="tr-TR" cap="none" dirty="0">
                <a:latin typeface="Serif sans"/>
              </a:rPr>
              <a:t>ocukluk çağında rutin olarak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dirty="0" err="1">
                <a:latin typeface="Serif sans"/>
              </a:rPr>
              <a:t>p</a:t>
            </a:r>
            <a:r>
              <a:rPr lang="tr-TR" cap="none" dirty="0" err="1">
                <a:latin typeface="Serif sans"/>
              </a:rPr>
              <a:t>rimer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immünizasyonunu</a:t>
            </a:r>
            <a:r>
              <a:rPr lang="tr-TR" cap="none" dirty="0">
                <a:latin typeface="Serif sans"/>
              </a:rPr>
              <a:t> tamamlamamış/hiç aşılanmamış erişkinler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Gebelere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dirty="0">
                <a:latin typeface="Serif sans"/>
              </a:rPr>
              <a:t>12</a:t>
            </a:r>
            <a:r>
              <a:rPr lang="tr-TR" dirty="0"/>
              <a:t> </a:t>
            </a:r>
            <a:r>
              <a:rPr lang="tr-TR" cap="none" dirty="0">
                <a:latin typeface="Serif sans"/>
              </a:rPr>
              <a:t>aydan küçük bebeklerle temas olasılığı yüksek olan sağlık çalışanlarına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Her türlü kirli yaraya maruz kalan bireyler</a:t>
            </a:r>
          </a:p>
        </p:txBody>
      </p:sp>
    </p:spTree>
    <p:extLst>
      <p:ext uri="{BB962C8B-B14F-4D97-AF65-F5344CB8AC3E}">
        <p14:creationId xmlns:p14="http://schemas.microsoft.com/office/powerpoint/2010/main" val="148716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8E2A08B-F976-4B2F-9FAF-C9F34FA2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55077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982261-B5C9-4A40-B960-CE0D2FB79A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086" y="879230"/>
            <a:ext cx="10394707" cy="4117285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Serif sans"/>
              </a:rPr>
              <a:t>E</a:t>
            </a:r>
            <a:r>
              <a:rPr lang="tr-TR" sz="2800" cap="none" dirty="0">
                <a:latin typeface="Serif sans"/>
              </a:rPr>
              <a:t>rişkin bağışıklama rehberinde bulunan aşılar hakkında bilgi vermek.</a:t>
            </a:r>
            <a:endParaRPr lang="tr-TR" sz="2800" dirty="0"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165526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5528E89-F9DB-481C-8D42-6B41D125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Serif sans"/>
              </a:rPr>
              <a:t>Doğurganlık çağı (15- 49 yaş) ve/veya gebe kadınlardaki </a:t>
            </a:r>
            <a:r>
              <a:rPr lang="tr-TR" sz="2000" dirty="0" err="1">
                <a:latin typeface="Serif sans"/>
              </a:rPr>
              <a:t>tetanoz</a:t>
            </a:r>
            <a:r>
              <a:rPr lang="tr-TR" sz="2000" dirty="0">
                <a:latin typeface="Serif sans"/>
              </a:rPr>
              <a:t> aşı takvimi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79BC9E48-8365-493D-8761-6509F640485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95676310"/>
              </p:ext>
            </p:extLst>
          </p:nvPr>
        </p:nvGraphicFramePr>
        <p:xfrm>
          <a:off x="685800" y="2063750"/>
          <a:ext cx="9695329" cy="3189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5080">
                  <a:extLst>
                    <a:ext uri="{9D8B030D-6E8A-4147-A177-3AD203B41FA5}">
                      <a16:colId xmlns:a16="http://schemas.microsoft.com/office/drawing/2014/main" val="3769617583"/>
                    </a:ext>
                  </a:extLst>
                </a:gridCol>
                <a:gridCol w="5544350">
                  <a:extLst>
                    <a:ext uri="{9D8B030D-6E8A-4147-A177-3AD203B41FA5}">
                      <a16:colId xmlns:a16="http://schemas.microsoft.com/office/drawing/2014/main" val="851354214"/>
                    </a:ext>
                  </a:extLst>
                </a:gridCol>
                <a:gridCol w="1975899">
                  <a:extLst>
                    <a:ext uri="{9D8B030D-6E8A-4147-A177-3AD203B41FA5}">
                      <a16:colId xmlns:a16="http://schemas.microsoft.com/office/drawing/2014/main" val="114240806"/>
                    </a:ext>
                  </a:extLst>
                </a:gridCol>
              </a:tblGrid>
              <a:tr h="719665">
                <a:tc>
                  <a:txBody>
                    <a:bodyPr/>
                    <a:lstStyle/>
                    <a:p>
                      <a:pPr marL="104775"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Serif sans"/>
                        </a:rPr>
                        <a:t>Doz sayısı </a:t>
                      </a:r>
                      <a:endParaRPr lang="tr-TR" sz="1800" b="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121401" marT="17780" marB="0"/>
                </a:tc>
                <a:tc>
                  <a:txBody>
                    <a:bodyPr/>
                    <a:lstStyle/>
                    <a:p>
                      <a:pPr marL="486410"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Serif sans"/>
                        </a:rPr>
                        <a:t>Uygulama zamanı </a:t>
                      </a:r>
                      <a:endParaRPr lang="tr-TR" sz="1800" b="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121401" marT="17780" marB="0"/>
                </a:tc>
                <a:tc>
                  <a:txBody>
                    <a:bodyPr/>
                    <a:lstStyle/>
                    <a:p>
                      <a:pPr marL="172085" indent="-5778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Serif sans"/>
                        </a:rPr>
                        <a:t>Koruma süresi </a:t>
                      </a:r>
                      <a:endParaRPr lang="tr-TR" sz="1800" b="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121401" marT="17780" marB="0"/>
                </a:tc>
                <a:extLst>
                  <a:ext uri="{0D108BD9-81ED-4DB2-BD59-A6C34878D82A}">
                    <a16:rowId xmlns:a16="http://schemas.microsoft.com/office/drawing/2014/main" val="2470221352"/>
                  </a:ext>
                </a:extLst>
              </a:tr>
              <a:tr h="569171">
                <a:tc>
                  <a:txBody>
                    <a:bodyPr/>
                    <a:lstStyle/>
                    <a:p>
                      <a:pPr marR="1905" indent="175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rif sans"/>
                        </a:rPr>
                        <a:t>Td1 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121401" marT="17780" marB="0"/>
                </a:tc>
                <a:tc>
                  <a:txBody>
                    <a:bodyPr/>
                    <a:lstStyle/>
                    <a:p>
                      <a:pPr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rif sans"/>
                        </a:rPr>
                        <a:t>Gebeliğin 4. ayında - İlk karşılaşmada 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121401" marT="17780" marB="0"/>
                </a:tc>
                <a:tc>
                  <a:txBody>
                    <a:bodyPr/>
                    <a:lstStyle/>
                    <a:p>
                      <a:pPr marL="247650"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rif sans"/>
                        </a:rPr>
                        <a:t>Yok 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121401" marT="17780" marB="0"/>
                </a:tc>
                <a:extLst>
                  <a:ext uri="{0D108BD9-81ED-4DB2-BD59-A6C34878D82A}">
                    <a16:rowId xmlns:a16="http://schemas.microsoft.com/office/drawing/2014/main" val="2095410016"/>
                  </a:ext>
                </a:extLst>
              </a:tr>
              <a:tr h="600869">
                <a:tc>
                  <a:txBody>
                    <a:bodyPr/>
                    <a:lstStyle/>
                    <a:p>
                      <a:pPr marR="1905" indent="175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rif sans"/>
                        </a:rPr>
                        <a:t>Td2 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121401" marT="17780" marB="0"/>
                </a:tc>
                <a:tc>
                  <a:txBody>
                    <a:bodyPr/>
                    <a:lstStyle/>
                    <a:p>
                      <a:pPr marL="257810"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rif sans"/>
                        </a:rPr>
                        <a:t>Td1’den en az 4 hafta sonra 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121401" marT="17780" marB="0"/>
                </a:tc>
                <a:tc>
                  <a:txBody>
                    <a:bodyPr/>
                    <a:lstStyle/>
                    <a:p>
                      <a:pPr marL="172085"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rif sans"/>
                        </a:rPr>
                        <a:t>1-3 yıl 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121401" marT="17780" marB="0"/>
                </a:tc>
                <a:extLst>
                  <a:ext uri="{0D108BD9-81ED-4DB2-BD59-A6C34878D82A}">
                    <a16:rowId xmlns:a16="http://schemas.microsoft.com/office/drawing/2014/main" val="3955332853"/>
                  </a:ext>
                </a:extLst>
              </a:tr>
              <a:tr h="580197">
                <a:tc>
                  <a:txBody>
                    <a:bodyPr/>
                    <a:lstStyle/>
                    <a:p>
                      <a:pPr marR="1905" indent="175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rif sans"/>
                        </a:rPr>
                        <a:t>Td3 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121401" marT="17780" marB="0"/>
                </a:tc>
                <a:tc>
                  <a:txBody>
                    <a:bodyPr/>
                    <a:lstStyle/>
                    <a:p>
                      <a:pPr marL="334010"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rif sans"/>
                        </a:rPr>
                        <a:t>Td2’den en az 6 ay sonra 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121401" marT="17780" marB="0"/>
                </a:tc>
                <a:tc>
                  <a:txBody>
                    <a:bodyPr/>
                    <a:lstStyle/>
                    <a:p>
                      <a:pPr marL="229235"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rif sans"/>
                        </a:rPr>
                        <a:t>5 yıl 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121401" marT="17780" marB="0"/>
                </a:tc>
                <a:extLst>
                  <a:ext uri="{0D108BD9-81ED-4DB2-BD59-A6C34878D82A}">
                    <a16:rowId xmlns:a16="http://schemas.microsoft.com/office/drawing/2014/main" val="3541396914"/>
                  </a:ext>
                </a:extLst>
              </a:tr>
              <a:tr h="719665">
                <a:tc>
                  <a:txBody>
                    <a:bodyPr/>
                    <a:lstStyle/>
                    <a:p>
                      <a:pPr marR="1905" indent="175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rif sans"/>
                        </a:rPr>
                        <a:t>Td4 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121401" marT="17780" marB="0"/>
                </a:tc>
                <a:tc>
                  <a:txBody>
                    <a:bodyPr/>
                    <a:lstStyle/>
                    <a:p>
                      <a:pPr marL="544195" indent="-4673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rif sans"/>
                        </a:rPr>
                        <a:t>Td3’den en az 1 yıl sonra ya da bir sonraki gebelikte 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121401" marT="17780" marB="0"/>
                </a:tc>
                <a:tc>
                  <a:txBody>
                    <a:bodyPr/>
                    <a:lstStyle/>
                    <a:p>
                      <a:pPr marL="190500"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rif sans"/>
                        </a:rPr>
                        <a:t>10 yıl 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121401" marT="17780" marB="0"/>
                </a:tc>
                <a:extLst>
                  <a:ext uri="{0D108BD9-81ED-4DB2-BD59-A6C34878D82A}">
                    <a16:rowId xmlns:a16="http://schemas.microsoft.com/office/drawing/2014/main" val="22037577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655BB49-FAF8-4972-9840-C63BE320E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09787" y="406922"/>
            <a:ext cx="266791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000" b="1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Tablo 1. Doğurganlık çağı (15- 49 yaş) ve/veya gebe kadınlardaki tetanoz aşı takvimi. 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38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1232B70-C7C5-4CC2-93E3-26043580A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Temas sonrası </a:t>
            </a:r>
            <a:r>
              <a:rPr lang="tr-TR" sz="3200" dirty="0" err="1">
                <a:latin typeface="Serif sans"/>
              </a:rPr>
              <a:t>tetanoz</a:t>
            </a:r>
            <a:r>
              <a:rPr lang="tr-TR" sz="3200" dirty="0">
                <a:latin typeface="Serif sans"/>
              </a:rPr>
              <a:t> </a:t>
            </a:r>
            <a:r>
              <a:rPr lang="tr-TR" sz="3200" dirty="0" err="1">
                <a:latin typeface="Serif sans"/>
              </a:rPr>
              <a:t>profilaksisi</a:t>
            </a:r>
            <a:r>
              <a:rPr lang="tr-TR" sz="3200" dirty="0">
                <a:latin typeface="Serif sans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86EC33-18A1-4964-82A5-FADF70709E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9277" y="5575616"/>
            <a:ext cx="10394707" cy="596584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bg1"/>
                </a:solidFill>
                <a:latin typeface="Serif sans"/>
              </a:rPr>
              <a:t>P</a:t>
            </a:r>
            <a:r>
              <a:rPr lang="tr-TR" cap="none" dirty="0" err="1">
                <a:solidFill>
                  <a:schemeClr val="bg1"/>
                </a:solidFill>
                <a:latin typeface="Serif sans"/>
              </a:rPr>
              <a:t>rofilakside</a:t>
            </a:r>
            <a:r>
              <a:rPr lang="tr-TR" cap="none" dirty="0">
                <a:solidFill>
                  <a:schemeClr val="bg1"/>
                </a:solidFill>
                <a:latin typeface="Serif sans"/>
              </a:rPr>
              <a:t> insan </a:t>
            </a:r>
            <a:r>
              <a:rPr lang="tr-TR" cap="none" dirty="0" err="1">
                <a:solidFill>
                  <a:schemeClr val="bg1"/>
                </a:solidFill>
                <a:latin typeface="Serif sans"/>
              </a:rPr>
              <a:t>tetanoz</a:t>
            </a:r>
            <a:r>
              <a:rPr lang="tr-TR" cap="none" dirty="0">
                <a:solidFill>
                  <a:schemeClr val="bg1"/>
                </a:solidFill>
                <a:latin typeface="Serif sans"/>
              </a:rPr>
              <a:t> </a:t>
            </a:r>
            <a:r>
              <a:rPr lang="tr-TR" cap="none" dirty="0" err="1">
                <a:solidFill>
                  <a:schemeClr val="bg1"/>
                </a:solidFill>
                <a:latin typeface="Serif sans"/>
              </a:rPr>
              <a:t>immünglobulini</a:t>
            </a:r>
            <a:r>
              <a:rPr lang="tr-TR" cap="none" dirty="0">
                <a:solidFill>
                  <a:schemeClr val="bg1"/>
                </a:solidFill>
                <a:latin typeface="Serif sans"/>
              </a:rPr>
              <a:t> </a:t>
            </a:r>
            <a:r>
              <a:rPr lang="tr-TR" dirty="0">
                <a:solidFill>
                  <a:schemeClr val="bg1"/>
                </a:solidFill>
                <a:latin typeface="Serif sans"/>
              </a:rPr>
              <a:t>250 IU IM </a:t>
            </a:r>
            <a:r>
              <a:rPr lang="tr-TR" cap="none" dirty="0">
                <a:solidFill>
                  <a:schemeClr val="bg1"/>
                </a:solidFill>
                <a:latin typeface="Serif sans"/>
              </a:rPr>
              <a:t>yoldan uygulanır. 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5738D9B8-83F2-471E-A4D7-295C6429F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366760"/>
              </p:ext>
            </p:extLst>
          </p:nvPr>
        </p:nvGraphicFramePr>
        <p:xfrm>
          <a:off x="685801" y="1878468"/>
          <a:ext cx="7104186" cy="3656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3302">
                  <a:extLst>
                    <a:ext uri="{9D8B030D-6E8A-4147-A177-3AD203B41FA5}">
                      <a16:colId xmlns:a16="http://schemas.microsoft.com/office/drawing/2014/main" val="193488344"/>
                    </a:ext>
                  </a:extLst>
                </a:gridCol>
                <a:gridCol w="2395161">
                  <a:extLst>
                    <a:ext uri="{9D8B030D-6E8A-4147-A177-3AD203B41FA5}">
                      <a16:colId xmlns:a16="http://schemas.microsoft.com/office/drawing/2014/main" val="1632823278"/>
                    </a:ext>
                  </a:extLst>
                </a:gridCol>
                <a:gridCol w="2265723">
                  <a:extLst>
                    <a:ext uri="{9D8B030D-6E8A-4147-A177-3AD203B41FA5}">
                      <a16:colId xmlns:a16="http://schemas.microsoft.com/office/drawing/2014/main" val="2399917754"/>
                    </a:ext>
                  </a:extLst>
                </a:gridCol>
              </a:tblGrid>
              <a:tr h="1146595">
                <a:tc>
                  <a:txBody>
                    <a:bodyPr/>
                    <a:lstStyle/>
                    <a:p>
                      <a:pPr marL="76200" marR="66675"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  <a:latin typeface="Serif sans"/>
                        </a:rPr>
                        <a:t> Bağışıklama durumu </a:t>
                      </a:r>
                      <a:endParaRPr lang="tr-TR" sz="2000" b="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3025" marT="14605" marB="0"/>
                </a:tc>
                <a:tc>
                  <a:txBody>
                    <a:bodyPr/>
                    <a:lstStyle/>
                    <a:p>
                      <a:pPr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  <a:latin typeface="Serif sans"/>
                        </a:rPr>
                        <a:t>Temiz minör yaralanmalar </a:t>
                      </a:r>
                      <a:endParaRPr lang="tr-TR" sz="2000" b="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3025" marT="14605" marB="0"/>
                </a:tc>
                <a:tc>
                  <a:txBody>
                    <a:bodyPr/>
                    <a:lstStyle/>
                    <a:p>
                      <a:pPr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  <a:latin typeface="Serif sans"/>
                        </a:rPr>
                        <a:t>Diğer bütün yaralanmalar* </a:t>
                      </a:r>
                      <a:endParaRPr lang="tr-TR" sz="2000" b="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3025" marT="14605" marB="0"/>
                </a:tc>
                <a:extLst>
                  <a:ext uri="{0D108BD9-81ED-4DB2-BD59-A6C34878D82A}">
                    <a16:rowId xmlns:a16="http://schemas.microsoft.com/office/drawing/2014/main" val="2703531000"/>
                  </a:ext>
                </a:extLst>
              </a:tr>
              <a:tr h="553157">
                <a:tc>
                  <a:txBody>
                    <a:bodyPr/>
                    <a:lstStyle/>
                    <a:p>
                      <a:pPr indent="17526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0" dirty="0">
                          <a:effectLst/>
                          <a:latin typeface="Serif sans"/>
                        </a:rPr>
                        <a:t> </a:t>
                      </a:r>
                      <a:endParaRPr lang="tr-TR" sz="2000" b="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3025" marT="14605" marB="0"/>
                </a:tc>
                <a:tc>
                  <a:txBody>
                    <a:bodyPr/>
                    <a:lstStyle/>
                    <a:p>
                      <a:pPr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07720" algn="ctr"/>
                        </a:tabLst>
                      </a:pPr>
                      <a:r>
                        <a:rPr lang="tr-TR" sz="2000" b="0" dirty="0" err="1">
                          <a:effectLst/>
                          <a:latin typeface="Serif sans"/>
                        </a:rPr>
                        <a:t>Td</a:t>
                      </a:r>
                      <a:r>
                        <a:rPr lang="tr-TR" sz="2000" b="0" dirty="0">
                          <a:effectLst/>
                          <a:latin typeface="Serif sans"/>
                        </a:rPr>
                        <a:t> 	                TIG </a:t>
                      </a:r>
                      <a:endParaRPr lang="tr-TR" sz="2000" b="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3025" marT="14605" marB="0"/>
                </a:tc>
                <a:tc>
                  <a:txBody>
                    <a:bodyPr/>
                    <a:lstStyle/>
                    <a:p>
                      <a:pPr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07720" algn="ctr"/>
                        </a:tabLst>
                      </a:pPr>
                      <a:r>
                        <a:rPr lang="tr-TR" sz="2000" b="0" dirty="0" err="1">
                          <a:effectLst/>
                          <a:latin typeface="Serif sans"/>
                        </a:rPr>
                        <a:t>Td</a:t>
                      </a:r>
                      <a:r>
                        <a:rPr lang="tr-TR" sz="2000" b="0" dirty="0">
                          <a:effectLst/>
                          <a:latin typeface="Serif sans"/>
                        </a:rPr>
                        <a:t> 	                  TIG </a:t>
                      </a:r>
                      <a:endParaRPr lang="tr-TR" sz="2000" b="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3025" marT="14605" marB="0"/>
                </a:tc>
                <a:extLst>
                  <a:ext uri="{0D108BD9-81ED-4DB2-BD59-A6C34878D82A}">
                    <a16:rowId xmlns:a16="http://schemas.microsoft.com/office/drawing/2014/main" val="4060366846"/>
                  </a:ext>
                </a:extLst>
              </a:tr>
              <a:tr h="1098665">
                <a:tc>
                  <a:txBody>
                    <a:bodyPr/>
                    <a:lstStyle/>
                    <a:p>
                      <a:pPr marL="76200"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  <a:latin typeface="Serif sans"/>
                        </a:rPr>
                        <a:t>Bilinmiyor veya &lt;3 doz </a:t>
                      </a:r>
                      <a:endParaRPr lang="tr-TR" sz="2000" b="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3025" marT="14605" marB="0"/>
                </a:tc>
                <a:tc>
                  <a:txBody>
                    <a:bodyPr/>
                    <a:lstStyle/>
                    <a:p>
                      <a:pPr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5345" algn="ctr"/>
                        </a:tabLst>
                      </a:pPr>
                      <a:r>
                        <a:rPr lang="tr-TR" sz="2000" b="0" dirty="0">
                          <a:effectLst/>
                          <a:latin typeface="Serif sans"/>
                        </a:rPr>
                        <a:t>Evet             Hayır </a:t>
                      </a:r>
                      <a:endParaRPr lang="tr-TR" sz="2000" b="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3025" marT="14605" marB="0"/>
                </a:tc>
                <a:tc>
                  <a:txBody>
                    <a:bodyPr/>
                    <a:lstStyle/>
                    <a:p>
                      <a:pPr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22325" algn="ctr"/>
                        </a:tabLst>
                      </a:pPr>
                      <a:r>
                        <a:rPr lang="tr-TR" sz="2000" b="0" dirty="0">
                          <a:effectLst/>
                          <a:latin typeface="Serif sans"/>
                        </a:rPr>
                        <a:t>Evet 	              Evet </a:t>
                      </a:r>
                      <a:endParaRPr lang="tr-TR" sz="2000" b="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3025" marT="14605" marB="0"/>
                </a:tc>
                <a:extLst>
                  <a:ext uri="{0D108BD9-81ED-4DB2-BD59-A6C34878D82A}">
                    <a16:rowId xmlns:a16="http://schemas.microsoft.com/office/drawing/2014/main" val="308103129"/>
                  </a:ext>
                </a:extLst>
              </a:tr>
              <a:tr h="858028">
                <a:tc>
                  <a:txBody>
                    <a:bodyPr/>
                    <a:lstStyle/>
                    <a:p>
                      <a:pPr marL="76200"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  <a:latin typeface="Serif sans"/>
                        </a:rPr>
                        <a:t>&gt;3 doz </a:t>
                      </a:r>
                      <a:endParaRPr lang="tr-TR" sz="2000" b="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3025" marT="14605" marB="0"/>
                </a:tc>
                <a:tc>
                  <a:txBody>
                    <a:bodyPr/>
                    <a:lstStyle/>
                    <a:p>
                      <a:pPr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5345" algn="ctr"/>
                        </a:tabLst>
                      </a:pPr>
                      <a:r>
                        <a:rPr lang="tr-TR" sz="2000" b="0" dirty="0">
                          <a:effectLst/>
                          <a:latin typeface="Serif sans"/>
                        </a:rPr>
                        <a:t>Hayır**       Hayır</a:t>
                      </a:r>
                      <a:endParaRPr lang="tr-TR" sz="2000" b="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3025" marT="14605" marB="0"/>
                </a:tc>
                <a:tc>
                  <a:txBody>
                    <a:bodyPr/>
                    <a:lstStyle/>
                    <a:p>
                      <a:pPr indent="17526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5345" algn="ctr"/>
                        </a:tabLst>
                      </a:pPr>
                      <a:r>
                        <a:rPr lang="tr-TR" sz="2000" b="0" dirty="0">
                          <a:effectLst/>
                          <a:latin typeface="Serif sans"/>
                        </a:rPr>
                        <a:t>Hayır***       Hayır </a:t>
                      </a:r>
                      <a:endParaRPr lang="tr-TR" sz="2000" b="0" dirty="0">
                        <a:solidFill>
                          <a:srgbClr val="000000"/>
                        </a:solidFill>
                        <a:effectLst/>
                        <a:latin typeface="Serif sans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3025" marT="14605" marB="0"/>
                </a:tc>
                <a:extLst>
                  <a:ext uri="{0D108BD9-81ED-4DB2-BD59-A6C34878D82A}">
                    <a16:rowId xmlns:a16="http://schemas.microsoft.com/office/drawing/2014/main" val="2095231074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05E723E8-ACC3-4074-8EE3-33F9AAC95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181" y="2620853"/>
            <a:ext cx="2832502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4625" eaLnBrk="0" fontAlgn="base" hangingPunct="0">
              <a:spcBef>
                <a:spcPct val="0"/>
              </a:spcBef>
              <a:spcAft>
                <a:spcPct val="0"/>
              </a:spcAft>
              <a:tabLst>
                <a:tab pos="855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5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5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5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5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5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5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5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5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5663" algn="ctr"/>
              </a:tabLst>
            </a:pPr>
            <a:r>
              <a:rPr kumimoji="0" lang="tr-TR" altLang="tr-TR" sz="1000" b="1" i="0" u="sng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kumimoji="0" lang="tr-TR" altLang="tr-TR" sz="1000" b="1" i="0" u="sng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Tetanoz</a:t>
            </a:r>
            <a:r>
              <a:rPr kumimoji="0" lang="tr-TR" altLang="tr-TR" sz="1000" b="1" i="0" u="sng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 şüpheli yaralanmalarda temas </a:t>
            </a:r>
            <a:r>
              <a:rPr kumimoji="0" lang="tr-TR" altLang="tr-TR" sz="10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sonrası </a:t>
            </a:r>
            <a:r>
              <a:rPr kumimoji="0" lang="tr-TR" altLang="tr-TR" sz="1000" b="1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profilaksi</a:t>
            </a:r>
            <a:r>
              <a:rPr kumimoji="0" lang="tr-TR" altLang="tr-TR" sz="10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kumimoji="0" lang="tr-TR" alt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rif sans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5663" algn="ctr"/>
              </a:tabLst>
            </a:pPr>
            <a:r>
              <a:rPr kumimoji="0" lang="tr-TR" altLang="tr-T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Td</a:t>
            </a:r>
            <a:r>
              <a:rPr kumimoji="0" lang="tr-TR" altLang="tr-T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= </a:t>
            </a:r>
            <a:r>
              <a:rPr kumimoji="0" lang="tr-TR" altLang="tr-T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Tetanoz</a:t>
            </a:r>
            <a:r>
              <a:rPr kumimoji="0" lang="tr-TR" altLang="tr-T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 ve erişkin tip difteri </a:t>
            </a:r>
            <a:r>
              <a:rPr kumimoji="0" lang="tr-TR" altLang="tr-T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toksoidi</a:t>
            </a:r>
            <a:r>
              <a:rPr kumimoji="0" lang="tr-TR" altLang="tr-T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kumimoji="0" lang="tr-TR" alt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rif sans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5663" algn="ctr"/>
              </a:tabLst>
            </a:pPr>
            <a:r>
              <a:rPr kumimoji="0" lang="tr-TR" altLang="tr-T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TIG= </a:t>
            </a:r>
            <a:r>
              <a:rPr kumimoji="0" lang="tr-TR" altLang="tr-T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Tetanoz</a:t>
            </a:r>
            <a:r>
              <a:rPr kumimoji="0" lang="tr-TR" altLang="tr-T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kumimoji="0" lang="tr-TR" altLang="tr-T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İmmünglobulin</a:t>
            </a:r>
            <a:r>
              <a:rPr kumimoji="0" lang="tr-TR" altLang="tr-T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kumimoji="0" lang="tr-TR" alt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rif sans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5663" algn="ctr"/>
              </a:tabLst>
            </a:pPr>
            <a:r>
              <a:rPr kumimoji="0" lang="tr-TR" altLang="tr-T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*Kirli, dışkı ve salya teması olan yaralanmalar, kesi yaraları, yanıklar, yabancı cisim batmaları, ısırıklar, donma, kurşun yarası. </a:t>
            </a: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5663" algn="ctr"/>
              </a:tabLst>
            </a:pPr>
            <a:r>
              <a:rPr kumimoji="0" lang="tr-TR" altLang="tr-T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**Evet, son dozun üzerinden geçen süre &gt;10 yıl ise </a:t>
            </a:r>
            <a:endParaRPr kumimoji="0" lang="tr-TR" alt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rif sans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5663" algn="ctr"/>
              </a:tabLst>
            </a:pPr>
            <a:r>
              <a:rPr kumimoji="0" lang="tr-TR" altLang="tr-T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*** Evet, son dozun üzerinden geçen süre &gt;5 yıl ise (Daha sık </a:t>
            </a:r>
            <a:r>
              <a:rPr kumimoji="0" lang="tr-TR" altLang="tr-T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boster</a:t>
            </a:r>
            <a:r>
              <a:rPr kumimoji="0" lang="tr-TR" altLang="tr-T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 doza gerek yoktur) </a:t>
            </a:r>
            <a:endParaRPr kumimoji="0" lang="tr-TR" alt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rif sans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5663" algn="ctr"/>
              </a:tabLst>
            </a:pPr>
            <a:r>
              <a:rPr kumimoji="0" lang="tr-TR" altLang="tr-T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rif sans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39112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D504C93-7237-404F-A8D9-57035CF4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DİFTERİ-TETANOZ AŞISININ TİCARİ PREPARATLARI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ECA7D7-8928-4983-BE27-F205BDFD73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Serif sans"/>
              </a:rPr>
              <a:t>Dite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Anatoxal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: </a:t>
            </a:r>
            <a:r>
              <a:rPr lang="tr-TR" dirty="0">
                <a:latin typeface="Serif sans"/>
              </a:rPr>
              <a:t>Difteri ve </a:t>
            </a:r>
            <a:r>
              <a:rPr lang="tr-TR" dirty="0" err="1">
                <a:latin typeface="Serif sans"/>
              </a:rPr>
              <a:t>Tetanoz</a:t>
            </a:r>
            <a:r>
              <a:rPr lang="tr-TR" dirty="0">
                <a:latin typeface="Serif sans"/>
              </a:rPr>
              <a:t> Aşısı difteri + </a:t>
            </a:r>
            <a:r>
              <a:rPr lang="tr-TR" dirty="0" err="1">
                <a:latin typeface="Serif sans"/>
              </a:rPr>
              <a:t>tetanoz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formoz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toksoid</a:t>
            </a:r>
            <a:endParaRPr lang="tr-TR" dirty="0">
              <a:latin typeface="Serif sans"/>
            </a:endParaRP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Td-Vac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0.5 ml IM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Ampül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: </a:t>
            </a:r>
            <a:r>
              <a:rPr lang="tr-TR" dirty="0" err="1">
                <a:latin typeface="Serif sans"/>
              </a:rPr>
              <a:t>Tetanoz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Toksoidi</a:t>
            </a:r>
            <a:r>
              <a:rPr lang="tr-TR" dirty="0">
                <a:latin typeface="Serif sans"/>
              </a:rPr>
              <a:t> ve Difteri </a:t>
            </a:r>
            <a:r>
              <a:rPr lang="tr-TR" dirty="0" err="1">
                <a:latin typeface="Serif sans"/>
              </a:rPr>
              <a:t>Toksoidi</a:t>
            </a:r>
            <a:endParaRPr lang="tr-TR" dirty="0">
              <a:latin typeface="Serif sans"/>
            </a:endParaRP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Tetavax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0.5 ml 1 Enjektör: </a:t>
            </a:r>
            <a:r>
              <a:rPr lang="tr-TR" dirty="0" err="1">
                <a:latin typeface="Serif sans"/>
              </a:rPr>
              <a:t>Tetanoz</a:t>
            </a:r>
            <a:r>
              <a:rPr lang="tr-TR" dirty="0">
                <a:latin typeface="Serif sans"/>
              </a:rPr>
              <a:t> Antitoksini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7373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BACBE20-46F8-47A9-9BBC-88660BA7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Serif sans"/>
              </a:rPr>
              <a:t>Grip (</a:t>
            </a:r>
            <a:r>
              <a:rPr lang="tr-TR" sz="3600" dirty="0" err="1">
                <a:latin typeface="Serif sans"/>
              </a:rPr>
              <a:t>İnfluenza</a:t>
            </a:r>
            <a:r>
              <a:rPr lang="tr-TR" sz="3600" dirty="0">
                <a:latin typeface="Serif sans"/>
              </a:rPr>
              <a:t>) Aşısı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8215FF-3915-436C-B0C1-3EE7C757FB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cap="none" dirty="0" err="1">
                <a:latin typeface="Serif sans"/>
              </a:rPr>
              <a:t>İnfluenza</a:t>
            </a:r>
            <a:r>
              <a:rPr lang="tr-TR" cap="none" dirty="0">
                <a:latin typeface="Serif sans"/>
              </a:rPr>
              <a:t> A </a:t>
            </a:r>
          </a:p>
          <a:p>
            <a:pPr lvl="1"/>
            <a:r>
              <a:rPr lang="tr-TR" cap="none" dirty="0">
                <a:latin typeface="Serif sans"/>
              </a:rPr>
              <a:t>mevsimsel salgın ve </a:t>
            </a:r>
            <a:r>
              <a:rPr lang="tr-TR" cap="none" dirty="0" err="1">
                <a:latin typeface="Serif sans"/>
              </a:rPr>
              <a:t>pandemilere</a:t>
            </a:r>
            <a:r>
              <a:rPr lang="tr-TR" cap="none" dirty="0">
                <a:latin typeface="Serif sans"/>
              </a:rPr>
              <a:t>, </a:t>
            </a:r>
          </a:p>
          <a:p>
            <a:r>
              <a:rPr lang="tr-TR" cap="none" dirty="0" err="1">
                <a:latin typeface="Serif sans"/>
              </a:rPr>
              <a:t>İnfluenza</a:t>
            </a:r>
            <a:r>
              <a:rPr lang="tr-TR" cap="none" dirty="0">
                <a:latin typeface="Serif sans"/>
              </a:rPr>
              <a:t> B </a:t>
            </a:r>
          </a:p>
          <a:p>
            <a:pPr lvl="1"/>
            <a:r>
              <a:rPr lang="tr-TR" cap="none" dirty="0">
                <a:latin typeface="Serif sans"/>
              </a:rPr>
              <a:t>mevsimsel salgınlara,</a:t>
            </a:r>
          </a:p>
          <a:p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İnfluenza</a:t>
            </a:r>
            <a:r>
              <a:rPr lang="tr-TR" cap="none" dirty="0">
                <a:latin typeface="Serif sans"/>
              </a:rPr>
              <a:t> C </a:t>
            </a:r>
          </a:p>
          <a:p>
            <a:pPr lvl="1"/>
            <a:r>
              <a:rPr lang="tr-TR" cap="none" dirty="0" err="1">
                <a:latin typeface="Serif sans"/>
              </a:rPr>
              <a:t>sporadik</a:t>
            </a:r>
            <a:r>
              <a:rPr lang="tr-TR" cap="none" dirty="0">
                <a:latin typeface="Serif sans"/>
              </a:rPr>
              <a:t> olgulara ve kısıtlı bölgesel salgınlara neden olur.</a:t>
            </a:r>
          </a:p>
          <a:p>
            <a:pPr marL="0" indent="0">
              <a:buNone/>
            </a:pPr>
            <a:endParaRPr lang="tr-TR" cap="none" dirty="0"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2838004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5D00920-04B5-413F-9011-5CE893BD7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54977"/>
            <a:ext cx="10396882" cy="1151965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Serif sans"/>
              </a:rPr>
              <a:t>Grip (</a:t>
            </a:r>
            <a:r>
              <a:rPr lang="tr-TR" sz="2800" dirty="0" err="1">
                <a:latin typeface="Serif sans"/>
              </a:rPr>
              <a:t>İnfluenza</a:t>
            </a:r>
            <a:r>
              <a:rPr lang="tr-TR" sz="2800" dirty="0">
                <a:latin typeface="Serif sans"/>
              </a:rPr>
              <a:t>) Aşısı İÇERİĞİ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341C9B-A16C-42C6-BAE5-7EE6F9ED0E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2708" y="1483103"/>
            <a:ext cx="10394707" cy="35988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err="1">
                <a:latin typeface="Serif sans"/>
              </a:rPr>
              <a:t>İ</a:t>
            </a:r>
            <a:r>
              <a:rPr lang="tr-TR" cap="none" dirty="0" err="1">
                <a:latin typeface="Serif sans"/>
              </a:rPr>
              <a:t>naktive</a:t>
            </a:r>
            <a:r>
              <a:rPr lang="tr-TR" cap="none" dirty="0">
                <a:latin typeface="Serif sans"/>
              </a:rPr>
              <a:t> aşı; </a:t>
            </a:r>
          </a:p>
          <a:p>
            <a:r>
              <a:rPr lang="tr-TR" cap="none" dirty="0">
                <a:latin typeface="Serif sans"/>
              </a:rPr>
              <a:t>saf yumurtada üretilen virüslerden yapılır</a:t>
            </a:r>
          </a:p>
          <a:p>
            <a:r>
              <a:rPr lang="tr-TR" cap="none" dirty="0">
                <a:latin typeface="Serif sans"/>
              </a:rPr>
              <a:t> yüzey antijeni olan </a:t>
            </a:r>
            <a:r>
              <a:rPr lang="tr-TR" cap="none" dirty="0" err="1">
                <a:latin typeface="Serif sans"/>
              </a:rPr>
              <a:t>hemaglutinin</a:t>
            </a:r>
            <a:r>
              <a:rPr lang="tr-TR" cap="none" dirty="0">
                <a:latin typeface="Serif sans"/>
              </a:rPr>
              <a:t> ve az miktarda da olsa yumurta proteinleri içerir</a:t>
            </a:r>
            <a:r>
              <a:rPr lang="tr-TR" dirty="0">
                <a:latin typeface="Serif sans"/>
              </a:rPr>
              <a:t>. </a:t>
            </a:r>
          </a:p>
          <a:p>
            <a:pPr marL="0" indent="0">
              <a:buNone/>
            </a:pPr>
            <a:r>
              <a:rPr lang="tr-TR" dirty="0">
                <a:latin typeface="Serif sans"/>
              </a:rPr>
              <a:t> </a:t>
            </a:r>
          </a:p>
          <a:p>
            <a:r>
              <a:rPr lang="tr-TR" dirty="0" err="1">
                <a:latin typeface="Serif sans"/>
              </a:rPr>
              <a:t>İ</a:t>
            </a:r>
            <a:r>
              <a:rPr lang="tr-TR" cap="none" dirty="0" err="1">
                <a:latin typeface="Serif sans"/>
              </a:rPr>
              <a:t>nfluenza</a:t>
            </a:r>
            <a:r>
              <a:rPr lang="tr-TR" cap="none" dirty="0">
                <a:latin typeface="Serif sans"/>
              </a:rPr>
              <a:t> aşıları bir önceki grip sezonunda dolaşan </a:t>
            </a:r>
            <a:r>
              <a:rPr lang="tr-TR" cap="none" dirty="0" err="1">
                <a:latin typeface="Serif sans"/>
              </a:rPr>
              <a:t>suşlardan</a:t>
            </a:r>
            <a:r>
              <a:rPr lang="tr-TR" cap="none" dirty="0">
                <a:latin typeface="Serif sans"/>
              </a:rPr>
              <a:t> tahmin edilir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 Dünya Sağlık Örgütü tarafından bir sonraki mevsimsel aşının içeriği Kuzey Yarım Küre için Şubat, Güney Yarım Küre için Eylül ayında açıklanır.</a:t>
            </a:r>
          </a:p>
          <a:p>
            <a:endParaRPr lang="tr-TR" cap="none" dirty="0"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2298698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84B6CF4-5D60-420D-A04F-1D492E7F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63769"/>
            <a:ext cx="10396882" cy="1151965"/>
          </a:xfrm>
        </p:spPr>
        <p:txBody>
          <a:bodyPr>
            <a:noAutofit/>
          </a:bodyPr>
          <a:lstStyle/>
          <a:p>
            <a:r>
              <a:rPr lang="tr-TR" sz="2800" dirty="0">
                <a:latin typeface="Serif sans"/>
              </a:rPr>
              <a:t>Grip (</a:t>
            </a:r>
            <a:r>
              <a:rPr lang="tr-TR" sz="2800" dirty="0" err="1">
                <a:latin typeface="Serif sans"/>
              </a:rPr>
              <a:t>İnfluenza</a:t>
            </a:r>
            <a:r>
              <a:rPr lang="tr-TR" sz="2800" dirty="0">
                <a:latin typeface="Serif sans"/>
              </a:rPr>
              <a:t>) Aşısı </a:t>
            </a:r>
            <a:r>
              <a:rPr lang="tr-TR" sz="2800" dirty="0" err="1">
                <a:latin typeface="Serif sans"/>
              </a:rPr>
              <a:t>Endikasyonları</a:t>
            </a:r>
            <a:endParaRPr lang="tr-TR" sz="2800" dirty="0">
              <a:latin typeface="Serif san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9D641E-554C-4565-BA40-BB62EEB0A8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1641365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tr-TR" dirty="0">
                <a:latin typeface="Serif sans"/>
              </a:rPr>
              <a:t>E</a:t>
            </a:r>
            <a:r>
              <a:rPr lang="tr-TR" cap="none" dirty="0">
                <a:latin typeface="Serif sans"/>
              </a:rPr>
              <a:t>n</a:t>
            </a:r>
            <a:r>
              <a:rPr lang="tr-TR" dirty="0">
                <a:latin typeface="Serif sans"/>
              </a:rPr>
              <a:t> </a:t>
            </a:r>
            <a:r>
              <a:rPr lang="tr-TR" cap="none" dirty="0">
                <a:latin typeface="Serif sans"/>
              </a:rPr>
              <a:t>öncelikli grup </a:t>
            </a:r>
          </a:p>
          <a:p>
            <a:pPr lvl="1" fontAlgn="base"/>
            <a:r>
              <a:rPr lang="tr-TR" dirty="0">
                <a:latin typeface="Serif sans"/>
              </a:rPr>
              <a:t>G</a:t>
            </a:r>
            <a:r>
              <a:rPr lang="tr-TR" cap="none" dirty="0">
                <a:latin typeface="Serif sans"/>
              </a:rPr>
              <a:t>ebeler (gebeliğin her döneminde yapılabilir, </a:t>
            </a:r>
            <a:r>
              <a:rPr lang="tr-TR" cap="none" dirty="0" err="1">
                <a:latin typeface="Serif sans"/>
              </a:rPr>
              <a:t>kontrendikasyon</a:t>
            </a:r>
            <a:r>
              <a:rPr lang="tr-TR" cap="none" dirty="0">
                <a:latin typeface="Serif sans"/>
              </a:rPr>
              <a:t> yoktur)  </a:t>
            </a:r>
          </a:p>
          <a:p>
            <a:pPr lvl="1" fontAlgn="base"/>
            <a:endParaRPr lang="tr-TR" dirty="0">
              <a:latin typeface="Serif sans"/>
            </a:endParaRPr>
          </a:p>
          <a:p>
            <a:pPr lvl="0" fontAlgn="base"/>
            <a:r>
              <a:rPr lang="tr-TR" dirty="0">
                <a:latin typeface="Serif sans"/>
              </a:rPr>
              <a:t>Ö</a:t>
            </a:r>
            <a:r>
              <a:rPr lang="tr-TR" cap="none" dirty="0">
                <a:latin typeface="Serif sans"/>
              </a:rPr>
              <a:t>ncelikli gruplar (önem sırası yoktur) </a:t>
            </a:r>
            <a:endParaRPr lang="tr-TR" dirty="0">
              <a:latin typeface="Serif sans"/>
            </a:endParaRPr>
          </a:p>
          <a:p>
            <a:pPr lvl="1" fontAlgn="base"/>
            <a:r>
              <a:rPr lang="tr-TR" dirty="0">
                <a:latin typeface="Serif sans"/>
              </a:rPr>
              <a:t>S</a:t>
            </a:r>
            <a:r>
              <a:rPr lang="tr-TR" cap="none" dirty="0">
                <a:latin typeface="Serif sans"/>
              </a:rPr>
              <a:t>ağlık çalışanları </a:t>
            </a:r>
          </a:p>
          <a:p>
            <a:pPr lvl="1" fontAlgn="base"/>
            <a:r>
              <a:rPr lang="tr-TR" dirty="0">
                <a:latin typeface="Serif sans"/>
              </a:rPr>
              <a:t>6-59 </a:t>
            </a:r>
            <a:r>
              <a:rPr lang="tr-TR" cap="none" dirty="0">
                <a:latin typeface="Serif sans"/>
              </a:rPr>
              <a:t>aylık çocuklar </a:t>
            </a:r>
          </a:p>
          <a:p>
            <a:pPr lvl="1" fontAlgn="base"/>
            <a:r>
              <a:rPr lang="tr-TR" dirty="0">
                <a:latin typeface="Serif sans"/>
              </a:rPr>
              <a:t>Y</a:t>
            </a:r>
            <a:r>
              <a:rPr lang="tr-TR" cap="none" dirty="0">
                <a:latin typeface="Serif sans"/>
              </a:rPr>
              <a:t>aşlılar (65 yaş üstü) </a:t>
            </a:r>
          </a:p>
          <a:p>
            <a:pPr lvl="1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dirty="0">
                <a:latin typeface="Serif sans"/>
              </a:rPr>
              <a:t>Y</a:t>
            </a:r>
            <a:r>
              <a:rPr lang="tr-TR" cap="none" dirty="0">
                <a:latin typeface="Serif sans"/>
              </a:rPr>
              <a:t>üksek risk grubunda olan bireyler </a:t>
            </a:r>
          </a:p>
        </p:txBody>
      </p:sp>
    </p:spTree>
    <p:extLst>
      <p:ext uri="{BB962C8B-B14F-4D97-AF65-F5344CB8AC3E}">
        <p14:creationId xmlns:p14="http://schemas.microsoft.com/office/powerpoint/2010/main" val="2485049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D2E250B-EA60-4D52-A3AF-32816A5D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Grip (</a:t>
            </a:r>
            <a:r>
              <a:rPr lang="tr-TR" sz="3200" dirty="0" err="1">
                <a:latin typeface="Serif sans"/>
              </a:rPr>
              <a:t>İnfluenza</a:t>
            </a:r>
            <a:r>
              <a:rPr lang="tr-TR" sz="3200" dirty="0">
                <a:latin typeface="Serif sans"/>
              </a:rPr>
              <a:t>) Aşısı uygulama zamanı</a:t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118A6C-3620-46EA-A215-0809919B9B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6669" y="1500689"/>
            <a:ext cx="10394707" cy="3311189"/>
          </a:xfrm>
        </p:spPr>
        <p:txBody>
          <a:bodyPr>
            <a:normAutofit/>
          </a:bodyPr>
          <a:lstStyle/>
          <a:p>
            <a:r>
              <a:rPr lang="tr-TR" cap="none" dirty="0">
                <a:latin typeface="Serif sans"/>
              </a:rPr>
              <a:t>En uygun zamanı güz ayları olup, Ekim ve Kasım ayları tercih edilir.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Sağlıklı erişkinlerde koruyuculuk 6-8 ay veya daha uzun sürer. </a:t>
            </a:r>
          </a:p>
          <a:p>
            <a:endParaRPr lang="tr-TR" cap="none" dirty="0">
              <a:latin typeface="Serif san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1115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>
            <a:extLst>
              <a:ext uri="{FF2B5EF4-FFF2-40B4-BE49-F238E27FC236}">
                <a16:creationId xmlns:a16="http://schemas.microsoft.com/office/drawing/2014/main" id="{3C0EC6A7-108C-419C-B3AC-8D84C103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69" y="808348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tr-TR" sz="3600" dirty="0">
                <a:latin typeface="Serif sans"/>
              </a:rPr>
              <a:t>Grip (</a:t>
            </a:r>
            <a:r>
              <a:rPr lang="tr-TR" sz="3600" dirty="0" err="1">
                <a:latin typeface="Serif sans"/>
              </a:rPr>
              <a:t>İnfluenza</a:t>
            </a:r>
            <a:r>
              <a:rPr lang="tr-TR" sz="3600" dirty="0">
                <a:latin typeface="Serif sans"/>
              </a:rPr>
              <a:t>) Aşısı Temas sonrası </a:t>
            </a:r>
            <a:r>
              <a:rPr lang="tr-TR" sz="3600" dirty="0" err="1">
                <a:latin typeface="Serif sans"/>
              </a:rPr>
              <a:t>profilaksi</a:t>
            </a:r>
            <a:r>
              <a:rPr lang="tr-TR" sz="3600" dirty="0">
                <a:latin typeface="Serif sans"/>
              </a:rPr>
              <a:t> </a:t>
            </a:r>
            <a:br>
              <a:rPr lang="tr-TR" cap="none" dirty="0">
                <a:latin typeface="Serif sans"/>
              </a:rPr>
            </a:br>
            <a:endParaRPr lang="tr-TR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B38AED16-1C22-42B5-9CB4-0456E94AA6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877" y="1586499"/>
            <a:ext cx="10394707" cy="3311189"/>
          </a:xfrm>
        </p:spPr>
        <p:txBody>
          <a:bodyPr/>
          <a:lstStyle/>
          <a:p>
            <a:r>
              <a:rPr lang="tr-TR" dirty="0">
                <a:latin typeface="Serif sans"/>
              </a:rPr>
              <a:t>T</a:t>
            </a:r>
            <a:r>
              <a:rPr lang="tr-TR" cap="none" dirty="0">
                <a:latin typeface="Serif sans"/>
              </a:rPr>
              <a:t>emas sonrası mevsimsel aşı yaptırmamış kişiler aşılanabilir.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 err="1">
                <a:latin typeface="Serif sans"/>
              </a:rPr>
              <a:t>Antiviral</a:t>
            </a:r>
            <a:r>
              <a:rPr lang="tr-TR" cap="none" dirty="0">
                <a:latin typeface="Serif sans"/>
              </a:rPr>
              <a:t> başlanması </a:t>
            </a:r>
            <a:r>
              <a:rPr lang="tr-TR" cap="none" dirty="0" err="1">
                <a:latin typeface="Serif sans"/>
              </a:rPr>
              <a:t>inaktive</a:t>
            </a:r>
            <a:r>
              <a:rPr lang="tr-TR" cap="none" dirty="0">
                <a:latin typeface="Serif sans"/>
              </a:rPr>
              <a:t> aşı yapılması açısından </a:t>
            </a:r>
            <a:r>
              <a:rPr lang="tr-TR" cap="none" dirty="0" err="1">
                <a:latin typeface="Serif sans"/>
              </a:rPr>
              <a:t>kontrendikasyon</a:t>
            </a:r>
            <a:r>
              <a:rPr lang="tr-TR" cap="none" dirty="0">
                <a:latin typeface="Serif sans"/>
              </a:rPr>
              <a:t> oluşturmaz.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916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>
            <a:extLst>
              <a:ext uri="{FF2B5EF4-FFF2-40B4-BE49-F238E27FC236}">
                <a16:creationId xmlns:a16="http://schemas.microsoft.com/office/drawing/2014/main" id="{EDD80999-FD27-472B-AEFD-AF37C767B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Grip (</a:t>
            </a:r>
            <a:r>
              <a:rPr lang="tr-TR" sz="3200" dirty="0" err="1">
                <a:latin typeface="Serif sans"/>
              </a:rPr>
              <a:t>İnfluenza</a:t>
            </a:r>
            <a:r>
              <a:rPr lang="tr-TR" sz="3200" dirty="0">
                <a:latin typeface="Serif sans"/>
              </a:rPr>
              <a:t>) Aşısı TİCARİ PREPARATLARI </a:t>
            </a:r>
            <a:endParaRPr lang="tr-TR" sz="3200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A14DCF3B-7B5C-44A2-B196-36FA428A58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62812"/>
            <a:ext cx="10394707" cy="3611773"/>
          </a:xfrm>
        </p:spPr>
        <p:txBody>
          <a:bodyPr>
            <a:normAutofit fontScale="92500" lnSpcReduction="10000"/>
          </a:bodyPr>
          <a:lstStyle/>
          <a:p>
            <a:endParaRPr lang="tr-TR" b="1" dirty="0"/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Fluarix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:</a:t>
            </a:r>
            <a:r>
              <a:rPr lang="tr-TR" dirty="0">
                <a:latin typeface="Serif sans"/>
              </a:rPr>
              <a:t> Grip Aşısı </a:t>
            </a: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Agrippal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:</a:t>
            </a:r>
            <a:r>
              <a:rPr lang="tr-TR" dirty="0">
                <a:latin typeface="Serif sans"/>
              </a:rPr>
              <a:t> Grip Aşısı </a:t>
            </a: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Fluad</a:t>
            </a:r>
            <a:r>
              <a:rPr lang="tr-TR" dirty="0">
                <a:latin typeface="Serif sans"/>
              </a:rPr>
              <a:t> 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0.5 ml IM 1 Enjektör: </a:t>
            </a:r>
            <a:r>
              <a:rPr lang="tr-TR" dirty="0">
                <a:latin typeface="Serif sans"/>
              </a:rPr>
              <a:t>Grip Aşısı</a:t>
            </a: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Inflexal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V Berna: </a:t>
            </a:r>
            <a:r>
              <a:rPr lang="tr-TR" dirty="0">
                <a:latin typeface="Serif sans"/>
              </a:rPr>
              <a:t>Grip Aşısı </a:t>
            </a: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Influvac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Solüsyon 0.5 ml: </a:t>
            </a:r>
            <a:r>
              <a:rPr lang="tr-TR" dirty="0">
                <a:latin typeface="Serif sans"/>
              </a:rPr>
              <a:t>Grip Aşısı</a:t>
            </a: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Intanza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Aşı 9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mcg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0.1 ml:</a:t>
            </a:r>
            <a:r>
              <a:rPr lang="tr-TR" dirty="0">
                <a:latin typeface="Serif sans"/>
              </a:rPr>
              <a:t> Grip Aşısı</a:t>
            </a: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Vaxigrip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Aşı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2817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1EBFAB4-0331-4689-9271-639FF72E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4" y="501161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 err="1">
                <a:latin typeface="Serif sans"/>
              </a:rPr>
              <a:t>Pnömokok</a:t>
            </a:r>
            <a:r>
              <a:rPr lang="tr-TR" sz="3200" dirty="0">
                <a:latin typeface="Serif sans"/>
              </a:rPr>
              <a:t> Aşısı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61F40C-3E0B-4ECB-9318-2D2D743E2D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2707" y="1571027"/>
            <a:ext cx="10394707" cy="3311189"/>
          </a:xfrm>
        </p:spPr>
        <p:txBody>
          <a:bodyPr>
            <a:normAutofit/>
          </a:bodyPr>
          <a:lstStyle/>
          <a:p>
            <a:r>
              <a:rPr lang="tr-TR" cap="none" dirty="0">
                <a:latin typeface="Serif sans"/>
              </a:rPr>
              <a:t>Biri </a:t>
            </a:r>
            <a:r>
              <a:rPr lang="tr-TR" cap="none" dirty="0" err="1">
                <a:latin typeface="Serif sans"/>
              </a:rPr>
              <a:t>polisakkarit</a:t>
            </a:r>
            <a:r>
              <a:rPr lang="tr-TR" cap="none" dirty="0">
                <a:latin typeface="Serif sans"/>
              </a:rPr>
              <a:t> (PPSV23) diğeri </a:t>
            </a:r>
            <a:r>
              <a:rPr lang="tr-TR" cap="none" dirty="0" err="1">
                <a:latin typeface="Serif sans"/>
              </a:rPr>
              <a:t>konjuge</a:t>
            </a:r>
            <a:r>
              <a:rPr lang="tr-TR" cap="none" dirty="0">
                <a:latin typeface="Serif sans"/>
              </a:rPr>
              <a:t> (PCV13) olmak üzere iki tip </a:t>
            </a:r>
            <a:r>
              <a:rPr lang="tr-TR" cap="none" dirty="0" err="1">
                <a:latin typeface="Serif sans"/>
              </a:rPr>
              <a:t>pnömokok</a:t>
            </a:r>
            <a:r>
              <a:rPr lang="tr-TR" cap="none" dirty="0">
                <a:latin typeface="Serif sans"/>
              </a:rPr>
              <a:t> aşısı bulunmaktadır.</a:t>
            </a:r>
          </a:p>
          <a:p>
            <a:pPr marL="0" indent="0">
              <a:buNone/>
            </a:pPr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Antikor yanıtının daha geniş olmasını sağlamak amacı ile </a:t>
            </a:r>
            <a:r>
              <a:rPr lang="tr-TR" cap="none" dirty="0" err="1">
                <a:solidFill>
                  <a:schemeClr val="accent1"/>
                </a:solidFill>
                <a:latin typeface="Serif sans"/>
              </a:rPr>
              <a:t>konjuge</a:t>
            </a:r>
            <a:r>
              <a:rPr lang="tr-TR" cap="none" dirty="0">
                <a:solidFill>
                  <a:schemeClr val="accent1"/>
                </a:solidFill>
                <a:latin typeface="Serif sans"/>
              </a:rPr>
              <a:t> aşıyı takiben </a:t>
            </a:r>
            <a:r>
              <a:rPr lang="tr-TR" cap="none" dirty="0" err="1">
                <a:solidFill>
                  <a:schemeClr val="accent1"/>
                </a:solidFill>
                <a:latin typeface="Serif sans"/>
              </a:rPr>
              <a:t>polisakkarit</a:t>
            </a:r>
            <a:r>
              <a:rPr lang="tr-TR" cap="none" dirty="0">
                <a:solidFill>
                  <a:schemeClr val="accent1"/>
                </a:solidFill>
                <a:latin typeface="Serif sans"/>
              </a:rPr>
              <a:t> aşı kullanılması</a:t>
            </a:r>
            <a:r>
              <a:rPr lang="tr-TR" cap="none" dirty="0">
                <a:latin typeface="Serif sans"/>
              </a:rPr>
              <a:t> en etkin yöntemdir. </a:t>
            </a:r>
          </a:p>
        </p:txBody>
      </p:sp>
    </p:spTree>
    <p:extLst>
      <p:ext uri="{BB962C8B-B14F-4D97-AF65-F5344CB8AC3E}">
        <p14:creationId xmlns:p14="http://schemas.microsoft.com/office/powerpoint/2010/main" val="297776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65D548D-6771-484E-BAA8-B8791A17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Serif sans"/>
              </a:rPr>
              <a:t>ÖĞRENİM HEDEFLERİ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9E1973-8036-44C8-896C-04477AE1E9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085" y="1360011"/>
            <a:ext cx="10394707" cy="3311189"/>
          </a:xfrm>
        </p:spPr>
        <p:txBody>
          <a:bodyPr/>
          <a:lstStyle/>
          <a:p>
            <a:r>
              <a:rPr lang="tr-TR" cap="none" dirty="0">
                <a:latin typeface="Serif sans"/>
              </a:rPr>
              <a:t>Aşının tanımını yapabilmek</a:t>
            </a:r>
          </a:p>
          <a:p>
            <a:r>
              <a:rPr lang="tr-TR" cap="none" dirty="0">
                <a:latin typeface="Serif sans"/>
              </a:rPr>
              <a:t>Erişkin bağışıklama programındaki aşıları sayabilmek </a:t>
            </a:r>
          </a:p>
          <a:p>
            <a:r>
              <a:rPr lang="tr-TR" cap="none" dirty="0">
                <a:latin typeface="Serif sans"/>
              </a:rPr>
              <a:t>Erişkin aşılarının </a:t>
            </a:r>
            <a:r>
              <a:rPr lang="tr-TR" cap="none" dirty="0" err="1">
                <a:latin typeface="Serif sans"/>
              </a:rPr>
              <a:t>endikasyonlarını</a:t>
            </a:r>
            <a:r>
              <a:rPr lang="tr-TR" cap="none" dirty="0">
                <a:latin typeface="Serif sans"/>
              </a:rPr>
              <a:t> sayabilmek</a:t>
            </a:r>
          </a:p>
          <a:p>
            <a:r>
              <a:rPr lang="tr-TR" cap="none" dirty="0">
                <a:latin typeface="Serif sans"/>
              </a:rPr>
              <a:t>Erişkin aşılarının </a:t>
            </a:r>
            <a:r>
              <a:rPr lang="tr-TR" cap="none" dirty="0" err="1">
                <a:latin typeface="Serif sans"/>
              </a:rPr>
              <a:t>kontraendikasyonlarını</a:t>
            </a:r>
            <a:r>
              <a:rPr lang="tr-TR" cap="none" dirty="0">
                <a:latin typeface="Serif sans"/>
              </a:rPr>
              <a:t> sayabilmek</a:t>
            </a:r>
          </a:p>
          <a:p>
            <a:r>
              <a:rPr lang="tr-TR" cap="none" dirty="0">
                <a:latin typeface="Serif sans"/>
              </a:rPr>
              <a:t>Yüksek riskli bireyleri sayabilmek. </a:t>
            </a:r>
          </a:p>
        </p:txBody>
      </p:sp>
    </p:spTree>
    <p:extLst>
      <p:ext uri="{BB962C8B-B14F-4D97-AF65-F5344CB8AC3E}">
        <p14:creationId xmlns:p14="http://schemas.microsoft.com/office/powerpoint/2010/main" val="3947841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261FBFB8-EEDA-40ED-927A-A162601094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844062"/>
            <a:ext cx="5088714" cy="4530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>
                <a:solidFill>
                  <a:schemeClr val="accent1"/>
                </a:solidFill>
                <a:latin typeface="Serif sans"/>
              </a:rPr>
              <a:t>Polisakkarit</a:t>
            </a:r>
            <a:r>
              <a:rPr lang="tr-TR" sz="2400" dirty="0">
                <a:solidFill>
                  <a:schemeClr val="accent1"/>
                </a:solidFill>
                <a:latin typeface="Serif sans"/>
              </a:rPr>
              <a:t> </a:t>
            </a:r>
            <a:r>
              <a:rPr lang="tr-TR" sz="2400" dirty="0" err="1">
                <a:solidFill>
                  <a:schemeClr val="accent1"/>
                </a:solidFill>
                <a:latin typeface="Serif sans"/>
              </a:rPr>
              <a:t>pnömokok</a:t>
            </a:r>
            <a:r>
              <a:rPr lang="tr-TR" sz="2400" dirty="0">
                <a:solidFill>
                  <a:schemeClr val="accent1"/>
                </a:solidFill>
                <a:latin typeface="Serif sans"/>
              </a:rPr>
              <a:t> aşısı </a:t>
            </a:r>
          </a:p>
          <a:p>
            <a:r>
              <a:rPr lang="tr-TR" cap="none" dirty="0">
                <a:latin typeface="Serif sans"/>
              </a:rPr>
              <a:t>23 farklı </a:t>
            </a:r>
            <a:r>
              <a:rPr lang="tr-TR" cap="none" dirty="0" err="1">
                <a:latin typeface="Serif sans"/>
              </a:rPr>
              <a:t>serotip</a:t>
            </a:r>
            <a:r>
              <a:rPr lang="tr-TR" cap="none" dirty="0">
                <a:latin typeface="Serif sans"/>
              </a:rPr>
              <a:t> içerir.</a:t>
            </a:r>
          </a:p>
          <a:p>
            <a:r>
              <a:rPr lang="tr-TR" dirty="0">
                <a:latin typeface="Serif sans"/>
              </a:rPr>
              <a:t>0,5</a:t>
            </a:r>
            <a:r>
              <a:rPr lang="tr-TR" dirty="0"/>
              <a:t> </a:t>
            </a:r>
            <a:r>
              <a:rPr lang="tr-TR" cap="none" dirty="0">
                <a:latin typeface="Serif sans"/>
              </a:rPr>
              <a:t>ml IM uygulanır.</a:t>
            </a:r>
          </a:p>
          <a:p>
            <a:r>
              <a:rPr lang="tr-TR" cap="none" dirty="0">
                <a:latin typeface="Serif sans"/>
              </a:rPr>
              <a:t>B </a:t>
            </a:r>
            <a:r>
              <a:rPr lang="tr-TR" cap="none" dirty="0" err="1">
                <a:latin typeface="Serif sans"/>
              </a:rPr>
              <a:t>lenfosite</a:t>
            </a:r>
            <a:r>
              <a:rPr lang="tr-TR" cap="none" dirty="0">
                <a:latin typeface="Serif sans"/>
              </a:rPr>
              <a:t> bağımlı, hafıza oluşturmaz.</a:t>
            </a:r>
          </a:p>
          <a:p>
            <a:r>
              <a:rPr lang="tr-TR" dirty="0">
                <a:latin typeface="Serif sans"/>
              </a:rPr>
              <a:t>e</a:t>
            </a:r>
            <a:r>
              <a:rPr lang="tr-TR" cap="none" dirty="0">
                <a:latin typeface="Serif sans"/>
              </a:rPr>
              <a:t>n</a:t>
            </a:r>
            <a:r>
              <a:rPr lang="tr-TR" dirty="0">
                <a:latin typeface="Serif sans"/>
              </a:rPr>
              <a:t> </a:t>
            </a:r>
            <a:r>
              <a:rPr lang="tr-TR" cap="none" dirty="0">
                <a:latin typeface="Serif sans"/>
              </a:rPr>
              <a:t>az 5 yıl ara ile en fazla 3 kez tekrarlanabilir.</a:t>
            </a:r>
          </a:p>
          <a:p>
            <a:r>
              <a:rPr lang="tr-TR" cap="none" dirty="0" err="1">
                <a:latin typeface="Serif sans"/>
              </a:rPr>
              <a:t>Nazofarenkse</a:t>
            </a:r>
            <a:r>
              <a:rPr lang="tr-TR" cap="none" dirty="0">
                <a:latin typeface="Serif sans"/>
              </a:rPr>
              <a:t> etkisi yoktur 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27D2052-BBB9-450A-BBA0-ABE4B23F3D0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844062"/>
            <a:ext cx="5086538" cy="4530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>
                <a:solidFill>
                  <a:schemeClr val="accent1"/>
                </a:solidFill>
                <a:latin typeface="Serif sans"/>
              </a:rPr>
              <a:t>Konjuge</a:t>
            </a:r>
            <a:r>
              <a:rPr lang="tr-TR" sz="2400" dirty="0">
                <a:solidFill>
                  <a:schemeClr val="accent1"/>
                </a:solidFill>
                <a:latin typeface="Serif sans"/>
              </a:rPr>
              <a:t> </a:t>
            </a:r>
            <a:r>
              <a:rPr lang="tr-TR" sz="2400" dirty="0" err="1">
                <a:solidFill>
                  <a:schemeClr val="accent1"/>
                </a:solidFill>
                <a:latin typeface="Serif sans"/>
              </a:rPr>
              <a:t>pnömokok</a:t>
            </a:r>
            <a:r>
              <a:rPr lang="tr-TR" sz="2400" dirty="0">
                <a:solidFill>
                  <a:schemeClr val="accent1"/>
                </a:solidFill>
                <a:latin typeface="Serif sans"/>
              </a:rPr>
              <a:t> aşısı </a:t>
            </a:r>
          </a:p>
          <a:p>
            <a:r>
              <a:rPr lang="tr-TR" cap="none" dirty="0">
                <a:latin typeface="Serif sans"/>
              </a:rPr>
              <a:t>13 farklı </a:t>
            </a:r>
            <a:r>
              <a:rPr lang="tr-TR" cap="none" dirty="0" err="1">
                <a:latin typeface="Serif sans"/>
              </a:rPr>
              <a:t>serotip</a:t>
            </a:r>
            <a:r>
              <a:rPr lang="tr-TR" cap="none" dirty="0">
                <a:latin typeface="Serif sans"/>
              </a:rPr>
              <a:t> içerir.</a:t>
            </a:r>
          </a:p>
          <a:p>
            <a:r>
              <a:rPr lang="tr-TR" sz="2400" cap="none" dirty="0">
                <a:latin typeface="Serif sans"/>
              </a:rPr>
              <a:t>0,5 ml IM uygulanır.</a:t>
            </a:r>
            <a:endParaRPr lang="tr-TR" sz="2400" cap="none" dirty="0">
              <a:solidFill>
                <a:schemeClr val="accent1"/>
              </a:solidFill>
              <a:latin typeface="Serif sans"/>
            </a:endParaRPr>
          </a:p>
          <a:p>
            <a:r>
              <a:rPr lang="tr-TR" cap="none" dirty="0">
                <a:latin typeface="Serif sans"/>
              </a:rPr>
              <a:t>T </a:t>
            </a:r>
            <a:r>
              <a:rPr lang="tr-TR" cap="none" dirty="0" err="1">
                <a:latin typeface="Serif sans"/>
              </a:rPr>
              <a:t>lenfosite</a:t>
            </a:r>
            <a:r>
              <a:rPr lang="tr-TR" cap="none" dirty="0">
                <a:latin typeface="Serif sans"/>
              </a:rPr>
              <a:t> bağımlı bağışık hafıza oluşturabilir.</a:t>
            </a:r>
          </a:p>
          <a:p>
            <a:r>
              <a:rPr lang="tr-TR" dirty="0">
                <a:latin typeface="Serif sans"/>
              </a:rPr>
              <a:t>e</a:t>
            </a:r>
            <a:r>
              <a:rPr lang="tr-TR" cap="none" dirty="0">
                <a:latin typeface="Serif sans"/>
              </a:rPr>
              <a:t>rişkin yaş grubunda 1 doz olarak uygulanır.   </a:t>
            </a:r>
            <a:endParaRPr lang="tr-TR" dirty="0">
              <a:latin typeface="Serif sans"/>
            </a:endParaRPr>
          </a:p>
          <a:p>
            <a:r>
              <a:rPr lang="tr-TR" dirty="0" err="1">
                <a:latin typeface="Serif sans"/>
              </a:rPr>
              <a:t>n</a:t>
            </a:r>
            <a:r>
              <a:rPr lang="tr-TR" cap="none" dirty="0" err="1">
                <a:latin typeface="Serif sans"/>
              </a:rPr>
              <a:t>azofaringeal</a:t>
            </a:r>
            <a:r>
              <a:rPr lang="tr-TR" cap="none" dirty="0">
                <a:latin typeface="Serif sans"/>
              </a:rPr>
              <a:t> taşıyıcılığı da azaltır</a:t>
            </a:r>
            <a:endParaRPr lang="tr-TR" sz="2400" cap="none" dirty="0">
              <a:latin typeface="Serif sans"/>
            </a:endParaRPr>
          </a:p>
          <a:p>
            <a:pPr marL="0" indent="0">
              <a:buNone/>
            </a:pPr>
            <a:endParaRPr lang="tr-TR" sz="2400" dirty="0"/>
          </a:p>
          <a:p>
            <a:endParaRPr lang="tr-TR" sz="2400" cap="none" dirty="0">
              <a:solidFill>
                <a:schemeClr val="accent1"/>
              </a:solidFill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3995258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303FE2-BDC2-45C9-BD93-F8073A01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4" y="360485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 err="1">
                <a:latin typeface="Serif sans"/>
              </a:rPr>
              <a:t>pnömokok</a:t>
            </a:r>
            <a:r>
              <a:rPr lang="tr-TR" sz="3200" dirty="0">
                <a:latin typeface="Serif sans"/>
              </a:rPr>
              <a:t> aşısı </a:t>
            </a:r>
            <a:r>
              <a:rPr lang="tr-TR" sz="3200" dirty="0" err="1">
                <a:latin typeface="Serif sans"/>
              </a:rPr>
              <a:t>Endikasyonları</a:t>
            </a:r>
            <a:endParaRPr lang="tr-TR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0AB09C-CD5E-4FC3-89B2-2AB77AB0D7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12450"/>
            <a:ext cx="10394707" cy="3973950"/>
          </a:xfrm>
        </p:spPr>
        <p:txBody>
          <a:bodyPr numCol="2">
            <a:normAutofit/>
          </a:bodyPr>
          <a:lstStyle/>
          <a:p>
            <a:pPr lvl="0" fontAlgn="base"/>
            <a:r>
              <a:rPr lang="tr-TR" cap="none" dirty="0">
                <a:latin typeface="Serif sans"/>
              </a:rPr>
              <a:t>Kronik </a:t>
            </a:r>
            <a:r>
              <a:rPr lang="tr-TR" cap="none" dirty="0" err="1">
                <a:latin typeface="Serif sans"/>
              </a:rPr>
              <a:t>pulmoner</a:t>
            </a:r>
            <a:r>
              <a:rPr lang="tr-TR" cap="none" dirty="0">
                <a:latin typeface="Serif sans"/>
              </a:rPr>
              <a:t> hastalık (astım dışında) </a:t>
            </a:r>
          </a:p>
          <a:p>
            <a:pPr lvl="0" fontAlgn="base"/>
            <a:r>
              <a:rPr lang="tr-TR" cap="none" dirty="0">
                <a:latin typeface="Serif sans"/>
              </a:rPr>
              <a:t>Kronik </a:t>
            </a:r>
            <a:r>
              <a:rPr lang="tr-TR" cap="none" dirty="0" err="1">
                <a:latin typeface="Serif sans"/>
              </a:rPr>
              <a:t>kardiyovasküler</a:t>
            </a:r>
            <a:r>
              <a:rPr lang="tr-TR" cap="none" dirty="0">
                <a:latin typeface="Serif sans"/>
              </a:rPr>
              <a:t> hastalık </a:t>
            </a:r>
          </a:p>
          <a:p>
            <a:pPr lvl="0" fontAlgn="base"/>
            <a:r>
              <a:rPr lang="tr-TR" cap="none" dirty="0" err="1">
                <a:latin typeface="Serif sans"/>
              </a:rPr>
              <a:t>Diabetes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mellitus</a:t>
            </a:r>
            <a:r>
              <a:rPr lang="tr-TR" cap="none" dirty="0">
                <a:latin typeface="Serif sans"/>
              </a:rPr>
              <a:t> </a:t>
            </a:r>
          </a:p>
          <a:p>
            <a:pPr lvl="0" fontAlgn="base"/>
            <a:r>
              <a:rPr lang="tr-TR" cap="none" dirty="0">
                <a:latin typeface="Serif sans"/>
              </a:rPr>
              <a:t>Kronik karaciğer hastalığı veya </a:t>
            </a:r>
            <a:r>
              <a:rPr lang="tr-TR" cap="none" dirty="0" err="1">
                <a:latin typeface="Serif sans"/>
              </a:rPr>
              <a:t>nefrotik</a:t>
            </a:r>
            <a:r>
              <a:rPr lang="tr-TR" cap="none" dirty="0">
                <a:latin typeface="Serif sans"/>
              </a:rPr>
              <a:t> sendrom  </a:t>
            </a:r>
          </a:p>
          <a:p>
            <a:pPr lvl="0" fontAlgn="base"/>
            <a:r>
              <a:rPr lang="tr-TR" cap="none" dirty="0">
                <a:latin typeface="Serif sans"/>
              </a:rPr>
              <a:t>Fonksiyonel veya anatomik </a:t>
            </a:r>
            <a:r>
              <a:rPr lang="tr-TR" cap="none" dirty="0" err="1">
                <a:latin typeface="Serif sans"/>
              </a:rPr>
              <a:t>aspleni</a:t>
            </a:r>
            <a:r>
              <a:rPr lang="tr-TR" cap="none" dirty="0">
                <a:latin typeface="Serif sans"/>
              </a:rPr>
              <a:t> </a:t>
            </a:r>
          </a:p>
          <a:p>
            <a:pPr lvl="0" fontAlgn="base"/>
            <a:r>
              <a:rPr lang="tr-TR" cap="none" dirty="0" err="1">
                <a:latin typeface="Serif sans"/>
              </a:rPr>
              <a:t>İmmünsupresif</a:t>
            </a:r>
            <a:r>
              <a:rPr lang="tr-TR" cap="none" dirty="0">
                <a:latin typeface="Serif sans"/>
              </a:rPr>
              <a:t> hastalıklar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7610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50F05F-11BC-4658-B6F0-3C52C052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4" y="492369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 err="1">
                <a:latin typeface="Serif sans"/>
              </a:rPr>
              <a:t>pnömokok</a:t>
            </a:r>
            <a:r>
              <a:rPr lang="tr-TR" sz="3200" dirty="0">
                <a:latin typeface="Serif sans"/>
              </a:rPr>
              <a:t> aşısı Endikasyonları-2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A94A84-B1F4-4DFC-A116-2195F55BB4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084" y="1483416"/>
            <a:ext cx="10394707" cy="3536820"/>
          </a:xfrm>
        </p:spPr>
        <p:txBody>
          <a:bodyPr>
            <a:normAutofit fontScale="92500" lnSpcReduction="10000"/>
          </a:bodyPr>
          <a:lstStyle/>
          <a:p>
            <a:pPr fontAlgn="base"/>
            <a:endParaRPr lang="tr-TR" cap="none" dirty="0">
              <a:latin typeface="Serif sans"/>
            </a:endParaRPr>
          </a:p>
          <a:p>
            <a:pPr fontAlgn="base"/>
            <a:r>
              <a:rPr lang="tr-TR" cap="none" dirty="0" err="1">
                <a:latin typeface="Serif sans"/>
              </a:rPr>
              <a:t>Koklear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implantlar</a:t>
            </a:r>
            <a:r>
              <a:rPr lang="tr-TR" cap="none" dirty="0">
                <a:latin typeface="Serif sans"/>
              </a:rPr>
              <a:t> </a:t>
            </a:r>
          </a:p>
          <a:p>
            <a:pPr lvl="0" fontAlgn="base"/>
            <a:r>
              <a:rPr lang="tr-TR" cap="none" dirty="0">
                <a:latin typeface="Serif sans"/>
              </a:rPr>
              <a:t>Beyin-omurilik sıvısı (bos) kaçakları  </a:t>
            </a:r>
          </a:p>
          <a:p>
            <a:pPr lvl="0" fontAlgn="base"/>
            <a:r>
              <a:rPr lang="tr-TR" cap="none" dirty="0">
                <a:latin typeface="Serif sans"/>
              </a:rPr>
              <a:t>HIV tanısı alan hasta </a:t>
            </a:r>
          </a:p>
          <a:p>
            <a:pPr lvl="0" fontAlgn="base"/>
            <a:r>
              <a:rPr lang="tr-TR" cap="none" dirty="0">
                <a:latin typeface="Serif sans"/>
              </a:rPr>
              <a:t>Bakım evinde kalan kişiler </a:t>
            </a:r>
          </a:p>
          <a:p>
            <a:pPr lvl="0" fontAlgn="base"/>
            <a:r>
              <a:rPr lang="tr-TR" cap="none" dirty="0">
                <a:latin typeface="Serif sans"/>
              </a:rPr>
              <a:t>Lösemi, </a:t>
            </a:r>
            <a:r>
              <a:rPr lang="tr-TR" cap="none" dirty="0" err="1">
                <a:latin typeface="Serif sans"/>
              </a:rPr>
              <a:t>Hodgkin</a:t>
            </a:r>
            <a:r>
              <a:rPr lang="tr-TR" cap="none" dirty="0">
                <a:latin typeface="Serif sans"/>
              </a:rPr>
              <a:t> hastalığı, </a:t>
            </a:r>
            <a:r>
              <a:rPr lang="tr-TR" cap="none" dirty="0" err="1">
                <a:latin typeface="Serif sans"/>
              </a:rPr>
              <a:t>Multiple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Myelom</a:t>
            </a:r>
            <a:r>
              <a:rPr lang="tr-TR" cap="none" dirty="0">
                <a:latin typeface="Serif sans"/>
              </a:rPr>
              <a:t> gibi hematolojik hastalıklar  </a:t>
            </a:r>
          </a:p>
          <a:p>
            <a:pPr lvl="0" fontAlgn="base"/>
            <a:r>
              <a:rPr lang="tr-TR" cap="none" dirty="0">
                <a:latin typeface="Serif sans"/>
              </a:rPr>
              <a:t>Yaygın </a:t>
            </a:r>
            <a:r>
              <a:rPr lang="tr-TR" cap="none" dirty="0" err="1">
                <a:latin typeface="Serif sans"/>
              </a:rPr>
              <a:t>malignite</a:t>
            </a:r>
            <a:r>
              <a:rPr lang="tr-TR" cap="none" dirty="0">
                <a:latin typeface="Serif sans"/>
              </a:rPr>
              <a:t> </a:t>
            </a:r>
          </a:p>
          <a:p>
            <a:pPr lvl="0" fontAlgn="base"/>
            <a:r>
              <a:rPr lang="tr-TR" cap="none" dirty="0">
                <a:latin typeface="Serif sans"/>
              </a:rPr>
              <a:t>Uzun süreli </a:t>
            </a:r>
            <a:r>
              <a:rPr lang="tr-TR" cap="none" dirty="0" err="1">
                <a:latin typeface="Serif sans"/>
              </a:rPr>
              <a:t>immün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supresif</a:t>
            </a:r>
            <a:r>
              <a:rPr lang="tr-TR" cap="none" dirty="0">
                <a:latin typeface="Serif sans"/>
              </a:rPr>
              <a:t> tedavi - Solid organ nakli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0451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503D39A-7FF1-4B4C-8917-E8E3A2721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PNÖMOKOK AŞISI TİCARİ PREPARATLARI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E81C07-B9A5-4743-95E5-36A0337AD7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Pneumo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23 Aşısı 0.5 ml 1 Enjektör: </a:t>
            </a:r>
            <a:r>
              <a:rPr lang="tr-TR" dirty="0" err="1">
                <a:latin typeface="Serif sans"/>
              </a:rPr>
              <a:t>Streptokokus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Pnömoni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Polisakkaritleri</a:t>
            </a:r>
            <a:endParaRPr lang="tr-TR" dirty="0">
              <a:latin typeface="Serif sans"/>
            </a:endParaRP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Pneumovax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23 Aşısı 0.5 ml 1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Flakon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: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Streptokokus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Pnömoni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Polisakkaritleri</a:t>
            </a:r>
            <a:endParaRPr lang="tr-TR" dirty="0">
              <a:latin typeface="Serif sans"/>
            </a:endParaRP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Synflorix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0.5 ml Enjektör: </a:t>
            </a:r>
            <a:r>
              <a:rPr lang="tr-TR" dirty="0" err="1">
                <a:latin typeface="Serif sans"/>
              </a:rPr>
              <a:t>Streptokokus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PnÖmoni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Polisakkaritleri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Serotip</a:t>
            </a:r>
            <a:r>
              <a:rPr lang="tr-TR" dirty="0">
                <a:latin typeface="Serif sans"/>
              </a:rPr>
              <a:t> 1 + </a:t>
            </a:r>
            <a:r>
              <a:rPr lang="tr-TR" dirty="0" err="1">
                <a:latin typeface="Serif sans"/>
              </a:rPr>
              <a:t>Streptococcus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Pneumoniae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Polisakkaridi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Serotip</a:t>
            </a:r>
            <a:r>
              <a:rPr lang="tr-TR" dirty="0">
                <a:latin typeface="Serif sans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765254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E723960-66E2-4F07-82E0-36FE19A5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6" y="915913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cap="none" dirty="0">
                <a:latin typeface="Serif sans"/>
              </a:rPr>
              <a:t>HEPATİT A AŞISI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4411E5-FB4C-41A5-B686-93018E4004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746" y="1491896"/>
            <a:ext cx="10394707" cy="3311189"/>
          </a:xfrm>
        </p:spPr>
        <p:txBody>
          <a:bodyPr/>
          <a:lstStyle/>
          <a:p>
            <a:r>
              <a:rPr lang="tr-TR" cap="none" dirty="0">
                <a:latin typeface="Serif sans"/>
              </a:rPr>
              <a:t>Günümüzde </a:t>
            </a:r>
            <a:r>
              <a:rPr lang="tr-TR" cap="none" dirty="0" err="1">
                <a:latin typeface="Serif sans"/>
              </a:rPr>
              <a:t>inaktive</a:t>
            </a:r>
            <a:r>
              <a:rPr lang="tr-TR" cap="none" dirty="0">
                <a:latin typeface="Serif sans"/>
              </a:rPr>
              <a:t>, canlı </a:t>
            </a:r>
            <a:r>
              <a:rPr lang="tr-TR" cap="none" dirty="0" err="1">
                <a:latin typeface="Serif sans"/>
              </a:rPr>
              <a:t>attenüe</a:t>
            </a:r>
            <a:r>
              <a:rPr lang="tr-TR" cap="none" dirty="0">
                <a:latin typeface="Serif sans"/>
              </a:rPr>
              <a:t> ve kombine olmak üzere üç farklı tip Hepatit A aşısı mevcuttur.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8945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9C0C871-3775-484E-8625-E25D722D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HEPATİT A AŞISI </a:t>
            </a:r>
            <a:r>
              <a:rPr lang="tr-TR" sz="3200" dirty="0" err="1">
                <a:latin typeface="Serif sans"/>
              </a:rPr>
              <a:t>Endikasyonları</a:t>
            </a:r>
            <a:r>
              <a:rPr lang="tr-TR" sz="3200" dirty="0">
                <a:latin typeface="Serif sans"/>
              </a:rPr>
              <a:t> -1</a:t>
            </a:r>
            <a:br>
              <a:rPr lang="tr-TR" sz="2200" b="1" dirty="0"/>
            </a:br>
            <a:endParaRPr lang="tr-TR" sz="2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EB8445-B219-40DD-903F-B1CA1BED7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61746"/>
            <a:ext cx="10394707" cy="3712839"/>
          </a:xfrm>
        </p:spPr>
        <p:txBody>
          <a:bodyPr numCol="1">
            <a:normAutofit fontScale="85000" lnSpcReduction="10000"/>
          </a:bodyPr>
          <a:lstStyle/>
          <a:p>
            <a:pPr lvl="0" fontAlgn="base"/>
            <a:r>
              <a:rPr lang="tr-TR" cap="none" dirty="0">
                <a:latin typeface="Serif sans"/>
              </a:rPr>
              <a:t>Hepatit A’nın yüksek ya da orta derecede endemik olduğu yerlere seyahat eden kişiler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Uyuşturucu bağımlıları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Mesleki olarak enfeksiyon riski artmış kişiler (çocuk kliniklerinde, yuva ve kreşlerde çalışan </a:t>
            </a:r>
            <a:r>
              <a:rPr lang="tr-TR" cap="none" dirty="0" err="1">
                <a:latin typeface="Serif sans"/>
              </a:rPr>
              <a:t>seronegatif</a:t>
            </a:r>
            <a:r>
              <a:rPr lang="tr-TR" cap="none" dirty="0">
                <a:latin typeface="Serif sans"/>
              </a:rPr>
              <a:t> personel)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Kronik karaciğer hastalığı (HBV, HCV) olan </a:t>
            </a:r>
            <a:r>
              <a:rPr lang="tr-TR" cap="none" dirty="0" err="1">
                <a:latin typeface="Serif sans"/>
              </a:rPr>
              <a:t>seronegatif</a:t>
            </a:r>
            <a:r>
              <a:rPr lang="tr-TR" cap="none" dirty="0">
                <a:latin typeface="Serif sans"/>
              </a:rPr>
              <a:t> kişiler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Özel bakıma gereksinim gösteren hastaları barındıran kurumlarda hem hastalar hem de sağlık/bakım personeli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8611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BD8CF08-D544-41E4-85F8-9E7897D3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08" y="322346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HEPATİT A AŞISI </a:t>
            </a:r>
            <a:r>
              <a:rPr lang="tr-TR" sz="3200" dirty="0" err="1">
                <a:latin typeface="Serif sans"/>
              </a:rPr>
              <a:t>Endikasyonları</a:t>
            </a:r>
            <a:r>
              <a:rPr lang="tr-TR" sz="3200" dirty="0">
                <a:latin typeface="Serif sans"/>
              </a:rPr>
              <a:t> -2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DDBC90-F72F-4020-A153-AC46F65521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085" y="1474311"/>
            <a:ext cx="10394707" cy="3311189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tr-TR" cap="none" dirty="0">
                <a:latin typeface="Serif sans"/>
              </a:rPr>
              <a:t>Küçük çocukların gündüz bırakıldıkları yuva ve kreşlerde hem personel hem de çocuklar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Kanalizasyon işçileri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Hijyen uyumunun zayıf olduğu </a:t>
            </a:r>
            <a:r>
              <a:rPr lang="tr-TR" cap="none" dirty="0" err="1">
                <a:latin typeface="Serif sans"/>
              </a:rPr>
              <a:t>seronegatif</a:t>
            </a:r>
            <a:r>
              <a:rPr lang="tr-TR" cap="none" dirty="0">
                <a:latin typeface="Serif sans"/>
              </a:rPr>
              <a:t> temizlik işçileri ve gıda hazırlama işinde çalışanlar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Solid organ ve kemik iliği nakli adayları ve alıcıları ile pıhtılaşma faktör konsantreleri alan kişiler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HAV ile </a:t>
            </a:r>
            <a:r>
              <a:rPr lang="tr-TR" cap="none" dirty="0" err="1">
                <a:latin typeface="Serif sans"/>
              </a:rPr>
              <a:t>enfekte</a:t>
            </a:r>
            <a:r>
              <a:rPr lang="tr-TR" cap="none" dirty="0">
                <a:latin typeface="Serif sans"/>
              </a:rPr>
              <a:t> primatlarla veya araştırma laboratuvarı şartlarında çalışan kişiler </a:t>
            </a:r>
          </a:p>
        </p:txBody>
      </p:sp>
    </p:spTree>
    <p:extLst>
      <p:ext uri="{BB962C8B-B14F-4D97-AF65-F5344CB8AC3E}">
        <p14:creationId xmlns:p14="http://schemas.microsoft.com/office/powerpoint/2010/main" val="3518663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2FC614EA-FC3D-4250-A14A-1DA44927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78" y="331449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cap="none" dirty="0">
                <a:latin typeface="Serif sans"/>
              </a:rPr>
              <a:t>HEPATİT A AŞISI </a:t>
            </a:r>
            <a:r>
              <a:rPr lang="tr-TR" sz="3200" dirty="0">
                <a:latin typeface="Serif sans"/>
              </a:rPr>
              <a:t> uygulama şekli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229B08-36DB-4DD4-B854-E239B4013D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32086"/>
            <a:ext cx="10394707" cy="3677670"/>
          </a:xfrm>
        </p:spPr>
        <p:txBody>
          <a:bodyPr>
            <a:normAutofit/>
          </a:bodyPr>
          <a:lstStyle/>
          <a:p>
            <a:r>
              <a:rPr lang="tr-TR" cap="none" dirty="0">
                <a:latin typeface="Serif sans"/>
              </a:rPr>
              <a:t>Aşı IM olarak uygulanır. Son zamanlarda tek doz aşı bile korunmada yeterlidir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dirty="0">
                <a:latin typeface="Serif sans"/>
              </a:rPr>
              <a:t>A</a:t>
            </a:r>
            <a:r>
              <a:rPr lang="tr-TR" cap="none" dirty="0">
                <a:latin typeface="Serif sans"/>
              </a:rPr>
              <a:t>şılama öncesinde erişkin yaş grubunda test yapılması ülkemiz koşullarında maliyet etkili olduğu için </a:t>
            </a:r>
            <a:r>
              <a:rPr lang="tr-TR" cap="none" dirty="0">
                <a:solidFill>
                  <a:schemeClr val="accent1"/>
                </a:solidFill>
                <a:latin typeface="Serif sans"/>
              </a:rPr>
              <a:t>önerilmektedir.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Ülkemizde Hepatit A enfeksiyonu sürekli endemik olarak bulunduğu için sürekli virüsle karşılaşmanın </a:t>
            </a:r>
            <a:r>
              <a:rPr lang="tr-TR" cap="none" dirty="0" err="1">
                <a:latin typeface="Serif sans"/>
              </a:rPr>
              <a:t>rapel</a:t>
            </a:r>
            <a:r>
              <a:rPr lang="tr-TR" cap="none" dirty="0">
                <a:latin typeface="Serif sans"/>
              </a:rPr>
              <a:t> doz etkisi yapacağı düşünülebilir. </a:t>
            </a:r>
          </a:p>
          <a:p>
            <a:endParaRPr lang="tr-TR" cap="none" dirty="0"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903099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1BAC7C9-5013-4471-935E-4C7A2903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cap="none" dirty="0">
                <a:latin typeface="Serif sans"/>
              </a:rPr>
              <a:t>HEPATİT A AŞISI </a:t>
            </a:r>
            <a:r>
              <a:rPr lang="tr-TR" sz="3200" dirty="0">
                <a:latin typeface="Serif sans"/>
              </a:rPr>
              <a:t> uygulama şekli-2 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ECE708-15B8-4219-913F-44F7AF0972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632573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tr-TR" cap="none" dirty="0">
                <a:latin typeface="Serif sans"/>
              </a:rPr>
              <a:t>DSÖ;</a:t>
            </a:r>
          </a:p>
          <a:p>
            <a:r>
              <a:rPr lang="tr-TR" cap="none" dirty="0">
                <a:latin typeface="Serif sans"/>
              </a:rPr>
              <a:t>seyahate çıkacak olanların dört hafta önce aşılanmalarını, </a:t>
            </a:r>
          </a:p>
          <a:p>
            <a:r>
              <a:rPr lang="tr-TR" cap="none" dirty="0">
                <a:latin typeface="Serif sans"/>
              </a:rPr>
              <a:t>dört haftadan daha kısa sürede </a:t>
            </a:r>
            <a:r>
              <a:rPr lang="tr-TR" cap="none" dirty="0" err="1">
                <a:latin typeface="Serif sans"/>
              </a:rPr>
              <a:t>immünizasyonu</a:t>
            </a:r>
            <a:r>
              <a:rPr lang="tr-TR" cap="none" dirty="0">
                <a:latin typeface="Serif sans"/>
              </a:rPr>
              <a:t> gereken kişilere de aşı ile birlikte IG uygulanmasını önermektedir.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0668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54C83C-5F94-4C3E-8428-DF64FC14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HEPATİT A AŞISI TİCARİ PREPARATLARI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5C2D6C-EF15-4443-9885-EBCC66AB65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21070"/>
            <a:ext cx="10394707" cy="3853516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Avaxim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Aşı 0.5 ml </a:t>
            </a: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Vaqta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Aşı: </a:t>
            </a:r>
            <a:r>
              <a:rPr lang="tr-TR" dirty="0" err="1">
                <a:latin typeface="Serif sans"/>
              </a:rPr>
              <a:t>Saflastırılmıs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İnaktİf</a:t>
            </a:r>
            <a:r>
              <a:rPr lang="tr-TR" dirty="0">
                <a:latin typeface="Serif sans"/>
              </a:rPr>
              <a:t> Hepatit A </a:t>
            </a:r>
            <a:r>
              <a:rPr lang="tr-TR" dirty="0" err="1">
                <a:latin typeface="Serif sans"/>
              </a:rPr>
              <a:t>Virusu</a:t>
            </a:r>
            <a:endParaRPr lang="tr-TR" dirty="0">
              <a:latin typeface="Serif sans"/>
            </a:endParaRP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Epaxal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Berna Aşı: </a:t>
            </a:r>
            <a:r>
              <a:rPr lang="tr-TR" dirty="0">
                <a:latin typeface="Serif sans"/>
              </a:rPr>
              <a:t>Hepatit A Aşısı</a:t>
            </a: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Havrix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Aşı: </a:t>
            </a:r>
            <a:r>
              <a:rPr lang="tr-TR" dirty="0">
                <a:latin typeface="Serif sans"/>
              </a:rPr>
              <a:t>Hepatit A Aşısı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961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A64C31-13F8-4C69-9C89-E6EAD6AC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cap="none" dirty="0">
                <a:latin typeface="Serif sans"/>
              </a:rPr>
              <a:t>AŞININ TANIMI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693B73-E6F0-475A-BE9B-50C3B8CA4B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05069"/>
            <a:ext cx="10394707" cy="4469517"/>
          </a:xfrm>
        </p:spPr>
        <p:txBody>
          <a:bodyPr>
            <a:normAutofit/>
          </a:bodyPr>
          <a:lstStyle/>
          <a:p>
            <a:endParaRPr lang="tr-TR" b="1" cap="none" dirty="0">
              <a:latin typeface="Serif sans"/>
            </a:endParaRPr>
          </a:p>
          <a:p>
            <a:r>
              <a:rPr lang="tr-TR" b="1" cap="none" dirty="0">
                <a:latin typeface="Serif sans"/>
              </a:rPr>
              <a:t>Aşı</a:t>
            </a:r>
            <a:r>
              <a:rPr lang="tr-TR" cap="none" dirty="0">
                <a:latin typeface="Serif sans"/>
              </a:rPr>
              <a:t>: Organizmaya uygun yolla verildiğinde bağışıklık yanıtı oluşturarak canlının enfeksiyon hastalıklarından korunmasını sağlayan maddelere verilen isimdir.</a:t>
            </a:r>
          </a:p>
          <a:p>
            <a:endParaRPr lang="tr-TR" cap="none" dirty="0">
              <a:latin typeface="Serif sans"/>
            </a:endParaRPr>
          </a:p>
          <a:p>
            <a:endParaRPr lang="tr-TR" cap="none" dirty="0">
              <a:solidFill>
                <a:schemeClr val="tx1">
                  <a:lumMod val="85000"/>
                  <a:lumOff val="15000"/>
                </a:schemeClr>
              </a:solidFill>
              <a:latin typeface="Serif sans"/>
            </a:endParaRPr>
          </a:p>
          <a:p>
            <a:r>
              <a:rPr lang="tr-TR" cap="none" dirty="0">
                <a:latin typeface="Serif sans"/>
              </a:rPr>
              <a:t>Aşılama, bulaşıcı hastalıkları önleme ve bulaşıcı hastalıklardan korunmada en etkili ve güvenli koruyucu sağlık hizmetlerinden biridir. </a:t>
            </a:r>
          </a:p>
          <a:p>
            <a:pPr marL="0" indent="0">
              <a:buNone/>
            </a:pPr>
            <a:endParaRPr lang="tr-TR" cap="none" dirty="0">
              <a:latin typeface="Serif sans"/>
            </a:endParaRPr>
          </a:p>
          <a:p>
            <a:pPr marL="0" indent="0">
              <a:buNone/>
            </a:pPr>
            <a:endParaRPr lang="tr-TR" cap="none" dirty="0"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1623640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66F080-C03F-4A9A-B6E2-73AB85A3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Hepatit B Aşısı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83850B-1912-41EF-B199-9A6AB60A56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9616" y="1456726"/>
            <a:ext cx="10394707" cy="3311189"/>
          </a:xfrm>
        </p:spPr>
        <p:txBody>
          <a:bodyPr/>
          <a:lstStyle/>
          <a:p>
            <a:r>
              <a:rPr lang="tr-TR" dirty="0">
                <a:latin typeface="Serif sans"/>
              </a:rPr>
              <a:t>k</a:t>
            </a:r>
            <a:r>
              <a:rPr lang="tr-TR" cap="none" dirty="0">
                <a:latin typeface="Serif sans"/>
              </a:rPr>
              <a:t>ullanımdaki Hepatit B aşıları, Hepatit B virüsünün </a:t>
            </a:r>
            <a:r>
              <a:rPr lang="tr-TR" cap="none" dirty="0" err="1">
                <a:latin typeface="Serif sans"/>
              </a:rPr>
              <a:t>rekombinant</a:t>
            </a:r>
            <a:r>
              <a:rPr lang="tr-TR" cap="none" dirty="0">
                <a:latin typeface="Serif sans"/>
              </a:rPr>
              <a:t> DNA teknolojisi ile üretilmiş majör yüzey antijenini içerir.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 err="1">
                <a:latin typeface="Serif sans"/>
              </a:rPr>
              <a:t>Rekombinasyon</a:t>
            </a:r>
            <a:r>
              <a:rPr lang="tr-TR" cap="none" dirty="0">
                <a:latin typeface="Serif sans"/>
              </a:rPr>
              <a:t> teknolojisi ile üretilen aşılar hiçbir </a:t>
            </a:r>
            <a:r>
              <a:rPr lang="tr-TR" cap="none" dirty="0" err="1">
                <a:latin typeface="Serif sans"/>
              </a:rPr>
              <a:t>enfeksiyöz</a:t>
            </a:r>
            <a:r>
              <a:rPr lang="tr-TR" cap="none" dirty="0">
                <a:latin typeface="Serif sans"/>
              </a:rPr>
              <a:t> parçacık içermedikleri için plazma aşılarına göre daha avantajlı ve güvenilirdirler.</a:t>
            </a:r>
          </a:p>
        </p:txBody>
      </p:sp>
    </p:spTree>
    <p:extLst>
      <p:ext uri="{BB962C8B-B14F-4D97-AF65-F5344CB8AC3E}">
        <p14:creationId xmlns:p14="http://schemas.microsoft.com/office/powerpoint/2010/main" val="1336840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6027DD6-786A-4709-860D-2199D690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Hepatit B Aşısı Endikasyonları-1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A20B81-34C3-4B19-8E79-A2900F89AC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1">
            <a:normAutofit lnSpcReduction="10000"/>
          </a:bodyPr>
          <a:lstStyle/>
          <a:p>
            <a:pPr lvl="0" fontAlgn="base"/>
            <a:r>
              <a:rPr lang="tr-TR" cap="none" dirty="0">
                <a:latin typeface="Serif sans"/>
              </a:rPr>
              <a:t>Hasta ve hasta çıkartıları ile teması bulunan tüm sağlık personeli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Tıp fakülteleri, diş hekimliği fakülteleri, sağlık meslek yüksekokulları vs. öğrencileri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Hemodiyaliz hastaları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Sık kan ve kan ürünü kullanmak zorunda kalanlar </a:t>
            </a:r>
          </a:p>
        </p:txBody>
      </p:sp>
    </p:spTree>
    <p:extLst>
      <p:ext uri="{BB962C8B-B14F-4D97-AF65-F5344CB8AC3E}">
        <p14:creationId xmlns:p14="http://schemas.microsoft.com/office/powerpoint/2010/main" val="4319657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3668C6D-3E9F-449D-813C-DEEE5388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Hepatit B Aşısı Endikasyonları-2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FF2944-F894-4B51-A686-B4B575D38C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 fontAlgn="base"/>
            <a:r>
              <a:rPr lang="tr-TR" cap="none" dirty="0">
                <a:latin typeface="Serif sans"/>
              </a:rPr>
              <a:t>Damar yoluyla uyuşturucu kullananlar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Hepatit B taşıyıcısı ile aile içi temaslılardan aşısız olanlar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Çok sayıda cinsel eşi olanlar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Homoseksüeller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4688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1955204-CAF5-4DEC-B2D1-B09AB2FF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4" y="246185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Hepatit B Aşısı Endikasyonları-3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C48E2A-87F0-440A-A30B-52C227705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49670"/>
            <a:ext cx="10394707" cy="3624916"/>
          </a:xfrm>
        </p:spPr>
        <p:txBody>
          <a:bodyPr numCol="1">
            <a:normAutofit fontScale="85000" lnSpcReduction="20000"/>
          </a:bodyPr>
          <a:lstStyle/>
          <a:p>
            <a:pPr fontAlgn="base"/>
            <a:r>
              <a:rPr lang="tr-TR" cap="none" dirty="0">
                <a:latin typeface="Serif sans"/>
              </a:rPr>
              <a:t>Hepatit B dışında kronik karaciğer hastalığı olanlar </a:t>
            </a:r>
          </a:p>
          <a:p>
            <a:pPr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Cezaevleri ve ıslahevlerinde olanlar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Endemik bölgelere seyahat edenler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Berberler-kuaförler, manikür-pedikürcüler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Zihinsel özürlü bakımevlerinde bulunanlar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8062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2842136-BF09-4ACB-B3BF-78702483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40" y="114300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Hepatit B Aşısı Endikasyonları-4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350CEC-55F6-46BF-B7B3-FA63FAA02D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838" y="1527065"/>
            <a:ext cx="10394707" cy="3311189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tr-TR" cap="none" dirty="0">
                <a:latin typeface="Serif sans"/>
              </a:rPr>
              <a:t>Yetiştirme yurtlarında bulunan kişiler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İtfaiye personeli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Askerler-polis memurları (yüksek risk altındakiler)</a:t>
            </a:r>
          </a:p>
          <a:p>
            <a:pPr marL="0" lvl="0" indent="0" fontAlgn="base">
              <a:buNone/>
            </a:pPr>
            <a:r>
              <a:rPr lang="tr-TR" cap="none" dirty="0">
                <a:latin typeface="Serif sans"/>
              </a:rPr>
              <a:t> </a:t>
            </a:r>
          </a:p>
          <a:p>
            <a:pPr lvl="0" fontAlgn="base"/>
            <a:r>
              <a:rPr lang="tr-TR" cap="none" dirty="0">
                <a:latin typeface="Serif sans"/>
              </a:rPr>
              <a:t>Kazalarda ve afetlerde ilk yardım uygulayan kişiler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1953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00B4D6F-1B43-4561-B86D-AF55AF69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08" y="272562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Hepatit B Aşısı 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CA7035-F8A8-4FA5-A480-716F993E9A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084" y="1134209"/>
            <a:ext cx="10394707" cy="3800762"/>
          </a:xfrm>
        </p:spPr>
        <p:txBody>
          <a:bodyPr>
            <a:normAutofit fontScale="62500" lnSpcReduction="20000"/>
          </a:bodyPr>
          <a:lstStyle/>
          <a:p>
            <a:r>
              <a:rPr lang="tr-TR" cap="none" dirty="0">
                <a:latin typeface="Serif sans"/>
              </a:rPr>
              <a:t>Aşının koruyuculuğu %90–95 civarındadır.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 Yaşın 40 yaş üstü olması,</a:t>
            </a:r>
          </a:p>
          <a:p>
            <a:r>
              <a:rPr lang="tr-TR" cap="none" dirty="0">
                <a:latin typeface="Serif sans"/>
              </a:rPr>
              <a:t> Sigara içme, </a:t>
            </a:r>
          </a:p>
          <a:p>
            <a:r>
              <a:rPr lang="tr-TR" cap="none" dirty="0">
                <a:latin typeface="Serif sans"/>
              </a:rPr>
              <a:t>Şişmanlık, </a:t>
            </a:r>
          </a:p>
          <a:p>
            <a:r>
              <a:rPr lang="tr-TR" cap="none" dirty="0">
                <a:latin typeface="Serif sans"/>
              </a:rPr>
              <a:t>Genetik faktörler </a:t>
            </a:r>
          </a:p>
          <a:p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İmmün</a:t>
            </a:r>
            <a:r>
              <a:rPr lang="tr-TR" cap="none" dirty="0">
                <a:latin typeface="Serif sans"/>
              </a:rPr>
              <a:t> baskılanma gibi konağa ait diğer faktörler aşı yanıtını azaltmaktadır.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Üçüncü aşıdan sonra 10 </a:t>
            </a:r>
            <a:r>
              <a:rPr lang="tr-TR" cap="none" dirty="0" err="1">
                <a:latin typeface="Serif sans"/>
              </a:rPr>
              <a:t>mıu</a:t>
            </a:r>
            <a:r>
              <a:rPr lang="tr-TR" cap="none" dirty="0">
                <a:latin typeface="Serif sans"/>
              </a:rPr>
              <a:t>/ml veya daha üzerinde Anti-</a:t>
            </a:r>
            <a:r>
              <a:rPr lang="tr-TR" cap="none" dirty="0" err="1">
                <a:latin typeface="Serif sans"/>
              </a:rPr>
              <a:t>HBs</a:t>
            </a:r>
            <a:r>
              <a:rPr lang="tr-TR" cap="none" dirty="0">
                <a:latin typeface="Serif sans"/>
              </a:rPr>
              <a:t> yanıtı elde edilmesi durumunda uzun süreli koruyuculuk sağlandığı gösterilmiştir.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İmmün</a:t>
            </a:r>
            <a:r>
              <a:rPr lang="tr-TR" cap="none" dirty="0">
                <a:latin typeface="Serif sans"/>
              </a:rPr>
              <a:t> sisteminde sorun olmayanlara </a:t>
            </a:r>
            <a:r>
              <a:rPr lang="tr-TR" cap="none" dirty="0" err="1">
                <a:solidFill>
                  <a:srgbClr val="FF0000"/>
                </a:solidFill>
                <a:latin typeface="Serif sans"/>
              </a:rPr>
              <a:t>rapel</a:t>
            </a:r>
            <a:r>
              <a:rPr lang="tr-TR" cap="none" dirty="0">
                <a:solidFill>
                  <a:srgbClr val="FF0000"/>
                </a:solidFill>
                <a:latin typeface="Serif sans"/>
              </a:rPr>
              <a:t> doz gerekmemektedir.</a:t>
            </a:r>
          </a:p>
        </p:txBody>
      </p:sp>
    </p:spTree>
    <p:extLst>
      <p:ext uri="{BB962C8B-B14F-4D97-AF65-F5344CB8AC3E}">
        <p14:creationId xmlns:p14="http://schemas.microsoft.com/office/powerpoint/2010/main" val="26599854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2AD7689-5234-4538-9901-D1187429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Hepatit b aşısı uygulama şekli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DD70FE-76E2-4C06-8FA2-D0BC4D955C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709047"/>
            <a:ext cx="10394707" cy="3311189"/>
          </a:xfrm>
        </p:spPr>
        <p:txBody>
          <a:bodyPr/>
          <a:lstStyle/>
          <a:p>
            <a:r>
              <a:rPr lang="tr-TR" cap="none" dirty="0">
                <a:latin typeface="Serif sans"/>
              </a:rPr>
              <a:t>Hepatit B aşısı IM olarak </a:t>
            </a:r>
            <a:r>
              <a:rPr lang="tr-TR" cap="none" dirty="0" err="1">
                <a:latin typeface="Serif sans"/>
              </a:rPr>
              <a:t>deltoid</a:t>
            </a:r>
            <a:r>
              <a:rPr lang="tr-TR" cap="none" dirty="0">
                <a:latin typeface="Serif sans"/>
              </a:rPr>
              <a:t> kasa 0, 1, 6. aylarda olmak üzere 3 doz şeklinde uygulanır.</a:t>
            </a:r>
          </a:p>
          <a:p>
            <a:pPr lvl="1"/>
            <a:r>
              <a:rPr lang="tr-TR" cap="none" dirty="0">
                <a:latin typeface="Serif sans"/>
              </a:rPr>
              <a:t>Birinci ve ikinci dozu arasında en az 4 hafta, </a:t>
            </a:r>
          </a:p>
          <a:p>
            <a:pPr lvl="1"/>
            <a:r>
              <a:rPr lang="tr-TR" cap="none" dirty="0">
                <a:latin typeface="Serif sans"/>
              </a:rPr>
              <a:t>İkinci ve üçüncü dozu arasında en az 8 hafta olmalı, </a:t>
            </a:r>
          </a:p>
          <a:p>
            <a:pPr lvl="1"/>
            <a:r>
              <a:rPr lang="tr-TR" cap="none" dirty="0">
                <a:latin typeface="Serif sans"/>
              </a:rPr>
              <a:t>Ayrıca üçüncü doz ilk dozdan en az 16 hafta sonra uygulanmalıdır.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Hepatit B aşısı diğer aşılarla birlikte aynı gün uygulanabilir.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73473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5159F0-6AFF-49EB-BF5B-040645AC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Hepatit b temas sonrası </a:t>
            </a:r>
            <a:r>
              <a:rPr lang="tr-TR" sz="3200" dirty="0" err="1">
                <a:latin typeface="Serif sans"/>
              </a:rPr>
              <a:t>profilaksi</a:t>
            </a:r>
            <a:endParaRPr lang="tr-TR" sz="3200" dirty="0">
              <a:latin typeface="Serif san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C18875-99AA-40C2-84DB-1FCE885BFB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cap="none" dirty="0" err="1">
                <a:latin typeface="Serif sans"/>
              </a:rPr>
              <a:t>HBsag</a:t>
            </a:r>
            <a:r>
              <a:rPr lang="tr-TR" cap="none" dirty="0">
                <a:latin typeface="Serif sans"/>
              </a:rPr>
              <a:t> pozitif kişiden </a:t>
            </a:r>
            <a:r>
              <a:rPr lang="tr-TR" cap="none" dirty="0" err="1">
                <a:latin typeface="Serif sans"/>
              </a:rPr>
              <a:t>seronegatif</a:t>
            </a:r>
            <a:r>
              <a:rPr lang="tr-TR" cap="none" dirty="0">
                <a:latin typeface="Serif sans"/>
              </a:rPr>
              <a:t> kişiye temas sonrası ilk 6-24 saat içerisinde HBIG 0.06 ml/kg dozda İM olarak uygulanmalı ve aşılama başlanmalıdır. </a:t>
            </a:r>
          </a:p>
          <a:p>
            <a:endParaRPr lang="tr-TR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Akut veya Kronik Hepatit B enfeksiyonu olan kişilerle cinsel ilişkiye girilmesi halinde, en geç 14 gün içinde HBIG ve aşı uygulaması yapılmalıdır. </a:t>
            </a:r>
          </a:p>
          <a:p>
            <a:endParaRPr lang="tr-TR" cap="none" dirty="0">
              <a:latin typeface="Serif san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273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18AE3B-AD46-4D04-B157-A1A7EC1D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HEPATİT B AŞISI TİCARİ PREPARATLARI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E23731-8C01-4D83-A21C-092FA67B5A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tr-TR" dirty="0">
              <a:latin typeface="Serif sans"/>
            </a:endParaRP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Engerix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-B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AşI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: </a:t>
            </a:r>
            <a:r>
              <a:rPr lang="tr-TR" dirty="0">
                <a:latin typeface="Serif sans"/>
              </a:rPr>
              <a:t>Hepatit B Aşısı</a:t>
            </a: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Euvax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-B Aşı 1 ml 1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Flakon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: </a:t>
            </a:r>
            <a:r>
              <a:rPr lang="tr-TR" dirty="0" err="1">
                <a:latin typeface="Serif sans"/>
              </a:rPr>
              <a:t>Hbs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Ag</a:t>
            </a:r>
            <a:r>
              <a:rPr lang="tr-TR" dirty="0">
                <a:latin typeface="Serif sans"/>
              </a:rPr>
              <a:t> (</a:t>
            </a:r>
            <a:r>
              <a:rPr lang="tr-TR" dirty="0" err="1">
                <a:latin typeface="Serif sans"/>
              </a:rPr>
              <a:t>rekombınant</a:t>
            </a:r>
            <a:r>
              <a:rPr lang="tr-TR" dirty="0">
                <a:latin typeface="Serif sans"/>
              </a:rPr>
              <a:t>)</a:t>
            </a: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Genhevac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B 20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mcg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/0.5 ml: </a:t>
            </a:r>
            <a:r>
              <a:rPr lang="tr-TR" dirty="0" err="1">
                <a:latin typeface="Serif sans"/>
              </a:rPr>
              <a:t>Hepatıt</a:t>
            </a:r>
            <a:r>
              <a:rPr lang="tr-TR" dirty="0">
                <a:latin typeface="Serif sans"/>
              </a:rPr>
              <a:t> B Asısı (HbsAg-20 </a:t>
            </a:r>
            <a:r>
              <a:rPr lang="tr-TR" dirty="0" err="1">
                <a:latin typeface="Serif sans"/>
              </a:rPr>
              <a:t>Mcg</a:t>
            </a:r>
            <a:r>
              <a:rPr lang="tr-TR" dirty="0">
                <a:latin typeface="Serif sans"/>
              </a:rPr>
              <a:t>)</a:t>
            </a:r>
          </a:p>
          <a:p>
            <a:r>
              <a:rPr lang="tr-TR" dirty="0">
                <a:solidFill>
                  <a:srgbClr val="FF0000"/>
                </a:solidFill>
                <a:latin typeface="Serif sans"/>
              </a:rPr>
              <a:t>H-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Vac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Erişkin 1 ml IM 1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Ampül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: </a:t>
            </a:r>
            <a:r>
              <a:rPr lang="tr-TR" dirty="0" err="1">
                <a:latin typeface="Serif sans"/>
              </a:rPr>
              <a:t>Rekombinant</a:t>
            </a:r>
            <a:r>
              <a:rPr lang="tr-TR" dirty="0">
                <a:latin typeface="Serif sans"/>
              </a:rPr>
              <a:t> Hepatit B Virüsü Yüzey Antijeni</a:t>
            </a:r>
          </a:p>
          <a:p>
            <a:r>
              <a:rPr lang="tr-TR" dirty="0">
                <a:solidFill>
                  <a:srgbClr val="FF0000"/>
                </a:solidFill>
                <a:latin typeface="Serif sans"/>
              </a:rPr>
              <a:t>HB-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Vax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PRO 10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mcg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1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Flakon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: </a:t>
            </a:r>
            <a:r>
              <a:rPr lang="tr-TR" dirty="0">
                <a:latin typeface="Serif sans"/>
              </a:rPr>
              <a:t>Hepatit B Virüsü Yüzey Antijeni</a:t>
            </a:r>
          </a:p>
          <a:p>
            <a:pPr marL="0" indent="0">
              <a:buNone/>
            </a:pP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4930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FAABEF-2BDD-429F-8A23-E41A09533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cap="none" dirty="0">
                <a:latin typeface="Serif sans"/>
              </a:rPr>
              <a:t>SUÇİÇEĞİ (VARİCELLA ZOSTER) AŞISI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9B9E97-57AE-4EFB-83D3-13967E5D05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09047"/>
            <a:ext cx="10394707" cy="3311189"/>
          </a:xfrm>
        </p:spPr>
        <p:txBody>
          <a:bodyPr/>
          <a:lstStyle/>
          <a:p>
            <a:r>
              <a:rPr lang="tr-TR" cap="none" dirty="0">
                <a:latin typeface="Serif sans"/>
              </a:rPr>
              <a:t>OKA </a:t>
            </a:r>
            <a:r>
              <a:rPr lang="tr-TR" cap="none" dirty="0" err="1">
                <a:latin typeface="Serif sans"/>
              </a:rPr>
              <a:t>suşundan</a:t>
            </a:r>
            <a:r>
              <a:rPr lang="tr-TR" cap="none" dirty="0">
                <a:latin typeface="Serif sans"/>
              </a:rPr>
              <a:t> elde edilmiş, hücreden arındırılmış canlı aşıdır.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Aşı çok az oranda neomisin ve jelatin içermektedir.  </a:t>
            </a: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4CEF1A-329E-4A8E-897C-0F89BC2A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95" y="163286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ULUSAL AŞI ŞEMASINA ALINMA DURUMU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99267E-6843-466D-8A11-E4FF4F8421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6862" y="1028873"/>
            <a:ext cx="10394707" cy="3536820"/>
          </a:xfrm>
        </p:spPr>
        <p:txBody>
          <a:bodyPr>
            <a:normAutofit/>
          </a:bodyPr>
          <a:lstStyle/>
          <a:p>
            <a:r>
              <a:rPr lang="tr-TR" sz="2400" cap="none" dirty="0">
                <a:latin typeface="Serif sans"/>
              </a:rPr>
              <a:t>Tek başına etkili bir aşının var olması yetmez</a:t>
            </a:r>
          </a:p>
          <a:p>
            <a:r>
              <a:rPr lang="tr-TR" sz="2400" cap="none" dirty="0">
                <a:latin typeface="Serif sans"/>
              </a:rPr>
              <a:t>Gerekli şartlar</a:t>
            </a:r>
          </a:p>
          <a:p>
            <a:pPr lvl="1"/>
            <a:r>
              <a:rPr lang="tr-TR" sz="2200" cap="none" dirty="0">
                <a:latin typeface="Serif sans"/>
              </a:rPr>
              <a:t>Hastalığın öncelikli bir sorun olup olmadığının belirlenmesi, </a:t>
            </a:r>
          </a:p>
          <a:p>
            <a:pPr lvl="1"/>
            <a:r>
              <a:rPr lang="tr-TR" sz="2200" cap="none" dirty="0">
                <a:latin typeface="Serif sans"/>
              </a:rPr>
              <a:t>Aşı uygulama alt yapısı, </a:t>
            </a:r>
          </a:p>
          <a:p>
            <a:pPr lvl="1"/>
            <a:r>
              <a:rPr lang="tr-TR" sz="2200" cap="none" dirty="0">
                <a:latin typeface="Serif sans"/>
              </a:rPr>
              <a:t>Lojistik ve sürdürülebilirliğinin sağlanması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3300537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F1C6F71-E8BD-4E02-BBD2-3647FDEE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SU ÇİÇEĞİ AŞISI </a:t>
            </a:r>
            <a:r>
              <a:rPr lang="tr-TR" sz="3200" dirty="0" err="1">
                <a:latin typeface="Serif sans"/>
              </a:rPr>
              <a:t>Endikasyonları</a:t>
            </a:r>
            <a:endParaRPr lang="tr-TR" sz="3200" dirty="0">
              <a:latin typeface="Serif san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607D9E-A0D7-44F9-BF6E-D32C66280E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rmAutofit fontScale="85000" lnSpcReduction="20000"/>
          </a:bodyPr>
          <a:lstStyle/>
          <a:p>
            <a:pPr lvl="0" fontAlgn="base"/>
            <a:r>
              <a:rPr lang="tr-TR" cap="none" dirty="0">
                <a:latin typeface="Serif sans"/>
              </a:rPr>
              <a:t>Bulaş veya temas riski yüksek olanlar </a:t>
            </a:r>
          </a:p>
          <a:p>
            <a:pPr lvl="1" fontAlgn="base"/>
            <a:r>
              <a:rPr lang="tr-TR" cap="none" dirty="0">
                <a:latin typeface="Serif sans"/>
              </a:rPr>
              <a:t>küçük çocukların öğretmenleri, </a:t>
            </a:r>
          </a:p>
          <a:p>
            <a:pPr lvl="1" fontAlgn="base"/>
            <a:r>
              <a:rPr lang="tr-TR" cap="none" dirty="0">
                <a:latin typeface="Serif sans"/>
              </a:rPr>
              <a:t>çocuk bakımı yapan kişiler,</a:t>
            </a:r>
          </a:p>
          <a:p>
            <a:pPr lvl="1" fontAlgn="base"/>
            <a:r>
              <a:rPr lang="tr-TR" cap="none" dirty="0">
                <a:latin typeface="Serif sans"/>
              </a:rPr>
              <a:t>kreş personeli, </a:t>
            </a:r>
          </a:p>
          <a:p>
            <a:pPr lvl="1" fontAlgn="base"/>
            <a:r>
              <a:rPr lang="tr-TR" cap="none" dirty="0">
                <a:latin typeface="Serif sans"/>
              </a:rPr>
              <a:t>yatılı okul öğrencileri, </a:t>
            </a:r>
          </a:p>
          <a:p>
            <a:pPr lvl="1" fontAlgn="base"/>
            <a:r>
              <a:rPr lang="tr-TR" cap="none" dirty="0">
                <a:latin typeface="Serif sans"/>
              </a:rPr>
              <a:t>askeri personel, </a:t>
            </a:r>
          </a:p>
          <a:p>
            <a:pPr lvl="1" fontAlgn="base"/>
            <a:r>
              <a:rPr lang="tr-TR" cap="none" dirty="0">
                <a:latin typeface="Serif sans"/>
              </a:rPr>
              <a:t>aynı evde çocukla birlikte kalan ergen ve erişkinler, </a:t>
            </a:r>
          </a:p>
          <a:p>
            <a:pPr lvl="1" fontAlgn="base"/>
            <a:r>
              <a:rPr lang="tr-TR" cap="none" dirty="0">
                <a:latin typeface="Serif sans"/>
              </a:rPr>
              <a:t>çocuk doğurma çağındaki hamile olmayan kadınlar  </a:t>
            </a:r>
          </a:p>
          <a:p>
            <a:pPr lvl="1" fontAlgn="base"/>
            <a:r>
              <a:rPr lang="tr-TR" cap="none" dirty="0">
                <a:latin typeface="Serif sans"/>
              </a:rPr>
              <a:t>uluslararası yolculuk yapanlar</a:t>
            </a:r>
          </a:p>
          <a:p>
            <a:pPr lvl="1" fontAlgn="base"/>
            <a:endParaRPr lang="tr-TR" cap="none" dirty="0">
              <a:latin typeface="Serif sans"/>
            </a:endParaRPr>
          </a:p>
          <a:p>
            <a:pPr lvl="1" fontAlgn="base"/>
            <a:endParaRPr lang="tr-TR" cap="none" dirty="0">
              <a:latin typeface="Serif sans"/>
            </a:endParaRPr>
          </a:p>
          <a:p>
            <a:pPr lvl="0" fontAlgn="base"/>
            <a:r>
              <a:rPr lang="tr-TR" cap="none" dirty="0">
                <a:latin typeface="Serif sans"/>
              </a:rPr>
              <a:t>Ciddi seyirli suçiçeği açısından yüksek riskli kişilerle yakın teması olan kişiler </a:t>
            </a:r>
          </a:p>
          <a:p>
            <a:pPr lvl="1" fontAlgn="base"/>
            <a:r>
              <a:rPr lang="tr-TR" cap="none" dirty="0">
                <a:latin typeface="Serif sans"/>
              </a:rPr>
              <a:t>ör. sağlık personeli, </a:t>
            </a:r>
            <a:r>
              <a:rPr lang="tr-TR" cap="none" dirty="0" err="1">
                <a:latin typeface="Serif sans"/>
              </a:rPr>
              <a:t>immünkompromize</a:t>
            </a:r>
            <a:r>
              <a:rPr lang="tr-TR" cap="none" dirty="0">
                <a:latin typeface="Serif sans"/>
              </a:rPr>
              <a:t> bireylerin aile temaslıları</a:t>
            </a:r>
          </a:p>
          <a:p>
            <a:pPr marL="0" lvl="0" indent="0" fontAlgn="base">
              <a:buNone/>
            </a:pPr>
            <a:endParaRPr lang="tr-TR" cap="none" dirty="0">
              <a:latin typeface="Serif sans"/>
            </a:endParaRPr>
          </a:p>
          <a:p>
            <a:pPr marL="0" lvl="0" indent="0" fontAlgn="base">
              <a:buNone/>
            </a:pPr>
            <a:endParaRPr lang="tr-TR" cap="none" dirty="0">
              <a:latin typeface="Serif sans"/>
            </a:endParaRP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endParaRPr lang="tr-TR" cap="none" dirty="0">
              <a:latin typeface="Serif sans"/>
            </a:endParaRPr>
          </a:p>
          <a:p>
            <a:pPr lvl="0" fontAlgn="base"/>
            <a:endParaRPr lang="tr-TR" cap="none" dirty="0">
              <a:latin typeface="Serif san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3779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BE32D09-DB51-429E-B4C5-E35870FD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Suçiçeği aşısı UYGULAMA ŞEKLİ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B8B6AD-ABC9-4451-AB32-FDD2EB977B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915" y="1544650"/>
            <a:ext cx="10394707" cy="3311189"/>
          </a:xfrm>
        </p:spPr>
        <p:txBody>
          <a:bodyPr/>
          <a:lstStyle/>
          <a:p>
            <a:r>
              <a:rPr lang="tr-TR" cap="none" dirty="0">
                <a:latin typeface="Serif sans"/>
              </a:rPr>
              <a:t>Suçiçeği aşısı bir ay arayla iki doz olarak uygulanmalıdır. Aşı </a:t>
            </a:r>
            <a:r>
              <a:rPr lang="tr-TR" cap="none" dirty="0" err="1">
                <a:latin typeface="Serif sans"/>
              </a:rPr>
              <a:t>subkutan</a:t>
            </a:r>
            <a:r>
              <a:rPr lang="tr-TR" cap="none" dirty="0">
                <a:latin typeface="Serif sans"/>
              </a:rPr>
              <a:t> olarak yapılmalıdır.</a:t>
            </a:r>
          </a:p>
          <a:p>
            <a:endParaRPr lang="tr-TR" cap="none" dirty="0"/>
          </a:p>
          <a:p>
            <a:r>
              <a:rPr lang="tr-TR" cap="none" dirty="0">
                <a:latin typeface="Serif sans"/>
              </a:rPr>
              <a:t>Bağışıklığı olmayan kadınlara gebeliğin tamamlanmasından sonra bir doz aşı yapılmalı, ilk dozdan 4-8 hafta sonra 2. doz uygulanmalıdır.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65419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463E61-616C-4D6F-A0EC-0BA6643F5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Suçiçeği aşısı KONTRAENDİKASYONLARI-1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DEB31D-21E7-4EA7-BC53-FA1BC59D50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1">
            <a:normAutofit/>
          </a:bodyPr>
          <a:lstStyle/>
          <a:p>
            <a:r>
              <a:rPr lang="tr-TR" cap="none" dirty="0" err="1">
                <a:latin typeface="Serif sans"/>
              </a:rPr>
              <a:t>Konjenital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immünyetmezlik</a:t>
            </a:r>
            <a:r>
              <a:rPr lang="tr-TR" cap="none" dirty="0">
                <a:latin typeface="Serif sans"/>
              </a:rPr>
              <a:t>, bazı kan hastalıkları, lösemi, </a:t>
            </a:r>
            <a:r>
              <a:rPr lang="tr-TR" cap="none" dirty="0" err="1">
                <a:latin typeface="Serif sans"/>
              </a:rPr>
              <a:t>lenfoma</a:t>
            </a:r>
            <a:r>
              <a:rPr lang="tr-TR" cap="none" dirty="0">
                <a:latin typeface="Serif sans"/>
              </a:rPr>
              <a:t> gibi hastalıklarda, </a:t>
            </a:r>
            <a:r>
              <a:rPr lang="tr-TR" cap="none" dirty="0" err="1">
                <a:latin typeface="Serif sans"/>
              </a:rPr>
              <a:t>immünsupresif</a:t>
            </a:r>
            <a:r>
              <a:rPr lang="tr-TR" cap="none" dirty="0">
                <a:latin typeface="Serif sans"/>
              </a:rPr>
              <a:t> tedavi alan kanser hastalarında, CD4&lt;200/mm3 olan HIV enfeksiyonlu hastalarda ve gebelerde aşı </a:t>
            </a:r>
            <a:r>
              <a:rPr lang="tr-TR" cap="none" dirty="0" err="1">
                <a:latin typeface="Serif sans"/>
              </a:rPr>
              <a:t>kontraendikedir</a:t>
            </a:r>
            <a:r>
              <a:rPr lang="tr-TR" cap="none" dirty="0">
                <a:latin typeface="Serif sans"/>
              </a:rPr>
              <a:t>.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dirty="0" err="1">
                <a:latin typeface="Serif sans"/>
              </a:rPr>
              <a:t>İ</a:t>
            </a:r>
            <a:r>
              <a:rPr lang="tr-TR" cap="none" dirty="0" err="1">
                <a:latin typeface="Serif sans"/>
              </a:rPr>
              <a:t>mmünsupresif</a:t>
            </a:r>
            <a:r>
              <a:rPr lang="tr-TR" cap="none" dirty="0">
                <a:latin typeface="Serif sans"/>
              </a:rPr>
              <a:t> tedavi bitiminden sonra en az üç ay </a:t>
            </a:r>
            <a:r>
              <a:rPr lang="tr-TR" cap="none" dirty="0" err="1">
                <a:latin typeface="Serif sans"/>
              </a:rPr>
              <a:t>Varisella</a:t>
            </a:r>
            <a:r>
              <a:rPr lang="tr-TR" cap="none" dirty="0">
                <a:latin typeface="Serif sans"/>
              </a:rPr>
              <a:t> aşısı verilmemelidir. </a:t>
            </a:r>
          </a:p>
          <a:p>
            <a:pPr marL="0" indent="0">
              <a:buNone/>
            </a:pPr>
            <a:r>
              <a:rPr lang="tr-TR" cap="none" dirty="0">
                <a:latin typeface="Serif sans"/>
              </a:rPr>
              <a:t> </a:t>
            </a:r>
          </a:p>
          <a:p>
            <a:endParaRPr lang="tr-TR" cap="none" dirty="0"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21839986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251FF48-A14D-4771-A04E-A96AE4AD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Suçiçeği aşısı KONTRAENDİKASYONLARI-2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8D577E-8E41-41D7-906D-8064B5EA66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>
                <a:latin typeface="Serif sans"/>
              </a:rPr>
              <a:t>S</a:t>
            </a:r>
            <a:r>
              <a:rPr lang="tr-TR" cap="none" dirty="0" err="1">
                <a:latin typeface="Serif sans"/>
              </a:rPr>
              <a:t>teroid</a:t>
            </a:r>
            <a:r>
              <a:rPr lang="tr-TR" cap="none" dirty="0">
                <a:latin typeface="Serif sans"/>
              </a:rPr>
              <a:t> tedavisi 14 günden uzun sürmüş olan kişilerin bu tedaviden sonra bir ay geçene kadar aşılanmaması önerilir.  </a:t>
            </a:r>
          </a:p>
          <a:p>
            <a:endParaRPr lang="tr-TR" dirty="0"/>
          </a:p>
          <a:p>
            <a:r>
              <a:rPr lang="tr-TR" dirty="0" err="1">
                <a:latin typeface="Serif sans"/>
              </a:rPr>
              <a:t>i</a:t>
            </a:r>
            <a:r>
              <a:rPr lang="tr-TR" cap="none" dirty="0" err="1">
                <a:latin typeface="Serif sans"/>
              </a:rPr>
              <a:t>ntravenöz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immünglobulin</a:t>
            </a:r>
            <a:r>
              <a:rPr lang="tr-TR" cap="none" dirty="0">
                <a:latin typeface="Serif sans"/>
              </a:rPr>
              <a:t> </a:t>
            </a:r>
            <a:r>
              <a:rPr lang="tr-TR" dirty="0">
                <a:latin typeface="Serif sans"/>
              </a:rPr>
              <a:t>(IVIG), </a:t>
            </a:r>
          </a:p>
          <a:p>
            <a:r>
              <a:rPr lang="tr-TR" dirty="0">
                <a:latin typeface="Serif sans"/>
              </a:rPr>
              <a:t>VZIG, </a:t>
            </a:r>
          </a:p>
          <a:p>
            <a:r>
              <a:rPr lang="tr-TR" cap="none" dirty="0">
                <a:latin typeface="Serif sans"/>
              </a:rPr>
              <a:t>Eritrosit transfüzyonları hariç kan ürünleri </a:t>
            </a:r>
          </a:p>
          <a:p>
            <a:r>
              <a:rPr lang="tr-TR" cap="none" dirty="0">
                <a:latin typeface="Serif sans"/>
              </a:rPr>
              <a:t>Plazma transfüzyonları verilmesinin üzerinden beş ay geçene kadar aşı yapılmamalıdır</a:t>
            </a:r>
            <a:r>
              <a:rPr lang="tr-TR" dirty="0">
                <a:latin typeface="Serif sans"/>
              </a:rPr>
              <a:t>. A</a:t>
            </a:r>
            <a:r>
              <a:rPr lang="tr-TR" cap="none" dirty="0">
                <a:latin typeface="Serif sans"/>
              </a:rPr>
              <a:t>yrıca mümkünse aşıdan sonra üç hafta içerisinde </a:t>
            </a:r>
            <a:r>
              <a:rPr lang="tr-TR" cap="none" dirty="0" err="1">
                <a:latin typeface="Serif sans"/>
              </a:rPr>
              <a:t>immünglobulin</a:t>
            </a:r>
            <a:r>
              <a:rPr lang="tr-TR" cap="none" dirty="0">
                <a:latin typeface="Serif sans"/>
              </a:rPr>
              <a:t> verilmemelidir.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Aşıdan sonraki altı hafta içerisinde salisilat verilmemesi genel olarak önerilmektedir.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44263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5B60BCC-0745-4B0F-92E7-8767E26E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SU ÇİÇEĞİ AŞISI TİCARİ PREPARATLARI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C991C9-D917-45B6-AD8D-35F85A17BF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Okavax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Aşı: </a:t>
            </a:r>
            <a:r>
              <a:rPr lang="tr-TR" dirty="0">
                <a:latin typeface="Serif sans"/>
              </a:rPr>
              <a:t>Su Çiçeği Aşısı</a:t>
            </a: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Varilrix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Aşı: </a:t>
            </a:r>
            <a:r>
              <a:rPr lang="tr-TR" dirty="0">
                <a:latin typeface="Serif sans"/>
              </a:rPr>
              <a:t>Su Çiçeği Aşısı</a:t>
            </a: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Varivax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Aşı: </a:t>
            </a:r>
            <a:r>
              <a:rPr lang="tr-TR" dirty="0" err="1">
                <a:latin typeface="Serif sans"/>
              </a:rPr>
              <a:t>Varisella</a:t>
            </a:r>
            <a:r>
              <a:rPr lang="tr-TR" dirty="0">
                <a:latin typeface="Serif sans"/>
              </a:rPr>
              <a:t> Virüsü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81668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E395F0-0B41-4446-BEC5-887EB05C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70" y="140677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 err="1">
                <a:latin typeface="Serif sans"/>
              </a:rPr>
              <a:t>Herpes</a:t>
            </a:r>
            <a:r>
              <a:rPr lang="tr-TR" sz="3200" dirty="0">
                <a:latin typeface="Serif sans"/>
              </a:rPr>
              <a:t> </a:t>
            </a:r>
            <a:r>
              <a:rPr lang="tr-TR" sz="3200" dirty="0" err="1">
                <a:latin typeface="Serif sans"/>
              </a:rPr>
              <a:t>Zoster</a:t>
            </a:r>
            <a:r>
              <a:rPr lang="tr-TR" sz="3200" dirty="0">
                <a:latin typeface="Serif sans"/>
              </a:rPr>
              <a:t> (Zona) Aşısı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42A41E-2AC1-4827-88B2-B48DD997BC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3385" y="1292642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  <a:latin typeface="Serif sans"/>
              </a:rPr>
              <a:t>    </a:t>
            </a:r>
            <a:r>
              <a:rPr lang="tr-TR" sz="2400" dirty="0">
                <a:solidFill>
                  <a:schemeClr val="accent1"/>
                </a:solidFill>
                <a:latin typeface="Serif sans"/>
              </a:rPr>
              <a:t>İçeriği</a:t>
            </a:r>
          </a:p>
          <a:p>
            <a:pPr marL="0" indent="0">
              <a:buNone/>
            </a:pPr>
            <a:r>
              <a:rPr lang="tr-TR" cap="none" dirty="0">
                <a:latin typeface="Serif sans"/>
              </a:rPr>
              <a:t>İnsan </a:t>
            </a:r>
            <a:r>
              <a:rPr lang="tr-TR" cap="none" dirty="0" err="1">
                <a:latin typeface="Serif sans"/>
              </a:rPr>
              <a:t>diploid</a:t>
            </a:r>
            <a:r>
              <a:rPr lang="tr-TR" cap="none" dirty="0">
                <a:latin typeface="Serif sans"/>
              </a:rPr>
              <a:t> (MRC-5) hücrelerinde üretilmiş canlı </a:t>
            </a:r>
            <a:r>
              <a:rPr lang="tr-TR" cap="none" dirty="0" err="1">
                <a:latin typeface="Serif sans"/>
              </a:rPr>
              <a:t>attenüe</a:t>
            </a:r>
            <a:r>
              <a:rPr lang="tr-TR" cap="none" dirty="0">
                <a:latin typeface="Serif sans"/>
              </a:rPr>
              <a:t> bir aşıdır.</a:t>
            </a:r>
            <a:r>
              <a:rPr lang="tr-TR" dirty="0"/>
              <a:t> </a:t>
            </a:r>
            <a:r>
              <a:rPr lang="tr-TR" dirty="0">
                <a:latin typeface="Serif sans"/>
              </a:rPr>
              <a:t>O</a:t>
            </a:r>
            <a:r>
              <a:rPr lang="tr-TR" cap="none" dirty="0">
                <a:latin typeface="Serif sans"/>
              </a:rPr>
              <a:t>ka </a:t>
            </a:r>
            <a:r>
              <a:rPr lang="tr-TR" cap="none" dirty="0" err="1">
                <a:latin typeface="Serif sans"/>
              </a:rPr>
              <a:t>suşundan</a:t>
            </a:r>
            <a:r>
              <a:rPr lang="tr-TR" cap="none" dirty="0">
                <a:latin typeface="Serif sans"/>
              </a:rPr>
              <a:t> hazırlanmıştır.</a:t>
            </a:r>
          </a:p>
          <a:p>
            <a:pPr marL="0" indent="0">
              <a:buNone/>
            </a:pPr>
            <a:endParaRPr lang="tr-TR" cap="none" dirty="0">
              <a:latin typeface="Serif sans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   </a:t>
            </a:r>
          </a:p>
          <a:p>
            <a:pPr marL="0" indent="0">
              <a:buNone/>
            </a:pPr>
            <a:r>
              <a:rPr lang="tr-TR" dirty="0" err="1">
                <a:solidFill>
                  <a:schemeClr val="accent1"/>
                </a:solidFill>
                <a:latin typeface="Serif sans"/>
              </a:rPr>
              <a:t>Endikasyonları</a:t>
            </a:r>
            <a:endParaRPr lang="tr-TR" cap="none" dirty="0">
              <a:solidFill>
                <a:schemeClr val="accent1"/>
              </a:solidFill>
              <a:latin typeface="Serif sans"/>
            </a:endParaRPr>
          </a:p>
          <a:p>
            <a:r>
              <a:rPr lang="tr-TR" cap="none" dirty="0">
                <a:latin typeface="Serif sans"/>
              </a:rPr>
              <a:t>60 yaş üzerindeki tüm bireylere önerilmektedir.</a:t>
            </a:r>
          </a:p>
          <a:p>
            <a:r>
              <a:rPr lang="tr-TR" cap="none" dirty="0">
                <a:latin typeface="Serif sans"/>
              </a:rPr>
              <a:t>Kronik hastalığı olanlar (KBY, </a:t>
            </a:r>
            <a:r>
              <a:rPr lang="tr-TR" cap="none" dirty="0" err="1">
                <a:latin typeface="Serif sans"/>
              </a:rPr>
              <a:t>Diabetes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Mellitus</a:t>
            </a:r>
            <a:r>
              <a:rPr lang="tr-TR" cap="none" dirty="0">
                <a:latin typeface="Serif sans"/>
              </a:rPr>
              <a:t>, </a:t>
            </a:r>
            <a:r>
              <a:rPr lang="tr-TR" cap="none" dirty="0" err="1">
                <a:latin typeface="Serif sans"/>
              </a:rPr>
              <a:t>Romatoid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Artrit</a:t>
            </a:r>
            <a:r>
              <a:rPr lang="tr-TR" cap="none" dirty="0">
                <a:latin typeface="Serif sans"/>
              </a:rPr>
              <a:t>, KOAH) huzurevinde kalanlar zona açısından artmış riske sahip olacaklarından aşılanması önerilmektedir. </a:t>
            </a:r>
          </a:p>
        </p:txBody>
      </p:sp>
    </p:spTree>
    <p:extLst>
      <p:ext uri="{BB962C8B-B14F-4D97-AF65-F5344CB8AC3E}">
        <p14:creationId xmlns:p14="http://schemas.microsoft.com/office/powerpoint/2010/main" val="34638657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A48A3E-C1B9-4881-A7AE-3D16D3BA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>
                <a:latin typeface="Serif sans"/>
              </a:rPr>
              <a:t>Herpes</a:t>
            </a:r>
            <a:r>
              <a:rPr lang="tr-TR" sz="3200" dirty="0">
                <a:latin typeface="Serif sans"/>
              </a:rPr>
              <a:t> </a:t>
            </a:r>
            <a:r>
              <a:rPr lang="tr-TR" sz="3200" dirty="0" err="1">
                <a:latin typeface="Serif sans"/>
              </a:rPr>
              <a:t>Zoster</a:t>
            </a:r>
            <a:r>
              <a:rPr lang="tr-TR" sz="3200" dirty="0">
                <a:latin typeface="Serif sans"/>
              </a:rPr>
              <a:t> (Zona) Aşısı </a:t>
            </a:r>
            <a:r>
              <a:rPr lang="tr-TR" sz="3200" dirty="0">
                <a:solidFill>
                  <a:srgbClr val="C00000"/>
                </a:solidFill>
                <a:latin typeface="Serif sans"/>
              </a:rPr>
              <a:t>UYGULAMA ŞEKLİ</a:t>
            </a:r>
            <a:br>
              <a:rPr lang="tr-TR" sz="3200" dirty="0">
                <a:solidFill>
                  <a:srgbClr val="C00000"/>
                </a:solidFill>
                <a:latin typeface="Serif sans"/>
              </a:rPr>
            </a:br>
            <a:endParaRPr lang="tr-TR" sz="3200" dirty="0">
              <a:latin typeface="Serif san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22EC0C-7F6E-4394-8325-3DC4DFD6C3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346196"/>
          </a:xfrm>
        </p:spPr>
        <p:txBody>
          <a:bodyPr numCol="1">
            <a:normAutofit lnSpcReduction="10000"/>
          </a:bodyPr>
          <a:lstStyle/>
          <a:p>
            <a:r>
              <a:rPr lang="tr-TR" cap="none" dirty="0" err="1">
                <a:latin typeface="Serif sans"/>
              </a:rPr>
              <a:t>Deltoid</a:t>
            </a:r>
            <a:r>
              <a:rPr lang="tr-TR" cap="none" dirty="0">
                <a:latin typeface="Serif sans"/>
              </a:rPr>
              <a:t> bölgeye </a:t>
            </a:r>
            <a:r>
              <a:rPr lang="tr-TR" cap="none" dirty="0" err="1">
                <a:latin typeface="Serif sans"/>
              </a:rPr>
              <a:t>subkutan</a:t>
            </a:r>
            <a:r>
              <a:rPr lang="tr-TR" cap="none" dirty="0">
                <a:latin typeface="Serif sans"/>
              </a:rPr>
              <a:t> tek doz olarak uygulanır.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Aşı dondurularak -5</a:t>
            </a:r>
            <a:r>
              <a:rPr lang="tr-TR" dirty="0"/>
              <a:t>°-</a:t>
            </a:r>
            <a:r>
              <a:rPr lang="tr-TR" cap="none" dirty="0">
                <a:latin typeface="Serif sans"/>
              </a:rPr>
              <a:t>15</a:t>
            </a:r>
            <a:r>
              <a:rPr lang="tr-TR" dirty="0"/>
              <a:t>°</a:t>
            </a:r>
            <a:r>
              <a:rPr lang="tr-TR" cap="none" dirty="0">
                <a:latin typeface="Serif sans"/>
              </a:rPr>
              <a:t>arasında saklanır.</a:t>
            </a:r>
          </a:p>
          <a:p>
            <a:endParaRPr lang="tr-TR" cap="none" dirty="0">
              <a:latin typeface="Serif sans"/>
            </a:endParaRPr>
          </a:p>
          <a:p>
            <a:pPr marL="0" indent="0">
              <a:buNone/>
            </a:pPr>
            <a:r>
              <a:rPr lang="tr-TR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tr-T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rgbClr val="C00000"/>
                </a:solidFill>
              </a:rPr>
              <a:t> </a:t>
            </a:r>
            <a:endParaRPr lang="tr-TR" cap="none" dirty="0">
              <a:solidFill>
                <a:srgbClr val="C00000"/>
              </a:solidFill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3338481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704669A-64C8-4B31-8861-8E68BE29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>
                <a:latin typeface="Serif sans"/>
              </a:rPr>
              <a:t>Herpes</a:t>
            </a:r>
            <a:r>
              <a:rPr lang="tr-TR" sz="3200" dirty="0">
                <a:latin typeface="Serif sans"/>
              </a:rPr>
              <a:t> </a:t>
            </a:r>
            <a:r>
              <a:rPr lang="tr-TR" sz="3200" dirty="0" err="1">
                <a:latin typeface="Serif sans"/>
              </a:rPr>
              <a:t>Zoster</a:t>
            </a:r>
            <a:r>
              <a:rPr lang="tr-TR" sz="3200" dirty="0">
                <a:latin typeface="Serif sans"/>
              </a:rPr>
              <a:t> (Zona) Aşısı </a:t>
            </a:r>
            <a:r>
              <a:rPr lang="tr-TR" sz="3200" dirty="0" err="1">
                <a:solidFill>
                  <a:srgbClr val="C00000"/>
                </a:solidFill>
                <a:latin typeface="Serif sans"/>
              </a:rPr>
              <a:t>Kontrendikasyonları</a:t>
            </a:r>
            <a:r>
              <a:rPr lang="tr-TR" sz="3200" dirty="0">
                <a:solidFill>
                  <a:srgbClr val="C00000"/>
                </a:solidFill>
                <a:latin typeface="Serif sans"/>
              </a:rPr>
              <a:t> </a:t>
            </a:r>
            <a:br>
              <a:rPr lang="tr-TR" sz="3200" dirty="0">
                <a:solidFill>
                  <a:srgbClr val="C00000"/>
                </a:solidFill>
                <a:latin typeface="Serif sans"/>
              </a:rPr>
            </a:b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637AC9-B0FC-4C67-B807-0F00CFD7F6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085" y="1837765"/>
            <a:ext cx="10394707" cy="3311189"/>
          </a:xfrm>
        </p:spPr>
        <p:txBody>
          <a:bodyPr>
            <a:normAutofit/>
          </a:bodyPr>
          <a:lstStyle/>
          <a:p>
            <a:r>
              <a:rPr lang="tr-TR" cap="none" dirty="0">
                <a:latin typeface="Serif sans"/>
              </a:rPr>
              <a:t>Kemik iliği ya da lenfatik sistemin etkilendiği lösemi, </a:t>
            </a:r>
            <a:r>
              <a:rPr lang="tr-TR" cap="none" dirty="0" err="1">
                <a:latin typeface="Serif sans"/>
              </a:rPr>
              <a:t>lenfoma</a:t>
            </a:r>
            <a:r>
              <a:rPr lang="tr-TR" cap="none" dirty="0">
                <a:latin typeface="Serif sans"/>
              </a:rPr>
              <a:t> ve diğer </a:t>
            </a:r>
            <a:r>
              <a:rPr lang="tr-TR" cap="none" dirty="0" err="1">
                <a:latin typeface="Serif sans"/>
              </a:rPr>
              <a:t>malignitelerde</a:t>
            </a:r>
            <a:r>
              <a:rPr lang="tr-TR" cap="none" dirty="0">
                <a:latin typeface="Serif sans"/>
              </a:rPr>
              <a:t> görülen </a:t>
            </a:r>
            <a:r>
              <a:rPr lang="tr-TR" cap="none" dirty="0" err="1">
                <a:latin typeface="Serif sans"/>
              </a:rPr>
              <a:t>immün</a:t>
            </a:r>
            <a:r>
              <a:rPr lang="tr-TR" cap="none" dirty="0">
                <a:latin typeface="Serif sans"/>
              </a:rPr>
              <a:t> yetmezlik halleri; </a:t>
            </a:r>
          </a:p>
          <a:p>
            <a:r>
              <a:rPr lang="tr-TR" cap="none" dirty="0">
                <a:latin typeface="Serif sans"/>
              </a:rPr>
              <a:t>2 haftadan uzun süre </a:t>
            </a:r>
            <a:r>
              <a:rPr lang="tr-TR" cap="none" dirty="0" err="1">
                <a:latin typeface="Serif sans"/>
              </a:rPr>
              <a:t>immünsüpresif</a:t>
            </a:r>
            <a:r>
              <a:rPr lang="tr-TR" cap="none" dirty="0">
                <a:latin typeface="Serif sans"/>
              </a:rPr>
              <a:t> dozda </a:t>
            </a:r>
            <a:r>
              <a:rPr lang="tr-TR" cap="none" dirty="0" err="1">
                <a:latin typeface="Serif sans"/>
              </a:rPr>
              <a:t>kortikosteroid</a:t>
            </a:r>
            <a:r>
              <a:rPr lang="tr-TR" cap="none" dirty="0">
                <a:latin typeface="Serif sans"/>
              </a:rPr>
              <a:t> kullanımı; </a:t>
            </a:r>
          </a:p>
          <a:p>
            <a:r>
              <a:rPr lang="tr-TR" cap="none" dirty="0" err="1">
                <a:latin typeface="Serif sans"/>
              </a:rPr>
              <a:t>Primer</a:t>
            </a:r>
            <a:r>
              <a:rPr lang="tr-TR" cap="none" dirty="0">
                <a:latin typeface="Serif sans"/>
              </a:rPr>
              <a:t> ya da kazanılmış </a:t>
            </a:r>
            <a:r>
              <a:rPr lang="tr-TR" cap="none" dirty="0" err="1">
                <a:latin typeface="Serif sans"/>
              </a:rPr>
              <a:t>immün</a:t>
            </a:r>
            <a:r>
              <a:rPr lang="tr-TR" cap="none" dirty="0">
                <a:latin typeface="Serif sans"/>
              </a:rPr>
              <a:t> yetmezlik halleri; </a:t>
            </a:r>
          </a:p>
          <a:p>
            <a:r>
              <a:rPr lang="tr-TR" cap="none" dirty="0">
                <a:latin typeface="Serif sans"/>
              </a:rPr>
              <a:t>Aktif tüberküloz; </a:t>
            </a:r>
          </a:p>
          <a:p>
            <a:r>
              <a:rPr lang="tr-TR" cap="none" dirty="0">
                <a:latin typeface="Serif sans"/>
              </a:rPr>
              <a:t>Gebelik ve </a:t>
            </a:r>
          </a:p>
          <a:p>
            <a:r>
              <a:rPr lang="tr-TR" cap="none" dirty="0">
                <a:latin typeface="Serif sans"/>
              </a:rPr>
              <a:t>38.5</a:t>
            </a:r>
            <a:r>
              <a:rPr lang="tr-TR" dirty="0"/>
              <a:t>° </a:t>
            </a:r>
            <a:r>
              <a:rPr lang="tr-TR" cap="none" dirty="0">
                <a:latin typeface="Serif sans"/>
              </a:rPr>
              <a:t>’</a:t>
            </a:r>
            <a:r>
              <a:rPr lang="tr-TR" cap="none" dirty="0" err="1">
                <a:latin typeface="Serif sans"/>
              </a:rPr>
              <a:t>nin</a:t>
            </a:r>
            <a:r>
              <a:rPr lang="tr-TR" cap="none" dirty="0">
                <a:latin typeface="Serif sans"/>
              </a:rPr>
              <a:t> üzerinde ateşin eşlik ettiği hastalıklar </a:t>
            </a:r>
            <a:r>
              <a:rPr lang="tr-TR" cap="none" dirty="0" err="1">
                <a:latin typeface="Serif sans"/>
              </a:rPr>
              <a:t>kontraendikedir</a:t>
            </a:r>
            <a:r>
              <a:rPr lang="tr-TR" cap="none" dirty="0">
                <a:latin typeface="Serif sans"/>
              </a:rPr>
              <a:t>.</a:t>
            </a:r>
            <a:endParaRPr lang="tr-TR" cap="none" dirty="0">
              <a:solidFill>
                <a:srgbClr val="C00000"/>
              </a:solidFill>
              <a:latin typeface="Serif sans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11007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59740B9-31AD-443E-A167-1AE0C324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6224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cap="none" dirty="0">
                <a:latin typeface="Serif sans"/>
              </a:rPr>
              <a:t>KIZAMIK, KIZAMIKÇIK, KABAKULAK AŞILARI </a:t>
            </a:r>
            <a:r>
              <a:rPr lang="tr-TR" sz="3200" dirty="0">
                <a:solidFill>
                  <a:srgbClr val="C00000"/>
                </a:solidFill>
                <a:latin typeface="Serif sans"/>
              </a:rPr>
              <a:t>İçeriği</a:t>
            </a:r>
            <a:br>
              <a:rPr lang="tr-TR" sz="3200" dirty="0">
                <a:solidFill>
                  <a:srgbClr val="C00000"/>
                </a:solidFill>
                <a:latin typeface="Serif sans"/>
              </a:rPr>
            </a:br>
            <a:endParaRPr lang="tr-TR" sz="3200" cap="none" dirty="0">
              <a:latin typeface="Serif san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9D17CE-A417-4A1F-B8CA-8381EFDFB0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800100"/>
            <a:ext cx="10394707" cy="4574485"/>
          </a:xfrm>
        </p:spPr>
        <p:txBody>
          <a:bodyPr/>
          <a:lstStyle/>
          <a:p>
            <a:r>
              <a:rPr lang="tr-TR" dirty="0">
                <a:latin typeface="Serif sans"/>
              </a:rPr>
              <a:t>K</a:t>
            </a:r>
            <a:r>
              <a:rPr lang="tr-TR" cap="none" dirty="0">
                <a:latin typeface="Serif sans"/>
              </a:rPr>
              <a:t>ızamık ve kabakulak aşıları civciv embriyonu hücre kültüründen,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Kızamıkçık aşısı ise insan </a:t>
            </a:r>
            <a:r>
              <a:rPr lang="tr-TR" cap="none" dirty="0" err="1">
                <a:latin typeface="Serif sans"/>
              </a:rPr>
              <a:t>diploid</a:t>
            </a:r>
            <a:r>
              <a:rPr lang="tr-TR" cap="none" dirty="0">
                <a:latin typeface="Serif sans"/>
              </a:rPr>
              <a:t> hücre kültüründen üretilir.</a:t>
            </a:r>
          </a:p>
        </p:txBody>
      </p:sp>
    </p:spTree>
    <p:extLst>
      <p:ext uri="{BB962C8B-B14F-4D97-AF65-F5344CB8AC3E}">
        <p14:creationId xmlns:p14="http://schemas.microsoft.com/office/powerpoint/2010/main" val="15216143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AEE4C3-7C9D-4FCD-A97E-04F40E1C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Serif sans"/>
              </a:rPr>
              <a:t>KKK AŞISI </a:t>
            </a:r>
            <a:r>
              <a:rPr lang="tr-TR" sz="3200" dirty="0" err="1">
                <a:solidFill>
                  <a:srgbClr val="C00000"/>
                </a:solidFill>
                <a:latin typeface="Serif sans"/>
              </a:rPr>
              <a:t>Endikasyonları</a:t>
            </a:r>
            <a:r>
              <a:rPr lang="tr-TR" sz="3200" dirty="0">
                <a:solidFill>
                  <a:srgbClr val="C00000"/>
                </a:solidFill>
                <a:latin typeface="Serif sans"/>
              </a:rPr>
              <a:t> VE UYGULAMA ŞEKLİ </a:t>
            </a:r>
            <a:endParaRPr lang="tr-TR" sz="3200" dirty="0">
              <a:latin typeface="Serif san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60BAE3-37D9-43C7-AAE8-09F46FDE51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5" y="1553442"/>
            <a:ext cx="10394707" cy="3311189"/>
          </a:xfrm>
        </p:spPr>
        <p:txBody>
          <a:bodyPr>
            <a:normAutofit fontScale="77500" lnSpcReduction="20000"/>
          </a:bodyPr>
          <a:lstStyle/>
          <a:p>
            <a:r>
              <a:rPr lang="tr-TR" cap="none" dirty="0">
                <a:latin typeface="Serif sans"/>
              </a:rPr>
              <a:t>Hastalığı geçirmemiş olan yetişkinlere en az 1 doz </a:t>
            </a:r>
            <a:r>
              <a:rPr lang="tr-TR" cap="none" dirty="0" err="1">
                <a:latin typeface="Serif sans"/>
              </a:rPr>
              <a:t>subkütan</a:t>
            </a:r>
            <a:r>
              <a:rPr lang="tr-TR" cap="none" dirty="0">
                <a:latin typeface="Serif sans"/>
              </a:rPr>
              <a:t> yoldan KKK aşısı yapılmalıdır.</a:t>
            </a:r>
            <a:br>
              <a:rPr lang="tr-TR" cap="none" dirty="0">
                <a:solidFill>
                  <a:srgbClr val="C00000"/>
                </a:solidFill>
                <a:latin typeface="Serif sans"/>
              </a:rPr>
            </a:br>
            <a:endParaRPr lang="tr-TR" cap="none" dirty="0">
              <a:solidFill>
                <a:srgbClr val="C00000"/>
              </a:solidFill>
              <a:latin typeface="Serif sans"/>
            </a:endParaRPr>
          </a:p>
          <a:p>
            <a:pPr marL="0" indent="0">
              <a:buNone/>
            </a:pPr>
            <a:r>
              <a:rPr lang="tr-TR" cap="none" dirty="0">
                <a:solidFill>
                  <a:srgbClr val="C00000"/>
                </a:solidFill>
                <a:latin typeface="Serif sans"/>
              </a:rPr>
              <a:t>  </a:t>
            </a:r>
            <a:r>
              <a:rPr lang="tr-TR" cap="none" dirty="0">
                <a:latin typeface="Serif sans"/>
              </a:rPr>
              <a:t>Aşağıdaki durumlarda en az 28 gün arayla 2. doz KKK aşısı uygulanmalıdır: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pPr lvl="1" fontAlgn="base"/>
            <a:r>
              <a:rPr lang="tr-TR" cap="none" dirty="0">
                <a:latin typeface="Serif sans"/>
              </a:rPr>
              <a:t>Yakın zamanda kızamık, kızamıkçık veya kabakulağa maruz kalma ya da salgın durumu </a:t>
            </a:r>
          </a:p>
          <a:p>
            <a:pPr lvl="1" fontAlgn="base"/>
            <a:endParaRPr lang="tr-TR" cap="none" dirty="0">
              <a:latin typeface="Serif sans"/>
            </a:endParaRPr>
          </a:p>
          <a:p>
            <a:pPr lvl="1" fontAlgn="base"/>
            <a:r>
              <a:rPr lang="tr-TR" cap="none" dirty="0">
                <a:latin typeface="Serif sans"/>
              </a:rPr>
              <a:t>Bir sağlık kuruluşunda ya da bakım evinde çalışma </a:t>
            </a:r>
          </a:p>
          <a:p>
            <a:pPr lvl="1" fontAlgn="base"/>
            <a:endParaRPr lang="tr-TR" cap="none" dirty="0">
              <a:latin typeface="Serif sans"/>
            </a:endParaRPr>
          </a:p>
          <a:p>
            <a:pPr lvl="1" fontAlgn="base"/>
            <a:r>
              <a:rPr lang="tr-TR" cap="none" dirty="0">
                <a:latin typeface="Serif sans"/>
              </a:rPr>
              <a:t>Yükseköğrenim kurumlarında eğitim görme </a:t>
            </a:r>
          </a:p>
          <a:p>
            <a:pPr lvl="1" fontAlgn="base"/>
            <a:endParaRPr lang="tr-TR" cap="none" dirty="0">
              <a:latin typeface="Serif sans"/>
            </a:endParaRPr>
          </a:p>
          <a:p>
            <a:pPr lvl="1" fontAlgn="base"/>
            <a:r>
              <a:rPr lang="tr-TR" cap="none" dirty="0">
                <a:latin typeface="Serif sans"/>
              </a:rPr>
              <a:t>Temas riskinin yüksek olduğu uluslararası seyahat planlama </a:t>
            </a:r>
          </a:p>
        </p:txBody>
      </p:sp>
    </p:spTree>
    <p:extLst>
      <p:ext uri="{BB962C8B-B14F-4D97-AF65-F5344CB8AC3E}">
        <p14:creationId xmlns:p14="http://schemas.microsoft.com/office/powerpoint/2010/main" val="557621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F3E3502-11F3-404B-AD6C-DEC56A688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Serif sans"/>
              </a:rPr>
              <a:t> Aşı Tipleri </a:t>
            </a:r>
            <a:endParaRPr lang="tr-TR" sz="3600" dirty="0">
              <a:latin typeface="Serif san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6CD710-06C7-42F6-9CE2-CDAF55A1B6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311189"/>
          </a:xfrm>
        </p:spPr>
        <p:txBody>
          <a:bodyPr>
            <a:normAutofit/>
          </a:bodyPr>
          <a:lstStyle/>
          <a:p>
            <a:r>
              <a:rPr lang="tr-TR" sz="3200" cap="none" dirty="0" err="1">
                <a:latin typeface="Serif sans"/>
              </a:rPr>
              <a:t>Viral</a:t>
            </a:r>
            <a:r>
              <a:rPr lang="tr-TR" sz="3200" cap="none" dirty="0">
                <a:latin typeface="Serif sans"/>
              </a:rPr>
              <a:t> Aşılar </a:t>
            </a:r>
          </a:p>
          <a:p>
            <a:endParaRPr lang="tr-TR" sz="3200" cap="none" dirty="0">
              <a:solidFill>
                <a:srgbClr val="C00000"/>
              </a:solidFill>
              <a:latin typeface="Serif sans"/>
            </a:endParaRPr>
          </a:p>
          <a:p>
            <a:r>
              <a:rPr lang="tr-TR" sz="3200" cap="none" dirty="0">
                <a:latin typeface="Serif sans"/>
              </a:rPr>
              <a:t>Bakteriyel Aşılar </a:t>
            </a:r>
          </a:p>
        </p:txBody>
      </p:sp>
    </p:spTree>
    <p:extLst>
      <p:ext uri="{BB962C8B-B14F-4D97-AF65-F5344CB8AC3E}">
        <p14:creationId xmlns:p14="http://schemas.microsoft.com/office/powerpoint/2010/main" val="13216885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631052-2FAC-43AE-8FAC-6C41212A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B1A6E9-1EE5-4903-BD79-6650062E66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Serif sans"/>
              </a:rPr>
              <a:t>e</a:t>
            </a:r>
            <a:r>
              <a:rPr lang="tr-TR" cap="none" dirty="0">
                <a:latin typeface="Serif sans"/>
              </a:rPr>
              <a:t>njeksiyon yerinde ağrı, </a:t>
            </a:r>
            <a:r>
              <a:rPr lang="tr-TR" cap="none" dirty="0" err="1">
                <a:latin typeface="Serif sans"/>
              </a:rPr>
              <a:t>eritem</a:t>
            </a:r>
            <a:r>
              <a:rPr lang="tr-TR" cap="none" dirty="0">
                <a:latin typeface="Serif sans"/>
              </a:rPr>
              <a:t> ve şişliktir</a:t>
            </a:r>
            <a:r>
              <a:rPr lang="tr-TR" dirty="0">
                <a:latin typeface="Serif sans"/>
              </a:rPr>
              <a:t>.</a:t>
            </a:r>
            <a:r>
              <a:rPr lang="tr-TR" dirty="0"/>
              <a:t> </a:t>
            </a:r>
            <a:r>
              <a:rPr lang="tr-TR" dirty="0">
                <a:latin typeface="Serif sans"/>
              </a:rPr>
              <a:t>A</a:t>
            </a:r>
            <a:r>
              <a:rPr lang="tr-TR" cap="none" dirty="0">
                <a:latin typeface="Serif sans"/>
              </a:rPr>
              <a:t>teş(en sık), geçici döküntü, geçici </a:t>
            </a:r>
            <a:r>
              <a:rPr lang="tr-TR" cap="none" dirty="0" err="1">
                <a:latin typeface="Serif sans"/>
              </a:rPr>
              <a:t>lenfadenopati</a:t>
            </a:r>
            <a:r>
              <a:rPr lang="tr-TR" cap="none" dirty="0">
                <a:latin typeface="Serif sans"/>
              </a:rPr>
              <a:t> de görülebilir.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dirty="0" err="1">
                <a:latin typeface="Serif sans"/>
              </a:rPr>
              <a:t>p</a:t>
            </a:r>
            <a:r>
              <a:rPr lang="tr-TR" cap="none" dirty="0" err="1">
                <a:latin typeface="Serif sans"/>
              </a:rPr>
              <a:t>arotit</a:t>
            </a:r>
            <a:r>
              <a:rPr lang="tr-TR" cap="none" dirty="0">
                <a:latin typeface="Serif sans"/>
              </a:rPr>
              <a:t>, </a:t>
            </a:r>
            <a:r>
              <a:rPr lang="tr-TR" cap="none" dirty="0" err="1">
                <a:latin typeface="Serif sans"/>
              </a:rPr>
              <a:t>allerjik</a:t>
            </a:r>
            <a:r>
              <a:rPr lang="tr-TR" cap="none" dirty="0">
                <a:latin typeface="Serif sans"/>
              </a:rPr>
              <a:t> reaksiyonlar, </a:t>
            </a:r>
            <a:r>
              <a:rPr lang="tr-TR" cap="none" dirty="0" err="1">
                <a:latin typeface="Serif sans"/>
              </a:rPr>
              <a:t>trombositopeni</a:t>
            </a:r>
            <a:r>
              <a:rPr lang="tr-TR" cap="none" dirty="0">
                <a:latin typeface="Serif sans"/>
              </a:rPr>
              <a:t>(kabakulak aşısına bağlı)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dirty="0">
                <a:latin typeface="Serif sans"/>
              </a:rPr>
              <a:t>D</a:t>
            </a:r>
            <a:r>
              <a:rPr lang="tr-TR" cap="none" dirty="0">
                <a:latin typeface="Serif sans"/>
              </a:rPr>
              <a:t>aha çok kadınlarda </a:t>
            </a:r>
            <a:r>
              <a:rPr lang="tr-TR" cap="none" dirty="0" err="1">
                <a:latin typeface="Serif sans"/>
              </a:rPr>
              <a:t>artralji</a:t>
            </a:r>
            <a:r>
              <a:rPr lang="tr-TR" cap="none" dirty="0">
                <a:latin typeface="Serif sans"/>
              </a:rPr>
              <a:t> ve geçici </a:t>
            </a:r>
            <a:r>
              <a:rPr lang="tr-TR" cap="none" dirty="0" err="1">
                <a:latin typeface="Serif sans"/>
              </a:rPr>
              <a:t>artrit</a:t>
            </a:r>
            <a:r>
              <a:rPr lang="tr-TR" cap="none" dirty="0">
                <a:latin typeface="Serif sans"/>
              </a:rPr>
              <a:t>(kızamıkçık aşısına bağlı)</a:t>
            </a:r>
          </a:p>
          <a:p>
            <a:endParaRPr lang="tr-TR" cap="none" dirty="0">
              <a:latin typeface="Serif sans"/>
            </a:endParaRPr>
          </a:p>
          <a:p>
            <a:pPr marL="0" indent="0">
              <a:buNone/>
            </a:pPr>
            <a:endParaRPr lang="tr-TR" dirty="0">
              <a:latin typeface="Serif sans"/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B3FDAC0-696C-41EE-924A-7781F4B66C2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77863"/>
            <a:ext cx="4856163" cy="679450"/>
          </a:xfrm>
        </p:spPr>
        <p:txBody>
          <a:bodyPr/>
          <a:lstStyle/>
          <a:p>
            <a:r>
              <a:rPr lang="tr-TR" sz="2800" dirty="0">
                <a:solidFill>
                  <a:srgbClr val="C00000"/>
                </a:solidFill>
                <a:latin typeface="Serif sans"/>
              </a:rPr>
              <a:t>          KKK AŞISI YAN ETKİLERİ </a:t>
            </a:r>
            <a:endParaRPr lang="tr-TR" dirty="0"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29632778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>
            <a:extLst>
              <a:ext uri="{FF2B5EF4-FFF2-40B4-BE49-F238E27FC236}">
                <a16:creationId xmlns:a16="http://schemas.microsoft.com/office/drawing/2014/main" id="{77B146EB-72C6-419B-89A7-AA592760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>
                <a:solidFill>
                  <a:srgbClr val="C00000"/>
                </a:solidFill>
                <a:latin typeface="Serif sans"/>
              </a:rPr>
              <a:t>KKK AŞISI </a:t>
            </a:r>
            <a:r>
              <a:rPr lang="tr-TR" sz="3600" dirty="0">
                <a:latin typeface="Serif sans"/>
              </a:rPr>
              <a:t>Temas sonrası </a:t>
            </a:r>
            <a:r>
              <a:rPr lang="tr-TR" sz="3600" dirty="0" err="1">
                <a:latin typeface="Serif sans"/>
              </a:rPr>
              <a:t>profilaksi</a:t>
            </a:r>
            <a:r>
              <a:rPr lang="tr-TR" sz="3600" dirty="0">
                <a:latin typeface="Serif sans"/>
              </a:rPr>
              <a:t> </a:t>
            </a:r>
            <a:br>
              <a:rPr lang="tr-TR" dirty="0">
                <a:latin typeface="Serif sans"/>
              </a:rPr>
            </a:br>
            <a:endParaRPr lang="tr-TR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4B77C2AA-B5F5-4E62-A677-10B26CA9CF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518273"/>
            <a:ext cx="10394707" cy="3311189"/>
          </a:xfrm>
        </p:spPr>
        <p:txBody>
          <a:bodyPr/>
          <a:lstStyle/>
          <a:p>
            <a:r>
              <a:rPr lang="tr-TR" dirty="0">
                <a:latin typeface="Serif sans"/>
              </a:rPr>
              <a:t>K</a:t>
            </a:r>
            <a:r>
              <a:rPr lang="tr-TR" cap="none" dirty="0">
                <a:latin typeface="Serif sans"/>
              </a:rPr>
              <a:t>ızamık geçiren hasta ile temas sonrası duyarlı kişilere ilk 72 saat içerisinde </a:t>
            </a:r>
            <a:r>
              <a:rPr lang="tr-TR" dirty="0">
                <a:latin typeface="Serif sans"/>
              </a:rPr>
              <a:t>KKK </a:t>
            </a:r>
            <a:r>
              <a:rPr lang="tr-TR" cap="none" dirty="0">
                <a:latin typeface="Serif sans"/>
              </a:rPr>
              <a:t>aşısı yapılması korunmada yeterli olabilir.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dirty="0"/>
              <a:t> </a:t>
            </a:r>
            <a:r>
              <a:rPr lang="tr-TR" cap="none" dirty="0">
                <a:latin typeface="Serif sans"/>
              </a:rPr>
              <a:t>Kabakulak ve kızamıkçık için temas sonrası </a:t>
            </a:r>
            <a:r>
              <a:rPr lang="tr-TR" cap="none" dirty="0" err="1">
                <a:latin typeface="Serif sans"/>
              </a:rPr>
              <a:t>profilakside</a:t>
            </a:r>
            <a:r>
              <a:rPr lang="tr-TR" cap="none" dirty="0">
                <a:latin typeface="Serif sans"/>
              </a:rPr>
              <a:t> KKK aşısı etkili olmaz.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89287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>
            <a:extLst>
              <a:ext uri="{FF2B5EF4-FFF2-40B4-BE49-F238E27FC236}">
                <a16:creationId xmlns:a16="http://schemas.microsoft.com/office/drawing/2014/main" id="{8106CB00-C20E-460F-A98E-767987DCA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KKK AŞISI TİCARİ PREPARATLARI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3D82C4E3-6687-4868-A736-192FF687F1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Priorix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Aşısı</a:t>
            </a:r>
          </a:p>
          <a:p>
            <a:r>
              <a:rPr lang="tr-TR" dirty="0">
                <a:solidFill>
                  <a:srgbClr val="FF0000"/>
                </a:solidFill>
                <a:latin typeface="Serif sans"/>
              </a:rPr>
              <a:t>M-M-R II 0.7 ml Şırınga 1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Flakon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42868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EF56DD2-FC12-4CEB-97F5-031E5495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78" y="316523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 err="1">
                <a:latin typeface="Serif sans"/>
              </a:rPr>
              <a:t>Meningokok</a:t>
            </a:r>
            <a:r>
              <a:rPr lang="tr-TR" sz="3200" dirty="0">
                <a:latin typeface="Serif sans"/>
              </a:rPr>
              <a:t> Aşısı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852B3C-E87A-4F39-AF49-910CF264ED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086" y="1278224"/>
            <a:ext cx="10394707" cy="3970784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  <a:latin typeface="Serif sans"/>
              </a:rPr>
              <a:t>İçeriği</a:t>
            </a:r>
          </a:p>
          <a:p>
            <a:r>
              <a:rPr lang="tr-TR" cap="none" dirty="0" err="1">
                <a:latin typeface="Serif sans"/>
              </a:rPr>
              <a:t>Serogrup</a:t>
            </a:r>
            <a:r>
              <a:rPr lang="tr-TR" cap="none" dirty="0">
                <a:latin typeface="Serif sans"/>
              </a:rPr>
              <a:t> A ve C’yi içeren </a:t>
            </a:r>
            <a:r>
              <a:rPr lang="tr-TR" cap="none" dirty="0" err="1">
                <a:latin typeface="Serif sans"/>
              </a:rPr>
              <a:t>bivalan</a:t>
            </a:r>
            <a:r>
              <a:rPr lang="tr-TR" cap="none" dirty="0">
                <a:latin typeface="Serif sans"/>
              </a:rPr>
              <a:t>,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 err="1">
                <a:latin typeface="Serif sans"/>
              </a:rPr>
              <a:t>Serogrup</a:t>
            </a:r>
            <a:r>
              <a:rPr lang="tr-TR" cap="none" dirty="0">
                <a:latin typeface="Serif sans"/>
              </a:rPr>
              <a:t> A, C, Y ve W-135’i içeren </a:t>
            </a:r>
            <a:r>
              <a:rPr lang="tr-TR" cap="none" dirty="0" err="1">
                <a:latin typeface="Serif sans"/>
              </a:rPr>
              <a:t>tetravalan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polisakkarit</a:t>
            </a:r>
            <a:r>
              <a:rPr lang="tr-TR" cap="none" dirty="0">
                <a:latin typeface="Serif sans"/>
              </a:rPr>
              <a:t> ve </a:t>
            </a:r>
            <a:r>
              <a:rPr lang="tr-TR" cap="none" dirty="0" err="1">
                <a:latin typeface="Serif sans"/>
              </a:rPr>
              <a:t>tetravalan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konjuge</a:t>
            </a:r>
            <a:r>
              <a:rPr lang="tr-TR" cap="none" dirty="0">
                <a:latin typeface="Serif sans"/>
              </a:rPr>
              <a:t>,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 err="1">
                <a:latin typeface="Serif sans"/>
              </a:rPr>
              <a:t>Serogrup</a:t>
            </a:r>
            <a:r>
              <a:rPr lang="tr-TR" cap="none" dirty="0">
                <a:latin typeface="Serif sans"/>
              </a:rPr>
              <a:t> C’yi içeren </a:t>
            </a:r>
            <a:r>
              <a:rPr lang="tr-TR" cap="none" dirty="0" err="1">
                <a:latin typeface="Serif sans"/>
              </a:rPr>
              <a:t>konjuge</a:t>
            </a:r>
            <a:r>
              <a:rPr lang="tr-TR" cap="none" dirty="0">
                <a:latin typeface="Serif sans"/>
              </a:rPr>
              <a:t> preparatları vardır.</a:t>
            </a:r>
            <a:endParaRPr lang="tr-TR" cap="none" dirty="0">
              <a:solidFill>
                <a:schemeClr val="accent1"/>
              </a:solidFill>
              <a:latin typeface="Serif sans"/>
            </a:endParaRPr>
          </a:p>
          <a:p>
            <a:pPr marL="0" indent="0">
              <a:buNone/>
            </a:pPr>
            <a:endParaRPr lang="tr-T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199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C89835B-DF45-4955-A8B0-6590BF70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Serif sans"/>
              </a:rPr>
              <a:t>MENİNGOKOK AŞISI </a:t>
            </a:r>
            <a:r>
              <a:rPr lang="tr-TR" sz="2400" dirty="0" err="1">
                <a:latin typeface="Serif sans"/>
              </a:rPr>
              <a:t>Endikasyonları</a:t>
            </a:r>
            <a:endParaRPr lang="tr-TR" sz="2400" dirty="0">
              <a:latin typeface="Serif san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D1DA70-7359-4124-A841-0F0CFC8273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rmAutofit/>
          </a:bodyPr>
          <a:lstStyle/>
          <a:p>
            <a:pPr lvl="0" fontAlgn="base"/>
            <a:r>
              <a:rPr lang="tr-TR" dirty="0">
                <a:latin typeface="Serif sans"/>
              </a:rPr>
              <a:t>A</a:t>
            </a:r>
            <a:r>
              <a:rPr lang="tr-TR" cap="none" dirty="0">
                <a:latin typeface="Serif sans"/>
              </a:rPr>
              <a:t>natomik veya fonksiyonel </a:t>
            </a:r>
            <a:r>
              <a:rPr lang="tr-TR" cap="none" dirty="0" err="1">
                <a:latin typeface="Serif sans"/>
              </a:rPr>
              <a:t>aspleni</a:t>
            </a:r>
            <a:r>
              <a:rPr lang="tr-TR" cap="none" dirty="0">
                <a:latin typeface="Serif sans"/>
              </a:rPr>
              <a:t> </a:t>
            </a:r>
          </a:p>
          <a:p>
            <a:pPr lvl="0" fontAlgn="base"/>
            <a:endParaRPr lang="tr-TR" dirty="0">
              <a:latin typeface="Serif sans"/>
            </a:endParaRPr>
          </a:p>
          <a:p>
            <a:pPr lvl="0" fontAlgn="base"/>
            <a:r>
              <a:rPr lang="tr-TR" dirty="0">
                <a:latin typeface="Serif sans"/>
              </a:rPr>
              <a:t>G</a:t>
            </a:r>
            <a:r>
              <a:rPr lang="tr-TR" cap="none" dirty="0">
                <a:latin typeface="Serif sans"/>
              </a:rPr>
              <a:t>eç </a:t>
            </a:r>
            <a:r>
              <a:rPr lang="tr-TR" cap="none" dirty="0" err="1">
                <a:latin typeface="Serif sans"/>
              </a:rPr>
              <a:t>kompleman</a:t>
            </a:r>
            <a:r>
              <a:rPr lang="tr-TR" cap="none" dirty="0">
                <a:latin typeface="Serif sans"/>
              </a:rPr>
              <a:t> (C5-9) </a:t>
            </a:r>
            <a:r>
              <a:rPr lang="tr-TR" cap="none" dirty="0" err="1">
                <a:latin typeface="Serif sans"/>
              </a:rPr>
              <a:t>komponent</a:t>
            </a:r>
            <a:r>
              <a:rPr lang="tr-TR" cap="none" dirty="0">
                <a:latin typeface="Serif sans"/>
              </a:rPr>
              <a:t> yetmezlikleri </a:t>
            </a:r>
          </a:p>
          <a:p>
            <a:pPr lvl="0" fontAlgn="base"/>
            <a:endParaRPr lang="tr-TR" dirty="0">
              <a:latin typeface="Serif sans"/>
            </a:endParaRPr>
          </a:p>
          <a:p>
            <a:pPr lvl="0" fontAlgn="base"/>
            <a:r>
              <a:rPr lang="tr-TR" dirty="0">
                <a:latin typeface="Serif sans"/>
              </a:rPr>
              <a:t>B</a:t>
            </a:r>
            <a:r>
              <a:rPr lang="tr-TR" cap="none" dirty="0">
                <a:latin typeface="Serif sans"/>
              </a:rPr>
              <a:t>akımevlerinde yaşayan kişiler  </a:t>
            </a:r>
          </a:p>
          <a:p>
            <a:pPr lvl="0" fontAlgn="base"/>
            <a:endParaRPr lang="tr-TR" dirty="0">
              <a:latin typeface="Serif sans"/>
            </a:endParaRPr>
          </a:p>
          <a:p>
            <a:pPr lvl="0" fontAlgn="base"/>
            <a:r>
              <a:rPr lang="tr-TR" dirty="0">
                <a:latin typeface="Serif sans"/>
              </a:rPr>
              <a:t>Y</a:t>
            </a:r>
            <a:r>
              <a:rPr lang="tr-TR" cap="none" dirty="0">
                <a:latin typeface="Serif sans"/>
              </a:rPr>
              <a:t>urtta kalan </a:t>
            </a:r>
            <a:r>
              <a:rPr lang="tr-TR" cap="none" dirty="0" err="1">
                <a:latin typeface="Serif sans"/>
              </a:rPr>
              <a:t>öğrenciler,askeri</a:t>
            </a:r>
            <a:r>
              <a:rPr lang="tr-TR" cap="none" dirty="0">
                <a:latin typeface="Serif sans"/>
              </a:rPr>
              <a:t> personel </a:t>
            </a:r>
          </a:p>
          <a:p>
            <a:pPr lvl="0" fontAlgn="base"/>
            <a:endParaRPr lang="tr-TR" dirty="0">
              <a:latin typeface="Serif sans"/>
            </a:endParaRPr>
          </a:p>
          <a:p>
            <a:pPr lvl="0" fontAlgn="base"/>
            <a:r>
              <a:rPr lang="tr-TR" dirty="0">
                <a:latin typeface="Serif sans"/>
              </a:rPr>
              <a:t>R</a:t>
            </a:r>
            <a:r>
              <a:rPr lang="tr-TR" cap="none" dirty="0">
                <a:latin typeface="Serif sans"/>
              </a:rPr>
              <a:t>utin olarak </a:t>
            </a:r>
            <a:r>
              <a:rPr lang="tr-TR" cap="none" dirty="0" err="1">
                <a:latin typeface="Serif sans"/>
              </a:rPr>
              <a:t>N.meningitis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suşları</a:t>
            </a:r>
            <a:r>
              <a:rPr lang="tr-TR" cap="none" dirty="0">
                <a:latin typeface="Serif sans"/>
              </a:rPr>
              <a:t> ile karşılaşan laboratuvar çalışanları</a:t>
            </a:r>
            <a:r>
              <a:rPr lang="tr-TR" dirty="0">
                <a:latin typeface="Serif sans"/>
              </a:rPr>
              <a:t>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1667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4CF2A71-6CF9-4FFF-AA29-7E86C186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MENİNGOKOK AŞISI </a:t>
            </a:r>
            <a:r>
              <a:rPr lang="tr-TR" sz="3200" dirty="0" err="1">
                <a:latin typeface="Serif sans"/>
              </a:rPr>
              <a:t>Endikasyonları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6040D7-0DEB-450D-BCF5-DB5777086A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 fontAlgn="base"/>
            <a:r>
              <a:rPr lang="tr-TR" dirty="0" err="1">
                <a:latin typeface="Serif sans"/>
              </a:rPr>
              <a:t>M</a:t>
            </a:r>
            <a:r>
              <a:rPr lang="tr-TR" cap="none" dirty="0" err="1">
                <a:latin typeface="Serif sans"/>
              </a:rPr>
              <a:t>eningokokal</a:t>
            </a:r>
            <a:r>
              <a:rPr lang="tr-TR" cap="none" dirty="0">
                <a:latin typeface="Serif sans"/>
              </a:rPr>
              <a:t> hastalığın </a:t>
            </a:r>
            <a:r>
              <a:rPr lang="tr-TR" cap="none" dirty="0" err="1">
                <a:latin typeface="Serif sans"/>
              </a:rPr>
              <a:t>hiperendemik</a:t>
            </a:r>
            <a:r>
              <a:rPr lang="tr-TR" cap="none" dirty="0">
                <a:latin typeface="Serif sans"/>
              </a:rPr>
              <a:t> veya </a:t>
            </a:r>
            <a:r>
              <a:rPr lang="tr-TR" cap="none" dirty="0" err="1">
                <a:latin typeface="Serif sans"/>
              </a:rPr>
              <a:t>epidemik</a:t>
            </a:r>
            <a:r>
              <a:rPr lang="tr-TR" cap="none" dirty="0">
                <a:latin typeface="Serif sans"/>
              </a:rPr>
              <a:t> olduğu ülkelerde yaşayan veya o bölgeye seyahat edecek kişilere aşı önerilir.  </a:t>
            </a:r>
          </a:p>
          <a:p>
            <a:pPr lvl="0" fontAlgn="base"/>
            <a:endParaRPr lang="tr-TR" cap="none" dirty="0">
              <a:latin typeface="Serif sans"/>
            </a:endParaRPr>
          </a:p>
          <a:p>
            <a:r>
              <a:rPr lang="tr-TR" dirty="0" err="1">
                <a:latin typeface="Serif sans"/>
              </a:rPr>
              <a:t>M</a:t>
            </a:r>
            <a:r>
              <a:rPr lang="tr-TR" cap="none" dirty="0" err="1">
                <a:latin typeface="Serif sans"/>
              </a:rPr>
              <a:t>eningokok</a:t>
            </a:r>
            <a:r>
              <a:rPr lang="tr-TR" cap="none" dirty="0">
                <a:latin typeface="Serif sans"/>
              </a:rPr>
              <a:t> aşısı, yıllık hac döneminde Mekke’ye gidecek olan herkese yapılması zorunlu tutulmaktadır</a:t>
            </a:r>
            <a:r>
              <a:rPr lang="tr-TR" cap="none" dirty="0"/>
              <a:t>.</a:t>
            </a:r>
          </a:p>
          <a:p>
            <a:endParaRPr lang="tr-TR" cap="none" dirty="0"/>
          </a:p>
          <a:p>
            <a:r>
              <a:rPr lang="tr-TR" cap="none" dirty="0">
                <a:latin typeface="Serif sans"/>
              </a:rPr>
              <a:t>Daha önce MPSV4 ile aşılanmış olan ve enfeksiyon için yüksek risk altındaki erişkinlere (</a:t>
            </a:r>
            <a:r>
              <a:rPr lang="tr-TR" cap="none" dirty="0" err="1">
                <a:latin typeface="Serif sans"/>
              </a:rPr>
              <a:t>örn</a:t>
            </a:r>
            <a:r>
              <a:rPr lang="tr-TR" cap="none" dirty="0">
                <a:latin typeface="Serif sans"/>
              </a:rPr>
              <a:t>. hastalığın </a:t>
            </a:r>
            <a:r>
              <a:rPr lang="tr-TR" cap="none" dirty="0" err="1">
                <a:latin typeface="Serif sans"/>
              </a:rPr>
              <a:t>epidemik</a:t>
            </a:r>
            <a:r>
              <a:rPr lang="tr-TR" cap="none" dirty="0">
                <a:latin typeface="Serif sans"/>
              </a:rPr>
              <a:t> olduğu alanlarda yaşayan kişilere) beş yıl sonra yeniden aşılama önerilir.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41261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E47F59F-5399-46B4-A38D-F71A6069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err="1">
                <a:latin typeface="Serif sans"/>
              </a:rPr>
              <a:t>Meningokok</a:t>
            </a:r>
            <a:r>
              <a:rPr lang="tr-TR" sz="2400" dirty="0">
                <a:latin typeface="Serif sans"/>
              </a:rPr>
              <a:t> Aşısı UYGULAMA ŞEKLİ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184149-86EB-4412-929C-20621B95AB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>
                <a:latin typeface="Serif sans"/>
              </a:rPr>
              <a:t>A</a:t>
            </a:r>
            <a:r>
              <a:rPr lang="tr-TR" cap="none" dirty="0">
                <a:latin typeface="Serif sans"/>
              </a:rPr>
              <a:t>şı</a:t>
            </a:r>
            <a:r>
              <a:rPr lang="tr-TR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subkutan</a:t>
            </a:r>
            <a:r>
              <a:rPr lang="tr-TR" cap="none" dirty="0">
                <a:latin typeface="Serif sans"/>
              </a:rPr>
              <a:t> veya </a:t>
            </a:r>
            <a:r>
              <a:rPr lang="tr-TR" dirty="0">
                <a:latin typeface="Serif sans"/>
              </a:rPr>
              <a:t>İM </a:t>
            </a:r>
            <a:r>
              <a:rPr lang="tr-TR" cap="none" dirty="0">
                <a:latin typeface="Serif sans"/>
              </a:rPr>
              <a:t>olarak uygulanır</a:t>
            </a:r>
            <a:r>
              <a:rPr lang="tr-TR" dirty="0">
                <a:latin typeface="Serif sans"/>
              </a:rPr>
              <a:t>.  </a:t>
            </a:r>
          </a:p>
          <a:p>
            <a:endParaRPr lang="tr-TR" dirty="0">
              <a:latin typeface="Serif sans"/>
            </a:endParaRPr>
          </a:p>
          <a:p>
            <a:r>
              <a:rPr lang="tr-TR" cap="none" dirty="0" err="1">
                <a:latin typeface="Serif sans"/>
              </a:rPr>
              <a:t>Meningokok</a:t>
            </a:r>
            <a:r>
              <a:rPr lang="tr-TR" cap="none" dirty="0">
                <a:latin typeface="Serif sans"/>
              </a:rPr>
              <a:t> aşısı tek doz yapılabilir.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Koruyuculuğun 10 yıldan uzun sürmesi beklenmekle birlikte riskli durum devam ediyorsa </a:t>
            </a:r>
            <a:r>
              <a:rPr lang="tr-TR" cap="none" dirty="0" err="1">
                <a:latin typeface="Serif sans"/>
              </a:rPr>
              <a:t>rapel</a:t>
            </a:r>
            <a:r>
              <a:rPr lang="tr-TR" cap="none" dirty="0">
                <a:latin typeface="Serif sans"/>
              </a:rPr>
              <a:t> doz yapılabilir.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16048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5673402-14FA-4920-854A-E3203E2F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MENİNGOKOK AŞISI TİCARİ PREPARATLARI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21DD8A-DCC9-4EBB-8415-B2B0A2EF87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Menactra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Meningokok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Aşısı 0.5 ml 1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Flakon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: </a:t>
            </a:r>
            <a:r>
              <a:rPr lang="tr-TR" dirty="0" err="1">
                <a:latin typeface="Serif sans"/>
              </a:rPr>
              <a:t>Meningokok</a:t>
            </a:r>
            <a:r>
              <a:rPr lang="tr-TR" dirty="0">
                <a:latin typeface="Serif sans"/>
              </a:rPr>
              <a:t> A, C, Y ve W135 </a:t>
            </a:r>
            <a:r>
              <a:rPr lang="tr-TR" dirty="0" err="1">
                <a:latin typeface="Serif sans"/>
              </a:rPr>
              <a:t>Polisakkariti</a:t>
            </a:r>
            <a:endParaRPr lang="tr-TR" dirty="0">
              <a:latin typeface="Serif sans"/>
            </a:endParaRP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Menveo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Aşı 0.5 ml 1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Flakon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: </a:t>
            </a:r>
            <a:r>
              <a:rPr lang="tr-TR" dirty="0" err="1">
                <a:latin typeface="Serif sans"/>
              </a:rPr>
              <a:t>Meningokok</a:t>
            </a:r>
            <a:r>
              <a:rPr lang="tr-TR" dirty="0">
                <a:latin typeface="Serif sans"/>
              </a:rPr>
              <a:t> A, C, Y ve W135 </a:t>
            </a:r>
            <a:r>
              <a:rPr lang="tr-TR" dirty="0" err="1">
                <a:latin typeface="Serif sans"/>
              </a:rPr>
              <a:t>Oligosakkariti</a:t>
            </a:r>
            <a:endParaRPr lang="tr-TR" dirty="0">
              <a:latin typeface="Serif sans"/>
            </a:endParaRP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Menveo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Meningokok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Aşısı 0.5 ml 5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Flakon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: </a:t>
            </a:r>
            <a:r>
              <a:rPr lang="tr-TR" dirty="0" err="1">
                <a:latin typeface="Serif sans"/>
              </a:rPr>
              <a:t>Meningokok</a:t>
            </a:r>
            <a:r>
              <a:rPr lang="tr-TR" dirty="0">
                <a:latin typeface="Serif sans"/>
              </a:rPr>
              <a:t> A, C, Y ve W135 </a:t>
            </a:r>
            <a:r>
              <a:rPr lang="tr-TR" dirty="0" err="1">
                <a:latin typeface="Serif sans"/>
              </a:rPr>
              <a:t>Oligosakkariti</a:t>
            </a:r>
            <a:endParaRPr lang="tr-TR" dirty="0">
              <a:latin typeface="Serif sans"/>
            </a:endParaRPr>
          </a:p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Nimenrix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Meningokok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Aşısı 0.5 ml 1 </a:t>
            </a:r>
            <a:r>
              <a:rPr lang="tr-TR" dirty="0" err="1">
                <a:solidFill>
                  <a:srgbClr val="FF0000"/>
                </a:solidFill>
                <a:latin typeface="Serif sans"/>
              </a:rPr>
              <a:t>Flakon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: </a:t>
            </a:r>
            <a:r>
              <a:rPr lang="tr-TR" dirty="0" err="1">
                <a:latin typeface="Serif sans"/>
              </a:rPr>
              <a:t>Meningokok</a:t>
            </a:r>
            <a:r>
              <a:rPr lang="tr-TR" dirty="0">
                <a:latin typeface="Serif sans"/>
              </a:rPr>
              <a:t> A, C, Y ve W135 </a:t>
            </a:r>
            <a:r>
              <a:rPr lang="tr-TR" dirty="0" err="1">
                <a:latin typeface="Serif sans"/>
              </a:rPr>
              <a:t>Polisakkariti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47147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9886974-E2F1-4A55-9EAF-B1274D1F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Human </a:t>
            </a:r>
            <a:r>
              <a:rPr lang="tr-TR" sz="3200" dirty="0" err="1">
                <a:latin typeface="Serif sans"/>
              </a:rPr>
              <a:t>Papilloma</a:t>
            </a:r>
            <a:r>
              <a:rPr lang="tr-TR" sz="3200" dirty="0">
                <a:latin typeface="Serif sans"/>
              </a:rPr>
              <a:t> Virüs (HPV) Aşısı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6FD98E-1005-4FE9-B5F0-7185F2D113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>
                <a:latin typeface="Serif sans"/>
              </a:rPr>
              <a:t>HPV’</a:t>
            </a:r>
            <a:r>
              <a:rPr lang="tr-TR" cap="none" dirty="0" err="1">
                <a:latin typeface="Serif sans"/>
              </a:rPr>
              <a:t>nin</a:t>
            </a:r>
            <a:r>
              <a:rPr lang="tr-TR" cap="none" dirty="0">
                <a:latin typeface="Serif sans"/>
              </a:rPr>
              <a:t> neden olduğu </a:t>
            </a:r>
            <a:r>
              <a:rPr lang="tr-TR" cap="none" dirty="0" err="1">
                <a:latin typeface="Serif sans"/>
              </a:rPr>
              <a:t>genital</a:t>
            </a:r>
            <a:r>
              <a:rPr lang="tr-TR" cap="none" dirty="0">
                <a:latin typeface="Serif sans"/>
              </a:rPr>
              <a:t> siğil, </a:t>
            </a:r>
            <a:r>
              <a:rPr lang="tr-TR" cap="none" dirty="0" err="1">
                <a:latin typeface="Serif sans"/>
              </a:rPr>
              <a:t>prekanseröz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genital</a:t>
            </a:r>
            <a:r>
              <a:rPr lang="tr-TR" cap="none" dirty="0">
                <a:latin typeface="Serif sans"/>
              </a:rPr>
              <a:t> lezyonlar ve </a:t>
            </a:r>
            <a:r>
              <a:rPr lang="tr-TR" cap="none" dirty="0" err="1">
                <a:latin typeface="Serif sans"/>
              </a:rPr>
              <a:t>serviks</a:t>
            </a:r>
            <a:r>
              <a:rPr lang="tr-TR" cap="none" dirty="0">
                <a:latin typeface="Serif sans"/>
              </a:rPr>
              <a:t> kanserini önlemeye yönelik olarak geliştirilen aşılardır.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dirty="0">
                <a:latin typeface="Serif sans"/>
              </a:rPr>
              <a:t>HPV 16 ve </a:t>
            </a:r>
            <a:r>
              <a:rPr lang="tr-TR" cap="none" dirty="0">
                <a:latin typeface="Serif sans"/>
              </a:rPr>
              <a:t>18’in meydana getirdiği </a:t>
            </a:r>
            <a:r>
              <a:rPr lang="tr-TR" cap="none" dirty="0" err="1">
                <a:latin typeface="Serif sans"/>
              </a:rPr>
              <a:t>servikal</a:t>
            </a:r>
            <a:r>
              <a:rPr lang="tr-TR" cap="none" dirty="0">
                <a:latin typeface="Serif sans"/>
              </a:rPr>
              <a:t> kanserlerin önlenmesinde %100 etkili bulunmuşlardır. </a:t>
            </a:r>
          </a:p>
          <a:p>
            <a:endParaRPr lang="tr-TR" cap="none" dirty="0">
              <a:latin typeface="Serif sans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  </a:t>
            </a:r>
            <a:r>
              <a:rPr lang="tr-TR" dirty="0">
                <a:solidFill>
                  <a:schemeClr val="accent1"/>
                </a:solidFill>
                <a:latin typeface="Serif sans"/>
              </a:rPr>
              <a:t> İçeriği </a:t>
            </a:r>
          </a:p>
          <a:p>
            <a:r>
              <a:rPr lang="tr-TR" dirty="0">
                <a:latin typeface="Serif sans"/>
              </a:rPr>
              <a:t>HPV</a:t>
            </a:r>
            <a:r>
              <a:rPr lang="tr-TR" dirty="0"/>
              <a:t> </a:t>
            </a:r>
            <a:r>
              <a:rPr lang="tr-TR" cap="none" dirty="0">
                <a:latin typeface="Serif sans"/>
              </a:rPr>
              <a:t>aşıları </a:t>
            </a:r>
            <a:r>
              <a:rPr lang="tr-TR" cap="none" dirty="0" err="1">
                <a:latin typeface="Serif sans"/>
              </a:rPr>
              <a:t>rekombinasyon</a:t>
            </a:r>
            <a:r>
              <a:rPr lang="tr-TR" cap="none" dirty="0">
                <a:latin typeface="Serif sans"/>
              </a:rPr>
              <a:t> tekniği ile elde edilmiş virüs benzeri parçalar içerirler. </a:t>
            </a:r>
          </a:p>
          <a:p>
            <a:r>
              <a:rPr lang="tr-TR" cap="none" dirty="0" err="1">
                <a:latin typeface="Serif sans"/>
              </a:rPr>
              <a:t>Bivalan</a:t>
            </a:r>
            <a:r>
              <a:rPr lang="tr-TR" cap="none" dirty="0">
                <a:latin typeface="Serif sans"/>
              </a:rPr>
              <a:t> aşı HPV 16 ve 18’e, </a:t>
            </a:r>
            <a:r>
              <a:rPr lang="tr-TR" cap="none" dirty="0" err="1">
                <a:latin typeface="Serif sans"/>
              </a:rPr>
              <a:t>kuadrivalan</a:t>
            </a:r>
            <a:r>
              <a:rPr lang="tr-TR" cap="none" dirty="0">
                <a:latin typeface="Serif sans"/>
              </a:rPr>
              <a:t> aşı HPV 6,11,16 ve 18’e karşı </a:t>
            </a:r>
            <a:r>
              <a:rPr lang="tr-TR" cap="none" dirty="0" err="1">
                <a:latin typeface="Serif sans"/>
              </a:rPr>
              <a:t>karşı</a:t>
            </a:r>
            <a:r>
              <a:rPr lang="tr-TR" cap="none" dirty="0">
                <a:latin typeface="Serif sans"/>
              </a:rPr>
              <a:t> koruyucudur</a:t>
            </a:r>
            <a:r>
              <a:rPr lang="tr-TR" dirty="0"/>
              <a:t>. </a:t>
            </a:r>
          </a:p>
          <a:p>
            <a:pPr marL="0" indent="0">
              <a:buNone/>
            </a:pPr>
            <a:endParaRPr lang="tr-TR" dirty="0">
              <a:solidFill>
                <a:schemeClr val="accent1"/>
              </a:solidFill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26405667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D18ACD-81CC-412E-B504-3FD31ECD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HPV </a:t>
            </a:r>
            <a:r>
              <a:rPr lang="tr-TR" sz="3200" dirty="0" err="1">
                <a:latin typeface="Serif sans"/>
              </a:rPr>
              <a:t>Endikasyonları</a:t>
            </a:r>
            <a:r>
              <a:rPr lang="tr-TR" sz="3200" dirty="0">
                <a:latin typeface="Serif sans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57C397-FC3C-4DE9-94C8-AFC726FE5C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>
                <a:latin typeface="Serif sans"/>
              </a:rPr>
              <a:t>HPV</a:t>
            </a:r>
            <a:r>
              <a:rPr lang="tr-TR" cap="none" dirty="0">
                <a:latin typeface="Serif sans"/>
              </a:rPr>
              <a:t> aşıları</a:t>
            </a:r>
            <a:r>
              <a:rPr lang="tr-TR" dirty="0">
                <a:latin typeface="Serif sans"/>
              </a:rPr>
              <a:t>, </a:t>
            </a:r>
            <a:r>
              <a:rPr lang="tr-TR" cap="none" dirty="0">
                <a:latin typeface="Serif sans"/>
              </a:rPr>
              <a:t>yüksek </a:t>
            </a:r>
            <a:r>
              <a:rPr lang="tr-TR" cap="none" dirty="0" err="1">
                <a:latin typeface="Serif sans"/>
              </a:rPr>
              <a:t>grade</a:t>
            </a:r>
            <a:r>
              <a:rPr lang="tr-TR" cap="none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s</a:t>
            </a:r>
            <a:r>
              <a:rPr lang="tr-TR" cap="none" dirty="0" err="1">
                <a:latin typeface="Serif sans"/>
              </a:rPr>
              <a:t>erviks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i</a:t>
            </a:r>
            <a:r>
              <a:rPr lang="tr-TR" cap="none" dirty="0" err="1">
                <a:latin typeface="Serif sans"/>
              </a:rPr>
              <a:t>ntraepitelyal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n</a:t>
            </a:r>
            <a:r>
              <a:rPr lang="tr-TR" cap="none" dirty="0" err="1">
                <a:latin typeface="Serif sans"/>
              </a:rPr>
              <a:t>eoplazileri</a:t>
            </a:r>
            <a:r>
              <a:rPr lang="tr-TR" cap="none" dirty="0">
                <a:latin typeface="Serif sans"/>
              </a:rPr>
              <a:t> </a:t>
            </a:r>
            <a:r>
              <a:rPr lang="tr-TR" dirty="0">
                <a:latin typeface="Serif sans"/>
              </a:rPr>
              <a:t>(CIN), </a:t>
            </a:r>
            <a:r>
              <a:rPr lang="tr-TR" cap="none" dirty="0" err="1">
                <a:latin typeface="Serif sans"/>
              </a:rPr>
              <a:t>serviks</a:t>
            </a:r>
            <a:r>
              <a:rPr lang="tr-TR" cap="none" dirty="0">
                <a:latin typeface="Serif sans"/>
              </a:rPr>
              <a:t> kanseri</a:t>
            </a:r>
            <a:r>
              <a:rPr lang="tr-TR" dirty="0">
                <a:latin typeface="Serif sans"/>
              </a:rPr>
              <a:t>, </a:t>
            </a:r>
            <a:r>
              <a:rPr lang="tr-TR" cap="none" dirty="0">
                <a:latin typeface="Serif sans"/>
              </a:rPr>
              <a:t>yüksek</a:t>
            </a:r>
            <a:r>
              <a:rPr lang="tr-TR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grade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v</a:t>
            </a:r>
            <a:r>
              <a:rPr lang="tr-TR" cap="none" dirty="0" err="1">
                <a:latin typeface="Serif sans"/>
              </a:rPr>
              <a:t>ulvar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i</a:t>
            </a:r>
            <a:r>
              <a:rPr lang="tr-TR" cap="none" dirty="0" err="1">
                <a:latin typeface="Serif sans"/>
              </a:rPr>
              <a:t>ntraepitelyal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n</a:t>
            </a:r>
            <a:r>
              <a:rPr lang="tr-TR" cap="none" dirty="0" err="1">
                <a:latin typeface="Serif sans"/>
              </a:rPr>
              <a:t>eoplaziler</a:t>
            </a:r>
            <a:r>
              <a:rPr lang="tr-TR" dirty="0">
                <a:latin typeface="Serif sans"/>
              </a:rPr>
              <a:t> (VIN</a:t>
            </a:r>
            <a:r>
              <a:rPr lang="tr-TR" cap="none" dirty="0">
                <a:latin typeface="Serif sans"/>
              </a:rPr>
              <a:t>) ve </a:t>
            </a:r>
            <a:r>
              <a:rPr lang="tr-TR" cap="none" dirty="0" err="1">
                <a:latin typeface="Serif sans"/>
              </a:rPr>
              <a:t>genital</a:t>
            </a:r>
            <a:r>
              <a:rPr lang="tr-TR" cap="none" dirty="0">
                <a:latin typeface="Serif sans"/>
              </a:rPr>
              <a:t> siğillerin önlenmesinde </a:t>
            </a:r>
            <a:r>
              <a:rPr lang="tr-TR" cap="none" dirty="0" err="1">
                <a:latin typeface="Serif sans"/>
              </a:rPr>
              <a:t>endikedir</a:t>
            </a:r>
            <a:r>
              <a:rPr lang="tr-TR" cap="none" dirty="0">
                <a:latin typeface="Serif sans"/>
              </a:rPr>
              <a:t>.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dirty="0">
                <a:latin typeface="Serif sans"/>
              </a:rPr>
              <a:t>HPV </a:t>
            </a:r>
            <a:r>
              <a:rPr lang="tr-TR" cap="none" dirty="0">
                <a:latin typeface="Serif sans"/>
              </a:rPr>
              <a:t>ile </a:t>
            </a:r>
            <a:r>
              <a:rPr lang="tr-TR" cap="none" dirty="0" err="1">
                <a:latin typeface="Serif sans"/>
              </a:rPr>
              <a:t>enfekte</a:t>
            </a:r>
            <a:r>
              <a:rPr lang="tr-TR" cap="none" dirty="0">
                <a:latin typeface="Serif sans"/>
              </a:rPr>
              <a:t> olmayan seksüel aktif kadınlar aşıdan tam yarar görürler. Daha önceden </a:t>
            </a:r>
            <a:r>
              <a:rPr lang="tr-TR" dirty="0">
                <a:latin typeface="Serif sans"/>
              </a:rPr>
              <a:t>HPV </a:t>
            </a:r>
            <a:r>
              <a:rPr lang="tr-TR" cap="none" dirty="0">
                <a:latin typeface="Serif sans"/>
              </a:rPr>
              <a:t>ile </a:t>
            </a:r>
            <a:r>
              <a:rPr lang="tr-TR" cap="none" dirty="0" err="1">
                <a:latin typeface="Serif sans"/>
              </a:rPr>
              <a:t>enfekte</a:t>
            </a:r>
            <a:r>
              <a:rPr lang="tr-TR" cap="none" dirty="0">
                <a:latin typeface="Serif sans"/>
              </a:rPr>
              <a:t> olan kadınlarda ise aşı daha az etkilidir.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dirty="0">
                <a:latin typeface="Serif sans"/>
              </a:rPr>
              <a:t>A</a:t>
            </a:r>
            <a:r>
              <a:rPr lang="tr-TR" cap="none" dirty="0">
                <a:latin typeface="Serif sans"/>
              </a:rPr>
              <a:t>şı </a:t>
            </a:r>
            <a:r>
              <a:rPr lang="tr-TR" cap="none" dirty="0" err="1">
                <a:latin typeface="Serif sans"/>
              </a:rPr>
              <a:t>genital</a:t>
            </a:r>
            <a:r>
              <a:rPr lang="tr-TR" cap="none" dirty="0">
                <a:latin typeface="Serif sans"/>
              </a:rPr>
              <a:t> siğilleri, anormal </a:t>
            </a:r>
            <a:r>
              <a:rPr lang="tr-TR" cap="none" dirty="0" err="1">
                <a:latin typeface="Serif sans"/>
              </a:rPr>
              <a:t>smear</a:t>
            </a:r>
            <a:r>
              <a:rPr lang="tr-TR" cap="none" dirty="0">
                <a:latin typeface="Serif sans"/>
              </a:rPr>
              <a:t> testi ya da </a:t>
            </a:r>
            <a:r>
              <a:rPr lang="tr-TR" dirty="0">
                <a:latin typeface="Serif sans"/>
              </a:rPr>
              <a:t>HPV DNA </a:t>
            </a:r>
            <a:r>
              <a:rPr lang="tr-TR" cap="none" dirty="0">
                <a:latin typeface="Serif sans"/>
              </a:rPr>
              <a:t>testi pozitif olan kadınlara da aşı uygulanması tavsiye edilmektedir.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dirty="0">
                <a:latin typeface="Serif sans"/>
              </a:rPr>
              <a:t>A</a:t>
            </a:r>
            <a:r>
              <a:rPr lang="tr-TR" cap="none" dirty="0">
                <a:latin typeface="Serif sans"/>
              </a:rPr>
              <a:t>şının, en az 5 yıl koruyucu olduğu bildirilmektedir. </a:t>
            </a:r>
          </a:p>
          <a:p>
            <a:endParaRPr lang="tr-TR" dirty="0"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368481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DCA63B-CE6A-4D57-8279-78C3AE87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396882" cy="1151965"/>
          </a:xfrm>
        </p:spPr>
        <p:txBody>
          <a:bodyPr>
            <a:normAutofit/>
          </a:bodyPr>
          <a:lstStyle/>
          <a:p>
            <a:r>
              <a:rPr lang="tr-TR" sz="4000" dirty="0" err="1">
                <a:solidFill>
                  <a:srgbClr val="C00000"/>
                </a:solidFill>
                <a:latin typeface="Serif sans"/>
              </a:rPr>
              <a:t>Viral</a:t>
            </a:r>
            <a:r>
              <a:rPr lang="tr-TR" sz="4000" dirty="0">
                <a:solidFill>
                  <a:srgbClr val="C00000"/>
                </a:solidFill>
                <a:latin typeface="Serif sans"/>
              </a:rPr>
              <a:t> aşılar </a:t>
            </a:r>
            <a:endParaRPr lang="tr-TR" dirty="0">
              <a:latin typeface="Serif san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5E3F66-3347-490F-A126-C5B333151C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96956"/>
            <a:ext cx="10394707" cy="4077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cap="none" dirty="0">
                <a:solidFill>
                  <a:srgbClr val="C00000"/>
                </a:solidFill>
                <a:latin typeface="Serif sans"/>
              </a:rPr>
              <a:t>ATTENÜE </a:t>
            </a:r>
            <a:r>
              <a:rPr lang="tr-TR" sz="2400" dirty="0">
                <a:solidFill>
                  <a:srgbClr val="C00000"/>
                </a:solidFill>
                <a:latin typeface="Serif sans"/>
              </a:rPr>
              <a:t>(zayıflatılmış) canlı </a:t>
            </a:r>
            <a:r>
              <a:rPr lang="tr-TR" sz="2400" dirty="0" err="1">
                <a:solidFill>
                  <a:srgbClr val="C00000"/>
                </a:solidFill>
                <a:latin typeface="Serif sans"/>
              </a:rPr>
              <a:t>viral</a:t>
            </a:r>
            <a:r>
              <a:rPr lang="tr-TR" sz="2400" dirty="0">
                <a:solidFill>
                  <a:srgbClr val="C00000"/>
                </a:solidFill>
                <a:latin typeface="Serif sans"/>
              </a:rPr>
              <a:t> aşılar</a:t>
            </a:r>
          </a:p>
          <a:p>
            <a:r>
              <a:rPr lang="tr-TR" sz="2400" cap="none" dirty="0" err="1">
                <a:latin typeface="Serif sans"/>
              </a:rPr>
              <a:t>Attenüe</a:t>
            </a:r>
            <a:r>
              <a:rPr lang="tr-TR" sz="2400" cap="none" dirty="0">
                <a:latin typeface="Serif sans"/>
              </a:rPr>
              <a:t> canlı </a:t>
            </a:r>
            <a:r>
              <a:rPr lang="tr-TR" sz="2400" cap="none" dirty="0" err="1">
                <a:latin typeface="Serif sans"/>
              </a:rPr>
              <a:t>viral</a:t>
            </a:r>
            <a:r>
              <a:rPr lang="tr-TR" sz="2400" cap="none" dirty="0">
                <a:latin typeface="Serif sans"/>
              </a:rPr>
              <a:t> aşılarda hastalığa yol açmadan bağışık yanıtı başlatabilen virüs </a:t>
            </a:r>
            <a:r>
              <a:rPr lang="tr-TR" sz="2400" cap="none" dirty="0" err="1">
                <a:latin typeface="Serif sans"/>
              </a:rPr>
              <a:t>suşları</a:t>
            </a:r>
            <a:r>
              <a:rPr lang="tr-TR" sz="2400" cap="none" dirty="0">
                <a:latin typeface="Serif sans"/>
              </a:rPr>
              <a:t> bulunur. </a:t>
            </a:r>
          </a:p>
          <a:p>
            <a:endParaRPr lang="tr-TR" sz="2400" cap="none" dirty="0">
              <a:solidFill>
                <a:srgbClr val="C00000"/>
              </a:solidFill>
              <a:latin typeface="Serif sans"/>
            </a:endParaRPr>
          </a:p>
          <a:p>
            <a:r>
              <a:rPr lang="tr-TR" sz="2400" cap="none" dirty="0">
                <a:latin typeface="Serif sans"/>
              </a:rPr>
              <a:t>Zayıflatılmış canlı aşının önemli bir avantajı, aşılanan kişide çoğalarak doğal enfeksiyonu taklit etmesi ve büyük miktarda </a:t>
            </a:r>
            <a:r>
              <a:rPr lang="tr-TR" sz="2400" cap="none" dirty="0" err="1">
                <a:latin typeface="Serif sans"/>
              </a:rPr>
              <a:t>antijenik</a:t>
            </a:r>
            <a:r>
              <a:rPr lang="tr-TR" sz="2400" cap="none" dirty="0">
                <a:latin typeface="Serif sans"/>
              </a:rPr>
              <a:t> uyarı yaratmasıdır. </a:t>
            </a:r>
            <a:endParaRPr lang="tr-TR" sz="2400" cap="none" dirty="0">
              <a:solidFill>
                <a:srgbClr val="C00000"/>
              </a:solidFill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6566765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2D4C044-876B-4F17-8A94-CB0958A6E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HPV AŞISI TİCARİ PREPARATI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92EA5F-3549-429D-A966-512883605D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33146"/>
            <a:ext cx="10394707" cy="3941439"/>
          </a:xfrm>
        </p:spPr>
        <p:txBody>
          <a:bodyPr/>
          <a:lstStyle/>
          <a:p>
            <a:pPr marL="0" indent="0">
              <a:buNone/>
            </a:pPr>
            <a:r>
              <a:rPr lang="tr-TR" dirty="0" err="1">
                <a:solidFill>
                  <a:srgbClr val="FF0000"/>
                </a:solidFill>
                <a:latin typeface="Serif sans"/>
              </a:rPr>
              <a:t>Cervarix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Aşısı 0.5 ml IM 1 Enjektör: </a:t>
            </a:r>
            <a:r>
              <a:rPr lang="tr-TR" dirty="0">
                <a:latin typeface="Serif sans"/>
              </a:rPr>
              <a:t>HPV tip 6 L1 protein + HPV </a:t>
            </a:r>
            <a:r>
              <a:rPr lang="tr-TR" dirty="0" err="1">
                <a:latin typeface="Serif sans"/>
              </a:rPr>
              <a:t>tİp</a:t>
            </a:r>
            <a:r>
              <a:rPr lang="tr-TR" dirty="0">
                <a:latin typeface="Serif sans"/>
              </a:rPr>
              <a:t> 18L1 protein</a:t>
            </a:r>
          </a:p>
        </p:txBody>
      </p:sp>
    </p:spTree>
    <p:extLst>
      <p:ext uri="{BB962C8B-B14F-4D97-AF65-F5344CB8AC3E}">
        <p14:creationId xmlns:p14="http://schemas.microsoft.com/office/powerpoint/2010/main" val="1154573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C040D6D-2D28-4654-BFCB-F796B156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cap="none" dirty="0">
                <a:latin typeface="Serif sans"/>
              </a:rPr>
              <a:t>HAEMOPHİLUS İNFLUENZAE TİP B (HİB) AŞISI </a:t>
            </a:r>
            <a:r>
              <a:rPr lang="tr-TR" sz="3200" dirty="0" err="1">
                <a:latin typeface="Serif sans"/>
              </a:rPr>
              <a:t>Endikasyonları</a:t>
            </a:r>
            <a:br>
              <a:rPr lang="tr-TR" sz="2400" dirty="0"/>
            </a:br>
            <a:endParaRPr lang="tr-TR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A11F80-3AA9-4FED-A668-D0F11A6A6B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 fontAlgn="base"/>
            <a:r>
              <a:rPr lang="tr-TR" dirty="0">
                <a:latin typeface="Serif sans"/>
              </a:rPr>
              <a:t>F</a:t>
            </a:r>
            <a:r>
              <a:rPr lang="tr-TR" cap="none" dirty="0">
                <a:latin typeface="Serif sans"/>
              </a:rPr>
              <a:t>onksiyonel ya da anatomik </a:t>
            </a:r>
            <a:r>
              <a:rPr lang="tr-TR" cap="none" dirty="0" err="1">
                <a:latin typeface="Serif sans"/>
              </a:rPr>
              <a:t>aspleni</a:t>
            </a:r>
            <a:r>
              <a:rPr lang="tr-TR" cap="none" dirty="0">
                <a:latin typeface="Serif sans"/>
              </a:rPr>
              <a:t> </a:t>
            </a:r>
          </a:p>
          <a:p>
            <a:pPr lvl="0" fontAlgn="base"/>
            <a:r>
              <a:rPr lang="tr-TR" dirty="0" err="1">
                <a:latin typeface="Serif sans"/>
              </a:rPr>
              <a:t>İ</a:t>
            </a:r>
            <a:r>
              <a:rPr lang="tr-TR" cap="none" dirty="0" err="1">
                <a:latin typeface="Serif sans"/>
              </a:rPr>
              <a:t>mmünglobülin</a:t>
            </a:r>
            <a:r>
              <a:rPr lang="tr-TR" cap="none" dirty="0">
                <a:latin typeface="Serif sans"/>
              </a:rPr>
              <a:t> yetmezlikleri </a:t>
            </a:r>
          </a:p>
          <a:p>
            <a:pPr lvl="0" fontAlgn="base"/>
            <a:r>
              <a:rPr lang="tr-TR" dirty="0" err="1">
                <a:latin typeface="Serif sans"/>
              </a:rPr>
              <a:t>K</a:t>
            </a:r>
            <a:r>
              <a:rPr lang="tr-TR" cap="none" dirty="0" err="1">
                <a:latin typeface="Serif sans"/>
              </a:rPr>
              <a:t>ompleman</a:t>
            </a:r>
            <a:r>
              <a:rPr lang="tr-TR" cap="none" dirty="0">
                <a:latin typeface="Serif sans"/>
              </a:rPr>
              <a:t> eksikliği </a:t>
            </a:r>
          </a:p>
          <a:p>
            <a:pPr lvl="0" fontAlgn="base"/>
            <a:r>
              <a:rPr lang="tr-TR" dirty="0">
                <a:latin typeface="Serif sans"/>
              </a:rPr>
              <a:t>K</a:t>
            </a:r>
            <a:r>
              <a:rPr lang="tr-TR" cap="none" dirty="0">
                <a:latin typeface="Serif sans"/>
              </a:rPr>
              <a:t>ök hücre transplantasyonu </a:t>
            </a:r>
          </a:p>
          <a:p>
            <a:r>
              <a:rPr lang="tr-TR" dirty="0" err="1">
                <a:latin typeface="Serif sans"/>
              </a:rPr>
              <a:t>M</a:t>
            </a:r>
            <a:r>
              <a:rPr lang="tr-TR" cap="none" dirty="0" err="1">
                <a:latin typeface="Serif sans"/>
              </a:rPr>
              <a:t>alignite</a:t>
            </a:r>
            <a:r>
              <a:rPr lang="tr-TR" cap="none" dirty="0">
                <a:latin typeface="Serif sans"/>
              </a:rPr>
              <a:t> nedeniyle kemoterapi ve/veya radyoterapi alanlar </a:t>
            </a:r>
          </a:p>
          <a:p>
            <a:r>
              <a:rPr lang="tr-TR" dirty="0" err="1">
                <a:latin typeface="Serif sans"/>
              </a:rPr>
              <a:t>S</a:t>
            </a:r>
            <a:r>
              <a:rPr lang="tr-TR" cap="none" dirty="0" err="1">
                <a:latin typeface="Serif sans"/>
              </a:rPr>
              <a:t>plenektomiden</a:t>
            </a:r>
            <a:r>
              <a:rPr lang="tr-TR" cap="none" dirty="0">
                <a:latin typeface="Serif sans"/>
              </a:rPr>
              <a:t> 14 gün veya daha öncesinde tek doz yapılması önerilmektedir. </a:t>
            </a:r>
          </a:p>
          <a:p>
            <a:r>
              <a:rPr lang="tr-TR" cap="none" dirty="0" err="1">
                <a:latin typeface="Serif sans"/>
              </a:rPr>
              <a:t>Hematopoietik</a:t>
            </a:r>
            <a:r>
              <a:rPr lang="tr-TR" cap="none" dirty="0">
                <a:latin typeface="Serif sans"/>
              </a:rPr>
              <a:t> kök hücre alıcılarına transplantasyondan 6-12 ay sonra en az 4 hafta arayla 3 doz aşı uygulanmalıdır.     </a:t>
            </a:r>
          </a:p>
          <a:p>
            <a:pPr marL="0" indent="0">
              <a:buNone/>
            </a:pPr>
            <a:endParaRPr lang="tr-T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993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FD5FC86-9A63-4B00-AAB0-413168F6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HAEMOPHİLUS İNFLUENZA TİP-B TİCARİ PREPARATLARI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1288C3-9A95-48EA-B84E-42875D2BB8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Hiberix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:  </a:t>
            </a:r>
            <a:r>
              <a:rPr lang="tr-TR" dirty="0">
                <a:latin typeface="Serif sans"/>
              </a:rPr>
              <a:t>HIB </a:t>
            </a:r>
            <a:r>
              <a:rPr lang="tr-TR" dirty="0" err="1">
                <a:latin typeface="Serif sans"/>
              </a:rPr>
              <a:t>Polısakkaridin</a:t>
            </a:r>
            <a:r>
              <a:rPr lang="tr-TR" dirty="0">
                <a:latin typeface="Serif sans"/>
              </a:rPr>
              <a:t> </a:t>
            </a:r>
          </a:p>
          <a:p>
            <a:r>
              <a:rPr lang="tr-TR" dirty="0">
                <a:solidFill>
                  <a:srgbClr val="FF0000"/>
                </a:solidFill>
                <a:latin typeface="Serif sans"/>
              </a:rPr>
              <a:t>ACT-HİB:  </a:t>
            </a:r>
            <a:r>
              <a:rPr lang="tr-TR" dirty="0" err="1">
                <a:latin typeface="Serif sans"/>
              </a:rPr>
              <a:t>Hemofilus</a:t>
            </a:r>
            <a:r>
              <a:rPr lang="tr-TR" dirty="0">
                <a:latin typeface="Serif sans"/>
              </a:rPr>
              <a:t> </a:t>
            </a:r>
            <a:r>
              <a:rPr lang="tr-TR" dirty="0" err="1">
                <a:latin typeface="Serif sans"/>
              </a:rPr>
              <a:t>İnfluenza</a:t>
            </a:r>
            <a:r>
              <a:rPr lang="tr-TR" dirty="0">
                <a:latin typeface="Serif sans"/>
              </a:rPr>
              <a:t> Tip B Aşısı</a:t>
            </a:r>
          </a:p>
          <a:p>
            <a:pPr marL="0" indent="0">
              <a:buNone/>
            </a:pPr>
            <a:r>
              <a:rPr lang="tr-TR" b="1" dirty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73588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66476E4-E1FD-4B43-AF7C-E84A3BA4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     </a:t>
            </a:r>
            <a:r>
              <a:rPr lang="tr-TR" sz="3200" dirty="0">
                <a:latin typeface="Serif sans"/>
              </a:rPr>
              <a:t>Kuduz Aşısı Temas öncesi profilaksi-1</a:t>
            </a:r>
            <a:br>
              <a:rPr lang="tr-TR" sz="3200" dirty="0">
                <a:latin typeface="Serif sans"/>
              </a:rPr>
            </a:br>
            <a:endParaRPr lang="tr-TR" sz="3200" dirty="0">
              <a:latin typeface="Serif sans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0B8E194-70FB-4B7F-B04F-5C57020823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1"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tr-TR" dirty="0">
                <a:latin typeface="Serif sans"/>
              </a:rPr>
              <a:t>K</a:t>
            </a:r>
            <a:r>
              <a:rPr lang="tr-TR" cap="none" dirty="0">
                <a:latin typeface="Serif sans"/>
              </a:rPr>
              <a:t>uduz açısından yüksek riskli işlerde çalışanlar</a:t>
            </a:r>
          </a:p>
          <a:p>
            <a:pPr fontAlgn="base"/>
            <a:r>
              <a:rPr lang="tr-TR" cap="none" dirty="0">
                <a:latin typeface="Serif sans"/>
              </a:rPr>
              <a:t>kuduz araştırma laboratuvarı çalışanları </a:t>
            </a:r>
            <a:endParaRPr lang="tr-TR" b="1" cap="none" dirty="0">
              <a:latin typeface="Serif sans"/>
            </a:endParaRPr>
          </a:p>
          <a:p>
            <a:pPr fontAlgn="base"/>
            <a:r>
              <a:rPr lang="tr-TR" cap="none" dirty="0">
                <a:latin typeface="Serif sans"/>
              </a:rPr>
              <a:t>kuduz aşısı üretiminde çalışanlar, vb. </a:t>
            </a:r>
            <a:endParaRPr lang="tr-TR" dirty="0">
              <a:latin typeface="Serif sans"/>
            </a:endParaRPr>
          </a:p>
          <a:p>
            <a:pPr lvl="0" fontAlgn="base"/>
            <a:endParaRPr lang="tr-TR" dirty="0">
              <a:latin typeface="Serif sans"/>
            </a:endParaRPr>
          </a:p>
          <a:p>
            <a:pPr marL="0" lvl="0" indent="0" fontAlgn="base">
              <a:buNone/>
            </a:pPr>
            <a:r>
              <a:rPr lang="tr-TR" dirty="0">
                <a:latin typeface="Serif sans"/>
              </a:rPr>
              <a:t>K</a:t>
            </a:r>
            <a:r>
              <a:rPr lang="tr-TR" cap="none" dirty="0">
                <a:latin typeface="Serif sans"/>
              </a:rPr>
              <a:t>uduz açısından riskli işlerde çalışanlar </a:t>
            </a:r>
          </a:p>
          <a:p>
            <a:pPr lvl="0" fontAlgn="base"/>
            <a:r>
              <a:rPr lang="tr-TR" cap="none" dirty="0">
                <a:latin typeface="Serif sans"/>
              </a:rPr>
              <a:t>veteriner hekimler, </a:t>
            </a:r>
          </a:p>
          <a:p>
            <a:pPr lvl="0" fontAlgn="base"/>
            <a:r>
              <a:rPr lang="tr-TR" cap="none" dirty="0">
                <a:latin typeface="Serif sans"/>
              </a:rPr>
              <a:t>hayvan bakıcıları, </a:t>
            </a:r>
          </a:p>
          <a:p>
            <a:pPr lvl="0" fontAlgn="base"/>
            <a:r>
              <a:rPr lang="tr-TR" cap="none" dirty="0">
                <a:latin typeface="Serif sans"/>
              </a:rPr>
              <a:t>hayvan barınaklarında çalışan personel,</a:t>
            </a:r>
          </a:p>
          <a:p>
            <a:pPr lvl="0" fontAlgn="base"/>
            <a:r>
              <a:rPr lang="tr-TR" cap="none" dirty="0">
                <a:latin typeface="Serif sans"/>
              </a:rPr>
              <a:t>mağara araştırmacıları</a:t>
            </a:r>
          </a:p>
          <a:p>
            <a:pPr marL="0" lvl="0" indent="0" fontAlgn="base">
              <a:buNone/>
            </a:pPr>
            <a:endParaRPr lang="tr-TR" b="1" cap="none" dirty="0">
              <a:latin typeface="Serif sans"/>
            </a:endParaRPr>
          </a:p>
          <a:p>
            <a:endParaRPr lang="tr-T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783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99850F7-3813-49EF-8EB8-EC7113FB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 </a:t>
            </a:r>
            <a:r>
              <a:rPr lang="tr-TR" sz="3200" dirty="0">
                <a:latin typeface="Serif sans"/>
              </a:rPr>
              <a:t>Kuduz Aşısı Temas öncesi profilaksi-2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BB16EF-A50C-4F2D-ADF6-F51338F778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861646"/>
            <a:ext cx="10394707" cy="5890846"/>
          </a:xfrm>
        </p:spPr>
        <p:txBody>
          <a:bodyPr/>
          <a:lstStyle/>
          <a:p>
            <a:pPr marL="0" lvl="0" indent="0" fontAlgn="base">
              <a:buNone/>
            </a:pPr>
            <a:r>
              <a:rPr lang="tr-TR" cap="none" dirty="0">
                <a:latin typeface="Serif sans"/>
              </a:rPr>
              <a:t>Kuduz riski olan hayvanlarla sık temas edenler </a:t>
            </a:r>
          </a:p>
          <a:p>
            <a:pPr marL="0" lvl="0" indent="0" fontAlgn="base">
              <a:buNone/>
            </a:pPr>
            <a:endParaRPr lang="tr-TR" cap="none" dirty="0">
              <a:latin typeface="Serif sans"/>
            </a:endParaRPr>
          </a:p>
          <a:p>
            <a:pPr marL="0" lvl="0" indent="0" fontAlgn="base">
              <a:buNone/>
            </a:pPr>
            <a:r>
              <a:rPr lang="tr-TR" cap="none" dirty="0">
                <a:latin typeface="Serif sans"/>
              </a:rPr>
              <a:t>Yaban hayat ile temas riski yüksek olan doğa sporları yapanlar </a:t>
            </a:r>
          </a:p>
          <a:p>
            <a:pPr marL="0" lvl="0" indent="0" fontAlgn="base">
              <a:buNone/>
            </a:pPr>
            <a:endParaRPr lang="tr-TR" cap="none" dirty="0">
              <a:latin typeface="Serif sans"/>
            </a:endParaRPr>
          </a:p>
          <a:p>
            <a:pPr marL="0" lvl="0" indent="0" fontAlgn="base">
              <a:buNone/>
            </a:pPr>
            <a:r>
              <a:rPr lang="tr-TR" cap="none" dirty="0">
                <a:latin typeface="Serif sans"/>
              </a:rPr>
              <a:t>Köpek kuduzu görülme oranının yüksek olduğu ve riskli temas halinde uygun tıbbi yaklaşımın verilemeyeceği bölgelere seyahat edenlere </a:t>
            </a:r>
            <a:r>
              <a:rPr lang="tr-TR" cap="none" dirty="0" err="1">
                <a:latin typeface="Serif sans"/>
              </a:rPr>
              <a:t>profilaksi</a:t>
            </a:r>
            <a:r>
              <a:rPr lang="tr-TR" cap="none" dirty="0">
                <a:latin typeface="Serif sans"/>
              </a:rPr>
              <a:t> önerilir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70874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044C189-2DB2-4EB6-BA79-69BE4085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KUDUZ AŞISI TEMAS ÖNCESİ PROFİLAKSİ -3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6052C9-3942-4BF8-81D5-D59C45F82A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08992"/>
            <a:ext cx="10394707" cy="3765593"/>
          </a:xfrm>
        </p:spPr>
        <p:txBody>
          <a:bodyPr>
            <a:normAutofit/>
          </a:bodyPr>
          <a:lstStyle/>
          <a:p>
            <a:r>
              <a:rPr lang="tr-TR" cap="none" dirty="0">
                <a:latin typeface="Serif sans"/>
              </a:rPr>
              <a:t>Temas öncesi </a:t>
            </a:r>
            <a:r>
              <a:rPr lang="tr-TR" cap="none" dirty="0" err="1">
                <a:latin typeface="Serif sans"/>
              </a:rPr>
              <a:t>profilakside</a:t>
            </a:r>
            <a:r>
              <a:rPr lang="tr-TR" cap="none" dirty="0">
                <a:latin typeface="Serif sans"/>
              </a:rPr>
              <a:t>, 0, 7 ve 21 ya da 28. günlerde birer doz olmak üzere toplam 3 doz aşı uygulanır. 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Temas öncesi </a:t>
            </a:r>
            <a:r>
              <a:rPr lang="tr-TR" cap="none" dirty="0" err="1">
                <a:latin typeface="Serif sans"/>
              </a:rPr>
              <a:t>profilaksiyi</a:t>
            </a:r>
            <a:r>
              <a:rPr lang="tr-TR" cap="none" dirty="0">
                <a:latin typeface="Serif sans"/>
              </a:rPr>
              <a:t> tamamlayan bireylere periyodik olarak </a:t>
            </a:r>
            <a:r>
              <a:rPr lang="tr-TR" cap="none" dirty="0" err="1">
                <a:latin typeface="Serif sans"/>
              </a:rPr>
              <a:t>rapel</a:t>
            </a:r>
            <a:r>
              <a:rPr lang="tr-TR" cap="none" dirty="0">
                <a:latin typeface="Serif sans"/>
              </a:rPr>
              <a:t> doz aşı yapılmasına gerek yoktur.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Ancak mesleki olarak temas riski yüksek olan kişilerde </a:t>
            </a:r>
            <a:r>
              <a:rPr lang="tr-TR" cap="none" dirty="0" err="1">
                <a:latin typeface="Serif sans"/>
              </a:rPr>
              <a:t>rapel</a:t>
            </a:r>
            <a:r>
              <a:rPr lang="tr-TR" cap="none" dirty="0">
                <a:latin typeface="Serif sans"/>
              </a:rPr>
              <a:t> doz önerilir.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03599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9A80E95-E9A5-4F96-9746-01DB2D85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KUDUZ AŞISI TEMAS ÖNCESİ PROFİLAKSİ-4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973DDC-C723-45BC-91EF-28C73EF512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cap="none" dirty="0">
                <a:latin typeface="Serif sans"/>
              </a:rPr>
              <a:t>Kuduz araştırma laboratuvarı çalışanları ya da kuduz aşısı üretiminde çalışanlar gibi yüksek risk grubunda olan kişilerde her 6 ayda bir,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Diğer risk gruplarında ise 2 yılda bir antikor düzeyi ölçülmeli ve </a:t>
            </a:r>
            <a:r>
              <a:rPr lang="tr-TR" cap="none" dirty="0" err="1">
                <a:latin typeface="Serif sans"/>
              </a:rPr>
              <a:t>rapel</a:t>
            </a:r>
            <a:r>
              <a:rPr lang="tr-TR" cap="none" dirty="0">
                <a:latin typeface="Serif sans"/>
              </a:rPr>
              <a:t> doz ihtiyacına buna göre karar verilmelidir</a:t>
            </a:r>
            <a:r>
              <a:rPr lang="tr-TR" dirty="0"/>
              <a:t>.</a:t>
            </a:r>
            <a:endParaRPr lang="tr-TR" cap="none" dirty="0">
              <a:latin typeface="Serif san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75846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110D37-3BE5-449A-8020-1072793E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211016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KUDUZ AŞISI TEMAZ SONRASI PROFİLAKSİ-1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BBF76B-DEE3-4FAD-A7AC-7D042A0E9F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876" y="1230924"/>
            <a:ext cx="10394707" cy="4580792"/>
          </a:xfrm>
        </p:spPr>
        <p:txBody>
          <a:bodyPr>
            <a:normAutofit/>
          </a:bodyPr>
          <a:lstStyle/>
          <a:p>
            <a:endParaRPr lang="tr-TR" dirty="0">
              <a:latin typeface="Serif sans"/>
            </a:endParaRPr>
          </a:p>
          <a:p>
            <a:r>
              <a:rPr lang="tr-TR" dirty="0">
                <a:latin typeface="Serif sans"/>
              </a:rPr>
              <a:t>DSÖ </a:t>
            </a:r>
            <a:r>
              <a:rPr lang="tr-TR" cap="none" dirty="0">
                <a:latin typeface="Serif sans"/>
              </a:rPr>
              <a:t>kuduz </a:t>
            </a:r>
            <a:r>
              <a:rPr lang="tr-TR" cap="none" dirty="0" err="1">
                <a:latin typeface="Serif sans"/>
              </a:rPr>
              <a:t>profilaksisinde</a:t>
            </a:r>
            <a:r>
              <a:rPr lang="tr-TR" cap="none" dirty="0">
                <a:latin typeface="Serif sans"/>
              </a:rPr>
              <a:t> yara temizliğini takiben kuduz </a:t>
            </a:r>
            <a:r>
              <a:rPr lang="tr-TR" cap="none" dirty="0" err="1">
                <a:latin typeface="Serif sans"/>
              </a:rPr>
              <a:t>immünglobulin</a:t>
            </a:r>
            <a:r>
              <a:rPr lang="tr-TR" cap="none" dirty="0">
                <a:latin typeface="Serif sans"/>
              </a:rPr>
              <a:t> ile pasif </a:t>
            </a:r>
            <a:r>
              <a:rPr lang="tr-TR" cap="none" dirty="0" err="1">
                <a:latin typeface="Serif sans"/>
              </a:rPr>
              <a:t>immünizasyon</a:t>
            </a:r>
            <a:r>
              <a:rPr lang="tr-TR" cap="none" dirty="0">
                <a:latin typeface="Serif sans"/>
              </a:rPr>
              <a:t> ve hücre kültürü aşıları ile aşılamayı önermektedir. </a:t>
            </a:r>
          </a:p>
          <a:p>
            <a:endParaRPr lang="tr-TR" cap="none" dirty="0">
              <a:latin typeface="Serif sans"/>
            </a:endParaRPr>
          </a:p>
          <a:p>
            <a:pPr marL="0" indent="0">
              <a:buNone/>
            </a:pPr>
            <a:r>
              <a:rPr lang="tr-TR" cap="none" dirty="0" err="1">
                <a:latin typeface="Serif sans"/>
              </a:rPr>
              <a:t>Profilaksi</a:t>
            </a:r>
            <a:r>
              <a:rPr lang="tr-TR" cap="none" dirty="0">
                <a:latin typeface="Serif sans"/>
              </a:rPr>
              <a:t> kararı verilirken;</a:t>
            </a:r>
          </a:p>
          <a:p>
            <a:r>
              <a:rPr lang="tr-TR" cap="none" dirty="0">
                <a:latin typeface="Serif sans"/>
              </a:rPr>
              <a:t>Temas edilen hayvanın kuduz olma olasılığına dair veriler, </a:t>
            </a:r>
          </a:p>
          <a:p>
            <a:r>
              <a:rPr lang="tr-TR" cap="none" dirty="0">
                <a:latin typeface="Serif sans"/>
              </a:rPr>
              <a:t>Temasın ciddiyeti, </a:t>
            </a:r>
          </a:p>
          <a:p>
            <a:r>
              <a:rPr lang="tr-TR" cap="none" dirty="0">
                <a:latin typeface="Serif sans"/>
              </a:rPr>
              <a:t>Hayvanın aşılanma durumu </a:t>
            </a:r>
          </a:p>
          <a:p>
            <a:r>
              <a:rPr lang="tr-TR" cap="none" dirty="0">
                <a:latin typeface="Serif sans"/>
              </a:rPr>
              <a:t>Laboratuvar incelemesi yapma olanağının bulunup bulunmaması dikkate alınmalıdır. </a:t>
            </a:r>
          </a:p>
          <a:p>
            <a:endParaRPr lang="tr-TR" cap="none" dirty="0">
              <a:latin typeface="Serif sans"/>
            </a:endParaRPr>
          </a:p>
          <a:p>
            <a:endParaRPr lang="tr-TR" dirty="0"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32366238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AFC0E46-D235-4BE8-B8B1-B19192AE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KUDUZ AŞISI TEMAZ SONRASI PROFİLAKSİ-2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B3ECCF-1FC4-42CE-AF8E-BAE3BF56F9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711704"/>
            <a:ext cx="10394707" cy="4187935"/>
          </a:xfrm>
        </p:spPr>
        <p:txBody>
          <a:bodyPr>
            <a:normAutofit fontScale="77500" lnSpcReduction="20000"/>
          </a:bodyPr>
          <a:lstStyle/>
          <a:p>
            <a:endParaRPr lang="tr-TR" cap="none" dirty="0">
              <a:latin typeface="Serif sans"/>
            </a:endParaRPr>
          </a:p>
          <a:p>
            <a:pPr marL="0" indent="0">
              <a:buNone/>
            </a:pPr>
            <a:r>
              <a:rPr lang="tr-TR" cap="none" dirty="0">
                <a:latin typeface="Serif sans"/>
              </a:rPr>
              <a:t>Aşı; </a:t>
            </a:r>
          </a:p>
          <a:p>
            <a:r>
              <a:rPr lang="tr-TR" cap="none" dirty="0">
                <a:latin typeface="Serif sans"/>
              </a:rPr>
              <a:t>erişkinler ile 2 yaş ve üzeri çocuklarda </a:t>
            </a:r>
            <a:r>
              <a:rPr lang="tr-TR" cap="none" dirty="0" err="1">
                <a:latin typeface="Serif sans"/>
              </a:rPr>
              <a:t>deltoid</a:t>
            </a:r>
            <a:r>
              <a:rPr lang="tr-TR" cap="none" dirty="0">
                <a:latin typeface="Serif sans"/>
              </a:rPr>
              <a:t> kas içine, </a:t>
            </a:r>
          </a:p>
          <a:p>
            <a:r>
              <a:rPr lang="tr-TR" cap="none" dirty="0">
                <a:latin typeface="Serif sans"/>
              </a:rPr>
              <a:t>2 yaşından küçük çocuklarda uyluğun </a:t>
            </a:r>
            <a:r>
              <a:rPr lang="tr-TR" cap="none" dirty="0" err="1">
                <a:latin typeface="Serif sans"/>
              </a:rPr>
              <a:t>anterolateraline</a:t>
            </a:r>
            <a:r>
              <a:rPr lang="tr-TR" cap="none" dirty="0">
                <a:latin typeface="Serif sans"/>
              </a:rPr>
              <a:t> uygulanmalıdır. </a:t>
            </a:r>
          </a:p>
          <a:p>
            <a:endParaRPr lang="tr-TR" cap="none" dirty="0">
              <a:latin typeface="Serif sans"/>
            </a:endParaRP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Temas sonrası bağışıklaması uygun biçimde yapılmış bireylerde rutin olarak antikor testi yapmaya gerek yoktur. </a:t>
            </a:r>
          </a:p>
          <a:p>
            <a:endParaRPr lang="tr-TR" cap="none" dirty="0">
              <a:latin typeface="Serif sans"/>
            </a:endParaRP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Aşılama takvimi sürdürülmekte iken yeniden riskli teması olan bireylerde aşılama şeması aynı şekilde sürdürülür.</a:t>
            </a:r>
          </a:p>
          <a:p>
            <a:pPr marL="0" indent="0">
              <a:buNone/>
            </a:pPr>
            <a:r>
              <a:rPr lang="tr-TR" cap="none" dirty="0">
                <a:latin typeface="Serif sans"/>
              </a:rPr>
              <a:t> </a:t>
            </a:r>
          </a:p>
          <a:p>
            <a:endParaRPr lang="tr-TR" cap="none" dirty="0">
              <a:latin typeface="Serif san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08887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83C490-D3BE-49F1-9523-623A1792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66792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KUDUZ AŞISI TEMAZ SONRASI PROFİLAKSİ-2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31C3E0-1FAA-4466-9EA7-BA1F81F808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48508"/>
            <a:ext cx="10394707" cy="4126077"/>
          </a:xfrm>
        </p:spPr>
        <p:txBody>
          <a:bodyPr>
            <a:normAutofit/>
          </a:bodyPr>
          <a:lstStyle/>
          <a:p>
            <a:r>
              <a:rPr lang="tr-TR" cap="none" dirty="0">
                <a:latin typeface="Serif sans"/>
              </a:rPr>
              <a:t>Kuduz aşısı gebelerde güvenlidir.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dirty="0">
                <a:latin typeface="Serif sans"/>
              </a:rPr>
              <a:t>K</a:t>
            </a:r>
            <a:r>
              <a:rPr lang="tr-TR" cap="none" dirty="0">
                <a:latin typeface="Serif sans"/>
              </a:rPr>
              <a:t>uduz aşısı, </a:t>
            </a:r>
            <a:r>
              <a:rPr lang="tr-TR" cap="none" dirty="0" err="1">
                <a:latin typeface="Serif sans"/>
              </a:rPr>
              <a:t>nötralizan</a:t>
            </a:r>
            <a:r>
              <a:rPr lang="tr-TR" cap="none" dirty="0">
                <a:latin typeface="Serif sans"/>
              </a:rPr>
              <a:t> antikor </a:t>
            </a:r>
            <a:r>
              <a:rPr lang="tr-TR" cap="none" dirty="0" err="1">
                <a:latin typeface="Serif sans"/>
              </a:rPr>
              <a:t>titreleri</a:t>
            </a:r>
            <a:r>
              <a:rPr lang="tr-TR" cap="none" dirty="0">
                <a:latin typeface="Serif sans"/>
              </a:rPr>
              <a:t> düştükten sonra dahi bireyi ömür boyu koruyacak immünolojik bellek oluşturur.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dirty="0">
                <a:latin typeface="Serif sans"/>
              </a:rPr>
              <a:t>D</a:t>
            </a:r>
            <a:r>
              <a:rPr lang="tr-TR" cap="none" dirty="0">
                <a:latin typeface="Serif sans"/>
              </a:rPr>
              <a:t>aha önce tam doz aşılaması yapılmış bireylere </a:t>
            </a:r>
          </a:p>
          <a:p>
            <a:r>
              <a:rPr lang="tr-TR" cap="none" dirty="0">
                <a:latin typeface="Serif sans"/>
              </a:rPr>
              <a:t>yeniden riskli hayvan teması olması durumunda, </a:t>
            </a:r>
          </a:p>
          <a:p>
            <a:r>
              <a:rPr lang="tr-TR" cap="none" dirty="0">
                <a:latin typeface="Serif sans"/>
              </a:rPr>
              <a:t>0 ve 3. günlerde iki doz aşı yapılır.</a:t>
            </a:r>
          </a:p>
        </p:txBody>
      </p:sp>
    </p:spTree>
    <p:extLst>
      <p:ext uri="{BB962C8B-B14F-4D97-AF65-F5344CB8AC3E}">
        <p14:creationId xmlns:p14="http://schemas.microsoft.com/office/powerpoint/2010/main" val="29171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AE552F7-6A28-43F9-B1C5-5727C0C7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85801" y="-774440"/>
            <a:ext cx="10396882" cy="289248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0C5928-3A2A-489E-A195-7F63E38EC2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6612"/>
            <a:ext cx="10394707" cy="5187974"/>
          </a:xfrm>
        </p:spPr>
        <p:txBody>
          <a:bodyPr/>
          <a:lstStyle/>
          <a:p>
            <a:pPr marL="0" indent="0">
              <a:buNone/>
            </a:pPr>
            <a:r>
              <a:rPr lang="tr-TR" sz="2400" cap="none" dirty="0">
                <a:solidFill>
                  <a:srgbClr val="C00000"/>
                </a:solidFill>
                <a:latin typeface="Serif sans"/>
              </a:rPr>
              <a:t>İNAKTİVE (ÖLÜ) VİRAL AŞILAR</a:t>
            </a:r>
          </a:p>
          <a:p>
            <a:endParaRPr lang="tr-TR" sz="2400" cap="none" dirty="0">
              <a:solidFill>
                <a:srgbClr val="C00000"/>
              </a:solidFill>
              <a:latin typeface="Serif sans"/>
            </a:endParaRPr>
          </a:p>
          <a:p>
            <a:r>
              <a:rPr lang="tr-TR" dirty="0" err="1">
                <a:latin typeface="Serif sans"/>
              </a:rPr>
              <a:t>İ</a:t>
            </a:r>
            <a:r>
              <a:rPr lang="tr-TR" cap="none" dirty="0" err="1">
                <a:latin typeface="Serif sans"/>
              </a:rPr>
              <a:t>naktive</a:t>
            </a:r>
            <a:r>
              <a:rPr lang="tr-TR" cap="none" dirty="0">
                <a:latin typeface="Serif sans"/>
              </a:rPr>
              <a:t> aşılar, </a:t>
            </a:r>
            <a:r>
              <a:rPr lang="tr-TR" cap="none" dirty="0" err="1">
                <a:latin typeface="Serif sans"/>
              </a:rPr>
              <a:t>antijenik</a:t>
            </a:r>
            <a:r>
              <a:rPr lang="tr-TR" cap="none" dirty="0">
                <a:latin typeface="Serif sans"/>
              </a:rPr>
              <a:t> uyarıya yol açmazlar ve genellikle zayıflatılmış canlı aşılardan daha az etkilidirler. </a:t>
            </a:r>
            <a:endParaRPr lang="tr-TR" cap="none" dirty="0">
              <a:solidFill>
                <a:srgbClr val="C00000"/>
              </a:solidFill>
              <a:latin typeface="Serif sans"/>
            </a:endParaRPr>
          </a:p>
        </p:txBody>
      </p:sp>
    </p:spTree>
    <p:extLst>
      <p:ext uri="{BB962C8B-B14F-4D97-AF65-F5344CB8AC3E}">
        <p14:creationId xmlns:p14="http://schemas.microsoft.com/office/powerpoint/2010/main" val="26021772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DAFFC2-19D9-4118-8E49-2D2EAC03B2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59012" y="130974"/>
            <a:ext cx="5473212" cy="4977357"/>
          </a:xfrm>
        </p:spPr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Temas sonrası kuduz aşısı uygulaması </a:t>
            </a:r>
          </a:p>
          <a:p>
            <a:r>
              <a:rPr lang="tr-TR" sz="1600" cap="none" dirty="0"/>
              <a:t>https://www.acilci.net/kuduz-top-10-yanlis-bilgiler-listesi-ve-yeniden-gozden-gecirme/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2BE901A-56F1-4215-A882-75B7D3BA3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546" y="25542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5’li takvime alternatif olarak uygulanabilir.</a:t>
            </a:r>
            <a:endParaRPr kumimoji="0" lang="tr-TR" altLang="tr-T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tr-TR" altLang="tr-TR" sz="48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T.C. Sağlık Bakanlığı, Profilaksi önerileri">
            <a:extLst>
              <a:ext uri="{FF2B5EF4-FFF2-40B4-BE49-F238E27FC236}">
                <a16:creationId xmlns:a16="http://schemas.microsoft.com/office/drawing/2014/main" id="{5D21E34F-B29D-43EF-B1B0-38DF238A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2" y="197493"/>
            <a:ext cx="5886450" cy="51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5291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5E4BEF6-5A4D-4D4C-B4C7-DD39701A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Serif sans"/>
              </a:rPr>
              <a:t>KUDUZ AŞISI TİCARİ PREPARATLARI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BD9938-62E5-428F-AACD-20CF9EA68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86962"/>
            <a:ext cx="10394707" cy="4187623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Serif sans"/>
              </a:rPr>
              <a:t>İndirab</a:t>
            </a:r>
            <a:r>
              <a:rPr lang="tr-TR" dirty="0">
                <a:solidFill>
                  <a:srgbClr val="FF0000"/>
                </a:solidFill>
                <a:latin typeface="Serif sans"/>
              </a:rPr>
              <a:t> 2.5 IU/0.5 ml: </a:t>
            </a:r>
            <a:r>
              <a:rPr lang="tr-TR" dirty="0">
                <a:latin typeface="Serif sans"/>
              </a:rPr>
              <a:t>Kuduz Aşısı</a:t>
            </a:r>
          </a:p>
        </p:txBody>
      </p:sp>
    </p:spTree>
    <p:extLst>
      <p:ext uri="{BB962C8B-B14F-4D97-AF65-F5344CB8AC3E}">
        <p14:creationId xmlns:p14="http://schemas.microsoft.com/office/powerpoint/2010/main" val="3991085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09401" y="0"/>
            <a:ext cx="10396882" cy="1151965"/>
          </a:xfrm>
        </p:spPr>
        <p:txBody>
          <a:bodyPr/>
          <a:lstStyle/>
          <a:p>
            <a:r>
              <a:rPr lang="tr-TR" dirty="0">
                <a:latin typeface="Serif sans"/>
              </a:rPr>
              <a:t>Özet-1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5800" y="1828800"/>
            <a:ext cx="10190821" cy="4492869"/>
          </a:xfrm>
        </p:spPr>
        <p:txBody>
          <a:bodyPr>
            <a:normAutofit fontScale="92500"/>
          </a:bodyPr>
          <a:lstStyle/>
          <a:p>
            <a:r>
              <a:rPr lang="tr-TR" cap="none" dirty="0">
                <a:latin typeface="Serif sans"/>
              </a:rPr>
              <a:t>Zayıflatılmış canlı aşının önemli bir avantajı, aşılanan kişide çoğalarak doğal enfeksiyonu taklit etmesi ve büyük miktarda </a:t>
            </a:r>
            <a:r>
              <a:rPr lang="tr-TR" cap="none" dirty="0" err="1">
                <a:latin typeface="Serif sans"/>
              </a:rPr>
              <a:t>antijenik</a:t>
            </a:r>
            <a:r>
              <a:rPr lang="tr-TR" cap="none" dirty="0">
                <a:latin typeface="Serif sans"/>
              </a:rPr>
              <a:t> uyarı yaratmasıdır. </a:t>
            </a:r>
          </a:p>
          <a:p>
            <a:endParaRPr lang="tr-TR" cap="none" dirty="0">
              <a:solidFill>
                <a:srgbClr val="C00000"/>
              </a:solidFill>
              <a:latin typeface="Serif sans"/>
            </a:endParaRPr>
          </a:p>
          <a:p>
            <a:r>
              <a:rPr lang="tr-TR" dirty="0" err="1">
                <a:latin typeface="Serif sans"/>
              </a:rPr>
              <a:t>İ</a:t>
            </a:r>
            <a:r>
              <a:rPr lang="tr-TR" cap="none" dirty="0" err="1">
                <a:latin typeface="Serif sans"/>
              </a:rPr>
              <a:t>naktive</a:t>
            </a:r>
            <a:r>
              <a:rPr lang="tr-TR" cap="none" dirty="0">
                <a:latin typeface="Serif sans"/>
              </a:rPr>
              <a:t> aşılar, </a:t>
            </a:r>
            <a:r>
              <a:rPr lang="tr-TR" cap="none" dirty="0" err="1">
                <a:latin typeface="Serif sans"/>
              </a:rPr>
              <a:t>antijenik</a:t>
            </a:r>
            <a:r>
              <a:rPr lang="tr-TR" cap="none" dirty="0">
                <a:latin typeface="Serif sans"/>
              </a:rPr>
              <a:t> uyarıya yol açmazlar ve genellikle zayıflatılmış canlı aşılardan daha az etkilidirler. </a:t>
            </a:r>
            <a:endParaRPr lang="tr-TR" cap="none" dirty="0">
              <a:solidFill>
                <a:srgbClr val="C00000"/>
              </a:solidFill>
              <a:latin typeface="Serif sans"/>
            </a:endParaRPr>
          </a:p>
          <a:p>
            <a:endParaRPr lang="tr-TR" dirty="0"/>
          </a:p>
          <a:p>
            <a:r>
              <a:rPr lang="tr-TR" dirty="0" err="1">
                <a:latin typeface="Serif sans"/>
              </a:rPr>
              <a:t>t</a:t>
            </a:r>
            <a:r>
              <a:rPr lang="tr-TR" cap="none" dirty="0" err="1">
                <a:latin typeface="Serif sans"/>
              </a:rPr>
              <a:t>etanoz</a:t>
            </a:r>
            <a:r>
              <a:rPr lang="tr-TR" cap="none" dirty="0">
                <a:latin typeface="Serif sans"/>
              </a:rPr>
              <a:t> aşısıyla oluşan koruyucu antitoksin düzeyleri, ilerleyen yaşla birlikte belirgin olarak azalmaktadır.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dirty="0">
                <a:latin typeface="Serif sans"/>
              </a:rPr>
              <a:t>e</a:t>
            </a:r>
            <a:r>
              <a:rPr lang="tr-TR" cap="none" dirty="0">
                <a:latin typeface="Serif sans"/>
              </a:rPr>
              <a:t>rişkinlerin her 10 yılda bir </a:t>
            </a:r>
            <a:r>
              <a:rPr lang="tr-TR" cap="none" dirty="0" err="1">
                <a:latin typeface="Serif sans"/>
              </a:rPr>
              <a:t>Td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rapeli</a:t>
            </a:r>
            <a:r>
              <a:rPr lang="tr-TR" cap="none" dirty="0">
                <a:latin typeface="Serif sans"/>
              </a:rPr>
              <a:t> ile aşılanması ve bu </a:t>
            </a:r>
            <a:r>
              <a:rPr lang="tr-TR" cap="none" dirty="0" err="1">
                <a:latin typeface="Serif sans"/>
              </a:rPr>
              <a:t>rapellerden</a:t>
            </a:r>
            <a:r>
              <a:rPr lang="tr-TR" cap="none" dirty="0">
                <a:latin typeface="Serif sans"/>
              </a:rPr>
              <a:t> birinin </a:t>
            </a:r>
            <a:r>
              <a:rPr lang="tr-TR" cap="none" dirty="0" err="1">
                <a:latin typeface="Serif sans"/>
              </a:rPr>
              <a:t>Tdap</a:t>
            </a:r>
            <a:r>
              <a:rPr lang="tr-TR" cap="none" dirty="0">
                <a:latin typeface="Serif sans"/>
              </a:rPr>
              <a:t> olması önerilir. </a:t>
            </a:r>
          </a:p>
          <a:p>
            <a:endParaRPr lang="tr-TR" cap="none" dirty="0">
              <a:latin typeface="Serif sans"/>
            </a:endParaRPr>
          </a:p>
          <a:p>
            <a:pPr marL="0" indent="0">
              <a:buNone/>
            </a:pPr>
            <a:endParaRPr lang="tr-TR" cap="none" dirty="0">
              <a:latin typeface="Serif san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56232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1047BA0-D283-4F7B-AB85-CE9CC04A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339"/>
            <a:ext cx="10396882" cy="1151965"/>
          </a:xfrm>
        </p:spPr>
        <p:txBody>
          <a:bodyPr/>
          <a:lstStyle/>
          <a:p>
            <a:r>
              <a:rPr lang="tr-TR" dirty="0">
                <a:latin typeface="Serif sans"/>
              </a:rPr>
              <a:t>Özet-2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590F18-2260-4F21-A891-5D1E65CD19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1468316"/>
            <a:ext cx="10394707" cy="4073324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>
                <a:latin typeface="Serif sans"/>
              </a:rPr>
              <a:t>İ</a:t>
            </a:r>
            <a:r>
              <a:rPr lang="tr-TR" cap="none" dirty="0" err="1">
                <a:latin typeface="Serif sans"/>
              </a:rPr>
              <a:t>nfluenza</a:t>
            </a:r>
            <a:r>
              <a:rPr lang="tr-TR" cap="none" dirty="0">
                <a:latin typeface="Serif sans"/>
              </a:rPr>
              <a:t> aşıları bir önceki grip sezonunda dolaşan </a:t>
            </a:r>
            <a:r>
              <a:rPr lang="tr-TR" cap="none" dirty="0" err="1">
                <a:latin typeface="Serif sans"/>
              </a:rPr>
              <a:t>suşlardan</a:t>
            </a:r>
            <a:r>
              <a:rPr lang="tr-TR" cap="none" dirty="0">
                <a:latin typeface="Serif sans"/>
              </a:rPr>
              <a:t> tahmin edilir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Antikor yanıtının daha geniş olmasını sağlamak amacı ile </a:t>
            </a:r>
            <a:r>
              <a:rPr lang="tr-TR" cap="none" dirty="0" err="1">
                <a:solidFill>
                  <a:schemeClr val="accent1"/>
                </a:solidFill>
                <a:latin typeface="Serif sans"/>
              </a:rPr>
              <a:t>konjuge</a:t>
            </a:r>
            <a:r>
              <a:rPr lang="tr-TR" cap="none" dirty="0">
                <a:solidFill>
                  <a:schemeClr val="accent1"/>
                </a:solidFill>
                <a:latin typeface="Serif sans"/>
              </a:rPr>
              <a:t> </a:t>
            </a:r>
            <a:r>
              <a:rPr lang="tr-TR" cap="none" dirty="0" err="1">
                <a:solidFill>
                  <a:schemeClr val="accent1"/>
                </a:solidFill>
                <a:latin typeface="Serif sans"/>
              </a:rPr>
              <a:t>pnömokok</a:t>
            </a:r>
            <a:r>
              <a:rPr lang="tr-TR" cap="none" dirty="0">
                <a:solidFill>
                  <a:schemeClr val="accent1"/>
                </a:solidFill>
                <a:latin typeface="Serif sans"/>
              </a:rPr>
              <a:t> aşısını takiben </a:t>
            </a:r>
            <a:r>
              <a:rPr lang="tr-TR" cap="none" dirty="0" err="1">
                <a:solidFill>
                  <a:schemeClr val="accent1"/>
                </a:solidFill>
                <a:latin typeface="Serif sans"/>
              </a:rPr>
              <a:t>polisakkarit</a:t>
            </a:r>
            <a:r>
              <a:rPr lang="tr-TR" cap="none" dirty="0">
                <a:solidFill>
                  <a:schemeClr val="accent1"/>
                </a:solidFill>
                <a:latin typeface="Serif sans"/>
              </a:rPr>
              <a:t> aşı kullanılması</a:t>
            </a:r>
            <a:r>
              <a:rPr lang="tr-TR" cap="none" dirty="0">
                <a:latin typeface="Serif sans"/>
              </a:rPr>
              <a:t> en etkin yöntemdir.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 </a:t>
            </a:r>
            <a:r>
              <a:rPr lang="tr-TR" dirty="0">
                <a:latin typeface="Serif sans"/>
              </a:rPr>
              <a:t>A</a:t>
            </a:r>
            <a:r>
              <a:rPr lang="tr-TR" cap="none" dirty="0">
                <a:latin typeface="Serif sans"/>
              </a:rPr>
              <a:t>şılama öncesinde erişkin yaş grubunda test yapılması ülkemiz koşullarında maliyet etkili olduğu için </a:t>
            </a:r>
            <a:r>
              <a:rPr lang="tr-TR" cap="none" dirty="0">
                <a:solidFill>
                  <a:schemeClr val="accent1"/>
                </a:solidFill>
                <a:latin typeface="Serif sans"/>
              </a:rPr>
              <a:t>önerilmektedir.(Hepatit A)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>
                <a:latin typeface="Serif sans"/>
              </a:rPr>
              <a:t>Üçüncü aşıdan sonra 10 </a:t>
            </a:r>
            <a:r>
              <a:rPr lang="tr-TR" cap="none" dirty="0" err="1">
                <a:latin typeface="Serif sans"/>
              </a:rPr>
              <a:t>mıu</a:t>
            </a:r>
            <a:r>
              <a:rPr lang="tr-TR" cap="none" dirty="0">
                <a:latin typeface="Serif sans"/>
              </a:rPr>
              <a:t>/ml veya daha üzerinde Anti-</a:t>
            </a:r>
            <a:r>
              <a:rPr lang="tr-TR" cap="none" dirty="0" err="1">
                <a:latin typeface="Serif sans"/>
              </a:rPr>
              <a:t>HBs</a:t>
            </a:r>
            <a:r>
              <a:rPr lang="tr-TR" cap="none" dirty="0">
                <a:latin typeface="Serif sans"/>
              </a:rPr>
              <a:t> yanıtı elde edilmesi durumunda uzun süreli koruyuculuk sağlandığı gösterilmiştir.</a:t>
            </a:r>
            <a:r>
              <a:rPr lang="tr-TR" cap="none" dirty="0">
                <a:solidFill>
                  <a:srgbClr val="C00000"/>
                </a:solidFill>
                <a:latin typeface="Serif sans"/>
              </a:rPr>
              <a:t>(Hepatit B)</a:t>
            </a:r>
          </a:p>
          <a:p>
            <a:endParaRPr lang="tr-TR" cap="none" dirty="0">
              <a:latin typeface="Serif san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61112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C72A4D7-5ED6-498F-9E97-D6215488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79130"/>
            <a:ext cx="10396882" cy="1151965"/>
          </a:xfrm>
        </p:spPr>
        <p:txBody>
          <a:bodyPr>
            <a:normAutofit/>
          </a:bodyPr>
          <a:lstStyle/>
          <a:p>
            <a:r>
              <a:rPr lang="tr-TR" dirty="0">
                <a:latin typeface="Serif sans"/>
              </a:rPr>
              <a:t>Özet-3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182033-C3FE-4F56-B475-865D85DAE9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852855"/>
            <a:ext cx="10394707" cy="6866792"/>
          </a:xfrm>
        </p:spPr>
        <p:txBody>
          <a:bodyPr/>
          <a:lstStyle/>
          <a:p>
            <a:r>
              <a:rPr lang="tr-TR" cap="none" dirty="0">
                <a:latin typeface="Serif sans"/>
              </a:rPr>
              <a:t>Bağışıklığı olmayan kadınlara gebeliğin tamamlanmasından sonra bir doz </a:t>
            </a:r>
            <a:r>
              <a:rPr lang="tr-TR" cap="none" dirty="0">
                <a:solidFill>
                  <a:srgbClr val="FF0000"/>
                </a:solidFill>
                <a:latin typeface="Serif sans"/>
              </a:rPr>
              <a:t>suçiçeği aşısı </a:t>
            </a:r>
            <a:r>
              <a:rPr lang="tr-TR" cap="none" dirty="0">
                <a:latin typeface="Serif sans"/>
              </a:rPr>
              <a:t>yapılmalı, ilk dozdan 4-8 hafta sonra 2. doz uygulanmalıdır. 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cap="none" dirty="0" err="1">
                <a:latin typeface="Serif sans"/>
              </a:rPr>
              <a:t>Bivalan</a:t>
            </a:r>
            <a:r>
              <a:rPr lang="tr-TR" cap="none" dirty="0">
                <a:latin typeface="Serif sans"/>
              </a:rPr>
              <a:t> aşı HPV 16 ve 18’e, </a:t>
            </a:r>
            <a:r>
              <a:rPr lang="tr-TR" cap="none" dirty="0" err="1">
                <a:latin typeface="Serif sans"/>
              </a:rPr>
              <a:t>kuadrivalan</a:t>
            </a:r>
            <a:r>
              <a:rPr lang="tr-TR" cap="none" dirty="0">
                <a:latin typeface="Serif sans"/>
              </a:rPr>
              <a:t> aşı HPV 6,11,16 ve 18’e karşı </a:t>
            </a:r>
            <a:r>
              <a:rPr lang="tr-TR" cap="none" dirty="0" err="1">
                <a:latin typeface="Serif sans"/>
              </a:rPr>
              <a:t>karşı</a:t>
            </a:r>
            <a:r>
              <a:rPr lang="tr-TR" cap="none" dirty="0">
                <a:latin typeface="Serif sans"/>
              </a:rPr>
              <a:t> koruyucudur</a:t>
            </a:r>
            <a:r>
              <a:rPr lang="tr-TR" dirty="0"/>
              <a:t>. </a:t>
            </a:r>
          </a:p>
          <a:p>
            <a:endParaRPr lang="tr-TR" dirty="0"/>
          </a:p>
          <a:p>
            <a:r>
              <a:rPr lang="tr-TR" dirty="0" err="1">
                <a:latin typeface="Serif sans"/>
              </a:rPr>
              <a:t>S</a:t>
            </a:r>
            <a:r>
              <a:rPr lang="tr-TR" cap="none" dirty="0" err="1">
                <a:latin typeface="Serif sans"/>
              </a:rPr>
              <a:t>plenektomiden</a:t>
            </a:r>
            <a:r>
              <a:rPr lang="tr-TR" cap="none" dirty="0">
                <a:latin typeface="Serif sans"/>
              </a:rPr>
              <a:t> 14 gün veya daha öncesinde tek doz </a:t>
            </a:r>
            <a:r>
              <a:rPr lang="tr-TR" cap="none" dirty="0" err="1">
                <a:solidFill>
                  <a:srgbClr val="FF0000"/>
                </a:solidFill>
                <a:latin typeface="Serif sans"/>
              </a:rPr>
              <a:t>Hib</a:t>
            </a:r>
            <a:r>
              <a:rPr lang="tr-TR" cap="none" dirty="0">
                <a:solidFill>
                  <a:srgbClr val="FF0000"/>
                </a:solidFill>
                <a:latin typeface="Serif sans"/>
              </a:rPr>
              <a:t> aşısı </a:t>
            </a:r>
            <a:r>
              <a:rPr lang="tr-TR" cap="none" dirty="0">
                <a:latin typeface="Serif sans"/>
              </a:rPr>
              <a:t>yapılması önerilmektedir. </a:t>
            </a:r>
          </a:p>
          <a:p>
            <a:endParaRPr lang="tr-TR" cap="none" dirty="0">
              <a:latin typeface="Serif sans"/>
            </a:endParaRPr>
          </a:p>
          <a:p>
            <a:r>
              <a:rPr lang="tr-TR" dirty="0">
                <a:latin typeface="Serif sans"/>
              </a:rPr>
              <a:t>K</a:t>
            </a:r>
            <a:r>
              <a:rPr lang="tr-TR" cap="none" dirty="0">
                <a:latin typeface="Serif sans"/>
              </a:rPr>
              <a:t>uduz aşısı, </a:t>
            </a:r>
            <a:r>
              <a:rPr lang="tr-TR" cap="none" dirty="0" err="1">
                <a:latin typeface="Serif sans"/>
              </a:rPr>
              <a:t>nötralizan</a:t>
            </a:r>
            <a:r>
              <a:rPr lang="tr-TR" cap="none" dirty="0">
                <a:latin typeface="Serif sans"/>
              </a:rPr>
              <a:t> antikor </a:t>
            </a:r>
            <a:r>
              <a:rPr lang="tr-TR" cap="none" dirty="0" err="1">
                <a:latin typeface="Serif sans"/>
              </a:rPr>
              <a:t>titreleri</a:t>
            </a:r>
            <a:r>
              <a:rPr lang="tr-TR" cap="none" dirty="0">
                <a:latin typeface="Serif sans"/>
              </a:rPr>
              <a:t> düştükten sonra dahi bireyi ömür boyu koruyacak immünolojik bellek oluşturur. </a:t>
            </a:r>
          </a:p>
          <a:p>
            <a:endParaRPr lang="tr-TR" cap="none" dirty="0">
              <a:latin typeface="Serif sans"/>
            </a:endParaRPr>
          </a:p>
          <a:p>
            <a:endParaRPr lang="tr-TR" dirty="0"/>
          </a:p>
          <a:p>
            <a:endParaRPr lang="tr-TR" cap="none" dirty="0">
              <a:latin typeface="Serif san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378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801B51-D1A8-48AB-9565-7DCD51F42E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485192"/>
            <a:ext cx="10394707" cy="4889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>
                <a:solidFill>
                  <a:srgbClr val="C00000"/>
                </a:solidFill>
                <a:latin typeface="Serif sans"/>
              </a:rPr>
              <a:t>Subunit</a:t>
            </a:r>
            <a:r>
              <a:rPr lang="tr-TR" dirty="0">
                <a:solidFill>
                  <a:srgbClr val="C00000"/>
                </a:solidFill>
                <a:latin typeface="Serif sans"/>
              </a:rPr>
              <a:t> (alt birimli) </a:t>
            </a:r>
            <a:r>
              <a:rPr lang="tr-TR" dirty="0" err="1">
                <a:solidFill>
                  <a:srgbClr val="C00000"/>
                </a:solidFill>
                <a:latin typeface="Serif sans"/>
              </a:rPr>
              <a:t>viral</a:t>
            </a:r>
            <a:r>
              <a:rPr lang="tr-TR" dirty="0">
                <a:solidFill>
                  <a:srgbClr val="C00000"/>
                </a:solidFill>
                <a:latin typeface="Serif sans"/>
              </a:rPr>
              <a:t> aşılar: </a:t>
            </a:r>
          </a:p>
          <a:p>
            <a:r>
              <a:rPr lang="tr-TR" dirty="0" err="1">
                <a:latin typeface="Serif sans"/>
              </a:rPr>
              <a:t>V</a:t>
            </a:r>
            <a:r>
              <a:rPr lang="tr-TR" cap="none" dirty="0" err="1">
                <a:latin typeface="Serif sans"/>
              </a:rPr>
              <a:t>iral</a:t>
            </a:r>
            <a:r>
              <a:rPr lang="tr-TR" cap="none" dirty="0">
                <a:latin typeface="Serif sans"/>
              </a:rPr>
              <a:t> nükleik asitlerin serbestleştirilmesi ile elde edilen aşılara </a:t>
            </a:r>
            <a:r>
              <a:rPr lang="tr-TR" cap="none" dirty="0" err="1">
                <a:latin typeface="Serif sans"/>
              </a:rPr>
              <a:t>subunit</a:t>
            </a:r>
            <a:r>
              <a:rPr lang="tr-TR" cap="none" dirty="0">
                <a:latin typeface="Serif sans"/>
              </a:rPr>
              <a:t> (alt birimli) aşı adı verilir. (</a:t>
            </a:r>
            <a:r>
              <a:rPr lang="tr-TR" cap="none" dirty="0" err="1">
                <a:latin typeface="Serif sans"/>
              </a:rPr>
              <a:t>trivalan</a:t>
            </a:r>
            <a:r>
              <a:rPr lang="tr-TR" cap="none" dirty="0">
                <a:latin typeface="Serif sans"/>
              </a:rPr>
              <a:t> veya </a:t>
            </a:r>
            <a:r>
              <a:rPr lang="tr-TR" cap="none" dirty="0" err="1">
                <a:latin typeface="Serif sans"/>
              </a:rPr>
              <a:t>tetravalan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inaktive</a:t>
            </a:r>
            <a:r>
              <a:rPr lang="tr-TR" cap="none" dirty="0">
                <a:latin typeface="Serif sans"/>
              </a:rPr>
              <a:t> </a:t>
            </a:r>
            <a:r>
              <a:rPr lang="tr-TR" cap="none" dirty="0" err="1">
                <a:latin typeface="Serif sans"/>
              </a:rPr>
              <a:t>influenza</a:t>
            </a:r>
            <a:r>
              <a:rPr lang="tr-TR" cap="none" dirty="0">
                <a:latin typeface="Serif sans"/>
              </a:rPr>
              <a:t> aşıları )</a:t>
            </a:r>
          </a:p>
          <a:p>
            <a:endParaRPr lang="tr-TR" cap="none" dirty="0">
              <a:latin typeface="Serif sans"/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C00000"/>
                </a:solidFill>
                <a:latin typeface="Serif sans"/>
              </a:rPr>
              <a:t>Rekombinan</a:t>
            </a:r>
            <a:r>
              <a:rPr lang="tr-TR" dirty="0">
                <a:solidFill>
                  <a:srgbClr val="C00000"/>
                </a:solidFill>
                <a:latin typeface="Serif sans"/>
              </a:rPr>
              <a:t> antijen aşıları: </a:t>
            </a:r>
          </a:p>
          <a:p>
            <a:r>
              <a:rPr lang="tr-TR" dirty="0" err="1">
                <a:latin typeface="Serif sans"/>
              </a:rPr>
              <a:t>R</a:t>
            </a:r>
            <a:r>
              <a:rPr lang="tr-TR" cap="none" dirty="0" err="1">
                <a:latin typeface="Serif sans"/>
              </a:rPr>
              <a:t>ekombinan</a:t>
            </a:r>
            <a:r>
              <a:rPr lang="tr-TR" cap="none" dirty="0">
                <a:latin typeface="Serif sans"/>
              </a:rPr>
              <a:t> DNA teknolojisi ile herhangi bir protein klonlanarak </a:t>
            </a:r>
            <a:r>
              <a:rPr lang="tr-TR" cap="none" dirty="0" err="1">
                <a:latin typeface="Serif sans"/>
              </a:rPr>
              <a:t>pürifiye</a:t>
            </a:r>
            <a:r>
              <a:rPr lang="tr-TR" cap="none" dirty="0">
                <a:latin typeface="Serif sans"/>
              </a:rPr>
              <a:t> edilir ve aşı olarak kullanılabilir. (Hepatit B aşısı)</a:t>
            </a:r>
          </a:p>
        </p:txBody>
      </p:sp>
    </p:spTree>
    <p:extLst>
      <p:ext uri="{BB962C8B-B14F-4D97-AF65-F5344CB8AC3E}">
        <p14:creationId xmlns:p14="http://schemas.microsoft.com/office/powerpoint/2010/main" val="2891745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5654</TotalTime>
  <Words>3684</Words>
  <Application>Microsoft Office PowerPoint</Application>
  <PresentationFormat>Geniş ekran</PresentationFormat>
  <Paragraphs>614</Paragraphs>
  <Slides>84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84</vt:i4>
      </vt:variant>
    </vt:vector>
  </HeadingPairs>
  <TitlesOfParts>
    <vt:vector size="91" baseType="lpstr">
      <vt:lpstr>Arial</vt:lpstr>
      <vt:lpstr>Calibri</vt:lpstr>
      <vt:lpstr>Cambria</vt:lpstr>
      <vt:lpstr>Impact</vt:lpstr>
      <vt:lpstr>Roboto</vt:lpstr>
      <vt:lpstr>Serif sans</vt:lpstr>
      <vt:lpstr>Ana Olay</vt:lpstr>
      <vt:lpstr>Erişkin aşı programı</vt:lpstr>
      <vt:lpstr>amaç</vt:lpstr>
      <vt:lpstr>ÖĞRENİM HEDEFLERİ</vt:lpstr>
      <vt:lpstr>AŞININ TANIMI </vt:lpstr>
      <vt:lpstr>ULUSAL AŞI ŞEMASINA ALINMA DURUMU</vt:lpstr>
      <vt:lpstr> Aşı Tipleri </vt:lpstr>
      <vt:lpstr>Viral aşılar </vt:lpstr>
      <vt:lpstr>PowerPoint Sunusu</vt:lpstr>
      <vt:lpstr>PowerPoint Sunusu</vt:lpstr>
      <vt:lpstr>Bakteriyel aşılar </vt:lpstr>
      <vt:lpstr>ERİŞKİN DÖNEMDE YAPILMASI ÖNERİLEN AŞILAR</vt:lpstr>
      <vt:lpstr>Difteri aşısı</vt:lpstr>
      <vt:lpstr>Boğmaca aşısı</vt:lpstr>
      <vt:lpstr>TETANOZ AŞISI</vt:lpstr>
      <vt:lpstr> Tetanoz AŞISI Endikasyonları ve uygulama şekli-1</vt:lpstr>
      <vt:lpstr>Tetanoz AŞISI Endikasyonları ve uygulama şekli-2</vt:lpstr>
      <vt:lpstr>TETANOZ AŞISI KONTRAENDİKASYONLARI </vt:lpstr>
      <vt:lpstr>TETANOZ AŞISI Yan etkileri </vt:lpstr>
      <vt:lpstr>Kimlere tetanoz aşısı yapalım</vt:lpstr>
      <vt:lpstr>Doğurganlık çağı (15- 49 yaş) ve/veya gebe kadınlardaki tetanoz aşı takvimi</vt:lpstr>
      <vt:lpstr>Temas sonrası tetanoz profilaksisi </vt:lpstr>
      <vt:lpstr>DİFTERİ-TETANOZ AŞISININ TİCARİ PREPARATLARI</vt:lpstr>
      <vt:lpstr>Grip (İnfluenza) Aşısı </vt:lpstr>
      <vt:lpstr>Grip (İnfluenza) Aşısı İÇERİĞİ</vt:lpstr>
      <vt:lpstr>Grip (İnfluenza) Aşısı Endikasyonları</vt:lpstr>
      <vt:lpstr>Grip (İnfluenza) Aşısı uygulama zamanı </vt:lpstr>
      <vt:lpstr>Grip (İnfluenza) Aşısı Temas sonrası profilaksi  </vt:lpstr>
      <vt:lpstr>Grip (İnfluenza) Aşısı TİCARİ PREPARATLARI </vt:lpstr>
      <vt:lpstr>Pnömokok Aşısı </vt:lpstr>
      <vt:lpstr>PowerPoint Sunusu</vt:lpstr>
      <vt:lpstr>pnömokok aşısı Endikasyonları</vt:lpstr>
      <vt:lpstr>pnömokok aşısı Endikasyonları-2</vt:lpstr>
      <vt:lpstr>PNÖMOKOK AŞISI TİCARİ PREPARATLARI </vt:lpstr>
      <vt:lpstr>HEPATİT A AŞISI</vt:lpstr>
      <vt:lpstr>HEPATİT A AŞISI Endikasyonları -1 </vt:lpstr>
      <vt:lpstr>HEPATİT A AŞISI Endikasyonları -2</vt:lpstr>
      <vt:lpstr>HEPATİT A AŞISI  uygulama şekli </vt:lpstr>
      <vt:lpstr>HEPATİT A AŞISI  uygulama şekli-2 </vt:lpstr>
      <vt:lpstr>HEPATİT A AŞISI TİCARİ PREPARATLARI</vt:lpstr>
      <vt:lpstr>Hepatit B Aşısı </vt:lpstr>
      <vt:lpstr>Hepatit B Aşısı Endikasyonları-1</vt:lpstr>
      <vt:lpstr>Hepatit B Aşısı Endikasyonları-2</vt:lpstr>
      <vt:lpstr>Hepatit B Aşısı Endikasyonları-3</vt:lpstr>
      <vt:lpstr>Hepatit B Aşısı Endikasyonları-4</vt:lpstr>
      <vt:lpstr>Hepatit B Aşısı </vt:lpstr>
      <vt:lpstr>Hepatit b aşısı uygulama şekli</vt:lpstr>
      <vt:lpstr>Hepatit b temas sonrası profilaksi</vt:lpstr>
      <vt:lpstr>HEPATİT B AŞISI TİCARİ PREPARATLARI </vt:lpstr>
      <vt:lpstr>SUÇİÇEĞİ (VARİCELLA ZOSTER) AŞISI </vt:lpstr>
      <vt:lpstr>SU ÇİÇEĞİ AŞISI Endikasyonları</vt:lpstr>
      <vt:lpstr>Suçiçeği aşısı UYGULAMA ŞEKLİ</vt:lpstr>
      <vt:lpstr>Suçiçeği aşısı KONTRAENDİKASYONLARI-1</vt:lpstr>
      <vt:lpstr>Suçiçeği aşısı KONTRAENDİKASYONLARI-2</vt:lpstr>
      <vt:lpstr>SU ÇİÇEĞİ AŞISI TİCARİ PREPARATLARI</vt:lpstr>
      <vt:lpstr>Herpes Zoster (Zona) Aşısı</vt:lpstr>
      <vt:lpstr>Herpes Zoster (Zona) Aşısı UYGULAMA ŞEKLİ </vt:lpstr>
      <vt:lpstr>Herpes Zoster (Zona) Aşısı Kontrendikasyonları  </vt:lpstr>
      <vt:lpstr>KIZAMIK, KIZAMIKÇIK, KABAKULAK AŞILARI İçeriği </vt:lpstr>
      <vt:lpstr>KKK AŞISI Endikasyonları VE UYGULAMA ŞEKLİ </vt:lpstr>
      <vt:lpstr>PowerPoint Sunusu</vt:lpstr>
      <vt:lpstr>KKK AŞISI Temas sonrası profilaksi  </vt:lpstr>
      <vt:lpstr>KKK AŞISI TİCARİ PREPARATLARI</vt:lpstr>
      <vt:lpstr>Meningokok Aşısı</vt:lpstr>
      <vt:lpstr>MENİNGOKOK AŞISI Endikasyonları</vt:lpstr>
      <vt:lpstr>MENİNGOKOK AŞISI Endikasyonları</vt:lpstr>
      <vt:lpstr>Meningokok Aşısı UYGULAMA ŞEKLİ</vt:lpstr>
      <vt:lpstr>MENİNGOKOK AŞISI TİCARİ PREPARATLARI</vt:lpstr>
      <vt:lpstr>Human Papilloma Virüs (HPV) Aşısı </vt:lpstr>
      <vt:lpstr>HPV Endikasyonları </vt:lpstr>
      <vt:lpstr>HPV AŞISI TİCARİ PREPARATI</vt:lpstr>
      <vt:lpstr>HAEMOPHİLUS İNFLUENZAE TİP B (HİB) AŞISI Endikasyonları </vt:lpstr>
      <vt:lpstr>HAEMOPHİLUS İNFLUENZA TİP-B TİCARİ PREPARATLARI</vt:lpstr>
      <vt:lpstr>     Kuduz Aşısı Temas öncesi profilaksi-1 </vt:lpstr>
      <vt:lpstr> Kuduz Aşısı Temas öncesi profilaksi-2</vt:lpstr>
      <vt:lpstr>KUDUZ AŞISI TEMAS ÖNCESİ PROFİLAKSİ -3</vt:lpstr>
      <vt:lpstr>KUDUZ AŞISI TEMAS ÖNCESİ PROFİLAKSİ-4</vt:lpstr>
      <vt:lpstr>KUDUZ AŞISI TEMAZ SONRASI PROFİLAKSİ-1</vt:lpstr>
      <vt:lpstr>KUDUZ AŞISI TEMAZ SONRASI PROFİLAKSİ-2</vt:lpstr>
      <vt:lpstr>KUDUZ AŞISI TEMAZ SONRASI PROFİLAKSİ-2</vt:lpstr>
      <vt:lpstr>PowerPoint Sunusu</vt:lpstr>
      <vt:lpstr>KUDUZ AŞISI TİCARİ PREPARATLARI </vt:lpstr>
      <vt:lpstr>Özet-1</vt:lpstr>
      <vt:lpstr>Özet-2</vt:lpstr>
      <vt:lpstr>Özet-3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Erişkin aşı programı</dc:title>
  <dc:creator>mahmut özaydın</dc:creator>
  <cp:lastModifiedBy>mahmut özaydın</cp:lastModifiedBy>
  <cp:revision>116</cp:revision>
  <dcterms:created xsi:type="dcterms:W3CDTF">2017-12-30T20:40:40Z</dcterms:created>
  <dcterms:modified xsi:type="dcterms:W3CDTF">2018-01-16T13:32:21Z</dcterms:modified>
</cp:coreProperties>
</file>