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5" r:id="rId9"/>
    <p:sldId id="264" r:id="rId10"/>
    <p:sldId id="262" r:id="rId11"/>
    <p:sldId id="28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5" r:id="rId25"/>
    <p:sldId id="278" r:id="rId26"/>
    <p:sldId id="280" r:id="rId27"/>
    <p:sldId id="286" r:id="rId28"/>
    <p:sldId id="287" r:id="rId29"/>
    <p:sldId id="283" r:id="rId30"/>
    <p:sldId id="288" r:id="rId31"/>
    <p:sldId id="289" r:id="rId32"/>
    <p:sldId id="290" r:id="rId33"/>
    <p:sldId id="291" r:id="rId34"/>
    <p:sldId id="292" r:id="rId35"/>
    <p:sldId id="295" r:id="rId36"/>
    <p:sldId id="293" r:id="rId37"/>
    <p:sldId id="296" r:id="rId38"/>
    <p:sldId id="294" r:id="rId39"/>
    <p:sldId id="297" r:id="rId40"/>
    <p:sldId id="279" r:id="rId41"/>
    <p:sldId id="281" r:id="rId42"/>
    <p:sldId id="298" r:id="rId43"/>
    <p:sldId id="282" r:id="rId4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64FE0-68F1-4674-B5C5-0A3D4449B9FC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8B3B5-1C73-4D4C-B8BE-77F5F23273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125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Aile çalışmalarında birinci derece akrabalarda; </a:t>
            </a:r>
            <a:r>
              <a:rPr lang="tr-TR" dirty="0" err="1"/>
              <a:t>Unipolar</a:t>
            </a:r>
            <a:r>
              <a:rPr lang="tr-TR" dirty="0"/>
              <a:t> Depresyon riski 2-3 kat fazla.</a:t>
            </a:r>
          </a:p>
          <a:p>
            <a:r>
              <a:rPr lang="tr-TR" dirty="0"/>
              <a:t>Çalışmalar, normal popülasyonda 1/14 olan depresyon sıklığının, bu ailelerde 1/4 oranına yükseldiğini göstermiştir. Kişilerin hastalığa daha yatkın olmasında bazı genler rol oynar.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8B3B5-1C73-4D4C-B8BE-77F5F232731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876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Neredeyse her gün ve günün önemli bir bölümünde çökkün </a:t>
            </a:r>
            <a:r>
              <a:rPr lang="tr-TR" dirty="0" err="1"/>
              <a:t>duygudurum</a:t>
            </a:r>
            <a:endParaRPr lang="tr-TR" dirty="0"/>
          </a:p>
          <a:p>
            <a:r>
              <a:rPr lang="tr-TR" dirty="0"/>
              <a:t>Bir ay içinde ağırlığın yüzde beşinden daha çok değişiklik.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8B3B5-1C73-4D4C-B8BE-77F5F232731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26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BD1468B-E44D-4B44-B088-2C92D77B1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30996AD-F8C4-471A-ACF4-7DC74B3C4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4D6721-65B3-4828-B6C7-716DA56F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370C-62A7-487F-8911-82CC4E44E69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E5A08D4-772B-42C7-AD91-3F10C4CF9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EC9F29-AA2C-4BC2-85DB-BE5E7A53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0D4C-FD8E-4F3C-8BA5-33829FC43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66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BA62CF-676D-48D8-9E2A-DE7739A0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482CA51-6A62-4478-937B-BE6A58A9D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4AC5102-2810-4777-B373-92E229AC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370C-62A7-487F-8911-82CC4E44E69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1DD0F7-8DBE-4D83-B1B1-D964BB52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3EA0336-8499-4754-9AE8-DD535160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0D4C-FD8E-4F3C-8BA5-33829FC43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44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683F924-615F-4CBB-91FE-E6F165753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989AE9D-B99B-4927-AC20-341099E7D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07CF42-92D1-40A6-B6EF-AB775F7D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370C-62A7-487F-8911-82CC4E44E69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1C272BC-426A-4207-BDE9-F50EA20A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6643F96-F020-4E2A-A865-49FA52BF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0D4C-FD8E-4F3C-8BA5-33829FC43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51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0DCB890-FBE2-4A5F-8975-A0315638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B4CE6D-1A46-454D-A43B-C25482204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CB2C38-650A-4867-B72E-FCB0265B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370C-62A7-487F-8911-82CC4E44E69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14351B1-13B5-4496-BA39-1F61C313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5BA04A-6D9F-4135-BDCF-EC45F6AA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0D4C-FD8E-4F3C-8BA5-33829FC43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09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489359-6EA7-4D45-9DB5-B86B92B6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B11FD3C-B7A8-471C-B192-3F60B3D2F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BB6151F-B6CA-4238-B0BE-95A6A9C5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370C-62A7-487F-8911-82CC4E44E69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75F2D3F-380F-4303-8241-5459DD07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EA1714-FF81-45C8-A89E-C56BB858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0D4C-FD8E-4F3C-8BA5-33829FC43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19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391FF8D-0432-43FC-BF0D-4A3AE3E0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17BC72-97ED-4F1A-AD1F-DF241E9FF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9F70440-83E6-4867-A876-2E8EC1397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8CED545-5F00-4790-AE51-D42DB1596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370C-62A7-487F-8911-82CC4E44E69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1F5FB4A-5020-4E55-9356-8398C1E5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CAD549B-FE87-4B19-AFD0-898D1688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0D4C-FD8E-4F3C-8BA5-33829FC43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371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83B0F6-78D2-43FF-A6E2-443B05D9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C428B6D-3641-4927-AAB5-DA58E38AD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18AC94-98E3-45D7-A510-8A19E4089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48A2B5A-CCAD-447F-9DC5-C88DC5D03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656767D-4452-44D7-B8ED-BE3CC9BA2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D4E2D77-4E1E-4760-8013-4CA49F7F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370C-62A7-487F-8911-82CC4E44E69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E3A002B-299E-48DE-8933-A3C9BC51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E9D9A4B-6851-493C-A5E7-F3F70D000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0D4C-FD8E-4F3C-8BA5-33829FC43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9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63E95B4-67E0-47E7-B864-33C00CF8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FECC224-6E0E-46D9-A941-9A9C543E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370C-62A7-487F-8911-82CC4E44E69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BE8F137-E0EF-43C4-99FD-72197913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A53CA83-C6A9-481F-9D33-64FEF360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0D4C-FD8E-4F3C-8BA5-33829FC43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678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F0F97D6-5E4B-467C-9EC2-5B43DFB52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370C-62A7-487F-8911-82CC4E44E69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B9BB79B-00F4-48FB-89AD-9908BF32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C0EF347-38C6-40E8-A775-D4686AE4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0D4C-FD8E-4F3C-8BA5-33829FC43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86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22A3871-6BC9-4DE6-B974-108ED9F2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6EDC5C-950A-4639-A07A-41C87E095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C9B28E8-12A3-4D98-855C-59544D893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01F9C7-04FF-4851-94E7-F851E489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370C-62A7-487F-8911-82CC4E44E69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0A1C9AD-2979-4428-BB90-80E59A00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E2D65D-034D-4A2A-BC16-191334B6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0D4C-FD8E-4F3C-8BA5-33829FC43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244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C3D480-6CD2-4D76-921F-6CB6FAD0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B3BB12B-127E-42F6-8BE8-DD8B34A34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067DACF-3531-4206-96D1-21150C3BF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CA5919F-0305-40DB-8F04-6DBB9CAA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370C-62A7-487F-8911-82CC4E44E69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3647EBD-37EA-48A4-B046-8065238C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D19665E-00F6-4A85-A9B8-248901F0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0D4C-FD8E-4F3C-8BA5-33829FC43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813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4BF148F-1B3A-4771-B575-5466BF762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D08561-58F4-4AAF-8C4E-AF70A89C8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8F1BDA-EEEA-4824-8E04-515518EC3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F370C-62A7-487F-8911-82CC4E44E69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6B93EC-0F73-4DD2-B5BB-7A8A76A58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6325E1E-7E7A-4B1A-9D74-226562DB2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40D4C-FD8E-4F3C-8BA5-33829FC43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311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tb.org.tr/STED/sted0204/birinci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gp-education.ie/depression/Depression-and-anx-in-GP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ilehekimi.medicine.ankara.edu.tr/files/2015/02/Birinci-Basamakta-Depresyona-Yakla%C5%9F%C4%B1m-Etkili-%C4%B0leti%C5%9Fim-ve-Kullan%C4%B1lan-%C3%96l%C3%A7ekler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ED983F1-A26C-49FB-B232-41440A851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817"/>
            <a:ext cx="9144000" cy="1159496"/>
          </a:xfrm>
        </p:spPr>
        <p:txBody>
          <a:bodyPr>
            <a:normAutofit/>
          </a:bodyPr>
          <a:lstStyle/>
          <a:p>
            <a:r>
              <a:rPr lang="tr-TR" sz="7200" b="1" i="1" dirty="0">
                <a:latin typeface="+mn-lt"/>
              </a:rPr>
              <a:t>DEPRESYON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5BE507B-46F0-40AC-9725-8566CB13D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3913" y="5062194"/>
            <a:ext cx="6975835" cy="1442300"/>
          </a:xfrm>
        </p:spPr>
        <p:txBody>
          <a:bodyPr>
            <a:normAutofit/>
          </a:bodyPr>
          <a:lstStyle/>
          <a:p>
            <a:r>
              <a:rPr lang="tr-TR" dirty="0"/>
              <a:t>KTÜ TIP FAKÜLTESİ AİLE HEKİMLİĞİ ABD</a:t>
            </a:r>
          </a:p>
          <a:p>
            <a:r>
              <a:rPr lang="tr-TR" dirty="0"/>
              <a:t>ARŞ.GÖR.DR FEYZANUR ÇELİK</a:t>
            </a:r>
          </a:p>
          <a:p>
            <a:r>
              <a:rPr lang="tr-TR" dirty="0"/>
              <a:t>07.05.2019</a:t>
            </a:r>
          </a:p>
          <a:p>
            <a:endParaRPr lang="tr-TR" dirty="0"/>
          </a:p>
        </p:txBody>
      </p:sp>
      <p:pic>
        <p:nvPicPr>
          <p:cNvPr id="5" name="Resim 4" descr="kişi, adam, pencere içeren bir resim&#10;&#10;Açıklama otomatik olarak oluşturuldu">
            <a:extLst>
              <a:ext uri="{FF2B5EF4-FFF2-40B4-BE49-F238E27FC236}">
                <a16:creationId xmlns:a16="http://schemas.microsoft.com/office/drawing/2014/main" id="{CD5DE05C-251D-4DD5-B219-7EFF0E70B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71" y="1866507"/>
            <a:ext cx="4741682" cy="30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2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1C3978-5C7F-4DD3-9558-6D80E5E1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Epidemiyoloji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D07A45-2CF7-4B4A-A5D3-FC297BE0A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tr-TR" dirty="0"/>
          </a:p>
          <a:p>
            <a:r>
              <a:rPr lang="tr-TR" sz="11200" dirty="0"/>
              <a:t>Depresyon hastalarının önemli bir kısmı psikiyatristten ziyade, birinci basamak hekimlerine başvurmaktadır. Ve bu hastaların </a:t>
            </a:r>
            <a:r>
              <a:rPr lang="tr-TR" sz="11200" dirty="0" err="1"/>
              <a:t>çoğusunda</a:t>
            </a:r>
            <a:r>
              <a:rPr lang="tr-TR" sz="11200" dirty="0"/>
              <a:t> depresyon tanısı atlanmaktadır.</a:t>
            </a:r>
          </a:p>
          <a:p>
            <a:r>
              <a:rPr lang="tr-TR" sz="11200" dirty="0"/>
              <a:t>41 çalışmayı içeren bir meta analizdeki verilere göre, hekimler depresif bozukluk yaşayan hastaların yalnızca %50 sine tanı koyabilmektedir.</a:t>
            </a:r>
          </a:p>
          <a:p>
            <a:r>
              <a:rPr lang="en-US" sz="11200" dirty="0"/>
              <a:t>Amerika </a:t>
            </a:r>
            <a:r>
              <a:rPr lang="en-US" sz="11200" dirty="0" err="1"/>
              <a:t>Birleşik</a:t>
            </a:r>
            <a:r>
              <a:rPr lang="en-US" sz="11200" dirty="0"/>
              <a:t> </a:t>
            </a:r>
            <a:r>
              <a:rPr lang="en-US" sz="11200" dirty="0" err="1"/>
              <a:t>Devletleri'nde</a:t>
            </a:r>
            <a:r>
              <a:rPr lang="en-US" sz="11200" dirty="0"/>
              <a:t> </a:t>
            </a:r>
            <a:r>
              <a:rPr lang="en-US" sz="11200" dirty="0" err="1"/>
              <a:t>yapılan</a:t>
            </a:r>
            <a:r>
              <a:rPr lang="en-US" sz="11200" dirty="0"/>
              <a:t> </a:t>
            </a:r>
            <a:r>
              <a:rPr lang="en-US" sz="11200" dirty="0" err="1"/>
              <a:t>bir</a:t>
            </a:r>
            <a:r>
              <a:rPr lang="en-US" sz="11200" dirty="0"/>
              <a:t> </a:t>
            </a:r>
            <a:r>
              <a:rPr lang="en-US" sz="11200" dirty="0" err="1"/>
              <a:t>araştırmada</a:t>
            </a:r>
            <a:r>
              <a:rPr lang="en-US" sz="11200" dirty="0"/>
              <a:t> </a:t>
            </a:r>
            <a:r>
              <a:rPr lang="en-US" sz="11200" dirty="0" err="1"/>
              <a:t>majör</a:t>
            </a:r>
            <a:r>
              <a:rPr lang="en-US" sz="11200" dirty="0"/>
              <a:t> </a:t>
            </a:r>
            <a:r>
              <a:rPr lang="en-US" sz="11200" dirty="0" err="1"/>
              <a:t>depresif</a:t>
            </a:r>
            <a:r>
              <a:rPr lang="en-US" sz="11200" dirty="0"/>
              <a:t> </a:t>
            </a:r>
            <a:r>
              <a:rPr lang="en-US" sz="11200" dirty="0" err="1"/>
              <a:t>bozukluk</a:t>
            </a:r>
            <a:r>
              <a:rPr lang="en-US" sz="11200" dirty="0"/>
              <a:t> </a:t>
            </a:r>
            <a:r>
              <a:rPr lang="en-US" sz="11200" dirty="0" err="1"/>
              <a:t>için</a:t>
            </a:r>
            <a:r>
              <a:rPr lang="en-US" sz="11200" dirty="0"/>
              <a:t> </a:t>
            </a:r>
            <a:r>
              <a:rPr lang="en-US" sz="11200" dirty="0" err="1"/>
              <a:t>bir</a:t>
            </a:r>
            <a:r>
              <a:rPr lang="en-US" sz="11200" dirty="0"/>
              <a:t> </a:t>
            </a:r>
            <a:r>
              <a:rPr lang="en-US" sz="11200" dirty="0" err="1"/>
              <a:t>yıllık</a:t>
            </a:r>
            <a:r>
              <a:rPr lang="en-US" sz="11200" dirty="0"/>
              <a:t> </a:t>
            </a:r>
            <a:r>
              <a:rPr lang="en-US" sz="11200" dirty="0" err="1"/>
              <a:t>yaygınlık</a:t>
            </a:r>
            <a:r>
              <a:rPr lang="en-US" sz="11200" dirty="0"/>
              <a:t> </a:t>
            </a:r>
            <a:r>
              <a:rPr lang="en-US" sz="11200" dirty="0" err="1"/>
              <a:t>oranı</a:t>
            </a:r>
            <a:r>
              <a:rPr lang="en-US" sz="11200" dirty="0"/>
              <a:t> %6.7, </a:t>
            </a:r>
            <a:r>
              <a:rPr lang="en-US" sz="11200" dirty="0" err="1"/>
              <a:t>yaşam</a:t>
            </a:r>
            <a:r>
              <a:rPr lang="en-US" sz="11200" dirty="0"/>
              <a:t> </a:t>
            </a:r>
            <a:r>
              <a:rPr lang="en-US" sz="11200" dirty="0" err="1"/>
              <a:t>boyu</a:t>
            </a:r>
            <a:r>
              <a:rPr lang="en-US" sz="11200" dirty="0"/>
              <a:t> </a:t>
            </a:r>
            <a:r>
              <a:rPr lang="en-US" sz="11200" dirty="0" err="1"/>
              <a:t>yaygınlık</a:t>
            </a:r>
            <a:r>
              <a:rPr lang="en-US" sz="11200" dirty="0"/>
              <a:t> </a:t>
            </a:r>
            <a:r>
              <a:rPr lang="en-US" sz="11200" dirty="0" err="1"/>
              <a:t>oranı</a:t>
            </a:r>
            <a:r>
              <a:rPr lang="en-US" sz="11200" dirty="0"/>
              <a:t> %16.5</a:t>
            </a:r>
          </a:p>
          <a:p>
            <a:endParaRPr lang="tr-TR" sz="11200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4000" dirty="0"/>
              <a:t>Köhnen, M., </a:t>
            </a:r>
            <a:r>
              <a:rPr lang="tr-TR" sz="4000" dirty="0" err="1"/>
              <a:t>Kriston</a:t>
            </a:r>
            <a:r>
              <a:rPr lang="tr-TR" sz="4000" dirty="0"/>
              <a:t>, L., </a:t>
            </a:r>
            <a:r>
              <a:rPr lang="tr-TR" sz="4000" dirty="0" err="1"/>
              <a:t>Härter</a:t>
            </a:r>
            <a:r>
              <a:rPr lang="tr-TR" sz="4000" dirty="0"/>
              <a:t>, M., </a:t>
            </a:r>
            <a:r>
              <a:rPr lang="tr-TR" sz="4000" dirty="0" err="1"/>
              <a:t>Dirmaier</a:t>
            </a:r>
            <a:r>
              <a:rPr lang="tr-TR" sz="4000" dirty="0"/>
              <a:t>, J., &amp; </a:t>
            </a:r>
            <a:r>
              <a:rPr lang="tr-TR" sz="4000" dirty="0" err="1"/>
              <a:t>Liebherz</a:t>
            </a:r>
            <a:r>
              <a:rPr lang="tr-TR" sz="4000" dirty="0"/>
              <a:t>, S. (2019). </a:t>
            </a:r>
            <a:r>
              <a:rPr lang="tr-TR" sz="4000" dirty="0" err="1"/>
              <a:t>Rationale</a:t>
            </a:r>
            <a:r>
              <a:rPr lang="tr-TR" sz="4000" dirty="0"/>
              <a:t> </a:t>
            </a:r>
            <a:r>
              <a:rPr lang="tr-TR" sz="4000" dirty="0" err="1"/>
              <a:t>and</a:t>
            </a:r>
            <a:r>
              <a:rPr lang="tr-TR" sz="4000" dirty="0"/>
              <a:t> </a:t>
            </a:r>
            <a:r>
              <a:rPr lang="tr-TR" sz="4000" dirty="0" err="1"/>
              <a:t>design</a:t>
            </a:r>
            <a:r>
              <a:rPr lang="tr-TR" sz="4000" dirty="0"/>
              <a:t> of a </a:t>
            </a:r>
            <a:r>
              <a:rPr lang="tr-TR" sz="4000" dirty="0" err="1"/>
              <a:t>systematic</a:t>
            </a:r>
            <a:r>
              <a:rPr lang="tr-TR" sz="4000" dirty="0"/>
              <a:t> </a:t>
            </a:r>
            <a:r>
              <a:rPr lang="tr-TR" sz="4000" dirty="0" err="1"/>
              <a:t>review</a:t>
            </a:r>
            <a:r>
              <a:rPr lang="tr-TR" sz="4000" dirty="0"/>
              <a:t>: </a:t>
            </a:r>
            <a:r>
              <a:rPr lang="tr-TR" sz="4000" dirty="0" err="1"/>
              <a:t>effectiveness</a:t>
            </a:r>
            <a:r>
              <a:rPr lang="tr-TR" sz="4000" dirty="0"/>
              <a:t> </a:t>
            </a:r>
            <a:r>
              <a:rPr lang="tr-TR" sz="4000" dirty="0" err="1"/>
              <a:t>and</a:t>
            </a:r>
            <a:r>
              <a:rPr lang="tr-TR" sz="4000" dirty="0"/>
              <a:t> </a:t>
            </a:r>
            <a:r>
              <a:rPr lang="tr-TR" sz="4000" dirty="0" err="1"/>
              <a:t>acceptance</a:t>
            </a:r>
            <a:r>
              <a:rPr lang="tr-TR" sz="4000" dirty="0"/>
              <a:t> of </a:t>
            </a:r>
            <a:r>
              <a:rPr lang="tr-TR" sz="4000" dirty="0" err="1"/>
              <a:t>technology-based</a:t>
            </a:r>
            <a:r>
              <a:rPr lang="tr-TR" sz="4000" dirty="0"/>
              <a:t> </a:t>
            </a:r>
            <a:r>
              <a:rPr lang="tr-TR" sz="4000" dirty="0" err="1"/>
              <a:t>psychological</a:t>
            </a:r>
            <a:r>
              <a:rPr lang="tr-TR" sz="4000" dirty="0"/>
              <a:t> </a:t>
            </a:r>
            <a:r>
              <a:rPr lang="tr-TR" sz="4000" dirty="0" err="1"/>
              <a:t>interventions</a:t>
            </a:r>
            <a:r>
              <a:rPr lang="tr-TR" sz="4000" dirty="0"/>
              <a:t> in </a:t>
            </a:r>
            <a:r>
              <a:rPr lang="tr-TR" sz="4000" dirty="0" err="1"/>
              <a:t>different</a:t>
            </a:r>
            <a:r>
              <a:rPr lang="tr-TR" sz="4000" dirty="0"/>
              <a:t> </a:t>
            </a:r>
            <a:r>
              <a:rPr lang="tr-TR" sz="4000" dirty="0" err="1"/>
              <a:t>clinical</a:t>
            </a:r>
            <a:r>
              <a:rPr lang="tr-TR" sz="4000" dirty="0"/>
              <a:t> </a:t>
            </a:r>
            <a:r>
              <a:rPr lang="tr-TR" sz="4000" dirty="0" err="1"/>
              <a:t>phases</a:t>
            </a:r>
            <a:r>
              <a:rPr lang="tr-TR" sz="4000" dirty="0"/>
              <a:t> of </a:t>
            </a:r>
            <a:r>
              <a:rPr lang="tr-TR" sz="4000" dirty="0" err="1"/>
              <a:t>depression</a:t>
            </a:r>
            <a:r>
              <a:rPr lang="tr-TR" sz="4000" dirty="0"/>
              <a:t> </a:t>
            </a:r>
            <a:r>
              <a:rPr lang="tr-TR" sz="4000" dirty="0" err="1"/>
              <a:t>management</a:t>
            </a:r>
            <a:r>
              <a:rPr lang="tr-TR" sz="4000" dirty="0"/>
              <a:t>. </a:t>
            </a:r>
            <a:r>
              <a:rPr lang="tr-TR" sz="4000" i="1" dirty="0"/>
              <a:t>BMJ </a:t>
            </a:r>
            <a:r>
              <a:rPr lang="tr-TR" sz="4000" i="1" dirty="0" err="1"/>
              <a:t>open</a:t>
            </a:r>
            <a:r>
              <a:rPr lang="tr-TR" sz="4000" dirty="0"/>
              <a:t>, </a:t>
            </a:r>
            <a:r>
              <a:rPr lang="tr-TR" sz="4000" i="1" dirty="0"/>
              <a:t>9</a:t>
            </a:r>
            <a:r>
              <a:rPr lang="tr-TR" sz="4000" dirty="0"/>
              <a:t>(3), e028042.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</a:rPr>
              <a:t>http://www.uptodate.com/contents/screening-for-depression</a:t>
            </a:r>
          </a:p>
          <a:p>
            <a:pPr marL="0" indent="0">
              <a:buNone/>
            </a:pP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38871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EED07D5-E7C0-4EA8-A023-894CBA9C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Risk faktörleri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BCF327-F0D6-4D48-B6A6-549E24C4E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dirty="0" err="1"/>
              <a:t>Önceki</a:t>
            </a:r>
            <a:r>
              <a:rPr lang="en-US" sz="2400" dirty="0"/>
              <a:t> </a:t>
            </a:r>
            <a:r>
              <a:rPr lang="en-US" sz="2400" dirty="0" err="1"/>
              <a:t>depresif</a:t>
            </a:r>
            <a:r>
              <a:rPr lang="en-US" sz="2400" dirty="0"/>
              <a:t> </a:t>
            </a:r>
            <a:r>
              <a:rPr lang="en-US" sz="2400" dirty="0" err="1"/>
              <a:t>atak</a:t>
            </a:r>
            <a:endParaRPr lang="en-US" sz="2400" dirty="0"/>
          </a:p>
          <a:p>
            <a:pPr>
              <a:defRPr/>
            </a:pPr>
            <a:r>
              <a:rPr lang="en-US" sz="2400" dirty="0" err="1"/>
              <a:t>Aile</a:t>
            </a:r>
            <a:r>
              <a:rPr lang="en-US" sz="2400" dirty="0"/>
              <a:t> </a:t>
            </a:r>
            <a:r>
              <a:rPr lang="en-US" sz="2400" dirty="0" err="1"/>
              <a:t>öyküsü</a:t>
            </a:r>
            <a:endParaRPr lang="en-US" sz="2400" dirty="0"/>
          </a:p>
          <a:p>
            <a:pPr>
              <a:defRPr/>
            </a:pPr>
            <a:r>
              <a:rPr lang="en-US" sz="2400" dirty="0" err="1"/>
              <a:t>Kadın</a:t>
            </a:r>
            <a:r>
              <a:rPr lang="en-US" sz="2400" dirty="0"/>
              <a:t> </a:t>
            </a:r>
            <a:r>
              <a:rPr lang="en-US" sz="2400" dirty="0" err="1"/>
              <a:t>cinsiyet</a:t>
            </a:r>
            <a:endParaRPr lang="en-US" sz="2400" dirty="0"/>
          </a:p>
          <a:p>
            <a:pPr>
              <a:defRPr/>
            </a:pPr>
            <a:r>
              <a:rPr lang="en-US" sz="2400" dirty="0" err="1"/>
              <a:t>Doğum</a:t>
            </a:r>
            <a:r>
              <a:rPr lang="en-US" sz="2400" dirty="0"/>
              <a:t> (</a:t>
            </a:r>
            <a:r>
              <a:rPr lang="en-US" sz="2400" dirty="0" err="1"/>
              <a:t>yani</a:t>
            </a:r>
            <a:r>
              <a:rPr lang="en-US" sz="2400" dirty="0"/>
              <a:t>, </a:t>
            </a:r>
            <a:r>
              <a:rPr lang="en-US" sz="2400" dirty="0" err="1"/>
              <a:t>doğum</a:t>
            </a:r>
            <a:r>
              <a:rPr lang="en-US" sz="2400" dirty="0"/>
              <a:t> </a:t>
            </a:r>
            <a:r>
              <a:rPr lang="en-US" sz="2400" dirty="0" err="1"/>
              <a:t>sonrası</a:t>
            </a:r>
            <a:r>
              <a:rPr lang="en-US" sz="2400" dirty="0"/>
              <a:t> </a:t>
            </a:r>
            <a:r>
              <a:rPr lang="en-US" sz="2400" dirty="0" err="1"/>
              <a:t>depresyon</a:t>
            </a:r>
            <a:r>
              <a:rPr lang="en-US" sz="2400" dirty="0"/>
              <a:t>)</a:t>
            </a:r>
          </a:p>
          <a:p>
            <a:pPr>
              <a:defRPr/>
            </a:pPr>
            <a:r>
              <a:rPr lang="en-US" sz="2400" dirty="0" err="1"/>
              <a:t>Çocukluk</a:t>
            </a:r>
            <a:r>
              <a:rPr lang="en-US" sz="2400" dirty="0"/>
              <a:t> </a:t>
            </a:r>
            <a:r>
              <a:rPr lang="en-US" sz="2400" dirty="0" err="1"/>
              <a:t>travması</a:t>
            </a:r>
            <a:endParaRPr lang="en-US" sz="2400" dirty="0"/>
          </a:p>
          <a:p>
            <a:pPr>
              <a:defRPr/>
            </a:pPr>
            <a:r>
              <a:rPr lang="en-US" sz="2400" dirty="0" err="1"/>
              <a:t>Stresli</a:t>
            </a:r>
            <a:r>
              <a:rPr lang="en-US" sz="2400" dirty="0"/>
              <a:t> </a:t>
            </a:r>
            <a:r>
              <a:rPr lang="en-US" sz="2400" dirty="0" err="1"/>
              <a:t>yaşam</a:t>
            </a:r>
            <a:r>
              <a:rPr lang="en-US" sz="2400" dirty="0"/>
              <a:t> </a:t>
            </a:r>
            <a:r>
              <a:rPr lang="en-US" sz="2400" dirty="0" err="1"/>
              <a:t>olayları</a:t>
            </a:r>
            <a:endParaRPr lang="en-US" sz="2400" dirty="0"/>
          </a:p>
          <a:p>
            <a:pPr>
              <a:defRPr/>
            </a:pPr>
            <a:r>
              <a:rPr lang="en-US" sz="2400" dirty="0" err="1"/>
              <a:t>Kötü</a:t>
            </a:r>
            <a:r>
              <a:rPr lang="en-US" sz="2400" dirty="0"/>
              <a:t> </a:t>
            </a:r>
            <a:r>
              <a:rPr lang="en-US" sz="2400" dirty="0" err="1"/>
              <a:t>sosyal</a:t>
            </a:r>
            <a:r>
              <a:rPr lang="en-US" sz="2400" dirty="0"/>
              <a:t> </a:t>
            </a:r>
            <a:r>
              <a:rPr lang="en-US" sz="2400" dirty="0" err="1"/>
              <a:t>destek</a:t>
            </a:r>
            <a:endParaRPr lang="en-US" sz="2400" dirty="0"/>
          </a:p>
          <a:p>
            <a:pPr>
              <a:defRPr/>
            </a:pPr>
            <a:r>
              <a:rPr lang="en-US" sz="2400" dirty="0" err="1"/>
              <a:t>Ciddi</a:t>
            </a:r>
            <a:r>
              <a:rPr lang="en-US" sz="2400" dirty="0"/>
              <a:t> </a:t>
            </a:r>
            <a:r>
              <a:rPr lang="en-US" sz="2400" dirty="0" err="1"/>
              <a:t>tıbbi</a:t>
            </a:r>
            <a:r>
              <a:rPr lang="en-US" sz="2400" dirty="0"/>
              <a:t> </a:t>
            </a:r>
            <a:r>
              <a:rPr lang="en-US" sz="2400" dirty="0" err="1"/>
              <a:t>hastalık</a:t>
            </a:r>
            <a:endParaRPr lang="en-US" sz="2400" dirty="0"/>
          </a:p>
          <a:p>
            <a:pPr>
              <a:defRPr/>
            </a:pPr>
            <a:r>
              <a:rPr lang="en-US" sz="2400" dirty="0" err="1"/>
              <a:t>Bunaklık</a:t>
            </a:r>
            <a:endParaRPr lang="en-US" sz="2400" dirty="0"/>
          </a:p>
          <a:p>
            <a:pPr>
              <a:defRPr/>
            </a:pPr>
            <a:r>
              <a:rPr lang="en-US" sz="2400" dirty="0" err="1"/>
              <a:t>Madde</a:t>
            </a:r>
            <a:r>
              <a:rPr lang="en-US" sz="2400" dirty="0"/>
              <a:t> </a:t>
            </a:r>
            <a:r>
              <a:rPr lang="en-US" sz="2400" dirty="0" err="1"/>
              <a:t>bağımlılığ</a:t>
            </a:r>
            <a:r>
              <a:rPr lang="en-US" dirty="0" err="1"/>
              <a:t>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0879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A749E93-2F3B-49BF-A994-E51F9EE8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Depresyon taraması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BA9C0C-A0CA-4B98-B17B-301915FC8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dirty="0" err="1"/>
              <a:t>Amerikan</a:t>
            </a:r>
            <a:r>
              <a:rPr lang="en-US" sz="4000" dirty="0"/>
              <a:t> </a:t>
            </a:r>
            <a:r>
              <a:rPr lang="en-US" sz="4000" dirty="0" err="1"/>
              <a:t>Aile</a:t>
            </a:r>
            <a:r>
              <a:rPr lang="en-US" sz="4000" dirty="0"/>
              <a:t> </a:t>
            </a:r>
            <a:r>
              <a:rPr lang="en-US" sz="4000" dirty="0" err="1"/>
              <a:t>Hekimleri</a:t>
            </a:r>
            <a:r>
              <a:rPr lang="en-US" sz="4000" dirty="0"/>
              <a:t> </a:t>
            </a:r>
            <a:r>
              <a:rPr lang="en-US" sz="4000" dirty="0" err="1"/>
              <a:t>Akademisi</a:t>
            </a:r>
            <a:r>
              <a:rPr lang="en-US" sz="4000" dirty="0"/>
              <a:t> ,</a:t>
            </a:r>
            <a:r>
              <a:rPr lang="en-US" sz="4000" dirty="0" err="1"/>
              <a:t>birinci</a:t>
            </a:r>
            <a:r>
              <a:rPr lang="en-US" sz="4000" dirty="0"/>
              <a:t> </a:t>
            </a:r>
            <a:r>
              <a:rPr lang="en-US" sz="4000" dirty="0" err="1"/>
              <a:t>basamakta</a:t>
            </a:r>
            <a:r>
              <a:rPr lang="en-US" sz="4000" dirty="0"/>
              <a:t> </a:t>
            </a:r>
            <a:r>
              <a:rPr lang="en-US" sz="4000" dirty="0" err="1"/>
              <a:t>çökkün</a:t>
            </a:r>
            <a:r>
              <a:rPr lang="en-US" sz="4000" dirty="0"/>
              <a:t> </a:t>
            </a:r>
            <a:r>
              <a:rPr lang="en-US" sz="4000" dirty="0" err="1"/>
              <a:t>duygudurum</a:t>
            </a:r>
            <a:r>
              <a:rPr lang="en-US" sz="4000" dirty="0"/>
              <a:t> </a:t>
            </a:r>
            <a:r>
              <a:rPr lang="en-US" sz="4000" dirty="0" err="1"/>
              <a:t>ve</a:t>
            </a:r>
            <a:r>
              <a:rPr lang="en-US" sz="4000" dirty="0"/>
              <a:t> </a:t>
            </a:r>
            <a:r>
              <a:rPr lang="en-US" sz="4000" dirty="0" err="1"/>
              <a:t>anhedoniyi</a:t>
            </a:r>
            <a:r>
              <a:rPr lang="en-US" sz="4000" dirty="0"/>
              <a:t> </a:t>
            </a:r>
            <a:r>
              <a:rPr lang="en-US" sz="4000" dirty="0" err="1"/>
              <a:t>sorgulayan</a:t>
            </a:r>
            <a:r>
              <a:rPr lang="en-US" sz="4000" dirty="0"/>
              <a:t> </a:t>
            </a:r>
            <a:r>
              <a:rPr lang="en-US" sz="4000" dirty="0" err="1"/>
              <a:t>iki</a:t>
            </a:r>
            <a:r>
              <a:rPr lang="en-US" sz="4000" dirty="0"/>
              <a:t> </a:t>
            </a:r>
            <a:r>
              <a:rPr lang="en-US" sz="4000" dirty="0" err="1"/>
              <a:t>soru</a:t>
            </a:r>
            <a:r>
              <a:rPr lang="en-US" sz="4000" dirty="0"/>
              <a:t> </a:t>
            </a:r>
            <a:r>
              <a:rPr lang="en-US" sz="4000" dirty="0" err="1"/>
              <a:t>ile</a:t>
            </a:r>
            <a:r>
              <a:rPr lang="en-US" sz="4000" dirty="0"/>
              <a:t> </a:t>
            </a:r>
            <a:r>
              <a:rPr lang="en-US" sz="4000" dirty="0" err="1"/>
              <a:t>depresyonun</a:t>
            </a:r>
            <a:r>
              <a:rPr lang="en-US" sz="4000" dirty="0"/>
              <a:t> </a:t>
            </a:r>
            <a:r>
              <a:rPr lang="en-US" sz="4000" dirty="0" err="1"/>
              <a:t>taranmasını</a:t>
            </a:r>
            <a:r>
              <a:rPr lang="en-US" sz="4000" dirty="0"/>
              <a:t> </a:t>
            </a:r>
            <a:r>
              <a:rPr lang="en-US" sz="4000" dirty="0" err="1"/>
              <a:t>önermektedir</a:t>
            </a:r>
            <a:r>
              <a:rPr lang="en-US" sz="4000" dirty="0"/>
              <a:t>.</a:t>
            </a:r>
            <a:endParaRPr lang="tr-TR" sz="4000" dirty="0"/>
          </a:p>
          <a:p>
            <a:endParaRPr lang="en-US" sz="4000" dirty="0"/>
          </a:p>
          <a:p>
            <a:pPr marL="457200" lvl="1" indent="0">
              <a:buNone/>
            </a:pPr>
            <a:r>
              <a:rPr lang="tr-TR" sz="3400" dirty="0">
                <a:latin typeface="+mj-lt"/>
              </a:rPr>
              <a:t>1- Önceki iki haftada, kendinizi bitkin, çökkün ya da umutsuz hissettiniz mi ? </a:t>
            </a:r>
          </a:p>
          <a:p>
            <a:pPr marL="457200" lvl="1" indent="0">
              <a:buNone/>
            </a:pPr>
            <a:r>
              <a:rPr lang="tr-TR" sz="3400" dirty="0">
                <a:latin typeface="+mj-lt"/>
              </a:rPr>
              <a:t>2- Önceki iki hafta boyunca, daha önce yaptığınız bir şeylere karşı ilginizde ve aldığınız zevkte bir azalma oldu mu? </a:t>
            </a:r>
          </a:p>
          <a:p>
            <a:r>
              <a:rPr lang="en-US" sz="4000" dirty="0"/>
              <a:t>Bu </a:t>
            </a:r>
            <a:r>
              <a:rPr lang="en-US" sz="4000" dirty="0" err="1"/>
              <a:t>iki</a:t>
            </a:r>
            <a:r>
              <a:rPr lang="en-US" sz="4000" dirty="0"/>
              <a:t> </a:t>
            </a:r>
            <a:r>
              <a:rPr lang="en-US" sz="4000" dirty="0" err="1"/>
              <a:t>sorudan</a:t>
            </a:r>
            <a:r>
              <a:rPr lang="en-US" sz="4000" dirty="0"/>
              <a:t> </a:t>
            </a:r>
            <a:r>
              <a:rPr lang="en-US" sz="4000" dirty="0" err="1"/>
              <a:t>birine</a:t>
            </a:r>
            <a:r>
              <a:rPr lang="en-US" sz="4000" dirty="0"/>
              <a:t> </a:t>
            </a:r>
            <a:r>
              <a:rPr lang="en-US" sz="4000" dirty="0" err="1"/>
              <a:t>verilen</a:t>
            </a:r>
            <a:r>
              <a:rPr lang="en-US" sz="4000" dirty="0"/>
              <a:t> </a:t>
            </a:r>
            <a:r>
              <a:rPr lang="en-US" sz="4000" dirty="0" err="1"/>
              <a:t>olumlu</a:t>
            </a:r>
            <a:r>
              <a:rPr lang="en-US" sz="4000" dirty="0"/>
              <a:t> </a:t>
            </a:r>
            <a:r>
              <a:rPr lang="en-US" sz="4000" dirty="0" err="1"/>
              <a:t>yanıt</a:t>
            </a:r>
            <a:r>
              <a:rPr lang="en-US" sz="4000" dirty="0"/>
              <a:t>, major </a:t>
            </a:r>
            <a:r>
              <a:rPr lang="en-US" sz="4000" dirty="0" err="1"/>
              <a:t>depresyon</a:t>
            </a:r>
            <a:r>
              <a:rPr lang="en-US" sz="4000" dirty="0"/>
              <a:t> </a:t>
            </a:r>
            <a:r>
              <a:rPr lang="en-US" sz="4000" dirty="0" err="1"/>
              <a:t>gibi</a:t>
            </a:r>
            <a:r>
              <a:rPr lang="en-US" sz="4000" dirty="0"/>
              <a:t> </a:t>
            </a:r>
            <a:r>
              <a:rPr lang="en-US" sz="4000" dirty="0" err="1"/>
              <a:t>bir</a:t>
            </a:r>
            <a:r>
              <a:rPr lang="en-US" sz="4000" dirty="0"/>
              <a:t> </a:t>
            </a:r>
            <a:r>
              <a:rPr lang="en-US" sz="4000" dirty="0" err="1"/>
              <a:t>depresif</a:t>
            </a:r>
            <a:r>
              <a:rPr lang="en-US" sz="4000" dirty="0"/>
              <a:t> </a:t>
            </a:r>
            <a:r>
              <a:rPr lang="en-US" sz="4000" dirty="0" err="1"/>
              <a:t>bozukluğun</a:t>
            </a:r>
            <a:r>
              <a:rPr lang="en-US" sz="4000" dirty="0"/>
              <a:t> </a:t>
            </a:r>
            <a:r>
              <a:rPr lang="en-US" sz="4000" dirty="0" err="1"/>
              <a:t>olup</a:t>
            </a:r>
            <a:r>
              <a:rPr lang="en-US" sz="4000" dirty="0"/>
              <a:t> </a:t>
            </a:r>
            <a:r>
              <a:rPr lang="en-US" sz="4000" dirty="0" err="1"/>
              <a:t>olmadığını</a:t>
            </a:r>
            <a:r>
              <a:rPr lang="en-US" sz="4000" dirty="0"/>
              <a:t> </a:t>
            </a:r>
            <a:r>
              <a:rPr lang="en-US" sz="4000" dirty="0" err="1"/>
              <a:t>veya</a:t>
            </a:r>
            <a:r>
              <a:rPr lang="en-US" sz="4000" dirty="0"/>
              <a:t> </a:t>
            </a:r>
            <a:r>
              <a:rPr lang="en-US" sz="4000" dirty="0" err="1"/>
              <a:t>depresyonun</a:t>
            </a:r>
            <a:r>
              <a:rPr lang="en-US" sz="4000" dirty="0"/>
              <a:t> </a:t>
            </a:r>
            <a:r>
              <a:rPr lang="en-US" sz="4000" dirty="0" err="1"/>
              <a:t>ciddiyetini</a:t>
            </a:r>
            <a:r>
              <a:rPr lang="en-US" sz="4000" dirty="0"/>
              <a:t> </a:t>
            </a:r>
            <a:r>
              <a:rPr lang="en-US" sz="4000" dirty="0" err="1"/>
              <a:t>belirlemek</a:t>
            </a:r>
            <a:r>
              <a:rPr lang="en-US" sz="4000" dirty="0"/>
              <a:t> </a:t>
            </a:r>
            <a:r>
              <a:rPr lang="en-US" sz="4000" dirty="0" err="1"/>
              <a:t>için</a:t>
            </a:r>
            <a:r>
              <a:rPr lang="en-US" sz="4000" dirty="0"/>
              <a:t> , </a:t>
            </a:r>
            <a:r>
              <a:rPr lang="en-US" sz="4000" dirty="0" err="1"/>
              <a:t>klinik</a:t>
            </a:r>
            <a:r>
              <a:rPr lang="en-US" sz="4000" dirty="0"/>
              <a:t> </a:t>
            </a:r>
            <a:r>
              <a:rPr lang="en-US" sz="4000" dirty="0" err="1"/>
              <a:t>görüşme</a:t>
            </a:r>
            <a:r>
              <a:rPr lang="en-US" sz="4000" dirty="0"/>
              <a:t> </a:t>
            </a:r>
            <a:r>
              <a:rPr lang="en-US" sz="4000" dirty="0" err="1"/>
              <a:t>veya</a:t>
            </a:r>
            <a:r>
              <a:rPr lang="en-US" sz="4000" dirty="0"/>
              <a:t> DSM-V </a:t>
            </a:r>
            <a:r>
              <a:rPr lang="en-US" sz="4000" dirty="0" err="1"/>
              <a:t>tanı</a:t>
            </a:r>
            <a:r>
              <a:rPr lang="en-US" sz="4000" dirty="0"/>
              <a:t> </a:t>
            </a:r>
            <a:r>
              <a:rPr lang="en-US" sz="4000" dirty="0" err="1"/>
              <a:t>ölçütleri</a:t>
            </a:r>
            <a:r>
              <a:rPr lang="en-US" sz="4000" dirty="0"/>
              <a:t> </a:t>
            </a:r>
            <a:r>
              <a:rPr lang="en-US" sz="4000" dirty="0" err="1"/>
              <a:t>gibi</a:t>
            </a:r>
            <a:r>
              <a:rPr lang="tr-TR" sz="4000" dirty="0"/>
              <a:t> </a:t>
            </a:r>
            <a:r>
              <a:rPr lang="en-US" sz="4000" dirty="0" err="1"/>
              <a:t>daha</a:t>
            </a:r>
            <a:r>
              <a:rPr lang="en-US" sz="4000" dirty="0"/>
              <a:t> </a:t>
            </a:r>
            <a:r>
              <a:rPr lang="en-US" sz="4000" dirty="0" err="1"/>
              <a:t>ayrıntılı</a:t>
            </a:r>
            <a:r>
              <a:rPr lang="en-US" sz="4000" dirty="0"/>
              <a:t> </a:t>
            </a:r>
            <a:r>
              <a:rPr lang="en-US" sz="4000" dirty="0" err="1"/>
              <a:t>incelemeyi</a:t>
            </a:r>
            <a:r>
              <a:rPr lang="en-US" sz="4000" dirty="0"/>
              <a:t> </a:t>
            </a:r>
            <a:r>
              <a:rPr lang="en-US" sz="4000" dirty="0" err="1"/>
              <a:t>gerektirir</a:t>
            </a:r>
            <a:endParaRPr lang="tr-TR" sz="40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http://www.ttb.org.tr/STED/sted0204/birinci.pdf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50718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204F57A-5DAB-4B58-B734-3BD024BC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Depresyon bozuklukları sınıflandırması (DSM-5)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D5E376-1250-4E0B-8F01-ED6B57DAB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3000" dirty="0" err="1">
                <a:cs typeface="Arial" pitchFamily="34" charset="0"/>
              </a:rPr>
              <a:t>Yıkıcı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duygudurumu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düzenleyememe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bozukluğu</a:t>
            </a:r>
            <a:endParaRPr lang="tr-TR" sz="3000" dirty="0">
              <a:cs typeface="Arial" pitchFamily="34" charset="0"/>
            </a:endParaRPr>
          </a:p>
          <a:p>
            <a:pPr lvl="1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3000" dirty="0" err="1">
                <a:cs typeface="Arial" pitchFamily="34" charset="0"/>
              </a:rPr>
              <a:t>Majör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depresif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bozukluk</a:t>
            </a:r>
            <a:r>
              <a:rPr lang="tr-TR" sz="3000" dirty="0">
                <a:cs typeface="Arial" pitchFamily="34" charset="0"/>
              </a:rPr>
              <a:t>/</a:t>
            </a:r>
            <a:r>
              <a:rPr lang="tr-TR" sz="3000" dirty="0" err="1">
                <a:cs typeface="Arial" pitchFamily="34" charset="0"/>
              </a:rPr>
              <a:t>Unipolar</a:t>
            </a:r>
            <a:r>
              <a:rPr lang="tr-TR" sz="3000" dirty="0">
                <a:cs typeface="Arial" pitchFamily="34" charset="0"/>
              </a:rPr>
              <a:t> depresif bozukluk</a:t>
            </a:r>
            <a:endParaRPr lang="en-US" sz="3000" dirty="0">
              <a:cs typeface="Arial" pitchFamily="34" charset="0"/>
            </a:endParaRPr>
          </a:p>
          <a:p>
            <a:pPr lvl="1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3000" dirty="0" err="1">
                <a:cs typeface="Arial" pitchFamily="34" charset="0"/>
              </a:rPr>
              <a:t>Distimik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bozukluk</a:t>
            </a:r>
            <a:endParaRPr lang="en-US" sz="3000" dirty="0">
              <a:cs typeface="Arial" pitchFamily="34" charset="0"/>
            </a:endParaRPr>
          </a:p>
          <a:p>
            <a:pPr lvl="1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3000" dirty="0" err="1">
                <a:cs typeface="Arial" pitchFamily="34" charset="0"/>
              </a:rPr>
              <a:t>Premenstrüel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disforik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bozukluk</a:t>
            </a:r>
            <a:endParaRPr lang="en-US" sz="3000" dirty="0">
              <a:cs typeface="Arial" pitchFamily="34" charset="0"/>
            </a:endParaRPr>
          </a:p>
          <a:p>
            <a:pPr lvl="1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3000" dirty="0" err="1">
                <a:cs typeface="Arial" pitchFamily="34" charset="0"/>
              </a:rPr>
              <a:t>Madde</a:t>
            </a:r>
            <a:r>
              <a:rPr lang="en-US" sz="3000" dirty="0">
                <a:cs typeface="Arial" pitchFamily="34" charset="0"/>
              </a:rPr>
              <a:t> / </a:t>
            </a:r>
            <a:r>
              <a:rPr lang="en-US" sz="3000" dirty="0" err="1">
                <a:cs typeface="Arial" pitchFamily="34" charset="0"/>
              </a:rPr>
              <a:t>İlaç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kaynaklı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depresif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bozukluk</a:t>
            </a:r>
            <a:endParaRPr lang="en-US" sz="3000" dirty="0">
              <a:cs typeface="Arial" pitchFamily="34" charset="0"/>
            </a:endParaRPr>
          </a:p>
          <a:p>
            <a:pPr lvl="1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3000" dirty="0" err="1">
                <a:cs typeface="Arial" pitchFamily="34" charset="0"/>
              </a:rPr>
              <a:t>Başka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medikal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duruma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bağımlı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depresif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bozukluk</a:t>
            </a:r>
            <a:endParaRPr lang="en-US" sz="3000" dirty="0">
              <a:cs typeface="Arial" pitchFamily="34" charset="0"/>
            </a:endParaRPr>
          </a:p>
          <a:p>
            <a:pPr lvl="1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tr-TR" sz="3000" dirty="0">
                <a:cs typeface="Arial" pitchFamily="34" charset="0"/>
              </a:rPr>
              <a:t>Tanımlanmış diğer bir </a:t>
            </a:r>
            <a:r>
              <a:rPr lang="en-US" sz="3000" dirty="0" err="1">
                <a:cs typeface="Arial" pitchFamily="34" charset="0"/>
              </a:rPr>
              <a:t>depresif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bozukluk</a:t>
            </a:r>
            <a:endParaRPr lang="en-US" sz="3000" dirty="0">
              <a:cs typeface="Arial" pitchFamily="34" charset="0"/>
            </a:endParaRPr>
          </a:p>
          <a:p>
            <a:pPr lvl="1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3000" dirty="0" err="1">
                <a:cs typeface="Arial" pitchFamily="34" charset="0"/>
              </a:rPr>
              <a:t>Tanımlanmamış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depresif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bozukluk</a:t>
            </a:r>
            <a:endParaRPr lang="tr-TR" sz="3000" dirty="0">
              <a:cs typeface="Arial" pitchFamily="34" charset="0"/>
            </a:endParaRPr>
          </a:p>
          <a:p>
            <a:pPr lvl="1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endParaRPr lang="tr-TR" sz="3000" dirty="0">
              <a:cs typeface="Arial" pitchFamily="34" charset="0"/>
            </a:endParaRPr>
          </a:p>
          <a:p>
            <a:pPr marL="228600" lvl="1" indent="0">
              <a:buClr>
                <a:schemeClr val="accent1">
                  <a:lumMod val="50000"/>
                </a:schemeClr>
              </a:buClr>
              <a:buNone/>
              <a:defRPr/>
            </a:pPr>
            <a:endParaRPr lang="tr-TR" dirty="0">
              <a:cs typeface="Arial" pitchFamily="34" charset="0"/>
            </a:endParaRPr>
          </a:p>
          <a:p>
            <a:pPr marL="228600" lvl="1" indent="0">
              <a:buClr>
                <a:schemeClr val="accent1">
                  <a:lumMod val="50000"/>
                </a:schemeClr>
              </a:buClr>
              <a:buNone/>
              <a:defRPr/>
            </a:pPr>
            <a:endParaRPr lang="tr-TR" sz="1400" dirty="0">
              <a:cs typeface="Arial" pitchFamily="34" charset="0"/>
            </a:endParaRPr>
          </a:p>
          <a:p>
            <a:pPr marL="228600" lvl="1" indent="0">
              <a:buClr>
                <a:schemeClr val="accent1">
                  <a:lumMod val="50000"/>
                </a:schemeClr>
              </a:buClr>
              <a:buNone/>
              <a:defRPr/>
            </a:pPr>
            <a:endParaRPr lang="tr-TR" sz="1400" dirty="0">
              <a:cs typeface="Arial" pitchFamily="34" charset="0"/>
            </a:endParaRPr>
          </a:p>
          <a:p>
            <a:pPr marL="228600" lvl="1" indent="0"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tr-TR" sz="1400" dirty="0">
                <a:cs typeface="Arial" pitchFamily="34" charset="0"/>
              </a:rPr>
              <a:t>DSM 5 tanı ölçütleri başvuru el kitabı</a:t>
            </a:r>
            <a:endParaRPr lang="en-US" sz="1400" dirty="0">
              <a:cs typeface="Arial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412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0C63356-D196-468B-B4DC-F175FE88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latin typeface="+mn-lt"/>
              </a:rPr>
              <a:t>1) </a:t>
            </a:r>
            <a:r>
              <a:rPr lang="en-US" sz="3200" b="1" dirty="0" err="1">
                <a:latin typeface="+mn-lt"/>
                <a:cs typeface="Arial" pitchFamily="34" charset="0"/>
              </a:rPr>
              <a:t>Yıkıcı</a:t>
            </a:r>
            <a:r>
              <a:rPr lang="en-US" sz="3200" b="1" dirty="0"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atin typeface="+mn-lt"/>
                <a:cs typeface="Arial" pitchFamily="34" charset="0"/>
              </a:rPr>
              <a:t>duygudurumu</a:t>
            </a:r>
            <a:r>
              <a:rPr lang="en-US" sz="3200" b="1" dirty="0"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atin typeface="+mn-lt"/>
                <a:cs typeface="Arial" pitchFamily="34" charset="0"/>
              </a:rPr>
              <a:t>düzenleyememe</a:t>
            </a:r>
            <a:r>
              <a:rPr lang="en-US" sz="3200" b="1" dirty="0"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atin typeface="+mn-lt"/>
                <a:cs typeface="Arial" pitchFamily="34" charset="0"/>
              </a:rPr>
              <a:t>bozukluğu</a:t>
            </a:r>
            <a:br>
              <a:rPr lang="tr-TR" sz="2800" dirty="0">
                <a:cs typeface="Arial" pitchFamily="34" charset="0"/>
              </a:rPr>
            </a:br>
            <a:endParaRPr lang="tr-TR" sz="2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15E07F-FF08-4FAE-B544-A08248DD5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İçinde bulunulan duruma göre yoğunluk veya süre açısından orantısız , yineleyici, ağır öfke patlamaları olur.</a:t>
            </a:r>
          </a:p>
          <a:p>
            <a:r>
              <a:rPr lang="tr-TR" dirty="0"/>
              <a:t>Öfke patlamaları haftada üç veya daha çok kez oluşur.</a:t>
            </a:r>
          </a:p>
          <a:p>
            <a:r>
              <a:rPr lang="tr-TR" dirty="0"/>
              <a:t>Öfke patlamaları arasındaki </a:t>
            </a:r>
            <a:r>
              <a:rPr lang="tr-TR" dirty="0" err="1"/>
              <a:t>duygudurum</a:t>
            </a:r>
            <a:r>
              <a:rPr lang="tr-TR" dirty="0"/>
              <a:t> neredeyse her gün çabuk kızma veya kızgınlık gösterme şeklindedir.</a:t>
            </a:r>
          </a:p>
        </p:txBody>
      </p:sp>
      <p:pic>
        <p:nvPicPr>
          <p:cNvPr id="5" name="Resim 4" descr="adam, duvar, kişi, iç mekan içeren bir resim&#10;&#10;Açıklama otomatik olarak oluşturuldu">
            <a:extLst>
              <a:ext uri="{FF2B5EF4-FFF2-40B4-BE49-F238E27FC236}">
                <a16:creationId xmlns:a16="http://schemas.microsoft.com/office/drawing/2014/main" id="{45734A89-BE3C-4272-BF68-5B868C3B2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61" y="4081806"/>
            <a:ext cx="4637988" cy="27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22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7C4260A-36D6-4CCE-BD55-3D6AE479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latin typeface="+mn-lt"/>
                <a:cs typeface="Arial" pitchFamily="34" charset="0"/>
              </a:rPr>
              <a:t>2)</a:t>
            </a:r>
            <a:r>
              <a:rPr lang="en-US" sz="3200" b="1" dirty="0" err="1">
                <a:latin typeface="+mn-lt"/>
                <a:cs typeface="Arial" pitchFamily="34" charset="0"/>
              </a:rPr>
              <a:t>Majör</a:t>
            </a:r>
            <a:r>
              <a:rPr lang="en-US" sz="3200" b="1" dirty="0"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atin typeface="+mn-lt"/>
                <a:cs typeface="Arial" pitchFamily="34" charset="0"/>
              </a:rPr>
              <a:t>depresif</a:t>
            </a:r>
            <a:r>
              <a:rPr lang="en-US" sz="3200" b="1" dirty="0"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atin typeface="+mn-lt"/>
                <a:cs typeface="Arial" pitchFamily="34" charset="0"/>
              </a:rPr>
              <a:t>bozukluk</a:t>
            </a:r>
            <a:r>
              <a:rPr lang="tr-TR" sz="3200" b="1" dirty="0">
                <a:latin typeface="+mn-lt"/>
                <a:cs typeface="Arial" pitchFamily="34" charset="0"/>
              </a:rPr>
              <a:t>/</a:t>
            </a:r>
            <a:r>
              <a:rPr lang="tr-TR" sz="3200" b="1" dirty="0" err="1">
                <a:latin typeface="+mn-lt"/>
                <a:cs typeface="Arial" pitchFamily="34" charset="0"/>
              </a:rPr>
              <a:t>Unipolar</a:t>
            </a:r>
            <a:r>
              <a:rPr lang="tr-TR" sz="3200" b="1" dirty="0">
                <a:latin typeface="+mn-lt"/>
                <a:cs typeface="Arial" pitchFamily="34" charset="0"/>
              </a:rPr>
              <a:t> depresif bozukluk</a:t>
            </a:r>
            <a:br>
              <a:rPr lang="en-US" sz="2800" dirty="0">
                <a:cs typeface="Arial" pitchFamily="34" charset="0"/>
              </a:rPr>
            </a:br>
            <a:endParaRPr lang="tr-TR" sz="2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6A35E4-2467-431A-83B3-CA3C52EF6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Aşağıdaki belirtilerden beş tanesinin olması tanı koydurucudur. Bu belirtilerden en az biri ;</a:t>
            </a:r>
          </a:p>
          <a:p>
            <a:pPr lvl="2"/>
            <a:r>
              <a:rPr lang="tr-TR" sz="2800" dirty="0"/>
              <a:t>Çökkün </a:t>
            </a:r>
            <a:r>
              <a:rPr lang="tr-TR" sz="2800" dirty="0" err="1"/>
              <a:t>duygudurum</a:t>
            </a:r>
            <a:r>
              <a:rPr lang="tr-TR" sz="2800" dirty="0"/>
              <a:t> veya</a:t>
            </a:r>
          </a:p>
          <a:p>
            <a:pPr lvl="2"/>
            <a:r>
              <a:rPr lang="tr-TR" sz="2800" dirty="0" err="1"/>
              <a:t>Anhedonya</a:t>
            </a:r>
            <a:r>
              <a:rPr lang="tr-TR" sz="2800" dirty="0"/>
              <a:t> olacaktır.</a:t>
            </a:r>
          </a:p>
          <a:p>
            <a:r>
              <a:rPr lang="tr-TR" dirty="0"/>
              <a:t>1) Çökkün </a:t>
            </a:r>
            <a:r>
              <a:rPr lang="tr-TR" dirty="0" err="1"/>
              <a:t>duygudurum</a:t>
            </a:r>
            <a:endParaRPr lang="tr-TR" dirty="0"/>
          </a:p>
          <a:p>
            <a:r>
              <a:rPr lang="tr-TR" dirty="0"/>
              <a:t>2) Bütün etkinliklere karşı ilgide azalma</a:t>
            </a:r>
          </a:p>
          <a:p>
            <a:r>
              <a:rPr lang="tr-TR" dirty="0"/>
              <a:t>3) Kilo verme veya kilo alma</a:t>
            </a:r>
          </a:p>
          <a:p>
            <a:r>
              <a:rPr lang="tr-TR" dirty="0"/>
              <a:t>4) Uykusuzluk çekme veya çok uyuma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1970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60ED089-662C-481A-AF39-D29C6CA8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latin typeface="+mn-lt"/>
                <a:cs typeface="Arial" pitchFamily="34" charset="0"/>
              </a:rPr>
              <a:t>2)</a:t>
            </a:r>
            <a:r>
              <a:rPr lang="en-US" sz="3200" b="1" dirty="0" err="1">
                <a:latin typeface="+mn-lt"/>
                <a:cs typeface="Arial" pitchFamily="34" charset="0"/>
              </a:rPr>
              <a:t>Majör</a:t>
            </a:r>
            <a:r>
              <a:rPr lang="en-US" sz="3200" b="1" dirty="0"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atin typeface="+mn-lt"/>
                <a:cs typeface="Arial" pitchFamily="34" charset="0"/>
              </a:rPr>
              <a:t>depresif</a:t>
            </a:r>
            <a:r>
              <a:rPr lang="en-US" sz="3200" b="1" dirty="0"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atin typeface="+mn-lt"/>
                <a:cs typeface="Arial" pitchFamily="34" charset="0"/>
              </a:rPr>
              <a:t>bozukluk</a:t>
            </a:r>
            <a:r>
              <a:rPr lang="tr-TR" sz="3200" b="1" dirty="0">
                <a:latin typeface="+mn-lt"/>
                <a:cs typeface="Arial" pitchFamily="34" charset="0"/>
              </a:rPr>
              <a:t>/</a:t>
            </a:r>
            <a:r>
              <a:rPr lang="tr-TR" sz="3200" b="1" dirty="0" err="1">
                <a:latin typeface="+mn-lt"/>
                <a:cs typeface="Arial" pitchFamily="34" charset="0"/>
              </a:rPr>
              <a:t>Unipolar</a:t>
            </a:r>
            <a:r>
              <a:rPr lang="tr-TR" sz="3200" b="1" dirty="0">
                <a:latin typeface="+mn-lt"/>
                <a:cs typeface="Arial" pitchFamily="34" charset="0"/>
              </a:rPr>
              <a:t> depresif bozukluk</a:t>
            </a:r>
            <a:br>
              <a:rPr lang="en-US" dirty="0">
                <a:cs typeface="Arial" pitchFamily="34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E7DD0B-2355-44F3-8E4D-199F3D392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3000" dirty="0"/>
              <a:t>5) Ajitasyon veya yavaşlama</a:t>
            </a:r>
          </a:p>
          <a:p>
            <a:r>
              <a:rPr lang="tr-TR" sz="3000" dirty="0"/>
              <a:t>6) Bitkinlik, enerji düşüklüğü</a:t>
            </a:r>
          </a:p>
          <a:p>
            <a:r>
              <a:rPr lang="tr-TR" sz="3000" dirty="0"/>
              <a:t>7) Değersizlik veya suçluluk duyguları</a:t>
            </a:r>
          </a:p>
          <a:p>
            <a:r>
              <a:rPr lang="tr-TR" sz="3000" dirty="0"/>
              <a:t>8) Odaklanmakta güçlük çekme veya kararsızlık</a:t>
            </a:r>
          </a:p>
          <a:p>
            <a:r>
              <a:rPr lang="tr-TR" sz="3000" dirty="0"/>
              <a:t>9) İntihar düşünceleri</a:t>
            </a:r>
          </a:p>
          <a:p>
            <a:endParaRPr lang="tr-TR" sz="3000" dirty="0"/>
          </a:p>
          <a:p>
            <a:r>
              <a:rPr lang="tr-TR" sz="3000" dirty="0">
                <a:cs typeface="Arial" pitchFamily="34" charset="0"/>
              </a:rPr>
              <a:t>Bu belirtiler madde kullanımının ya da genel tıbbi bir durumun fizyolojik etkilerine bağlı değildir.</a:t>
            </a:r>
          </a:p>
          <a:p>
            <a:endParaRPr lang="tr-TR" sz="3000" dirty="0">
              <a:cs typeface="Arial" pitchFamily="34" charset="0"/>
            </a:endParaRPr>
          </a:p>
          <a:p>
            <a:r>
              <a:rPr lang="en-US" sz="3000" dirty="0" err="1">
                <a:cs typeface="Arial" pitchFamily="34" charset="0"/>
              </a:rPr>
              <a:t>Belirtiler</a:t>
            </a:r>
            <a:r>
              <a:rPr lang="en-US" sz="3000" dirty="0">
                <a:cs typeface="Arial" pitchFamily="34" charset="0"/>
              </a:rPr>
              <a:t>, </a:t>
            </a:r>
            <a:r>
              <a:rPr lang="en-US" sz="3000" dirty="0" err="1">
                <a:cs typeface="Arial" pitchFamily="34" charset="0"/>
              </a:rPr>
              <a:t>sosyal</a:t>
            </a:r>
            <a:r>
              <a:rPr lang="en-US" sz="3000" dirty="0">
                <a:cs typeface="Arial" pitchFamily="34" charset="0"/>
              </a:rPr>
              <a:t>, </a:t>
            </a:r>
            <a:r>
              <a:rPr lang="en-US" sz="3000" dirty="0" err="1">
                <a:cs typeface="Arial" pitchFamily="34" charset="0"/>
              </a:rPr>
              <a:t>mesleki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veya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diğer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önemli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iş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görme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alanlarında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klinik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olarak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önemli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derecede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sıkıntı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veya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bozulmaya</a:t>
            </a: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err="1">
                <a:cs typeface="Arial" pitchFamily="34" charset="0"/>
              </a:rPr>
              <a:t>neden</a:t>
            </a:r>
            <a:r>
              <a:rPr lang="en-US" sz="3000" dirty="0">
                <a:cs typeface="Arial" pitchFamily="34" charset="0"/>
              </a:rPr>
              <a:t> o</a:t>
            </a:r>
            <a:r>
              <a:rPr lang="tr-TR" sz="3000" dirty="0" err="1">
                <a:cs typeface="Arial" pitchFamily="34" charset="0"/>
              </a:rPr>
              <a:t>lmalıdır</a:t>
            </a:r>
            <a:r>
              <a:rPr lang="en-US" sz="3000" dirty="0">
                <a:cs typeface="Arial" pitchFamily="34" charset="0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805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3FC4B7B-53DE-49E5-A71D-4D01A94A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3)</a:t>
            </a:r>
            <a:r>
              <a:rPr lang="en-US" sz="4000" b="1" dirty="0">
                <a:latin typeface="+mn-lt"/>
                <a:cs typeface="Arial" pitchFamily="34" charset="0"/>
              </a:rPr>
              <a:t> </a:t>
            </a:r>
            <a:r>
              <a:rPr lang="en-US" sz="4000" b="1" dirty="0" err="1">
                <a:latin typeface="+mn-lt"/>
                <a:cs typeface="Arial" pitchFamily="34" charset="0"/>
              </a:rPr>
              <a:t>Distimik</a:t>
            </a:r>
            <a:r>
              <a:rPr lang="en-US" sz="4000" b="1" dirty="0">
                <a:latin typeface="+mn-lt"/>
                <a:cs typeface="Arial" pitchFamily="34" charset="0"/>
              </a:rPr>
              <a:t> </a:t>
            </a:r>
            <a:r>
              <a:rPr lang="en-US" sz="4000" b="1" dirty="0" err="1">
                <a:latin typeface="+mn-lt"/>
                <a:cs typeface="Arial" pitchFamily="34" charset="0"/>
              </a:rPr>
              <a:t>bozukluk</a:t>
            </a:r>
            <a:br>
              <a:rPr lang="en-US" sz="4000" b="1" dirty="0">
                <a:latin typeface="+mn-lt"/>
                <a:cs typeface="Arial" pitchFamily="34" charset="0"/>
              </a:rPr>
            </a:br>
            <a:endParaRPr lang="tr-TR" sz="40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8DF59D-10C6-4156-8B87-3794ABC57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2 </a:t>
            </a:r>
            <a:r>
              <a:rPr lang="en-US" dirty="0" err="1"/>
              <a:t>yıl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kronik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günün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kısmında</a:t>
            </a:r>
            <a:r>
              <a:rPr lang="en-US" dirty="0"/>
              <a:t> </a:t>
            </a:r>
            <a:r>
              <a:rPr lang="en-US" dirty="0" err="1"/>
              <a:t>çökkün</a:t>
            </a:r>
            <a:r>
              <a:rPr lang="en-US" dirty="0"/>
              <a:t> </a:t>
            </a:r>
            <a:r>
              <a:rPr lang="en-US" dirty="0" err="1"/>
              <a:t>duygudur</a:t>
            </a:r>
            <a:r>
              <a:rPr lang="tr-TR" dirty="0"/>
              <a:t>u</a:t>
            </a:r>
            <a:r>
              <a:rPr lang="en-US" dirty="0"/>
              <a:t>m </a:t>
            </a:r>
            <a:r>
              <a:rPr lang="en-US" dirty="0" err="1"/>
              <a:t>varlığı</a:t>
            </a:r>
            <a:r>
              <a:rPr lang="en-US" dirty="0"/>
              <a:t> </a:t>
            </a:r>
            <a:endParaRPr lang="tr-TR" dirty="0"/>
          </a:p>
          <a:p>
            <a:endParaRPr lang="tr-TR" dirty="0"/>
          </a:p>
          <a:p>
            <a:r>
              <a:rPr lang="tr-TR" dirty="0"/>
              <a:t>Depresyondayken, aşağıdakilerden en az ikisinin varlığı</a:t>
            </a:r>
            <a:r>
              <a:rPr lang="en-US" dirty="0"/>
              <a:t>;</a:t>
            </a:r>
          </a:p>
          <a:p>
            <a:pPr marL="457200" lvl="1" indent="0"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tr-TR" sz="2800" dirty="0"/>
              <a:t>1)</a:t>
            </a:r>
            <a:r>
              <a:rPr lang="en-US" sz="2800" dirty="0" err="1"/>
              <a:t>iştahsızlık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aşırı</a:t>
            </a:r>
            <a:r>
              <a:rPr lang="en-US" sz="2800" dirty="0"/>
              <a:t> </a:t>
            </a:r>
            <a:r>
              <a:rPr lang="en-US" sz="2800" dirty="0" err="1"/>
              <a:t>iştah</a:t>
            </a:r>
            <a:r>
              <a:rPr lang="en-US" sz="2800" dirty="0"/>
              <a:t>, </a:t>
            </a:r>
          </a:p>
          <a:p>
            <a:pPr marL="457200" lvl="1" indent="0"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tr-TR" sz="2800" dirty="0"/>
              <a:t>2)</a:t>
            </a:r>
            <a:r>
              <a:rPr lang="en-US" sz="2800" dirty="0" err="1"/>
              <a:t>uykusuzluk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aşırı</a:t>
            </a:r>
            <a:r>
              <a:rPr lang="en-US" sz="2800" dirty="0"/>
              <a:t> </a:t>
            </a:r>
            <a:r>
              <a:rPr lang="en-US" sz="2800" dirty="0" err="1"/>
              <a:t>uyuma</a:t>
            </a:r>
            <a:r>
              <a:rPr lang="en-US" sz="2800" dirty="0"/>
              <a:t>, </a:t>
            </a:r>
          </a:p>
          <a:p>
            <a:pPr marL="457200" lvl="1" indent="0"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tr-TR" sz="2800" dirty="0"/>
              <a:t>3)</a:t>
            </a:r>
            <a:r>
              <a:rPr lang="en-US" sz="2800" dirty="0" err="1"/>
              <a:t>yorgunluk</a:t>
            </a:r>
            <a:r>
              <a:rPr lang="en-US" sz="2800" dirty="0"/>
              <a:t>, </a:t>
            </a:r>
          </a:p>
          <a:p>
            <a:pPr marL="457200" lvl="1" indent="0"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tr-TR" sz="2800" dirty="0"/>
              <a:t>4)</a:t>
            </a:r>
            <a:r>
              <a:rPr lang="en-US" sz="2800" dirty="0" err="1"/>
              <a:t>özgüven</a:t>
            </a:r>
            <a:r>
              <a:rPr lang="en-US" sz="2800" dirty="0"/>
              <a:t> </a:t>
            </a:r>
            <a:r>
              <a:rPr lang="en-US" sz="2800" dirty="0" err="1"/>
              <a:t>eksikliği</a:t>
            </a:r>
            <a:r>
              <a:rPr lang="en-US" sz="2800" dirty="0"/>
              <a:t>, </a:t>
            </a:r>
          </a:p>
          <a:p>
            <a:pPr marL="457200" lvl="1" indent="0"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tr-TR" sz="2800" dirty="0"/>
              <a:t>5)</a:t>
            </a:r>
            <a:r>
              <a:rPr lang="en-US" sz="2800" dirty="0" err="1"/>
              <a:t>konsantre</a:t>
            </a:r>
            <a:r>
              <a:rPr lang="en-US" sz="2800" dirty="0"/>
              <a:t> </a:t>
            </a:r>
            <a:r>
              <a:rPr lang="en-US" sz="2800" dirty="0" err="1"/>
              <a:t>olamama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karar</a:t>
            </a:r>
            <a:r>
              <a:rPr lang="en-US" sz="2800" dirty="0"/>
              <a:t> </a:t>
            </a:r>
            <a:r>
              <a:rPr lang="en-US" sz="2800" dirty="0" err="1"/>
              <a:t>vermede</a:t>
            </a:r>
            <a:r>
              <a:rPr lang="en-US" sz="2800" dirty="0"/>
              <a:t> </a:t>
            </a:r>
            <a:r>
              <a:rPr lang="en-US" sz="2800" dirty="0" err="1"/>
              <a:t>zorluk</a:t>
            </a:r>
            <a:r>
              <a:rPr lang="en-US" sz="2800" dirty="0"/>
              <a:t> </a:t>
            </a:r>
            <a:r>
              <a:rPr lang="en-US" sz="2800" dirty="0" err="1"/>
              <a:t>çekme</a:t>
            </a:r>
            <a:r>
              <a:rPr lang="en-US" sz="2800" dirty="0"/>
              <a:t> </a:t>
            </a:r>
          </a:p>
          <a:p>
            <a:pPr marL="457200" lvl="1" indent="0"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tr-TR" sz="2800" dirty="0"/>
              <a:t>6)</a:t>
            </a:r>
            <a:r>
              <a:rPr lang="en-US" sz="2800" dirty="0" err="1"/>
              <a:t>çaresizlik</a:t>
            </a:r>
            <a:endParaRPr lang="en-US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4932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B69D8E-27E4-41BE-B749-3DA4D524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4)</a:t>
            </a:r>
            <a:r>
              <a:rPr lang="en-US" sz="4000" b="1" dirty="0">
                <a:latin typeface="+mn-lt"/>
                <a:cs typeface="Arial" pitchFamily="34" charset="0"/>
              </a:rPr>
              <a:t> </a:t>
            </a:r>
            <a:r>
              <a:rPr lang="en-US" sz="4000" b="1" dirty="0" err="1">
                <a:latin typeface="+mn-lt"/>
                <a:cs typeface="Arial" pitchFamily="34" charset="0"/>
              </a:rPr>
              <a:t>Premenstrüel</a:t>
            </a:r>
            <a:r>
              <a:rPr lang="en-US" sz="4000" b="1" dirty="0">
                <a:latin typeface="+mn-lt"/>
                <a:cs typeface="Arial" pitchFamily="34" charset="0"/>
              </a:rPr>
              <a:t> </a:t>
            </a:r>
            <a:r>
              <a:rPr lang="en-US" sz="4000" b="1" dirty="0" err="1">
                <a:latin typeface="+mn-lt"/>
                <a:cs typeface="Arial" pitchFamily="34" charset="0"/>
              </a:rPr>
              <a:t>disforik</a:t>
            </a:r>
            <a:r>
              <a:rPr lang="en-US" sz="4000" b="1" dirty="0">
                <a:latin typeface="+mn-lt"/>
                <a:cs typeface="Arial" pitchFamily="34" charset="0"/>
              </a:rPr>
              <a:t> </a:t>
            </a:r>
            <a:r>
              <a:rPr lang="en-US" sz="4000" b="1" dirty="0" err="1">
                <a:latin typeface="+mn-lt"/>
                <a:cs typeface="Arial" pitchFamily="34" charset="0"/>
              </a:rPr>
              <a:t>bozukluk</a:t>
            </a:r>
            <a:br>
              <a:rPr lang="en-US" sz="4000" b="1" dirty="0">
                <a:latin typeface="+mn-lt"/>
                <a:cs typeface="Arial" pitchFamily="34" charset="0"/>
              </a:rPr>
            </a:br>
            <a:endParaRPr lang="tr-TR" sz="40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3F7C72-AD0D-4EBC-83D6-CF82E125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Düzenli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luteal </a:t>
            </a:r>
            <a:r>
              <a:rPr lang="en-US" dirty="0" err="1"/>
              <a:t>fazın</a:t>
            </a:r>
            <a:r>
              <a:rPr lang="en-US" dirty="0"/>
              <a:t> son </a:t>
            </a:r>
            <a:r>
              <a:rPr lang="en-US" dirty="0" err="1"/>
              <a:t>haftasında</a:t>
            </a:r>
            <a:r>
              <a:rPr lang="en-US" dirty="0"/>
              <a:t> </a:t>
            </a:r>
            <a:r>
              <a:rPr lang="en-US" dirty="0" err="1"/>
              <a:t>başlar</a:t>
            </a:r>
            <a:r>
              <a:rPr lang="en-US" dirty="0"/>
              <a:t>, </a:t>
            </a:r>
            <a:r>
              <a:rPr lang="en-US" dirty="0" err="1"/>
              <a:t>menstruasyon</a:t>
            </a:r>
            <a:r>
              <a:rPr lang="en-US" dirty="0"/>
              <a:t> </a:t>
            </a:r>
            <a:r>
              <a:rPr lang="en-US" dirty="0" err="1"/>
              <a:t>başladıktan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kaç</a:t>
            </a:r>
            <a:r>
              <a:rPr lang="en-US" dirty="0"/>
              <a:t>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tr-TR" dirty="0"/>
              <a:t>azalmaya başlar ve yok olur.</a:t>
            </a:r>
          </a:p>
          <a:p>
            <a:r>
              <a:rPr lang="tr-TR" dirty="0"/>
              <a:t>Semptomlar;</a:t>
            </a:r>
          </a:p>
          <a:p>
            <a:pPr lvl="1"/>
            <a:r>
              <a:rPr lang="tr-TR" sz="2800" dirty="0"/>
              <a:t>Çökkün </a:t>
            </a:r>
            <a:r>
              <a:rPr lang="tr-TR" sz="2800" dirty="0" err="1"/>
              <a:t>duygudurum</a:t>
            </a:r>
            <a:endParaRPr lang="tr-TR" sz="2800" dirty="0"/>
          </a:p>
          <a:p>
            <a:pPr lvl="1"/>
            <a:r>
              <a:rPr lang="tr-TR" sz="2800" dirty="0"/>
              <a:t>Kolay sinirlenme</a:t>
            </a:r>
          </a:p>
          <a:p>
            <a:pPr lvl="1"/>
            <a:r>
              <a:rPr lang="tr-TR" sz="2800" dirty="0"/>
              <a:t>Bunaltı, </a:t>
            </a:r>
            <a:r>
              <a:rPr lang="tr-TR" sz="2800" dirty="0" err="1"/>
              <a:t>gerginlik,diken</a:t>
            </a:r>
            <a:r>
              <a:rPr lang="tr-TR" sz="2800" dirty="0"/>
              <a:t> üstünde olma</a:t>
            </a:r>
          </a:p>
          <a:p>
            <a:pPr lvl="1"/>
            <a:r>
              <a:rPr lang="tr-TR" sz="2800" dirty="0" err="1"/>
              <a:t>Duygudurum</a:t>
            </a:r>
            <a:r>
              <a:rPr lang="tr-TR" sz="2800" dirty="0"/>
              <a:t> dalgalanmaları</a:t>
            </a:r>
          </a:p>
          <a:p>
            <a:pPr lvl="1"/>
            <a:r>
              <a:rPr lang="tr-TR" sz="2800" dirty="0"/>
              <a:t>Odaklanmada güçlük çekme</a:t>
            </a:r>
            <a:endParaRPr lang="en-US" sz="2800" dirty="0"/>
          </a:p>
          <a:p>
            <a:endParaRPr lang="tr-TR" dirty="0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1B607CAE-B10A-4238-9098-F709AC35F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63" y="2889115"/>
            <a:ext cx="4457700" cy="381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12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430B6E-856A-424D-946E-AA13A36F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5)</a:t>
            </a:r>
            <a:r>
              <a:rPr lang="en-US" sz="4000" b="1" dirty="0">
                <a:latin typeface="+mn-lt"/>
                <a:cs typeface="Arial" pitchFamily="34" charset="0"/>
              </a:rPr>
              <a:t> </a:t>
            </a:r>
            <a:r>
              <a:rPr lang="en-US" sz="4000" b="1" dirty="0" err="1">
                <a:latin typeface="+mn-lt"/>
                <a:cs typeface="Arial" pitchFamily="34" charset="0"/>
              </a:rPr>
              <a:t>Madde</a:t>
            </a:r>
            <a:r>
              <a:rPr lang="en-US" sz="4000" b="1" dirty="0">
                <a:latin typeface="+mn-lt"/>
                <a:cs typeface="Arial" pitchFamily="34" charset="0"/>
              </a:rPr>
              <a:t> / </a:t>
            </a:r>
            <a:r>
              <a:rPr lang="en-US" sz="4000" b="1" dirty="0" err="1">
                <a:latin typeface="+mn-lt"/>
                <a:cs typeface="Arial" pitchFamily="34" charset="0"/>
              </a:rPr>
              <a:t>İlaç</a:t>
            </a:r>
            <a:r>
              <a:rPr lang="en-US" sz="4000" b="1" dirty="0">
                <a:latin typeface="+mn-lt"/>
                <a:cs typeface="Arial" pitchFamily="34" charset="0"/>
              </a:rPr>
              <a:t> </a:t>
            </a:r>
            <a:r>
              <a:rPr lang="en-US" sz="4000" b="1" dirty="0" err="1">
                <a:latin typeface="+mn-lt"/>
                <a:cs typeface="Arial" pitchFamily="34" charset="0"/>
              </a:rPr>
              <a:t>kaynaklı</a:t>
            </a:r>
            <a:r>
              <a:rPr lang="en-US" sz="4000" b="1" dirty="0">
                <a:latin typeface="+mn-lt"/>
                <a:cs typeface="Arial" pitchFamily="34" charset="0"/>
              </a:rPr>
              <a:t> </a:t>
            </a:r>
            <a:r>
              <a:rPr lang="en-US" sz="4000" b="1" dirty="0" err="1">
                <a:latin typeface="+mn-lt"/>
                <a:cs typeface="Arial" pitchFamily="34" charset="0"/>
              </a:rPr>
              <a:t>depresif</a:t>
            </a:r>
            <a:r>
              <a:rPr lang="en-US" sz="4000" b="1" dirty="0">
                <a:latin typeface="+mn-lt"/>
                <a:cs typeface="Arial" pitchFamily="34" charset="0"/>
              </a:rPr>
              <a:t> </a:t>
            </a:r>
            <a:r>
              <a:rPr lang="en-US" sz="4000" b="1" dirty="0" err="1">
                <a:latin typeface="+mn-lt"/>
                <a:cs typeface="Arial" pitchFamily="34" charset="0"/>
              </a:rPr>
              <a:t>bozukluk</a:t>
            </a:r>
            <a:br>
              <a:rPr lang="en-US" sz="4000" b="1" dirty="0">
                <a:latin typeface="+mn-lt"/>
                <a:cs typeface="Arial" pitchFamily="34" charset="0"/>
              </a:rPr>
            </a:br>
            <a:endParaRPr lang="tr-TR" sz="40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87516E-5675-41B8-B255-926A0DB88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tr-TR" sz="7000" dirty="0" err="1"/>
              <a:t>Kortikosteroid</a:t>
            </a:r>
            <a:r>
              <a:rPr lang="tr-TR" sz="7000" dirty="0"/>
              <a:t> </a:t>
            </a:r>
          </a:p>
          <a:p>
            <a:r>
              <a:rPr lang="tr-TR" sz="7000" dirty="0"/>
              <a:t>İnterferon </a:t>
            </a:r>
          </a:p>
          <a:p>
            <a:r>
              <a:rPr lang="tr-TR" sz="7000" dirty="0"/>
              <a:t>Oral </a:t>
            </a:r>
            <a:r>
              <a:rPr lang="tr-TR" sz="7000" dirty="0" err="1"/>
              <a:t>kontraseptif</a:t>
            </a:r>
            <a:r>
              <a:rPr lang="tr-TR" sz="7000" dirty="0"/>
              <a:t> </a:t>
            </a:r>
          </a:p>
          <a:p>
            <a:r>
              <a:rPr lang="tr-TR" sz="7000" dirty="0" err="1"/>
              <a:t>Antiglokom</a:t>
            </a:r>
            <a:r>
              <a:rPr lang="tr-TR" sz="7000" dirty="0"/>
              <a:t> ilaçlar</a:t>
            </a:r>
          </a:p>
          <a:p>
            <a:r>
              <a:rPr lang="tr-TR" sz="7000" dirty="0" err="1"/>
              <a:t>İndometazin</a:t>
            </a:r>
            <a:r>
              <a:rPr lang="tr-TR" sz="7000" dirty="0"/>
              <a:t> </a:t>
            </a:r>
          </a:p>
          <a:p>
            <a:r>
              <a:rPr lang="tr-TR" sz="7000" dirty="0" err="1"/>
              <a:t>Antineoplastik</a:t>
            </a:r>
            <a:r>
              <a:rPr lang="tr-TR" sz="7000" dirty="0"/>
              <a:t> (</a:t>
            </a:r>
            <a:r>
              <a:rPr lang="tr-TR" sz="7000" dirty="0" err="1"/>
              <a:t>Vinkristin</a:t>
            </a:r>
            <a:r>
              <a:rPr lang="tr-TR" sz="7000" dirty="0"/>
              <a:t>, </a:t>
            </a:r>
            <a:r>
              <a:rPr lang="tr-TR" sz="7000" dirty="0" err="1"/>
              <a:t>Bleomisin</a:t>
            </a:r>
            <a:r>
              <a:rPr lang="tr-TR" sz="7000" dirty="0"/>
              <a:t>, </a:t>
            </a:r>
            <a:r>
              <a:rPr lang="tr-TR" sz="7000" dirty="0" err="1"/>
              <a:t>Asparaginaz</a:t>
            </a:r>
            <a:r>
              <a:rPr lang="tr-TR" sz="7000" dirty="0"/>
              <a:t>, </a:t>
            </a:r>
            <a:r>
              <a:rPr lang="tr-TR" sz="7000" dirty="0" err="1"/>
              <a:t>Zidovudin</a:t>
            </a:r>
            <a:r>
              <a:rPr lang="tr-TR" sz="7000" dirty="0"/>
              <a:t>) </a:t>
            </a:r>
          </a:p>
          <a:p>
            <a:r>
              <a:rPr lang="tr-TR" sz="7000" dirty="0" err="1"/>
              <a:t>Levadopa</a:t>
            </a:r>
            <a:r>
              <a:rPr lang="tr-TR" sz="7000" dirty="0"/>
              <a:t>, </a:t>
            </a:r>
            <a:r>
              <a:rPr lang="tr-TR" sz="7000" dirty="0" err="1"/>
              <a:t>Bromokriptin</a:t>
            </a:r>
            <a:r>
              <a:rPr lang="tr-TR" sz="7000" dirty="0"/>
              <a:t>, </a:t>
            </a:r>
            <a:r>
              <a:rPr lang="tr-TR" sz="7000" dirty="0" err="1"/>
              <a:t>Amantadin</a:t>
            </a:r>
            <a:r>
              <a:rPr lang="tr-TR" sz="7000" dirty="0"/>
              <a:t> </a:t>
            </a:r>
          </a:p>
          <a:p>
            <a:r>
              <a:rPr lang="tr-TR" sz="7000" dirty="0"/>
              <a:t>Merkezi sinir sistemi </a:t>
            </a:r>
            <a:r>
              <a:rPr lang="tr-TR" sz="7000" dirty="0" err="1"/>
              <a:t>depresanları</a:t>
            </a:r>
            <a:r>
              <a:rPr lang="tr-TR" sz="7000" dirty="0"/>
              <a:t> (Alkol, </a:t>
            </a:r>
            <a:r>
              <a:rPr lang="tr-TR" sz="7000" dirty="0" err="1"/>
              <a:t>benzaodiazepinler</a:t>
            </a:r>
            <a:r>
              <a:rPr lang="tr-TR" sz="7000" dirty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414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27CCA5C-5494-4137-A5BB-ACF60017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Sunum Planı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44559B-AFA0-4029-822B-4A7BA86D6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Amaç</a:t>
            </a:r>
          </a:p>
          <a:p>
            <a:r>
              <a:rPr lang="tr-TR" dirty="0"/>
              <a:t>Giriş</a:t>
            </a:r>
          </a:p>
          <a:p>
            <a:r>
              <a:rPr lang="tr-TR" dirty="0"/>
              <a:t>Etiyoloji </a:t>
            </a:r>
          </a:p>
          <a:p>
            <a:r>
              <a:rPr lang="tr-TR" dirty="0"/>
              <a:t>Epidemiyoloji</a:t>
            </a:r>
          </a:p>
          <a:p>
            <a:r>
              <a:rPr lang="tr-TR" dirty="0"/>
              <a:t>Sınıflandırma</a:t>
            </a:r>
          </a:p>
          <a:p>
            <a:r>
              <a:rPr lang="tr-TR" dirty="0"/>
              <a:t>Tanı</a:t>
            </a:r>
          </a:p>
          <a:p>
            <a:r>
              <a:rPr lang="tr-TR" dirty="0"/>
              <a:t>Ayırıcı tanı</a:t>
            </a:r>
          </a:p>
          <a:p>
            <a:r>
              <a:rPr lang="tr-TR" dirty="0"/>
              <a:t>Tedav</a:t>
            </a:r>
            <a:r>
              <a:rPr lang="tr-TR" dirty="0">
                <a:latin typeface="+mj-lt"/>
              </a:rPr>
              <a:t>i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5136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58AB088-6B51-4C6B-89D7-1D872640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atin typeface="+mn-lt"/>
              </a:rPr>
              <a:t>6)</a:t>
            </a:r>
            <a:r>
              <a:rPr lang="en-US" b="1" dirty="0">
                <a:latin typeface="+mn-lt"/>
                <a:cs typeface="Arial" pitchFamily="34" charset="0"/>
              </a:rPr>
              <a:t> B</a:t>
            </a:r>
            <a:r>
              <a:rPr lang="tr-TR" b="1" dirty="0">
                <a:latin typeface="+mn-lt"/>
                <a:cs typeface="Arial" pitchFamily="34" charset="0"/>
              </a:rPr>
              <a:t>a</a:t>
            </a:r>
            <a:r>
              <a:rPr lang="en-US" b="1" dirty="0" err="1">
                <a:latin typeface="+mn-lt"/>
                <a:cs typeface="Arial" pitchFamily="34" charset="0"/>
              </a:rPr>
              <a:t>şka</a:t>
            </a:r>
            <a:r>
              <a:rPr lang="en-US" b="1" dirty="0">
                <a:latin typeface="+mn-lt"/>
                <a:cs typeface="Arial" pitchFamily="34" charset="0"/>
              </a:rPr>
              <a:t> </a:t>
            </a:r>
            <a:r>
              <a:rPr lang="en-US" b="1" dirty="0" err="1">
                <a:latin typeface="+mn-lt"/>
                <a:cs typeface="Arial" pitchFamily="34" charset="0"/>
              </a:rPr>
              <a:t>medikal</a:t>
            </a:r>
            <a:r>
              <a:rPr lang="en-US" b="1" dirty="0">
                <a:latin typeface="+mn-lt"/>
                <a:cs typeface="Arial" pitchFamily="34" charset="0"/>
              </a:rPr>
              <a:t> </a:t>
            </a:r>
            <a:r>
              <a:rPr lang="en-US" b="1" dirty="0" err="1">
                <a:latin typeface="+mn-lt"/>
                <a:cs typeface="Arial" pitchFamily="34" charset="0"/>
              </a:rPr>
              <a:t>duruma</a:t>
            </a:r>
            <a:r>
              <a:rPr lang="en-US" b="1" dirty="0">
                <a:latin typeface="+mn-lt"/>
                <a:cs typeface="Arial" pitchFamily="34" charset="0"/>
              </a:rPr>
              <a:t> </a:t>
            </a:r>
            <a:r>
              <a:rPr lang="en-US" b="1" dirty="0" err="1">
                <a:latin typeface="+mn-lt"/>
                <a:cs typeface="Arial" pitchFamily="34" charset="0"/>
              </a:rPr>
              <a:t>bağımlı</a:t>
            </a:r>
            <a:r>
              <a:rPr lang="en-US" b="1" dirty="0">
                <a:latin typeface="+mn-lt"/>
                <a:cs typeface="Arial" pitchFamily="34" charset="0"/>
              </a:rPr>
              <a:t> </a:t>
            </a:r>
            <a:r>
              <a:rPr lang="en-US" b="1" dirty="0" err="1">
                <a:latin typeface="+mn-lt"/>
                <a:cs typeface="Arial" pitchFamily="34" charset="0"/>
              </a:rPr>
              <a:t>depresif</a:t>
            </a:r>
            <a:r>
              <a:rPr lang="en-US" b="1" dirty="0">
                <a:latin typeface="+mn-lt"/>
                <a:cs typeface="Arial" pitchFamily="34" charset="0"/>
              </a:rPr>
              <a:t> </a:t>
            </a:r>
            <a:r>
              <a:rPr lang="en-US" b="1" dirty="0" err="1">
                <a:latin typeface="+mn-lt"/>
                <a:cs typeface="Arial" pitchFamily="34" charset="0"/>
              </a:rPr>
              <a:t>bozukluk</a:t>
            </a:r>
            <a:br>
              <a:rPr lang="en-US" dirty="0">
                <a:cs typeface="Arial" pitchFamily="34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118D26-990B-4447-ADAA-013530FC6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dirty="0"/>
              <a:t>Merkezi sinir sistemi hastalıkları (Parkinson, inme, </a:t>
            </a:r>
            <a:r>
              <a:rPr lang="tr-TR" dirty="0" err="1"/>
              <a:t>Alzhiemer</a:t>
            </a:r>
            <a:r>
              <a:rPr lang="tr-TR" dirty="0"/>
              <a:t>, MS, migren, epilepsi) </a:t>
            </a:r>
          </a:p>
          <a:p>
            <a:r>
              <a:rPr lang="tr-TR" dirty="0"/>
              <a:t>Endokrin hastalıkları </a:t>
            </a:r>
          </a:p>
          <a:p>
            <a:r>
              <a:rPr lang="tr-TR" dirty="0"/>
              <a:t>KVS hastalığı (MI, KAH, Bypass ameliyatı sonrası, HT) </a:t>
            </a:r>
          </a:p>
          <a:p>
            <a:r>
              <a:rPr lang="tr-TR" dirty="0"/>
              <a:t>Kanser </a:t>
            </a:r>
          </a:p>
          <a:p>
            <a:r>
              <a:rPr lang="tr-TR" dirty="0"/>
              <a:t>Kronik ağrılı hastalıklar </a:t>
            </a:r>
          </a:p>
          <a:p>
            <a:r>
              <a:rPr lang="tr-TR" dirty="0"/>
              <a:t>Kas-bağ dokusu hastalıkları (RA, SLE, </a:t>
            </a:r>
            <a:r>
              <a:rPr lang="tr-TR" dirty="0" err="1"/>
              <a:t>Sjögren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7375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DD5C9D2-3557-481E-ADC1-6D5762B7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Depresyon Tanı ve Derecelendirme Ölçekleri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70157D-CA18-4B69-88B5-057E94DF4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Hasta sağlık anketi (PHQ-9)</a:t>
            </a:r>
          </a:p>
          <a:p>
            <a:r>
              <a:rPr lang="tr-TR" dirty="0" err="1"/>
              <a:t>Beck</a:t>
            </a:r>
            <a:r>
              <a:rPr lang="tr-TR" dirty="0"/>
              <a:t> Depresyon Envanteri (BDE) veya </a:t>
            </a:r>
            <a:r>
              <a:rPr lang="tr-TR" dirty="0" err="1"/>
              <a:t>Beck</a:t>
            </a:r>
            <a:r>
              <a:rPr lang="tr-TR" dirty="0"/>
              <a:t> Depresyon Envanteri-II (BDE-II)</a:t>
            </a:r>
          </a:p>
          <a:p>
            <a:r>
              <a:rPr lang="tr-TR" dirty="0" err="1"/>
              <a:t>Beck</a:t>
            </a:r>
            <a:r>
              <a:rPr lang="tr-TR" dirty="0"/>
              <a:t> İntihar Düşüncesi Ölçeği</a:t>
            </a:r>
          </a:p>
          <a:p>
            <a:r>
              <a:rPr lang="tr-TR" dirty="0"/>
              <a:t> </a:t>
            </a:r>
            <a:r>
              <a:rPr lang="tr-TR" dirty="0" err="1"/>
              <a:t>Montgomery-Asberg</a:t>
            </a:r>
            <a:r>
              <a:rPr lang="tr-TR" dirty="0"/>
              <a:t> </a:t>
            </a:r>
            <a:r>
              <a:rPr lang="tr-TR" dirty="0" err="1"/>
              <a:t>Depression</a:t>
            </a:r>
            <a:r>
              <a:rPr lang="tr-TR" dirty="0"/>
              <a:t> </a:t>
            </a:r>
            <a:r>
              <a:rPr lang="tr-TR" dirty="0" err="1"/>
              <a:t>Rating</a:t>
            </a:r>
            <a:r>
              <a:rPr lang="tr-TR" dirty="0"/>
              <a:t> </a:t>
            </a:r>
            <a:r>
              <a:rPr lang="tr-TR" dirty="0" err="1"/>
              <a:t>Scale</a:t>
            </a:r>
            <a:r>
              <a:rPr lang="tr-TR" dirty="0"/>
              <a:t> (MADRS)</a:t>
            </a:r>
          </a:p>
          <a:p>
            <a:r>
              <a:rPr lang="tr-TR" dirty="0"/>
              <a:t>Epidemiyolojik Araştırmalar Merkezi-Depresyon Ölçeği (CES-D)</a:t>
            </a:r>
          </a:p>
          <a:p>
            <a:r>
              <a:rPr lang="tr-TR" dirty="0"/>
              <a:t>Hamilton </a:t>
            </a:r>
            <a:r>
              <a:rPr lang="tr-TR" dirty="0" err="1"/>
              <a:t>DepresyonDerecelendirme</a:t>
            </a:r>
            <a:r>
              <a:rPr lang="tr-TR" dirty="0"/>
              <a:t> Ölçeği</a:t>
            </a:r>
          </a:p>
          <a:p>
            <a:r>
              <a:rPr lang="tr-TR" dirty="0" err="1"/>
              <a:t>Geriyatrik</a:t>
            </a:r>
            <a:r>
              <a:rPr lang="tr-TR" dirty="0"/>
              <a:t> Depresyon Ölçeği (YDÖ)</a:t>
            </a:r>
          </a:p>
        </p:txBody>
      </p:sp>
    </p:spTree>
    <p:extLst>
      <p:ext uri="{BB962C8B-B14F-4D97-AF65-F5344CB8AC3E}">
        <p14:creationId xmlns:p14="http://schemas.microsoft.com/office/powerpoint/2010/main" val="1947530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3A96DACF-C781-4A96-BBD3-F0445D4E5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2" y="216816"/>
            <a:ext cx="5044489" cy="6641184"/>
          </a:xfrm>
        </p:spPr>
      </p:pic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FD2C1615-68DC-4320-B915-CD5FB8933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57" y="216816"/>
            <a:ext cx="5143500" cy="652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99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 descr="metin içeren bir resim&#10;&#10;Açıklama otomatik olarak oluşturuldu">
            <a:extLst>
              <a:ext uri="{FF2B5EF4-FFF2-40B4-BE49-F238E27FC236}">
                <a16:creationId xmlns:a16="http://schemas.microsoft.com/office/drawing/2014/main" id="{BE211823-BD2A-4BF3-A423-96BFF1F29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1" y="97276"/>
            <a:ext cx="4845122" cy="6760723"/>
          </a:xfrm>
        </p:spPr>
      </p:pic>
      <p:pic>
        <p:nvPicPr>
          <p:cNvPr id="13" name="Resim 12" descr="metin içeren bir resim&#10;&#10;Açıklama otomatik olarak oluşturuldu">
            <a:extLst>
              <a:ext uri="{FF2B5EF4-FFF2-40B4-BE49-F238E27FC236}">
                <a16:creationId xmlns:a16="http://schemas.microsoft.com/office/drawing/2014/main" id="{DFF2F5D1-A985-4509-BECC-0D420B588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61" y="9727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48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34124B-7599-4823-85C4-72A28391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405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>
                <a:latin typeface="+mn-lt"/>
              </a:rPr>
              <a:t>Hasta </a:t>
            </a:r>
            <a:r>
              <a:rPr lang="en-US" sz="2800" b="1" dirty="0" err="1">
                <a:latin typeface="+mn-lt"/>
              </a:rPr>
              <a:t>Sağlık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Anketi</a:t>
            </a:r>
            <a:r>
              <a:rPr lang="en-US" sz="2800" b="1" dirty="0">
                <a:latin typeface="+mn-lt"/>
              </a:rPr>
              <a:t> ( Patient Health  Questionnaire, PHQ-9 )</a:t>
            </a:r>
            <a:br>
              <a:rPr lang="en-US" sz="2800" b="1" dirty="0">
                <a:latin typeface="+mn-lt"/>
              </a:rPr>
            </a:br>
            <a:r>
              <a:rPr lang="tr-TR" sz="1800" dirty="0">
                <a:solidFill>
                  <a:srgbClr val="990000"/>
                </a:solidFill>
                <a:latin typeface="Arial"/>
              </a:rPr>
              <a:t>                                                                                                                                              </a:t>
            </a:r>
            <a:endParaRPr lang="tr-TR" dirty="0"/>
          </a:p>
        </p:txBody>
      </p:sp>
      <p:pic>
        <p:nvPicPr>
          <p:cNvPr id="4" name="Content Placeholder 5" descr="Ekran Resmi 2015-04-05 20.15.17.png">
            <a:extLst>
              <a:ext uri="{FF2B5EF4-FFF2-40B4-BE49-F238E27FC236}">
                <a16:creationId xmlns:a16="http://schemas.microsoft.com/office/drawing/2014/main" id="{8DA0E0E7-9460-4E24-9797-D9B1B6BC1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70" t="6385" r="18017" b="-265"/>
          <a:stretch/>
        </p:blipFill>
        <p:spPr bwMode="auto">
          <a:xfrm>
            <a:off x="1527142" y="1825625"/>
            <a:ext cx="7135276" cy="43513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06BB1DE-C4B7-4A04-9CB0-33D7BC989849}"/>
              </a:ext>
            </a:extLst>
          </p:cNvPr>
          <p:cNvSpPr txBox="1"/>
          <p:nvPr/>
        </p:nvSpPr>
        <p:spPr>
          <a:xfrm>
            <a:off x="9040307" y="4001294"/>
            <a:ext cx="1960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ea typeface="+mj-ea"/>
                <a:cs typeface="+mj-cs"/>
              </a:rPr>
              <a:t>15 </a:t>
            </a:r>
            <a:r>
              <a:rPr lang="en-US" sz="1400" dirty="0" err="1">
                <a:solidFill>
                  <a:prstClr val="black"/>
                </a:solidFill>
                <a:ea typeface="+mj-ea"/>
                <a:cs typeface="+mj-cs"/>
              </a:rPr>
              <a:t>puan</a:t>
            </a:r>
            <a:r>
              <a:rPr lang="en-US" sz="1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prstClr val="black"/>
                </a:solidFill>
                <a:ea typeface="+mj-ea"/>
                <a:cs typeface="+mj-cs"/>
              </a:rPr>
              <a:t>ılımlı-şiddetli</a:t>
            </a:r>
            <a:r>
              <a:rPr lang="en-US" sz="1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prstClr val="black"/>
                </a:solidFill>
                <a:ea typeface="+mj-ea"/>
                <a:cs typeface="+mj-cs"/>
              </a:rPr>
              <a:t>depresyon</a:t>
            </a:r>
            <a:r>
              <a:rPr lang="en-US" sz="1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br>
              <a:rPr lang="en-US" sz="1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tr-TR" sz="1400" dirty="0">
                <a:solidFill>
                  <a:prstClr val="black"/>
                </a:solidFill>
                <a:ea typeface="+mj-ea"/>
                <a:cs typeface="+mj-cs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400" dirty="0">
                <a:solidFill>
                  <a:prstClr val="black"/>
                </a:solidFill>
                <a:ea typeface="+mj-ea"/>
                <a:cs typeface="+mj-cs"/>
              </a:rPr>
              <a:t>10-14 </a:t>
            </a:r>
            <a:r>
              <a:rPr lang="en-US" sz="1400" dirty="0" err="1">
                <a:solidFill>
                  <a:prstClr val="black"/>
                </a:solidFill>
                <a:ea typeface="+mj-ea"/>
                <a:cs typeface="+mj-cs"/>
              </a:rPr>
              <a:t>düşük</a:t>
            </a:r>
            <a:r>
              <a:rPr lang="en-US" sz="1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prstClr val="black"/>
                </a:solidFill>
                <a:ea typeface="+mj-ea"/>
                <a:cs typeface="+mj-cs"/>
              </a:rPr>
              <a:t>şiddetli</a:t>
            </a:r>
            <a:r>
              <a:rPr lang="en-US" sz="1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prstClr val="black"/>
                </a:solidFill>
                <a:ea typeface="+mj-ea"/>
                <a:cs typeface="+mj-cs"/>
              </a:rPr>
              <a:t>depresyon</a:t>
            </a:r>
            <a:br>
              <a:rPr lang="en-US" sz="1400" dirty="0">
                <a:solidFill>
                  <a:prstClr val="black"/>
                </a:solidFill>
                <a:ea typeface="+mj-ea"/>
                <a:cs typeface="+mj-cs"/>
              </a:rPr>
            </a:b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912287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B832B9B-5205-4670-BB0A-782FB010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Ayırıcı tanı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9092DA-D6EF-44E3-BC49-A41E2AD37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Genel medikal hastalık (</a:t>
            </a:r>
            <a:r>
              <a:rPr lang="tr-TR" dirty="0" err="1"/>
              <a:t>tiroid</a:t>
            </a:r>
            <a:r>
              <a:rPr lang="tr-TR" dirty="0"/>
              <a:t> bozukluğu, anemi, </a:t>
            </a:r>
            <a:r>
              <a:rPr lang="tr-TR" dirty="0" err="1"/>
              <a:t>kvs</a:t>
            </a:r>
            <a:r>
              <a:rPr lang="tr-TR" dirty="0"/>
              <a:t> </a:t>
            </a:r>
            <a:r>
              <a:rPr lang="tr-TR" dirty="0" err="1"/>
              <a:t>hastalığı,kanser</a:t>
            </a:r>
            <a:r>
              <a:rPr lang="tr-TR" dirty="0"/>
              <a:t>…)</a:t>
            </a:r>
          </a:p>
          <a:p>
            <a:r>
              <a:rPr lang="tr-TR" dirty="0"/>
              <a:t>Uzamış yas</a:t>
            </a:r>
          </a:p>
          <a:p>
            <a:r>
              <a:rPr lang="tr-TR" dirty="0" err="1"/>
              <a:t>Bipolar</a:t>
            </a:r>
            <a:r>
              <a:rPr lang="tr-TR" dirty="0"/>
              <a:t> bozukluk</a:t>
            </a:r>
          </a:p>
          <a:p>
            <a:r>
              <a:rPr lang="tr-TR" dirty="0"/>
              <a:t>Dikkat eksikliği ve </a:t>
            </a:r>
            <a:r>
              <a:rPr lang="tr-TR" dirty="0" err="1"/>
              <a:t>hiperaktivite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sz="1600" dirty="0" err="1"/>
              <a:t>Lyness</a:t>
            </a:r>
            <a:r>
              <a:rPr lang="tr-TR" sz="1600" dirty="0"/>
              <a:t>, J. M. (2015). </a:t>
            </a:r>
            <a:r>
              <a:rPr lang="tr-TR" sz="1600" dirty="0" err="1"/>
              <a:t>Unipolar</a:t>
            </a:r>
            <a:r>
              <a:rPr lang="tr-TR" sz="1600" dirty="0"/>
              <a:t> </a:t>
            </a:r>
            <a:r>
              <a:rPr lang="tr-TR" sz="1600" dirty="0" err="1"/>
              <a:t>depression</a:t>
            </a:r>
            <a:r>
              <a:rPr lang="tr-TR" sz="1600" dirty="0"/>
              <a:t> in </a:t>
            </a:r>
            <a:r>
              <a:rPr lang="tr-TR" sz="1600" dirty="0" err="1"/>
              <a:t>Adults</a:t>
            </a:r>
            <a:r>
              <a:rPr lang="tr-TR" sz="1600" dirty="0"/>
              <a:t>: </a:t>
            </a:r>
            <a:r>
              <a:rPr lang="tr-TR" sz="1600" dirty="0" err="1"/>
              <a:t>Assessment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diagnosis</a:t>
            </a:r>
            <a:r>
              <a:rPr lang="tr-TR" sz="1600" dirty="0"/>
              <a:t>. </a:t>
            </a:r>
            <a:r>
              <a:rPr lang="tr-TR" sz="1600" i="1" dirty="0" err="1"/>
              <a:t>UpToDate</a:t>
            </a:r>
            <a:r>
              <a:rPr lang="tr-TR" sz="1600" i="1" dirty="0"/>
              <a:t>. </a:t>
            </a:r>
            <a:r>
              <a:rPr lang="tr-TR" sz="1600" i="1" dirty="0" err="1"/>
              <a:t>Waltham</a:t>
            </a:r>
            <a:r>
              <a:rPr lang="tr-TR" sz="1600" i="1" dirty="0"/>
              <a:t>, MA: </a:t>
            </a:r>
            <a:r>
              <a:rPr lang="tr-TR" sz="1600" i="1" dirty="0" err="1"/>
              <a:t>Denise</a:t>
            </a:r>
            <a:r>
              <a:rPr lang="tr-TR" sz="1600" i="1" dirty="0"/>
              <a:t> S. </a:t>
            </a:r>
            <a:r>
              <a:rPr lang="tr-TR" sz="1600" i="1" dirty="0" err="1"/>
              <a:t>Basow</a:t>
            </a:r>
            <a:r>
              <a:rPr lang="tr-TR" sz="1600" i="1" dirty="0"/>
              <a:t>. </a:t>
            </a:r>
            <a:r>
              <a:rPr lang="tr-TR" sz="1600" i="1" dirty="0" err="1"/>
              <a:t>Retrieved</a:t>
            </a:r>
            <a:r>
              <a:rPr lang="tr-TR" sz="1600" i="1" dirty="0"/>
              <a:t> </a:t>
            </a:r>
            <a:r>
              <a:rPr lang="tr-TR" sz="1600" i="1" dirty="0" err="1"/>
              <a:t>from</a:t>
            </a:r>
            <a:r>
              <a:rPr lang="tr-T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7164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B33D990-6F1B-4AF0-AA41-1DC09CDF4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25F289-38E6-47C4-B990-179F53BB7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Farmakolojik</a:t>
            </a:r>
          </a:p>
          <a:p>
            <a:pPr>
              <a:defRPr/>
            </a:pPr>
            <a:r>
              <a:rPr lang="en-US" dirty="0" err="1"/>
              <a:t>Psikoterapi</a:t>
            </a:r>
            <a:endParaRPr lang="tr-TR" dirty="0"/>
          </a:p>
          <a:p>
            <a:pPr>
              <a:defRPr/>
            </a:pPr>
            <a:r>
              <a:rPr lang="tr-TR" dirty="0" err="1"/>
              <a:t>Ekt</a:t>
            </a:r>
            <a:r>
              <a:rPr lang="tr-TR" dirty="0"/>
              <a:t> </a:t>
            </a:r>
          </a:p>
          <a:p>
            <a:pPr>
              <a:defRPr/>
            </a:pPr>
            <a:r>
              <a:rPr lang="en-US" dirty="0" err="1"/>
              <a:t>Tamamlayıcı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yöntemler</a:t>
            </a:r>
            <a:endParaRPr lang="tr-TR" dirty="0"/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3271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8A270C-2DCD-441B-A41B-0BA1C636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latin typeface="+mn-lt"/>
              </a:rPr>
              <a:t>Farmakolojik 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CE39C4-70EB-4F5B-AEDB-B52E2E2C4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Antidepresan</a:t>
            </a:r>
            <a:r>
              <a:rPr lang="en-US" dirty="0"/>
              <a:t> </a:t>
            </a:r>
            <a:r>
              <a:rPr lang="en-US" dirty="0" err="1"/>
              <a:t>ilaçlar</a:t>
            </a:r>
            <a:r>
              <a:rPr lang="en-US" dirty="0"/>
              <a:t> </a:t>
            </a:r>
            <a:r>
              <a:rPr lang="en-US" dirty="0" err="1"/>
              <a:t>hafif</a:t>
            </a:r>
            <a:r>
              <a:rPr lang="en-US" dirty="0"/>
              <a:t> </a:t>
            </a:r>
            <a:r>
              <a:rPr lang="en-US" dirty="0" err="1"/>
              <a:t>semptomları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major </a:t>
            </a:r>
            <a:r>
              <a:rPr lang="en-US" dirty="0" err="1"/>
              <a:t>depresif</a:t>
            </a:r>
            <a:r>
              <a:rPr lang="en-US" dirty="0"/>
              <a:t> </a:t>
            </a:r>
            <a:r>
              <a:rPr lang="en-US" dirty="0" err="1"/>
              <a:t>bozukluk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ilk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verilebilir</a:t>
            </a:r>
            <a:r>
              <a:rPr lang="en-US" dirty="0"/>
              <a:t>,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orta</a:t>
            </a:r>
            <a:r>
              <a:rPr lang="en-US" dirty="0"/>
              <a:t>- </a:t>
            </a:r>
            <a:r>
              <a:rPr lang="en-US" dirty="0" err="1"/>
              <a:t>ciddi</a:t>
            </a:r>
            <a:r>
              <a:rPr lang="en-US" dirty="0"/>
              <a:t> </a:t>
            </a:r>
            <a:r>
              <a:rPr lang="en-US" dirty="0" err="1"/>
              <a:t>derecedeki</a:t>
            </a:r>
            <a:r>
              <a:rPr lang="en-US" dirty="0"/>
              <a:t> </a:t>
            </a:r>
            <a:r>
              <a:rPr lang="en-US" dirty="0" err="1"/>
              <a:t>semptomları</a:t>
            </a:r>
            <a:r>
              <a:rPr lang="en-US" dirty="0"/>
              <a:t> </a:t>
            </a:r>
            <a:r>
              <a:rPr lang="en-US" dirty="0" err="1"/>
              <a:t>olanlar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dirty="0" err="1"/>
              <a:t>kullanılmalıdır</a:t>
            </a:r>
            <a:r>
              <a:rPr lang="tr-TR" dirty="0"/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549B06C-0EE7-4224-AA34-79A19229C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178" y="3695307"/>
            <a:ext cx="3276600" cy="24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15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58805E1-7E1B-43A5-9CEB-B6B4C296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latin typeface="+mn-lt"/>
              </a:rPr>
              <a:t>Farmakolojik 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3831BE-8B09-4BF8-A8F3-1BB050F76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tr-TR" sz="4000" dirty="0"/>
              <a:t>Tedavi etkin süre ve dozda planlanmalıdır.</a:t>
            </a:r>
          </a:p>
          <a:p>
            <a:pPr>
              <a:defRPr/>
            </a:pPr>
            <a:r>
              <a:rPr lang="tr-TR" sz="4000" dirty="0"/>
              <a:t>Tedavi ilk atakta en az 6 ay, 2. atakta 2 yıl sürmelidir.</a:t>
            </a:r>
          </a:p>
          <a:p>
            <a:pPr>
              <a:defRPr/>
            </a:pPr>
            <a:r>
              <a:rPr lang="tr-TR" sz="4000" dirty="0"/>
              <a:t>İlaçlar düşük dozlarda başlanarak basamaklı olarak artırılmalı ve azaltarak sonlandırılmalıdır.</a:t>
            </a:r>
          </a:p>
          <a:p>
            <a:pPr>
              <a:defRPr/>
            </a:pPr>
            <a:r>
              <a:rPr lang="tr-TR" sz="4000" dirty="0"/>
              <a:t>İstenen esas etki geç başlar. (3 hafta)</a:t>
            </a:r>
          </a:p>
          <a:p>
            <a:pPr>
              <a:defRPr/>
            </a:pPr>
            <a:r>
              <a:rPr lang="tr-TR" sz="4000" dirty="0"/>
              <a:t>Hastanın daha önce kullanıp yarar sağladığı ilaç ilk tercih olmalıdır.</a:t>
            </a:r>
          </a:p>
          <a:p>
            <a:pPr>
              <a:defRPr/>
            </a:pPr>
            <a:r>
              <a:rPr lang="tr-TR" sz="4000" dirty="0"/>
              <a:t>SSRI ve MAO tedavileri ilke olarak kombine edilmemeli, geçiş yapılacaksa da arada 2 haftalık bir arınma süresi verilmelidir.</a:t>
            </a:r>
          </a:p>
          <a:p>
            <a:pPr>
              <a:defRPr/>
            </a:pPr>
            <a:r>
              <a:rPr lang="tr-TR" sz="4000" dirty="0"/>
              <a:t>İlaç tedavisinin 7. gününden itibaren bir süre intihar olasılığı artar, yakın takip gerekir.</a:t>
            </a:r>
          </a:p>
          <a:p>
            <a:pPr>
              <a:defRPr/>
            </a:pPr>
            <a:endParaRPr lang="tr-TR" sz="4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1691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90ACF1D-DA1D-4F33-AECE-9DBD71B3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latin typeface="+mn-lt"/>
              </a:rPr>
              <a:t>Farmakolojik 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8FAF09-FA53-46F5-8ADC-770410DB2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Seçici </a:t>
            </a:r>
            <a:r>
              <a:rPr lang="tr-TR" dirty="0" err="1"/>
              <a:t>serotonin</a:t>
            </a:r>
            <a:r>
              <a:rPr lang="tr-TR" dirty="0"/>
              <a:t> geri alım inhibitörleri (SSRI)</a:t>
            </a:r>
          </a:p>
          <a:p>
            <a:r>
              <a:rPr lang="tr-TR" dirty="0" err="1"/>
              <a:t>Serotonin</a:t>
            </a:r>
            <a:r>
              <a:rPr lang="tr-TR" dirty="0"/>
              <a:t> / </a:t>
            </a:r>
            <a:r>
              <a:rPr lang="tr-TR" dirty="0" err="1"/>
              <a:t>norepinefrin</a:t>
            </a:r>
            <a:r>
              <a:rPr lang="tr-TR" dirty="0"/>
              <a:t> geri alım inhibitörleri (SNRI)</a:t>
            </a:r>
          </a:p>
          <a:p>
            <a:r>
              <a:rPr lang="tr-TR" dirty="0" err="1"/>
              <a:t>Atipik</a:t>
            </a:r>
            <a:r>
              <a:rPr lang="tr-TR" dirty="0"/>
              <a:t> </a:t>
            </a:r>
            <a:r>
              <a:rPr lang="tr-TR" dirty="0" err="1"/>
              <a:t>antidepresanlar</a:t>
            </a:r>
            <a:endParaRPr lang="tr-TR" dirty="0"/>
          </a:p>
          <a:p>
            <a:r>
              <a:rPr lang="tr-TR" dirty="0" err="1"/>
              <a:t>Serotonin-Dopamin</a:t>
            </a:r>
            <a:r>
              <a:rPr lang="tr-TR" dirty="0"/>
              <a:t> Aktivite Modülatörleri (SDAM)</a:t>
            </a:r>
          </a:p>
          <a:p>
            <a:r>
              <a:rPr lang="tr-TR" dirty="0" err="1"/>
              <a:t>Trisiklik</a:t>
            </a:r>
            <a:r>
              <a:rPr lang="tr-TR" dirty="0"/>
              <a:t> </a:t>
            </a:r>
            <a:r>
              <a:rPr lang="tr-TR" dirty="0" err="1"/>
              <a:t>antidepresanlar</a:t>
            </a:r>
            <a:r>
              <a:rPr lang="tr-TR" dirty="0"/>
              <a:t> (TCA)</a:t>
            </a:r>
          </a:p>
          <a:p>
            <a:r>
              <a:rPr lang="tr-TR" dirty="0" err="1"/>
              <a:t>Monoamin</a:t>
            </a:r>
            <a:r>
              <a:rPr lang="tr-TR" dirty="0"/>
              <a:t> </a:t>
            </a:r>
            <a:r>
              <a:rPr lang="tr-TR" dirty="0" err="1"/>
              <a:t>oksidaz</a:t>
            </a:r>
            <a:r>
              <a:rPr lang="tr-TR" dirty="0"/>
              <a:t> inhibitörleri (MAOI)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71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609AEB8-C4FA-4AC3-BE1D-74120E58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A18A82-085B-4A6F-ADB5-C0A6A98E4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Depresyon hakkında bilgi vermek.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8976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A84A2D-9F02-4E41-9820-211B2913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>
                <a:latin typeface="+mn-lt"/>
              </a:rPr>
              <a:t>SSRİ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B41AE92-0B4D-426C-9123-AFC7C18E9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291" y="2059549"/>
            <a:ext cx="8047417" cy="3883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4497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C9D0F67-571D-42AB-9B84-B30D1C7C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>
                <a:latin typeface="+mn-lt"/>
              </a:rPr>
              <a:t>Atipik</a:t>
            </a:r>
            <a:r>
              <a:rPr lang="tr-TR" sz="4000" b="1" dirty="0">
                <a:latin typeface="+mn-lt"/>
              </a:rPr>
              <a:t> </a:t>
            </a:r>
            <a:r>
              <a:rPr lang="tr-TR" sz="4000" b="1" dirty="0" err="1">
                <a:latin typeface="+mn-lt"/>
              </a:rPr>
              <a:t>antidepresanlar</a:t>
            </a:r>
            <a:endParaRPr lang="tr-TR" sz="4000" b="1" dirty="0">
              <a:latin typeface="+mn-lt"/>
            </a:endParaRP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719ED7E9-7B0A-4156-9D1E-BD3B89469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472" y="1800520"/>
            <a:ext cx="8697161" cy="434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54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2D49643-738D-43C7-BBAE-46B80344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+mn-lt"/>
              </a:rPr>
              <a:t>TCA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5D8C4238-F6B7-4823-B2CA-DA4DE475E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366" y="1690688"/>
            <a:ext cx="7785267" cy="436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4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7FEDB76-A1D4-445E-B14F-4B93F0398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+mn-lt"/>
              </a:rPr>
              <a:t>MAO </a:t>
            </a:r>
            <a:r>
              <a:rPr lang="tr-TR" sz="4000" b="1" dirty="0" err="1">
                <a:latin typeface="+mn-lt"/>
              </a:rPr>
              <a:t>inh</a:t>
            </a:r>
            <a:r>
              <a:rPr lang="tr-TR" sz="4000" b="1" dirty="0">
                <a:latin typeface="+mn-lt"/>
              </a:rPr>
              <a:t>.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86F5FF6F-442B-43C1-8C7F-68B22B267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970" y="1906622"/>
            <a:ext cx="8451663" cy="41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65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D07367E-752A-47F0-8FAB-11EA685D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Farmakolojik 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1609CF-6D27-4CA2-97F2-8CA04C14B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SSRI’lar</a:t>
            </a:r>
            <a:r>
              <a:rPr lang="en-US" dirty="0"/>
              <a:t> </a:t>
            </a:r>
            <a:r>
              <a:rPr lang="en-US" dirty="0" err="1"/>
              <a:t>toleransı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kolay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yan</a:t>
            </a:r>
            <a:r>
              <a:rPr lang="en-US" dirty="0"/>
              <a:t> </a:t>
            </a:r>
            <a:r>
              <a:rPr lang="en-US" dirty="0" err="1"/>
              <a:t>etkileri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ilk </a:t>
            </a:r>
            <a:r>
              <a:rPr lang="en-US" dirty="0" err="1"/>
              <a:t>sırada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edilmekte</a:t>
            </a:r>
            <a:r>
              <a:rPr lang="tr-TR" dirty="0"/>
              <a:t>.</a:t>
            </a:r>
            <a:endParaRPr lang="en-US" dirty="0"/>
          </a:p>
          <a:p>
            <a:pPr>
              <a:defRPr/>
            </a:pPr>
            <a:r>
              <a:rPr lang="en-US" dirty="0" err="1"/>
              <a:t>Ciddi</a:t>
            </a:r>
            <a:r>
              <a:rPr lang="en-US" dirty="0"/>
              <a:t> </a:t>
            </a:r>
            <a:r>
              <a:rPr lang="en-US" dirty="0" err="1"/>
              <a:t>yan</a:t>
            </a:r>
            <a:r>
              <a:rPr lang="en-US" dirty="0"/>
              <a:t> </a:t>
            </a:r>
            <a:r>
              <a:rPr lang="en-US" dirty="0" err="1"/>
              <a:t>etki</a:t>
            </a:r>
            <a:r>
              <a:rPr lang="en-US" dirty="0"/>
              <a:t> </a:t>
            </a:r>
            <a:r>
              <a:rPr lang="en-US" dirty="0" err="1"/>
              <a:t>potansiyeli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diyet</a:t>
            </a:r>
            <a:r>
              <a:rPr lang="en-US" dirty="0"/>
              <a:t> </a:t>
            </a:r>
            <a:r>
              <a:rPr lang="en-US" dirty="0" err="1"/>
              <a:t>kısıtlamaları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MAO </a:t>
            </a:r>
            <a:r>
              <a:rPr lang="en-US" dirty="0" err="1"/>
              <a:t>inhibitörleri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tedaviye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 </a:t>
            </a:r>
            <a:r>
              <a:rPr lang="en-US" dirty="0" err="1"/>
              <a:t>vermeyen</a:t>
            </a:r>
            <a:r>
              <a:rPr lang="en-US" dirty="0"/>
              <a:t> </a:t>
            </a:r>
            <a:r>
              <a:rPr lang="en-US" dirty="0" err="1"/>
              <a:t>hastalara</a:t>
            </a:r>
            <a:r>
              <a:rPr lang="en-US" dirty="0"/>
              <a:t> </a:t>
            </a:r>
            <a:r>
              <a:rPr lang="en-US" dirty="0" err="1"/>
              <a:t>verilebilir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 err="1"/>
              <a:t>Farmakolojik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başladıktan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6-8 </a:t>
            </a:r>
            <a:r>
              <a:rPr lang="en-US" dirty="0" err="1"/>
              <a:t>hafta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alınmazsa</a:t>
            </a:r>
            <a:r>
              <a:rPr lang="en-US" dirty="0"/>
              <a:t> </a:t>
            </a:r>
            <a:r>
              <a:rPr lang="en-US" dirty="0" err="1"/>
              <a:t>sevk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uygundur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err="1"/>
              <a:t>Yaşlılarda</a:t>
            </a:r>
            <a:r>
              <a:rPr lang="en-US" dirty="0"/>
              <a:t> </a:t>
            </a:r>
            <a:r>
              <a:rPr lang="en-US" dirty="0" err="1"/>
              <a:t>kardiyotoksik</a:t>
            </a:r>
            <a:r>
              <a:rPr lang="en-US" dirty="0"/>
              <a:t> </a:t>
            </a:r>
            <a:r>
              <a:rPr lang="en-US" dirty="0" err="1"/>
              <a:t>etkiler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</a:t>
            </a:r>
            <a:r>
              <a:rPr lang="en-US" dirty="0" err="1"/>
              <a:t>amitriptilin</a:t>
            </a:r>
            <a:r>
              <a:rPr lang="en-US" dirty="0"/>
              <a:t>, </a:t>
            </a:r>
            <a:r>
              <a:rPr lang="en-US" dirty="0" err="1"/>
              <a:t>imipramin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doxepinden</a:t>
            </a:r>
            <a:r>
              <a:rPr lang="en-US" dirty="0"/>
              <a:t> </a:t>
            </a:r>
            <a:r>
              <a:rPr lang="en-US" dirty="0" err="1"/>
              <a:t>kaçınmak</a:t>
            </a:r>
            <a:r>
              <a:rPr lang="en-US" dirty="0"/>
              <a:t> </a:t>
            </a:r>
            <a:r>
              <a:rPr lang="en-US" dirty="0" err="1"/>
              <a:t>gerekir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1164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1298DC6-4355-4D3C-85BA-F2A13CF4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latin typeface="+mn-lt"/>
              </a:rPr>
              <a:t>Psikoterapi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A2B6A7-F3E3-48BD-82BF-2ECAA6E09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Ruhsal yollarla yardım ve iyileştirme demektir.</a:t>
            </a:r>
          </a:p>
          <a:p>
            <a:r>
              <a:rPr lang="tr-TR" dirty="0"/>
              <a:t>Bütün </a:t>
            </a:r>
            <a:r>
              <a:rPr lang="tr-TR" dirty="0" err="1"/>
              <a:t>eğindirim</a:t>
            </a:r>
            <a:r>
              <a:rPr lang="tr-TR" dirty="0"/>
              <a:t> (telkin), inandırma (ikna), davranışı ve kişiliği değiştirme yolları psikoterapi teriminin kapsamına girebilir.</a:t>
            </a:r>
          </a:p>
          <a:p>
            <a:r>
              <a:rPr lang="tr-TR" dirty="0"/>
              <a:t>Bazı psikoterapi tipleri;</a:t>
            </a:r>
          </a:p>
          <a:p>
            <a:pPr lvl="1"/>
            <a:r>
              <a:rPr lang="tr-TR" dirty="0"/>
              <a:t>Bilişsel terapi</a:t>
            </a:r>
          </a:p>
          <a:p>
            <a:pPr lvl="1"/>
            <a:r>
              <a:rPr lang="tr-TR" dirty="0"/>
              <a:t>Davranışçı terapi</a:t>
            </a:r>
          </a:p>
          <a:p>
            <a:pPr lvl="1"/>
            <a:r>
              <a:rPr lang="tr-TR" dirty="0"/>
              <a:t>Bilişsel davranışçı terapi</a:t>
            </a:r>
          </a:p>
          <a:p>
            <a:pPr lvl="1"/>
            <a:r>
              <a:rPr lang="tr-TR" dirty="0"/>
              <a:t>Kişilerarası psikoterapi</a:t>
            </a:r>
          </a:p>
          <a:p>
            <a:pPr lvl="1"/>
            <a:r>
              <a:rPr lang="tr-TR" dirty="0" err="1"/>
              <a:t>Psikodinamik</a:t>
            </a:r>
            <a:r>
              <a:rPr lang="tr-TR" dirty="0"/>
              <a:t> terapi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marL="457200" lvl="1" indent="0">
              <a:buNone/>
            </a:pPr>
            <a:r>
              <a:rPr lang="tr-TR" sz="1100" dirty="0" err="1"/>
              <a:t>Psikoanaliz</a:t>
            </a:r>
            <a:r>
              <a:rPr lang="tr-TR" sz="1100" dirty="0"/>
              <a:t> ve psikoterapi (</a:t>
            </a:r>
            <a:r>
              <a:rPr lang="tr-TR" sz="1100" dirty="0" err="1"/>
              <a:t>prof.</a:t>
            </a:r>
            <a:r>
              <a:rPr lang="tr-TR" sz="1100" dirty="0"/>
              <a:t> Dr. Orhan Öztürk)</a:t>
            </a:r>
          </a:p>
        </p:txBody>
      </p:sp>
    </p:spTree>
    <p:extLst>
      <p:ext uri="{BB962C8B-B14F-4D97-AF65-F5344CB8AC3E}">
        <p14:creationId xmlns:p14="http://schemas.microsoft.com/office/powerpoint/2010/main" val="3750721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33BF1F5-6ED0-4013-8637-834172E2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latin typeface="+mn-lt"/>
              </a:rPr>
              <a:t>Psikoterapi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75E735-2EBA-4CDF-A08A-631B53E83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Hafif</a:t>
            </a:r>
            <a:r>
              <a:rPr lang="en-US" dirty="0"/>
              <a:t>-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derecede</a:t>
            </a:r>
            <a:r>
              <a:rPr lang="en-US" dirty="0"/>
              <a:t> major </a:t>
            </a:r>
            <a:r>
              <a:rPr lang="en-US" dirty="0" err="1"/>
              <a:t>depresif</a:t>
            </a:r>
            <a:r>
              <a:rPr lang="en-US" dirty="0"/>
              <a:t> </a:t>
            </a:r>
            <a:r>
              <a:rPr lang="en-US" dirty="0" err="1"/>
              <a:t>bozukluğun</a:t>
            </a:r>
            <a:r>
              <a:rPr lang="en-US" dirty="0"/>
              <a:t> </a:t>
            </a:r>
            <a:r>
              <a:rPr lang="en-US" dirty="0" err="1"/>
              <a:t>başlangıç</a:t>
            </a:r>
            <a:r>
              <a:rPr lang="en-US" dirty="0"/>
              <a:t>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başına</a:t>
            </a:r>
            <a:r>
              <a:rPr lang="en-US" dirty="0"/>
              <a:t>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psikoterapi</a:t>
            </a:r>
            <a:r>
              <a:rPr lang="en-US" dirty="0"/>
              <a:t> </a:t>
            </a:r>
            <a:r>
              <a:rPr lang="en-US" dirty="0" err="1"/>
              <a:t>yeterli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tr-TR" dirty="0"/>
              <a:t>.</a:t>
            </a:r>
          </a:p>
          <a:p>
            <a:r>
              <a:rPr lang="tr-TR" dirty="0"/>
              <a:t>Ancak psikoterapiyi </a:t>
            </a:r>
            <a:r>
              <a:rPr lang="tr-TR" dirty="0" err="1"/>
              <a:t>antidepresan</a:t>
            </a:r>
            <a:r>
              <a:rPr lang="tr-TR" dirty="0"/>
              <a:t> ilaçlarla birleştirmenin, orta-şiddetli majör depresif bozukluğu olan hastalar için daha uygun olabileceği belirtilmiştir.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sz="1200" dirty="0" err="1"/>
              <a:t>psychotherapies?source</a:t>
            </a:r>
            <a:r>
              <a:rPr lang="tr-TR" sz="1200" dirty="0"/>
              <a:t>=</a:t>
            </a:r>
            <a:r>
              <a:rPr lang="tr-TR" sz="1200" dirty="0" err="1"/>
              <a:t>machineLearning&amp;search</a:t>
            </a:r>
            <a:r>
              <a:rPr lang="tr-TR" sz="1200" dirty="0"/>
              <a:t>=cognitive%20behavioral%20therapy&amp;selectedTitle=1~150&amp;sectionRank=1&amp;anchor=H432862147#H154312384</a:t>
            </a:r>
          </a:p>
        </p:txBody>
      </p:sp>
    </p:spTree>
    <p:extLst>
      <p:ext uri="{BB962C8B-B14F-4D97-AF65-F5344CB8AC3E}">
        <p14:creationId xmlns:p14="http://schemas.microsoft.com/office/powerpoint/2010/main" val="2122747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E1D1D6E-AC0D-4D70-9EEA-BB56D54D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Psikoterapi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F006D8-3175-4FDE-935E-26C6B9567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3000" dirty="0"/>
              <a:t>Depresyon tedavisi için 12-20 seans sürebilen psikoterapinin, uzun zaman alabileceğinden, birinci basamakta uygulanamayacağı algısı nedeniyle yapılan bir </a:t>
            </a:r>
            <a:r>
              <a:rPr lang="tr-TR" sz="3000" dirty="0" err="1"/>
              <a:t>metaanalizde</a:t>
            </a:r>
            <a:r>
              <a:rPr lang="tr-TR" sz="3000" dirty="0"/>
              <a:t>;</a:t>
            </a:r>
          </a:p>
          <a:p>
            <a:r>
              <a:rPr lang="tr-TR" sz="3000" dirty="0"/>
              <a:t>Depresyon 6-8 seanslık bir psikoterapi ile (özellikle bilişsel-davranışçı terapi ve problem çözme terapisinin kullanıldığı) etkin bir biçimde tedavi edilebilmiştir.</a:t>
            </a:r>
          </a:p>
          <a:p>
            <a:r>
              <a:rPr lang="tr-TR" sz="3000" dirty="0"/>
              <a:t>İlaç dışı tedavi seçeneklerine erişim, hekimlere gerekli eğitimler verilerek sağlanabilir.</a:t>
            </a:r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sz="1400" dirty="0" err="1"/>
              <a:t>Nieuwsma</a:t>
            </a:r>
            <a:r>
              <a:rPr lang="tr-TR" sz="1400" dirty="0"/>
              <a:t>, J. A., </a:t>
            </a:r>
            <a:r>
              <a:rPr lang="tr-TR" sz="1400" dirty="0" err="1"/>
              <a:t>Trivedi</a:t>
            </a:r>
            <a:r>
              <a:rPr lang="tr-TR" sz="1400" dirty="0"/>
              <a:t>, R. B., </a:t>
            </a:r>
            <a:r>
              <a:rPr lang="tr-TR" sz="1400" dirty="0" err="1"/>
              <a:t>McDuffie</a:t>
            </a:r>
            <a:r>
              <a:rPr lang="tr-TR" sz="1400" dirty="0"/>
              <a:t>, J., </a:t>
            </a:r>
            <a:r>
              <a:rPr lang="tr-TR" sz="1400" dirty="0" err="1"/>
              <a:t>Kronish</a:t>
            </a:r>
            <a:r>
              <a:rPr lang="tr-TR" sz="1400" dirty="0"/>
              <a:t>, I., Benjamin, D., &amp; Williams </a:t>
            </a:r>
            <a:r>
              <a:rPr lang="tr-TR" sz="1400" dirty="0" err="1"/>
              <a:t>Jr</a:t>
            </a:r>
            <a:r>
              <a:rPr lang="tr-TR" sz="1400" dirty="0"/>
              <a:t>, J. W. (2012). </a:t>
            </a:r>
            <a:r>
              <a:rPr lang="tr-TR" sz="1400" dirty="0" err="1"/>
              <a:t>Brief</a:t>
            </a:r>
            <a:r>
              <a:rPr lang="tr-TR" sz="1400" dirty="0"/>
              <a:t> </a:t>
            </a:r>
            <a:r>
              <a:rPr lang="tr-TR" sz="1400" dirty="0" err="1"/>
              <a:t>psychotherapy</a:t>
            </a:r>
            <a:r>
              <a:rPr lang="tr-TR" sz="1400" dirty="0"/>
              <a:t> </a:t>
            </a:r>
            <a:r>
              <a:rPr lang="tr-TR" sz="1400" dirty="0" err="1"/>
              <a:t>for</a:t>
            </a:r>
            <a:r>
              <a:rPr lang="tr-TR" sz="1400" dirty="0"/>
              <a:t> </a:t>
            </a:r>
            <a:r>
              <a:rPr lang="tr-TR" sz="1400" dirty="0" err="1"/>
              <a:t>depression</a:t>
            </a:r>
            <a:r>
              <a:rPr lang="tr-TR" sz="1400" dirty="0"/>
              <a:t>: a </a:t>
            </a:r>
            <a:r>
              <a:rPr lang="tr-TR" sz="1400" dirty="0" err="1"/>
              <a:t>systematic</a:t>
            </a:r>
            <a:r>
              <a:rPr lang="tr-TR" sz="1400" dirty="0"/>
              <a:t> </a:t>
            </a:r>
            <a:r>
              <a:rPr lang="tr-TR" sz="1400" dirty="0" err="1"/>
              <a:t>review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meta-</a:t>
            </a:r>
            <a:r>
              <a:rPr lang="tr-TR" sz="1400" dirty="0" err="1"/>
              <a:t>analysis</a:t>
            </a:r>
            <a:r>
              <a:rPr lang="tr-TR" sz="1400" dirty="0"/>
              <a:t>. </a:t>
            </a:r>
            <a:r>
              <a:rPr lang="tr-TR" sz="1400" i="1" dirty="0" err="1"/>
              <a:t>The</a:t>
            </a:r>
            <a:r>
              <a:rPr lang="tr-TR" sz="1400" i="1" dirty="0"/>
              <a:t> International </a:t>
            </a:r>
            <a:r>
              <a:rPr lang="tr-TR" sz="1400" i="1" dirty="0" err="1"/>
              <a:t>Journal</a:t>
            </a:r>
            <a:r>
              <a:rPr lang="tr-TR" sz="1400" i="1" dirty="0"/>
              <a:t> of </a:t>
            </a:r>
            <a:r>
              <a:rPr lang="tr-TR" sz="1400" i="1" dirty="0" err="1"/>
              <a:t>Psychiatry</a:t>
            </a:r>
            <a:r>
              <a:rPr lang="tr-TR" sz="1400" i="1" dirty="0"/>
              <a:t> in </a:t>
            </a:r>
            <a:r>
              <a:rPr lang="tr-TR" sz="1400" i="1" dirty="0" err="1"/>
              <a:t>Medicine</a:t>
            </a:r>
            <a:r>
              <a:rPr lang="tr-TR" sz="1400" dirty="0"/>
              <a:t>, </a:t>
            </a:r>
            <a:r>
              <a:rPr lang="tr-TR" sz="1400" i="1" dirty="0"/>
              <a:t>43</a:t>
            </a:r>
            <a:r>
              <a:rPr lang="tr-TR" sz="1400" dirty="0"/>
              <a:t>(2), 129-151.</a:t>
            </a:r>
          </a:p>
        </p:txBody>
      </p:sp>
    </p:spTree>
    <p:extLst>
      <p:ext uri="{BB962C8B-B14F-4D97-AF65-F5344CB8AC3E}">
        <p14:creationId xmlns:p14="http://schemas.microsoft.com/office/powerpoint/2010/main" val="3062510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FFFD053-4E5D-4156-BF9C-E2009BF0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EKT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B8127E-B0E2-4B7B-87B1-C8B763AE2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344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Özellikle </a:t>
            </a:r>
            <a:r>
              <a:rPr lang="tr-TR" dirty="0" err="1"/>
              <a:t>psikotik,katatonik</a:t>
            </a:r>
            <a:r>
              <a:rPr lang="tr-TR" dirty="0"/>
              <a:t>, melankolik tipteki depresyonda</a:t>
            </a:r>
          </a:p>
          <a:p>
            <a:r>
              <a:rPr lang="tr-TR" dirty="0"/>
              <a:t>Yüksek intihar riski varlığında</a:t>
            </a:r>
          </a:p>
          <a:p>
            <a:r>
              <a:rPr lang="tr-TR" dirty="0"/>
              <a:t>Gebelik ve </a:t>
            </a:r>
            <a:r>
              <a:rPr lang="tr-TR" dirty="0" err="1"/>
              <a:t>postpartum</a:t>
            </a:r>
            <a:r>
              <a:rPr lang="tr-TR" dirty="0"/>
              <a:t> emzirme dönemlerinde</a:t>
            </a:r>
          </a:p>
          <a:p>
            <a:r>
              <a:rPr lang="tr-TR" dirty="0"/>
              <a:t>İlaçlara  karşı ciddi yan etkiler gelişmesi durumunda</a:t>
            </a:r>
          </a:p>
          <a:p>
            <a:r>
              <a:rPr lang="tr-TR" dirty="0"/>
              <a:t>İlaç </a:t>
            </a:r>
            <a:r>
              <a:rPr lang="tr-TR" dirty="0" err="1"/>
              <a:t>teavisine</a:t>
            </a:r>
            <a:r>
              <a:rPr lang="tr-TR" dirty="0"/>
              <a:t> yanıt vermeyen dirençli depresyon gibi durumlarda </a:t>
            </a:r>
            <a:r>
              <a:rPr lang="tr-TR" dirty="0" err="1"/>
              <a:t>ekt</a:t>
            </a:r>
            <a:r>
              <a:rPr lang="tr-TR" dirty="0"/>
              <a:t> öncelikli tercih olarak düşünülebilir.</a:t>
            </a:r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sz="1100" dirty="0" err="1"/>
              <a:t>Baghai</a:t>
            </a:r>
            <a:r>
              <a:rPr lang="tr-TR" sz="1100" dirty="0"/>
              <a:t>, T. C., &amp; </a:t>
            </a:r>
            <a:r>
              <a:rPr lang="tr-TR" sz="1100" dirty="0" err="1"/>
              <a:t>Möller</a:t>
            </a:r>
            <a:r>
              <a:rPr lang="tr-TR" sz="1100" dirty="0"/>
              <a:t>, H. J. (2008). </a:t>
            </a:r>
            <a:r>
              <a:rPr lang="tr-TR" sz="1100" dirty="0" err="1"/>
              <a:t>Electroconvulsive</a:t>
            </a:r>
            <a:r>
              <a:rPr lang="tr-TR" sz="1100" dirty="0"/>
              <a:t> </a:t>
            </a:r>
            <a:r>
              <a:rPr lang="tr-TR" sz="1100" dirty="0" err="1"/>
              <a:t>therapy</a:t>
            </a:r>
            <a:r>
              <a:rPr lang="tr-TR" sz="1100" dirty="0"/>
              <a:t> </a:t>
            </a:r>
            <a:r>
              <a:rPr lang="tr-TR" sz="1100" dirty="0" err="1"/>
              <a:t>and</a:t>
            </a:r>
            <a:r>
              <a:rPr lang="tr-TR" sz="1100" dirty="0"/>
              <a:t> </a:t>
            </a:r>
            <a:r>
              <a:rPr lang="tr-TR" sz="1100" dirty="0" err="1"/>
              <a:t>its</a:t>
            </a:r>
            <a:r>
              <a:rPr lang="tr-TR" sz="1100" dirty="0"/>
              <a:t> </a:t>
            </a:r>
            <a:r>
              <a:rPr lang="tr-TR" sz="1100" dirty="0" err="1"/>
              <a:t>different</a:t>
            </a:r>
            <a:r>
              <a:rPr lang="tr-TR" sz="1100" dirty="0"/>
              <a:t> </a:t>
            </a:r>
            <a:r>
              <a:rPr lang="tr-TR" sz="1100" dirty="0" err="1"/>
              <a:t>indications</a:t>
            </a:r>
            <a:r>
              <a:rPr lang="tr-TR" sz="1100" dirty="0"/>
              <a:t>. </a:t>
            </a:r>
            <a:r>
              <a:rPr lang="tr-TR" sz="1100" i="1" dirty="0" err="1"/>
              <a:t>Dialogues</a:t>
            </a:r>
            <a:r>
              <a:rPr lang="tr-TR" sz="1100" i="1" dirty="0"/>
              <a:t> in </a:t>
            </a:r>
            <a:r>
              <a:rPr lang="tr-TR" sz="1100" i="1" dirty="0" err="1"/>
              <a:t>clinical</a:t>
            </a:r>
            <a:r>
              <a:rPr lang="tr-TR" sz="1100" i="1" dirty="0"/>
              <a:t> </a:t>
            </a:r>
            <a:r>
              <a:rPr lang="tr-TR" sz="1100" i="1" dirty="0" err="1"/>
              <a:t>neuroscience</a:t>
            </a:r>
            <a:r>
              <a:rPr lang="tr-TR" sz="1100" dirty="0"/>
              <a:t>, </a:t>
            </a:r>
            <a:r>
              <a:rPr lang="tr-TR" sz="1100" i="1" dirty="0"/>
              <a:t>10</a:t>
            </a:r>
            <a:r>
              <a:rPr lang="tr-TR" sz="1100" dirty="0"/>
              <a:t>(1), 105.</a:t>
            </a:r>
          </a:p>
        </p:txBody>
      </p:sp>
    </p:spTree>
    <p:extLst>
      <p:ext uri="{BB962C8B-B14F-4D97-AF65-F5344CB8AC3E}">
        <p14:creationId xmlns:p14="http://schemas.microsoft.com/office/powerpoint/2010/main" val="1763324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B0EFBA3-AEBB-4BE3-921F-83F629771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latin typeface="+mn-lt"/>
              </a:rPr>
              <a:t>Tamamlayıcı ve alternatif 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1B0F70-2E98-4A4E-967B-D8056C7AC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Akupunktur</a:t>
            </a:r>
          </a:p>
          <a:p>
            <a:endParaRPr lang="tr-TR" dirty="0"/>
          </a:p>
          <a:p>
            <a:r>
              <a:rPr lang="tr-TR" dirty="0"/>
              <a:t>Hipnoz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Fitoterapi</a:t>
            </a:r>
            <a:endParaRPr lang="tr-TR" dirty="0"/>
          </a:p>
          <a:p>
            <a:endParaRPr lang="tr-TR" dirty="0"/>
          </a:p>
          <a:p>
            <a:r>
              <a:rPr lang="tr-TR" dirty="0"/>
              <a:t>Meditasyon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463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ADE34CF-C86F-49FB-B811-E1E099310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Hedefler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48E186-D380-4B1B-8D86-A141186D9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Birinci basamağa başvuran hastalarda depresyon taramasını açıklayabilmek</a:t>
            </a:r>
          </a:p>
          <a:p>
            <a:endParaRPr lang="tr-TR" dirty="0"/>
          </a:p>
          <a:p>
            <a:r>
              <a:rPr lang="tr-TR" dirty="0"/>
              <a:t>Depresyon semptomlarını sorgulamak ve tanı koyabilmek</a:t>
            </a:r>
          </a:p>
          <a:p>
            <a:endParaRPr lang="tr-TR" dirty="0"/>
          </a:p>
          <a:p>
            <a:r>
              <a:rPr lang="tr-TR" dirty="0"/>
              <a:t>Depresyon tedavisini açıklayabilmek </a:t>
            </a:r>
          </a:p>
          <a:p>
            <a:endParaRPr lang="tr-TR" dirty="0"/>
          </a:p>
          <a:p>
            <a:r>
              <a:rPr lang="tr-TR" dirty="0"/>
              <a:t>Sevk edilmesi gereken hastaları sayabilmek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670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0444B00-0062-45F3-A8E1-E79F6560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latin typeface="+mn-lt"/>
              </a:rPr>
              <a:t>Tamamlayıcı ve alternatif 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82EE17-8655-4561-9819-D87C3ECB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90" y="1530432"/>
            <a:ext cx="10515600" cy="4351338"/>
          </a:xfrm>
        </p:spPr>
        <p:txBody>
          <a:bodyPr>
            <a:normAutofit/>
          </a:bodyPr>
          <a:lstStyle/>
          <a:p>
            <a:r>
              <a:rPr lang="tr-TR" sz="2400" dirty="0"/>
              <a:t>Yapılan bir meta analizde müzik tedavisinin, depresyon üzerinde kısa vadede olumlu etkilerinin olduğu görülmüş.</a:t>
            </a:r>
          </a:p>
          <a:p>
            <a:r>
              <a:rPr lang="tr-TR" sz="2400" dirty="0"/>
              <a:t>Medikal tedaviye müzik tedavisi de eklendiğinde, sadece medikal tedavi alan hastalara kıyasla daha başarılı olunduğu görülmüş.</a:t>
            </a:r>
          </a:p>
          <a:p>
            <a:r>
              <a:rPr lang="tr-TR" sz="2400" dirty="0"/>
              <a:t>Ayrıca müzik tedavisinin </a:t>
            </a:r>
            <a:r>
              <a:rPr lang="tr-TR" sz="2400" dirty="0" err="1"/>
              <a:t>anksiyeteyi</a:t>
            </a:r>
            <a:r>
              <a:rPr lang="tr-TR" sz="2400" dirty="0"/>
              <a:t> azalttığı ve hastanın fonksiyonelliğini arttırdığı gözlenmiş.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pPr marL="0" indent="0">
              <a:buNone/>
            </a:pPr>
            <a:endParaRPr lang="tr-TR" sz="1100" dirty="0"/>
          </a:p>
          <a:p>
            <a:pPr marL="0" indent="0">
              <a:buNone/>
            </a:pPr>
            <a:r>
              <a:rPr lang="en-US" sz="1100" dirty="0" err="1"/>
              <a:t>Maratos</a:t>
            </a:r>
            <a:r>
              <a:rPr lang="en-US" sz="1100" dirty="0"/>
              <a:t>, A., Gold, C., Wang, X., &amp; Crawford, M. (2008). Music therapy for depression. </a:t>
            </a:r>
            <a:r>
              <a:rPr lang="en-US" sz="1100" i="1" dirty="0"/>
              <a:t>Cochrane database of systematic reviews</a:t>
            </a:r>
            <a:r>
              <a:rPr lang="en-US" sz="1100" dirty="0"/>
              <a:t>, (1).</a:t>
            </a:r>
            <a:endParaRPr lang="tr-TR" sz="11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8A68F1A-2C50-4492-B723-E552F3A74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02" y="4204355"/>
            <a:ext cx="3707876" cy="26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517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30CFF94-2260-4DD7-8E3B-8304A0B2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Sevk </a:t>
            </a:r>
            <a:r>
              <a:rPr lang="tr-TR" sz="4000" b="1" dirty="0" err="1">
                <a:latin typeface="+mn-lt"/>
              </a:rPr>
              <a:t>endikasyonları</a:t>
            </a:r>
            <a:endParaRPr lang="tr-TR" sz="40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ABAF89-2887-48DA-AAC7-71F0AB555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7" y="1596420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tr-TR" sz="3400" dirty="0"/>
              <a:t>İntihar riski olan hastalar </a:t>
            </a:r>
          </a:p>
          <a:p>
            <a:endParaRPr lang="tr-TR" sz="3400" dirty="0"/>
          </a:p>
          <a:p>
            <a:r>
              <a:rPr lang="tr-TR" sz="3400" dirty="0"/>
              <a:t>Başkalarına veya kendine ciddi zarar verme riski olan, sanrıları olan hastalar</a:t>
            </a:r>
          </a:p>
          <a:p>
            <a:endParaRPr lang="tr-TR" sz="3400" dirty="0"/>
          </a:p>
          <a:p>
            <a:r>
              <a:rPr lang="tr-TR" sz="3400" dirty="0" err="1"/>
              <a:t>Bipolar</a:t>
            </a:r>
            <a:r>
              <a:rPr lang="tr-TR" sz="3400" dirty="0"/>
              <a:t> bozukluk, </a:t>
            </a:r>
            <a:r>
              <a:rPr lang="tr-TR" sz="3400" dirty="0" err="1"/>
              <a:t>psikotik</a:t>
            </a:r>
            <a:r>
              <a:rPr lang="tr-TR" sz="3400" dirty="0"/>
              <a:t> bozukluklar gibi uzun süreli hastalığı olanlar</a:t>
            </a:r>
          </a:p>
          <a:p>
            <a:endParaRPr lang="tr-TR" sz="3400" dirty="0"/>
          </a:p>
          <a:p>
            <a:r>
              <a:rPr lang="tr-TR" sz="3400" dirty="0"/>
              <a:t>Uygun dozaj ve süreli standart medikal tedaviye cevap vermeyen hastalar </a:t>
            </a:r>
          </a:p>
          <a:p>
            <a:endParaRPr lang="tr-TR" sz="3400" dirty="0"/>
          </a:p>
          <a:p>
            <a:r>
              <a:rPr lang="tr-TR" sz="3400" dirty="0"/>
              <a:t>Tanının kesinleştirilemediği ileri incelemeye ihtiyaç duyulan durumlar </a:t>
            </a:r>
          </a:p>
          <a:p>
            <a:endParaRPr lang="tr-TR" sz="3400" dirty="0"/>
          </a:p>
          <a:p>
            <a:r>
              <a:rPr lang="tr-TR" sz="3400" dirty="0"/>
              <a:t>Tedavi uyumsuzluğu nedeniyle </a:t>
            </a:r>
            <a:r>
              <a:rPr lang="tr-TR" sz="3400" dirty="0" err="1"/>
              <a:t>terapötik</a:t>
            </a:r>
            <a:r>
              <a:rPr lang="tr-TR" sz="3400" dirty="0"/>
              <a:t> ilişkinin bozulduğu hastalar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https://www.icgp-education.ie/depression/Depression-and-anx-in-GP.pdf</a:t>
            </a:r>
            <a:endParaRPr lang="tr-TR" sz="1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7030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14623D4-F19C-4B26-A22E-EAADA8FB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latin typeface="+mn-lt"/>
              </a:rPr>
              <a:t>Kaynakça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F2D1E7-6F6D-4B52-806B-5A4799800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 err="1"/>
              <a:t>Maratos</a:t>
            </a:r>
            <a:r>
              <a:rPr lang="en-US" sz="2600" dirty="0"/>
              <a:t>, A., Gold, C., Wang, X., &amp; Crawford, M. (2008). Music therapy for depression. </a:t>
            </a:r>
            <a:r>
              <a:rPr lang="en-US" sz="2600" i="1" dirty="0"/>
              <a:t>Cochrane database of systematic reviews</a:t>
            </a:r>
            <a:r>
              <a:rPr lang="en-US" sz="2600" dirty="0"/>
              <a:t>, (1).</a:t>
            </a:r>
            <a:endParaRPr lang="tr-TR" sz="2600" dirty="0"/>
          </a:p>
          <a:p>
            <a:r>
              <a:rPr lang="tr-TR" sz="2600" dirty="0">
                <a:cs typeface="Arial" pitchFamily="34" charset="0"/>
              </a:rPr>
              <a:t>DSM 5 tanı ölçütleri başvuru el kitabı</a:t>
            </a:r>
            <a:endParaRPr lang="tr-TR" sz="2600" dirty="0"/>
          </a:p>
          <a:p>
            <a:r>
              <a:rPr lang="tr-TR" sz="2600" dirty="0" err="1"/>
              <a:t>Baghai</a:t>
            </a:r>
            <a:r>
              <a:rPr lang="tr-TR" sz="2600" dirty="0"/>
              <a:t>, T. C., &amp; </a:t>
            </a:r>
            <a:r>
              <a:rPr lang="tr-TR" sz="2600" dirty="0" err="1"/>
              <a:t>Möller</a:t>
            </a:r>
            <a:r>
              <a:rPr lang="tr-TR" sz="2600" dirty="0"/>
              <a:t>, H. J. (2008). </a:t>
            </a:r>
            <a:r>
              <a:rPr lang="tr-TR" sz="2600" dirty="0" err="1"/>
              <a:t>Electroconvulsive</a:t>
            </a:r>
            <a:r>
              <a:rPr lang="tr-TR" sz="2600" dirty="0"/>
              <a:t> </a:t>
            </a:r>
            <a:r>
              <a:rPr lang="tr-TR" sz="2600" dirty="0" err="1"/>
              <a:t>therapy</a:t>
            </a:r>
            <a:r>
              <a:rPr lang="tr-TR" sz="2600" dirty="0"/>
              <a:t>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/>
              <a:t>its</a:t>
            </a:r>
            <a:r>
              <a:rPr lang="tr-TR" sz="2600" dirty="0"/>
              <a:t> </a:t>
            </a:r>
            <a:r>
              <a:rPr lang="tr-TR" sz="2600" dirty="0" err="1"/>
              <a:t>different</a:t>
            </a:r>
            <a:r>
              <a:rPr lang="tr-TR" sz="2600" dirty="0"/>
              <a:t> </a:t>
            </a:r>
            <a:r>
              <a:rPr lang="tr-TR" sz="2600" dirty="0" err="1"/>
              <a:t>indications</a:t>
            </a:r>
            <a:r>
              <a:rPr lang="tr-TR" sz="2600" dirty="0"/>
              <a:t>. </a:t>
            </a:r>
            <a:r>
              <a:rPr lang="tr-TR" sz="2600" i="1" dirty="0" err="1"/>
              <a:t>Dialogues</a:t>
            </a:r>
            <a:r>
              <a:rPr lang="tr-TR" sz="2600" i="1" dirty="0"/>
              <a:t> in </a:t>
            </a:r>
            <a:r>
              <a:rPr lang="tr-TR" sz="2600" i="1" dirty="0" err="1"/>
              <a:t>clinical</a:t>
            </a:r>
            <a:r>
              <a:rPr lang="tr-TR" sz="2600" i="1" dirty="0"/>
              <a:t> </a:t>
            </a:r>
            <a:r>
              <a:rPr lang="tr-TR" sz="2600" i="1" dirty="0" err="1"/>
              <a:t>neuroscience</a:t>
            </a:r>
            <a:r>
              <a:rPr lang="tr-TR" sz="2600" dirty="0"/>
              <a:t>, </a:t>
            </a:r>
            <a:r>
              <a:rPr lang="tr-TR" sz="2600" i="1" dirty="0"/>
              <a:t>10</a:t>
            </a:r>
            <a:r>
              <a:rPr lang="tr-TR" sz="2600" dirty="0"/>
              <a:t>(1), 105</a:t>
            </a:r>
          </a:p>
          <a:p>
            <a:r>
              <a:rPr lang="tr-TR" sz="2600" dirty="0" err="1"/>
              <a:t>Nieuwsma</a:t>
            </a:r>
            <a:r>
              <a:rPr lang="tr-TR" sz="2600" dirty="0"/>
              <a:t>, J. A., </a:t>
            </a:r>
            <a:r>
              <a:rPr lang="tr-TR" sz="2600" dirty="0" err="1"/>
              <a:t>Trivedi</a:t>
            </a:r>
            <a:r>
              <a:rPr lang="tr-TR" sz="2600" dirty="0"/>
              <a:t>, R. B., </a:t>
            </a:r>
            <a:r>
              <a:rPr lang="tr-TR" sz="2600" dirty="0" err="1"/>
              <a:t>McDuffie</a:t>
            </a:r>
            <a:r>
              <a:rPr lang="tr-TR" sz="2600" dirty="0"/>
              <a:t>, J., </a:t>
            </a:r>
            <a:r>
              <a:rPr lang="tr-TR" sz="2600" dirty="0" err="1"/>
              <a:t>Kronish</a:t>
            </a:r>
            <a:r>
              <a:rPr lang="tr-TR" sz="2600" dirty="0"/>
              <a:t>, I., Benjamin, D., &amp; Williams </a:t>
            </a:r>
            <a:r>
              <a:rPr lang="tr-TR" sz="2600" dirty="0" err="1"/>
              <a:t>Jr</a:t>
            </a:r>
            <a:r>
              <a:rPr lang="tr-TR" sz="2600" dirty="0"/>
              <a:t>, J. W. (2012). </a:t>
            </a:r>
            <a:r>
              <a:rPr lang="tr-TR" sz="2600" dirty="0" err="1"/>
              <a:t>Brief</a:t>
            </a:r>
            <a:r>
              <a:rPr lang="tr-TR" sz="2600" dirty="0"/>
              <a:t> </a:t>
            </a:r>
            <a:r>
              <a:rPr lang="tr-TR" sz="2600" dirty="0" err="1"/>
              <a:t>psychotherapy</a:t>
            </a:r>
            <a:r>
              <a:rPr lang="tr-TR" sz="2600" dirty="0"/>
              <a:t> </a:t>
            </a:r>
            <a:r>
              <a:rPr lang="tr-TR" sz="2600" dirty="0" err="1"/>
              <a:t>for</a:t>
            </a:r>
            <a:r>
              <a:rPr lang="tr-TR" sz="2600" dirty="0"/>
              <a:t> </a:t>
            </a:r>
            <a:r>
              <a:rPr lang="tr-TR" sz="2600" dirty="0" err="1"/>
              <a:t>depression</a:t>
            </a:r>
            <a:r>
              <a:rPr lang="tr-TR" sz="2600" dirty="0"/>
              <a:t>: a </a:t>
            </a:r>
            <a:r>
              <a:rPr lang="tr-TR" sz="2600" dirty="0" err="1"/>
              <a:t>systematic</a:t>
            </a:r>
            <a:r>
              <a:rPr lang="tr-TR" sz="2600" dirty="0"/>
              <a:t> </a:t>
            </a:r>
            <a:r>
              <a:rPr lang="tr-TR" sz="2600" dirty="0" err="1"/>
              <a:t>review</a:t>
            </a:r>
            <a:r>
              <a:rPr lang="tr-TR" sz="2600" dirty="0"/>
              <a:t> </a:t>
            </a:r>
            <a:r>
              <a:rPr lang="tr-TR" sz="2600" dirty="0" err="1"/>
              <a:t>and</a:t>
            </a:r>
            <a:r>
              <a:rPr lang="tr-TR" sz="2600" dirty="0"/>
              <a:t> meta-</a:t>
            </a:r>
            <a:r>
              <a:rPr lang="tr-TR" sz="2600" dirty="0" err="1"/>
              <a:t>analysis</a:t>
            </a:r>
            <a:r>
              <a:rPr lang="tr-TR" sz="2600" dirty="0"/>
              <a:t>. </a:t>
            </a:r>
            <a:r>
              <a:rPr lang="tr-TR" sz="2600" i="1" dirty="0" err="1"/>
              <a:t>The</a:t>
            </a:r>
            <a:r>
              <a:rPr lang="tr-TR" sz="2600" i="1" dirty="0"/>
              <a:t> International </a:t>
            </a:r>
            <a:r>
              <a:rPr lang="tr-TR" sz="2600" i="1" dirty="0" err="1"/>
              <a:t>Journal</a:t>
            </a:r>
            <a:r>
              <a:rPr lang="tr-TR" sz="2600" i="1" dirty="0"/>
              <a:t> of </a:t>
            </a:r>
            <a:r>
              <a:rPr lang="tr-TR" sz="2600" i="1" dirty="0" err="1"/>
              <a:t>Psychiatry</a:t>
            </a:r>
            <a:r>
              <a:rPr lang="tr-TR" sz="2600" i="1" dirty="0"/>
              <a:t> in </a:t>
            </a:r>
            <a:r>
              <a:rPr lang="tr-TR" sz="2600" i="1" dirty="0" err="1"/>
              <a:t>Medicine</a:t>
            </a:r>
            <a:r>
              <a:rPr lang="tr-TR" sz="2600" dirty="0"/>
              <a:t>, </a:t>
            </a:r>
            <a:r>
              <a:rPr lang="tr-TR" sz="2600" i="1" dirty="0"/>
              <a:t>43</a:t>
            </a:r>
            <a:r>
              <a:rPr lang="tr-TR" sz="2600" dirty="0"/>
              <a:t>(2), 129-151.</a:t>
            </a:r>
          </a:p>
          <a:p>
            <a:r>
              <a:rPr lang="tr-TR" sz="2600" dirty="0" err="1"/>
              <a:t>Psikoanaliz</a:t>
            </a:r>
            <a:r>
              <a:rPr lang="tr-TR" sz="2600" dirty="0"/>
              <a:t> ve psikoterapi (</a:t>
            </a:r>
            <a:r>
              <a:rPr lang="tr-TR" sz="2600" dirty="0" err="1"/>
              <a:t>prof.</a:t>
            </a:r>
            <a:r>
              <a:rPr lang="tr-TR" sz="2600" dirty="0"/>
              <a:t> Dr. Orhan Öztürk</a:t>
            </a:r>
          </a:p>
          <a:p>
            <a:r>
              <a:rPr lang="tr-TR" sz="2600" dirty="0" err="1"/>
              <a:t>Lyness</a:t>
            </a:r>
            <a:r>
              <a:rPr lang="tr-TR" sz="2600" dirty="0"/>
              <a:t>, J. M. (2015). </a:t>
            </a:r>
            <a:r>
              <a:rPr lang="tr-TR" sz="2600" dirty="0" err="1"/>
              <a:t>Unipolar</a:t>
            </a:r>
            <a:r>
              <a:rPr lang="tr-TR" sz="2600" dirty="0"/>
              <a:t> </a:t>
            </a:r>
            <a:r>
              <a:rPr lang="tr-TR" sz="2600" dirty="0" err="1"/>
              <a:t>depression</a:t>
            </a:r>
            <a:r>
              <a:rPr lang="tr-TR" sz="2600" dirty="0"/>
              <a:t> in </a:t>
            </a:r>
            <a:r>
              <a:rPr lang="tr-TR" sz="2600" dirty="0" err="1"/>
              <a:t>Adults</a:t>
            </a:r>
            <a:r>
              <a:rPr lang="tr-TR" sz="2600" dirty="0"/>
              <a:t>: </a:t>
            </a:r>
            <a:r>
              <a:rPr lang="tr-TR" sz="2600" dirty="0" err="1"/>
              <a:t>Assessment</a:t>
            </a:r>
            <a:r>
              <a:rPr lang="tr-TR" sz="2600" dirty="0"/>
              <a:t>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/>
              <a:t>diagnosis</a:t>
            </a:r>
            <a:r>
              <a:rPr lang="tr-TR" sz="2600" dirty="0"/>
              <a:t>. </a:t>
            </a:r>
            <a:r>
              <a:rPr lang="tr-TR" sz="2600" i="1" dirty="0" err="1"/>
              <a:t>UpToDate</a:t>
            </a:r>
            <a:r>
              <a:rPr lang="tr-TR" sz="2600" i="1" dirty="0"/>
              <a:t>. </a:t>
            </a:r>
            <a:r>
              <a:rPr lang="tr-TR" sz="2600" i="1" dirty="0" err="1"/>
              <a:t>Waltham</a:t>
            </a:r>
            <a:r>
              <a:rPr lang="tr-TR" sz="2600" i="1" dirty="0"/>
              <a:t>, MA: </a:t>
            </a:r>
            <a:r>
              <a:rPr lang="tr-TR" sz="2600" i="1" dirty="0" err="1"/>
              <a:t>Denise</a:t>
            </a:r>
            <a:r>
              <a:rPr lang="tr-TR" sz="2600" i="1" dirty="0"/>
              <a:t> S. </a:t>
            </a:r>
            <a:r>
              <a:rPr lang="tr-TR" sz="2600" i="1" dirty="0" err="1"/>
              <a:t>Basow</a:t>
            </a:r>
            <a:r>
              <a:rPr lang="tr-TR" sz="2600" i="1" dirty="0"/>
              <a:t>. </a:t>
            </a:r>
            <a:r>
              <a:rPr lang="tr-TR" sz="2600" i="1" dirty="0" err="1"/>
              <a:t>Retrieved</a:t>
            </a:r>
            <a:r>
              <a:rPr lang="tr-TR" sz="2600" i="1" dirty="0"/>
              <a:t> </a:t>
            </a:r>
            <a:r>
              <a:rPr lang="tr-TR" sz="2600" i="1" dirty="0" err="1"/>
              <a:t>from</a:t>
            </a:r>
            <a:endParaRPr lang="tr-TR" sz="2600" i="1" dirty="0"/>
          </a:p>
          <a:p>
            <a:r>
              <a:rPr lang="tr-TR" sz="2600" dirty="0"/>
              <a:t>Köhnen, M., </a:t>
            </a:r>
            <a:r>
              <a:rPr lang="tr-TR" sz="2600" dirty="0" err="1"/>
              <a:t>Kriston</a:t>
            </a:r>
            <a:r>
              <a:rPr lang="tr-TR" sz="2600" dirty="0"/>
              <a:t>, L., </a:t>
            </a:r>
            <a:r>
              <a:rPr lang="tr-TR" sz="2600" dirty="0" err="1"/>
              <a:t>Härter</a:t>
            </a:r>
            <a:r>
              <a:rPr lang="tr-TR" sz="2600" dirty="0"/>
              <a:t>, M., </a:t>
            </a:r>
            <a:r>
              <a:rPr lang="tr-TR" sz="2600" dirty="0" err="1"/>
              <a:t>Dirmaier</a:t>
            </a:r>
            <a:r>
              <a:rPr lang="tr-TR" sz="2600" dirty="0"/>
              <a:t>, J., &amp; </a:t>
            </a:r>
            <a:r>
              <a:rPr lang="tr-TR" sz="2600" dirty="0" err="1"/>
              <a:t>Liebherz</a:t>
            </a:r>
            <a:r>
              <a:rPr lang="tr-TR" sz="2600" dirty="0"/>
              <a:t>, S. (2019). </a:t>
            </a:r>
            <a:r>
              <a:rPr lang="tr-TR" sz="2600" dirty="0" err="1"/>
              <a:t>Rationale</a:t>
            </a:r>
            <a:r>
              <a:rPr lang="tr-TR" sz="2600" dirty="0"/>
              <a:t>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/>
              <a:t>design</a:t>
            </a:r>
            <a:r>
              <a:rPr lang="tr-TR" sz="2600" dirty="0"/>
              <a:t> of a </a:t>
            </a:r>
            <a:r>
              <a:rPr lang="tr-TR" sz="2600" dirty="0" err="1"/>
              <a:t>systematic</a:t>
            </a:r>
            <a:r>
              <a:rPr lang="tr-TR" sz="2600" dirty="0"/>
              <a:t> </a:t>
            </a:r>
            <a:r>
              <a:rPr lang="tr-TR" sz="2600" dirty="0" err="1"/>
              <a:t>review</a:t>
            </a:r>
            <a:r>
              <a:rPr lang="tr-TR" sz="2600" dirty="0"/>
              <a:t>: </a:t>
            </a:r>
            <a:r>
              <a:rPr lang="tr-TR" sz="2600" dirty="0" err="1"/>
              <a:t>effectiveness</a:t>
            </a:r>
            <a:r>
              <a:rPr lang="tr-TR" sz="2600" dirty="0"/>
              <a:t>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/>
              <a:t>acceptance</a:t>
            </a:r>
            <a:r>
              <a:rPr lang="tr-TR" sz="2600" dirty="0"/>
              <a:t> of </a:t>
            </a:r>
            <a:r>
              <a:rPr lang="tr-TR" sz="2600" dirty="0" err="1"/>
              <a:t>technology-based</a:t>
            </a:r>
            <a:r>
              <a:rPr lang="tr-TR" sz="2600" dirty="0"/>
              <a:t> </a:t>
            </a:r>
            <a:r>
              <a:rPr lang="tr-TR" sz="2600" dirty="0" err="1"/>
              <a:t>psychological</a:t>
            </a:r>
            <a:r>
              <a:rPr lang="tr-TR" sz="2600" dirty="0"/>
              <a:t> </a:t>
            </a:r>
            <a:r>
              <a:rPr lang="tr-TR" sz="2600" dirty="0" err="1"/>
              <a:t>interventions</a:t>
            </a:r>
            <a:r>
              <a:rPr lang="tr-TR" sz="2600" dirty="0"/>
              <a:t> in </a:t>
            </a:r>
            <a:r>
              <a:rPr lang="tr-TR" sz="2600" dirty="0" err="1"/>
              <a:t>different</a:t>
            </a:r>
            <a:r>
              <a:rPr lang="tr-TR" sz="2600" dirty="0"/>
              <a:t> </a:t>
            </a:r>
            <a:r>
              <a:rPr lang="tr-TR" sz="2600" dirty="0" err="1"/>
              <a:t>clinical</a:t>
            </a:r>
            <a:r>
              <a:rPr lang="tr-TR" sz="2600" dirty="0"/>
              <a:t> </a:t>
            </a:r>
            <a:r>
              <a:rPr lang="tr-TR" sz="2600" dirty="0" err="1"/>
              <a:t>phases</a:t>
            </a:r>
            <a:r>
              <a:rPr lang="tr-TR" sz="2600" dirty="0"/>
              <a:t> of </a:t>
            </a:r>
            <a:r>
              <a:rPr lang="tr-TR" sz="2600" dirty="0" err="1"/>
              <a:t>depression</a:t>
            </a:r>
            <a:r>
              <a:rPr lang="tr-TR" sz="2600" dirty="0"/>
              <a:t> </a:t>
            </a:r>
            <a:r>
              <a:rPr lang="tr-TR" sz="2600" dirty="0" err="1"/>
              <a:t>management</a:t>
            </a:r>
            <a:r>
              <a:rPr lang="tr-TR" sz="2600" dirty="0"/>
              <a:t>. </a:t>
            </a:r>
            <a:r>
              <a:rPr lang="tr-TR" sz="2600" i="1" dirty="0"/>
              <a:t>BMJ </a:t>
            </a:r>
            <a:r>
              <a:rPr lang="tr-TR" sz="2600" i="1" dirty="0" err="1"/>
              <a:t>open</a:t>
            </a:r>
            <a:r>
              <a:rPr lang="tr-TR" sz="2600" dirty="0"/>
              <a:t>, </a:t>
            </a:r>
            <a:r>
              <a:rPr lang="tr-TR" sz="2600" i="1" dirty="0"/>
              <a:t>9</a:t>
            </a:r>
            <a:r>
              <a:rPr lang="tr-TR" sz="2600" dirty="0"/>
              <a:t>(3), e028042.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0705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7BB3F2-2E05-48FF-8278-AB6B521F5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017"/>
            <a:ext cx="10515600" cy="5748946"/>
          </a:xfrm>
        </p:spPr>
        <p:txBody>
          <a:bodyPr/>
          <a:lstStyle/>
          <a:p>
            <a:pPr marL="0" indent="0">
              <a:buNone/>
            </a:pPr>
            <a:r>
              <a:rPr lang="tr-TR" sz="4400" dirty="0"/>
              <a:t>                          TEŞEKKÜRLER…</a:t>
            </a: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532405C5-7D21-4A3A-A7AA-46F7389F9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91" y="1060315"/>
            <a:ext cx="8171235" cy="54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7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413824E-8B1B-40BD-9E4F-F2FFF2CC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ECC73C-B9D2-473E-85D7-ABEDC56A6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410"/>
            <a:ext cx="10515600" cy="5236589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‘</a:t>
            </a:r>
            <a:r>
              <a:rPr lang="tr-TR" sz="2600" dirty="0"/>
              <a:t>Depresyon’ terimi  farklı şekillerde kullanılabilir;</a:t>
            </a:r>
          </a:p>
          <a:p>
            <a:pPr lvl="1"/>
            <a:r>
              <a:rPr lang="tr-TR" sz="2600" dirty="0"/>
              <a:t>Üzüntü, ümitsizlik, çaresizlik, mutsuzluk gibi hisleri barındıran ruh halini tanımlamak için.</a:t>
            </a:r>
          </a:p>
          <a:p>
            <a:pPr lvl="1"/>
            <a:r>
              <a:rPr lang="tr-TR" sz="2600" dirty="0"/>
              <a:t>Depresif </a:t>
            </a:r>
            <a:r>
              <a:rPr lang="tr-TR" sz="2600" dirty="0" err="1"/>
              <a:t>duygudurumla</a:t>
            </a:r>
            <a:r>
              <a:rPr lang="tr-TR" sz="2600" dirty="0"/>
              <a:t> ilişkili semptom ve bulguları içeren sendromları tanımlamada. (majör depresyon, minör depresyon, </a:t>
            </a:r>
            <a:r>
              <a:rPr lang="tr-TR" sz="2600" dirty="0" err="1"/>
              <a:t>distimi</a:t>
            </a:r>
            <a:r>
              <a:rPr lang="tr-TR" sz="2600" dirty="0"/>
              <a:t> gibi </a:t>
            </a:r>
            <a:r>
              <a:rPr lang="tr-TR" sz="2600" dirty="0">
                <a:latin typeface="+mj-lt"/>
              </a:rPr>
              <a:t>)</a:t>
            </a:r>
          </a:p>
          <a:p>
            <a:pPr lvl="1"/>
            <a:endParaRPr lang="tr-TR" sz="2600" dirty="0">
              <a:latin typeface="+mj-lt"/>
            </a:endParaRPr>
          </a:p>
          <a:p>
            <a:pPr lvl="1"/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sz="1200" dirty="0"/>
          </a:p>
          <a:p>
            <a:pPr marL="0" indent="0">
              <a:buNone/>
            </a:pPr>
            <a:endParaRPr lang="tr-TR" sz="1200" dirty="0"/>
          </a:p>
          <a:p>
            <a:pPr marL="0" indent="0">
              <a:buNone/>
            </a:pPr>
            <a:r>
              <a:rPr lang="tr-TR" sz="1200" dirty="0"/>
              <a:t> Köhnen, M., </a:t>
            </a:r>
            <a:r>
              <a:rPr lang="tr-TR" sz="1200" dirty="0" err="1"/>
              <a:t>Kriston</a:t>
            </a:r>
            <a:r>
              <a:rPr lang="tr-TR" sz="1200" dirty="0"/>
              <a:t>, L., </a:t>
            </a:r>
            <a:r>
              <a:rPr lang="tr-TR" sz="1200" dirty="0" err="1"/>
              <a:t>Härter</a:t>
            </a:r>
            <a:r>
              <a:rPr lang="tr-TR" sz="1200" dirty="0"/>
              <a:t>, M., </a:t>
            </a:r>
            <a:r>
              <a:rPr lang="tr-TR" sz="1200" dirty="0" err="1"/>
              <a:t>Dirmaier</a:t>
            </a:r>
            <a:r>
              <a:rPr lang="tr-TR" sz="1200" dirty="0"/>
              <a:t>, J., &amp; </a:t>
            </a:r>
            <a:r>
              <a:rPr lang="tr-TR" sz="1200" dirty="0" err="1"/>
              <a:t>Liebherz</a:t>
            </a:r>
            <a:r>
              <a:rPr lang="tr-TR" sz="1200" dirty="0"/>
              <a:t>, S. (2019). </a:t>
            </a:r>
            <a:r>
              <a:rPr lang="tr-TR" sz="1200" dirty="0" err="1"/>
              <a:t>Rationale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design</a:t>
            </a:r>
            <a:r>
              <a:rPr lang="tr-TR" sz="1200" dirty="0"/>
              <a:t> of a </a:t>
            </a:r>
            <a:r>
              <a:rPr lang="tr-TR" sz="1200" dirty="0" err="1"/>
              <a:t>systematic</a:t>
            </a:r>
            <a:r>
              <a:rPr lang="tr-TR" sz="1200" dirty="0"/>
              <a:t> </a:t>
            </a:r>
            <a:r>
              <a:rPr lang="tr-TR" sz="1200" dirty="0" err="1"/>
              <a:t>review</a:t>
            </a:r>
            <a:r>
              <a:rPr lang="tr-TR" sz="1200" dirty="0"/>
              <a:t>: </a:t>
            </a:r>
            <a:r>
              <a:rPr lang="tr-TR" sz="1200" dirty="0" err="1"/>
              <a:t>effectiveness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acceptance</a:t>
            </a:r>
            <a:r>
              <a:rPr lang="tr-TR" sz="1200" dirty="0"/>
              <a:t> of </a:t>
            </a:r>
            <a:r>
              <a:rPr lang="tr-TR" sz="1200" dirty="0" err="1"/>
              <a:t>technology-based</a:t>
            </a:r>
            <a:r>
              <a:rPr lang="tr-TR" sz="1200" dirty="0"/>
              <a:t> </a:t>
            </a:r>
            <a:r>
              <a:rPr lang="tr-TR" sz="1200" dirty="0" err="1"/>
              <a:t>psychological</a:t>
            </a:r>
            <a:r>
              <a:rPr lang="tr-TR" sz="1200" dirty="0"/>
              <a:t> </a:t>
            </a:r>
            <a:r>
              <a:rPr lang="tr-TR" sz="1200" dirty="0" err="1"/>
              <a:t>interventions</a:t>
            </a:r>
            <a:r>
              <a:rPr lang="tr-TR" sz="1200" dirty="0"/>
              <a:t> in </a:t>
            </a:r>
            <a:r>
              <a:rPr lang="tr-TR" sz="1200" dirty="0" err="1"/>
              <a:t>different</a:t>
            </a:r>
            <a:r>
              <a:rPr lang="tr-TR" sz="1200" dirty="0"/>
              <a:t> </a:t>
            </a:r>
            <a:r>
              <a:rPr lang="tr-TR" sz="1200" dirty="0" err="1"/>
              <a:t>clinical</a:t>
            </a:r>
            <a:r>
              <a:rPr lang="tr-TR" sz="1200" dirty="0"/>
              <a:t> </a:t>
            </a:r>
            <a:r>
              <a:rPr lang="tr-TR" sz="1200" dirty="0" err="1"/>
              <a:t>phases</a:t>
            </a:r>
            <a:r>
              <a:rPr lang="tr-TR" sz="1200" dirty="0"/>
              <a:t> of </a:t>
            </a:r>
            <a:r>
              <a:rPr lang="tr-TR" sz="1200" dirty="0" err="1"/>
              <a:t>depression</a:t>
            </a:r>
            <a:r>
              <a:rPr lang="tr-TR" sz="1200" dirty="0"/>
              <a:t> </a:t>
            </a:r>
            <a:r>
              <a:rPr lang="tr-TR" sz="1200" dirty="0" err="1"/>
              <a:t>management</a:t>
            </a:r>
            <a:r>
              <a:rPr lang="tr-TR" sz="1200" dirty="0"/>
              <a:t>. </a:t>
            </a:r>
            <a:r>
              <a:rPr lang="tr-TR" sz="1200" i="1" dirty="0"/>
              <a:t>BMJ </a:t>
            </a:r>
            <a:r>
              <a:rPr lang="tr-TR" sz="1200" i="1" dirty="0" err="1"/>
              <a:t>open</a:t>
            </a:r>
            <a:r>
              <a:rPr lang="tr-TR" sz="1200" dirty="0"/>
              <a:t>, </a:t>
            </a:r>
            <a:r>
              <a:rPr lang="tr-TR" sz="1200" i="1" dirty="0"/>
              <a:t>9</a:t>
            </a:r>
            <a:r>
              <a:rPr lang="tr-TR" sz="1200" dirty="0"/>
              <a:t>(3), e028042.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7" name="Resim 6" descr="nesne içeren bir resim&#10;&#10;Açıklama otomatik olarak oluşturuldu">
            <a:extLst>
              <a:ext uri="{FF2B5EF4-FFF2-40B4-BE49-F238E27FC236}">
                <a16:creationId xmlns:a16="http://schemas.microsoft.com/office/drawing/2014/main" id="{2AF42474-96BA-4EF1-8391-95D94E950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69" y="3290690"/>
            <a:ext cx="4647464" cy="250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5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9A0BE1-B58D-43F9-BD29-86FCFBFF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DFC8C7-975D-4B2B-99A9-45E654DFD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DSÖ’ne göre 2020 yılında, depresyon dünyada sıklık açısından 2. sıraya yerleşecek ve insan yaşamındaki olumsuz etkilerinin önemi artacaktır.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6AE0955-2742-4A35-800F-17EFBF5A5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3530137"/>
            <a:ext cx="6438900" cy="20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7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36DF7F-99A7-4B14-B17D-E1A78BAC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71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/>
              <a:t>Etiyoloji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22AB0D-D9D4-4CA7-97A1-CB2F2337F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+mj-lt"/>
              </a:rPr>
              <a:t>1. </a:t>
            </a:r>
            <a:r>
              <a:rPr lang="tr-TR" dirty="0"/>
              <a:t>Biyolojik nedenler </a:t>
            </a:r>
          </a:p>
          <a:p>
            <a:pPr lvl="1"/>
            <a:r>
              <a:rPr lang="tr-TR" dirty="0"/>
              <a:t>Biyolojik aminler (</a:t>
            </a:r>
            <a:r>
              <a:rPr lang="tr-TR" dirty="0" err="1"/>
              <a:t>Nörotransmiterler</a:t>
            </a:r>
            <a:r>
              <a:rPr lang="tr-TR" dirty="0"/>
              <a:t>)</a:t>
            </a:r>
          </a:p>
          <a:p>
            <a:pPr lvl="1"/>
            <a:r>
              <a:rPr lang="tr-TR" dirty="0" err="1"/>
              <a:t>Nöroendokrin</a:t>
            </a:r>
            <a:r>
              <a:rPr lang="tr-TR" dirty="0"/>
              <a:t> bozukluklar </a:t>
            </a:r>
          </a:p>
          <a:p>
            <a:pPr lvl="1"/>
            <a:r>
              <a:rPr lang="tr-TR" dirty="0"/>
              <a:t>Kalıtımsal nedenler</a:t>
            </a:r>
          </a:p>
          <a:p>
            <a:pPr lvl="1"/>
            <a:r>
              <a:rPr lang="tr-TR" dirty="0"/>
              <a:t>Beyindeki yapısal değişiklikler  </a:t>
            </a:r>
          </a:p>
          <a:p>
            <a:pPr lvl="1"/>
            <a:r>
              <a:rPr lang="tr-TR" dirty="0"/>
              <a:t>Uyku bozuklukları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marL="457200" lvl="1" indent="0">
              <a:buNone/>
            </a:pPr>
            <a:r>
              <a:rPr lang="tr-TR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http://ailehekimi.medicine.ankara.edu.tr/files/2015/02/Birinci-Basamakta-Depresyona-Yakla%C5%9F%C4%B1m-Etkili-%C4%B0leti%C5%9Fim-ve-Kullan%C4%B1lan-%C3%96l%C3%A7ekler.pdf</a:t>
            </a:r>
            <a:endParaRPr lang="tr-TR" sz="1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09D88FE-D43E-4672-9C6D-1A2496F0B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70" y="1671834"/>
            <a:ext cx="2952750" cy="198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0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6E53F382-1E2F-4FD2-A56D-AF2DEA892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53" y="1167321"/>
            <a:ext cx="9717932" cy="5330756"/>
          </a:xfrm>
        </p:spPr>
      </p:pic>
    </p:spTree>
    <p:extLst>
      <p:ext uri="{BB962C8B-B14F-4D97-AF65-F5344CB8AC3E}">
        <p14:creationId xmlns:p14="http://schemas.microsoft.com/office/powerpoint/2010/main" val="73718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1CA622B-8DE1-4028-95DD-E11143024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854965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Etiyoloji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58A3C2-14BD-493F-B16C-2BBB1E03A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2. </a:t>
            </a:r>
            <a:r>
              <a:rPr lang="tr-TR" dirty="0" err="1"/>
              <a:t>Psikososyal</a:t>
            </a:r>
            <a:r>
              <a:rPr lang="tr-TR" dirty="0"/>
              <a:t> nedenler </a:t>
            </a:r>
          </a:p>
          <a:p>
            <a:pPr lvl="1"/>
            <a:r>
              <a:rPr lang="tr-TR" dirty="0"/>
              <a:t>Yaşam olayları ve çevresel etkenler </a:t>
            </a:r>
          </a:p>
          <a:p>
            <a:pPr lvl="1"/>
            <a:r>
              <a:rPr lang="tr-TR" dirty="0"/>
              <a:t>Hastalık öncesi kişilik </a:t>
            </a:r>
          </a:p>
          <a:p>
            <a:pPr lvl="1"/>
            <a:r>
              <a:rPr lang="tr-TR" dirty="0" err="1"/>
              <a:t>Psikoanalitik</a:t>
            </a:r>
            <a:r>
              <a:rPr lang="tr-TR" dirty="0"/>
              <a:t> kuram (Freud)</a:t>
            </a:r>
          </a:p>
          <a:p>
            <a:pPr lvl="1"/>
            <a:r>
              <a:rPr lang="tr-TR" dirty="0"/>
              <a:t>Kognitif (bilişsel) kuram</a:t>
            </a:r>
          </a:p>
          <a:p>
            <a:pPr lvl="1"/>
            <a:r>
              <a:rPr lang="tr-TR" dirty="0"/>
              <a:t>Davranışçı kuram</a:t>
            </a:r>
          </a:p>
        </p:txBody>
      </p:sp>
      <p:pic>
        <p:nvPicPr>
          <p:cNvPr id="5" name="Resim 4" descr="nesne içeren bir resim&#10;&#10;Açıklama otomatik olarak oluşturuldu">
            <a:extLst>
              <a:ext uri="{FF2B5EF4-FFF2-40B4-BE49-F238E27FC236}">
                <a16:creationId xmlns:a16="http://schemas.microsoft.com/office/drawing/2014/main" id="{A52A5FC6-B08C-4F0D-B45F-58EF98BCD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04" y="2149813"/>
            <a:ext cx="3028950" cy="221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39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1787</Words>
  <Application>Microsoft Office PowerPoint</Application>
  <PresentationFormat>Geniş ekran</PresentationFormat>
  <Paragraphs>294</Paragraphs>
  <Slides>43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 Teması</vt:lpstr>
      <vt:lpstr>DEPRESYON</vt:lpstr>
      <vt:lpstr>Sunum Planı</vt:lpstr>
      <vt:lpstr>Amaç</vt:lpstr>
      <vt:lpstr>Hedefler</vt:lpstr>
      <vt:lpstr>Giriş</vt:lpstr>
      <vt:lpstr>Giriş</vt:lpstr>
      <vt:lpstr>Etiyoloji</vt:lpstr>
      <vt:lpstr>PowerPoint Sunusu</vt:lpstr>
      <vt:lpstr>Etiyoloji</vt:lpstr>
      <vt:lpstr>Epidemiyoloji</vt:lpstr>
      <vt:lpstr>Risk faktörleri</vt:lpstr>
      <vt:lpstr>Depresyon taraması </vt:lpstr>
      <vt:lpstr>Depresyon bozuklukları sınıflandırması (DSM-5)</vt:lpstr>
      <vt:lpstr>1) Yıkıcı duygudurumu düzenleyememe bozukluğu </vt:lpstr>
      <vt:lpstr>2)Majör depresif bozukluk/Unipolar depresif bozukluk </vt:lpstr>
      <vt:lpstr>2)Majör depresif bozukluk/Unipolar depresif bozukluk </vt:lpstr>
      <vt:lpstr>3) Distimik bozukluk </vt:lpstr>
      <vt:lpstr>4) Premenstrüel disforik bozukluk </vt:lpstr>
      <vt:lpstr>5) Madde / İlaç kaynaklı depresif bozukluk </vt:lpstr>
      <vt:lpstr>6) Başka medikal duruma bağımlı depresif bozukluk </vt:lpstr>
      <vt:lpstr>Depresyon Tanı ve Derecelendirme Ölçekleri </vt:lpstr>
      <vt:lpstr>PowerPoint Sunusu</vt:lpstr>
      <vt:lpstr>PowerPoint Sunusu</vt:lpstr>
      <vt:lpstr>Hasta Sağlık Anketi ( Patient Health  Questionnaire, PHQ-9 )                                                                                                                                               </vt:lpstr>
      <vt:lpstr>Ayırıcı tanı</vt:lpstr>
      <vt:lpstr>Tedavi</vt:lpstr>
      <vt:lpstr>Farmakolojik tedavi </vt:lpstr>
      <vt:lpstr>Farmakolojik tedavi </vt:lpstr>
      <vt:lpstr>Farmakolojik tedavi </vt:lpstr>
      <vt:lpstr>SSRİ</vt:lpstr>
      <vt:lpstr>Atipik antidepresanlar</vt:lpstr>
      <vt:lpstr>TCA</vt:lpstr>
      <vt:lpstr>MAO inh.</vt:lpstr>
      <vt:lpstr>Farmakolojik Tedavi </vt:lpstr>
      <vt:lpstr>Psikoterapi </vt:lpstr>
      <vt:lpstr>Psikoterapi </vt:lpstr>
      <vt:lpstr>Psikoterapi</vt:lpstr>
      <vt:lpstr>EKT</vt:lpstr>
      <vt:lpstr>Tamamlayıcı ve alternatif tedavi </vt:lpstr>
      <vt:lpstr>Tamamlayıcı ve alternatif tedavi </vt:lpstr>
      <vt:lpstr>Sevk endikasyonları</vt:lpstr>
      <vt:lpstr>Kaynakça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DEPRESYON</dc:title>
  <dc:creator>Feyzanur  Çelik</dc:creator>
  <cp:lastModifiedBy>Feyzanur  Çelik</cp:lastModifiedBy>
  <cp:revision>53</cp:revision>
  <dcterms:created xsi:type="dcterms:W3CDTF">2019-05-06T07:34:53Z</dcterms:created>
  <dcterms:modified xsi:type="dcterms:W3CDTF">2019-05-07T09:14:33Z</dcterms:modified>
</cp:coreProperties>
</file>