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78" r:id="rId6"/>
    <p:sldId id="260" r:id="rId7"/>
    <p:sldId id="261" r:id="rId8"/>
    <p:sldId id="263" r:id="rId9"/>
    <p:sldId id="262" r:id="rId10"/>
    <p:sldId id="276" r:id="rId11"/>
    <p:sldId id="264" r:id="rId12"/>
    <p:sldId id="279" r:id="rId13"/>
    <p:sldId id="265" r:id="rId14"/>
    <p:sldId id="280" r:id="rId15"/>
    <p:sldId id="277" r:id="rId16"/>
    <p:sldId id="274" r:id="rId17"/>
    <p:sldId id="266" r:id="rId18"/>
    <p:sldId id="267" r:id="rId19"/>
    <p:sldId id="268" r:id="rId20"/>
    <p:sldId id="270" r:id="rId21"/>
    <p:sldId id="271" r:id="rId22"/>
    <p:sldId id="273" r:id="rId23"/>
    <p:sldId id="272" r:id="rId24"/>
    <p:sldId id="269" r:id="rId25"/>
    <p:sldId id="275" r:id="rId26"/>
    <p:sldId id="281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822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021C47F6-9CBC-9943-B283-8A11EF1B73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49948" y="954338"/>
            <a:ext cx="8915399" cy="3223615"/>
          </a:xfrm>
        </p:spPr>
        <p:txBody>
          <a:bodyPr>
            <a:normAutofit fontScale="90000"/>
          </a:bodyPr>
          <a:lstStyle/>
          <a:p>
            <a:r>
              <a:rPr lang="tr-TR"/>
              <a:t>DİABETİK HASTALARDAKİ HİPERTANSİYON TEDAVİSİNDE KAN BASINCI HEDEFLERİ 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xmlns="" id="{BB5D6F56-21AE-F442-8757-084479E2396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 smtClean="0"/>
              <a:t>İnt</a:t>
            </a:r>
            <a:r>
              <a:rPr lang="tr-TR" dirty="0" smtClean="0"/>
              <a:t>. Dr. Ayşenur YALÇIN</a:t>
            </a:r>
          </a:p>
          <a:p>
            <a:r>
              <a:rPr lang="tr-TR" dirty="0" smtClean="0"/>
              <a:t>KTÜ Tıp Fakültesi Aile Hekimliği Stajı</a:t>
            </a:r>
          </a:p>
          <a:p>
            <a:r>
              <a:rPr lang="tr-TR" dirty="0" smtClean="0"/>
              <a:t>05.04.2019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701802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2549C5B8-C45C-4247-BC03-9DED863CC2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7604" y="597320"/>
            <a:ext cx="9489150" cy="2392472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3200"/>
              <a:t>Amerikan Kalp Derneği 2017 hipertansiyon tanı ve tedavi kılavuzunda diabetik hastalar için hedef kan basıncı değeri 130/80 mmHg olarak önerilmiştir.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8CDE3BF3-5783-6948-ACCD-2FC2A3D6C7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7566" y="2989792"/>
            <a:ext cx="8915400" cy="4953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sz="2800"/>
          </a:p>
          <a:p>
            <a:r>
              <a:rPr lang="tr-TR" sz="2800"/>
              <a:t>Yine Amerikan Diabet Birliği 2017 konsensusuna göre eğer hasta tarafından tolere edilebiliyorsa kan basıncı 120 ila 130 mmHG arasında tutulup kardiyovasküler komplikasyonlar önlenebilir.</a:t>
            </a:r>
          </a:p>
        </p:txBody>
      </p:sp>
    </p:spTree>
    <p:extLst>
      <p:ext uri="{BB962C8B-B14F-4D97-AF65-F5344CB8AC3E}">
        <p14:creationId xmlns:p14="http://schemas.microsoft.com/office/powerpoint/2010/main" val="2067638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B21B4904-121D-C848-BD8D-043DA749CF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D04AC267-0787-984D-9339-BFFAC81FE2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0742" y="2083594"/>
            <a:ext cx="10133870" cy="6649640"/>
          </a:xfrm>
        </p:spPr>
        <p:txBody>
          <a:bodyPr>
            <a:normAutofit/>
          </a:bodyPr>
          <a:lstStyle/>
          <a:p>
            <a:r>
              <a:rPr lang="tr-TR" sz="2800"/>
              <a:t>2018’de yapılan bir çalışmaya göre (* 2)  tip 2 diabetli hastalar için》</a:t>
            </a:r>
          </a:p>
          <a:p>
            <a:pPr marL="0" indent="0">
              <a:buNone/>
            </a:pPr>
            <a:endParaRPr lang="tr-TR" sz="2800"/>
          </a:p>
          <a:p>
            <a:r>
              <a:rPr lang="tr-TR" sz="2800"/>
              <a:t> Diastolik kan basıncının; </a:t>
            </a:r>
          </a:p>
          <a:p>
            <a:pPr marL="0" indent="0">
              <a:buNone/>
            </a:pPr>
            <a:r>
              <a:rPr lang="tr-TR" sz="2800"/>
              <a:t> • 80 mmHg altına hedeflenmesi 90mmHg ve altı hedeflerle karşılaştırıldığında mortalite, MI ve stroke oranlarını düşürebilir. ( level 2 kanıt düzeyi )  </a:t>
            </a:r>
          </a:p>
          <a:p>
            <a:pPr marL="0" indent="0">
              <a:buNone/>
            </a:pPr>
            <a:endParaRPr lang="tr-TR" sz="2800"/>
          </a:p>
        </p:txBody>
      </p:sp>
    </p:spTree>
    <p:extLst>
      <p:ext uri="{BB962C8B-B14F-4D97-AF65-F5344CB8AC3E}">
        <p14:creationId xmlns:p14="http://schemas.microsoft.com/office/powerpoint/2010/main" val="15225813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91AD3943-0307-F840-8930-060A7E8262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49D7731E-1C7B-CA44-9B20-D38197EB41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16001" y="2178248"/>
            <a:ext cx="8915400" cy="3777622"/>
          </a:xfrm>
        </p:spPr>
        <p:txBody>
          <a:bodyPr>
            <a:normAutofit lnSpcReduction="10000"/>
          </a:bodyPr>
          <a:lstStyle/>
          <a:p>
            <a:r>
              <a:rPr lang="tr-TR" sz="2800"/>
              <a:t>Diastolik kan basıncının;</a:t>
            </a:r>
          </a:p>
          <a:p>
            <a:pPr marL="0" indent="0">
              <a:buNone/>
            </a:pPr>
            <a:r>
              <a:rPr lang="tr-TR" sz="2800"/>
              <a:t> • 75 mmHg altına hedeflenmesi 80-89mmHg ile karşılaştırıldığında mortalite oranını azaltabilir. (Level 2 kanıt düzeyi) </a:t>
            </a:r>
          </a:p>
          <a:p>
            <a:pPr marL="0" indent="0">
              <a:buNone/>
            </a:pPr>
            <a:endParaRPr lang="tr-TR" sz="2800"/>
          </a:p>
          <a:p>
            <a:pPr marL="0" indent="0">
              <a:buNone/>
            </a:pPr>
            <a:r>
              <a:rPr lang="tr-TR" sz="2800"/>
              <a:t>• 70mmHg altına hedeflenmesi kardiyovasküler hastalık riskinin düşmesiyle ilişkilendirilebilir. (Level 2 kanıt düzeyi )</a:t>
            </a:r>
          </a:p>
        </p:txBody>
      </p:sp>
    </p:spTree>
    <p:extLst>
      <p:ext uri="{BB962C8B-B14F-4D97-AF65-F5344CB8AC3E}">
        <p14:creationId xmlns:p14="http://schemas.microsoft.com/office/powerpoint/2010/main" val="40985710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6C62ECE9-9FAD-6D4A-86C5-347667CD7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CA390FA7-ECD4-BF4F-AC0E-2CA0E793BC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69735" y="1657462"/>
            <a:ext cx="8652529" cy="7748475"/>
          </a:xfrm>
        </p:spPr>
        <p:txBody>
          <a:bodyPr>
            <a:normAutofit/>
          </a:bodyPr>
          <a:lstStyle/>
          <a:p>
            <a:r>
              <a:rPr lang="tr-TR" sz="2800"/>
              <a:t>Sistolik kan basıncının; </a:t>
            </a:r>
          </a:p>
          <a:p>
            <a:pPr marL="0" indent="0">
              <a:buNone/>
            </a:pPr>
            <a:r>
              <a:rPr lang="tr-TR" sz="2800"/>
              <a:t> • 135 mmHg nın altına hedeflenmesi mortalite oranı ve nefropati riskini düşürmüştür. (Level 2 kanıt)</a:t>
            </a:r>
          </a:p>
          <a:p>
            <a:pPr marL="0" indent="0">
              <a:buNone/>
            </a:pPr>
            <a:r>
              <a:rPr lang="tr-TR" sz="2800"/>
              <a:t>• 130 mmHg nın altına hedeflenmesi stroke ve nefropati riskini düşürmüştür. (Level 2 kanıt)  Fakat bu aynı zamanda koroner arter hastalığına sahip diabetik bireylerde mortalite oranını artırabilir. (Level 2 kanıt)</a:t>
            </a:r>
          </a:p>
          <a:p>
            <a:pPr marL="0" indent="0">
              <a:buNone/>
            </a:pPr>
            <a:endParaRPr lang="tr-TR" sz="2800"/>
          </a:p>
        </p:txBody>
      </p:sp>
    </p:spTree>
    <p:extLst>
      <p:ext uri="{BB962C8B-B14F-4D97-AF65-F5344CB8AC3E}">
        <p14:creationId xmlns:p14="http://schemas.microsoft.com/office/powerpoint/2010/main" val="8302230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6F8AD5DC-8AA8-A148-B075-371D904FB6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09B65458-553A-D248-BE97-0182A9D839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/>
              <a:t>Sistolik kan basıncının;</a:t>
            </a:r>
          </a:p>
          <a:p>
            <a:pPr marL="0" indent="0">
              <a:buNone/>
            </a:pPr>
            <a:r>
              <a:rPr lang="tr-TR" sz="2800"/>
              <a:t>• 120 mmHg nın altına hedeflenmesi ise mortalite ve MI riskinde düşüş sağlamamıştır. Fakat 140mmHg nın altı değerle karşılaştırıldığında fatal olmayan stroke görülme oranını düşürmüştür. (Level 1 kanıt) </a:t>
            </a:r>
          </a:p>
          <a:p>
            <a:pPr marL="0" indent="0">
              <a:buNone/>
            </a:pPr>
            <a:endParaRPr lang="tr-TR" sz="2800"/>
          </a:p>
        </p:txBody>
      </p:sp>
    </p:spTree>
    <p:extLst>
      <p:ext uri="{BB962C8B-B14F-4D97-AF65-F5344CB8AC3E}">
        <p14:creationId xmlns:p14="http://schemas.microsoft.com/office/powerpoint/2010/main" val="17322407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6AB7B9D8-9643-C345-8D29-F1DE2DD4DE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2018 de yayımlanan bir makale verisine göre(*4);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42668F26-8140-5945-9061-72F0CCA602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30700" y="2049173"/>
            <a:ext cx="8915400" cy="3777622"/>
          </a:xfrm>
        </p:spPr>
        <p:txBody>
          <a:bodyPr>
            <a:normAutofit/>
          </a:bodyPr>
          <a:lstStyle/>
          <a:p>
            <a:r>
              <a:rPr lang="tr-TR" sz="2800"/>
              <a:t>15 randomize kontrollü grup çalışması sonucuna göre tedavide düşük kan basıncı düzeyi hedeflenmesinin 4 ila 5 yıl için hastalarda retinopati gelişimini önleyebileceği gösterilmiştir.</a:t>
            </a:r>
          </a:p>
          <a:p>
            <a:endParaRPr lang="tr-TR" sz="2800"/>
          </a:p>
          <a:p>
            <a:r>
              <a:rPr lang="tr-TR" sz="2800"/>
              <a:t>Fakat var olan retinopatinin progresyonunu azalttığına dair veri elde edilmemiştir. </a:t>
            </a:r>
          </a:p>
        </p:txBody>
      </p:sp>
    </p:spTree>
    <p:extLst>
      <p:ext uri="{BB962C8B-B14F-4D97-AF65-F5344CB8AC3E}">
        <p14:creationId xmlns:p14="http://schemas.microsoft.com/office/powerpoint/2010/main" val="39871016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86271721-756D-D64E-8B89-417AD3AF92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5675" y="159766"/>
            <a:ext cx="8911687" cy="1280890"/>
          </a:xfrm>
        </p:spPr>
        <p:txBody>
          <a:bodyPr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tr-TR"/>
              <a:t>Avrupa Kardiyoloji Cemiyeti 2018 Hipertansiyon Tedavi Kılavuzu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A8B6D2BB-5B67-C84F-827B-0DCE5EB865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35675" y="1440656"/>
            <a:ext cx="9521417" cy="5970984"/>
          </a:xfrm>
        </p:spPr>
        <p:txBody>
          <a:bodyPr>
            <a:normAutofit/>
          </a:bodyPr>
          <a:lstStyle/>
          <a:p>
            <a:r>
              <a:rPr lang="tr-TR" sz="2800"/>
              <a:t>Diabetik hastalarda:</a:t>
            </a:r>
          </a:p>
          <a:p>
            <a:r>
              <a:rPr lang="tr-TR" sz="2800"/>
              <a:t> Kan basıncı 140/90mmHg ve üzerindeyse antihipertansif tedavi başlanmalıdır.</a:t>
            </a:r>
          </a:p>
          <a:p>
            <a:r>
              <a:rPr lang="tr-TR" sz="2800"/>
              <a:t>Antihipertansif tedavi alan hastalar için hedefler şöyledir;</a:t>
            </a:r>
          </a:p>
          <a:p>
            <a:pPr marL="0" indent="0">
              <a:buNone/>
            </a:pPr>
            <a:r>
              <a:rPr lang="tr-TR" sz="2800"/>
              <a:t>  •SKB 130mmHg ve altında olmalıdır. 120mmHg nın altı hedeflenmemelidir. (65 yaş üzeri için hedef 130-139mmHg olmalıdır) </a:t>
            </a:r>
          </a:p>
          <a:p>
            <a:pPr marL="0" indent="0">
              <a:buNone/>
            </a:pPr>
            <a:r>
              <a:rPr lang="tr-TR" sz="2800"/>
              <a:t>  • DKB 80mmHg altında olmalıdır. 70 mmHg nın altı hedeflenmemelidir. (Class 1 level A ve C)</a:t>
            </a:r>
          </a:p>
          <a:p>
            <a:pPr marL="0" indent="0">
              <a:buNone/>
            </a:pPr>
            <a:r>
              <a:rPr lang="tr-TR" sz="2800"/>
              <a:t>  </a:t>
            </a:r>
          </a:p>
        </p:txBody>
      </p:sp>
      <p:pic>
        <p:nvPicPr>
          <p:cNvPr id="4" name="Resim 4">
            <a:extLst>
              <a:ext uri="{FF2B5EF4-FFF2-40B4-BE49-F238E27FC236}">
                <a16:creationId xmlns:a16="http://schemas.microsoft.com/office/drawing/2014/main" xmlns="" id="{FB2943CB-B126-3B44-9AB6-C106D00D65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16600" y="746410"/>
            <a:ext cx="2479450" cy="1388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48165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14DAFFA7-1409-9D47-8AB2-A0A9E64353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0156" y="852710"/>
            <a:ext cx="8911687" cy="1280890"/>
          </a:xfrm>
        </p:spPr>
        <p:txBody>
          <a:bodyPr>
            <a:normAutofit/>
          </a:bodyPr>
          <a:lstStyle/>
          <a:p>
            <a:r>
              <a:rPr lang="tr-TR" sz="3200"/>
              <a:t>Mart 2019’da yayımlanan bir araştırma makalesinde(*3) ;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0DD21EF9-6B8A-3545-B42A-09FAC8D5C7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7586" y="2669381"/>
            <a:ext cx="8915400" cy="3777622"/>
          </a:xfrm>
        </p:spPr>
        <p:txBody>
          <a:bodyPr>
            <a:normAutofit/>
          </a:bodyPr>
          <a:lstStyle/>
          <a:p>
            <a:r>
              <a:rPr lang="tr-TR" sz="2800"/>
              <a:t>Diabetik hastalara önerilen hedef değerler rutin klinisyen ölçümleri için 125-130/ 80 mmHg ; oskilometrik ölçüm, evde KB ölçümü ve ambulatuar KB ölçümü gibi diğer metodlarla ölçümler için 120-125/ 80 mmHg dır.</a:t>
            </a:r>
          </a:p>
          <a:p>
            <a:pPr marL="0" indent="0">
              <a:buNone/>
            </a:pPr>
            <a:endParaRPr lang="tr-TR" sz="2800"/>
          </a:p>
        </p:txBody>
      </p:sp>
    </p:spTree>
    <p:extLst>
      <p:ext uri="{BB962C8B-B14F-4D97-AF65-F5344CB8AC3E}">
        <p14:creationId xmlns:p14="http://schemas.microsoft.com/office/powerpoint/2010/main" val="12212330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4B331E3A-8BB9-4249-9FAC-1D1BFA3A65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F4C679AE-7DF1-9A4B-91C2-B940881E7B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/>
              <a:t>Bu konuda yapılan en geniş çalışma olan ACCORD’a ( action to control cardiovascular risk in diabet) göre 140 mmHg ile 120mmHg nın altı değerler karşılaştırıldığında stroke riskinde  %53 azalma görülmüştür fakat başka bir fayda gösterilmemiştir. </a:t>
            </a:r>
          </a:p>
        </p:txBody>
      </p:sp>
    </p:spTree>
    <p:extLst>
      <p:ext uri="{BB962C8B-B14F-4D97-AF65-F5344CB8AC3E}">
        <p14:creationId xmlns:p14="http://schemas.microsoft.com/office/powerpoint/2010/main" val="31500546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B14769FB-DFC9-4841-B8CF-7BB9828BDC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A25CBA9C-9C3F-5645-A340-8E6080E0A2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8300" y="2246942"/>
            <a:ext cx="8915400" cy="3777622"/>
          </a:xfrm>
        </p:spPr>
        <p:txBody>
          <a:bodyPr>
            <a:normAutofit fontScale="92500" lnSpcReduction="20000"/>
          </a:bodyPr>
          <a:lstStyle/>
          <a:p>
            <a:r>
              <a:rPr lang="tr-TR" sz="2800"/>
              <a:t> ACCORD çalışmasında seçilen hastalar standart ya da sıkı glisemik kontrol altında olacak şekilde randomize edildiği için hedef kan basıncı değerlerinin analizi glisemik kontrol çalışması açısından da değerlendirilmiştir.</a:t>
            </a:r>
          </a:p>
          <a:p>
            <a:endParaRPr lang="tr-TR" sz="2800"/>
          </a:p>
          <a:p>
            <a:r>
              <a:rPr lang="tr-TR" sz="2800"/>
              <a:t>Buna göre standart glisemik kontrol altında olan ve kan basıncı 120 mmHg nın altında tutulan hastalar daha düşük oranlarda major kardiyovasküler olay geçirmiştir.</a:t>
            </a:r>
          </a:p>
          <a:p>
            <a:endParaRPr lang="tr-TR" sz="2800"/>
          </a:p>
        </p:txBody>
      </p:sp>
    </p:spTree>
    <p:extLst>
      <p:ext uri="{BB962C8B-B14F-4D97-AF65-F5344CB8AC3E}">
        <p14:creationId xmlns:p14="http://schemas.microsoft.com/office/powerpoint/2010/main" val="3994856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614B48DD-5AD0-F142-AC9A-337B787941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8A50767E-8566-B048-97D3-CD9C0A9732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2133" y="2662638"/>
            <a:ext cx="10447734" cy="714250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tr-TR" sz="2800"/>
              <a:t>Hipertansiyon tip 1 ve tip 2 diabetli hastalarda yaygın olarak görülen bir problemdir.</a:t>
            </a:r>
          </a:p>
          <a:p>
            <a:pPr marL="514350" indent="-514350">
              <a:buFont typeface="+mj-lt"/>
              <a:buAutoNum type="arabicPeriod"/>
            </a:pPr>
            <a:r>
              <a:rPr lang="tr-TR" sz="2800"/>
              <a:t>Diabette hipertansiyon gelişmesinde temel olarak iki mekanizma rol oynar: </a:t>
            </a:r>
          </a:p>
          <a:p>
            <a:pPr marL="514350" indent="-514350">
              <a:buFont typeface="+mj-lt"/>
              <a:buAutoNum type="arabicPeriod"/>
            </a:pPr>
            <a:r>
              <a:rPr lang="tr-TR" sz="2800"/>
              <a:t>İnsulin ve hipergliseminin indüklediği volüm artışı. </a:t>
            </a:r>
          </a:p>
          <a:p>
            <a:pPr marL="514350" indent="-514350">
              <a:buFont typeface="+mj-lt"/>
              <a:buAutoNum type="arabicPeriod"/>
            </a:pPr>
            <a:r>
              <a:rPr lang="tr-TR" sz="2800"/>
              <a:t>Artmış glukoz oranlarının vasküler yapıyı dejenere etmesi ve ateromatoz hastalık gelişmesi.</a:t>
            </a:r>
          </a:p>
        </p:txBody>
      </p:sp>
      <p:pic>
        <p:nvPicPr>
          <p:cNvPr id="6" name="Resim 6">
            <a:extLst>
              <a:ext uri="{FF2B5EF4-FFF2-40B4-BE49-F238E27FC236}">
                <a16:creationId xmlns:a16="http://schemas.microsoft.com/office/drawing/2014/main" xmlns="" id="{725C2D0F-7FAE-694C-BCF2-D288DA2320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47537" y="432180"/>
            <a:ext cx="3503075" cy="1664749"/>
          </a:xfrm>
          <a:prstGeom prst="rect">
            <a:avLst/>
          </a:prstGeom>
        </p:spPr>
      </p:pic>
      <p:pic>
        <p:nvPicPr>
          <p:cNvPr id="4" name="Resim 4">
            <a:extLst>
              <a:ext uri="{FF2B5EF4-FFF2-40B4-BE49-F238E27FC236}">
                <a16:creationId xmlns:a16="http://schemas.microsoft.com/office/drawing/2014/main" xmlns="" id="{9E8BEA7F-F2C2-0F48-BA1E-2A656A343B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9354" y="526960"/>
            <a:ext cx="3260958" cy="1812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60415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07D4B301-F818-4B4F-80FE-1391082949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7BADE20B-F3ED-3144-B493-24CA84279F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537179" cy="4724400"/>
          </a:xfrm>
        </p:spPr>
        <p:txBody>
          <a:bodyPr>
            <a:normAutofit/>
          </a:bodyPr>
          <a:lstStyle/>
          <a:p>
            <a:r>
              <a:rPr lang="tr-TR" sz="2800"/>
              <a:t>Yüksek nitelikte yapılmış üç meta-analiz çalışmasına göre ise diabetik hastalarda agresif kan basıncı kontrolünün genel olarak kardiyovasküler olay riskini azalttığı ve stroke ve retinopati gelişimini önleyebileceği gösterilmiştir. </a:t>
            </a:r>
          </a:p>
        </p:txBody>
      </p:sp>
    </p:spTree>
    <p:extLst>
      <p:ext uri="{BB962C8B-B14F-4D97-AF65-F5344CB8AC3E}">
        <p14:creationId xmlns:p14="http://schemas.microsoft.com/office/powerpoint/2010/main" val="10848863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27650B3D-B9F8-3849-A390-97C0C4AF05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8BA0A160-C53F-4244-9B76-6E860DFEE7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8300" y="1905000"/>
            <a:ext cx="8915400" cy="3777622"/>
          </a:xfrm>
        </p:spPr>
        <p:txBody>
          <a:bodyPr>
            <a:normAutofit/>
          </a:bodyPr>
          <a:lstStyle/>
          <a:p>
            <a:r>
              <a:rPr lang="tr-TR" sz="2800"/>
              <a:t>Yüksek kardiyovasküler risk taşıyan diabetik hastaları da içeren bir başka çalışma SPRINT (Sistolic blood pressure intervention trial) e göre yine tavsiye edilen hedef değerler ölçüm şekillerine göre 125-130/80 mmHg ve 120-125/80 mmHg şeklindedir. </a:t>
            </a:r>
          </a:p>
          <a:p>
            <a:r>
              <a:rPr lang="tr-TR" sz="2800"/>
              <a:t>Bu hedefler Amerikan Diabet Birliği önerileriyle de uyuşmaktadır.</a:t>
            </a:r>
          </a:p>
        </p:txBody>
      </p:sp>
    </p:spTree>
    <p:extLst>
      <p:ext uri="{BB962C8B-B14F-4D97-AF65-F5344CB8AC3E}">
        <p14:creationId xmlns:p14="http://schemas.microsoft.com/office/powerpoint/2010/main" val="125535196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EB328CAD-70BE-2F40-A0B3-71F2A05ABC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2917C0C4-FDA8-B949-9710-D5805B5A28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1910" y="2318378"/>
            <a:ext cx="8915400" cy="4771793"/>
          </a:xfrm>
        </p:spPr>
        <p:txBody>
          <a:bodyPr>
            <a:normAutofit/>
          </a:bodyPr>
          <a:lstStyle/>
          <a:p>
            <a:r>
              <a:rPr lang="tr-TR" sz="2800"/>
              <a:t>Antihipertansif tedavinin hipotansiyon, senkop, bradikardi, artimi, hiperkalemi, anjioödem ve renal yetmezlik gibi ciddi yan etkileri olabilmektedir.</a:t>
            </a:r>
          </a:p>
          <a:p>
            <a:r>
              <a:rPr lang="tr-TR" sz="2800"/>
              <a:t>Bu etkiler daha düşük kan basıncı hedeflendiği için daha güçlü antihipertansif tedavi uygulanan hastalarda % 3.3 oranında görülürken; standart tedavi alan hastaların %1.3 ünde görülür.</a:t>
            </a:r>
          </a:p>
        </p:txBody>
      </p:sp>
      <p:pic>
        <p:nvPicPr>
          <p:cNvPr id="4" name="Resim 4">
            <a:extLst>
              <a:ext uri="{FF2B5EF4-FFF2-40B4-BE49-F238E27FC236}">
                <a16:creationId xmlns:a16="http://schemas.microsoft.com/office/drawing/2014/main" xmlns="" id="{4D50F989-9CF8-484C-9266-61C8883E90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9043" y="0"/>
            <a:ext cx="1896534" cy="1905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95975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7DDF6B77-8E17-7845-80A3-36A58A5379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Sonuçlar: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33280C55-BC45-5E45-88FB-4616E0CF2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8300" y="1847961"/>
            <a:ext cx="8915400" cy="3777622"/>
          </a:xfrm>
        </p:spPr>
        <p:txBody>
          <a:bodyPr>
            <a:normAutofit/>
          </a:bodyPr>
          <a:lstStyle/>
          <a:p>
            <a:r>
              <a:rPr lang="tr-TR" sz="2800"/>
              <a:t>Yapılan birçok geniş kapsamlı çalışma sonucunda hasta grupları için önerilmiş kan basıncı hedefleri vardır. </a:t>
            </a:r>
          </a:p>
          <a:p>
            <a:r>
              <a:rPr lang="tr-TR" sz="2800"/>
              <a:t>Hekimler hastalarnın klinik durumunu ve tolerasyonunu, kendi deneyimlerinİ, tedavi yaklaşım ve hedeflerini baz alarak yapılan çalışmalar ışığında en kuvvetli kanıtı kullanarak karar vermelidir. </a:t>
            </a:r>
          </a:p>
        </p:txBody>
      </p:sp>
      <p:pic>
        <p:nvPicPr>
          <p:cNvPr id="4" name="Resim 4">
            <a:extLst>
              <a:ext uri="{FF2B5EF4-FFF2-40B4-BE49-F238E27FC236}">
                <a16:creationId xmlns:a16="http://schemas.microsoft.com/office/drawing/2014/main" xmlns="" id="{F6BF1B24-3A87-0940-9C0A-E8955ED1C8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79750" y="443024"/>
            <a:ext cx="3047838" cy="1896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59979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2AA1EB4E-E227-D147-913A-7FB47AD97C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Sonuçlar: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70FE2B78-EED0-D840-A4AE-D7C15E7426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206353"/>
          </a:xfrm>
        </p:spPr>
        <p:txBody>
          <a:bodyPr>
            <a:normAutofit/>
          </a:bodyPr>
          <a:lstStyle/>
          <a:p>
            <a:r>
              <a:rPr lang="tr-TR" sz="2800"/>
              <a:t>Çalışmalardaki hasta profili, çalışmanın şartları ve objektiflik derecesi de değerlendirilerek her hasta için en uygun tedavi hedefleri hekimin kendi tecrübesi ışığında belirlenmelidir.</a:t>
            </a:r>
          </a:p>
        </p:txBody>
      </p:sp>
      <p:pic>
        <p:nvPicPr>
          <p:cNvPr id="4" name="Resim 4">
            <a:extLst>
              <a:ext uri="{FF2B5EF4-FFF2-40B4-BE49-F238E27FC236}">
                <a16:creationId xmlns:a16="http://schemas.microsoft.com/office/drawing/2014/main" xmlns="" id="{9C1B9C2B-07A2-C544-9216-43FFBAC923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6781" y="4102893"/>
            <a:ext cx="3484123" cy="2474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490654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2C91DF8C-840D-F646-BE90-371DDB2839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Kaynaklar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01502C1E-A9C7-3947-B32A-719A03C82F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0776" y="1264555"/>
            <a:ext cx="8693349" cy="7236508"/>
          </a:xfrm>
        </p:spPr>
        <p:txBody>
          <a:bodyPr>
            <a:normAutofit/>
          </a:bodyPr>
          <a:lstStyle/>
          <a:p>
            <a:r>
              <a:rPr lang="tr-TR" sz="2000"/>
              <a:t>* 1: « Treatment of HT in patients with DM » George L Bakris, MD;  David M nathan, MD; William B White, MD; John P Forman, MD    Nov 27, 2017 / UpToDate</a:t>
            </a:r>
          </a:p>
          <a:p>
            <a:endParaRPr lang="tr-TR" sz="2000"/>
          </a:p>
          <a:p>
            <a:r>
              <a:rPr lang="tr-TR" sz="2000"/>
              <a:t>* 2: « HT treatment in patients with diabetes »  Matthew R Weir MD, Esther Jolanda van Zuuren MD,Peter Oettgen MD    Sept 21, 2018 / DynaMed</a:t>
            </a:r>
          </a:p>
          <a:p>
            <a:endParaRPr lang="tr-TR" sz="2000"/>
          </a:p>
          <a:p>
            <a:r>
              <a:rPr lang="tr-TR" sz="2000"/>
              <a:t>* 3: «Goal blood pressurr in adults with HT» Johannes FE Mann MD, Karl F Hilgers MD, George L Bakris MD, William B White  MD, Scott E Kasner MD; David M Nathan MD         Mar 12, 2019 / UpToDate </a:t>
            </a:r>
          </a:p>
          <a:p>
            <a:endParaRPr lang="tr-TR" sz="2000"/>
          </a:p>
          <a:p>
            <a:r>
              <a:rPr lang="tr-TR" sz="2000"/>
              <a:t>* 4: «Blood pressure control for diabetic retinopathy»  Do DV, Wang X, Vedula SS, Marrone M, Sleilati G, Hawkins BS, Frank RN    Jan 31,  2015 / Cohrane Library</a:t>
            </a:r>
          </a:p>
        </p:txBody>
      </p:sp>
    </p:spTree>
    <p:extLst>
      <p:ext uri="{BB962C8B-B14F-4D97-AF65-F5344CB8AC3E}">
        <p14:creationId xmlns:p14="http://schemas.microsoft.com/office/powerpoint/2010/main" val="320760869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A35EB1A2-61F8-C948-849D-6F5ED84B40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TEŞEKKÜR EDERİM ...</a:t>
            </a:r>
          </a:p>
        </p:txBody>
      </p:sp>
      <p:pic>
        <p:nvPicPr>
          <p:cNvPr id="4" name="Resim 4">
            <a:extLst>
              <a:ext uri="{FF2B5EF4-FFF2-40B4-BE49-F238E27FC236}">
                <a16:creationId xmlns:a16="http://schemas.microsoft.com/office/drawing/2014/main" xmlns="" id="{7A2B060C-3FFC-C044-B71B-CA5FE0F5337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115689" y="1905000"/>
            <a:ext cx="3960622" cy="4303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31067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B3825DA4-8B49-124D-8A48-8D617CB81E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9C622CA3-BC65-AF41-B6EA-8BF3D0D387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75990" y="1905000"/>
            <a:ext cx="9928622" cy="5618725"/>
          </a:xfrm>
        </p:spPr>
        <p:txBody>
          <a:bodyPr>
            <a:normAutofit/>
          </a:bodyPr>
          <a:lstStyle/>
          <a:p>
            <a:r>
              <a:rPr lang="tr-TR" sz="2800"/>
              <a:t>Beş ve daha fazla yıldır tip 1 diabet olan 981 hasta üzerinde yapılan çalışmaya göre;</a:t>
            </a:r>
          </a:p>
          <a:p>
            <a:pPr marL="0" indent="0">
              <a:buNone/>
            </a:pPr>
            <a:r>
              <a:rPr lang="tr-TR" sz="2800"/>
              <a:t>    •Normoalbuminürili hastaların % 19 u</a:t>
            </a:r>
          </a:p>
          <a:p>
            <a:pPr marL="0" indent="0">
              <a:buNone/>
            </a:pPr>
            <a:r>
              <a:rPr lang="tr-TR" sz="2800"/>
              <a:t>    •Hafif albuminürili hastaların % 30 u</a:t>
            </a:r>
          </a:p>
          <a:p>
            <a:pPr marL="0" indent="0">
              <a:buNone/>
            </a:pPr>
            <a:r>
              <a:rPr lang="tr-TR" sz="2800"/>
              <a:t>   •Şidddetli albuminürili hastaların % 65 inde          hipertansiyon gelişmiştir.</a:t>
            </a:r>
          </a:p>
          <a:p>
            <a:r>
              <a:rPr lang="tr-TR" sz="2800"/>
              <a:t> Progresiv diabetik nefropati varlığında bu oran % 75-85 lere ulaşmıştır. </a:t>
            </a:r>
          </a:p>
        </p:txBody>
      </p:sp>
    </p:spTree>
    <p:extLst>
      <p:ext uri="{BB962C8B-B14F-4D97-AF65-F5344CB8AC3E}">
        <p14:creationId xmlns:p14="http://schemas.microsoft.com/office/powerpoint/2010/main" val="118629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C1D53600-0EA2-8040-BF16-8B3F019BE3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FE5195CD-9F98-D049-AF35-B37A41D197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1931" y="2637235"/>
            <a:ext cx="8915400" cy="3777622"/>
          </a:xfrm>
        </p:spPr>
        <p:txBody>
          <a:bodyPr>
            <a:normAutofit/>
          </a:bodyPr>
          <a:lstStyle/>
          <a:p>
            <a:r>
              <a:rPr lang="tr-TR" sz="2800"/>
              <a:t>Yeni tanı konulmuş tip 2 diabet hastası olan 3500 kişilik seride ise %39 oranında önceden alınmış hipertansiyon tanısı vardı. </a:t>
            </a:r>
          </a:p>
          <a:p>
            <a:r>
              <a:rPr lang="tr-TR" sz="2800"/>
              <a:t>Yaklaşık yarısında kan basıncı yüksekliği hafif albuminüri olmadan ortaya çıkmış ve KB yüksekliği esas olarak obezite ile ilişkilendirilmiştir.</a:t>
            </a:r>
          </a:p>
          <a:p>
            <a:pPr marL="0" indent="0">
              <a:buNone/>
            </a:pPr>
            <a:endParaRPr lang="tr-TR" sz="2800"/>
          </a:p>
          <a:p>
            <a:endParaRPr lang="tr-TR" sz="2800"/>
          </a:p>
        </p:txBody>
      </p:sp>
    </p:spTree>
    <p:extLst>
      <p:ext uri="{BB962C8B-B14F-4D97-AF65-F5344CB8AC3E}">
        <p14:creationId xmlns:p14="http://schemas.microsoft.com/office/powerpoint/2010/main" val="14541426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A9B37DC6-36E6-2249-9777-D8E4A258FC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A6074AF1-1BD3-D54C-942C-3C5E69C39D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16001" y="2187178"/>
            <a:ext cx="8915400" cy="3777622"/>
          </a:xfrm>
        </p:spPr>
        <p:txBody>
          <a:bodyPr>
            <a:normAutofit/>
          </a:bodyPr>
          <a:lstStyle/>
          <a:p>
            <a:r>
              <a:rPr lang="tr-TR" sz="3200"/>
              <a:t>Hipertansif diabetik hastalarda kardiyovasküler morbidite ve mortalite riski artmaktadır.</a:t>
            </a:r>
          </a:p>
        </p:txBody>
      </p:sp>
      <p:pic>
        <p:nvPicPr>
          <p:cNvPr id="4" name="Resim 4">
            <a:extLst>
              <a:ext uri="{FF2B5EF4-FFF2-40B4-BE49-F238E27FC236}">
                <a16:creationId xmlns:a16="http://schemas.microsoft.com/office/drawing/2014/main" xmlns="" id="{4DB5D3B4-B001-1A4F-AC71-9B40245F0C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98582" y="3681181"/>
            <a:ext cx="3347109" cy="2283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28768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DD5FF291-5984-C941-AF24-9587FD932D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37" y="-262499"/>
            <a:ext cx="8911687" cy="1280890"/>
          </a:xfrm>
        </p:spPr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3D0EF79C-A74D-E848-BD45-88098CC4B6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428750"/>
            <a:ext cx="10363200" cy="8054579"/>
          </a:xfrm>
        </p:spPr>
        <p:txBody>
          <a:bodyPr>
            <a:normAutofit/>
          </a:bodyPr>
          <a:lstStyle/>
          <a:p>
            <a:r>
              <a:rPr lang="tr-TR" sz="2800"/>
              <a:t>Diabetik hastalarda kardiyovasküler ve renal komplikasyonların önüne geçebilmek için hipertansiyonun erken dönemde tedavi edilmesi çok önemlidir.</a:t>
            </a:r>
          </a:p>
          <a:p>
            <a:r>
              <a:rPr lang="tr-TR" sz="2800"/>
              <a:t> 1148 hasta üzerinde yapılan bir çalışmada uzun süre boyunca daha düşük düzeylerde seyreden kan basıncı olan diyabetiklerde mikrovasküler komplikasyonlarda, diabete bağlı ölümlerde ve stroke oranlarında önemli düzeylerde düşüşler gözlenmiştir. (%24 -47) </a:t>
            </a:r>
          </a:p>
        </p:txBody>
      </p:sp>
    </p:spTree>
    <p:extLst>
      <p:ext uri="{BB962C8B-B14F-4D97-AF65-F5344CB8AC3E}">
        <p14:creationId xmlns:p14="http://schemas.microsoft.com/office/powerpoint/2010/main" val="28525962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0E9A6C0D-6AEA-4147-B48A-7702AB3593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C8E25CD1-CFAF-2649-862F-C3CF2C2811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96572" y="851297"/>
            <a:ext cx="9254834" cy="7131845"/>
          </a:xfrm>
        </p:spPr>
        <p:txBody>
          <a:bodyPr>
            <a:normAutofit/>
          </a:bodyPr>
          <a:lstStyle/>
          <a:p>
            <a:r>
              <a:rPr lang="tr-TR" sz="2800"/>
              <a:t> Hipertansiyon tedavisinde standart olarak hedeflenen kan basıncı değeri 140/90 mmHg ın altıdır. </a:t>
            </a:r>
          </a:p>
          <a:p>
            <a:pPr marL="0" indent="0">
              <a:buNone/>
            </a:pPr>
            <a:endParaRPr lang="tr-TR" sz="2800"/>
          </a:p>
          <a:p>
            <a:r>
              <a:rPr lang="tr-TR" sz="2800"/>
              <a:t>Diabet hastaları için hedeflenen kan basıncı değerleri ve hipertansiyon tedavi hedefleri konusunda yapılmış birçok çalışma mevcuttur.</a:t>
            </a:r>
          </a:p>
          <a:p>
            <a:endParaRPr lang="tr-TR" sz="2800"/>
          </a:p>
          <a:p>
            <a:pPr marL="0" indent="0">
              <a:buNone/>
            </a:pPr>
            <a:endParaRPr lang="tr-TR" sz="8800"/>
          </a:p>
        </p:txBody>
      </p:sp>
      <p:pic>
        <p:nvPicPr>
          <p:cNvPr id="4" name="Resim 4">
            <a:extLst>
              <a:ext uri="{FF2B5EF4-FFF2-40B4-BE49-F238E27FC236}">
                <a16:creationId xmlns:a16="http://schemas.microsoft.com/office/drawing/2014/main" xmlns="" id="{67A50781-96D4-8545-9A51-98BB1E5AC7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3651" y="4644628"/>
            <a:ext cx="2335117" cy="1749996"/>
          </a:xfrm>
          <a:prstGeom prst="rect">
            <a:avLst/>
          </a:prstGeom>
        </p:spPr>
      </p:pic>
      <p:pic>
        <p:nvPicPr>
          <p:cNvPr id="6" name="Resim 6">
            <a:extLst>
              <a:ext uri="{FF2B5EF4-FFF2-40B4-BE49-F238E27FC236}">
                <a16:creationId xmlns:a16="http://schemas.microsoft.com/office/drawing/2014/main" xmlns="" id="{DD489C8B-7BCC-DE4B-A380-828C9CF1125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1319" r="8780"/>
          <a:stretch/>
        </p:blipFill>
        <p:spPr>
          <a:xfrm>
            <a:off x="7364149" y="4543314"/>
            <a:ext cx="1723229" cy="1958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25748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2FD04A32-2AD9-1F4B-AF98-4FDAEC8765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775883B4-3A93-F543-9DA0-A0ADCD96E0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96665" y="2078888"/>
            <a:ext cx="8398669" cy="7511598"/>
          </a:xfrm>
        </p:spPr>
        <p:txBody>
          <a:bodyPr>
            <a:normAutofit/>
          </a:bodyPr>
          <a:lstStyle/>
          <a:p>
            <a:r>
              <a:rPr lang="tr-TR" sz="2800"/>
              <a:t> 2017’ de yayımlanan bir makalaye göre (*1); </a:t>
            </a:r>
          </a:p>
          <a:p>
            <a:pPr marL="0" indent="0">
              <a:buNone/>
            </a:pPr>
            <a:endParaRPr lang="tr-TR" sz="2800"/>
          </a:p>
          <a:p>
            <a:r>
              <a:rPr lang="tr-TR" sz="2800"/>
              <a:t> Randomize denemeler, geniş gözlemsel çalışmalar ve meta-analizlerin sonucunda sıkı bir antihipertansif tedavi sonrasında diabetik hastalarda görülen stroke riskinin azaldığı gösterilmiştir. </a:t>
            </a:r>
          </a:p>
        </p:txBody>
      </p:sp>
    </p:spTree>
    <p:extLst>
      <p:ext uri="{BB962C8B-B14F-4D97-AF65-F5344CB8AC3E}">
        <p14:creationId xmlns:p14="http://schemas.microsoft.com/office/powerpoint/2010/main" val="15472830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xmlns="" id="{B6F2B994-84BF-894E-9419-FAC0042F63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14D4C1B5-55A7-404B-8D7C-E7C6AA9706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6191" y="1905000"/>
            <a:ext cx="8911687" cy="3777622"/>
          </a:xfrm>
        </p:spPr>
        <p:txBody>
          <a:bodyPr>
            <a:normAutofit/>
          </a:bodyPr>
          <a:lstStyle/>
          <a:p>
            <a:r>
              <a:rPr lang="tr-TR" sz="2800"/>
              <a:t>Yapılan 3 geniş meta-analiz çalışmasına göre ise 120-130 mmHg düzeyindeki kan basıncı 140’ın altı değerlerle kıyaslandıgında diabetik komplikasyonlar açısından daha iyi sonuçlar alınmıştır.</a:t>
            </a:r>
          </a:p>
          <a:p>
            <a:endParaRPr lang="tr-TR" sz="2800"/>
          </a:p>
          <a:p>
            <a:r>
              <a:rPr lang="tr-TR" sz="2800"/>
              <a:t>Yaklaşık 200.000 diabetik hasta üzerinde yapılan başka bir çalışma da bu sonuçları desteklemiştir.</a:t>
            </a:r>
          </a:p>
        </p:txBody>
      </p:sp>
    </p:spTree>
    <p:extLst>
      <p:ext uri="{BB962C8B-B14F-4D97-AF65-F5344CB8AC3E}">
        <p14:creationId xmlns:p14="http://schemas.microsoft.com/office/powerpoint/2010/main" val="2339575236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1151</Words>
  <Application>Microsoft Office PowerPoint</Application>
  <PresentationFormat>Özel</PresentationFormat>
  <Paragraphs>79</Paragraphs>
  <Slides>26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26</vt:i4>
      </vt:variant>
    </vt:vector>
  </HeadingPairs>
  <TitlesOfParts>
    <vt:vector size="27" baseType="lpstr">
      <vt:lpstr>Duman</vt:lpstr>
      <vt:lpstr>DİABETİK HASTALARDAKİ HİPERTANSİYON TEDAVİSİNDE KAN BASINCI HEDEFLERİ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Amerikan Kalp Derneği 2017 hipertansiyon tanı ve tedavi kılavuzunda diabetik hastalar için hedef kan basıncı değeri 130/80 mmHg olarak önerilmiştir.</vt:lpstr>
      <vt:lpstr>PowerPoint Sunusu</vt:lpstr>
      <vt:lpstr>PowerPoint Sunusu</vt:lpstr>
      <vt:lpstr>PowerPoint Sunusu</vt:lpstr>
      <vt:lpstr>PowerPoint Sunusu</vt:lpstr>
      <vt:lpstr>2018 de yayımlanan bir makale verisine göre(*4);</vt:lpstr>
      <vt:lpstr>Avrupa Kardiyoloji Cemiyeti 2018 Hipertansiyon Tedavi Kılavuzu</vt:lpstr>
      <vt:lpstr>Mart 2019’da yayımlanan bir araştırma makalesinde(*3) ;</vt:lpstr>
      <vt:lpstr>PowerPoint Sunusu</vt:lpstr>
      <vt:lpstr>PowerPoint Sunusu</vt:lpstr>
      <vt:lpstr>PowerPoint Sunusu</vt:lpstr>
      <vt:lpstr>PowerPoint Sunusu</vt:lpstr>
      <vt:lpstr>PowerPoint Sunusu</vt:lpstr>
      <vt:lpstr>Sonuçlar:</vt:lpstr>
      <vt:lpstr>Sonuçlar:</vt:lpstr>
      <vt:lpstr>Kaynaklar</vt:lpstr>
      <vt:lpstr>TEŞEKKÜR EDERİM ...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DİABETİK HASTALARDA KAN BASINCI HEDEFLERİ VE HİPERTANSİYON</dc:title>
  <dc:creator>ayseyalcin934@gmail.com</dc:creator>
  <cp:lastModifiedBy>Turan S</cp:lastModifiedBy>
  <cp:revision>12</cp:revision>
  <dcterms:created xsi:type="dcterms:W3CDTF">2019-04-04T17:23:09Z</dcterms:created>
  <dcterms:modified xsi:type="dcterms:W3CDTF">2019-04-05T12:09:22Z</dcterms:modified>
</cp:coreProperties>
</file>