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67" r:id="rId17"/>
  </p:sldIdLst>
  <p:sldSz cx="12192000" cy="6858000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sp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36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5B3E-3E1E-4C37-A3CB-D2A82FBBC1CC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505F-06A4-45F5-AF8E-86026008ECB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C0AC-A49F-474D-B8B0-009DD3D697D7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02C6-BAB6-4DFA-8DF6-DC0D3EF8C41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984B4-C3FA-4956-ABE9-BA2B004F9A87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6964C-DDE9-40FD-9054-8DAE0DA7078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BE67-573D-40A3-B0F3-3EBEFCC3E382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2CF4-FC80-46F2-A5AA-2F65A8701E1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7989-0C20-425C-9DD1-4D06F7EBBD48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174EF-3A3C-4612-8135-A6F5D3CA181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477D1-CBB4-4E16-BD0C-46DED654A44B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29602-E8A4-42C8-A062-74180ADCA4B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9F788-0A0A-43D9-AE13-6ED89B7E4309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4D83A-EA38-472B-AD12-41D7A5C0EC5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8D06E-EAD3-4A1E-89A9-00907AA2E3B1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597E5-5ADF-4359-A809-701AAA8AFD4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8EFD-8669-430D-8C7C-2C67756CABD1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2588-2A6C-4521-98AB-7EFD2376F82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B351-4B2B-462D-B017-3DBAAC9E1B68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0ABB-AA3B-4070-A0C0-DB01BA4726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37A6-5F60-4761-9A8F-31927EFEFB42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C93C4-D350-42BF-8713-F60015871A2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01ADB6-3155-44CA-9E4C-B0751F950EE5}" type="datetimeFigureOut">
              <a:rPr lang="tr-TR"/>
              <a:pPr>
                <a:defRPr/>
              </a:pPr>
              <a:t>13.02.2019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8B229D-7137-47F7-8824-BAA7641AFD6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</p:sldLayoutIdLst>
  <p:transition spd="slow">
    <p:push dir="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 bwMode="black"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96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VAKA SUNUMU  </a:t>
            </a:r>
            <a:endParaRPr lang="tr-TR" sz="9600" b="1" i="1" u="sng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314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tr-TR" sz="3200" b="1" i="1" u="sng" smtClean="0"/>
              <a:t>K.T.Ü TIP FAKÜLTESİ </a:t>
            </a:r>
          </a:p>
          <a:p>
            <a:pPr eaLnBrk="1" hangingPunct="1"/>
            <a:r>
              <a:rPr lang="tr-TR" sz="3200" b="1" i="1" u="sng" smtClean="0"/>
              <a:t>AİLE HEKİMLİĞİ ANABİLİM DALI </a:t>
            </a:r>
          </a:p>
          <a:p>
            <a:pPr eaLnBrk="1" hangingPunct="1"/>
            <a:r>
              <a:rPr lang="tr-TR" sz="3200" b="1" i="1" u="sng" smtClean="0"/>
              <a:t>ARAŞ.GÖR.Dr.Mustafa GÜNER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Tonsiller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Apse 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err="1"/>
              <a:t>T</a:t>
            </a:r>
            <a:r>
              <a:rPr lang="tr-TR" dirty="0" err="1" smtClean="0"/>
              <a:t>onsillit</a:t>
            </a:r>
            <a:r>
              <a:rPr lang="tr-TR" dirty="0" smtClean="0"/>
              <a:t> </a:t>
            </a:r>
            <a:r>
              <a:rPr lang="tr-TR" dirty="0"/>
              <a:t>veya </a:t>
            </a:r>
            <a:r>
              <a:rPr lang="tr-TR" dirty="0" err="1" smtClean="0"/>
              <a:t>farenjitin</a:t>
            </a:r>
            <a:r>
              <a:rPr lang="tr-TR" dirty="0" smtClean="0"/>
              <a:t> </a:t>
            </a:r>
            <a:r>
              <a:rPr lang="tr-TR" dirty="0"/>
              <a:t>şiddetli ve </a:t>
            </a:r>
            <a:r>
              <a:rPr lang="tr-TR" dirty="0" err="1"/>
              <a:t>süpüratif</a:t>
            </a:r>
            <a:r>
              <a:rPr lang="tr-TR" dirty="0"/>
              <a:t> bir komplikasyondur</a:t>
            </a:r>
            <a:r>
              <a:rPr lang="tr-T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Genellikle aralıklı </a:t>
            </a:r>
            <a:r>
              <a:rPr lang="tr-TR" dirty="0" err="1" smtClean="0"/>
              <a:t>odinofaji</a:t>
            </a:r>
            <a:r>
              <a:rPr lang="tr-TR" dirty="0" smtClean="0"/>
              <a:t>, ses değişiklikleri </a:t>
            </a:r>
            <a:r>
              <a:rPr lang="tr-TR" dirty="0"/>
              <a:t>(“hot </a:t>
            </a:r>
            <a:r>
              <a:rPr lang="tr-TR" dirty="0" err="1"/>
              <a:t>potato</a:t>
            </a:r>
            <a:r>
              <a:rPr lang="tr-TR" dirty="0"/>
              <a:t> </a:t>
            </a:r>
            <a:r>
              <a:rPr lang="tr-TR" dirty="0" err="1"/>
              <a:t>voice</a:t>
            </a:r>
            <a:r>
              <a:rPr lang="tr-TR" dirty="0"/>
              <a:t>”) </a:t>
            </a:r>
            <a:r>
              <a:rPr lang="tr-TR" dirty="0" smtClean="0"/>
              <a:t>ve genç erişkinlerde yüksek ateş ile kendini gösterir.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Çoğu vaka tek taraflıdır ve </a:t>
            </a:r>
            <a:r>
              <a:rPr lang="tr-TR" dirty="0" err="1" smtClean="0"/>
              <a:t>uvulayı</a:t>
            </a:r>
            <a:r>
              <a:rPr lang="tr-TR" dirty="0" smtClean="0"/>
              <a:t> karşı tarafa iter.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err="1" smtClean="0"/>
              <a:t>Bilateral</a:t>
            </a:r>
            <a:r>
              <a:rPr lang="tr-TR" dirty="0" smtClean="0"/>
              <a:t> apseli hastalarda muayenede yumuşak </a:t>
            </a:r>
            <a:r>
              <a:rPr lang="tr-TR" dirty="0" err="1" smtClean="0"/>
              <a:t>damakda</a:t>
            </a:r>
            <a:r>
              <a:rPr lang="tr-TR" dirty="0" smtClean="0"/>
              <a:t> iki taraflı şişlik ve </a:t>
            </a:r>
            <a:r>
              <a:rPr lang="tr-TR" dirty="0" err="1" smtClean="0"/>
              <a:t>uvulanın</a:t>
            </a:r>
            <a:r>
              <a:rPr lang="tr-TR" dirty="0" smtClean="0"/>
              <a:t> orta hatta olup </a:t>
            </a:r>
            <a:r>
              <a:rPr lang="tr-TR" dirty="0" err="1" smtClean="0"/>
              <a:t>anteriora</a:t>
            </a:r>
            <a:r>
              <a:rPr lang="tr-TR" dirty="0" smtClean="0"/>
              <a:t> yer değiştirdiği görülür.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A grubu streptokoklar ve oral floranın anaerobik bakterileri bu durumun ortak nedenleridir. Cerrahi tedavi ve </a:t>
            </a:r>
            <a:r>
              <a:rPr lang="tr-TR" dirty="0" err="1"/>
              <a:t>parenteral</a:t>
            </a:r>
            <a:r>
              <a:rPr lang="tr-TR" dirty="0"/>
              <a:t> antibiyotik gerekebilir</a:t>
            </a:r>
            <a:r>
              <a:rPr lang="tr-T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Unvan 3"/>
          <p:cNvSpPr>
            <a:spLocks noGrp="1"/>
          </p:cNvSpPr>
          <p:nvPr>
            <p:ph type="title"/>
          </p:nvPr>
        </p:nvSpPr>
        <p:spPr>
          <a:xfrm>
            <a:off x="838200" y="979488"/>
            <a:ext cx="10515600" cy="1033462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23554" name="İçerik Yer Tutucusu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3863" y="827088"/>
            <a:ext cx="4044950" cy="4486275"/>
          </a:xfrm>
        </p:spPr>
      </p:pic>
      <p:sp>
        <p:nvSpPr>
          <p:cNvPr id="23555" name="Metin kutusu 10"/>
          <p:cNvSpPr txBox="1">
            <a:spLocks noChangeArrowheads="1"/>
          </p:cNvSpPr>
          <p:nvPr/>
        </p:nvSpPr>
        <p:spPr bwMode="auto">
          <a:xfrm>
            <a:off x="838200" y="5872163"/>
            <a:ext cx="7700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1" i="1" u="sng">
                <a:latin typeface="Arial Unicode MS"/>
                <a:ea typeface="Arial Unicode MS"/>
                <a:cs typeface="Arial Unicode MS"/>
              </a:rPr>
              <a:t>*Kulak Burun Boğaz ,TONY R. BULL</a:t>
            </a:r>
          </a:p>
          <a:p>
            <a:r>
              <a:rPr lang="tr-TR" b="1" i="1" u="sng"/>
              <a:t>*</a:t>
            </a:r>
            <a:r>
              <a:rPr lang="en-US" b="1" i="1" u="sng"/>
              <a:t>Reprinted with permission from Galioto NJ. Peritonsillar abscess. Am Fam Physician . 2008;77(2):200</a:t>
            </a:r>
            <a:r>
              <a:rPr lang="en-US" u="sng"/>
              <a:t>.</a:t>
            </a:r>
            <a:endParaRPr lang="tr-TR" u="sng"/>
          </a:p>
          <a:p>
            <a:endParaRPr lang="tr-TR">
              <a:latin typeface="Calibri" pitchFamily="34" charset="0"/>
            </a:endParaRPr>
          </a:p>
        </p:txBody>
      </p:sp>
      <p:pic>
        <p:nvPicPr>
          <p:cNvPr id="23556" name="İçerik Yer Tutucusu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68813" y="827088"/>
            <a:ext cx="3889375" cy="4486275"/>
          </a:xfrm>
        </p:spPr>
      </p:pic>
      <p:pic>
        <p:nvPicPr>
          <p:cNvPr id="23557" name="Resim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8188" y="827088"/>
            <a:ext cx="26479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Enfeksiyöz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Mononükleoz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8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smtClean="0"/>
              <a:t>Enfeksiyöz mononükleoz, genellikle 15 - 30 yaşları arasındaki hastaları etkiler.</a:t>
            </a:r>
          </a:p>
          <a:p>
            <a:pPr eaLnBrk="1" hangingPunct="1"/>
            <a:endParaRPr lang="tr-TR" smtClean="0"/>
          </a:p>
          <a:p>
            <a:pPr eaLnBrk="1" hangingPunct="1"/>
            <a:r>
              <a:rPr lang="tr-TR" smtClean="0"/>
              <a:t>En sık görülen semptomlar ateş, boğaz ağrısı ve halsizliktir.</a:t>
            </a:r>
          </a:p>
          <a:p>
            <a:pPr eaLnBrk="1" hangingPunct="1"/>
            <a:endParaRPr lang="tr-TR" smtClean="0"/>
          </a:p>
          <a:p>
            <a:pPr eaLnBrk="1" hangingPunct="1"/>
            <a:r>
              <a:rPr lang="tr-TR" smtClean="0"/>
              <a:t>Muayenede farengeal eksüda gözlenir.</a:t>
            </a:r>
          </a:p>
          <a:p>
            <a:pPr eaLnBrk="1" hangingPunct="1"/>
            <a:endParaRPr lang="tr-TR" smtClean="0"/>
          </a:p>
          <a:p>
            <a:pPr eaLnBrk="1" hangingPunct="1"/>
            <a:r>
              <a:rPr lang="tr-TR" smtClean="0"/>
              <a:t>Hastalarda sıklıkla posterior servikal lenfadenopati vardır.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25602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712913"/>
            <a:ext cx="4119563" cy="4351337"/>
          </a:xfrm>
        </p:spPr>
      </p:pic>
      <p:pic>
        <p:nvPicPr>
          <p:cNvPr id="25603" name="İçerik Yer Tutucusu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7763" y="1690688"/>
            <a:ext cx="3644900" cy="4335462"/>
          </a:xfrm>
        </p:spPr>
      </p:pic>
      <p:sp>
        <p:nvSpPr>
          <p:cNvPr id="25604" name="Metin kutusu 10"/>
          <p:cNvSpPr txBox="1">
            <a:spLocks noChangeArrowheads="1"/>
          </p:cNvSpPr>
          <p:nvPr/>
        </p:nvSpPr>
        <p:spPr bwMode="auto">
          <a:xfrm>
            <a:off x="733425" y="6362700"/>
            <a:ext cx="7007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>
                <a:latin typeface="Calibri" pitchFamily="34" charset="0"/>
              </a:rPr>
              <a:t>*Kulak Burun Boğaz Hastalıkları ve Baş Boyun Cerrahisi,Prof.Dr.Can KOÇ</a:t>
            </a:r>
          </a:p>
        </p:txBody>
      </p:sp>
      <p:pic>
        <p:nvPicPr>
          <p:cNvPr id="25605" name="İçerik Yer Tutucusu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2663" y="1712913"/>
            <a:ext cx="325755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TONSİLLİT 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err="1"/>
              <a:t>Tonsillit</a:t>
            </a:r>
            <a:r>
              <a:rPr lang="tr-TR" dirty="0"/>
              <a:t>, aile hekimlerinin karşılaştığı en yaygın enfeksiyonlardan biridir</a:t>
            </a:r>
            <a:r>
              <a:rPr lang="tr-T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Hastaların boğaz ağrısı, akut ateşi ve </a:t>
            </a:r>
            <a:r>
              <a:rPr lang="tr-TR" dirty="0" smtClean="0"/>
              <a:t>yutma esnasında acıları vardır.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Muayenede </a:t>
            </a:r>
            <a:r>
              <a:rPr lang="tr-TR" dirty="0" err="1" smtClean="0"/>
              <a:t>faringeal</a:t>
            </a:r>
            <a:r>
              <a:rPr lang="tr-TR" dirty="0" smtClean="0"/>
              <a:t> </a:t>
            </a:r>
            <a:r>
              <a:rPr lang="tr-TR" dirty="0"/>
              <a:t>şişlik, </a:t>
            </a:r>
            <a:r>
              <a:rPr lang="tr-TR" dirty="0" err="1" smtClean="0"/>
              <a:t>tonsillerde</a:t>
            </a:r>
            <a:r>
              <a:rPr lang="tr-TR" dirty="0" smtClean="0"/>
              <a:t> </a:t>
            </a:r>
            <a:r>
              <a:rPr lang="tr-TR" dirty="0" err="1"/>
              <a:t>eritem</a:t>
            </a:r>
            <a:r>
              <a:rPr lang="tr-TR" dirty="0"/>
              <a:t> </a:t>
            </a:r>
            <a:r>
              <a:rPr lang="tr-TR" dirty="0" smtClean="0"/>
              <a:t>, </a:t>
            </a:r>
            <a:r>
              <a:rPr lang="tr-TR" dirty="0" err="1"/>
              <a:t>eksüdalar</a:t>
            </a:r>
            <a:r>
              <a:rPr lang="tr-TR" dirty="0"/>
              <a:t> ve hassas </a:t>
            </a:r>
            <a:r>
              <a:rPr lang="tr-TR" dirty="0" err="1" smtClean="0"/>
              <a:t>anterior</a:t>
            </a:r>
            <a:r>
              <a:rPr lang="tr-TR" dirty="0" smtClean="0"/>
              <a:t> </a:t>
            </a:r>
            <a:r>
              <a:rPr lang="tr-TR" dirty="0" err="1"/>
              <a:t>servikal</a:t>
            </a:r>
            <a:r>
              <a:rPr lang="tr-TR" dirty="0"/>
              <a:t> </a:t>
            </a:r>
            <a:r>
              <a:rPr lang="tr-TR" dirty="0" err="1"/>
              <a:t>lenfadenopati</a:t>
            </a:r>
            <a:r>
              <a:rPr lang="tr-TR" dirty="0"/>
              <a:t> </a:t>
            </a:r>
            <a:r>
              <a:rPr lang="tr-TR" dirty="0" smtClean="0"/>
              <a:t>mevcuttur.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A grubu beta </a:t>
            </a:r>
            <a:r>
              <a:rPr lang="tr-TR" dirty="0" err="1"/>
              <a:t>hemolitik</a:t>
            </a:r>
            <a:r>
              <a:rPr lang="tr-TR" dirty="0"/>
              <a:t> streptokoklar vakaların %</a:t>
            </a:r>
            <a:r>
              <a:rPr lang="tr-TR" dirty="0" smtClean="0"/>
              <a:t> </a:t>
            </a:r>
            <a:r>
              <a:rPr lang="tr-TR" dirty="0"/>
              <a:t>5 -</a:t>
            </a:r>
            <a:r>
              <a:rPr lang="tr-TR" dirty="0" smtClean="0"/>
              <a:t>30'unu </a:t>
            </a:r>
            <a:r>
              <a:rPr lang="tr-TR" dirty="0"/>
              <a:t>oluştursa da virüsler </a:t>
            </a:r>
            <a:r>
              <a:rPr lang="tr-TR" dirty="0" err="1"/>
              <a:t>tonsillitin</a:t>
            </a:r>
            <a:r>
              <a:rPr lang="tr-TR" dirty="0"/>
              <a:t> en sık nedenleridir</a:t>
            </a:r>
            <a:r>
              <a:rPr lang="tr-T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 Streptokok </a:t>
            </a:r>
            <a:r>
              <a:rPr lang="tr-TR" dirty="0"/>
              <a:t>enfeksiyonu antibiyotik tedavisi gerektirir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27650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0275" y="1797050"/>
            <a:ext cx="30527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185988" y="6321425"/>
            <a:ext cx="7964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/>
              <a:t>        </a:t>
            </a:r>
            <a:r>
              <a:rPr lang="tr-TR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*https://www.amboss.com/us/knowledge/Acute_tonsillitis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688" y="1824038"/>
            <a:ext cx="35702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3050" y="1795463"/>
            <a:ext cx="3221038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98" name="Group 26"/>
          <p:cNvGraphicFramePr>
            <a:graphicFrameLocks noGrp="1"/>
          </p:cNvGraphicFramePr>
          <p:nvPr/>
        </p:nvGraphicFramePr>
        <p:xfrm>
          <a:off x="2032000" y="230188"/>
          <a:ext cx="8128000" cy="6554787"/>
        </p:xfrm>
        <a:graphic>
          <a:graphicData uri="http://schemas.openxmlformats.org/drawingml/2006/table">
            <a:tbl>
              <a:tblPr/>
              <a:tblGrid>
                <a:gridCol w="4037013"/>
                <a:gridCol w="4090987"/>
              </a:tblGrid>
              <a:tr h="10572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54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Calibri" pitchFamily="34" charset="0"/>
                        </a:rPr>
                        <a:t>Özet Tablosu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1030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Hastalık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Özellikleri</a:t>
                      </a:r>
                      <a:endParaRPr kumimoji="0" lang="tr-T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Bilateral Tonsiller Apse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Ses değişiklikleri </a:t>
                      </a:r>
                      <a:r>
                        <a:rPr lang="tr-T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(“hot </a:t>
                      </a:r>
                      <a:r>
                        <a:rPr lang="tr-TR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potato</a:t>
                      </a:r>
                      <a:r>
                        <a:rPr lang="tr-T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voice</a:t>
                      </a:r>
                      <a:r>
                        <a:rPr lang="tr-TR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”) 	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odinofaji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ve yüksek ateş; yumuşak damakta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bilateral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şişlik, orta yerleşimli bir </a:t>
                      </a:r>
                      <a:r>
                        <a:rPr kumimoji="0" lang="tr-T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uvula</a:t>
                      </a: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; genellikle genç yetişkinleri etkiler.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Hipertrofik Tonsiller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Büyümüş palatin tonsiller; enfeksiyon belirtileri olmadan tıkayıcı olabilir.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Enfeksiyöz Mononükleoz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Ateş, boğaz ağrısı, halsizlik; farengeal eksüda , genellikle posterior servikal lenfadenopati.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1001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Tonsillit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Akut ateş, boğaz ağrısı, yutma ile ağrı; faringeal şişlik, tonsiller eritem ve eksüda, hassas anterior servikal lenfadenopati.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6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VAKA :</a:t>
            </a:r>
            <a:endParaRPr lang="tr-TR" sz="6000" b="1" i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16 </a:t>
            </a:r>
            <a:r>
              <a:rPr lang="tr-TR" dirty="0" smtClean="0"/>
              <a:t>yaşında bir kız çocuğu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B</a:t>
            </a:r>
            <a:r>
              <a:rPr lang="tr-TR" dirty="0" smtClean="0"/>
              <a:t>irkaç </a:t>
            </a:r>
            <a:r>
              <a:rPr lang="tr-TR" dirty="0"/>
              <a:t>ay önce başlayan yorgunluk, kilo kaybı ve </a:t>
            </a:r>
            <a:r>
              <a:rPr lang="tr-TR" dirty="0" err="1"/>
              <a:t>disfaji</a:t>
            </a:r>
            <a:r>
              <a:rPr lang="tr-TR" dirty="0"/>
              <a:t> şikayeti ile </a:t>
            </a:r>
            <a:r>
              <a:rPr lang="tr-TR" dirty="0" smtClean="0"/>
              <a:t>başvurdu.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Gündüz uyku hali ve düşük okul performansına yol açan huzursuz uykusu vardı ve ailesi yüksek sesle </a:t>
            </a:r>
            <a:r>
              <a:rPr lang="tr-TR" dirty="0" smtClean="0"/>
              <a:t>horladığını söyledi.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Tekrarlayan üst solunum yolu enfeksiyonu dışında tıbbi öyküsü normaldi.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FİZİK MUAYENE :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2" name="Metin Yer Tutucus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15363" name="İçerik Yer Tutucus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tr-TR" smtClean="0"/>
              <a:t>Ağzı açık,ağız kokusu ve tonsillerde şişkinliği vardı.</a:t>
            </a:r>
          </a:p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eaLnBrk="1" hangingPunct="1"/>
            <a:r>
              <a:rPr lang="tr-TR" smtClean="0"/>
              <a:t>Lenfadenopati veya ateşi yoktu.</a:t>
            </a:r>
          </a:p>
        </p:txBody>
      </p:sp>
      <p:sp>
        <p:nvSpPr>
          <p:cNvPr id="15364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681163"/>
            <a:ext cx="4933753" cy="3684588"/>
          </a:xfr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endPos="65000" dist="508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Unvan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64104" y="779489"/>
            <a:ext cx="9248931" cy="5666281"/>
          </a:xfrm>
          <a:ln>
            <a:solidFill>
              <a:schemeClr val="tx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SORU: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Hastanın öyküsü ve fizik </a:t>
            </a:r>
            <a:r>
              <a:rPr lang="tr-TR" dirty="0" smtClean="0"/>
              <a:t>muayenesine dayanarak , </a:t>
            </a:r>
            <a:r>
              <a:rPr lang="tr-TR" dirty="0"/>
              <a:t>aşağıdakilerden hangisi en olası tanıdır</a:t>
            </a:r>
            <a:r>
              <a:rPr lang="tr-TR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b="1" u="sng" dirty="0" smtClean="0"/>
              <a:t>A.BİLATERAL TONSİLLER APSELER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b="1" u="sng" dirty="0" smtClean="0"/>
              <a:t>B.HİPERTROFİK TONSİLLER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b="1" u="sng" dirty="0" smtClean="0"/>
              <a:t>C.ENFEKSİYÖZ MONONÜKLEOZ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b="1" u="sng" dirty="0" smtClean="0"/>
              <a:t>D.TONSİLLİT</a:t>
            </a:r>
            <a:endParaRPr lang="tr-TR" b="1" u="sng" dirty="0"/>
          </a:p>
        </p:txBody>
      </p:sp>
      <p:pic>
        <p:nvPicPr>
          <p:cNvPr id="17411" name="Resi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8463" y="2909888"/>
            <a:ext cx="423703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Resim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6075" y="11113"/>
            <a:ext cx="357187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85838" y="284163"/>
            <a:ext cx="10515600" cy="1541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CEVAP :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4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sz="4000" b="1" u="sng" smtClean="0">
              <a:solidFill>
                <a:srgbClr val="FF0000"/>
              </a:solidFill>
            </a:endParaRPr>
          </a:p>
          <a:p>
            <a:pPr eaLnBrk="1" hangingPunct="1"/>
            <a:endParaRPr lang="tr-TR" sz="4000" b="1" u="sng" smtClean="0">
              <a:solidFill>
                <a:srgbClr val="FF0000"/>
              </a:solidFill>
            </a:endParaRPr>
          </a:p>
          <a:p>
            <a:pPr eaLnBrk="1" hangingPunct="1"/>
            <a:endParaRPr lang="tr-TR" sz="4000" b="1" u="sng" smtClean="0">
              <a:solidFill>
                <a:srgbClr val="FF0000"/>
              </a:solidFill>
            </a:endParaRPr>
          </a:p>
          <a:p>
            <a:pPr eaLnBrk="1" hangingPunct="1"/>
            <a:endParaRPr lang="tr-TR" sz="4000" b="1" u="sng" smtClean="0">
              <a:solidFill>
                <a:srgbClr val="FF0000"/>
              </a:solidFill>
            </a:endParaRPr>
          </a:p>
          <a:p>
            <a:pPr eaLnBrk="1" hangingPunct="1"/>
            <a:r>
              <a:rPr lang="tr-TR" sz="4000" b="1" u="sng" smtClean="0">
                <a:solidFill>
                  <a:srgbClr val="FF0000"/>
                </a:solidFill>
              </a:rPr>
              <a:t>Hipertrofik Tonsiller.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2741" y="577756"/>
            <a:ext cx="2375161" cy="1046163"/>
          </a:xfrm>
          <a:prstGeom prst="rect">
            <a:avLst/>
          </a:prstGeom>
          <a:effectLst>
            <a:glow rad="495300">
              <a:schemeClr val="accent1">
                <a:alpha val="49000"/>
              </a:schemeClr>
            </a:glow>
          </a:effectLst>
        </p:spPr>
      </p:pic>
      <p:pic>
        <p:nvPicPr>
          <p:cNvPr id="18436" name="Picture 2" descr="tebrikler gif ile ilgili gÃ¶rsel sonucu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2175" y="3038475"/>
            <a:ext cx="2841625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Hipertrofik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6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onsiller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err="1"/>
              <a:t>Hipertrofik</a:t>
            </a:r>
            <a:r>
              <a:rPr lang="tr-TR" dirty="0"/>
              <a:t> </a:t>
            </a:r>
            <a:r>
              <a:rPr lang="tr-TR" dirty="0" err="1" smtClean="0"/>
              <a:t>tonsiller</a:t>
            </a:r>
            <a:r>
              <a:rPr lang="tr-TR" dirty="0" smtClean="0"/>
              <a:t>, </a:t>
            </a:r>
            <a:r>
              <a:rPr lang="tr-TR" dirty="0"/>
              <a:t>özellikle çocuklarda ve genç erişkinlerde tekrarlayan farenjit ve lokal </a:t>
            </a:r>
            <a:r>
              <a:rPr lang="tr-TR" dirty="0" err="1" smtClean="0"/>
              <a:t>inflamasyon</a:t>
            </a:r>
            <a:r>
              <a:rPr lang="tr-TR" dirty="0" smtClean="0"/>
              <a:t> sonucu olabilir.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O</a:t>
            </a:r>
            <a:r>
              <a:rPr lang="tr-TR" dirty="0" smtClean="0"/>
              <a:t>ral </a:t>
            </a:r>
            <a:r>
              <a:rPr lang="tr-TR" dirty="0" err="1" smtClean="0"/>
              <a:t>kavite</a:t>
            </a:r>
            <a:r>
              <a:rPr lang="tr-TR" dirty="0" smtClean="0"/>
              <a:t> </a:t>
            </a:r>
            <a:r>
              <a:rPr lang="tr-TR" dirty="0" err="1" smtClean="0"/>
              <a:t>inspeksiyonunda</a:t>
            </a:r>
            <a:r>
              <a:rPr lang="tr-TR" dirty="0" smtClean="0"/>
              <a:t> </a:t>
            </a:r>
            <a:r>
              <a:rPr lang="tr-TR" dirty="0" err="1" smtClean="0"/>
              <a:t>tonsil</a:t>
            </a:r>
            <a:r>
              <a:rPr lang="tr-TR" dirty="0" smtClean="0"/>
              <a:t> taşlarının  </a:t>
            </a:r>
            <a:r>
              <a:rPr lang="tr-TR" dirty="0" err="1" smtClean="0"/>
              <a:t>kriptlere</a:t>
            </a:r>
            <a:r>
              <a:rPr lang="tr-TR" dirty="0" smtClean="0"/>
              <a:t> yerleşimi gözlenebilir.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err="1" smtClean="0"/>
              <a:t>Tonsillerdeki</a:t>
            </a:r>
            <a:r>
              <a:rPr lang="tr-TR" dirty="0" smtClean="0"/>
              <a:t> </a:t>
            </a:r>
            <a:r>
              <a:rPr lang="tr-TR" dirty="0" err="1" smtClean="0"/>
              <a:t>hipertrofi</a:t>
            </a:r>
            <a:r>
              <a:rPr lang="tr-TR" dirty="0" smtClean="0"/>
              <a:t> </a:t>
            </a:r>
            <a:r>
              <a:rPr lang="tr-TR" dirty="0" err="1" smtClean="0"/>
              <a:t>asemptomatik</a:t>
            </a:r>
            <a:r>
              <a:rPr lang="tr-TR" dirty="0" smtClean="0"/>
              <a:t> </a:t>
            </a:r>
            <a:r>
              <a:rPr lang="tr-TR" dirty="0"/>
              <a:t>olabilse de, masif </a:t>
            </a:r>
            <a:r>
              <a:rPr lang="tr-TR" dirty="0" err="1" smtClean="0"/>
              <a:t>tonsiller</a:t>
            </a:r>
            <a:r>
              <a:rPr lang="tr-TR" dirty="0" smtClean="0"/>
              <a:t> bazen </a:t>
            </a:r>
            <a:r>
              <a:rPr lang="tr-TR" dirty="0"/>
              <a:t>geri çekilir ve özellikle </a:t>
            </a:r>
            <a:r>
              <a:rPr lang="tr-TR" dirty="0" smtClean="0"/>
              <a:t>yaşlılarda </a:t>
            </a:r>
            <a:r>
              <a:rPr lang="tr-TR" dirty="0" err="1" smtClean="0"/>
              <a:t>orofarinksi</a:t>
            </a:r>
            <a:r>
              <a:rPr lang="tr-TR" dirty="0" smtClean="0"/>
              <a:t> tıkar.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Çocuklarda </a:t>
            </a:r>
            <a:r>
              <a:rPr lang="tr-TR" dirty="0" err="1"/>
              <a:t>obstrüktif</a:t>
            </a:r>
            <a:r>
              <a:rPr lang="tr-TR" dirty="0"/>
              <a:t> uyku </a:t>
            </a:r>
            <a:r>
              <a:rPr lang="tr-TR" dirty="0" err="1"/>
              <a:t>apnesi</a:t>
            </a:r>
            <a:r>
              <a:rPr lang="tr-TR" dirty="0"/>
              <a:t> olgularının çoğu </a:t>
            </a:r>
            <a:r>
              <a:rPr lang="tr-TR" dirty="0" err="1"/>
              <a:t>hipertrofik</a:t>
            </a:r>
            <a:r>
              <a:rPr lang="tr-TR" dirty="0"/>
              <a:t> </a:t>
            </a:r>
            <a:r>
              <a:rPr lang="tr-TR" dirty="0" err="1"/>
              <a:t>tonsiller</a:t>
            </a:r>
            <a:r>
              <a:rPr lang="tr-TR" dirty="0"/>
              <a:t> ile ilişkilidir</a:t>
            </a:r>
            <a:r>
              <a:rPr lang="tr-TR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Hipertrofik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6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onsiller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sz="9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tr-TR" sz="9600" dirty="0" err="1" smtClean="0"/>
              <a:t>Tonsiller</a:t>
            </a:r>
            <a:r>
              <a:rPr lang="tr-TR" sz="9600" dirty="0" smtClean="0"/>
              <a:t> </a:t>
            </a:r>
            <a:r>
              <a:rPr lang="tr-TR" sz="9600" dirty="0" err="1"/>
              <a:t>hipertrofiyi</a:t>
            </a:r>
            <a:r>
              <a:rPr lang="tr-TR" sz="9600" dirty="0"/>
              <a:t> düşündüren belirtiler 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dirty="0"/>
          </a:p>
        </p:txBody>
      </p:sp>
      <p:sp>
        <p:nvSpPr>
          <p:cNvPr id="20483" name="İçerik Yer Tutucus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tr-TR" sz="2400" b="1" i="1" smtClean="0"/>
              <a:t>- </a:t>
            </a:r>
            <a:r>
              <a:rPr lang="tr-TR" sz="2400" b="1" i="1" u="sng" smtClean="0"/>
              <a:t>Küçük çocuklarla beslenmede zorluk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-Ağızdan solunum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-Gürültülü solunum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-Yüksek sesle horlama 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-Huzursuz uyku 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-Aşırı uyku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-Uyku terörü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-Davranış değişiklikleri ve düşük okul performansı</a:t>
            </a:r>
          </a:p>
        </p:txBody>
      </p:sp>
      <p:sp>
        <p:nvSpPr>
          <p:cNvPr id="20484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tr-TR" smtClean="0"/>
              <a:t>Tonsiller hipertrofiye bağlı komplikasyonlar :</a:t>
            </a:r>
          </a:p>
        </p:txBody>
      </p:sp>
      <p:sp>
        <p:nvSpPr>
          <p:cNvPr id="20485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tr-TR" sz="2400" smtClean="0"/>
              <a:t>-</a:t>
            </a:r>
            <a:r>
              <a:rPr lang="tr-TR" sz="2400" b="1" i="1" u="sng" smtClean="0"/>
              <a:t>Kronik alveolar hipoventilasyon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-Pulmoner hipertansiyon 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-Kor pulmonale</a:t>
            </a:r>
          </a:p>
          <a:p>
            <a:pPr marL="0" indent="0" eaLnBrk="1" hangingPunct="1">
              <a:buFont typeface="Arial" charset="0"/>
              <a:buNone/>
            </a:pPr>
            <a:r>
              <a:rPr lang="tr-TR" sz="2400" b="1" i="1" u="sng" smtClean="0"/>
              <a:t>-Sağ kalp yetmezliği  gibi solunum ve kalp komplikasyonlarına  yol açabilir.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Hipertrofik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Tonsiller</a:t>
            </a:r>
            <a:r>
              <a:rPr lang="tr-T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 smtClean="0"/>
              <a:t>Masif </a:t>
            </a:r>
            <a:r>
              <a:rPr lang="tr-TR" dirty="0" err="1" smtClean="0"/>
              <a:t>tonsiller</a:t>
            </a:r>
            <a:r>
              <a:rPr lang="tr-TR" dirty="0" smtClean="0"/>
              <a:t> </a:t>
            </a:r>
            <a:r>
              <a:rPr lang="tr-TR" dirty="0" err="1" smtClean="0"/>
              <a:t>hipertrofi</a:t>
            </a:r>
            <a:r>
              <a:rPr lang="tr-TR" dirty="0" smtClean="0"/>
              <a:t> özellikle </a:t>
            </a:r>
            <a:r>
              <a:rPr lang="tr-TR" dirty="0"/>
              <a:t>z</a:t>
            </a:r>
            <a:r>
              <a:rPr lang="tr-TR" dirty="0" smtClean="0"/>
              <a:t>ayıf </a:t>
            </a:r>
            <a:r>
              <a:rPr lang="tr-TR" dirty="0"/>
              <a:t>günlük bilişsel performans, </a:t>
            </a:r>
            <a:r>
              <a:rPr lang="tr-TR" dirty="0" err="1"/>
              <a:t>disfaji</a:t>
            </a:r>
            <a:r>
              <a:rPr lang="tr-TR" dirty="0"/>
              <a:t>, </a:t>
            </a:r>
            <a:r>
              <a:rPr lang="tr-TR" dirty="0" smtClean="0"/>
              <a:t>gelişme geriliği </a:t>
            </a:r>
            <a:r>
              <a:rPr lang="tr-TR" dirty="0"/>
              <a:t>ve kor </a:t>
            </a:r>
            <a:r>
              <a:rPr lang="tr-TR" dirty="0" err="1" smtClean="0"/>
              <a:t>pulmonaleye</a:t>
            </a:r>
            <a:r>
              <a:rPr lang="tr-TR" dirty="0" smtClean="0"/>
              <a:t> neden olan </a:t>
            </a:r>
            <a:r>
              <a:rPr lang="tr-TR" dirty="0" err="1" smtClean="0"/>
              <a:t>obstrüktif</a:t>
            </a:r>
            <a:r>
              <a:rPr lang="tr-TR" dirty="0" smtClean="0"/>
              <a:t> uyku bozukluğuyla ilişkili olduğunda </a:t>
            </a:r>
            <a:r>
              <a:rPr lang="tr-TR" dirty="0" err="1" smtClean="0"/>
              <a:t>tonsillektomi</a:t>
            </a:r>
            <a:r>
              <a:rPr lang="tr-TR" dirty="0" smtClean="0"/>
              <a:t> gerektirebilir.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tr-TR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tr-TR" dirty="0"/>
              <a:t>Bu hastanın semptomları </a:t>
            </a:r>
            <a:r>
              <a:rPr lang="tr-TR" dirty="0" err="1"/>
              <a:t>tonsillektomiden</a:t>
            </a:r>
            <a:r>
              <a:rPr lang="tr-TR" dirty="0"/>
              <a:t> iki hafta sonra düzeldi.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</TotalTime>
  <Words>474</Words>
  <Application>Microsoft Office PowerPoint</Application>
  <PresentationFormat>Özel</PresentationFormat>
  <Paragraphs>114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Tasarım Şablonu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2" baseType="lpstr">
      <vt:lpstr>Arial</vt:lpstr>
      <vt:lpstr>Calibri Light</vt:lpstr>
      <vt:lpstr>Calibri</vt:lpstr>
      <vt:lpstr>Book Antiqua</vt:lpstr>
      <vt:lpstr>Arial Unicode MS</vt:lpstr>
      <vt:lpstr>Office Teması</vt:lpstr>
      <vt:lpstr>VAKA SUNUMU  </vt:lpstr>
      <vt:lpstr>VAKA :</vt:lpstr>
      <vt:lpstr>FİZİK MUAYENE :</vt:lpstr>
      <vt:lpstr>Slayt 4</vt:lpstr>
      <vt:lpstr>SORU:</vt:lpstr>
      <vt:lpstr>CEVAP :</vt:lpstr>
      <vt:lpstr>Hipertrofik Tonsiller </vt:lpstr>
      <vt:lpstr>Hipertrofik Tonsiller</vt:lpstr>
      <vt:lpstr>Hipertrofik Tonsiller </vt:lpstr>
      <vt:lpstr>Tonsiller Apse </vt:lpstr>
      <vt:lpstr>Slayt 11</vt:lpstr>
      <vt:lpstr>Enfeksiyöz Mononükleoz </vt:lpstr>
      <vt:lpstr>Slayt 13</vt:lpstr>
      <vt:lpstr>TONSİLLİT </vt:lpstr>
      <vt:lpstr>Slayt 15</vt:lpstr>
      <vt:lpstr>Slayt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VAKA SUNUMU</dc:title>
  <dc:creator>Casper</dc:creator>
  <cp:lastModifiedBy>lenovo</cp:lastModifiedBy>
  <cp:revision>48</cp:revision>
  <dcterms:created xsi:type="dcterms:W3CDTF">2019-01-31T19:24:00Z</dcterms:created>
  <dcterms:modified xsi:type="dcterms:W3CDTF">2019-02-13T08:01:39Z</dcterms:modified>
</cp:coreProperties>
</file>