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62" r:id="rId8"/>
    <p:sldId id="283" r:id="rId9"/>
    <p:sldId id="285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86" r:id="rId18"/>
    <p:sldId id="271" r:id="rId19"/>
    <p:sldId id="272" r:id="rId20"/>
    <p:sldId id="287" r:id="rId21"/>
    <p:sldId id="273" r:id="rId22"/>
    <p:sldId id="288" r:id="rId23"/>
    <p:sldId id="278" r:id="rId24"/>
    <p:sldId id="270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D"/>
    <a:srgbClr val="D20000"/>
    <a:srgbClr val="FC3A3A"/>
    <a:srgbClr val="FF3809"/>
    <a:srgbClr val="FB8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2AB6B-F523-45DF-88D5-ED401856C6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BE43102-8EBA-4F58-B4F6-06BAA704C5AA}">
      <dgm:prSet/>
      <dgm:spPr>
        <a:solidFill>
          <a:srgbClr val="FB1D1D"/>
        </a:solidFill>
      </dgm:spPr>
      <dgm:t>
        <a:bodyPr/>
        <a:lstStyle/>
        <a:p>
          <a:r>
            <a:rPr lang="tr-TR" dirty="0"/>
            <a:t>ASM tanımı</a:t>
          </a:r>
        </a:p>
      </dgm:t>
    </dgm:pt>
    <dgm:pt modelId="{6F9E387A-A50A-4B0E-A6FA-E59C97E50764}" type="parTrans" cxnId="{4E5D79A6-CBE8-40F6-B33F-995CBB66CD2A}">
      <dgm:prSet/>
      <dgm:spPr/>
      <dgm:t>
        <a:bodyPr/>
        <a:lstStyle/>
        <a:p>
          <a:endParaRPr lang="tr-TR"/>
        </a:p>
      </dgm:t>
    </dgm:pt>
    <dgm:pt modelId="{7F32DDD1-324F-4013-A365-C4BFE5C06270}" type="sibTrans" cxnId="{4E5D79A6-CBE8-40F6-B33F-995CBB66CD2A}">
      <dgm:prSet/>
      <dgm:spPr/>
      <dgm:t>
        <a:bodyPr/>
        <a:lstStyle/>
        <a:p>
          <a:endParaRPr lang="tr-TR"/>
        </a:p>
      </dgm:t>
    </dgm:pt>
    <dgm:pt modelId="{61580DE5-BC28-4C4E-BAEE-2244AA09657A}">
      <dgm:prSet/>
      <dgm:spPr>
        <a:solidFill>
          <a:srgbClr val="FB1D1D"/>
        </a:solidFill>
      </dgm:spPr>
      <dgm:t>
        <a:bodyPr/>
        <a:lstStyle/>
        <a:p>
          <a:r>
            <a:rPr lang="tr-TR"/>
            <a:t>ASM görevleri</a:t>
          </a:r>
        </a:p>
      </dgm:t>
    </dgm:pt>
    <dgm:pt modelId="{9528574F-FA12-4D8C-B698-8C2AD499C9AA}" type="parTrans" cxnId="{B5B1E53D-3268-4639-8B83-1BA5D1ACD55D}">
      <dgm:prSet/>
      <dgm:spPr/>
      <dgm:t>
        <a:bodyPr/>
        <a:lstStyle/>
        <a:p>
          <a:endParaRPr lang="tr-TR"/>
        </a:p>
      </dgm:t>
    </dgm:pt>
    <dgm:pt modelId="{BD1CAAD4-DA69-4E40-9B5A-6EB60D7DEBAB}" type="sibTrans" cxnId="{B5B1E53D-3268-4639-8B83-1BA5D1ACD55D}">
      <dgm:prSet/>
      <dgm:spPr/>
      <dgm:t>
        <a:bodyPr/>
        <a:lstStyle/>
        <a:p>
          <a:endParaRPr lang="tr-TR"/>
        </a:p>
      </dgm:t>
    </dgm:pt>
    <dgm:pt modelId="{885E8025-32C4-4A20-BD64-4140EB95480B}">
      <dgm:prSet/>
      <dgm:spPr>
        <a:solidFill>
          <a:srgbClr val="FB1D1D"/>
        </a:solidFill>
      </dgm:spPr>
      <dgm:t>
        <a:bodyPr/>
        <a:lstStyle/>
        <a:p>
          <a:r>
            <a:rPr lang="tr-TR" dirty="0"/>
            <a:t>ASM ekibi ve görevleri</a:t>
          </a:r>
        </a:p>
      </dgm:t>
    </dgm:pt>
    <dgm:pt modelId="{DAB3FFF7-31E3-495E-98B9-F958FABCA87A}" type="parTrans" cxnId="{3AAC0115-CA5A-402A-B2B3-BD77FC4E4368}">
      <dgm:prSet/>
      <dgm:spPr/>
      <dgm:t>
        <a:bodyPr/>
        <a:lstStyle/>
        <a:p>
          <a:endParaRPr lang="tr-TR"/>
        </a:p>
      </dgm:t>
    </dgm:pt>
    <dgm:pt modelId="{1E7179D6-5476-467D-B632-91E417BAFED7}" type="sibTrans" cxnId="{3AAC0115-CA5A-402A-B2B3-BD77FC4E4368}">
      <dgm:prSet/>
      <dgm:spPr/>
      <dgm:t>
        <a:bodyPr/>
        <a:lstStyle/>
        <a:p>
          <a:endParaRPr lang="tr-TR"/>
        </a:p>
      </dgm:t>
    </dgm:pt>
    <dgm:pt modelId="{5D91AAF1-7B4D-42F1-906B-9F5CAF0AC2FC}">
      <dgm:prSet/>
      <dgm:spPr>
        <a:solidFill>
          <a:srgbClr val="FB1D1D"/>
        </a:solidFill>
      </dgm:spPr>
      <dgm:t>
        <a:bodyPr/>
        <a:lstStyle/>
        <a:p>
          <a:r>
            <a:rPr lang="tr-TR"/>
            <a:t>ASM - TSM İlişkisi</a:t>
          </a:r>
        </a:p>
      </dgm:t>
    </dgm:pt>
    <dgm:pt modelId="{A0CCE2FA-24AA-4B25-BDFF-BCD45F4073FD}" type="parTrans" cxnId="{63A4F47F-0B69-4F64-9F52-AD2B4F029B31}">
      <dgm:prSet/>
      <dgm:spPr/>
      <dgm:t>
        <a:bodyPr/>
        <a:lstStyle/>
        <a:p>
          <a:endParaRPr lang="tr-TR"/>
        </a:p>
      </dgm:t>
    </dgm:pt>
    <dgm:pt modelId="{4D7464AF-3995-4595-99FB-C68346440664}" type="sibTrans" cxnId="{63A4F47F-0B69-4F64-9F52-AD2B4F029B31}">
      <dgm:prSet/>
      <dgm:spPr/>
      <dgm:t>
        <a:bodyPr/>
        <a:lstStyle/>
        <a:p>
          <a:endParaRPr lang="tr-TR"/>
        </a:p>
      </dgm:t>
    </dgm:pt>
    <dgm:pt modelId="{8BF26D14-B458-48F3-B2D5-05EE7895B2B6}" type="pres">
      <dgm:prSet presAssocID="{A322AB6B-F523-45DF-88D5-ED401856C6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4416062-0B6B-463B-96B5-B52858441F9D}" type="pres">
      <dgm:prSet presAssocID="{DBE43102-8EBA-4F58-B4F6-06BAA704C5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CF0A85-D6AD-4E99-B2B2-165D4FD480F3}" type="pres">
      <dgm:prSet presAssocID="{7F32DDD1-324F-4013-A365-C4BFE5C06270}" presName="spacer" presStyleCnt="0"/>
      <dgm:spPr/>
    </dgm:pt>
    <dgm:pt modelId="{8A5080DD-D998-4544-A46A-AB73B8591CAC}" type="pres">
      <dgm:prSet presAssocID="{61580DE5-BC28-4C4E-BAEE-2244AA0965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0BB0DB-DDFD-424F-A120-AA6F61817BAE}" type="pres">
      <dgm:prSet presAssocID="{BD1CAAD4-DA69-4E40-9B5A-6EB60D7DEBAB}" presName="spacer" presStyleCnt="0"/>
      <dgm:spPr/>
    </dgm:pt>
    <dgm:pt modelId="{C755AE2A-DDC8-477E-A5DF-F2F6F6C05E9A}" type="pres">
      <dgm:prSet presAssocID="{885E8025-32C4-4A20-BD64-4140EB9548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A18862-6017-4801-B3F8-388760070241}" type="pres">
      <dgm:prSet presAssocID="{1E7179D6-5476-467D-B632-91E417BAFED7}" presName="spacer" presStyleCnt="0"/>
      <dgm:spPr/>
    </dgm:pt>
    <dgm:pt modelId="{E1C5B5F6-DE31-46E2-BAE5-5F459A18DC89}" type="pres">
      <dgm:prSet presAssocID="{5D91AAF1-7B4D-42F1-906B-9F5CAF0AC2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26585B-14FB-4C95-A8B0-7F5C2A865764}" type="presOf" srcId="{DBE43102-8EBA-4F58-B4F6-06BAA704C5AA}" destId="{E4416062-0B6B-463B-96B5-B52858441F9D}" srcOrd="0" destOrd="0" presId="urn:microsoft.com/office/officeart/2005/8/layout/vList2"/>
    <dgm:cxn modelId="{B5B1E53D-3268-4639-8B83-1BA5D1ACD55D}" srcId="{A322AB6B-F523-45DF-88D5-ED401856C63C}" destId="{61580DE5-BC28-4C4E-BAEE-2244AA09657A}" srcOrd="1" destOrd="0" parTransId="{9528574F-FA12-4D8C-B698-8C2AD499C9AA}" sibTransId="{BD1CAAD4-DA69-4E40-9B5A-6EB60D7DEBAB}"/>
    <dgm:cxn modelId="{3B5C2DE6-15F3-4331-B1EF-0A1B73A02EAB}" type="presOf" srcId="{5D91AAF1-7B4D-42F1-906B-9F5CAF0AC2FC}" destId="{E1C5B5F6-DE31-46E2-BAE5-5F459A18DC89}" srcOrd="0" destOrd="0" presId="urn:microsoft.com/office/officeart/2005/8/layout/vList2"/>
    <dgm:cxn modelId="{369FFD4C-3000-46ED-AB38-497E60F2CED1}" type="presOf" srcId="{885E8025-32C4-4A20-BD64-4140EB95480B}" destId="{C755AE2A-DDC8-477E-A5DF-F2F6F6C05E9A}" srcOrd="0" destOrd="0" presId="urn:microsoft.com/office/officeart/2005/8/layout/vList2"/>
    <dgm:cxn modelId="{35F77370-31FB-4139-BF29-FE791831300E}" type="presOf" srcId="{A322AB6B-F523-45DF-88D5-ED401856C63C}" destId="{8BF26D14-B458-48F3-B2D5-05EE7895B2B6}" srcOrd="0" destOrd="0" presId="urn:microsoft.com/office/officeart/2005/8/layout/vList2"/>
    <dgm:cxn modelId="{93165B04-4D17-49B5-B9A2-497C1E84DB0F}" type="presOf" srcId="{61580DE5-BC28-4C4E-BAEE-2244AA09657A}" destId="{8A5080DD-D998-4544-A46A-AB73B8591CAC}" srcOrd="0" destOrd="0" presId="urn:microsoft.com/office/officeart/2005/8/layout/vList2"/>
    <dgm:cxn modelId="{3AAC0115-CA5A-402A-B2B3-BD77FC4E4368}" srcId="{A322AB6B-F523-45DF-88D5-ED401856C63C}" destId="{885E8025-32C4-4A20-BD64-4140EB95480B}" srcOrd="2" destOrd="0" parTransId="{DAB3FFF7-31E3-495E-98B9-F958FABCA87A}" sibTransId="{1E7179D6-5476-467D-B632-91E417BAFED7}"/>
    <dgm:cxn modelId="{4E5D79A6-CBE8-40F6-B33F-995CBB66CD2A}" srcId="{A322AB6B-F523-45DF-88D5-ED401856C63C}" destId="{DBE43102-8EBA-4F58-B4F6-06BAA704C5AA}" srcOrd="0" destOrd="0" parTransId="{6F9E387A-A50A-4B0E-A6FA-E59C97E50764}" sibTransId="{7F32DDD1-324F-4013-A365-C4BFE5C06270}"/>
    <dgm:cxn modelId="{63A4F47F-0B69-4F64-9F52-AD2B4F029B31}" srcId="{A322AB6B-F523-45DF-88D5-ED401856C63C}" destId="{5D91AAF1-7B4D-42F1-906B-9F5CAF0AC2FC}" srcOrd="3" destOrd="0" parTransId="{A0CCE2FA-24AA-4B25-BDFF-BCD45F4073FD}" sibTransId="{4D7464AF-3995-4595-99FB-C68346440664}"/>
    <dgm:cxn modelId="{32CE5E0F-8F75-4F7D-BA68-1AA001564F69}" type="presParOf" srcId="{8BF26D14-B458-48F3-B2D5-05EE7895B2B6}" destId="{E4416062-0B6B-463B-96B5-B52858441F9D}" srcOrd="0" destOrd="0" presId="urn:microsoft.com/office/officeart/2005/8/layout/vList2"/>
    <dgm:cxn modelId="{D7DBD47A-E35D-4EEC-A4CA-2F5690774334}" type="presParOf" srcId="{8BF26D14-B458-48F3-B2D5-05EE7895B2B6}" destId="{FDCF0A85-D6AD-4E99-B2B2-165D4FD480F3}" srcOrd="1" destOrd="0" presId="urn:microsoft.com/office/officeart/2005/8/layout/vList2"/>
    <dgm:cxn modelId="{4AF2FC9E-A547-4CFD-8B52-D7851D74E776}" type="presParOf" srcId="{8BF26D14-B458-48F3-B2D5-05EE7895B2B6}" destId="{8A5080DD-D998-4544-A46A-AB73B8591CAC}" srcOrd="2" destOrd="0" presId="urn:microsoft.com/office/officeart/2005/8/layout/vList2"/>
    <dgm:cxn modelId="{39292938-C16A-4701-B665-C6092F25171C}" type="presParOf" srcId="{8BF26D14-B458-48F3-B2D5-05EE7895B2B6}" destId="{790BB0DB-DDFD-424F-A120-AA6F61817BAE}" srcOrd="3" destOrd="0" presId="urn:microsoft.com/office/officeart/2005/8/layout/vList2"/>
    <dgm:cxn modelId="{444C8C22-AD44-4CD6-A5FC-207D40F9FAAF}" type="presParOf" srcId="{8BF26D14-B458-48F3-B2D5-05EE7895B2B6}" destId="{C755AE2A-DDC8-477E-A5DF-F2F6F6C05E9A}" srcOrd="4" destOrd="0" presId="urn:microsoft.com/office/officeart/2005/8/layout/vList2"/>
    <dgm:cxn modelId="{94F7DAFC-6ACE-4E57-8547-9FC8E093E5E2}" type="presParOf" srcId="{8BF26D14-B458-48F3-B2D5-05EE7895B2B6}" destId="{C1A18862-6017-4801-B3F8-388760070241}" srcOrd="5" destOrd="0" presId="urn:microsoft.com/office/officeart/2005/8/layout/vList2"/>
    <dgm:cxn modelId="{EDC50A76-1471-4362-AB95-53CE9616671E}" type="presParOf" srcId="{8BF26D14-B458-48F3-B2D5-05EE7895B2B6}" destId="{E1C5B5F6-DE31-46E2-BAE5-5F459A18D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CC65E-6D17-4109-9D32-037A6B480E1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BAF786-1607-4BD2-ABE7-0025CB64AA53}">
      <dgm:prSet/>
      <dgm:spPr/>
      <dgm:t>
        <a:bodyPr/>
        <a:lstStyle/>
        <a:p>
          <a:r>
            <a:rPr lang="tr-TR" dirty="0"/>
            <a:t>Bakanlıkça öngörülen nüfus kriterleri göz önünde bulundurularak yapılan bir sözleşme ile oluşturulan</a:t>
          </a:r>
          <a:endParaRPr lang="en-US" dirty="0"/>
        </a:p>
      </dgm:t>
    </dgm:pt>
    <dgm:pt modelId="{46398A14-666C-442A-A750-0DABA2067975}" type="parTrans" cxnId="{D7172C1D-8172-4F5A-8ACB-B226AAA5F03C}">
      <dgm:prSet/>
      <dgm:spPr/>
      <dgm:t>
        <a:bodyPr/>
        <a:lstStyle/>
        <a:p>
          <a:endParaRPr lang="en-US"/>
        </a:p>
      </dgm:t>
    </dgm:pt>
    <dgm:pt modelId="{5C357C04-49FA-46FC-9321-5A368A15C81E}" type="sibTrans" cxnId="{D7172C1D-8172-4F5A-8ACB-B226AAA5F03C}">
      <dgm:prSet/>
      <dgm:spPr/>
      <dgm:t>
        <a:bodyPr/>
        <a:lstStyle/>
        <a:p>
          <a:endParaRPr lang="en-US"/>
        </a:p>
      </dgm:t>
    </dgm:pt>
    <dgm:pt modelId="{7869CB36-1984-4394-9D3C-9EBC803F8BE6}">
      <dgm:prSet/>
      <dgm:spPr/>
      <dgm:t>
        <a:bodyPr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</a:rPr>
            <a:t>Bakanlıkça uygun görülen aile sağlığı merkezleri eğitim amaçlı olarak da kullanılabilen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</a:rPr>
            <a:t>                                 SAĞLIK KURULUŞU</a:t>
          </a:r>
        </a:p>
        <a:p>
          <a:r>
            <a:rPr lang="tr-TR" dirty="0"/>
            <a:t>       </a:t>
          </a:r>
          <a:endParaRPr lang="en-US" dirty="0"/>
        </a:p>
      </dgm:t>
    </dgm:pt>
    <dgm:pt modelId="{16F19958-86DF-4A1D-B7F7-4F812B1CB5B9}" type="parTrans" cxnId="{E3F01012-2D23-41A3-8029-BD738FD320E9}">
      <dgm:prSet/>
      <dgm:spPr/>
      <dgm:t>
        <a:bodyPr/>
        <a:lstStyle/>
        <a:p>
          <a:endParaRPr lang="tr-TR"/>
        </a:p>
      </dgm:t>
    </dgm:pt>
    <dgm:pt modelId="{F884E997-E46C-47A7-AD99-0F24BB25D602}" type="sibTrans" cxnId="{E3F01012-2D23-41A3-8029-BD738FD320E9}">
      <dgm:prSet/>
      <dgm:spPr/>
      <dgm:t>
        <a:bodyPr/>
        <a:lstStyle/>
        <a:p>
          <a:endParaRPr lang="tr-TR"/>
        </a:p>
      </dgm:t>
    </dgm:pt>
    <dgm:pt modelId="{BB49B531-3022-4E27-B4AE-09CD9A002898}">
      <dgm:prSet/>
      <dgm:spPr/>
      <dgm:t>
        <a:bodyPr/>
        <a:lstStyle/>
        <a:p>
          <a:r>
            <a:rPr lang="tr-TR" dirty="0"/>
            <a:t>Sözleşme yapmış  bir ya da daha fazla aile hekimi bulundurabilen</a:t>
          </a:r>
        </a:p>
        <a:p>
          <a:r>
            <a:rPr lang="tr-TR" dirty="0"/>
            <a:t>                                                                                                     </a:t>
          </a:r>
          <a:endParaRPr lang="en-US" dirty="0"/>
        </a:p>
      </dgm:t>
    </dgm:pt>
    <dgm:pt modelId="{C0426D82-7791-4320-B102-317173BDD13A}" type="parTrans" cxnId="{E841A36A-25A3-44DA-BC57-C96B66B52F69}">
      <dgm:prSet/>
      <dgm:spPr/>
      <dgm:t>
        <a:bodyPr/>
        <a:lstStyle/>
        <a:p>
          <a:endParaRPr lang="tr-TR"/>
        </a:p>
      </dgm:t>
    </dgm:pt>
    <dgm:pt modelId="{B8E167CD-7A62-4651-B54E-6B2370F439BF}" type="sibTrans" cxnId="{E841A36A-25A3-44DA-BC57-C96B66B52F69}">
      <dgm:prSet/>
      <dgm:spPr/>
      <dgm:t>
        <a:bodyPr/>
        <a:lstStyle/>
        <a:p>
          <a:endParaRPr lang="tr-TR"/>
        </a:p>
      </dgm:t>
    </dgm:pt>
    <dgm:pt modelId="{4FDC3C64-B1C7-4134-82AB-0D38E2530D4E}" type="pres">
      <dgm:prSet presAssocID="{17ACC65E-6D17-4109-9D32-037A6B480E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90006E9-2920-4532-88E2-B37F2D058E73}" type="pres">
      <dgm:prSet presAssocID="{BCBAF786-1607-4BD2-ABE7-0025CB64AA53}" presName="thickLine" presStyleLbl="alignNode1" presStyleIdx="0" presStyleCnt="3" custLinFactNeighborX="948" custLinFactNeighborY="35408"/>
      <dgm:spPr/>
    </dgm:pt>
    <dgm:pt modelId="{E7F79109-90D1-47E9-9A0C-EB71EE432509}" type="pres">
      <dgm:prSet presAssocID="{BCBAF786-1607-4BD2-ABE7-0025CB64AA53}" presName="horz1" presStyleCnt="0"/>
      <dgm:spPr/>
    </dgm:pt>
    <dgm:pt modelId="{C457D83D-8BFF-41DF-93BA-334111DBFDF5}" type="pres">
      <dgm:prSet presAssocID="{BCBAF786-1607-4BD2-ABE7-0025CB64AA53}" presName="tx1" presStyleLbl="revTx" presStyleIdx="0" presStyleCnt="3"/>
      <dgm:spPr/>
      <dgm:t>
        <a:bodyPr/>
        <a:lstStyle/>
        <a:p>
          <a:endParaRPr lang="tr-TR"/>
        </a:p>
      </dgm:t>
    </dgm:pt>
    <dgm:pt modelId="{A755CC36-F689-47F5-BB15-0E8AE16A413D}" type="pres">
      <dgm:prSet presAssocID="{BCBAF786-1607-4BD2-ABE7-0025CB64AA53}" presName="vert1" presStyleCnt="0"/>
      <dgm:spPr/>
    </dgm:pt>
    <dgm:pt modelId="{F2CF20F4-3552-4E50-B473-AAE9D5D05865}" type="pres">
      <dgm:prSet presAssocID="{BB49B531-3022-4E27-B4AE-09CD9A002898}" presName="thickLine" presStyleLbl="alignNode1" presStyleIdx="1" presStyleCnt="3"/>
      <dgm:spPr/>
    </dgm:pt>
    <dgm:pt modelId="{5AA6B34C-3DBA-45CC-BAA7-CFFB9E4F9C9C}" type="pres">
      <dgm:prSet presAssocID="{BB49B531-3022-4E27-B4AE-09CD9A002898}" presName="horz1" presStyleCnt="0"/>
      <dgm:spPr/>
    </dgm:pt>
    <dgm:pt modelId="{CDDD9525-1F41-403C-B4D5-61726C68D850}" type="pres">
      <dgm:prSet presAssocID="{BB49B531-3022-4E27-B4AE-09CD9A002898}" presName="tx1" presStyleLbl="revTx" presStyleIdx="1" presStyleCnt="3"/>
      <dgm:spPr/>
      <dgm:t>
        <a:bodyPr/>
        <a:lstStyle/>
        <a:p>
          <a:endParaRPr lang="tr-TR"/>
        </a:p>
      </dgm:t>
    </dgm:pt>
    <dgm:pt modelId="{5F969148-1604-4C3D-8B0F-D5024E361798}" type="pres">
      <dgm:prSet presAssocID="{BB49B531-3022-4E27-B4AE-09CD9A002898}" presName="vert1" presStyleCnt="0"/>
      <dgm:spPr/>
    </dgm:pt>
    <dgm:pt modelId="{9EE01D05-7DB2-4ECB-811F-8837CD1EDED6}" type="pres">
      <dgm:prSet presAssocID="{7869CB36-1984-4394-9D3C-9EBC803F8BE6}" presName="thickLine" presStyleLbl="alignNode1" presStyleIdx="2" presStyleCnt="3"/>
      <dgm:spPr/>
    </dgm:pt>
    <dgm:pt modelId="{2B0112CB-80FC-4C1D-8A5E-C2EDD04DA0FC}" type="pres">
      <dgm:prSet presAssocID="{7869CB36-1984-4394-9D3C-9EBC803F8BE6}" presName="horz1" presStyleCnt="0"/>
      <dgm:spPr/>
    </dgm:pt>
    <dgm:pt modelId="{313C3844-9247-4623-B221-AD02AB13B39B}" type="pres">
      <dgm:prSet presAssocID="{7869CB36-1984-4394-9D3C-9EBC803F8BE6}" presName="tx1" presStyleLbl="revTx" presStyleIdx="2" presStyleCnt="3"/>
      <dgm:spPr/>
      <dgm:t>
        <a:bodyPr/>
        <a:lstStyle/>
        <a:p>
          <a:endParaRPr lang="tr-TR"/>
        </a:p>
      </dgm:t>
    </dgm:pt>
    <dgm:pt modelId="{F4BAEDCC-855F-49AF-82FD-41FB302F9585}" type="pres">
      <dgm:prSet presAssocID="{7869CB36-1984-4394-9D3C-9EBC803F8BE6}" presName="vert1" presStyleCnt="0"/>
      <dgm:spPr/>
    </dgm:pt>
  </dgm:ptLst>
  <dgm:cxnLst>
    <dgm:cxn modelId="{9A76FF9C-8537-494D-8390-8F38A96C4009}" type="presOf" srcId="{7869CB36-1984-4394-9D3C-9EBC803F8BE6}" destId="{313C3844-9247-4623-B221-AD02AB13B39B}" srcOrd="0" destOrd="0" presId="urn:microsoft.com/office/officeart/2008/layout/LinedList"/>
    <dgm:cxn modelId="{1E5646AB-814B-44A6-A919-21DE62D13F03}" type="presOf" srcId="{BB49B531-3022-4E27-B4AE-09CD9A002898}" destId="{CDDD9525-1F41-403C-B4D5-61726C68D850}" srcOrd="0" destOrd="0" presId="urn:microsoft.com/office/officeart/2008/layout/LinedList"/>
    <dgm:cxn modelId="{E7755014-EB2C-42D0-A3E2-4B38D798B5FB}" type="presOf" srcId="{17ACC65E-6D17-4109-9D32-037A6B480E16}" destId="{4FDC3C64-B1C7-4134-82AB-0D38E2530D4E}" srcOrd="0" destOrd="0" presId="urn:microsoft.com/office/officeart/2008/layout/LinedList"/>
    <dgm:cxn modelId="{E3F01012-2D23-41A3-8029-BD738FD320E9}" srcId="{17ACC65E-6D17-4109-9D32-037A6B480E16}" destId="{7869CB36-1984-4394-9D3C-9EBC803F8BE6}" srcOrd="2" destOrd="0" parTransId="{16F19958-86DF-4A1D-B7F7-4F812B1CB5B9}" sibTransId="{F884E997-E46C-47A7-AD99-0F24BB25D602}"/>
    <dgm:cxn modelId="{E841A36A-25A3-44DA-BC57-C96B66B52F69}" srcId="{17ACC65E-6D17-4109-9D32-037A6B480E16}" destId="{BB49B531-3022-4E27-B4AE-09CD9A002898}" srcOrd="1" destOrd="0" parTransId="{C0426D82-7791-4320-B102-317173BDD13A}" sibTransId="{B8E167CD-7A62-4651-B54E-6B2370F439BF}"/>
    <dgm:cxn modelId="{D7172C1D-8172-4F5A-8ACB-B226AAA5F03C}" srcId="{17ACC65E-6D17-4109-9D32-037A6B480E16}" destId="{BCBAF786-1607-4BD2-ABE7-0025CB64AA53}" srcOrd="0" destOrd="0" parTransId="{46398A14-666C-442A-A750-0DABA2067975}" sibTransId="{5C357C04-49FA-46FC-9321-5A368A15C81E}"/>
    <dgm:cxn modelId="{0EB44FBD-E725-4411-9E9C-03FD28EA8BB5}" type="presOf" srcId="{BCBAF786-1607-4BD2-ABE7-0025CB64AA53}" destId="{C457D83D-8BFF-41DF-93BA-334111DBFDF5}" srcOrd="0" destOrd="0" presId="urn:microsoft.com/office/officeart/2008/layout/LinedList"/>
    <dgm:cxn modelId="{A8F68BF2-4EE9-409D-8DC0-94E9791B50DD}" type="presParOf" srcId="{4FDC3C64-B1C7-4134-82AB-0D38E2530D4E}" destId="{690006E9-2920-4532-88E2-B37F2D058E73}" srcOrd="0" destOrd="0" presId="urn:microsoft.com/office/officeart/2008/layout/LinedList"/>
    <dgm:cxn modelId="{4FB4D259-F95B-47ED-9BBC-3D98F25E5827}" type="presParOf" srcId="{4FDC3C64-B1C7-4134-82AB-0D38E2530D4E}" destId="{E7F79109-90D1-47E9-9A0C-EB71EE432509}" srcOrd="1" destOrd="0" presId="urn:microsoft.com/office/officeart/2008/layout/LinedList"/>
    <dgm:cxn modelId="{8C17907D-C7BE-4B1E-8483-C7C3FF37016A}" type="presParOf" srcId="{E7F79109-90D1-47E9-9A0C-EB71EE432509}" destId="{C457D83D-8BFF-41DF-93BA-334111DBFDF5}" srcOrd="0" destOrd="0" presId="urn:microsoft.com/office/officeart/2008/layout/LinedList"/>
    <dgm:cxn modelId="{34033532-C919-44D0-A836-8404F757D140}" type="presParOf" srcId="{E7F79109-90D1-47E9-9A0C-EB71EE432509}" destId="{A755CC36-F689-47F5-BB15-0E8AE16A413D}" srcOrd="1" destOrd="0" presId="urn:microsoft.com/office/officeart/2008/layout/LinedList"/>
    <dgm:cxn modelId="{EE5A2969-F8B0-42FB-AE03-5DF8B69E8DB1}" type="presParOf" srcId="{4FDC3C64-B1C7-4134-82AB-0D38E2530D4E}" destId="{F2CF20F4-3552-4E50-B473-AAE9D5D05865}" srcOrd="2" destOrd="0" presId="urn:microsoft.com/office/officeart/2008/layout/LinedList"/>
    <dgm:cxn modelId="{C450CCB3-040B-4DDA-AFAE-0BB5068103B0}" type="presParOf" srcId="{4FDC3C64-B1C7-4134-82AB-0D38E2530D4E}" destId="{5AA6B34C-3DBA-45CC-BAA7-CFFB9E4F9C9C}" srcOrd="3" destOrd="0" presId="urn:microsoft.com/office/officeart/2008/layout/LinedList"/>
    <dgm:cxn modelId="{89DB3E1B-32B0-4BF9-9476-17A67C25AF81}" type="presParOf" srcId="{5AA6B34C-3DBA-45CC-BAA7-CFFB9E4F9C9C}" destId="{CDDD9525-1F41-403C-B4D5-61726C68D850}" srcOrd="0" destOrd="0" presId="urn:microsoft.com/office/officeart/2008/layout/LinedList"/>
    <dgm:cxn modelId="{4698AF67-3E90-4AD1-80F7-232603A55183}" type="presParOf" srcId="{5AA6B34C-3DBA-45CC-BAA7-CFFB9E4F9C9C}" destId="{5F969148-1604-4C3D-8B0F-D5024E361798}" srcOrd="1" destOrd="0" presId="urn:microsoft.com/office/officeart/2008/layout/LinedList"/>
    <dgm:cxn modelId="{67435A01-A3BC-4BE6-8601-B0D925DA40A7}" type="presParOf" srcId="{4FDC3C64-B1C7-4134-82AB-0D38E2530D4E}" destId="{9EE01D05-7DB2-4ECB-811F-8837CD1EDED6}" srcOrd="4" destOrd="0" presId="urn:microsoft.com/office/officeart/2008/layout/LinedList"/>
    <dgm:cxn modelId="{59B7A22D-DD45-4D04-9147-C92A732A01DF}" type="presParOf" srcId="{4FDC3C64-B1C7-4134-82AB-0D38E2530D4E}" destId="{2B0112CB-80FC-4C1D-8A5E-C2EDD04DA0FC}" srcOrd="5" destOrd="0" presId="urn:microsoft.com/office/officeart/2008/layout/LinedList"/>
    <dgm:cxn modelId="{4D4C567C-3E93-458E-A682-9D0BE4F15FF0}" type="presParOf" srcId="{2B0112CB-80FC-4C1D-8A5E-C2EDD04DA0FC}" destId="{313C3844-9247-4623-B221-AD02AB13B39B}" srcOrd="0" destOrd="0" presId="urn:microsoft.com/office/officeart/2008/layout/LinedList"/>
    <dgm:cxn modelId="{8348CB19-AABD-4CE6-903A-7E1EB2A4A6A0}" type="presParOf" srcId="{2B0112CB-80FC-4C1D-8A5E-C2EDD04DA0FC}" destId="{F4BAEDCC-855F-49AF-82FD-41FB302F95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16062-0B6B-463B-96B5-B52858441F9D}">
      <dsp:nvSpPr>
        <dsp:cNvPr id="0" name=""/>
        <dsp:cNvSpPr/>
      </dsp:nvSpPr>
      <dsp:spPr>
        <a:xfrm>
          <a:off x="0" y="25"/>
          <a:ext cx="9992251" cy="839474"/>
        </a:xfrm>
        <a:prstGeom prst="roundRect">
          <a:avLst/>
        </a:prstGeom>
        <a:solidFill>
          <a:srgbClr val="FB1D1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/>
            <a:t>ASM tanımı</a:t>
          </a:r>
        </a:p>
      </dsp:txBody>
      <dsp:txXfrm>
        <a:off x="40980" y="41005"/>
        <a:ext cx="9910291" cy="757514"/>
      </dsp:txXfrm>
    </dsp:sp>
    <dsp:sp modelId="{8A5080DD-D998-4544-A46A-AB73B8591CAC}">
      <dsp:nvSpPr>
        <dsp:cNvPr id="0" name=""/>
        <dsp:cNvSpPr/>
      </dsp:nvSpPr>
      <dsp:spPr>
        <a:xfrm>
          <a:off x="0" y="940300"/>
          <a:ext cx="9992251" cy="839474"/>
        </a:xfrm>
        <a:prstGeom prst="roundRect">
          <a:avLst/>
        </a:prstGeom>
        <a:solidFill>
          <a:srgbClr val="FB1D1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/>
            <a:t>ASM görevleri</a:t>
          </a:r>
        </a:p>
      </dsp:txBody>
      <dsp:txXfrm>
        <a:off x="40980" y="981280"/>
        <a:ext cx="9910291" cy="757514"/>
      </dsp:txXfrm>
    </dsp:sp>
    <dsp:sp modelId="{C755AE2A-DDC8-477E-A5DF-F2F6F6C05E9A}">
      <dsp:nvSpPr>
        <dsp:cNvPr id="0" name=""/>
        <dsp:cNvSpPr/>
      </dsp:nvSpPr>
      <dsp:spPr>
        <a:xfrm>
          <a:off x="0" y="1880575"/>
          <a:ext cx="9992251" cy="839474"/>
        </a:xfrm>
        <a:prstGeom prst="roundRect">
          <a:avLst/>
        </a:prstGeom>
        <a:solidFill>
          <a:srgbClr val="FB1D1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/>
            <a:t>ASM ekibi ve görevleri</a:t>
          </a:r>
        </a:p>
      </dsp:txBody>
      <dsp:txXfrm>
        <a:off x="40980" y="1921555"/>
        <a:ext cx="9910291" cy="757514"/>
      </dsp:txXfrm>
    </dsp:sp>
    <dsp:sp modelId="{E1C5B5F6-DE31-46E2-BAE5-5F459A18DC89}">
      <dsp:nvSpPr>
        <dsp:cNvPr id="0" name=""/>
        <dsp:cNvSpPr/>
      </dsp:nvSpPr>
      <dsp:spPr>
        <a:xfrm>
          <a:off x="0" y="2820850"/>
          <a:ext cx="9992251" cy="839474"/>
        </a:xfrm>
        <a:prstGeom prst="roundRect">
          <a:avLst/>
        </a:prstGeom>
        <a:solidFill>
          <a:srgbClr val="FB1D1D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/>
            <a:t>ASM - TSM İlişkisi</a:t>
          </a:r>
        </a:p>
      </dsp:txBody>
      <dsp:txXfrm>
        <a:off x="40980" y="2861830"/>
        <a:ext cx="9910291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006E9-2920-4532-88E2-B37F2D058E73}">
      <dsp:nvSpPr>
        <dsp:cNvPr id="0" name=""/>
        <dsp:cNvSpPr/>
      </dsp:nvSpPr>
      <dsp:spPr>
        <a:xfrm>
          <a:off x="0" y="545458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7D83D-8BFF-41DF-93BA-334111DBFDF5}">
      <dsp:nvSpPr>
        <dsp:cNvPr id="0" name=""/>
        <dsp:cNvSpPr/>
      </dsp:nvSpPr>
      <dsp:spPr>
        <a:xfrm>
          <a:off x="0" y="2249"/>
          <a:ext cx="6683374" cy="1534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Bakanlıkça öngörülen nüfus kriterleri göz önünde bulundurularak yapılan bir sözleşme ile oluşturulan</a:t>
          </a:r>
          <a:endParaRPr lang="en-US" sz="2000" kern="1200" dirty="0"/>
        </a:p>
      </dsp:txBody>
      <dsp:txXfrm>
        <a:off x="0" y="2249"/>
        <a:ext cx="6683374" cy="1534142"/>
      </dsp:txXfrm>
    </dsp:sp>
    <dsp:sp modelId="{F2CF20F4-3552-4E50-B473-AAE9D5D05865}">
      <dsp:nvSpPr>
        <dsp:cNvPr id="0" name=""/>
        <dsp:cNvSpPr/>
      </dsp:nvSpPr>
      <dsp:spPr>
        <a:xfrm>
          <a:off x="0" y="1536391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DD9525-1F41-403C-B4D5-61726C68D850}">
      <dsp:nvSpPr>
        <dsp:cNvPr id="0" name=""/>
        <dsp:cNvSpPr/>
      </dsp:nvSpPr>
      <dsp:spPr>
        <a:xfrm>
          <a:off x="0" y="1536391"/>
          <a:ext cx="6683374" cy="1534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Sözleşme yapmış  bir ya da daha fazla aile hekimi bulundurabilen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                                                                                                     </a:t>
          </a:r>
          <a:endParaRPr lang="en-US" sz="2000" kern="1200" dirty="0"/>
        </a:p>
      </dsp:txBody>
      <dsp:txXfrm>
        <a:off x="0" y="1536391"/>
        <a:ext cx="6683374" cy="1534142"/>
      </dsp:txXfrm>
    </dsp:sp>
    <dsp:sp modelId="{9EE01D05-7DB2-4ECB-811F-8837CD1EDED6}">
      <dsp:nvSpPr>
        <dsp:cNvPr id="0" name=""/>
        <dsp:cNvSpPr/>
      </dsp:nvSpPr>
      <dsp:spPr>
        <a:xfrm>
          <a:off x="0" y="3070533"/>
          <a:ext cx="6683374" cy="0"/>
        </a:xfrm>
        <a:prstGeom prst="line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3C3844-9247-4623-B221-AD02AB13B39B}">
      <dsp:nvSpPr>
        <dsp:cNvPr id="0" name=""/>
        <dsp:cNvSpPr/>
      </dsp:nvSpPr>
      <dsp:spPr>
        <a:xfrm>
          <a:off x="0" y="3070533"/>
          <a:ext cx="6683374" cy="1534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Bakanlıkça uygun görülen aile sağlığı merkezleri eğitim amaçlı olarak da kullanılabilen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                                 SAĞLIK KURULUŞU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       </a:t>
          </a:r>
          <a:endParaRPr lang="en-US" sz="2000" kern="1200" dirty="0"/>
        </a:p>
      </dsp:txBody>
      <dsp:txXfrm>
        <a:off x="0" y="3070533"/>
        <a:ext cx="6683374" cy="153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8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75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18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34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77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93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68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66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0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3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50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8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7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2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4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3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814A97B-A72B-4DDA-BA60-7D14C8A08320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FB3BB63-2EB2-420F-B61F-599C0DB7A1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20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agligim.gov.tr/aile-hekimligi/aile-sagligi-elemani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tr-TR" b="1" u="sng" dirty="0"/>
              <a:t>(</a:t>
            </a:r>
            <a:r>
              <a:rPr lang="tr-TR" b="1" u="sng" dirty="0">
                <a:solidFill>
                  <a:schemeClr val="bg1"/>
                </a:solidFill>
              </a:rPr>
              <a:t>ASM</a:t>
            </a:r>
            <a:r>
              <a:rPr lang="tr-TR" b="1" u="sng" dirty="0"/>
              <a:t>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70781" y="46236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u="sng" dirty="0">
                <a:solidFill>
                  <a:schemeClr val="bg1"/>
                </a:solidFill>
              </a:rPr>
              <a:t>A</a:t>
            </a:r>
            <a:r>
              <a:rPr lang="tr-TR" sz="6000" b="1" u="sng" dirty="0"/>
              <a:t>İLE </a:t>
            </a:r>
            <a:r>
              <a:rPr lang="tr-TR" sz="6000" b="1" u="sng" dirty="0">
                <a:solidFill>
                  <a:schemeClr val="bg1"/>
                </a:solidFill>
              </a:rPr>
              <a:t>S</a:t>
            </a:r>
            <a:r>
              <a:rPr lang="tr-TR" sz="6000" b="1" u="sng" dirty="0"/>
              <a:t>AĞLIK </a:t>
            </a:r>
            <a:r>
              <a:rPr lang="tr-TR" sz="6000" b="1" u="sng" dirty="0">
                <a:solidFill>
                  <a:schemeClr val="bg1"/>
                </a:solidFill>
              </a:rPr>
              <a:t>M</a:t>
            </a:r>
            <a:r>
              <a:rPr lang="tr-TR" sz="6000" b="1" u="sng" dirty="0"/>
              <a:t>ERKEZİ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81B18E20-C822-459E-AEC5-B512619D9BC6}"/>
              </a:ext>
            </a:extLst>
          </p:cNvPr>
          <p:cNvSpPr txBox="1"/>
          <p:nvPr/>
        </p:nvSpPr>
        <p:spPr>
          <a:xfrm>
            <a:off x="6836373" y="5528673"/>
            <a:ext cx="549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Hazırlayan: </a:t>
            </a:r>
            <a:r>
              <a:rPr lang="tr-TR" sz="2000" b="1" dirty="0" err="1" smtClean="0">
                <a:solidFill>
                  <a:schemeClr val="bg1"/>
                </a:solidFill>
              </a:rPr>
              <a:t>İnt.Dr</a:t>
            </a:r>
            <a:r>
              <a:rPr lang="tr-TR" sz="2000" b="1" dirty="0">
                <a:solidFill>
                  <a:schemeClr val="bg1"/>
                </a:solidFill>
              </a:rPr>
              <a:t>. </a:t>
            </a:r>
            <a:r>
              <a:rPr lang="tr-TR" sz="2000" b="1" dirty="0" smtClean="0">
                <a:solidFill>
                  <a:schemeClr val="bg1"/>
                </a:solidFill>
              </a:rPr>
              <a:t>Sezin Arslantürk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43F19989-654D-489F-82C2-AA459D47B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11" y="2387600"/>
            <a:ext cx="4409928" cy="27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Aile Hekiminin Görevleri</a:t>
            </a:r>
            <a:r>
              <a:rPr lang="tr-TR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303353"/>
            <a:ext cx="8915400" cy="4006222"/>
          </a:xfrm>
        </p:spPr>
        <p:txBody>
          <a:bodyPr>
            <a:normAutofit/>
          </a:bodyPr>
          <a:lstStyle/>
          <a:p>
            <a:r>
              <a:rPr lang="tr-TR" sz="2000" i="1" dirty="0">
                <a:solidFill>
                  <a:srgbClr val="C00000"/>
                </a:solidFill>
              </a:rPr>
              <a:t>Sağlık hizmetinin planlanması </a:t>
            </a:r>
            <a:r>
              <a:rPr lang="tr-TR" sz="2000" dirty="0"/>
              <a:t>için TSM ile işbirliği yapmak</a:t>
            </a:r>
          </a:p>
          <a:p>
            <a:r>
              <a:rPr lang="tr-TR" sz="2000" dirty="0"/>
              <a:t>Karşılaştığı toplum ve çevre sağlığını ilgilendiren durumları </a:t>
            </a:r>
            <a:r>
              <a:rPr lang="tr-TR" sz="2000" dirty="0" err="1"/>
              <a:t>TSM’ye</a:t>
            </a:r>
            <a:r>
              <a:rPr lang="tr-TR" sz="2000" dirty="0"/>
              <a:t> iletmek</a:t>
            </a:r>
          </a:p>
          <a:p>
            <a:r>
              <a:rPr lang="tr-TR" sz="2000" dirty="0"/>
              <a:t>Kendisine kayıtlı kişilerin </a:t>
            </a:r>
            <a:r>
              <a:rPr lang="tr-TR" sz="2000" i="1" dirty="0">
                <a:solidFill>
                  <a:srgbClr val="C00000"/>
                </a:solidFill>
              </a:rPr>
              <a:t>ilk değerlendirmesini yapmak için 6 ay içinde ev ziyaretleri</a:t>
            </a:r>
            <a:r>
              <a:rPr lang="tr-TR" sz="2000" dirty="0"/>
              <a:t>nde bulunmak veya kişiler ile iletişime geçmek</a:t>
            </a:r>
          </a:p>
          <a:p>
            <a:r>
              <a:rPr lang="tr-TR" sz="2000" dirty="0"/>
              <a:t>Kişiye yönelik </a:t>
            </a:r>
            <a:r>
              <a:rPr lang="tr-TR" sz="2000" i="1" dirty="0">
                <a:solidFill>
                  <a:srgbClr val="C00000"/>
                </a:solidFill>
              </a:rPr>
              <a:t>koruyucu sağlık hizmetleri ile birinci basamak teşhis, tedavi, rehabilitasyon ve danışmanlık hizmetler</a:t>
            </a:r>
            <a:r>
              <a:rPr lang="tr-TR" sz="2000" b="1" i="1" dirty="0">
                <a:solidFill>
                  <a:srgbClr val="C00000"/>
                </a:solidFill>
              </a:rPr>
              <a:t>i</a:t>
            </a:r>
            <a:r>
              <a:rPr lang="tr-TR" sz="2000" dirty="0"/>
              <a:t>ni vermek</a:t>
            </a:r>
          </a:p>
          <a:p>
            <a:r>
              <a:rPr lang="tr-TR" sz="2000" dirty="0"/>
              <a:t>Sağlıkla ilgili olarak kayıtlı kişilere </a:t>
            </a:r>
            <a:r>
              <a:rPr lang="tr-TR" sz="2000" i="1" dirty="0">
                <a:solidFill>
                  <a:srgbClr val="C00000"/>
                </a:solidFill>
              </a:rPr>
              <a:t>rehberlik yaparak, sağlığı geliştirici ve koruyucu hizmetler ile ana çocuk sağlığı ve üreme sağlığı hizmetleri </a:t>
            </a:r>
            <a:r>
              <a:rPr lang="tr-TR" sz="2000" dirty="0"/>
              <a:t>vermek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8E62D16-965A-4209-8520-4812C6F5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789" y="5233182"/>
            <a:ext cx="2589212" cy="15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491B121-12B5-4977-A064-636AB0B9B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Aile Hekiminin Görevleri</a:t>
            </a:r>
            <a:r>
              <a:rPr lang="tr-TR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4079294"/>
          </a:xfrm>
        </p:spPr>
        <p:txBody>
          <a:bodyPr>
            <a:normAutofit fontScale="92500" lnSpcReduction="10000"/>
          </a:bodyPr>
          <a:lstStyle/>
          <a:p>
            <a:r>
              <a:rPr lang="tr-TR" sz="2000" i="1" dirty="0">
                <a:solidFill>
                  <a:srgbClr val="C00000"/>
                </a:solidFill>
              </a:rPr>
              <a:t>Periyodik sağlık muayenesi </a:t>
            </a:r>
            <a:r>
              <a:rPr lang="tr-TR" sz="2000" dirty="0"/>
              <a:t>yapmak</a:t>
            </a:r>
          </a:p>
          <a:p>
            <a:endParaRPr lang="tr-TR" sz="2000" dirty="0"/>
          </a:p>
          <a:p>
            <a:r>
              <a:rPr lang="tr-TR" sz="2000" dirty="0"/>
              <a:t>Kayıtlı kişilerin yaş, cinsiyet ve hastalık gruplarına yönelik </a:t>
            </a:r>
            <a:r>
              <a:rPr lang="tr-TR" sz="2000" i="1" dirty="0">
                <a:solidFill>
                  <a:srgbClr val="C00000"/>
                </a:solidFill>
              </a:rPr>
              <a:t>izlem ve taramalar</a:t>
            </a:r>
            <a:r>
              <a:rPr lang="tr-TR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ı</a:t>
            </a:r>
            <a:r>
              <a:rPr lang="tr-TR" sz="2000" dirty="0"/>
              <a:t>( kanser, kronik hastalıklar, gebe, lohusa, </a:t>
            </a:r>
            <a:r>
              <a:rPr lang="tr-TR" sz="2000" dirty="0" err="1"/>
              <a:t>yenidoğan</a:t>
            </a:r>
            <a:r>
              <a:rPr lang="tr-TR" sz="2000" dirty="0"/>
              <a:t>, bebek, çocuk sağlığı, </a:t>
            </a:r>
            <a:r>
              <a:rPr lang="tr-TR" sz="2000" dirty="0" err="1"/>
              <a:t>adölesan</a:t>
            </a:r>
            <a:r>
              <a:rPr lang="tr-TR" sz="2000" dirty="0"/>
              <a:t> (ergen), erişkin, yaşlı sağlığı ve benzeri) yapmak</a:t>
            </a:r>
          </a:p>
          <a:p>
            <a:endParaRPr lang="tr-TR" sz="2000" dirty="0"/>
          </a:p>
          <a:p>
            <a:r>
              <a:rPr lang="tr-TR" sz="2000" dirty="0"/>
              <a:t>Evde takibi zorunlu olan engelli, yaşlı, yatalak ve benzeri durumlardaki kendine kayıtlı kişilere evde veya gezici/yerinde sağlık hizmetleri ile </a:t>
            </a:r>
            <a:r>
              <a:rPr lang="tr-TR" sz="2000" i="1" dirty="0">
                <a:solidFill>
                  <a:srgbClr val="C00000"/>
                </a:solidFill>
              </a:rPr>
              <a:t>birinci basamak teşhis, tedavi, rehabilitasyon ve danışmanlık hizmetleri </a:t>
            </a:r>
            <a:r>
              <a:rPr lang="tr-TR" sz="2000" dirty="0"/>
              <a:t>vermek</a:t>
            </a:r>
          </a:p>
          <a:p>
            <a:endParaRPr lang="tr-TR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ED05F70-AB3E-4472-B26B-EFE6A5A59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6E8ED262-BBD7-4594-925C-9BD0F4A2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1775934"/>
            <a:ext cx="3981455" cy="2986091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21F6BE39-9E37-45F0-B10C-92305CFB7C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="" xmlns:a16="http://schemas.microsoft.com/office/drawing/2014/main" id="{008ED74B-06F2-4BD5-838F-1AAD0033E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8E2CBEEA-EA92-4CBE-9D2B-27D30744F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656" b="153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9" name="Group 11">
            <a:extLst>
              <a:ext uri="{FF2B5EF4-FFF2-40B4-BE49-F238E27FC236}">
                <a16:creationId xmlns="" xmlns:a16="http://schemas.microsoft.com/office/drawing/2014/main" id="{E9F586E1-75B5-49B8-9A21-DD14CA0F6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8ECF1231-6B06-42A7-9653-F6A738AAC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DD0D424C-4930-4745-B075-4AF5691E38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8CD110D4-7970-4333-ACA2-F5A0DFCE9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94C2DE85-6DF9-48B6-AC63-963A52242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2B527314-243D-423D-9285-A30290D1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857798C9-0A62-400E-B105-429ABFC4D7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40E214F1-D642-41FF-8FBB-F1484108E9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24EBEFE9-8F4F-41C2-9022-FF9730C4E0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389BEA2F-6457-431A-941E-840A670CA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D32D9258-EB54-414B-A2D5-4583395695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495967EF-C4BF-4A5F-90E5-A603A6654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="" xmlns:a16="http://schemas.microsoft.com/office/drawing/2014/main" id="{253675EB-03CE-4B59-BEBD-4D0D98710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7044" y="657574"/>
            <a:ext cx="8761413" cy="70696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Aile Hekiminin Görevleri</a:t>
            </a:r>
            <a:r>
              <a:rPr lang="tr-TR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>
                <a:solidFill>
                  <a:srgbClr val="C00000"/>
                </a:solidFill>
              </a:rPr>
              <a:t>Tetkik hizmetleri</a:t>
            </a:r>
            <a:r>
              <a:rPr lang="tr-T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nin</a:t>
            </a:r>
            <a:r>
              <a:rPr lang="tr-TR" i="1" dirty="0">
                <a:solidFill>
                  <a:srgbClr val="C00000"/>
                </a:solidFill>
              </a:rPr>
              <a:t> </a:t>
            </a:r>
            <a:r>
              <a:rPr lang="tr-TR" dirty="0"/>
              <a:t>verilmesini sağlamak ya da bu hizmetleri vermek ve verdiği hizmetle ilgili olarak sağlık kayıtlarını tutmak</a:t>
            </a:r>
          </a:p>
          <a:p>
            <a:r>
              <a:rPr lang="tr-TR" dirty="0"/>
              <a:t>Aile sağlığı merkezi şartlarında teşhis ve tedavi yapılamayan hastaları </a:t>
            </a:r>
            <a:r>
              <a:rPr lang="tr-TR" i="1" dirty="0">
                <a:solidFill>
                  <a:schemeClr val="accent1"/>
                </a:solidFill>
              </a:rPr>
              <a:t>sevk etmek</a:t>
            </a:r>
          </a:p>
          <a:p>
            <a:r>
              <a:rPr lang="tr-TR" i="1" dirty="0">
                <a:solidFill>
                  <a:schemeClr val="accent1"/>
                </a:solidFill>
              </a:rPr>
              <a:t>Sevk edilen hastaların </a:t>
            </a:r>
            <a:r>
              <a:rPr lang="tr-TR" dirty="0"/>
              <a:t>geri bildirimi  yapılan muayene, teknik, teşhis, tedavi ve yatış </a:t>
            </a:r>
            <a:r>
              <a:rPr lang="tr-TR" i="1" dirty="0">
                <a:solidFill>
                  <a:schemeClr val="accent1"/>
                </a:solidFill>
              </a:rPr>
              <a:t>bilgilerini değerlendirmek</a:t>
            </a:r>
          </a:p>
          <a:p>
            <a:r>
              <a:rPr lang="tr-TR" dirty="0"/>
              <a:t>İkinci  ve üçüncü basamak tedavi ve rehabilitasyon hizmetleri ile evde </a:t>
            </a:r>
            <a:r>
              <a:rPr lang="tr-TR" i="1" dirty="0">
                <a:solidFill>
                  <a:srgbClr val="C00000"/>
                </a:solidFill>
              </a:rPr>
              <a:t>sağlık hizmetlerinin koordinasyonunu </a:t>
            </a:r>
            <a:r>
              <a:rPr lang="tr-TR" dirty="0"/>
              <a:t>sağlamak</a:t>
            </a:r>
          </a:p>
          <a:p>
            <a:r>
              <a:rPr lang="tr-TR" dirty="0"/>
              <a:t>Kendisine kayıtlı kişileri </a:t>
            </a:r>
            <a:r>
              <a:rPr lang="tr-TR" i="1" dirty="0">
                <a:solidFill>
                  <a:srgbClr val="C00000"/>
                </a:solidFill>
              </a:rPr>
              <a:t>yılda en az 1 defa değerlendirmek</a:t>
            </a:r>
            <a:r>
              <a:rPr lang="tr-TR" dirty="0"/>
              <a:t>, sağlık kayıtlarını güncellemek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9CAF6A1-77C7-4ABC-9E4A-E74A8DB16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6B3F65AF-943F-4D0E-B890-AA058F48B3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660B5807-5995-44AD-9E16-10337DC83A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E80AC2A9-A86D-45A4-B218-B52F22B3E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2DB7D344-D8A0-46BE-8BD4-70DEC451E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90B7E18B-6B64-4711-94DE-715DE0CB7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7CCF1B9C-A47F-4AC1-8164-F13CD42887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A7694E0F-733F-4E78-A250-B7840DA06E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7DE4B38A-BCE4-48FC-9109-41F73413B1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36605C57-20A9-46A2-A6DB-2EA83ADC9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23EFA4B2-9313-4409-9BAE-FC04D2AF11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C8A794CC-8846-4A65-8227-1001468DB8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87046215-2C6C-4EFD-9689-6EBF98CA98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C9387DA-2D8E-4E5D-BD65-274370B659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="" xmlns:a16="http://schemas.microsoft.com/office/drawing/2014/main" id="{18BFC65B-9706-4EE1-8B75-FEEC1C530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72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Aile Hekiminin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4087" y="2242242"/>
            <a:ext cx="9298744" cy="4100290"/>
          </a:xfrm>
        </p:spPr>
        <p:txBody>
          <a:bodyPr>
            <a:normAutofit/>
          </a:bodyPr>
          <a:lstStyle/>
          <a:p>
            <a:r>
              <a:rPr lang="tr-TR" dirty="0"/>
              <a:t>Gerektiğinde hastayı gözlem altına alarak </a:t>
            </a:r>
            <a:r>
              <a:rPr lang="tr-TR" i="1" dirty="0">
                <a:solidFill>
                  <a:srgbClr val="C00000"/>
                </a:solidFill>
              </a:rPr>
              <a:t>tetkik ve tedavisini yapmak</a:t>
            </a:r>
          </a:p>
          <a:p>
            <a:r>
              <a:rPr lang="tr-TR" dirty="0"/>
              <a:t>Entegre sağlık hizmetlerinin sunulduğu merkezlerde gerektiğinde hastayı gözlem amaçlı yatırarak tektik ve tedavi yapmak</a:t>
            </a:r>
          </a:p>
          <a:p>
            <a:r>
              <a:rPr lang="tr-TR" dirty="0"/>
              <a:t>İlgili mevzuatla birinci basamak sağlık kuruluşları ve resmi tabiplerce kişiye yönelik düzenlenmesi  öngörülen </a:t>
            </a:r>
            <a:r>
              <a:rPr lang="tr-TR" i="1" dirty="0">
                <a:solidFill>
                  <a:srgbClr val="C00000"/>
                </a:solidFill>
              </a:rPr>
              <a:t>her türlü sağlık raporu, sevk evrakı, reçete ve sair belgeleri düzenlemek</a:t>
            </a:r>
          </a:p>
          <a:p>
            <a:r>
              <a:rPr lang="tr-TR" dirty="0"/>
              <a:t>Kurumca belirlenen konularda </a:t>
            </a:r>
            <a:r>
              <a:rPr lang="tr-TR" i="1" dirty="0">
                <a:solidFill>
                  <a:srgbClr val="C00000"/>
                </a:solidFill>
              </a:rPr>
              <a:t>hizmet içi eğitimlere katılmak</a:t>
            </a:r>
          </a:p>
          <a:p>
            <a:r>
              <a:rPr lang="tr-TR" dirty="0"/>
              <a:t>Kurumca ve ilgili mevzuat ile verilen diğer görevleri  yapmak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06941072-E120-47EE-AC6D-35869FE1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015" y="3937365"/>
            <a:ext cx="2920635" cy="29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="" xmlns:a16="http://schemas.microsoft.com/office/drawing/2014/main" id="{F7E42047-F7E7-4687-BBE0-D4BDC8E77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D6F839A-C8D9-4FBC-8EFD-9E56D12F4C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D1F0D09B-BA85-41B1-A8DE-73728B72E5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FB2D0F0C-3A27-4FC3-A6A3-D2095D9B2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="" xmlns:a16="http://schemas.microsoft.com/office/drawing/2014/main" id="{FA1C69EF-E6E6-4BDD-B62F-637FC9F3C3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="" xmlns:a16="http://schemas.microsoft.com/office/drawing/2014/main" id="{75B4F36E-07F6-4E6F-A9D9-A7F6D9585A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="" xmlns:a16="http://schemas.microsoft.com/office/drawing/2014/main" id="{7D9136C7-12F1-4F21-A438-ED7668DDFA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="" xmlns:a16="http://schemas.microsoft.com/office/drawing/2014/main" id="{C718EF12-B769-45D9-9B6E-7AEAA3108A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="" xmlns:a16="http://schemas.microsoft.com/office/drawing/2014/main" id="{534EAD53-3968-459E-B27C-09126A0FE3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="" xmlns:a16="http://schemas.microsoft.com/office/drawing/2014/main" id="{67658BFE-59E2-4A2D-9E8A-18F81C350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="" xmlns:a16="http://schemas.microsoft.com/office/drawing/2014/main" id="{3FEC8A9E-385D-4407-9671-E302380229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="" xmlns:a16="http://schemas.microsoft.com/office/drawing/2014/main" id="{EFC82234-632C-4B76-A8FF-2C9C0DCA68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="" xmlns:a16="http://schemas.microsoft.com/office/drawing/2014/main" id="{662A4DB3-C195-4230-953D-307E4100FE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="" xmlns:a16="http://schemas.microsoft.com/office/drawing/2014/main" id="{94D310CF-9541-4CD7-855B-E2E1EF3437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70EDA856-A216-4EEC-9AB6-A59FFC703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="" xmlns:a16="http://schemas.microsoft.com/office/drawing/2014/main" id="{36F815B8-AFA8-45E9-A3D1-977F2D1921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="" xmlns:a16="http://schemas.microsoft.com/office/drawing/2014/main" id="{5D8FF653-8B3F-4B96-904D-1A4482EAEE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="" xmlns:a16="http://schemas.microsoft.com/office/drawing/2014/main" id="{4DD2E775-AB45-4AF1-B5B7-54948CFB98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="" xmlns:a16="http://schemas.microsoft.com/office/drawing/2014/main" id="{7BDE7E7B-E3AA-4A24-8F9D-CE77C96CA2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="" xmlns:a16="http://schemas.microsoft.com/office/drawing/2014/main" id="{D129CAA9-35E5-48CE-88AE-9806695CB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="" xmlns:a16="http://schemas.microsoft.com/office/drawing/2014/main" id="{A73989FF-4EFF-4181-81A4-72EF2E67DB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="" xmlns:a16="http://schemas.microsoft.com/office/drawing/2014/main" id="{8C2C17BD-8FA0-4F42-B2CD-5E5A9F5429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="" xmlns:a16="http://schemas.microsoft.com/office/drawing/2014/main" id="{EEE99CF3-AD71-46FB-8E7D-67825F7816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="" xmlns:a16="http://schemas.microsoft.com/office/drawing/2014/main" id="{D0F9D5ED-7591-4E88-9FDA-4C1DC47E9D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="" xmlns:a16="http://schemas.microsoft.com/office/drawing/2014/main" id="{88FA7C13-D80D-4514-B9DB-87AE076ACE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="" xmlns:a16="http://schemas.microsoft.com/office/drawing/2014/main" id="{202C78DF-D842-450B-A87D-E035719E4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="" xmlns:a16="http://schemas.microsoft.com/office/drawing/2014/main" id="{A4789F83-2423-47F8-8958-48E477BAE0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Aile Sağlığı Çalışanı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tr-TR"/>
              <a:t>Aile hekimi ile birlikte hizmet veren</a:t>
            </a:r>
          </a:p>
          <a:p>
            <a:r>
              <a:rPr lang="tr-TR"/>
              <a:t>Sözleşmeli olarak  çalıştırılan veya Türkiye Halk sağlığı Genel müdürlüğü veya eğitim kurumunca görevlendirilen</a:t>
            </a:r>
          </a:p>
          <a:p>
            <a:r>
              <a:rPr lang="tr-TR"/>
              <a:t>Hemşire , ebe, sağlık memuru(toplum sağlığı) ve acil tıp teknisyeni tanımlar</a:t>
            </a:r>
          </a:p>
          <a:p>
            <a:pPr lvl="1"/>
            <a:r>
              <a:rPr lang="tr-TR"/>
              <a:t> Her birim için 1 kişi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C509E7A-337A-4664-BEC2-03F9BCA0A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="" xmlns:a16="http://schemas.microsoft.com/office/drawing/2014/main" id="{D9AB99AB-E300-4B19-97C3-9A12EA3C7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5998235-DDF7-48C1-B871-7E2912FF8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7" r="46725" b="1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3030214-227F-42DB-9282-BBA6AF8D9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Aile Sağlığı Çalışanı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54296" y="2372624"/>
            <a:ext cx="7359512" cy="4851350"/>
          </a:xfrm>
        </p:spPr>
        <p:txBody>
          <a:bodyPr>
            <a:normAutofit/>
          </a:bodyPr>
          <a:lstStyle/>
          <a:p>
            <a:r>
              <a:rPr lang="tr-TR" dirty="0"/>
              <a:t>Aile hekimi ile birlikte ekip anlayışı içinde kişiye yönelik </a:t>
            </a:r>
            <a:r>
              <a:rPr lang="tr-TR" i="1" dirty="0">
                <a:solidFill>
                  <a:srgbClr val="C00000"/>
                </a:solidFill>
              </a:rPr>
              <a:t>koruyucu, tedavi ve </a:t>
            </a:r>
            <a:r>
              <a:rPr lang="tr-TR" i="1" dirty="0" err="1">
                <a:solidFill>
                  <a:srgbClr val="C00000"/>
                </a:solidFill>
              </a:rPr>
              <a:t>rehabilite</a:t>
            </a:r>
            <a:r>
              <a:rPr lang="tr-TR" i="1" dirty="0">
                <a:solidFill>
                  <a:srgbClr val="C00000"/>
                </a:solidFill>
              </a:rPr>
              <a:t> edici sağlık hizmetlerini sunmak </a:t>
            </a:r>
            <a:r>
              <a:rPr lang="tr-TR" dirty="0"/>
              <a:t>ve görevinin gerektirdiği hizmetler ile ilgili sağlık kayıt ve istatistiklerini tutmak </a:t>
            </a:r>
          </a:p>
          <a:p>
            <a:r>
              <a:rPr lang="tr-TR" dirty="0"/>
              <a:t>Kişilerin </a:t>
            </a:r>
            <a:r>
              <a:rPr lang="tr-TR" i="1" dirty="0">
                <a:solidFill>
                  <a:srgbClr val="C00000"/>
                </a:solidFill>
              </a:rPr>
              <a:t>yaşamsal bulgularını ölçmek kaydetmek</a:t>
            </a:r>
          </a:p>
          <a:p>
            <a:r>
              <a:rPr lang="tr-TR" dirty="0"/>
              <a:t>Aile hekiminin gözetiminde, talimatı verilen </a:t>
            </a:r>
            <a:r>
              <a:rPr lang="tr-TR" i="1" dirty="0">
                <a:solidFill>
                  <a:srgbClr val="C00000"/>
                </a:solidFill>
              </a:rPr>
              <a:t>ilaçları uygulamak</a:t>
            </a:r>
          </a:p>
          <a:p>
            <a:r>
              <a:rPr lang="tr-TR" i="1" dirty="0">
                <a:solidFill>
                  <a:srgbClr val="C00000"/>
                </a:solidFill>
              </a:rPr>
              <a:t>Yara bakım </a:t>
            </a:r>
            <a:r>
              <a:rPr lang="tr-TR" dirty="0"/>
              <a:t>hizmetlerini yürütmek</a:t>
            </a:r>
          </a:p>
          <a:p>
            <a:r>
              <a:rPr lang="tr-TR" dirty="0"/>
              <a:t>Tıbbi alet, malzeme ve cihazların </a:t>
            </a:r>
            <a:r>
              <a:rPr lang="tr-TR" i="1" dirty="0">
                <a:solidFill>
                  <a:srgbClr val="C00000"/>
                </a:solidFill>
              </a:rPr>
              <a:t>hizmete hazır </a:t>
            </a:r>
            <a:r>
              <a:rPr lang="tr-TR" dirty="0"/>
              <a:t>bulundurulmasını sağlamak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10" name="Freeform 11">
            <a:extLst>
              <a:ext uri="{FF2B5EF4-FFF2-40B4-BE49-F238E27FC236}">
                <a16:creationId xmlns="" xmlns:a16="http://schemas.microsoft.com/office/drawing/2014/main" id="{0D7A9289-BAD1-4A78-979F-A655C886D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83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3030214-227F-42DB-9282-BBA6AF8D9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Aile Sağlığı Çalışanı Görevleri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3742" y="2454105"/>
            <a:ext cx="6224244" cy="4851350"/>
          </a:xfrm>
        </p:spPr>
        <p:txBody>
          <a:bodyPr>
            <a:normAutofit/>
          </a:bodyPr>
          <a:lstStyle/>
          <a:p>
            <a:r>
              <a:rPr lang="tr-TR" dirty="0"/>
              <a:t>Poliklinik hizmetlerine yardımcı olmak</a:t>
            </a:r>
          </a:p>
          <a:p>
            <a:r>
              <a:rPr lang="tr-TR" dirty="0"/>
              <a:t>Tıbbi sekreter bulunmadığı hallerde sevk edilen hastaların sevk edildiği kurumla koordinasyonunu sağlamak</a:t>
            </a:r>
          </a:p>
          <a:p>
            <a:r>
              <a:rPr lang="tr-TR" dirty="0"/>
              <a:t>Gereken tetkikler için numune almak</a:t>
            </a:r>
          </a:p>
          <a:p>
            <a:r>
              <a:rPr lang="tr-TR" dirty="0"/>
              <a:t>Eğitimini aldığı basit laboratuvar tetkiklerini yapmak</a:t>
            </a:r>
          </a:p>
          <a:p>
            <a:r>
              <a:rPr lang="tr-TR" dirty="0"/>
              <a:t>Veya aldığı numunelerin ilgili laboratuvar tarafından teslim alınmasını sağlamak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6" name="Freeform 11">
            <a:extLst>
              <a:ext uri="{FF2B5EF4-FFF2-40B4-BE49-F238E27FC236}">
                <a16:creationId xmlns="" xmlns:a16="http://schemas.microsoft.com/office/drawing/2014/main" id="{0D7A9289-BAD1-4A78-979F-A655C886D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53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3030214-227F-42DB-9282-BBA6AF8D9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4F4BC90-C16D-4DDA-BB64-77EE19FD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Aile Sağlığı Çalışanı Görevleri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E2A35BB-36FB-49ED-8DDD-26D72C51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902" y="2454105"/>
            <a:ext cx="6224244" cy="4851350"/>
          </a:xfrm>
        </p:spPr>
        <p:txBody>
          <a:bodyPr>
            <a:normAutofit/>
          </a:bodyPr>
          <a:lstStyle/>
          <a:p>
            <a:r>
              <a:rPr lang="tr-TR" dirty="0"/>
              <a:t>Gezici ve yerinde sağlık hizmetleri, sağlığı geliştirici ve koruyucu hizmetler ile ana çocuk sağlığı ve aile planlaması hizmetlerini vermek</a:t>
            </a:r>
          </a:p>
          <a:p>
            <a:r>
              <a:rPr lang="tr-TR" dirty="0"/>
              <a:t> evde bakım hizmetlerinin verilmesinde aile hekimine yardımcı olmak</a:t>
            </a:r>
          </a:p>
          <a:p>
            <a:r>
              <a:rPr lang="tr-TR" dirty="0"/>
              <a:t>Bakanlıkça belirlenen hizmet içi eğitimlere katılmak</a:t>
            </a:r>
          </a:p>
          <a:p>
            <a:r>
              <a:rPr lang="tr-TR" dirty="0"/>
              <a:t>Sağlık hizmetlerinin yürütülmesi ile ilgili olarak görev, yetki ve sorumlulukları kapsamında aile hekiminin verdiği diğer görevleri yerine getirmek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10" name="Freeform 11">
            <a:extLst>
              <a:ext uri="{FF2B5EF4-FFF2-40B4-BE49-F238E27FC236}">
                <a16:creationId xmlns="" xmlns:a16="http://schemas.microsoft.com/office/drawing/2014/main" id="{0D7A9289-BAD1-4A78-979F-A655C886D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65AB0EB-8A19-4229-BECB-53239EE5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89" y="43631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7632" y="624109"/>
            <a:ext cx="2487168" cy="5614951"/>
          </a:xfrm>
        </p:spPr>
        <p:txBody>
          <a:bodyPr>
            <a:normAutofit/>
          </a:bodyPr>
          <a:lstStyle/>
          <a:p>
            <a:r>
              <a:rPr lang="tr-TR" sz="3200" b="1" u="sng" dirty="0">
                <a:solidFill>
                  <a:schemeClr val="accent1"/>
                </a:solidFill>
              </a:rPr>
              <a:t>ASM – TSM     İlişkisi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8123" y="2754157"/>
            <a:ext cx="6804596" cy="3484903"/>
          </a:xfrm>
        </p:spPr>
        <p:txBody>
          <a:bodyPr>
            <a:normAutofit/>
          </a:bodyPr>
          <a:lstStyle/>
          <a:p>
            <a:r>
              <a:rPr lang="tr-TR" dirty="0"/>
              <a:t>TSM / İlçe Sağlık Müdürlüğü</a:t>
            </a:r>
          </a:p>
          <a:p>
            <a:endParaRPr lang="tr-TR" dirty="0"/>
          </a:p>
          <a:p>
            <a:r>
              <a:rPr lang="tr-TR" dirty="0"/>
              <a:t>ASM ile Sağlık Müdürlüğü arasında :</a:t>
            </a:r>
          </a:p>
          <a:p>
            <a:pPr lvl="1"/>
            <a:r>
              <a:rPr lang="tr-TR" dirty="0"/>
              <a:t>İdari ve Mali işler</a:t>
            </a:r>
          </a:p>
          <a:p>
            <a:pPr lvl="1"/>
            <a:r>
              <a:rPr lang="tr-TR" dirty="0"/>
              <a:t>Kayıt ve istatistik</a:t>
            </a:r>
          </a:p>
          <a:p>
            <a:pPr lvl="1"/>
            <a:r>
              <a:rPr lang="tr-TR" dirty="0"/>
              <a:t>Plan ve program</a:t>
            </a:r>
          </a:p>
          <a:p>
            <a:pPr lvl="1"/>
            <a:r>
              <a:rPr lang="tr-TR" dirty="0"/>
              <a:t>Diğer kurumlarla işbirliği</a:t>
            </a:r>
          </a:p>
          <a:p>
            <a:pPr lvl="1"/>
            <a:r>
              <a:rPr lang="tr-TR" dirty="0"/>
              <a:t>İzleme ve değerlendirme</a:t>
            </a:r>
          </a:p>
        </p:txBody>
      </p:sp>
      <p:pic>
        <p:nvPicPr>
          <p:cNvPr id="4" name="Resim 3" descr="metin, iş kartı içeren bir resim&#10;&#10;Açıklama otomatik olarak oluşturuldu">
            <a:extLst>
              <a:ext uri="{FF2B5EF4-FFF2-40B4-BE49-F238E27FC236}">
                <a16:creationId xmlns="" xmlns:a16="http://schemas.microsoft.com/office/drawing/2014/main" id="{FED2D801-8D4F-482A-9EE9-9952F613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49" y="4448117"/>
            <a:ext cx="3472951" cy="19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TSM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Aile sağlığı merkezleri arasında </a:t>
            </a:r>
            <a:r>
              <a:rPr lang="tr-TR" b="1" i="1" dirty="0">
                <a:solidFill>
                  <a:srgbClr val="C00000"/>
                </a:solidFill>
              </a:rPr>
              <a:t>koordinasyonu </a:t>
            </a:r>
            <a:r>
              <a:rPr lang="tr-TR" dirty="0"/>
              <a:t>sağlamak</a:t>
            </a:r>
          </a:p>
          <a:p>
            <a:r>
              <a:rPr lang="tr-TR" dirty="0"/>
              <a:t>Planlanan hizmetler ile ilgili olarak aile hekimleri ile </a:t>
            </a:r>
            <a:r>
              <a:rPr lang="tr-TR" b="1" i="1" dirty="0">
                <a:solidFill>
                  <a:srgbClr val="C00000"/>
                </a:solidFill>
              </a:rPr>
              <a:t>işbirliği içinde çalışmalar</a:t>
            </a:r>
            <a:r>
              <a:rPr lang="tr-TR" dirty="0"/>
              <a:t> yapmak</a:t>
            </a:r>
          </a:p>
          <a:p>
            <a:r>
              <a:rPr lang="tr-TR" dirty="0"/>
              <a:t>Bölgesindeki aile hekimliği birimlerinin çalışma düzenine uyumlarını ilgili mevzuata göre </a:t>
            </a:r>
            <a:r>
              <a:rPr lang="tr-TR" b="1" i="1" dirty="0">
                <a:solidFill>
                  <a:srgbClr val="C00000"/>
                </a:solidFill>
              </a:rPr>
              <a:t>izlemek ve değerlendirmek</a:t>
            </a:r>
          </a:p>
        </p:txBody>
      </p:sp>
    </p:spTree>
    <p:extLst>
      <p:ext uri="{BB962C8B-B14F-4D97-AF65-F5344CB8AC3E}">
        <p14:creationId xmlns:p14="http://schemas.microsoft.com/office/powerpoint/2010/main" val="2929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2649" y="792599"/>
            <a:ext cx="8761413" cy="706964"/>
          </a:xfrm>
        </p:spPr>
        <p:txBody>
          <a:bodyPr/>
          <a:lstStyle/>
          <a:p>
            <a:r>
              <a:rPr lang="tr-TR" b="1" u="sng" dirty="0">
                <a:solidFill>
                  <a:schemeClr val="bg1"/>
                </a:solidFill>
              </a:rPr>
              <a:t>Sunum Planı</a:t>
            </a:r>
            <a:r>
              <a:rPr lang="tr-TR" b="1" dirty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B3FD58F2-D9E6-4410-8E5E-F93F64808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224603"/>
              </p:ext>
            </p:extLst>
          </p:nvPr>
        </p:nvGraphicFramePr>
        <p:xfrm>
          <a:off x="1272648" y="2643612"/>
          <a:ext cx="9992251" cy="36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16062-0B6B-463B-96B5-B52858441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4416062-0B6B-463B-96B5-B52858441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080DD-D998-4544-A46A-AB73B8591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A5080DD-D998-4544-A46A-AB73B8591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5AE2A-DDC8-477E-A5DF-F2F6F6C05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755AE2A-DDC8-477E-A5DF-F2F6F6C05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5B5F6-DE31-46E2-BAE5-5F459A18D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1C5B5F6-DE31-46E2-BAE5-5F459A18D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8E18CBD-39F2-46D4-A47C-7945284E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TSM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3EF8857-06F4-446E-B5E9-6672273C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hekimlerinin ve aile sağlığı çalışanlarının </a:t>
            </a:r>
            <a:r>
              <a:rPr lang="tr-TR" b="1" i="1" dirty="0">
                <a:solidFill>
                  <a:srgbClr val="C00000"/>
                </a:solidFill>
              </a:rPr>
              <a:t>bulaşıcı hastalıklar,  salgın kontrolü , </a:t>
            </a:r>
            <a:r>
              <a:rPr lang="tr-TR" b="1" i="1" dirty="0" err="1">
                <a:solidFill>
                  <a:srgbClr val="C00000"/>
                </a:solidFill>
              </a:rPr>
              <a:t>sürveyans</a:t>
            </a:r>
            <a:r>
              <a:rPr lang="tr-TR" b="1" i="1" dirty="0">
                <a:solidFill>
                  <a:srgbClr val="C00000"/>
                </a:solidFill>
              </a:rPr>
              <a:t> ve bağışıklama hizmetleri</a:t>
            </a:r>
            <a:r>
              <a:rPr lang="tr-TR" i="1" dirty="0">
                <a:solidFill>
                  <a:srgbClr val="C00000"/>
                </a:solidFill>
              </a:rPr>
              <a:t> </a:t>
            </a:r>
            <a:r>
              <a:rPr lang="tr-TR" dirty="0"/>
              <a:t>konusundaki teorik ve uygulamalı eğitimleri planlamak ve uygulanmasını sağlamak</a:t>
            </a:r>
          </a:p>
          <a:p>
            <a:r>
              <a:rPr lang="tr-TR" dirty="0"/>
              <a:t>Bölgesindeki </a:t>
            </a:r>
            <a:r>
              <a:rPr lang="tr-TR" b="1" i="1" dirty="0">
                <a:solidFill>
                  <a:srgbClr val="C00000"/>
                </a:solidFill>
              </a:rPr>
              <a:t>bulaşıcı hastalık salgını </a:t>
            </a:r>
            <a:r>
              <a:rPr lang="tr-TR" dirty="0"/>
              <a:t>olduğunda aile hekimleriyle birlikte her türlü salgın kontrol önlemlerini almak; bilgilendirerek kişi ve toplum farkındalığı oluşturmak; tedbirleri izlemek ve sürdürülmelerini sağlamak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10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TSM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hekimleri ile işbirliği yaparak okullarda </a:t>
            </a:r>
            <a:r>
              <a:rPr lang="tr-TR" b="1" i="1" dirty="0">
                <a:solidFill>
                  <a:srgbClr val="C00000"/>
                </a:solidFill>
              </a:rPr>
              <a:t>tütün, alkol, madde bağımlılığı ve şiddete karşı eğitim yolu ile mücadele</a:t>
            </a:r>
            <a:r>
              <a:rPr lang="tr-TR" dirty="0"/>
              <a:t> edilmesine dair çalışmalar yapmak</a:t>
            </a:r>
          </a:p>
          <a:p>
            <a:r>
              <a:rPr lang="tr-TR" dirty="0"/>
              <a:t>Aile hekimleri ile birlikte Ulusal Kanser tarama Standartlarına göre planlanan </a:t>
            </a:r>
            <a:r>
              <a:rPr lang="tr-TR" b="1" i="1" dirty="0">
                <a:solidFill>
                  <a:srgbClr val="C00000"/>
                </a:solidFill>
              </a:rPr>
              <a:t>toplum tabanlı kanser taramalarını </a:t>
            </a:r>
            <a:r>
              <a:rPr lang="tr-TR" dirty="0"/>
              <a:t>yürütmek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EDD1689-5D93-4387-8D8C-CF40F596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72" y="461790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DA4C223-2014-4841-8197-147EC46B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TSM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BE97F34-88DB-4126-A5EB-B190F67E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ASM’de</a:t>
            </a:r>
            <a:r>
              <a:rPr lang="tr-TR" dirty="0"/>
              <a:t> verilen hizmetlerdeki kişisel ve toplumsal boyutu olan </a:t>
            </a:r>
            <a:r>
              <a:rPr lang="tr-TR" b="1" i="1" dirty="0">
                <a:solidFill>
                  <a:srgbClr val="C00000"/>
                </a:solidFill>
              </a:rPr>
              <a:t>bebek ve çocuk sağlığını, gebe ve lohusa takibi, aşı, aile planlaması </a:t>
            </a:r>
            <a:r>
              <a:rPr lang="tr-TR" dirty="0"/>
              <a:t>vb. işler için hem aile hekimleri arasında hem de diğer ilgili kurumlar arasında koordinasyon sağlamak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6526278-7C29-4BFC-9BD6-DD151318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59" y="4583505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463AFC5-5660-4B7D-A9B1-992BA9A3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894007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             TEŞEKKÜRLER…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D012A6D1-1858-41AB-95FC-730FB4BA9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6594" y="324485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https://sagligim.gov.tr/aile-hekimligi/aile-sagligi-elemani.html</a:t>
            </a:r>
            <a:endParaRPr lang="tr-TR" dirty="0"/>
          </a:p>
          <a:p>
            <a:r>
              <a:rPr lang="tr-TR" dirty="0"/>
              <a:t>Aile Hekimliği Uygulama Yönetmeliği</a:t>
            </a:r>
          </a:p>
          <a:p>
            <a:r>
              <a:rPr lang="tr-TR" dirty="0"/>
              <a:t>Aile hekimliği ödeme ve sözleşme yönetmeliği</a:t>
            </a:r>
          </a:p>
          <a:p>
            <a:r>
              <a:rPr lang="tr-TR" dirty="0"/>
              <a:t>TSM ve bağlı birimler yönetmeliği</a:t>
            </a:r>
          </a:p>
          <a:p>
            <a:r>
              <a:rPr lang="tr-TR" dirty="0"/>
              <a:t>Mevzuat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06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F19C4324-9D58-44A5-B9A5-A0570828B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406" y="35115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chemeClr val="bg1"/>
                </a:solidFill>
              </a:rPr>
              <a:t>Aile Sağlığı Merkezi (ASM) Nedir?	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7254" y="2305459"/>
            <a:ext cx="108331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Sadece </a:t>
            </a:r>
            <a:r>
              <a:rPr lang="tr-TR" sz="2400" dirty="0">
                <a:solidFill>
                  <a:srgbClr val="C00000"/>
                </a:solidFill>
              </a:rPr>
              <a:t>birinci basamak </a:t>
            </a:r>
            <a:r>
              <a:rPr lang="tr-TR" sz="2400" dirty="0"/>
              <a:t>sağlık hizmeti verilen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Bir veya daha fazla aile hekimi ile aile sağlığı çalışanlarınca aile hekimliği hizmetinin verildiği </a:t>
            </a:r>
          </a:p>
          <a:p>
            <a:pPr marL="0" indent="0">
              <a:buNone/>
            </a:pPr>
            <a:r>
              <a:rPr lang="tr-TR" sz="2400" dirty="0"/>
              <a:t>                                       sağlık kuruluşu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0941139-7CCE-49B4-A315-2EDC46C1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849" y="4681538"/>
            <a:ext cx="3048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tr-TR" sz="4400" b="1" dirty="0"/>
              <a:t>Aile Sağlığı Merkezi</a:t>
            </a:r>
            <a:r>
              <a:rPr lang="tr-TR" sz="4400" dirty="0"/>
              <a:t>	</a:t>
            </a:r>
          </a:p>
        </p:txBody>
      </p:sp>
      <p:graphicFrame>
        <p:nvGraphicFramePr>
          <p:cNvPr id="16" name="İçerik Yer Tutucusu 2">
            <a:extLst>
              <a:ext uri="{FF2B5EF4-FFF2-40B4-BE49-F238E27FC236}">
                <a16:creationId xmlns="" xmlns:a16="http://schemas.microsoft.com/office/drawing/2014/main" id="{BA46FDB5-D10B-4D63-9493-ABC1C1598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026697"/>
              </p:ext>
            </p:extLst>
          </p:nvPr>
        </p:nvGraphicFramePr>
        <p:xfrm>
          <a:off x="4856776" y="2364715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86E8A77-218D-423E-A796-E100229B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tr-TR" sz="4400" b="1" dirty="0"/>
              <a:t>Aile Sağlığı Merkezi </a:t>
            </a:r>
            <a:endParaRPr lang="tr-TR" sz="44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29341D54-1086-4B36-B21A-624BC6A3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Kullanılmak zorunda olan;</a:t>
            </a:r>
          </a:p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Teknik/ tıbbi cihaz</a:t>
            </a:r>
          </a:p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Bilgisayar donanımları</a:t>
            </a:r>
          </a:p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Gezici sağlık hizmetlerinin sunumu için gerekli olan motorlu araçların temini 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aile hekimi tarafından yapılmaktadır</a:t>
            </a:r>
          </a:p>
        </p:txBody>
      </p:sp>
    </p:spTree>
    <p:extLst>
      <p:ext uri="{BB962C8B-B14F-4D97-AF65-F5344CB8AC3E}">
        <p14:creationId xmlns:p14="http://schemas.microsoft.com/office/powerpoint/2010/main" val="19052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E9694FD-2FA0-4AFC-A5E5-48269E5B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tr-TR" sz="4400" b="1" dirty="0"/>
              <a:t>Aile Sağlığı Merkezi </a:t>
            </a:r>
            <a:endParaRPr lang="tr-TR" sz="44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22B202DF-C9C9-4CD4-B279-D664A0F8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249378"/>
            <a:ext cx="6576591" cy="4415048"/>
          </a:xfrm>
        </p:spPr>
        <p:txBody>
          <a:bodyPr anchor="ctr">
            <a:normAutofit/>
          </a:bodyPr>
          <a:lstStyle/>
          <a:p>
            <a:r>
              <a:rPr lang="tr-TR" sz="2000" dirty="0"/>
              <a:t>Aile hekimi+ Aile sağlığı çalışanı (ebe veya hemşire)</a:t>
            </a:r>
          </a:p>
          <a:p>
            <a:r>
              <a:rPr lang="tr-TR" sz="2000" dirty="0"/>
              <a:t>Ve beraberinde sağlık memuru, tıbbi sekreter, güvenlik, temizlik personeli gibi personel de</a:t>
            </a:r>
          </a:p>
          <a:p>
            <a:pPr marL="0" indent="0">
              <a:buNone/>
            </a:pPr>
            <a:r>
              <a:rPr lang="tr-TR" sz="2000" dirty="0"/>
              <a:t>              çalıştırabilir ya da hizmet satın alabilir</a:t>
            </a:r>
          </a:p>
        </p:txBody>
      </p:sp>
    </p:spTree>
    <p:extLst>
      <p:ext uri="{BB962C8B-B14F-4D97-AF65-F5344CB8AC3E}">
        <p14:creationId xmlns:p14="http://schemas.microsoft.com/office/powerpoint/2010/main" val="1788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chemeClr val="bg1"/>
                </a:solidFill>
              </a:rPr>
              <a:t>ASM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Gezici sağlık hizmetleri</a:t>
            </a:r>
          </a:p>
          <a:p>
            <a:pPr lvl="1"/>
            <a:r>
              <a:rPr lang="tr-TR" sz="2000" dirty="0"/>
              <a:t>Sağlık hizmetlerine erişme güçlüğü çeken kişiler</a:t>
            </a:r>
          </a:p>
          <a:p>
            <a:endParaRPr lang="tr-TR" sz="2000" dirty="0"/>
          </a:p>
          <a:p>
            <a:r>
              <a:rPr lang="tr-TR" sz="2000" dirty="0"/>
              <a:t>Yerinde sağlık hizmetleri</a:t>
            </a:r>
          </a:p>
          <a:p>
            <a:pPr lvl="1"/>
            <a:r>
              <a:rPr lang="tr-TR" sz="2000" dirty="0"/>
              <a:t>Cezaevi , huzurevi, Çocuk yuvaları ve yetiştirme yurtları</a:t>
            </a:r>
          </a:p>
          <a:p>
            <a:endParaRPr lang="tr-TR" sz="2000" dirty="0"/>
          </a:p>
          <a:p>
            <a:r>
              <a:rPr lang="tr-TR" sz="2000" dirty="0"/>
              <a:t>Evde sağlık hizmetleri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64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AEC1F8-0805-42DA-8A82-CA998327D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199" y="1987164"/>
            <a:ext cx="4175472" cy="318440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C34CF6A-B72C-4BD7-A58B-684E1050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u="sng" dirty="0"/>
              <a:t>ASM EKİBİ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5CBAC97-41B6-4F06-BE37-8725341A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165600"/>
            <a:ext cx="5257800" cy="17270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AİLE HEKİMİ + AİLE SAĞLIĞ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ÇALIŞANI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03F6908-B72A-447F-9C83-B8AF57ED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bg1"/>
                </a:solidFill>
                <a:cs typeface="Calibri Light"/>
              </a:rPr>
              <a:t>Aile Hekimi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240C0CD-0464-4FEC-A2B9-B69595FF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47" y="2489702"/>
            <a:ext cx="5835121" cy="3988632"/>
          </a:xfrm>
        </p:spPr>
        <p:txBody>
          <a:bodyPr>
            <a:normAutofit fontScale="85000" lnSpcReduction="10000"/>
          </a:bodyPr>
          <a:lstStyle/>
          <a:p>
            <a:pPr marL="457200" indent="-457200"/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Kişiye yönelik koruyucu sağlık hizmetleri ile birinci basamak teşhis, tedavi ve </a:t>
            </a:r>
            <a:r>
              <a:rPr lang="tr-TR" sz="2200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rehabilite</a:t>
            </a: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edici sağlık hizmetlerini;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         &gt; yaş, cinsiyet ve hastalık ayrımı yapmaksızın,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         &gt; her kişiye kapsamlı ve devamlı olarak,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         &gt; belirli bir mekanda veya gerektiği ölçüde gezici sağlık hizmeti sunan,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         &gt; tam gün esasına göre çalışan </a:t>
            </a:r>
          </a:p>
          <a:p>
            <a:pPr marL="0" indent="0">
              <a:buNone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           &gt;aile hekimliği uzmanı veya kurumun öngördüğü eğitimleri alan </a:t>
            </a:r>
          </a:p>
          <a:p>
            <a:pPr marL="0" indent="0">
              <a:buNone/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            &gt;uzman tabipleri tanımlar.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endParaRPr lang="tr-TR" sz="1700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904CF575-CB05-4EB2-AE62-8B2BB975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452" y="3250178"/>
            <a:ext cx="2873159" cy="14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TM02900722[[fn=İyon Toplantı Odası]]</Template>
  <TotalTime>213</TotalTime>
  <Words>878</Words>
  <Application>Microsoft Office PowerPoint</Application>
  <PresentationFormat>Geniş ekran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 Light</vt:lpstr>
      <vt:lpstr>Century Gothic</vt:lpstr>
      <vt:lpstr>Wingdings</vt:lpstr>
      <vt:lpstr>Wingdings 3</vt:lpstr>
      <vt:lpstr>İyon Toplantı Odası</vt:lpstr>
      <vt:lpstr>(ASM)</vt:lpstr>
      <vt:lpstr>Sunum Planı </vt:lpstr>
      <vt:lpstr>Aile Sağlığı Merkezi (ASM) Nedir? </vt:lpstr>
      <vt:lpstr>Aile Sağlığı Merkezi </vt:lpstr>
      <vt:lpstr>Aile Sağlığı Merkezi </vt:lpstr>
      <vt:lpstr>Aile Sağlığı Merkezi </vt:lpstr>
      <vt:lpstr>ASM Görevleri</vt:lpstr>
      <vt:lpstr>ASM EKİBİ</vt:lpstr>
      <vt:lpstr>Aile Hekimi</vt:lpstr>
      <vt:lpstr>Aile Hekiminin Görevleri </vt:lpstr>
      <vt:lpstr>Aile Hekiminin Görevleri </vt:lpstr>
      <vt:lpstr>Aile Hekiminin Görevleri </vt:lpstr>
      <vt:lpstr>Aile Hekiminin Görevleri</vt:lpstr>
      <vt:lpstr>Aile Sağlığı Çalışanı</vt:lpstr>
      <vt:lpstr>Aile Sağlığı Çalışanı Görevleri</vt:lpstr>
      <vt:lpstr>Aile Sağlığı Çalışanı Görevleri</vt:lpstr>
      <vt:lpstr>Aile Sağlığı Çalışanı Görevleri</vt:lpstr>
      <vt:lpstr>ASM – TSM     İlişkisi</vt:lpstr>
      <vt:lpstr>TSM</vt:lpstr>
      <vt:lpstr>TSM</vt:lpstr>
      <vt:lpstr>TSM</vt:lpstr>
      <vt:lpstr>TSM</vt:lpstr>
      <vt:lpstr>                     TEŞEKKÜRLER…</vt:lpstr>
      <vt:lpstr>Kaynakça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(ASM)</dc:title>
  <dc:creator>irem erbaş</dc:creator>
  <cp:lastModifiedBy>Sezin Arslantürk</cp:lastModifiedBy>
  <cp:revision>25</cp:revision>
  <dcterms:created xsi:type="dcterms:W3CDTF">2021-01-20T00:26:04Z</dcterms:created>
  <dcterms:modified xsi:type="dcterms:W3CDTF">2021-04-07T05:27:30Z</dcterms:modified>
</cp:coreProperties>
</file>