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311" r:id="rId5"/>
    <p:sldId id="321" r:id="rId6"/>
    <p:sldId id="322" r:id="rId7"/>
    <p:sldId id="323" r:id="rId8"/>
    <p:sldId id="350" r:id="rId9"/>
    <p:sldId id="324" r:id="rId10"/>
    <p:sldId id="344" r:id="rId11"/>
    <p:sldId id="347" r:id="rId12"/>
    <p:sldId id="349" r:id="rId13"/>
    <p:sldId id="328" r:id="rId14"/>
    <p:sldId id="296" r:id="rId15"/>
    <p:sldId id="351" r:id="rId16"/>
    <p:sldId id="329" r:id="rId17"/>
    <p:sldId id="330" r:id="rId18"/>
    <p:sldId id="336" r:id="rId19"/>
    <p:sldId id="339" r:id="rId20"/>
    <p:sldId id="340" r:id="rId21"/>
    <p:sldId id="337" r:id="rId22"/>
    <p:sldId id="338" r:id="rId23"/>
    <p:sldId id="342" r:id="rId24"/>
    <p:sldId id="343" r:id="rId25"/>
    <p:sldId id="335" r:id="rId26"/>
    <p:sldId id="352" r:id="rId27"/>
    <p:sldId id="353" r:id="rId28"/>
    <p:sldId id="354" r:id="rId29"/>
    <p:sldId id="355" r:id="rId30"/>
    <p:sldId id="345" r:id="rId31"/>
    <p:sldId id="325" r:id="rId32"/>
    <p:sldId id="327" r:id="rId33"/>
    <p:sldId id="333" r:id="rId34"/>
    <p:sldId id="346" r:id="rId35"/>
    <p:sldId id="332" r:id="rId36"/>
    <p:sldId id="331" r:id="rId37"/>
    <p:sldId id="356" r:id="rId38"/>
    <p:sldId id="273" r:id="rId39"/>
    <p:sldId id="274"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58004" autoAdjust="0"/>
  </p:normalViewPr>
  <p:slideViewPr>
    <p:cSldViewPr snapToGrid="0">
      <p:cViewPr varScale="1">
        <p:scale>
          <a:sx n="55" d="100"/>
          <a:sy n="55" d="100"/>
        </p:scale>
        <p:origin x="1452" y="48"/>
      </p:cViewPr>
      <p:guideLst/>
    </p:cSldViewPr>
  </p:slideViewPr>
  <p:outlineViewPr>
    <p:cViewPr>
      <p:scale>
        <a:sx n="33" d="100"/>
        <a:sy n="33" d="100"/>
      </p:scale>
      <p:origin x="0" y="-26952"/>
    </p:cViewPr>
  </p:outlineViewPr>
  <p:notesTextViewPr>
    <p:cViewPr>
      <p:scale>
        <a:sx n="1" d="1"/>
        <a:sy n="1" d="1"/>
      </p:scale>
      <p:origin x="0" y="0"/>
    </p:cViewPr>
  </p:notesTextViewPr>
  <p:sorterViewPr>
    <p:cViewPr>
      <p:scale>
        <a:sx n="100" d="100"/>
        <a:sy n="100" d="100"/>
      </p:scale>
      <p:origin x="0" y="-16832"/>
    </p:cViewPr>
  </p:sorterViewPr>
  <p:notesViewPr>
    <p:cSldViewPr snapToGrid="0">
      <p:cViewPr varScale="1">
        <p:scale>
          <a:sx n="72" d="100"/>
          <a:sy n="72" d="100"/>
        </p:scale>
        <p:origin x="2724"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95BF1-C457-443E-B7D7-DF032A1DEF65}" type="datetimeFigureOut">
              <a:rPr lang="tr-TR" smtClean="0"/>
              <a:t>20.11.2022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F8CF7-0E70-4CB9-BA37-E04AED543E81}" type="slidenum">
              <a:rPr lang="tr-TR" smtClean="0"/>
              <a:t>‹#›</a:t>
            </a:fld>
            <a:endParaRPr lang="tr-TR"/>
          </a:p>
        </p:txBody>
      </p:sp>
    </p:spTree>
    <p:extLst>
      <p:ext uri="{BB962C8B-B14F-4D97-AF65-F5344CB8AC3E}">
        <p14:creationId xmlns:p14="http://schemas.microsoft.com/office/powerpoint/2010/main" val="128891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a:t>
            </a:fld>
            <a:endParaRPr lang="tr-TR"/>
          </a:p>
        </p:txBody>
      </p:sp>
    </p:spTree>
    <p:extLst>
      <p:ext uri="{BB962C8B-B14F-4D97-AF65-F5344CB8AC3E}">
        <p14:creationId xmlns:p14="http://schemas.microsoft.com/office/powerpoint/2010/main" val="32787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Kaçınma: Anksiyete yaşayan kişiler bu duyguyu yaşamamak için anksiyete yaratan kişi, yer, durumdan uzak durarak kaygıdan kurtulmayı öğrenir. Kaçınma geliştiğinde kişinin gündelik yaşamında kısıtlamalar ortaya çıkar ve belirti olarak kendini gösterir.(yükseğe çıkamama vb.)</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dirty="0"/>
              <a:t>Felaketleştirme: Gerçek bir tehlike yokken ya da tehlike geçmesine rağmen bulunduğu duruma ilişkin tehlikenin arttığı ya da artacağına yönelik senaryolar oluşturması, bu senaryoları gerçek gibi kabul etmesi.</a:t>
            </a:r>
            <a:endParaRPr lang="tr-TR" dirty="0"/>
          </a:p>
          <a:p>
            <a:endParaRPr lang="tr-TR" b="0" i="0" dirty="0">
              <a:solidFill>
                <a:srgbClr val="232323"/>
              </a:solidFill>
              <a:effectLst/>
              <a:latin typeface="Noto Sans" panose="020B0502040504020204" pitchFamily="34" charset="0"/>
            </a:endParaRPr>
          </a:p>
          <a:p>
            <a:r>
              <a:rPr lang="tr-TR" b="0" i="0" dirty="0">
                <a:solidFill>
                  <a:srgbClr val="232323"/>
                </a:solidFill>
                <a:effectLst/>
                <a:latin typeface="Noto Sans" panose="020B0502040504020204" pitchFamily="34" charset="0"/>
              </a:rPr>
              <a:t>Panik atak, aniden başlayan ve birkaç dakika ile bir saat arasında süren yoğun korku. Fiziksel, ruhsal, bilişsel belirtilerin en az dördü var.</a:t>
            </a:r>
            <a:endParaRPr lang="tr-TR" dirty="0"/>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10</a:t>
            </a:fld>
            <a:endParaRPr lang="tr-TR"/>
          </a:p>
        </p:txBody>
      </p:sp>
    </p:spTree>
    <p:extLst>
      <p:ext uri="{BB962C8B-B14F-4D97-AF65-F5344CB8AC3E}">
        <p14:creationId xmlns:p14="http://schemas.microsoft.com/office/powerpoint/2010/main" val="78984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r>
              <a:rPr lang="tr-TR" dirty="0"/>
              <a:t>İşlevsellik: meslek ya da okul başarısı, aile içi görevler, kendine bakım, sosyalleşme alanlarında kayıp?</a:t>
            </a:r>
          </a:p>
          <a:p>
            <a:endParaRPr lang="tr-TR" dirty="0"/>
          </a:p>
          <a:p>
            <a:r>
              <a:rPr lang="tr-TR" dirty="0"/>
              <a:t>Durumsal anksiyete: belli koşullar altında ya da belli yer veya duruma özgü</a:t>
            </a:r>
          </a:p>
          <a:p>
            <a:endParaRPr lang="tr-TR" dirty="0"/>
          </a:p>
          <a:p>
            <a:r>
              <a:rPr lang="tr-TR" dirty="0"/>
              <a:t>Stres: Organizma üzerinde </a:t>
            </a:r>
            <a:r>
              <a:rPr lang="tr-TR" altLang="tr-TR" dirty="0"/>
              <a:t>yük, baskı, zorlanma oluşturan etken karşısında hissedilen yanıt</a:t>
            </a: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11</a:t>
            </a:fld>
            <a:endParaRPr lang="tr-TR"/>
          </a:p>
        </p:txBody>
      </p:sp>
    </p:spTree>
    <p:extLst>
      <p:ext uri="{BB962C8B-B14F-4D97-AF65-F5344CB8AC3E}">
        <p14:creationId xmlns:p14="http://schemas.microsoft.com/office/powerpoint/2010/main" val="197971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Toplum örnekleminde en yaygın görülen anksiyete bozukluğu özgül fobiler. Sosyal fobi ise konuşmaya ilişkin kaygılar dikkate alındığında en yaygın.</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Kadınlarda erkeklerden 2 kat fazla görülür.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Birinci basamak, psikiyatri polikliniği ve diğer bölümlere oldukça sık başvurmakta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12</a:t>
            </a:fld>
            <a:endParaRPr lang="tr-TR"/>
          </a:p>
        </p:txBody>
      </p:sp>
    </p:spTree>
    <p:extLst>
      <p:ext uri="{BB962C8B-B14F-4D97-AF65-F5344CB8AC3E}">
        <p14:creationId xmlns:p14="http://schemas.microsoft.com/office/powerpoint/2010/main" val="251016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13</a:t>
            </a:fld>
            <a:endParaRPr lang="tr-TR"/>
          </a:p>
        </p:txBody>
      </p:sp>
    </p:spTree>
    <p:extLst>
      <p:ext uri="{BB962C8B-B14F-4D97-AF65-F5344CB8AC3E}">
        <p14:creationId xmlns:p14="http://schemas.microsoft.com/office/powerpoint/2010/main" val="4204962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14</a:t>
            </a:fld>
            <a:endParaRPr lang="tr-TR"/>
          </a:p>
        </p:txBody>
      </p:sp>
    </p:spTree>
    <p:extLst>
      <p:ext uri="{BB962C8B-B14F-4D97-AF65-F5344CB8AC3E}">
        <p14:creationId xmlns:p14="http://schemas.microsoft.com/office/powerpoint/2010/main" val="385424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15</a:t>
            </a:fld>
            <a:endParaRPr lang="tr-TR"/>
          </a:p>
        </p:txBody>
      </p:sp>
    </p:spTree>
    <p:extLst>
      <p:ext uri="{BB962C8B-B14F-4D97-AF65-F5344CB8AC3E}">
        <p14:creationId xmlns:p14="http://schemas.microsoft.com/office/powerpoint/2010/main" val="335862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endParaRPr lang="tr-TR" sz="1200" dirty="0">
              <a:solidFill>
                <a:srgbClr val="C00000"/>
              </a:solidFill>
            </a:endParaRPr>
          </a:p>
          <a:p>
            <a:r>
              <a:rPr lang="tr-TR" sz="1200" dirty="0"/>
              <a:t>Bu bozukluk, bir maddenin (kötüye kullanılabilen bir madde, ilaç) ya da başka sağlık durumunun (</a:t>
            </a:r>
            <a:r>
              <a:rPr lang="tr-TR" sz="1200" dirty="0" err="1"/>
              <a:t>örn</a:t>
            </a:r>
            <a:r>
              <a:rPr lang="tr-TR" sz="1200" dirty="0"/>
              <a:t>. Hipertiroidi) fizyolojiyle ilgili etkilerine bağlanamaz.</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16</a:t>
            </a:fld>
            <a:endParaRPr lang="tr-TR"/>
          </a:p>
        </p:txBody>
      </p:sp>
    </p:spTree>
    <p:extLst>
      <p:ext uri="{BB962C8B-B14F-4D97-AF65-F5344CB8AC3E}">
        <p14:creationId xmlns:p14="http://schemas.microsoft.com/office/powerpoint/2010/main" val="3384451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dirty="0">
                <a:solidFill>
                  <a:srgbClr val="232323"/>
                </a:solidFill>
                <a:effectLst/>
                <a:latin typeface="Noto Sans" panose="020B0502040504020204" pitchFamily="34" charset="0"/>
              </a:rPr>
              <a:t>Ataklardan en az birini bir ay veya daha fazla takip eden aşağıdakilerden biri veya her ikisi:</a:t>
            </a:r>
          </a:p>
          <a:p>
            <a:pPr marL="0" indent="0">
              <a:buNone/>
            </a:pPr>
            <a:r>
              <a:rPr lang="tr-TR" sz="1200" dirty="0"/>
              <a:t>  -Başka panik ataklarının olacağı ya da bunların olası sonuçlarıyla (Denetimi yitirme, kalp krizi geçirme gibi) ilgili olarak sürekli bir kaygı duyma ya da tasalanma. </a:t>
            </a:r>
          </a:p>
          <a:p>
            <a:pPr marL="0" indent="0">
              <a:buNone/>
            </a:pPr>
            <a:r>
              <a:rPr lang="tr-TR" sz="1200" dirty="0"/>
              <a:t>  -Ataklarla ilgili olarak, uyum bozukluğuyla giden davranış değişiklikleri (Spor yapmaktan kaçınma gibi) gösterme.</a:t>
            </a:r>
            <a:endParaRPr lang="tr-TR" dirty="0"/>
          </a:p>
          <a:p>
            <a:pPr marL="0" indent="0" algn="l">
              <a:buNone/>
            </a:pPr>
            <a:r>
              <a:rPr lang="tr-TR" sz="1200" b="0" i="0" dirty="0">
                <a:solidFill>
                  <a:srgbClr val="232323"/>
                </a:solidFill>
                <a:effectLst/>
                <a:latin typeface="Noto Sans" panose="020B0502040504020204" pitchFamily="34" charset="0"/>
              </a:rPr>
              <a:t>Bozukluk, bir maddenin veya başka bir tıbbi durumun fizyolojik etkilerine bağlanamaz.</a:t>
            </a:r>
          </a:p>
          <a:p>
            <a:pPr marL="0" indent="0" algn="l">
              <a:buNone/>
            </a:pPr>
            <a:r>
              <a:rPr lang="tr-TR" sz="1200" b="0" i="0" dirty="0">
                <a:solidFill>
                  <a:srgbClr val="232323"/>
                </a:solidFill>
                <a:effectLst/>
                <a:latin typeface="Noto Sans" panose="020B0502040504020204" pitchFamily="34" charset="0"/>
              </a:rPr>
              <a:t>Bu bozukluk başka bir ruhsal bozuklukla daha iyi açıklanamaz. </a:t>
            </a:r>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17</a:t>
            </a:fld>
            <a:endParaRPr lang="tr-TR"/>
          </a:p>
        </p:txBody>
      </p:sp>
    </p:spTree>
    <p:extLst>
      <p:ext uri="{BB962C8B-B14F-4D97-AF65-F5344CB8AC3E}">
        <p14:creationId xmlns:p14="http://schemas.microsoft.com/office/powerpoint/2010/main" val="1436937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a:lnSpc>
                <a:spcPct val="80000"/>
              </a:lnSpc>
              <a:buFont typeface="Wingdings" panose="05000000000000000000" pitchFamily="2" charset="2"/>
              <a:buNone/>
            </a:pPr>
            <a:r>
              <a:rPr lang="tr-TR" altLang="tr-TR" sz="1200" dirty="0"/>
              <a:t> Aşağıdaki beş durumdan ikisi ya da daha çoğu ile </a:t>
            </a:r>
            <a:r>
              <a:rPr lang="tr-TR" altLang="tr-TR" sz="1200" dirty="0" err="1"/>
              <a:t>igili</a:t>
            </a:r>
            <a:r>
              <a:rPr lang="tr-TR" altLang="tr-TR" sz="1200" dirty="0"/>
              <a:t> olarak belirgin korku ya da kaygı duyma</a:t>
            </a:r>
          </a:p>
          <a:p>
            <a:pPr>
              <a:lnSpc>
                <a:spcPct val="80000"/>
              </a:lnSpc>
              <a:buFont typeface="Wingdings" panose="05000000000000000000" pitchFamily="2" charset="2"/>
              <a:buNone/>
            </a:pPr>
            <a:r>
              <a:rPr lang="tr-TR" altLang="tr-TR" sz="1200" dirty="0"/>
              <a:t> 1-Toplu taşıma araçlarını kullanma(</a:t>
            </a:r>
            <a:r>
              <a:rPr lang="tr-TR" altLang="tr-TR" sz="1200" dirty="0" err="1"/>
              <a:t>örn</a:t>
            </a:r>
            <a:r>
              <a:rPr lang="tr-TR" altLang="tr-TR" sz="1200" dirty="0"/>
              <a:t> </a:t>
            </a:r>
            <a:r>
              <a:rPr lang="tr-TR" altLang="tr-TR" sz="1200" dirty="0" err="1"/>
              <a:t>otomobiller,otobüsler,trenler</a:t>
            </a:r>
            <a:r>
              <a:rPr lang="tr-TR" altLang="tr-TR" sz="1200" dirty="0"/>
              <a:t> vb..)</a:t>
            </a:r>
          </a:p>
          <a:p>
            <a:pPr>
              <a:lnSpc>
                <a:spcPct val="80000"/>
              </a:lnSpc>
              <a:buFont typeface="Wingdings" panose="05000000000000000000" pitchFamily="2" charset="2"/>
              <a:buNone/>
            </a:pPr>
            <a:r>
              <a:rPr lang="tr-TR" altLang="tr-TR" sz="1200" dirty="0"/>
              <a:t> 2-Açık yerlerde bulunma</a:t>
            </a:r>
          </a:p>
          <a:p>
            <a:pPr>
              <a:lnSpc>
                <a:spcPct val="80000"/>
              </a:lnSpc>
              <a:buFont typeface="Wingdings" panose="05000000000000000000" pitchFamily="2" charset="2"/>
              <a:buNone/>
            </a:pPr>
            <a:r>
              <a:rPr lang="tr-TR" altLang="tr-TR" sz="1200" dirty="0"/>
              <a:t> 3-Kapalı yerlerde bulunma(</a:t>
            </a:r>
            <a:r>
              <a:rPr lang="tr-TR" altLang="tr-TR" sz="1200" dirty="0" err="1"/>
              <a:t>örn</a:t>
            </a:r>
            <a:r>
              <a:rPr lang="tr-TR" altLang="tr-TR" sz="1200" dirty="0"/>
              <a:t> </a:t>
            </a:r>
            <a:r>
              <a:rPr lang="tr-TR" altLang="tr-TR" sz="1200" dirty="0" err="1"/>
              <a:t>mağazalar,tiyatrolar,sinemalar</a:t>
            </a:r>
            <a:r>
              <a:rPr lang="tr-TR" altLang="tr-TR" sz="1200" dirty="0"/>
              <a:t>..)</a:t>
            </a:r>
          </a:p>
          <a:p>
            <a:pPr>
              <a:lnSpc>
                <a:spcPct val="80000"/>
              </a:lnSpc>
              <a:buFont typeface="Wingdings" panose="05000000000000000000" pitchFamily="2" charset="2"/>
              <a:buNone/>
            </a:pPr>
            <a:r>
              <a:rPr lang="tr-TR" altLang="tr-TR" sz="1200" dirty="0"/>
              <a:t> 4-Sırada bekleme ya da kalabalık bir yerde bulunma</a:t>
            </a:r>
          </a:p>
          <a:p>
            <a:pPr>
              <a:lnSpc>
                <a:spcPct val="80000"/>
              </a:lnSpc>
              <a:buFont typeface="Wingdings" panose="05000000000000000000" pitchFamily="2" charset="2"/>
              <a:buNone/>
            </a:pPr>
            <a:r>
              <a:rPr lang="tr-TR" altLang="tr-TR" sz="1200" dirty="0"/>
              <a:t> 5-Tek başına evin dışında olma.</a:t>
            </a:r>
          </a:p>
          <a:p>
            <a:pPr>
              <a:lnSpc>
                <a:spcPct val="80000"/>
              </a:lnSpc>
              <a:buFont typeface="Wingdings" panose="05000000000000000000" pitchFamily="2" charset="2"/>
              <a:buNone/>
            </a:pPr>
            <a:r>
              <a:rPr lang="tr-TR" altLang="tr-TR" sz="1200" dirty="0"/>
              <a:t>B- </a:t>
            </a:r>
            <a:r>
              <a:rPr lang="tr-TR" altLang="tr-TR" sz="1200" dirty="0" err="1"/>
              <a:t>Kişi,kaçmanın</a:t>
            </a:r>
            <a:r>
              <a:rPr lang="tr-TR" altLang="tr-TR" sz="1200" dirty="0"/>
              <a:t> güç olabileceğini ya da panik benzeri ya da </a:t>
            </a:r>
            <a:r>
              <a:rPr lang="tr-TR" altLang="tr-TR" sz="1200" dirty="0" err="1"/>
              <a:t>yetersizleştiren</a:t>
            </a:r>
            <a:r>
              <a:rPr lang="tr-TR" altLang="tr-TR" sz="1200" dirty="0"/>
              <a:t> ya da utanç veren diğer belirtilerin olması durumunda yardım alamayabileceğini düşündüğü için bu tür durumlardan kaçınır.</a:t>
            </a:r>
          </a:p>
          <a:p>
            <a:pPr>
              <a:lnSpc>
                <a:spcPct val="80000"/>
              </a:lnSpc>
              <a:buFont typeface="Wingdings" panose="05000000000000000000" pitchFamily="2" charset="2"/>
              <a:buNone/>
            </a:pPr>
            <a:r>
              <a:rPr lang="tr-TR" altLang="tr-TR" sz="1200" dirty="0"/>
              <a:t>C- Agorafobi kaynağı </a:t>
            </a:r>
            <a:r>
              <a:rPr lang="tr-TR" altLang="tr-TR" sz="1200" dirty="0" err="1"/>
              <a:t>durumlar,neredeyse</a:t>
            </a:r>
            <a:r>
              <a:rPr lang="tr-TR" altLang="tr-TR" sz="1200" dirty="0"/>
              <a:t> her zaman korku ya da kaygı doğurur.</a:t>
            </a:r>
          </a:p>
          <a:p>
            <a:pPr>
              <a:lnSpc>
                <a:spcPct val="80000"/>
              </a:lnSpc>
              <a:buFont typeface="Wingdings" panose="05000000000000000000" pitchFamily="2" charset="2"/>
              <a:buNone/>
            </a:pPr>
            <a:r>
              <a:rPr lang="tr-TR" altLang="tr-TR" sz="1200" dirty="0"/>
              <a:t>D- Agorafobi kaynağı durumlardan etkin bir biçimde </a:t>
            </a:r>
            <a:r>
              <a:rPr lang="tr-TR" altLang="tr-TR" sz="1200" dirty="0" err="1"/>
              <a:t>kaçınılır,bir</a:t>
            </a:r>
            <a:r>
              <a:rPr lang="tr-TR" altLang="tr-TR" sz="1200" dirty="0"/>
              <a:t> eşlikçiye gereksinilir ya da yoğun bir korku ya kaygı ile buna katlanılır.</a:t>
            </a:r>
          </a:p>
          <a:p>
            <a:pPr>
              <a:lnSpc>
                <a:spcPct val="80000"/>
              </a:lnSpc>
              <a:buFont typeface="Wingdings" panose="05000000000000000000" pitchFamily="2" charset="2"/>
              <a:buNone/>
            </a:pPr>
            <a:r>
              <a:rPr lang="tr-TR" altLang="tr-TR" sz="1200" dirty="0"/>
              <a:t>E- Duyulan korku ya da kaygı agorafobi kaynağı durumların yarattığı gerçek tehlikeye göre toplumsal-kültürel bağlamda orantısızdır.</a:t>
            </a:r>
          </a:p>
          <a:p>
            <a:pPr>
              <a:lnSpc>
                <a:spcPct val="80000"/>
              </a:lnSpc>
              <a:buFont typeface="Wingdings" panose="05000000000000000000" pitchFamily="2" charset="2"/>
              <a:buNone/>
            </a:pPr>
            <a:r>
              <a:rPr lang="tr-TR" altLang="tr-TR" sz="1200" dirty="0"/>
              <a:t>F- </a:t>
            </a:r>
            <a:r>
              <a:rPr lang="tr-TR" altLang="tr-TR" sz="1200" dirty="0" err="1"/>
              <a:t>Korku,kaygı</a:t>
            </a:r>
            <a:r>
              <a:rPr lang="tr-TR" altLang="tr-TR" sz="1200" dirty="0"/>
              <a:t> ya da kaçınma </a:t>
            </a:r>
            <a:r>
              <a:rPr lang="tr-TR" altLang="tr-TR" sz="1200" dirty="0" err="1"/>
              <a:t>süreklibir</a:t>
            </a:r>
            <a:r>
              <a:rPr lang="tr-TR" altLang="tr-TR" sz="1200" dirty="0"/>
              <a:t> durumdur, altı ay ya da daha uzun sürer.</a:t>
            </a:r>
          </a:p>
          <a:p>
            <a:pPr>
              <a:lnSpc>
                <a:spcPct val="80000"/>
              </a:lnSpc>
              <a:buFont typeface="Wingdings" panose="05000000000000000000" pitchFamily="2" charset="2"/>
              <a:buNone/>
            </a:pPr>
            <a:r>
              <a:rPr lang="tr-TR" altLang="tr-TR" sz="1200" dirty="0"/>
              <a:t>G-</a:t>
            </a:r>
            <a:r>
              <a:rPr lang="tr-TR" altLang="tr-TR" sz="1200" dirty="0" err="1"/>
              <a:t>Korku,kaygı</a:t>
            </a:r>
            <a:r>
              <a:rPr lang="tr-TR" altLang="tr-TR" sz="1200" dirty="0"/>
              <a:t> ya da kaçınma klinik açıdan belirgin bir sıkıntıya ya da toplumsal işle ilgili alanlarda ya da önemli diğer işlevsellik alanlarda işlevsellikte düşmeye neden olur.</a:t>
            </a:r>
          </a:p>
          <a:p>
            <a:pPr>
              <a:lnSpc>
                <a:spcPct val="80000"/>
              </a:lnSpc>
              <a:buFont typeface="Wingdings" panose="05000000000000000000" pitchFamily="2" charset="2"/>
              <a:buNone/>
            </a:pPr>
            <a:r>
              <a:rPr lang="tr-TR" altLang="tr-TR" sz="1200" dirty="0"/>
              <a:t>H- Sağlığı ilgilendiren başka bir durum varsa(</a:t>
            </a:r>
            <a:r>
              <a:rPr lang="tr-TR" altLang="tr-TR" sz="1200" dirty="0" err="1"/>
              <a:t>örn</a:t>
            </a:r>
            <a:r>
              <a:rPr lang="tr-TR" altLang="tr-TR" sz="1200" dirty="0"/>
              <a:t> </a:t>
            </a:r>
            <a:r>
              <a:rPr lang="tr-TR" altLang="tr-TR" sz="1200" dirty="0" err="1"/>
              <a:t>inf</a:t>
            </a:r>
            <a:r>
              <a:rPr lang="tr-TR" altLang="tr-TR" sz="1200" dirty="0"/>
              <a:t> barsak </a:t>
            </a:r>
            <a:r>
              <a:rPr lang="tr-TR" altLang="tr-TR" sz="1200" dirty="0" err="1"/>
              <a:t>hast,parkinson</a:t>
            </a:r>
            <a:r>
              <a:rPr lang="tr-TR" altLang="tr-TR" sz="1200" dirty="0"/>
              <a:t> </a:t>
            </a:r>
            <a:r>
              <a:rPr lang="tr-TR" altLang="tr-TR" sz="1200" dirty="0" err="1"/>
              <a:t>hast</a:t>
            </a:r>
            <a:r>
              <a:rPr lang="tr-TR" altLang="tr-TR" sz="1200" dirty="0"/>
              <a:t>) korku kaygı ya da kaçınma açıkça aşırı bir düzeydedir.</a:t>
            </a:r>
          </a:p>
          <a:p>
            <a:pPr>
              <a:lnSpc>
                <a:spcPct val="80000"/>
              </a:lnSpc>
              <a:buFont typeface="Wingdings" panose="05000000000000000000" pitchFamily="2" charset="2"/>
              <a:buNone/>
            </a:pPr>
            <a:r>
              <a:rPr lang="tr-TR" altLang="tr-TR" sz="1200" dirty="0"/>
              <a:t>I-Bu durum başka bir ruhsal bozukluğun belirtileriyle açıklanamaz.</a:t>
            </a:r>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18</a:t>
            </a:fld>
            <a:endParaRPr lang="tr-TR"/>
          </a:p>
        </p:txBody>
      </p:sp>
    </p:spTree>
    <p:extLst>
      <p:ext uri="{BB962C8B-B14F-4D97-AF65-F5344CB8AC3E}">
        <p14:creationId xmlns:p14="http://schemas.microsoft.com/office/powerpoint/2010/main" val="2091890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80000"/>
              </a:lnSpc>
            </a:pPr>
            <a:r>
              <a:rPr lang="tr-TR" altLang="tr-TR" sz="1200" dirty="0"/>
              <a:t>A-Özgül bir nesne ya da durumla ilgili olarak belirgin bir korku ya da kaygı duyma(ör uçağa </a:t>
            </a:r>
            <a:r>
              <a:rPr lang="tr-TR" altLang="tr-TR" sz="1200" dirty="0" err="1"/>
              <a:t>binme,hayvanlar,iğne</a:t>
            </a:r>
            <a:r>
              <a:rPr lang="tr-TR" altLang="tr-TR" sz="1200" dirty="0"/>
              <a:t> </a:t>
            </a:r>
            <a:r>
              <a:rPr lang="tr-TR" altLang="tr-TR" sz="1200" dirty="0" err="1"/>
              <a:t>yapılması,kan</a:t>
            </a:r>
            <a:r>
              <a:rPr lang="tr-TR" altLang="tr-TR" sz="1200" dirty="0"/>
              <a:t> görme)</a:t>
            </a:r>
          </a:p>
          <a:p>
            <a:pPr>
              <a:lnSpc>
                <a:spcPct val="80000"/>
              </a:lnSpc>
              <a:buFont typeface="Wingdings" panose="05000000000000000000" pitchFamily="2" charset="2"/>
              <a:buNone/>
            </a:pPr>
            <a:r>
              <a:rPr lang="tr-TR" altLang="tr-TR" sz="1200" dirty="0"/>
              <a:t>    Not: Çocuklarda korku ya da </a:t>
            </a:r>
            <a:r>
              <a:rPr lang="tr-TR" altLang="tr-TR" sz="1200" dirty="0" err="1"/>
              <a:t>kaygı,ağlama,bağırıp</a:t>
            </a:r>
            <a:r>
              <a:rPr lang="tr-TR" altLang="tr-TR" sz="1200" dirty="0"/>
              <a:t> çağırarak </a:t>
            </a:r>
            <a:r>
              <a:rPr lang="tr-TR" altLang="tr-TR" sz="1200" dirty="0" err="1"/>
              <a:t>tepinme,donakalma</a:t>
            </a:r>
            <a:r>
              <a:rPr lang="tr-TR" altLang="tr-TR" sz="1200" dirty="0"/>
              <a:t> ya da sıkıca sarılma ile kendini gösterebilir.</a:t>
            </a:r>
          </a:p>
          <a:p>
            <a:pPr>
              <a:lnSpc>
                <a:spcPct val="80000"/>
              </a:lnSpc>
              <a:buFont typeface="Wingdings" panose="05000000000000000000" pitchFamily="2" charset="2"/>
              <a:buNone/>
            </a:pPr>
            <a:r>
              <a:rPr lang="tr-TR" altLang="tr-TR" sz="1200" dirty="0"/>
              <a:t>B-Fobi kaynağı nesne ya da </a:t>
            </a:r>
            <a:r>
              <a:rPr lang="tr-TR" altLang="tr-TR" sz="1200" dirty="0" err="1"/>
              <a:t>durum,neredeyse</a:t>
            </a:r>
            <a:r>
              <a:rPr lang="tr-TR" altLang="tr-TR" sz="1200" dirty="0"/>
              <a:t> her </a:t>
            </a:r>
            <a:r>
              <a:rPr lang="tr-TR" altLang="tr-TR" sz="1200" dirty="0" err="1"/>
              <a:t>zaman,doğrudan</a:t>
            </a:r>
            <a:r>
              <a:rPr lang="tr-TR" altLang="tr-TR" sz="1200" dirty="0"/>
              <a:t> korku ya da kaygı doğurur.</a:t>
            </a:r>
          </a:p>
          <a:p>
            <a:pPr>
              <a:lnSpc>
                <a:spcPct val="80000"/>
              </a:lnSpc>
              <a:buFont typeface="Wingdings" panose="05000000000000000000" pitchFamily="2" charset="2"/>
              <a:buNone/>
            </a:pPr>
            <a:r>
              <a:rPr lang="tr-TR" altLang="tr-TR" sz="1200" dirty="0"/>
              <a:t>C-Fobi kaynağı nesne ya da durumdan etkin bir biçimde kaçınılır ya da yoğun bir korku ya da kaygı ile buna katlanılır.</a:t>
            </a:r>
          </a:p>
          <a:p>
            <a:pPr>
              <a:lnSpc>
                <a:spcPct val="80000"/>
              </a:lnSpc>
              <a:buFont typeface="Wingdings" panose="05000000000000000000" pitchFamily="2" charset="2"/>
              <a:buNone/>
            </a:pPr>
            <a:r>
              <a:rPr lang="tr-TR" altLang="tr-TR" sz="1200" dirty="0"/>
              <a:t>D-Duyulan korku ya da </a:t>
            </a:r>
            <a:r>
              <a:rPr lang="tr-TR" altLang="tr-TR" sz="1200" dirty="0" err="1"/>
              <a:t>kaygı,özgül</a:t>
            </a:r>
            <a:r>
              <a:rPr lang="tr-TR" altLang="tr-TR" sz="1200" dirty="0"/>
              <a:t> nesne ya da durumun yarattığı gerçek tehlikeye göre ve toplumsal-kültürel bağlamda orantısızdır.</a:t>
            </a:r>
          </a:p>
          <a:p>
            <a:pPr>
              <a:lnSpc>
                <a:spcPct val="80000"/>
              </a:lnSpc>
              <a:buFont typeface="Wingdings" panose="05000000000000000000" pitchFamily="2" charset="2"/>
              <a:buNone/>
            </a:pPr>
            <a:r>
              <a:rPr lang="tr-TR" altLang="tr-TR" sz="1200" dirty="0"/>
              <a:t>E-</a:t>
            </a:r>
            <a:r>
              <a:rPr lang="tr-TR" altLang="tr-TR" sz="1200" dirty="0" err="1"/>
              <a:t>Korku,kaygı</a:t>
            </a:r>
            <a:r>
              <a:rPr lang="tr-TR" altLang="tr-TR" sz="1200" dirty="0"/>
              <a:t> ya da kaçınma sürekli bir durumdur.</a:t>
            </a:r>
          </a:p>
          <a:p>
            <a:pPr>
              <a:lnSpc>
                <a:spcPct val="80000"/>
              </a:lnSpc>
              <a:buFont typeface="Wingdings" panose="05000000000000000000" pitchFamily="2" charset="2"/>
              <a:buNone/>
            </a:pPr>
            <a:r>
              <a:rPr lang="tr-TR" altLang="tr-TR" sz="1200" dirty="0"/>
              <a:t>F-</a:t>
            </a:r>
            <a:r>
              <a:rPr lang="tr-TR" altLang="tr-TR" sz="1200" dirty="0" err="1"/>
              <a:t>korku,kayıg</a:t>
            </a:r>
            <a:r>
              <a:rPr lang="tr-TR" altLang="tr-TR" sz="1200" dirty="0"/>
              <a:t> ya da </a:t>
            </a:r>
            <a:r>
              <a:rPr lang="tr-TR" altLang="tr-TR" sz="1200" dirty="0" err="1"/>
              <a:t>kaçınma,klinik</a:t>
            </a:r>
            <a:r>
              <a:rPr lang="tr-TR" altLang="tr-TR" sz="1200" dirty="0"/>
              <a:t> açıdan belirgin bir sıkıntıya ya da </a:t>
            </a:r>
            <a:r>
              <a:rPr lang="tr-TR" altLang="tr-TR" sz="1200" dirty="0" err="1"/>
              <a:t>toplumsal,işle</a:t>
            </a:r>
            <a:r>
              <a:rPr lang="tr-TR" altLang="tr-TR" sz="1200" dirty="0"/>
              <a:t> ilgili alanlarda ya da önemli diğer işlevsellik alanlarında işlevsellikte düşmeye neden olur.</a:t>
            </a:r>
          </a:p>
          <a:p>
            <a:pPr>
              <a:lnSpc>
                <a:spcPct val="80000"/>
              </a:lnSpc>
              <a:buFont typeface="Wingdings" panose="05000000000000000000" pitchFamily="2" charset="2"/>
              <a:buNone/>
            </a:pPr>
            <a:r>
              <a:rPr lang="tr-TR" altLang="tr-TR" sz="1200" dirty="0"/>
              <a:t>G-…. Başka bir ruhsal bozukluğun </a:t>
            </a:r>
            <a:r>
              <a:rPr lang="tr-TR" altLang="tr-TR" sz="1200" dirty="0" err="1"/>
              <a:t>beliritleriyle</a:t>
            </a:r>
            <a:r>
              <a:rPr lang="tr-TR" altLang="tr-TR" sz="1200" dirty="0"/>
              <a:t> açıklanamaz.</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r>
              <a:rPr lang="tr-TR" dirty="0"/>
              <a:t>Uçma, yükseklik, enjeksiyon</a:t>
            </a:r>
          </a:p>
        </p:txBody>
      </p:sp>
      <p:sp>
        <p:nvSpPr>
          <p:cNvPr id="4" name="Slayt Numarası Yer Tutucusu 3"/>
          <p:cNvSpPr>
            <a:spLocks noGrp="1"/>
          </p:cNvSpPr>
          <p:nvPr>
            <p:ph type="sldNum" sz="quarter" idx="5"/>
          </p:nvPr>
        </p:nvSpPr>
        <p:spPr/>
        <p:txBody>
          <a:bodyPr/>
          <a:lstStyle/>
          <a:p>
            <a:fld id="{FB7F8CF7-0E70-4CB9-BA37-E04AED543E81}" type="slidenum">
              <a:rPr lang="tr-TR" smtClean="0"/>
              <a:t>19</a:t>
            </a:fld>
            <a:endParaRPr lang="tr-TR"/>
          </a:p>
        </p:txBody>
      </p:sp>
    </p:spTree>
    <p:extLst>
      <p:ext uri="{BB962C8B-B14F-4D97-AF65-F5344CB8AC3E}">
        <p14:creationId xmlns:p14="http://schemas.microsoft.com/office/powerpoint/2010/main" val="3481873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a:t>
            </a:fld>
            <a:endParaRPr lang="tr-TR"/>
          </a:p>
        </p:txBody>
      </p:sp>
    </p:spTree>
    <p:extLst>
      <p:ext uri="{BB962C8B-B14F-4D97-AF65-F5344CB8AC3E}">
        <p14:creationId xmlns:p14="http://schemas.microsoft.com/office/powerpoint/2010/main" val="2466058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a:lnSpc>
                <a:spcPct val="80000"/>
              </a:lnSpc>
            </a:pPr>
            <a:r>
              <a:rPr lang="tr-TR" altLang="tr-TR" sz="1200" dirty="0" err="1">
                <a:latin typeface="Verdana" panose="020B0604030504040204" pitchFamily="34" charset="0"/>
              </a:rPr>
              <a:t>Kişinin,başkalarınca</a:t>
            </a:r>
            <a:r>
              <a:rPr lang="tr-TR" altLang="tr-TR" sz="1200" dirty="0">
                <a:latin typeface="Verdana" panose="020B0604030504040204" pitchFamily="34" charset="0"/>
              </a:rPr>
              <a:t> değerlendirilebilecek olduğu bir ya da birden çok toplumsal durumda belirgin bir korku ya da kaygı duyması.(karşılıklı </a:t>
            </a:r>
            <a:r>
              <a:rPr lang="tr-TR" altLang="tr-TR" sz="1200" dirty="0" err="1">
                <a:latin typeface="Verdana" panose="020B0604030504040204" pitchFamily="34" charset="0"/>
              </a:rPr>
              <a:t>konuşma,tanımadık</a:t>
            </a:r>
            <a:r>
              <a:rPr lang="tr-TR" altLang="tr-TR" sz="1200" dirty="0">
                <a:latin typeface="Verdana" panose="020B0604030504040204" pitchFamily="34" charset="0"/>
              </a:rPr>
              <a:t> insanlarla </a:t>
            </a:r>
            <a:r>
              <a:rPr lang="tr-TR" altLang="tr-TR" sz="1200" dirty="0" err="1">
                <a:latin typeface="Verdana" panose="020B0604030504040204" pitchFamily="34" charset="0"/>
              </a:rPr>
              <a:t>karşılaşma,yemek</a:t>
            </a:r>
            <a:r>
              <a:rPr lang="tr-TR" altLang="tr-TR" sz="1200" dirty="0">
                <a:latin typeface="Verdana" panose="020B0604030504040204" pitchFamily="34" charset="0"/>
              </a:rPr>
              <a:t> yerken </a:t>
            </a:r>
            <a:r>
              <a:rPr lang="tr-TR" altLang="tr-TR" sz="1200" dirty="0" err="1">
                <a:latin typeface="Verdana" panose="020B0604030504040204" pitchFamily="34" charset="0"/>
              </a:rPr>
              <a:t>gözlenme,herkesin</a:t>
            </a:r>
            <a:r>
              <a:rPr lang="tr-TR" altLang="tr-TR" sz="1200" dirty="0">
                <a:latin typeface="Verdana" panose="020B0604030504040204" pitchFamily="34" charset="0"/>
              </a:rPr>
              <a:t> önünde bir konuşma yapma gibi..)</a:t>
            </a:r>
          </a:p>
          <a:p>
            <a:pPr>
              <a:lnSpc>
                <a:spcPct val="80000"/>
              </a:lnSpc>
            </a:pPr>
            <a:r>
              <a:rPr lang="tr-TR" altLang="tr-TR" sz="1200" dirty="0">
                <a:latin typeface="Verdana" panose="020B0604030504040204" pitchFamily="34" charset="0"/>
              </a:rPr>
              <a:t>B-</a:t>
            </a:r>
            <a:r>
              <a:rPr lang="tr-TR" altLang="tr-TR" sz="1200" dirty="0" err="1">
                <a:latin typeface="Verdana" panose="020B0604030504040204" pitchFamily="34" charset="0"/>
              </a:rPr>
              <a:t>Kişi,olumsuz</a:t>
            </a:r>
            <a:r>
              <a:rPr lang="tr-TR" altLang="tr-TR" sz="1200" dirty="0">
                <a:latin typeface="Verdana" panose="020B0604030504040204" pitchFamily="34" charset="0"/>
              </a:rPr>
              <a:t> olarak değerlendirilecek bir biçimde davranmaktan ya da kaygı duyduğuna ilişkin belirti göstermekten korkar.(küçük düşeceği ya da utanç duyacağı bir </a:t>
            </a:r>
            <a:r>
              <a:rPr lang="tr-TR" altLang="tr-TR" sz="1200" dirty="0" err="1">
                <a:latin typeface="Verdana" panose="020B0604030504040204" pitchFamily="34" charset="0"/>
              </a:rPr>
              <a:t>biçimde,başkalarınca</a:t>
            </a:r>
            <a:r>
              <a:rPr lang="tr-TR" altLang="tr-TR" sz="1200" dirty="0">
                <a:latin typeface="Verdana" panose="020B0604030504040204" pitchFamily="34" charset="0"/>
              </a:rPr>
              <a:t> dışlanacağı ya da başkalarının kırılmasına yol açacak bir biçimde)</a:t>
            </a:r>
          </a:p>
          <a:p>
            <a:pPr>
              <a:lnSpc>
                <a:spcPct val="80000"/>
              </a:lnSpc>
            </a:pPr>
            <a:r>
              <a:rPr lang="tr-TR" altLang="tr-TR" sz="1200" dirty="0">
                <a:latin typeface="Verdana" panose="020B0604030504040204" pitchFamily="34" charset="0"/>
              </a:rPr>
              <a:t>C- Söz konusu toplumsal </a:t>
            </a:r>
            <a:r>
              <a:rPr lang="tr-TR" altLang="tr-TR" sz="1200" dirty="0" err="1">
                <a:latin typeface="Verdana" panose="020B0604030504040204" pitchFamily="34" charset="0"/>
              </a:rPr>
              <a:t>durumlar,neredeyse</a:t>
            </a:r>
            <a:r>
              <a:rPr lang="tr-TR" altLang="tr-TR" sz="1200" dirty="0">
                <a:latin typeface="Verdana" panose="020B0604030504040204" pitchFamily="34" charset="0"/>
              </a:rPr>
              <a:t> her </a:t>
            </a:r>
            <a:r>
              <a:rPr lang="tr-TR" altLang="tr-TR" sz="1200" dirty="0" err="1">
                <a:latin typeface="Verdana" panose="020B0604030504040204" pitchFamily="34" charset="0"/>
              </a:rPr>
              <a:t>zaman,korku</a:t>
            </a:r>
            <a:r>
              <a:rPr lang="tr-TR" altLang="tr-TR" sz="1200" dirty="0">
                <a:latin typeface="Verdana" panose="020B0604030504040204" pitchFamily="34" charset="0"/>
              </a:rPr>
              <a:t> ya da kaygı doğurur.</a:t>
            </a:r>
          </a:p>
          <a:p>
            <a:pPr>
              <a:lnSpc>
                <a:spcPct val="80000"/>
              </a:lnSpc>
            </a:pPr>
            <a:r>
              <a:rPr lang="tr-TR" altLang="tr-TR" sz="1200" dirty="0">
                <a:latin typeface="Verdana" panose="020B0604030504040204" pitchFamily="34" charset="0"/>
              </a:rPr>
              <a:t>D- Söz konusu toplumsal durumdan </a:t>
            </a:r>
            <a:r>
              <a:rPr lang="tr-TR" altLang="tr-TR" sz="1200" dirty="0" err="1">
                <a:latin typeface="Verdana" panose="020B0604030504040204" pitchFamily="34" charset="0"/>
              </a:rPr>
              <a:t>kaçınlır</a:t>
            </a:r>
            <a:r>
              <a:rPr lang="tr-TR" altLang="tr-TR" sz="1200" dirty="0">
                <a:latin typeface="Verdana" panose="020B0604030504040204" pitchFamily="34" charset="0"/>
              </a:rPr>
              <a:t> ya da yoğun bir korku ya da kaygı ile buna katlanılır.</a:t>
            </a:r>
          </a:p>
          <a:p>
            <a:pPr>
              <a:lnSpc>
                <a:spcPct val="80000"/>
              </a:lnSpc>
            </a:pPr>
            <a:r>
              <a:rPr lang="tr-TR" altLang="tr-TR" sz="1200" dirty="0">
                <a:latin typeface="Verdana" panose="020B0604030504040204" pitchFamily="34" charset="0"/>
              </a:rPr>
              <a:t>E- Duyulan korku ya da </a:t>
            </a:r>
            <a:r>
              <a:rPr lang="tr-TR" altLang="tr-TR" sz="1200" dirty="0" err="1">
                <a:latin typeface="Verdana" panose="020B0604030504040204" pitchFamily="34" charset="0"/>
              </a:rPr>
              <a:t>kaygı,söz</a:t>
            </a:r>
            <a:r>
              <a:rPr lang="tr-TR" altLang="tr-TR" sz="1200" dirty="0">
                <a:latin typeface="Verdana" panose="020B0604030504040204" pitchFamily="34" charset="0"/>
              </a:rPr>
              <a:t> konusu toplumsal ortamda çekinilecek duruma göre ve toplumsal-kültürel bağlamda orantısızdır.</a:t>
            </a:r>
          </a:p>
          <a:p>
            <a:pPr>
              <a:lnSpc>
                <a:spcPct val="80000"/>
              </a:lnSpc>
            </a:pPr>
            <a:r>
              <a:rPr lang="tr-TR" altLang="tr-TR" sz="1200" dirty="0">
                <a:latin typeface="Verdana" panose="020B0604030504040204" pitchFamily="34" charset="0"/>
              </a:rPr>
              <a:t>F-</a:t>
            </a:r>
            <a:r>
              <a:rPr lang="tr-TR" altLang="tr-TR" sz="1200" dirty="0" err="1">
                <a:latin typeface="Verdana" panose="020B0604030504040204" pitchFamily="34" charset="0"/>
              </a:rPr>
              <a:t>korku,kaygı</a:t>
            </a:r>
            <a:r>
              <a:rPr lang="tr-TR" altLang="tr-TR" sz="1200" dirty="0">
                <a:latin typeface="Verdana" panose="020B0604030504040204" pitchFamily="34" charset="0"/>
              </a:rPr>
              <a:t> ya da kaçınma sürekli bir </a:t>
            </a:r>
            <a:r>
              <a:rPr lang="tr-TR" altLang="tr-TR" sz="1200" dirty="0" err="1">
                <a:latin typeface="Verdana" panose="020B0604030504040204" pitchFamily="34" charset="0"/>
              </a:rPr>
              <a:t>durumdur,altı</a:t>
            </a:r>
            <a:r>
              <a:rPr lang="tr-TR" altLang="tr-TR" sz="1200" dirty="0">
                <a:latin typeface="Verdana" panose="020B0604030504040204" pitchFamily="34" charset="0"/>
              </a:rPr>
              <a:t> ay ya da daha uzun sürer.</a:t>
            </a:r>
          </a:p>
          <a:p>
            <a:pPr>
              <a:lnSpc>
                <a:spcPct val="80000"/>
              </a:lnSpc>
            </a:pPr>
            <a:r>
              <a:rPr lang="tr-TR" altLang="tr-TR" sz="1200" dirty="0">
                <a:latin typeface="Verdana" panose="020B0604030504040204" pitchFamily="34" charset="0"/>
              </a:rPr>
              <a:t>G- </a:t>
            </a:r>
            <a:r>
              <a:rPr lang="tr-TR" altLang="tr-TR" sz="1200" dirty="0" err="1">
                <a:latin typeface="Verdana" panose="020B0604030504040204" pitchFamily="34" charset="0"/>
              </a:rPr>
              <a:t>Korku,kaygı</a:t>
            </a:r>
            <a:r>
              <a:rPr lang="tr-TR" altLang="tr-TR" sz="1200" dirty="0">
                <a:latin typeface="Verdana" panose="020B0604030504040204" pitchFamily="34" charset="0"/>
              </a:rPr>
              <a:t> ya da </a:t>
            </a:r>
            <a:r>
              <a:rPr lang="tr-TR" altLang="tr-TR" sz="1200" dirty="0" err="1">
                <a:latin typeface="Verdana" panose="020B0604030504040204" pitchFamily="34" charset="0"/>
              </a:rPr>
              <a:t>kaçınma,klinik</a:t>
            </a:r>
            <a:r>
              <a:rPr lang="tr-TR" altLang="tr-TR" sz="1200" dirty="0">
                <a:latin typeface="Verdana" panose="020B0604030504040204" pitchFamily="34" charset="0"/>
              </a:rPr>
              <a:t> açıdan belirgin sıkıntıya ya da </a:t>
            </a:r>
            <a:r>
              <a:rPr lang="tr-TR" altLang="tr-TR" sz="1200" dirty="0" err="1">
                <a:latin typeface="Verdana" panose="020B0604030504040204" pitchFamily="34" charset="0"/>
              </a:rPr>
              <a:t>toplumsal,işle</a:t>
            </a:r>
            <a:r>
              <a:rPr lang="tr-TR" altLang="tr-TR" sz="1200" dirty="0">
                <a:latin typeface="Verdana" panose="020B0604030504040204" pitchFamily="34" charset="0"/>
              </a:rPr>
              <a:t> ilgili alanlarda ya da önemli diğer işlevsellik alanlarında işlevsellikte düşmeye neden olur.</a:t>
            </a:r>
          </a:p>
          <a:p>
            <a:pPr>
              <a:lnSpc>
                <a:spcPct val="80000"/>
              </a:lnSpc>
            </a:pPr>
            <a:r>
              <a:rPr lang="tr-TR" altLang="tr-TR" sz="1200" dirty="0">
                <a:latin typeface="Verdana" panose="020B0604030504040204" pitchFamily="34" charset="0"/>
              </a:rPr>
              <a:t>H-</a:t>
            </a:r>
            <a:r>
              <a:rPr lang="tr-TR" altLang="tr-TR" sz="1200" dirty="0" err="1">
                <a:latin typeface="Verdana" panose="020B0604030504040204" pitchFamily="34" charset="0"/>
              </a:rPr>
              <a:t>korku,kaygı</a:t>
            </a:r>
            <a:r>
              <a:rPr lang="tr-TR" altLang="tr-TR" sz="1200" dirty="0">
                <a:latin typeface="Verdana" panose="020B0604030504040204" pitchFamily="34" charset="0"/>
              </a:rPr>
              <a:t> ya da kaçınma madde </a:t>
            </a:r>
            <a:r>
              <a:rPr lang="tr-TR" altLang="tr-TR" sz="1200" dirty="0" err="1">
                <a:latin typeface="Verdana" panose="020B0604030504040204" pitchFamily="34" charset="0"/>
              </a:rPr>
              <a:t>etkisine,panik</a:t>
            </a:r>
            <a:r>
              <a:rPr lang="tr-TR" altLang="tr-TR" sz="1200" dirty="0">
                <a:latin typeface="Verdana" panose="020B0604030504040204" pitchFamily="34" charset="0"/>
              </a:rPr>
              <a:t> </a:t>
            </a:r>
            <a:r>
              <a:rPr lang="tr-TR" altLang="tr-TR" sz="1200" dirty="0" err="1">
                <a:latin typeface="Verdana" panose="020B0604030504040204" pitchFamily="34" charset="0"/>
              </a:rPr>
              <a:t>bozukluğa,beden</a:t>
            </a:r>
            <a:r>
              <a:rPr lang="tr-TR" altLang="tr-TR" sz="1200" dirty="0">
                <a:latin typeface="Verdana" panose="020B0604030504040204" pitchFamily="34" charset="0"/>
              </a:rPr>
              <a:t> algısı bozukluğuna ya otizm açılımında bir bozukluğa ya organik bir hastalığa </a:t>
            </a:r>
            <a:r>
              <a:rPr lang="tr-TR" altLang="tr-TR" sz="1200" dirty="0" err="1">
                <a:latin typeface="Verdana" panose="020B0604030504040204" pitchFamily="34" charset="0"/>
              </a:rPr>
              <a:t>örn</a:t>
            </a:r>
            <a:r>
              <a:rPr lang="tr-TR" altLang="tr-TR" sz="1200" dirty="0">
                <a:latin typeface="Verdana" panose="020B0604030504040204" pitchFamily="34" charset="0"/>
              </a:rPr>
              <a:t> </a:t>
            </a:r>
            <a:r>
              <a:rPr lang="tr-TR" altLang="tr-TR" sz="1200" dirty="0" err="1">
                <a:latin typeface="Verdana" panose="020B0604030504040204" pitchFamily="34" charset="0"/>
              </a:rPr>
              <a:t>parkinson,yanık</a:t>
            </a:r>
            <a:r>
              <a:rPr lang="tr-TR" altLang="tr-TR" sz="1200" dirty="0">
                <a:latin typeface="Verdana" panose="020B0604030504040204" pitchFamily="34" charset="0"/>
              </a:rPr>
              <a:t> gibi bir nedenden kaynaklanan biçimsel bozukluğa bağlanamaz.</a:t>
            </a:r>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20</a:t>
            </a:fld>
            <a:endParaRPr lang="tr-TR"/>
          </a:p>
        </p:txBody>
      </p:sp>
    </p:spTree>
    <p:extLst>
      <p:ext uri="{BB962C8B-B14F-4D97-AF65-F5344CB8AC3E}">
        <p14:creationId xmlns:p14="http://schemas.microsoft.com/office/powerpoint/2010/main" val="1661212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21</a:t>
            </a:fld>
            <a:endParaRPr lang="tr-TR"/>
          </a:p>
        </p:txBody>
      </p:sp>
    </p:spTree>
    <p:extLst>
      <p:ext uri="{BB962C8B-B14F-4D97-AF65-F5344CB8AC3E}">
        <p14:creationId xmlns:p14="http://schemas.microsoft.com/office/powerpoint/2010/main" val="2390977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a:lnSpc>
                <a:spcPct val="80000"/>
              </a:lnSpc>
            </a:pPr>
            <a:r>
              <a:rPr lang="tr-TR" altLang="tr-TR" sz="1200" dirty="0"/>
              <a:t>1)Başka durumlarda konuşuyor olmasına </a:t>
            </a:r>
            <a:r>
              <a:rPr lang="tr-TR" altLang="tr-TR" sz="1200" dirty="0" err="1"/>
              <a:t>karşın,konuşmasının</a:t>
            </a:r>
            <a:r>
              <a:rPr lang="tr-TR" altLang="tr-TR" sz="1200" dirty="0"/>
              <a:t> beklendiği özgül toplumsal durumlarda(</a:t>
            </a:r>
            <a:r>
              <a:rPr lang="tr-TR" altLang="tr-TR" sz="1200" dirty="0" err="1"/>
              <a:t>örn</a:t>
            </a:r>
            <a:r>
              <a:rPr lang="tr-TR" altLang="tr-TR" sz="1200" dirty="0"/>
              <a:t> okulda),sürekli bir </a:t>
            </a:r>
            <a:r>
              <a:rPr lang="tr-TR" altLang="tr-TR" sz="1200" dirty="0" err="1"/>
              <a:t>biçimde,konuşamıyor</a:t>
            </a:r>
            <a:r>
              <a:rPr lang="tr-TR" altLang="tr-TR" sz="1200" dirty="0"/>
              <a:t> olma.</a:t>
            </a:r>
          </a:p>
          <a:p>
            <a:pPr>
              <a:lnSpc>
                <a:spcPct val="80000"/>
              </a:lnSpc>
            </a:pPr>
            <a:r>
              <a:rPr lang="tr-TR" altLang="tr-TR" sz="1200" dirty="0"/>
              <a:t>2)Bu bozukluk eğitimle ya da işle ilgili başarıyı engeller ya da toplumsal iletişimi bozar.</a:t>
            </a:r>
          </a:p>
          <a:p>
            <a:pPr>
              <a:lnSpc>
                <a:spcPct val="80000"/>
              </a:lnSpc>
            </a:pPr>
            <a:r>
              <a:rPr lang="tr-TR" altLang="tr-TR" sz="1200" dirty="0"/>
              <a:t>3)Bu bozukluğun süresi en az bir aydır.</a:t>
            </a:r>
          </a:p>
          <a:p>
            <a:pPr>
              <a:lnSpc>
                <a:spcPct val="80000"/>
              </a:lnSpc>
            </a:pPr>
            <a:r>
              <a:rPr lang="tr-TR" altLang="tr-TR" sz="1200" dirty="0"/>
              <a:t>4)Bu bozukluk iletişim bozukluğu(</a:t>
            </a:r>
            <a:r>
              <a:rPr lang="tr-TR" altLang="tr-TR" sz="1200" dirty="0" err="1"/>
              <a:t>örn</a:t>
            </a:r>
            <a:r>
              <a:rPr lang="tr-TR" altLang="tr-TR" sz="1200" dirty="0"/>
              <a:t> çocuklukta başlayan akıcılık bozukluğu) ile daha iyi açıklanamaz ve yalnızca otizm açılımı kapsamında </a:t>
            </a:r>
            <a:r>
              <a:rPr lang="tr-TR" altLang="tr-TR" sz="1200" dirty="0" err="1"/>
              <a:t>bozukluğun,şizofreninin</a:t>
            </a:r>
            <a:r>
              <a:rPr lang="tr-TR" altLang="tr-TR" sz="1200" dirty="0"/>
              <a:t> ya da psikozla giden başka bir bozukluğun gidişi sırasında ortaya çıkmamıştır.</a:t>
            </a:r>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22</a:t>
            </a:fld>
            <a:endParaRPr lang="tr-TR"/>
          </a:p>
        </p:txBody>
      </p:sp>
    </p:spTree>
    <p:extLst>
      <p:ext uri="{BB962C8B-B14F-4D97-AF65-F5344CB8AC3E}">
        <p14:creationId xmlns:p14="http://schemas.microsoft.com/office/powerpoint/2010/main" val="562160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a:lnSpc>
                <a:spcPct val="80000"/>
              </a:lnSpc>
              <a:buFont typeface="Wingdings" panose="05000000000000000000" pitchFamily="2" charset="2"/>
              <a:buChar char="Ø"/>
            </a:pPr>
            <a:r>
              <a:rPr lang="tr-TR" altLang="tr-TR" sz="1200" dirty="0"/>
              <a:t>A-Klinik görünüme panik atakları ya da kaygı egemendir.</a:t>
            </a:r>
          </a:p>
          <a:p>
            <a:pPr>
              <a:lnSpc>
                <a:spcPct val="80000"/>
              </a:lnSpc>
              <a:buFont typeface="Wingdings" panose="05000000000000000000" pitchFamily="2" charset="2"/>
              <a:buChar char="Ø"/>
            </a:pPr>
            <a:r>
              <a:rPr lang="tr-TR" altLang="tr-TR" sz="1200" dirty="0"/>
              <a:t> </a:t>
            </a:r>
            <a:r>
              <a:rPr lang="tr-TR" altLang="tr-TR" sz="1200" dirty="0" err="1"/>
              <a:t>Öykü,fizik</a:t>
            </a:r>
            <a:r>
              <a:rPr lang="tr-TR" altLang="tr-TR" sz="1200" dirty="0"/>
              <a:t> muayene ya da </a:t>
            </a:r>
            <a:r>
              <a:rPr lang="tr-TR" altLang="tr-TR" sz="1200" dirty="0" err="1"/>
              <a:t>lab</a:t>
            </a:r>
            <a:r>
              <a:rPr lang="tr-TR" altLang="tr-TR" sz="1200" dirty="0"/>
              <a:t>. bulgularından elde edilen kanıtların varlığında tanı konulur.</a:t>
            </a:r>
          </a:p>
          <a:p>
            <a:pPr>
              <a:lnSpc>
                <a:spcPct val="80000"/>
              </a:lnSpc>
              <a:buFont typeface="Wingdings" panose="05000000000000000000" pitchFamily="2" charset="2"/>
              <a:buNone/>
            </a:pPr>
            <a:r>
              <a:rPr lang="tr-TR" altLang="tr-TR" sz="1200" dirty="0"/>
              <a:t>     1-A tanı ölçütündeki belirtiler, madde eksikliği ya da yoksunluğu sırasında ya da kısa bir zaman sonrasında ya da bir ilaç aldıktan sonra gelmelidir.</a:t>
            </a:r>
          </a:p>
          <a:p>
            <a:pPr>
              <a:lnSpc>
                <a:spcPct val="80000"/>
              </a:lnSpc>
              <a:buFont typeface="Wingdings" panose="05000000000000000000" pitchFamily="2" charset="2"/>
              <a:buNone/>
            </a:pPr>
            <a:r>
              <a:rPr lang="tr-TR" altLang="tr-TR" sz="1200" dirty="0"/>
              <a:t>     2-Söz konusu madde/ilaç, A tanı ölçütündeki belirtileri ortaya çıkarabilir.</a:t>
            </a:r>
          </a:p>
          <a:p>
            <a:pPr>
              <a:lnSpc>
                <a:spcPct val="80000"/>
              </a:lnSpc>
              <a:buClr>
                <a:schemeClr val="tx2"/>
              </a:buClr>
              <a:buFont typeface="Wingdings" panose="05000000000000000000" pitchFamily="2" charset="2"/>
              <a:buChar char="Ø"/>
            </a:pPr>
            <a:r>
              <a:rPr lang="tr-TR" altLang="tr-TR" sz="1200" dirty="0"/>
              <a:t>Bu </a:t>
            </a:r>
            <a:r>
              <a:rPr lang="tr-TR" altLang="tr-TR" sz="1200" dirty="0" err="1"/>
              <a:t>bozukluk,maddenin</a:t>
            </a:r>
            <a:r>
              <a:rPr lang="tr-TR" altLang="tr-TR" sz="1200" dirty="0"/>
              <a:t>/ilacın yol açmadığı bir kaygı bozukluğuyla daha iyi </a:t>
            </a:r>
            <a:r>
              <a:rPr lang="tr-TR" altLang="tr-TR" sz="1200" dirty="0" err="1"/>
              <a:t>aşçıklanamaz.Ayrı</a:t>
            </a:r>
            <a:r>
              <a:rPr lang="tr-TR" altLang="tr-TR" sz="1200" dirty="0"/>
              <a:t> bir kaygı bozukluğu olduğunun kanıtları şunlar olabilir:</a:t>
            </a:r>
          </a:p>
          <a:p>
            <a:pPr>
              <a:lnSpc>
                <a:spcPct val="80000"/>
              </a:lnSpc>
              <a:buFont typeface="Wingdings" panose="05000000000000000000" pitchFamily="2" charset="2"/>
              <a:buNone/>
            </a:pPr>
            <a:r>
              <a:rPr lang="tr-TR" altLang="tr-TR" sz="1200" dirty="0"/>
              <a:t>     </a:t>
            </a:r>
            <a:r>
              <a:rPr lang="tr-TR" altLang="tr-TR" sz="1200" dirty="0" err="1"/>
              <a:t>Belirtiler,madde</a:t>
            </a:r>
            <a:r>
              <a:rPr lang="tr-TR" altLang="tr-TR" sz="1200" dirty="0"/>
              <a:t>/ilaç kullanımından önce de vardır, belirtiler akut yoksunluğun ya da ağır esrikliğin bitmesinden sonra önemli bir süre(</a:t>
            </a:r>
            <a:r>
              <a:rPr lang="tr-TR" altLang="tr-TR" sz="1200" dirty="0" err="1"/>
              <a:t>örn</a:t>
            </a:r>
            <a:r>
              <a:rPr lang="tr-TR" altLang="tr-TR" sz="1200" dirty="0"/>
              <a:t> yaklaşık bir ay) kalıcı olmuştur ya da ayrı bir maddenin /ilacın yol açmadığı kaygı bozukluğunun başka kanıtları vardır(</a:t>
            </a:r>
            <a:r>
              <a:rPr lang="tr-TR" altLang="tr-TR" sz="1200" dirty="0" err="1"/>
              <a:t>örn</a:t>
            </a:r>
            <a:r>
              <a:rPr lang="tr-TR" altLang="tr-TR" sz="1200" dirty="0"/>
              <a:t> maddenin/ilacın yol </a:t>
            </a:r>
            <a:r>
              <a:rPr lang="tr-TR" altLang="tr-TR" sz="1200" dirty="0" err="1"/>
              <a:t>açmadığiı</a:t>
            </a:r>
            <a:r>
              <a:rPr lang="tr-TR" altLang="tr-TR" sz="1200" dirty="0"/>
              <a:t> yineleyici dönemlerin olduğuna ilişkin bir öykü)</a:t>
            </a:r>
          </a:p>
          <a:p>
            <a:pPr>
              <a:lnSpc>
                <a:spcPct val="80000"/>
              </a:lnSpc>
              <a:buFont typeface="Wingdings" panose="05000000000000000000" pitchFamily="2" charset="2"/>
              <a:buChar char="Ø"/>
            </a:pPr>
            <a:r>
              <a:rPr lang="tr-TR" altLang="tr-TR" sz="1200" dirty="0"/>
              <a:t>Bu bozukluk yalnızca deliryumun gidişi sırasında ortaya çıkmamaktadır.</a:t>
            </a:r>
          </a:p>
          <a:p>
            <a:pPr>
              <a:lnSpc>
                <a:spcPct val="80000"/>
              </a:lnSpc>
              <a:buFont typeface="Wingdings" panose="05000000000000000000" pitchFamily="2" charset="2"/>
              <a:buChar char="Ø"/>
            </a:pPr>
            <a:r>
              <a:rPr lang="tr-TR" altLang="tr-TR" sz="1200" dirty="0"/>
              <a:t>Bu </a:t>
            </a:r>
            <a:r>
              <a:rPr lang="tr-TR" altLang="tr-TR" sz="1200" dirty="0" err="1"/>
              <a:t>bozukluk,klinik</a:t>
            </a:r>
            <a:r>
              <a:rPr lang="tr-TR" altLang="tr-TR" sz="1200" dirty="0"/>
              <a:t> açıdan belirgin bir sıkıntıya ya ada </a:t>
            </a:r>
            <a:r>
              <a:rPr lang="tr-TR" altLang="tr-TR" sz="1200" dirty="0" err="1"/>
              <a:t>toplumsal,işle</a:t>
            </a:r>
            <a:r>
              <a:rPr lang="tr-TR" altLang="tr-TR" sz="1200" dirty="0"/>
              <a:t> ilgili alanlarda ya da </a:t>
            </a:r>
            <a:r>
              <a:rPr lang="tr-TR" altLang="tr-TR" sz="1200" dirty="0" err="1"/>
              <a:t>öenmli</a:t>
            </a:r>
            <a:r>
              <a:rPr lang="tr-TR" altLang="tr-TR" sz="1200" dirty="0"/>
              <a:t> diğer işlevsellik alanlarından işlevsellikte düşmeye neden olur.</a:t>
            </a:r>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23</a:t>
            </a:fld>
            <a:endParaRPr lang="tr-TR"/>
          </a:p>
        </p:txBody>
      </p:sp>
    </p:spTree>
    <p:extLst>
      <p:ext uri="{BB962C8B-B14F-4D97-AF65-F5344CB8AC3E}">
        <p14:creationId xmlns:p14="http://schemas.microsoft.com/office/powerpoint/2010/main" val="3469547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a:lnSpc>
                <a:spcPct val="80000"/>
              </a:lnSpc>
            </a:pPr>
            <a:r>
              <a:rPr lang="tr-TR" altLang="tr-TR" sz="1200" dirty="0"/>
              <a:t>A-Klinik görünüme panik atakları ya da kaygı </a:t>
            </a:r>
            <a:r>
              <a:rPr lang="tr-TR" altLang="tr-TR" sz="1200"/>
              <a:t>egemendir.</a:t>
            </a:r>
            <a:endParaRPr lang="tr-TR" altLang="tr-TR" sz="1200" dirty="0"/>
          </a:p>
          <a:p>
            <a:pPr>
              <a:lnSpc>
                <a:spcPct val="80000"/>
              </a:lnSpc>
            </a:pPr>
            <a:r>
              <a:rPr lang="tr-TR" altLang="tr-TR" sz="1200" dirty="0"/>
              <a:t>B-Öykü, fizik muayene ya da </a:t>
            </a:r>
            <a:r>
              <a:rPr lang="tr-TR" altLang="tr-TR" sz="1200" dirty="0" err="1"/>
              <a:t>lab.bulgularında</a:t>
            </a:r>
            <a:r>
              <a:rPr lang="tr-TR" altLang="tr-TR" sz="1200" dirty="0"/>
              <a:t>, bu bozukluğun başka bir sağlık durumunun doğrudan patofizyolojisiyle ile ilgili bir sonucu olduğuna dair kanıtlar vardır.</a:t>
            </a:r>
          </a:p>
          <a:p>
            <a:pPr>
              <a:lnSpc>
                <a:spcPct val="80000"/>
              </a:lnSpc>
            </a:pPr>
            <a:r>
              <a:rPr lang="tr-TR" altLang="tr-TR" sz="1200" dirty="0"/>
              <a:t>C-Bu bozukluk başka bir ruhsal bozuklukla daha iyi açıklanamaz</a:t>
            </a:r>
          </a:p>
          <a:p>
            <a:pPr>
              <a:lnSpc>
                <a:spcPct val="80000"/>
              </a:lnSpc>
            </a:pPr>
            <a:r>
              <a:rPr lang="tr-TR" altLang="tr-TR" sz="1200" dirty="0"/>
              <a:t>D-Bu bozukluk yalnızca deliryumun gidişi sırasında ortaya çıkmamaktadır.</a:t>
            </a:r>
          </a:p>
          <a:p>
            <a:pPr>
              <a:lnSpc>
                <a:spcPct val="80000"/>
              </a:lnSpc>
            </a:pPr>
            <a:r>
              <a:rPr lang="tr-TR" altLang="tr-TR" sz="1200" dirty="0"/>
              <a:t>E-Bu bozukluk, klinik açıdan belirgin sıkıntıya ya da </a:t>
            </a:r>
            <a:r>
              <a:rPr lang="tr-TR" altLang="tr-TR" sz="1200" dirty="0" err="1"/>
              <a:t>toğlumsal,işle</a:t>
            </a:r>
            <a:r>
              <a:rPr lang="tr-TR" altLang="tr-TR" sz="1200" dirty="0"/>
              <a:t> ilgili alanlarda ya da önemli diğer işlevsellik alanlarında işlevsellikte düşmeye neden olur.</a:t>
            </a:r>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24</a:t>
            </a:fld>
            <a:endParaRPr lang="tr-TR"/>
          </a:p>
        </p:txBody>
      </p:sp>
    </p:spTree>
    <p:extLst>
      <p:ext uri="{BB962C8B-B14F-4D97-AF65-F5344CB8AC3E}">
        <p14:creationId xmlns:p14="http://schemas.microsoft.com/office/powerpoint/2010/main" val="1885492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Ayırıcı tanıya yönelik muayene ve tetkik bulguları</a:t>
            </a:r>
          </a:p>
          <a:p>
            <a:endParaRPr lang="tr-TR" dirty="0"/>
          </a:p>
          <a:p>
            <a:r>
              <a:rPr lang="tr-TR" dirty="0"/>
              <a:t>Hamilton anksiyete ölçeği, panik bozukluk ölçeği</a:t>
            </a:r>
          </a:p>
        </p:txBody>
      </p:sp>
      <p:sp>
        <p:nvSpPr>
          <p:cNvPr id="4" name="Slayt Numarası Yer Tutucusu 3"/>
          <p:cNvSpPr>
            <a:spLocks noGrp="1"/>
          </p:cNvSpPr>
          <p:nvPr>
            <p:ph type="sldNum" sz="quarter" idx="5"/>
          </p:nvPr>
        </p:nvSpPr>
        <p:spPr/>
        <p:txBody>
          <a:bodyPr/>
          <a:lstStyle/>
          <a:p>
            <a:fld id="{FB7F8CF7-0E70-4CB9-BA37-E04AED543E81}" type="slidenum">
              <a:rPr lang="tr-TR" smtClean="0"/>
              <a:t>25</a:t>
            </a:fld>
            <a:endParaRPr lang="tr-TR"/>
          </a:p>
        </p:txBody>
      </p:sp>
    </p:spTree>
    <p:extLst>
      <p:ext uri="{BB962C8B-B14F-4D97-AF65-F5344CB8AC3E}">
        <p14:creationId xmlns:p14="http://schemas.microsoft.com/office/powerpoint/2010/main" val="4289166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effectLst/>
                <a:latin typeface="Arial" panose="020B0604020202020204" pitchFamily="34" charset="0"/>
              </a:rPr>
              <a:t>Ölçek yar</a:t>
            </a:r>
            <a:r>
              <a:rPr lang="tr-TR" b="0" i="0" dirty="0">
                <a:effectLst/>
                <a:latin typeface="Courier New" panose="02070309020205020404" pitchFamily="49" charset="0"/>
              </a:rPr>
              <a:t>ı </a:t>
            </a:r>
            <a:r>
              <a:rPr lang="tr-TR" b="0" i="0" dirty="0">
                <a:effectLst/>
                <a:latin typeface="Arial" panose="020B0604020202020204" pitchFamily="34" charset="0"/>
              </a:rPr>
              <a:t>nicelikseldir (semi-</a:t>
            </a:r>
            <a:r>
              <a:rPr lang="tr-TR" b="0" i="0" dirty="0" err="1">
                <a:effectLst/>
                <a:latin typeface="Arial" panose="020B0604020202020204" pitchFamily="34" charset="0"/>
              </a:rPr>
              <a:t>quantative</a:t>
            </a:r>
            <a:r>
              <a:rPr lang="tr-TR" b="0" i="0" dirty="0">
                <a:effectLst/>
                <a:latin typeface="Arial" panose="020B0604020202020204" pitchFamily="34" charset="0"/>
              </a:rPr>
              <a:t>). Tan</a:t>
            </a:r>
            <a:r>
              <a:rPr lang="tr-TR" b="0" i="0" dirty="0">
                <a:effectLst/>
                <a:latin typeface="Courier New" panose="02070309020205020404" pitchFamily="49" charset="0"/>
              </a:rPr>
              <a:t>ı</a:t>
            </a:r>
            <a:r>
              <a:rPr lang="tr-TR" b="0" i="0" dirty="0">
                <a:effectLst/>
                <a:latin typeface="Arial" panose="020B0604020202020204" pitchFamily="34" charset="0"/>
              </a:rPr>
              <a:t>sal bir araç olarak değil, klinik durumun şiddetini saptamak amac</a:t>
            </a:r>
            <a:r>
              <a:rPr lang="tr-TR" b="0" i="0" dirty="0">
                <a:effectLst/>
                <a:latin typeface="Courier New" panose="02070309020205020404" pitchFamily="49" charset="0"/>
              </a:rPr>
              <a:t>ı</a:t>
            </a:r>
            <a:r>
              <a:rPr lang="tr-TR" b="0" i="0" dirty="0">
                <a:effectLst/>
                <a:latin typeface="Arial" panose="020B0604020202020204" pitchFamily="34" charset="0"/>
              </a:rPr>
              <a:t>yla geliştirilmiştir. Ayn</a:t>
            </a:r>
            <a:r>
              <a:rPr lang="tr-TR" b="0" i="0" dirty="0">
                <a:effectLst/>
                <a:latin typeface="Courier New" panose="02070309020205020404" pitchFamily="49" charset="0"/>
              </a:rPr>
              <a:t>ı </a:t>
            </a:r>
            <a:r>
              <a:rPr lang="tr-TR" b="0" i="0" dirty="0">
                <a:effectLst/>
                <a:latin typeface="Arial" panose="020B0604020202020204" pitchFamily="34" charset="0"/>
              </a:rPr>
              <a:t>hastada belli aral</a:t>
            </a:r>
            <a:r>
              <a:rPr lang="tr-TR" b="0" i="0" dirty="0">
                <a:effectLst/>
                <a:latin typeface="Courier New" panose="02070309020205020404" pitchFamily="49" charset="0"/>
              </a:rPr>
              <a:t>ı</a:t>
            </a:r>
            <a:r>
              <a:rPr lang="tr-TR" b="0" i="0" dirty="0">
                <a:effectLst/>
                <a:latin typeface="Arial" panose="020B0604020202020204" pitchFamily="34" charset="0"/>
              </a:rPr>
              <a:t>klarla tekrar uygulanmas</a:t>
            </a:r>
            <a:r>
              <a:rPr lang="tr-TR" b="0" i="0" dirty="0">
                <a:effectLst/>
                <a:latin typeface="Courier New" panose="02070309020205020404" pitchFamily="49" charset="0"/>
              </a:rPr>
              <a:t>ı </a:t>
            </a:r>
            <a:r>
              <a:rPr lang="tr-TR" b="0" i="0" dirty="0">
                <a:effectLst/>
                <a:latin typeface="Arial" panose="020B0604020202020204" pitchFamily="34" charset="0"/>
              </a:rPr>
              <a:t>durumunda, daha önceki değerlendirmeler dikkate al</a:t>
            </a:r>
            <a:r>
              <a:rPr lang="tr-TR" b="0" i="0" dirty="0">
                <a:effectLst/>
                <a:latin typeface="Courier New" panose="02070309020205020404" pitchFamily="49" charset="0"/>
              </a:rPr>
              <a:t>ı</a:t>
            </a:r>
            <a:r>
              <a:rPr lang="tr-TR" b="0" i="0" dirty="0">
                <a:effectLst/>
                <a:latin typeface="Arial" panose="020B0604020202020204" pitchFamily="34" charset="0"/>
              </a:rPr>
              <a:t>nmamal</a:t>
            </a:r>
            <a:r>
              <a:rPr lang="tr-TR" b="0" i="0" dirty="0">
                <a:effectLst/>
                <a:latin typeface="Courier New" panose="02070309020205020404" pitchFamily="49" charset="0"/>
              </a:rPr>
              <a:t>ı</a:t>
            </a:r>
            <a:r>
              <a:rPr lang="tr-TR" b="0" i="0" dirty="0">
                <a:effectLst/>
                <a:latin typeface="Arial" panose="020B0604020202020204" pitchFamily="34" charset="0"/>
              </a:rPr>
              <a:t>d</a:t>
            </a:r>
            <a:r>
              <a:rPr lang="tr-TR" b="0" i="0" dirty="0">
                <a:effectLst/>
                <a:latin typeface="Courier New" panose="02070309020205020404" pitchFamily="49" charset="0"/>
              </a:rPr>
              <a:t>ı</a:t>
            </a:r>
            <a:r>
              <a:rPr lang="tr-TR" b="0" i="0" dirty="0">
                <a:effectLst/>
                <a:latin typeface="Arial" panose="020B0604020202020204" pitchFamily="34" charset="0"/>
              </a:rPr>
              <a:t>r. Görüşmecinin önünde ve elinde daha önceki değerlendirmeler asla bulunmamal</a:t>
            </a:r>
            <a:r>
              <a:rPr lang="tr-TR" b="0" i="0" dirty="0">
                <a:effectLst/>
                <a:latin typeface="Courier New" panose="02070309020205020404" pitchFamily="49" charset="0"/>
              </a:rPr>
              <a:t>ı</a:t>
            </a:r>
            <a:r>
              <a:rPr lang="tr-TR" b="0" i="0" dirty="0">
                <a:effectLst/>
                <a:latin typeface="Arial" panose="020B0604020202020204" pitchFamily="34" charset="0"/>
              </a:rPr>
              <a:t>d</a:t>
            </a:r>
            <a:r>
              <a:rPr lang="tr-TR" b="0" i="0" dirty="0">
                <a:effectLst/>
                <a:latin typeface="Courier New" panose="02070309020205020404" pitchFamily="49" charset="0"/>
              </a:rPr>
              <a:t>ı</a:t>
            </a:r>
            <a:r>
              <a:rPr lang="tr-TR" b="0" i="0" dirty="0">
                <a:effectLst/>
                <a:latin typeface="Arial" panose="020B0604020202020204" pitchFamily="34" charset="0"/>
              </a:rPr>
              <a:t>r. Hastaya, daha önceki görüşmeden bu yana ne değiştiği değil, son haftada neler olduğu sorulmal</a:t>
            </a:r>
            <a:r>
              <a:rPr lang="tr-TR" b="0" i="0" dirty="0">
                <a:effectLst/>
                <a:latin typeface="Courier New" panose="02070309020205020404" pitchFamily="49" charset="0"/>
              </a:rPr>
              <a:t>ı</a:t>
            </a:r>
            <a:r>
              <a:rPr lang="tr-TR" b="0" i="0" dirty="0">
                <a:effectLst/>
                <a:latin typeface="Arial" panose="020B0604020202020204" pitchFamily="34" charset="0"/>
              </a:rPr>
              <a:t>d</a:t>
            </a:r>
            <a:r>
              <a:rPr lang="tr-TR" b="0" i="0" dirty="0">
                <a:effectLst/>
                <a:latin typeface="Courier New" panose="02070309020205020404" pitchFamily="49" charset="0"/>
              </a:rPr>
              <a:t>ı</a:t>
            </a:r>
            <a:r>
              <a:rPr lang="tr-TR" b="0" i="0" dirty="0">
                <a:effectLst/>
                <a:latin typeface="Arial" panose="020B0604020202020204" pitchFamily="34" charset="0"/>
              </a:rPr>
              <a:t>r.</a:t>
            </a:r>
          </a:p>
          <a:p>
            <a:pPr algn="l"/>
            <a:endParaRPr lang="tr-TR" b="0" i="0" dirty="0">
              <a:effectLst/>
              <a:latin typeface="Arial" panose="020B0604020202020204" pitchFamily="34" charset="0"/>
            </a:endParaRPr>
          </a:p>
          <a:p>
            <a:pPr algn="l"/>
            <a:r>
              <a:rPr lang="tr-TR" b="0" i="0" dirty="0">
                <a:effectLst/>
                <a:latin typeface="Arial" panose="020B0604020202020204" pitchFamily="34" charset="0"/>
              </a:rPr>
              <a:t>0-5 : Anksiyete yok </a:t>
            </a:r>
          </a:p>
          <a:p>
            <a:pPr algn="l"/>
            <a:r>
              <a:rPr lang="tr-TR" b="0" i="0" dirty="0">
                <a:effectLst/>
                <a:latin typeface="Arial" panose="020B0604020202020204" pitchFamily="34" charset="0"/>
              </a:rPr>
              <a:t>6-14 : Minör anksiyete </a:t>
            </a:r>
          </a:p>
          <a:p>
            <a:pPr algn="l"/>
            <a:r>
              <a:rPr lang="tr-TR" b="0" i="0" dirty="0">
                <a:effectLst/>
                <a:latin typeface="Arial" panose="020B0604020202020204" pitchFamily="34" charset="0"/>
              </a:rPr>
              <a:t>&gt;15 : Majör anksiyete</a:t>
            </a:r>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26</a:t>
            </a:fld>
            <a:endParaRPr lang="tr-TR"/>
          </a:p>
        </p:txBody>
      </p:sp>
    </p:spTree>
    <p:extLst>
      <p:ext uri="{BB962C8B-B14F-4D97-AF65-F5344CB8AC3E}">
        <p14:creationId xmlns:p14="http://schemas.microsoft.com/office/powerpoint/2010/main" val="394537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28</a:t>
            </a:fld>
            <a:endParaRPr lang="tr-TR"/>
          </a:p>
        </p:txBody>
      </p:sp>
    </p:spTree>
    <p:extLst>
      <p:ext uri="{BB962C8B-B14F-4D97-AF65-F5344CB8AC3E}">
        <p14:creationId xmlns:p14="http://schemas.microsoft.com/office/powerpoint/2010/main" val="3127023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effectLst/>
                <a:latin typeface="Arial" panose="020B0604020202020204" pitchFamily="34" charset="0"/>
              </a:rPr>
              <a:t>14&gt;&gt;Bu ş</a:t>
            </a:r>
            <a:r>
              <a:rPr lang="tr-TR" b="0" i="0" dirty="0">
                <a:effectLst/>
                <a:latin typeface="Courier New" panose="02070309020205020404" pitchFamily="49" charset="0"/>
              </a:rPr>
              <a:t>ı</a:t>
            </a:r>
            <a:r>
              <a:rPr lang="tr-TR" b="0" i="0" dirty="0">
                <a:effectLst/>
                <a:latin typeface="Arial" panose="020B0604020202020204" pitchFamily="34" charset="0"/>
              </a:rPr>
              <a:t>k görüşme an</a:t>
            </a:r>
            <a:r>
              <a:rPr lang="tr-TR" b="0" i="0" dirty="0">
                <a:effectLst/>
                <a:latin typeface="Courier New" panose="02070309020205020404" pitchFamily="49" charset="0"/>
              </a:rPr>
              <a:t>ı</a:t>
            </a:r>
            <a:r>
              <a:rPr lang="tr-TR" b="0" i="0" dirty="0">
                <a:effectLst/>
                <a:latin typeface="Arial" panose="020B0604020202020204" pitchFamily="34" charset="0"/>
              </a:rPr>
              <a:t>ndaki davran</a:t>
            </a:r>
            <a:r>
              <a:rPr lang="tr-TR" b="0" i="0" dirty="0">
                <a:effectLst/>
                <a:latin typeface="Courier New" panose="02070309020205020404" pitchFamily="49" charset="0"/>
              </a:rPr>
              <a:t>ı</a:t>
            </a:r>
            <a:r>
              <a:rPr lang="tr-TR" b="0" i="0" dirty="0">
                <a:effectLst/>
                <a:latin typeface="Arial" panose="020B0604020202020204" pitchFamily="34" charset="0"/>
              </a:rPr>
              <a:t>şa temellenir. Hasta nas</a:t>
            </a:r>
            <a:r>
              <a:rPr lang="tr-TR" b="0" i="0" dirty="0">
                <a:effectLst/>
                <a:latin typeface="Courier New" panose="02070309020205020404" pitchFamily="49" charset="0"/>
              </a:rPr>
              <a:t>ı</a:t>
            </a:r>
            <a:r>
              <a:rPr lang="tr-TR" b="0" i="0" dirty="0">
                <a:effectLst/>
                <a:latin typeface="Arial" panose="020B0604020202020204" pitchFamily="34" charset="0"/>
              </a:rPr>
              <a:t>l görünmüştür: Gergin, sinirli, ajite, huzursuz, titrek, s</a:t>
            </a:r>
            <a:r>
              <a:rPr lang="tr-TR" b="0" i="0" dirty="0">
                <a:effectLst/>
                <a:latin typeface="Courier New" panose="02070309020205020404" pitchFamily="49" charset="0"/>
              </a:rPr>
              <a:t>ı</a:t>
            </a:r>
            <a:r>
              <a:rPr lang="tr-TR" b="0" i="0" dirty="0">
                <a:effectLst/>
                <a:latin typeface="Arial" panose="020B0604020202020204" pitchFamily="34" charset="0"/>
              </a:rPr>
              <a:t>k s</a:t>
            </a:r>
            <a:r>
              <a:rPr lang="tr-TR" b="0" i="0" dirty="0">
                <a:effectLst/>
                <a:latin typeface="Courier New" panose="02070309020205020404" pitchFamily="49" charset="0"/>
              </a:rPr>
              <a:t>ı</a:t>
            </a:r>
            <a:r>
              <a:rPr lang="tr-TR" b="0" i="0" dirty="0">
                <a:effectLst/>
                <a:latin typeface="Arial" panose="020B0604020202020204" pitchFamily="34" charset="0"/>
              </a:rPr>
              <a:t>k soluyan veya terleyen bir görünümde miydi? </a:t>
            </a:r>
          </a:p>
          <a:p>
            <a:pPr algn="l"/>
            <a:r>
              <a:rPr lang="tr-TR" b="0" i="0" dirty="0">
                <a:effectLst/>
                <a:latin typeface="Arial" panose="020B0604020202020204" pitchFamily="34" charset="0"/>
              </a:rPr>
              <a:t>Bu tarz gözlemlere dayanarak global bir değerlendirme yap</a:t>
            </a:r>
            <a:r>
              <a:rPr lang="tr-TR" b="0" i="0" dirty="0">
                <a:effectLst/>
                <a:latin typeface="Courier New" panose="02070309020205020404" pitchFamily="49" charset="0"/>
              </a:rPr>
              <a:t>ı</a:t>
            </a:r>
            <a:r>
              <a:rPr lang="tr-TR" b="0" i="0" dirty="0">
                <a:effectLst/>
                <a:latin typeface="Arial" panose="020B0604020202020204" pitchFamily="34" charset="0"/>
              </a:rPr>
              <a:t>l</a:t>
            </a:r>
            <a:r>
              <a:rPr lang="tr-TR" b="0" i="0" dirty="0">
                <a:effectLst/>
                <a:latin typeface="Courier New" panose="02070309020205020404" pitchFamily="49" charset="0"/>
              </a:rPr>
              <a:t>ı</a:t>
            </a:r>
            <a:r>
              <a:rPr lang="tr-TR" b="0" i="0" dirty="0">
                <a:effectLst/>
                <a:latin typeface="Arial" panose="020B0604020202020204" pitchFamily="34" charset="0"/>
              </a:rPr>
              <a:t>r: </a:t>
            </a:r>
          </a:p>
          <a:p>
            <a:pPr algn="l"/>
            <a:r>
              <a:rPr lang="tr-TR" b="0" i="0" dirty="0">
                <a:effectLst/>
                <a:latin typeface="Arial" panose="020B0604020202020204" pitchFamily="34" charset="0"/>
              </a:rPr>
              <a:t>0: Hasta anksiyeteli görünmemekte. </a:t>
            </a:r>
          </a:p>
          <a:p>
            <a:pPr algn="l"/>
            <a:r>
              <a:rPr lang="tr-TR" b="0" i="0" dirty="0">
                <a:effectLst/>
                <a:latin typeface="Arial" panose="020B0604020202020204" pitchFamily="34" charset="0"/>
              </a:rPr>
              <a:t>1: Hastan</a:t>
            </a:r>
            <a:r>
              <a:rPr lang="tr-TR" b="0" i="0" dirty="0">
                <a:effectLst/>
                <a:latin typeface="Courier New" panose="02070309020205020404" pitchFamily="49" charset="0"/>
              </a:rPr>
              <a:t>ı</a:t>
            </a:r>
            <a:r>
              <a:rPr lang="tr-TR" b="0" i="0" dirty="0">
                <a:effectLst/>
                <a:latin typeface="Arial" panose="020B0604020202020204" pitchFamily="34" charset="0"/>
              </a:rPr>
              <a:t>n anksiyeteli olduğu kuşkuludur. </a:t>
            </a:r>
          </a:p>
          <a:p>
            <a:pPr algn="l"/>
            <a:r>
              <a:rPr lang="tr-TR" b="0" i="0" dirty="0">
                <a:effectLst/>
                <a:latin typeface="Arial" panose="020B0604020202020204" pitchFamily="34" charset="0"/>
              </a:rPr>
              <a:t>2: Hasta orta derecede anksiyetelidir. </a:t>
            </a:r>
          </a:p>
          <a:p>
            <a:pPr algn="l"/>
            <a:r>
              <a:rPr lang="tr-TR" b="0" i="0" dirty="0">
                <a:effectLst/>
                <a:latin typeface="Arial" panose="020B0604020202020204" pitchFamily="34" charset="0"/>
              </a:rPr>
              <a:t>3: Hasta aç</a:t>
            </a:r>
            <a:r>
              <a:rPr lang="tr-TR" b="0" i="0" dirty="0">
                <a:effectLst/>
                <a:latin typeface="Courier New" panose="02070309020205020404" pitchFamily="49" charset="0"/>
              </a:rPr>
              <a:t>ı</a:t>
            </a:r>
            <a:r>
              <a:rPr lang="tr-TR" b="0" i="0" dirty="0">
                <a:effectLst/>
                <a:latin typeface="Arial" panose="020B0604020202020204" pitchFamily="34" charset="0"/>
              </a:rPr>
              <a:t>kça anksiyetelidir. </a:t>
            </a:r>
          </a:p>
          <a:p>
            <a:pPr algn="l"/>
            <a:r>
              <a:rPr lang="tr-TR" b="0" i="0" dirty="0">
                <a:effectLst/>
                <a:latin typeface="Arial" panose="020B0604020202020204" pitchFamily="34" charset="0"/>
              </a:rPr>
              <a:t>4: Hasta anksiyeteyle kapl</a:t>
            </a:r>
            <a:r>
              <a:rPr lang="tr-TR" b="0" i="0" dirty="0">
                <a:effectLst/>
                <a:latin typeface="Courier New" panose="02070309020205020404" pitchFamily="49" charset="0"/>
              </a:rPr>
              <a:t>ı</a:t>
            </a:r>
            <a:r>
              <a:rPr lang="tr-TR" b="0" i="0" dirty="0">
                <a:effectLst/>
                <a:latin typeface="Arial" panose="020B0604020202020204" pitchFamily="34" charset="0"/>
              </a:rPr>
              <a:t>d</a:t>
            </a:r>
            <a:r>
              <a:rPr lang="tr-TR" b="0" i="0" dirty="0">
                <a:effectLst/>
                <a:latin typeface="Courier New" panose="02070309020205020404" pitchFamily="49" charset="0"/>
              </a:rPr>
              <a:t>ı</a:t>
            </a:r>
            <a:r>
              <a:rPr lang="tr-TR" b="0" i="0" dirty="0">
                <a:effectLst/>
                <a:latin typeface="Arial" panose="020B0604020202020204" pitchFamily="34" charset="0"/>
              </a:rPr>
              <a:t>r, örneğin bütün bedeni titremektedir.</a:t>
            </a:r>
          </a:p>
          <a:p>
            <a:endParaRPr lang="tr-TR" dirty="0"/>
          </a:p>
          <a:p>
            <a:endParaRPr lang="tr-TR" dirty="0"/>
          </a:p>
          <a:p>
            <a:pPr algn="l"/>
            <a:r>
              <a:rPr lang="tr-TR" b="0" i="0" dirty="0">
                <a:effectLst/>
                <a:latin typeface="Arial" panose="020B0604020202020204" pitchFamily="34" charset="0"/>
              </a:rPr>
              <a:t>0-5 : Anksiyete yok </a:t>
            </a:r>
          </a:p>
          <a:p>
            <a:pPr algn="l"/>
            <a:r>
              <a:rPr lang="tr-TR" b="0" i="0" dirty="0">
                <a:effectLst/>
                <a:latin typeface="Arial" panose="020B0604020202020204" pitchFamily="34" charset="0"/>
              </a:rPr>
              <a:t>6-14 : Minör anksiyete </a:t>
            </a:r>
          </a:p>
          <a:p>
            <a:pPr algn="l"/>
            <a:r>
              <a:rPr lang="tr-TR" b="0" i="0" dirty="0">
                <a:effectLst/>
                <a:latin typeface="Arial" panose="020B0604020202020204" pitchFamily="34" charset="0"/>
              </a:rPr>
              <a:t>&gt;15 : Majör anksiyete</a:t>
            </a:r>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29</a:t>
            </a:fld>
            <a:endParaRPr lang="tr-TR"/>
          </a:p>
        </p:txBody>
      </p:sp>
    </p:spTree>
    <p:extLst>
      <p:ext uri="{BB962C8B-B14F-4D97-AF65-F5344CB8AC3E}">
        <p14:creationId xmlns:p14="http://schemas.microsoft.com/office/powerpoint/2010/main" val="1966160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buFont typeface="Wingdings" panose="05000000000000000000" pitchFamily="2" charset="2"/>
              <a:buNone/>
            </a:pPr>
            <a:r>
              <a:rPr lang="tr-TR" altLang="tr-TR" sz="1200" dirty="0">
                <a:latin typeface="Verdana" panose="020B0604030504040204" pitchFamily="34" charset="0"/>
              </a:rPr>
              <a:t>Birçok organik hastalık anksiyeteye benzer belirtilere neden olabilir. Bu nedenle diğer tıbbi nedenlerin ayrıntılı bir şekilde incelenmesi gerekir. </a:t>
            </a:r>
          </a:p>
          <a:p>
            <a:pPr algn="just">
              <a:buFont typeface="Wingdings" panose="05000000000000000000" pitchFamily="2" charset="2"/>
              <a:buNone/>
            </a:pPr>
            <a:r>
              <a:rPr lang="tr-TR" altLang="tr-TR" sz="1200" dirty="0">
                <a:latin typeface="Verdana" panose="020B0604030504040204" pitchFamily="34" charset="0"/>
              </a:rPr>
              <a:t>Alkol ve bağımlılık yapıcı maddeler de benzer bir duruma yol açabilir.</a:t>
            </a:r>
          </a:p>
          <a:p>
            <a:pPr algn="just">
              <a:buFont typeface="Wingdings" panose="05000000000000000000" pitchFamily="2" charset="2"/>
              <a:buNone/>
            </a:pPr>
            <a:r>
              <a:rPr lang="tr-TR" altLang="tr-TR" sz="1200" dirty="0">
                <a:latin typeface="Verdana" panose="020B0604030504040204" pitchFamily="34" charset="0"/>
              </a:rPr>
              <a:t>Bu nedenle gerekli tetkikler yapılıp fiziksel / organik bir neden bulunmadığı saptanmalıdır.</a:t>
            </a:r>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30</a:t>
            </a:fld>
            <a:endParaRPr lang="tr-TR"/>
          </a:p>
        </p:txBody>
      </p:sp>
    </p:spTree>
    <p:extLst>
      <p:ext uri="{BB962C8B-B14F-4D97-AF65-F5344CB8AC3E}">
        <p14:creationId xmlns:p14="http://schemas.microsoft.com/office/powerpoint/2010/main" val="310931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a:t>
            </a:fld>
            <a:endParaRPr lang="tr-TR"/>
          </a:p>
        </p:txBody>
      </p:sp>
    </p:spTree>
    <p:extLst>
      <p:ext uri="{BB962C8B-B14F-4D97-AF65-F5344CB8AC3E}">
        <p14:creationId xmlns:p14="http://schemas.microsoft.com/office/powerpoint/2010/main" val="1320041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31</a:t>
            </a:fld>
            <a:endParaRPr lang="tr-TR"/>
          </a:p>
        </p:txBody>
      </p:sp>
    </p:spTree>
    <p:extLst>
      <p:ext uri="{BB962C8B-B14F-4D97-AF65-F5344CB8AC3E}">
        <p14:creationId xmlns:p14="http://schemas.microsoft.com/office/powerpoint/2010/main" val="3358192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32</a:t>
            </a:fld>
            <a:endParaRPr lang="tr-TR"/>
          </a:p>
        </p:txBody>
      </p:sp>
    </p:spTree>
    <p:extLst>
      <p:ext uri="{BB962C8B-B14F-4D97-AF65-F5344CB8AC3E}">
        <p14:creationId xmlns:p14="http://schemas.microsoft.com/office/powerpoint/2010/main" val="4271309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33</a:t>
            </a:fld>
            <a:endParaRPr lang="tr-TR"/>
          </a:p>
        </p:txBody>
      </p:sp>
    </p:spTree>
    <p:extLst>
      <p:ext uri="{BB962C8B-B14F-4D97-AF65-F5344CB8AC3E}">
        <p14:creationId xmlns:p14="http://schemas.microsoft.com/office/powerpoint/2010/main" val="4111386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algn="just">
              <a:lnSpc>
                <a:spcPct val="90000"/>
              </a:lnSpc>
              <a:buFont typeface="Wingdings" panose="05000000000000000000" pitchFamily="2" charset="2"/>
              <a:buNone/>
            </a:pPr>
            <a:r>
              <a:rPr lang="tr-TR" altLang="tr-TR" sz="1200" b="1" dirty="0">
                <a:latin typeface="Verdana" panose="020B0604030504040204" pitchFamily="34" charset="0"/>
              </a:rPr>
              <a:t>Depresyon</a:t>
            </a:r>
            <a:r>
              <a:rPr lang="tr-TR" altLang="tr-TR" sz="1200" dirty="0">
                <a:latin typeface="Verdana" panose="020B0604030504040204" pitchFamily="34" charset="0"/>
              </a:rPr>
              <a:t> için tipik olan belirtiler olumsuz duygudurum, hayattan zevk alamama iken,</a:t>
            </a:r>
          </a:p>
          <a:p>
            <a:pPr algn="just">
              <a:lnSpc>
                <a:spcPct val="90000"/>
              </a:lnSpc>
              <a:buFont typeface="Wingdings" panose="05000000000000000000" pitchFamily="2" charset="2"/>
              <a:buNone/>
            </a:pPr>
            <a:r>
              <a:rPr lang="tr-TR" altLang="tr-TR" sz="1200" b="1" dirty="0">
                <a:latin typeface="Verdana" panose="020B0604030504040204" pitchFamily="34" charset="0"/>
              </a:rPr>
              <a:t>Anksiyete </a:t>
            </a:r>
            <a:r>
              <a:rPr lang="tr-TR" altLang="tr-TR" sz="1200" dirty="0">
                <a:latin typeface="Verdana" panose="020B0604030504040204" pitchFamily="34" charset="0"/>
              </a:rPr>
              <a:t>için tipik olan belirtiler fizyolojik uyarılmışlık ve gerilim hissidir. </a:t>
            </a:r>
          </a:p>
          <a:p>
            <a:pPr algn="just">
              <a:lnSpc>
                <a:spcPct val="90000"/>
              </a:lnSpc>
              <a:buFont typeface="Wingdings" panose="05000000000000000000" pitchFamily="2" charset="2"/>
              <a:buNone/>
            </a:pPr>
            <a:r>
              <a:rPr lang="tr-TR" altLang="tr-TR" sz="1200" dirty="0">
                <a:latin typeface="Verdana" panose="020B0604030504040204" pitchFamily="34" charset="0"/>
              </a:rPr>
              <a:t>Her iki bozuklukta ortak olabilecek belirtiler olumsuz duygulanım, değersizlik ve reddedilmişlik hissi, eleştiriye aşırı duyarlılık, kendini aşırı inceleme, sosyal huzursuzluk, uyku ve iştah bozukluğu gibi yakınmalardır.</a:t>
            </a:r>
          </a:p>
          <a:p>
            <a:endParaRPr lang="tr-TR" dirty="0"/>
          </a:p>
          <a:p>
            <a:r>
              <a:rPr lang="tr-TR" dirty="0"/>
              <a:t>Depresyon: isteksizlik, intihar düşüncesi, keder</a:t>
            </a:r>
          </a:p>
          <a:p>
            <a:r>
              <a:rPr lang="tr-TR" dirty="0"/>
              <a:t>Anksiyete: Terleme, gerginlik, </a:t>
            </a:r>
            <a:r>
              <a:rPr lang="tr-TR" dirty="0" err="1"/>
              <a:t>korku,tehlike</a:t>
            </a:r>
            <a:r>
              <a:rPr lang="tr-TR" dirty="0"/>
              <a:t> duygusu, panik</a:t>
            </a:r>
          </a:p>
        </p:txBody>
      </p:sp>
      <p:sp>
        <p:nvSpPr>
          <p:cNvPr id="4" name="Slayt Numarası Yer Tutucusu 3"/>
          <p:cNvSpPr>
            <a:spLocks noGrp="1"/>
          </p:cNvSpPr>
          <p:nvPr>
            <p:ph type="sldNum" sz="quarter" idx="5"/>
          </p:nvPr>
        </p:nvSpPr>
        <p:spPr/>
        <p:txBody>
          <a:bodyPr/>
          <a:lstStyle/>
          <a:p>
            <a:fld id="{FB7F8CF7-0E70-4CB9-BA37-E04AED543E81}" type="slidenum">
              <a:rPr lang="tr-TR" smtClean="0"/>
              <a:t>34</a:t>
            </a:fld>
            <a:endParaRPr lang="tr-TR"/>
          </a:p>
        </p:txBody>
      </p:sp>
    </p:spTree>
    <p:extLst>
      <p:ext uri="{BB962C8B-B14F-4D97-AF65-F5344CB8AC3E}">
        <p14:creationId xmlns:p14="http://schemas.microsoft.com/office/powerpoint/2010/main" val="2409095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200" dirty="0">
                <a:latin typeface="Verdana" panose="020B0604030504040204" pitchFamily="34" charset="0"/>
              </a:rPr>
              <a:t>İlaç tedavisi, </a:t>
            </a:r>
            <a:r>
              <a:rPr lang="tr-TR" altLang="tr-TR" sz="1200" b="1" dirty="0">
                <a:latin typeface="Verdana" panose="020B0604030504040204" pitchFamily="34" charset="0"/>
              </a:rPr>
              <a:t>en az 6 ay</a:t>
            </a:r>
            <a:r>
              <a:rPr lang="tr-TR" altLang="tr-TR" sz="1200" dirty="0">
                <a:latin typeface="Verdana" panose="020B0604030504040204" pitchFamily="34" charset="0"/>
              </a:rPr>
              <a:t> ya da daha uzun sürebilecek bir tedavidir.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altLang="tr-TR" sz="1200" dirty="0">
              <a:latin typeface="Verdana" panose="020B0604030504040204" pitchFamily="34" charset="0"/>
            </a:endParaRPr>
          </a:p>
          <a:p>
            <a:pPr algn="just">
              <a:buFont typeface="Wingdings" panose="05000000000000000000" pitchFamily="2" charset="2"/>
              <a:buNone/>
            </a:pPr>
            <a:r>
              <a:rPr lang="tr-TR" altLang="tr-TR" sz="1200" dirty="0">
                <a:latin typeface="Verdana" panose="020B0604030504040204" pitchFamily="34" charset="0"/>
              </a:rPr>
              <a:t>İlaç tedavisi yanında, kişinin beklentileri, düşünüş biçimini değiştirme, gevşeme eğitimi, belli durumlardan kaçınma gelişmiş ise kaygıya yol açan etkenlerle yüzleştirme gibi yaklaşımların olduğu bilişsel tedavi uygulanmalıdır. </a:t>
            </a:r>
          </a:p>
          <a:p>
            <a:pPr algn="just">
              <a:buFont typeface="Wingdings" panose="05000000000000000000" pitchFamily="2" charset="2"/>
              <a:buNone/>
            </a:pPr>
            <a:endParaRPr lang="tr-TR" altLang="tr-TR" sz="1200" dirty="0">
              <a:latin typeface="Verdana" panose="020B0604030504040204" pitchFamily="34" charset="0"/>
            </a:endParaRPr>
          </a:p>
          <a:p>
            <a:pPr algn="just">
              <a:buFont typeface="Wingdings" panose="05000000000000000000" pitchFamily="2" charset="2"/>
              <a:buNone/>
            </a:pPr>
            <a:r>
              <a:rPr lang="tr-TR" altLang="tr-TR" sz="1200" dirty="0">
                <a:latin typeface="Verdana" panose="020B0604030504040204" pitchFamily="34" charset="0"/>
              </a:rPr>
              <a:t>Bilişsel davranışçı terapi</a:t>
            </a:r>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35</a:t>
            </a:fld>
            <a:endParaRPr lang="tr-TR"/>
          </a:p>
        </p:txBody>
      </p:sp>
    </p:spTree>
    <p:extLst>
      <p:ext uri="{BB962C8B-B14F-4D97-AF65-F5344CB8AC3E}">
        <p14:creationId xmlns:p14="http://schemas.microsoft.com/office/powerpoint/2010/main" val="1877973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36</a:t>
            </a:fld>
            <a:endParaRPr lang="tr-TR"/>
          </a:p>
        </p:txBody>
      </p:sp>
    </p:spTree>
    <p:extLst>
      <p:ext uri="{BB962C8B-B14F-4D97-AF65-F5344CB8AC3E}">
        <p14:creationId xmlns:p14="http://schemas.microsoft.com/office/powerpoint/2010/main" val="1037466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37</a:t>
            </a:fld>
            <a:endParaRPr lang="tr-TR"/>
          </a:p>
        </p:txBody>
      </p:sp>
    </p:spTree>
    <p:extLst>
      <p:ext uri="{BB962C8B-B14F-4D97-AF65-F5344CB8AC3E}">
        <p14:creationId xmlns:p14="http://schemas.microsoft.com/office/powerpoint/2010/main" val="3970916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38</a:t>
            </a:fld>
            <a:endParaRPr lang="tr-TR"/>
          </a:p>
        </p:txBody>
      </p:sp>
    </p:spTree>
    <p:extLst>
      <p:ext uri="{BB962C8B-B14F-4D97-AF65-F5344CB8AC3E}">
        <p14:creationId xmlns:p14="http://schemas.microsoft.com/office/powerpoint/2010/main" val="189632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4</a:t>
            </a:fld>
            <a:endParaRPr lang="tr-TR"/>
          </a:p>
        </p:txBody>
      </p:sp>
    </p:spTree>
    <p:extLst>
      <p:ext uri="{BB962C8B-B14F-4D97-AF65-F5344CB8AC3E}">
        <p14:creationId xmlns:p14="http://schemas.microsoft.com/office/powerpoint/2010/main" val="6636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algn="just">
              <a:buFont typeface="Wingdings" panose="05000000000000000000" pitchFamily="2" charset="2"/>
              <a:buChar char="§"/>
            </a:pPr>
            <a:r>
              <a:rPr lang="tr-TR" altLang="tr-TR" sz="1200" dirty="0">
                <a:latin typeface="Verdana" panose="020B0604030504040204" pitchFamily="34" charset="0"/>
              </a:rPr>
              <a:t>Anksiyete sık görüldüğü için her zaman bir hastalık belirtisi olarak düşünülmemelidir.</a:t>
            </a:r>
          </a:p>
          <a:p>
            <a:pPr algn="just">
              <a:buFont typeface="Wingdings" panose="05000000000000000000" pitchFamily="2" charset="2"/>
              <a:buChar char="§"/>
            </a:pPr>
            <a:r>
              <a:rPr lang="tr-TR" altLang="tr-TR" sz="1200" dirty="0">
                <a:latin typeface="Verdana" panose="020B0604030504040204" pitchFamily="34" charset="0"/>
              </a:rPr>
              <a:t>Kişinin sosyal yaşamı sırasında karşılaştığı farklı durumlarda ortaya çıkabilir.</a:t>
            </a:r>
          </a:p>
          <a:p>
            <a:pPr algn="just">
              <a:buFont typeface="Wingdings" panose="05000000000000000000" pitchFamily="2" charset="2"/>
              <a:buNone/>
            </a:pPr>
            <a:r>
              <a:rPr lang="tr-TR" altLang="tr-TR" sz="1200" dirty="0">
                <a:latin typeface="Verdana" panose="020B0604030504040204" pitchFamily="34" charset="0"/>
              </a:rPr>
              <a:t> (Okulun ilk günü, işe</a:t>
            </a:r>
            <a:r>
              <a:rPr lang="tr-TR" altLang="tr-TR" sz="1200" dirty="0">
                <a:latin typeface="Arial" panose="020B0604020202020204" pitchFamily="34" charset="0"/>
              </a:rPr>
              <a:t> </a:t>
            </a:r>
            <a:r>
              <a:rPr lang="tr-TR" altLang="tr-TR" sz="1200" dirty="0">
                <a:latin typeface="Verdana" panose="020B0604030504040204" pitchFamily="34" charset="0"/>
              </a:rPr>
              <a:t>yeni başlama, iş başvurusu…)</a:t>
            </a: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5</a:t>
            </a:fld>
            <a:endParaRPr lang="tr-TR"/>
          </a:p>
        </p:txBody>
      </p:sp>
    </p:spTree>
    <p:extLst>
      <p:ext uri="{BB962C8B-B14F-4D97-AF65-F5344CB8AC3E}">
        <p14:creationId xmlns:p14="http://schemas.microsoft.com/office/powerpoint/2010/main" val="275907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6</a:t>
            </a:fld>
            <a:endParaRPr lang="tr-TR"/>
          </a:p>
        </p:txBody>
      </p:sp>
    </p:spTree>
    <p:extLst>
      <p:ext uri="{BB962C8B-B14F-4D97-AF65-F5344CB8AC3E}">
        <p14:creationId xmlns:p14="http://schemas.microsoft.com/office/powerpoint/2010/main" val="346507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7</a:t>
            </a:fld>
            <a:endParaRPr lang="tr-TR"/>
          </a:p>
        </p:txBody>
      </p:sp>
    </p:spTree>
    <p:extLst>
      <p:ext uri="{BB962C8B-B14F-4D97-AF65-F5344CB8AC3E}">
        <p14:creationId xmlns:p14="http://schemas.microsoft.com/office/powerpoint/2010/main" val="134275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8</a:t>
            </a:fld>
            <a:endParaRPr lang="tr-TR"/>
          </a:p>
        </p:txBody>
      </p:sp>
    </p:spTree>
    <p:extLst>
      <p:ext uri="{BB962C8B-B14F-4D97-AF65-F5344CB8AC3E}">
        <p14:creationId xmlns:p14="http://schemas.microsoft.com/office/powerpoint/2010/main" val="285977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9</a:t>
            </a:fld>
            <a:endParaRPr lang="tr-TR"/>
          </a:p>
        </p:txBody>
      </p:sp>
    </p:spTree>
    <p:extLst>
      <p:ext uri="{BB962C8B-B14F-4D97-AF65-F5344CB8AC3E}">
        <p14:creationId xmlns:p14="http://schemas.microsoft.com/office/powerpoint/2010/main" val="143037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737615-6484-4F3E-8F29-D041F9927A9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5BE6BE4-05FF-41FF-974F-359BCC8A5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215D6DD-3DCA-4F4C-9907-D59A6E671389}"/>
              </a:ext>
            </a:extLst>
          </p:cNvPr>
          <p:cNvSpPr>
            <a:spLocks noGrp="1"/>
          </p:cNvSpPr>
          <p:nvPr>
            <p:ph type="dt" sz="half" idx="10"/>
          </p:nvPr>
        </p:nvSpPr>
        <p:spPr/>
        <p:txBody>
          <a:bodyPr/>
          <a:lstStyle/>
          <a:p>
            <a:fld id="{48BA13EC-97AE-4DD2-8EDD-4721F3FA545D}" type="datetimeFigureOut">
              <a:rPr lang="tr-TR" smtClean="0"/>
              <a:t>20.11.2022</a:t>
            </a:fld>
            <a:endParaRPr lang="tr-TR"/>
          </a:p>
        </p:txBody>
      </p:sp>
      <p:sp>
        <p:nvSpPr>
          <p:cNvPr id="5" name="Alt Bilgi Yer Tutucusu 4">
            <a:extLst>
              <a:ext uri="{FF2B5EF4-FFF2-40B4-BE49-F238E27FC236}">
                <a16:creationId xmlns:a16="http://schemas.microsoft.com/office/drawing/2014/main" id="{88111E7E-D144-4FB2-80B6-75851AB61A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06DB89-2F98-4278-A9EA-B135C6596C35}"/>
              </a:ext>
            </a:extLst>
          </p:cNvPr>
          <p:cNvSpPr>
            <a:spLocks noGrp="1"/>
          </p:cNvSpPr>
          <p:nvPr>
            <p:ph type="sldNum" sz="quarter" idx="12"/>
          </p:nvPr>
        </p:nvSpPr>
        <p:spPr/>
        <p:txBody>
          <a:bodyPr/>
          <a:lstStyle/>
          <a:p>
            <a:fld id="{A4F0DD9A-82F8-4348-B383-EE30A5E0620C}" type="slidenum">
              <a:rPr lang="tr-TR" smtClean="0"/>
              <a:t>‹#›</a:t>
            </a:fld>
            <a:endParaRPr lang="tr-TR"/>
          </a:p>
        </p:txBody>
      </p:sp>
    </p:spTree>
    <p:extLst>
      <p:ext uri="{BB962C8B-B14F-4D97-AF65-F5344CB8AC3E}">
        <p14:creationId xmlns:p14="http://schemas.microsoft.com/office/powerpoint/2010/main" val="25668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A6382F-505C-4629-BBED-B616CA481D0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54FC42C-1596-49A9-8BB2-A51CC519E16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22F705-97E5-4A4A-83EF-D3E6A19C75A2}"/>
              </a:ext>
            </a:extLst>
          </p:cNvPr>
          <p:cNvSpPr>
            <a:spLocks noGrp="1"/>
          </p:cNvSpPr>
          <p:nvPr>
            <p:ph type="dt" sz="half" idx="10"/>
          </p:nvPr>
        </p:nvSpPr>
        <p:spPr/>
        <p:txBody>
          <a:bodyPr/>
          <a:lstStyle/>
          <a:p>
            <a:fld id="{48BA13EC-97AE-4DD2-8EDD-4721F3FA545D}" type="datetimeFigureOut">
              <a:rPr lang="tr-TR" smtClean="0"/>
              <a:t>20.11.2022</a:t>
            </a:fld>
            <a:endParaRPr lang="tr-TR"/>
          </a:p>
        </p:txBody>
      </p:sp>
      <p:sp>
        <p:nvSpPr>
          <p:cNvPr id="5" name="Alt Bilgi Yer Tutucusu 4">
            <a:extLst>
              <a:ext uri="{FF2B5EF4-FFF2-40B4-BE49-F238E27FC236}">
                <a16:creationId xmlns:a16="http://schemas.microsoft.com/office/drawing/2014/main" id="{02916D66-9273-41B8-992C-DF664334768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BC5C77A-4272-496E-A07B-AE9508CAF42B}"/>
              </a:ext>
            </a:extLst>
          </p:cNvPr>
          <p:cNvSpPr>
            <a:spLocks noGrp="1"/>
          </p:cNvSpPr>
          <p:nvPr>
            <p:ph type="sldNum" sz="quarter" idx="12"/>
          </p:nvPr>
        </p:nvSpPr>
        <p:spPr/>
        <p:txBody>
          <a:bodyPr/>
          <a:lstStyle/>
          <a:p>
            <a:fld id="{A4F0DD9A-82F8-4348-B383-EE30A5E0620C}" type="slidenum">
              <a:rPr lang="tr-TR" smtClean="0"/>
              <a:t>‹#›</a:t>
            </a:fld>
            <a:endParaRPr lang="tr-TR"/>
          </a:p>
        </p:txBody>
      </p:sp>
    </p:spTree>
    <p:extLst>
      <p:ext uri="{BB962C8B-B14F-4D97-AF65-F5344CB8AC3E}">
        <p14:creationId xmlns:p14="http://schemas.microsoft.com/office/powerpoint/2010/main" val="2963248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70E13B3-0765-4D7A-A040-E1F2CA2CFE6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E5275C7-8326-4D1E-9A94-4B7A0638933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45498E0-A3B1-47BD-A5FE-E8EBBC8CC92A}"/>
              </a:ext>
            </a:extLst>
          </p:cNvPr>
          <p:cNvSpPr>
            <a:spLocks noGrp="1"/>
          </p:cNvSpPr>
          <p:nvPr>
            <p:ph type="dt" sz="half" idx="10"/>
          </p:nvPr>
        </p:nvSpPr>
        <p:spPr/>
        <p:txBody>
          <a:bodyPr/>
          <a:lstStyle/>
          <a:p>
            <a:fld id="{48BA13EC-97AE-4DD2-8EDD-4721F3FA545D}" type="datetimeFigureOut">
              <a:rPr lang="tr-TR" smtClean="0"/>
              <a:t>20.11.2022</a:t>
            </a:fld>
            <a:endParaRPr lang="tr-TR"/>
          </a:p>
        </p:txBody>
      </p:sp>
      <p:sp>
        <p:nvSpPr>
          <p:cNvPr id="5" name="Alt Bilgi Yer Tutucusu 4">
            <a:extLst>
              <a:ext uri="{FF2B5EF4-FFF2-40B4-BE49-F238E27FC236}">
                <a16:creationId xmlns:a16="http://schemas.microsoft.com/office/drawing/2014/main" id="{440D1368-C763-42BA-9272-554D7419267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430E8A3-6C51-4166-A962-CEBD3C2A4552}"/>
              </a:ext>
            </a:extLst>
          </p:cNvPr>
          <p:cNvSpPr>
            <a:spLocks noGrp="1"/>
          </p:cNvSpPr>
          <p:nvPr>
            <p:ph type="sldNum" sz="quarter" idx="12"/>
          </p:nvPr>
        </p:nvSpPr>
        <p:spPr/>
        <p:txBody>
          <a:bodyPr/>
          <a:lstStyle/>
          <a:p>
            <a:fld id="{A4F0DD9A-82F8-4348-B383-EE30A5E0620C}" type="slidenum">
              <a:rPr lang="tr-TR" smtClean="0"/>
              <a:t>‹#›</a:t>
            </a:fld>
            <a:endParaRPr lang="tr-TR"/>
          </a:p>
        </p:txBody>
      </p:sp>
    </p:spTree>
    <p:extLst>
      <p:ext uri="{BB962C8B-B14F-4D97-AF65-F5344CB8AC3E}">
        <p14:creationId xmlns:p14="http://schemas.microsoft.com/office/powerpoint/2010/main" val="110241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31C255-FC0B-4A43-87E5-53355A14CB3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2E5BECE-C025-41BA-A485-2984C59F666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DE5C67-1D30-4ABD-9731-E75FC72CA467}"/>
              </a:ext>
            </a:extLst>
          </p:cNvPr>
          <p:cNvSpPr>
            <a:spLocks noGrp="1"/>
          </p:cNvSpPr>
          <p:nvPr>
            <p:ph type="dt" sz="half" idx="10"/>
          </p:nvPr>
        </p:nvSpPr>
        <p:spPr/>
        <p:txBody>
          <a:bodyPr/>
          <a:lstStyle/>
          <a:p>
            <a:fld id="{48BA13EC-97AE-4DD2-8EDD-4721F3FA545D}" type="datetimeFigureOut">
              <a:rPr lang="tr-TR" smtClean="0"/>
              <a:t>20.11.2022</a:t>
            </a:fld>
            <a:endParaRPr lang="tr-TR"/>
          </a:p>
        </p:txBody>
      </p:sp>
      <p:sp>
        <p:nvSpPr>
          <p:cNvPr id="5" name="Alt Bilgi Yer Tutucusu 4">
            <a:extLst>
              <a:ext uri="{FF2B5EF4-FFF2-40B4-BE49-F238E27FC236}">
                <a16:creationId xmlns:a16="http://schemas.microsoft.com/office/drawing/2014/main" id="{B7BB5F15-E020-497D-99E1-0B437352B15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A24CD5-AF05-412E-AE55-EE75192A6BCF}"/>
              </a:ext>
            </a:extLst>
          </p:cNvPr>
          <p:cNvSpPr>
            <a:spLocks noGrp="1"/>
          </p:cNvSpPr>
          <p:nvPr>
            <p:ph type="sldNum" sz="quarter" idx="12"/>
          </p:nvPr>
        </p:nvSpPr>
        <p:spPr/>
        <p:txBody>
          <a:bodyPr/>
          <a:lstStyle/>
          <a:p>
            <a:fld id="{A4F0DD9A-82F8-4348-B383-EE30A5E0620C}" type="slidenum">
              <a:rPr lang="tr-TR" smtClean="0"/>
              <a:t>‹#›</a:t>
            </a:fld>
            <a:endParaRPr lang="tr-TR"/>
          </a:p>
        </p:txBody>
      </p:sp>
    </p:spTree>
    <p:extLst>
      <p:ext uri="{BB962C8B-B14F-4D97-AF65-F5344CB8AC3E}">
        <p14:creationId xmlns:p14="http://schemas.microsoft.com/office/powerpoint/2010/main" val="28658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17B771-7535-4A57-B83A-BCE18456B0C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A3BD247-91E3-4A6F-9646-2723510996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8424F92-B996-47D1-8997-67F8DF420184}"/>
              </a:ext>
            </a:extLst>
          </p:cNvPr>
          <p:cNvSpPr>
            <a:spLocks noGrp="1"/>
          </p:cNvSpPr>
          <p:nvPr>
            <p:ph type="dt" sz="half" idx="10"/>
          </p:nvPr>
        </p:nvSpPr>
        <p:spPr/>
        <p:txBody>
          <a:bodyPr/>
          <a:lstStyle/>
          <a:p>
            <a:fld id="{48BA13EC-97AE-4DD2-8EDD-4721F3FA545D}" type="datetimeFigureOut">
              <a:rPr lang="tr-TR" smtClean="0"/>
              <a:t>20.11.2022</a:t>
            </a:fld>
            <a:endParaRPr lang="tr-TR"/>
          </a:p>
        </p:txBody>
      </p:sp>
      <p:sp>
        <p:nvSpPr>
          <p:cNvPr id="5" name="Alt Bilgi Yer Tutucusu 4">
            <a:extLst>
              <a:ext uri="{FF2B5EF4-FFF2-40B4-BE49-F238E27FC236}">
                <a16:creationId xmlns:a16="http://schemas.microsoft.com/office/drawing/2014/main" id="{52636621-8644-43A4-B611-207FF6F67A1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74ED98B-D3A7-4AC4-9304-88CCB6EE88F4}"/>
              </a:ext>
            </a:extLst>
          </p:cNvPr>
          <p:cNvSpPr>
            <a:spLocks noGrp="1"/>
          </p:cNvSpPr>
          <p:nvPr>
            <p:ph type="sldNum" sz="quarter" idx="12"/>
          </p:nvPr>
        </p:nvSpPr>
        <p:spPr/>
        <p:txBody>
          <a:bodyPr/>
          <a:lstStyle/>
          <a:p>
            <a:fld id="{A4F0DD9A-82F8-4348-B383-EE30A5E0620C}" type="slidenum">
              <a:rPr lang="tr-TR" smtClean="0"/>
              <a:t>‹#›</a:t>
            </a:fld>
            <a:endParaRPr lang="tr-TR"/>
          </a:p>
        </p:txBody>
      </p:sp>
    </p:spTree>
    <p:extLst>
      <p:ext uri="{BB962C8B-B14F-4D97-AF65-F5344CB8AC3E}">
        <p14:creationId xmlns:p14="http://schemas.microsoft.com/office/powerpoint/2010/main" val="66531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02A794-DA5E-434F-A059-C0FF82A72E2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87C7C3-00E7-4307-875B-90878ABD35E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918ECC3-F972-4B85-8485-0164AAB8138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DA4BAC7-05E7-41EC-9869-36BC6313171F}"/>
              </a:ext>
            </a:extLst>
          </p:cNvPr>
          <p:cNvSpPr>
            <a:spLocks noGrp="1"/>
          </p:cNvSpPr>
          <p:nvPr>
            <p:ph type="dt" sz="half" idx="10"/>
          </p:nvPr>
        </p:nvSpPr>
        <p:spPr/>
        <p:txBody>
          <a:bodyPr/>
          <a:lstStyle/>
          <a:p>
            <a:fld id="{48BA13EC-97AE-4DD2-8EDD-4721F3FA545D}" type="datetimeFigureOut">
              <a:rPr lang="tr-TR" smtClean="0"/>
              <a:t>20.11.2022</a:t>
            </a:fld>
            <a:endParaRPr lang="tr-TR"/>
          </a:p>
        </p:txBody>
      </p:sp>
      <p:sp>
        <p:nvSpPr>
          <p:cNvPr id="6" name="Alt Bilgi Yer Tutucusu 5">
            <a:extLst>
              <a:ext uri="{FF2B5EF4-FFF2-40B4-BE49-F238E27FC236}">
                <a16:creationId xmlns:a16="http://schemas.microsoft.com/office/drawing/2014/main" id="{5F1E08C0-0AEF-4229-B493-61E57D5C6BD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573DB6-78BA-4B68-9577-02792F27E308}"/>
              </a:ext>
            </a:extLst>
          </p:cNvPr>
          <p:cNvSpPr>
            <a:spLocks noGrp="1"/>
          </p:cNvSpPr>
          <p:nvPr>
            <p:ph type="sldNum" sz="quarter" idx="12"/>
          </p:nvPr>
        </p:nvSpPr>
        <p:spPr/>
        <p:txBody>
          <a:bodyPr/>
          <a:lstStyle/>
          <a:p>
            <a:fld id="{A4F0DD9A-82F8-4348-B383-EE30A5E0620C}" type="slidenum">
              <a:rPr lang="tr-TR" smtClean="0"/>
              <a:t>‹#›</a:t>
            </a:fld>
            <a:endParaRPr lang="tr-TR"/>
          </a:p>
        </p:txBody>
      </p:sp>
    </p:spTree>
    <p:extLst>
      <p:ext uri="{BB962C8B-B14F-4D97-AF65-F5344CB8AC3E}">
        <p14:creationId xmlns:p14="http://schemas.microsoft.com/office/powerpoint/2010/main" val="297929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2E0311-F997-460A-8CC2-F0F61EB897B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1BEC97F-FDA0-4CEE-BFE1-15FD7501A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C204189-7C64-41F6-B5EF-26024F6FCDA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A60CCCA-2F7D-4254-9D9D-67CB964466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B484238-3EF4-46B5-AEB4-45EC5F12988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75A124D-1E58-4B37-83C7-96F963744246}"/>
              </a:ext>
            </a:extLst>
          </p:cNvPr>
          <p:cNvSpPr>
            <a:spLocks noGrp="1"/>
          </p:cNvSpPr>
          <p:nvPr>
            <p:ph type="dt" sz="half" idx="10"/>
          </p:nvPr>
        </p:nvSpPr>
        <p:spPr/>
        <p:txBody>
          <a:bodyPr/>
          <a:lstStyle/>
          <a:p>
            <a:fld id="{48BA13EC-97AE-4DD2-8EDD-4721F3FA545D}" type="datetimeFigureOut">
              <a:rPr lang="tr-TR" smtClean="0"/>
              <a:t>20.11.2022</a:t>
            </a:fld>
            <a:endParaRPr lang="tr-TR"/>
          </a:p>
        </p:txBody>
      </p:sp>
      <p:sp>
        <p:nvSpPr>
          <p:cNvPr id="8" name="Alt Bilgi Yer Tutucusu 7">
            <a:extLst>
              <a:ext uri="{FF2B5EF4-FFF2-40B4-BE49-F238E27FC236}">
                <a16:creationId xmlns:a16="http://schemas.microsoft.com/office/drawing/2014/main" id="{CBA79F13-88A0-4D5F-8D62-075D060CD4A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7293A01-D65A-4A3F-9524-8209462E8638}"/>
              </a:ext>
            </a:extLst>
          </p:cNvPr>
          <p:cNvSpPr>
            <a:spLocks noGrp="1"/>
          </p:cNvSpPr>
          <p:nvPr>
            <p:ph type="sldNum" sz="quarter" idx="12"/>
          </p:nvPr>
        </p:nvSpPr>
        <p:spPr/>
        <p:txBody>
          <a:bodyPr/>
          <a:lstStyle/>
          <a:p>
            <a:fld id="{A4F0DD9A-82F8-4348-B383-EE30A5E0620C}" type="slidenum">
              <a:rPr lang="tr-TR" smtClean="0"/>
              <a:t>‹#›</a:t>
            </a:fld>
            <a:endParaRPr lang="tr-TR"/>
          </a:p>
        </p:txBody>
      </p:sp>
    </p:spTree>
    <p:extLst>
      <p:ext uri="{BB962C8B-B14F-4D97-AF65-F5344CB8AC3E}">
        <p14:creationId xmlns:p14="http://schemas.microsoft.com/office/powerpoint/2010/main" val="175906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B8E085-2604-4A0A-998D-B1DBE3CF84D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C68BC0E-5169-4312-B50F-0F057692D494}"/>
              </a:ext>
            </a:extLst>
          </p:cNvPr>
          <p:cNvSpPr>
            <a:spLocks noGrp="1"/>
          </p:cNvSpPr>
          <p:nvPr>
            <p:ph type="dt" sz="half" idx="10"/>
          </p:nvPr>
        </p:nvSpPr>
        <p:spPr/>
        <p:txBody>
          <a:bodyPr/>
          <a:lstStyle/>
          <a:p>
            <a:fld id="{48BA13EC-97AE-4DD2-8EDD-4721F3FA545D}" type="datetimeFigureOut">
              <a:rPr lang="tr-TR" smtClean="0"/>
              <a:t>20.11.2022</a:t>
            </a:fld>
            <a:endParaRPr lang="tr-TR"/>
          </a:p>
        </p:txBody>
      </p:sp>
      <p:sp>
        <p:nvSpPr>
          <p:cNvPr id="4" name="Alt Bilgi Yer Tutucusu 3">
            <a:extLst>
              <a:ext uri="{FF2B5EF4-FFF2-40B4-BE49-F238E27FC236}">
                <a16:creationId xmlns:a16="http://schemas.microsoft.com/office/drawing/2014/main" id="{6CE96ACA-FD1E-474F-A2A9-B66460E1E4C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406DCEC-D94B-4614-8A0A-D8712DC280F4}"/>
              </a:ext>
            </a:extLst>
          </p:cNvPr>
          <p:cNvSpPr>
            <a:spLocks noGrp="1"/>
          </p:cNvSpPr>
          <p:nvPr>
            <p:ph type="sldNum" sz="quarter" idx="12"/>
          </p:nvPr>
        </p:nvSpPr>
        <p:spPr/>
        <p:txBody>
          <a:bodyPr/>
          <a:lstStyle/>
          <a:p>
            <a:fld id="{A4F0DD9A-82F8-4348-B383-EE30A5E0620C}" type="slidenum">
              <a:rPr lang="tr-TR" smtClean="0"/>
              <a:t>‹#›</a:t>
            </a:fld>
            <a:endParaRPr lang="tr-TR"/>
          </a:p>
        </p:txBody>
      </p:sp>
    </p:spTree>
    <p:extLst>
      <p:ext uri="{BB962C8B-B14F-4D97-AF65-F5344CB8AC3E}">
        <p14:creationId xmlns:p14="http://schemas.microsoft.com/office/powerpoint/2010/main" val="1740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BA0F2B6-6A02-4733-8B8A-C3BAC33DC9B5}"/>
              </a:ext>
            </a:extLst>
          </p:cNvPr>
          <p:cNvSpPr>
            <a:spLocks noGrp="1"/>
          </p:cNvSpPr>
          <p:nvPr>
            <p:ph type="dt" sz="half" idx="10"/>
          </p:nvPr>
        </p:nvSpPr>
        <p:spPr/>
        <p:txBody>
          <a:bodyPr/>
          <a:lstStyle/>
          <a:p>
            <a:fld id="{48BA13EC-97AE-4DD2-8EDD-4721F3FA545D}" type="datetimeFigureOut">
              <a:rPr lang="tr-TR" smtClean="0"/>
              <a:t>20.11.2022</a:t>
            </a:fld>
            <a:endParaRPr lang="tr-TR"/>
          </a:p>
        </p:txBody>
      </p:sp>
      <p:sp>
        <p:nvSpPr>
          <p:cNvPr id="3" name="Alt Bilgi Yer Tutucusu 2">
            <a:extLst>
              <a:ext uri="{FF2B5EF4-FFF2-40B4-BE49-F238E27FC236}">
                <a16:creationId xmlns:a16="http://schemas.microsoft.com/office/drawing/2014/main" id="{72A08D59-91F8-4AE5-B4FC-07FC7BEBDA2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4BD7E62-6CA5-42D4-8340-31079EC27EC1}"/>
              </a:ext>
            </a:extLst>
          </p:cNvPr>
          <p:cNvSpPr>
            <a:spLocks noGrp="1"/>
          </p:cNvSpPr>
          <p:nvPr>
            <p:ph type="sldNum" sz="quarter" idx="12"/>
          </p:nvPr>
        </p:nvSpPr>
        <p:spPr/>
        <p:txBody>
          <a:bodyPr/>
          <a:lstStyle/>
          <a:p>
            <a:fld id="{A4F0DD9A-82F8-4348-B383-EE30A5E0620C}" type="slidenum">
              <a:rPr lang="tr-TR" smtClean="0"/>
              <a:t>‹#›</a:t>
            </a:fld>
            <a:endParaRPr lang="tr-TR"/>
          </a:p>
        </p:txBody>
      </p:sp>
    </p:spTree>
    <p:extLst>
      <p:ext uri="{BB962C8B-B14F-4D97-AF65-F5344CB8AC3E}">
        <p14:creationId xmlns:p14="http://schemas.microsoft.com/office/powerpoint/2010/main" val="347382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DFB083-D139-4394-B176-A95165CB7C4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16D190E-6305-4E63-A511-FB8DF9ADA7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CBBD70F-CCBF-433F-A7B0-EEF7C6356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61C11EC-D3D2-48A3-B69C-B56BF71E7792}"/>
              </a:ext>
            </a:extLst>
          </p:cNvPr>
          <p:cNvSpPr>
            <a:spLocks noGrp="1"/>
          </p:cNvSpPr>
          <p:nvPr>
            <p:ph type="dt" sz="half" idx="10"/>
          </p:nvPr>
        </p:nvSpPr>
        <p:spPr/>
        <p:txBody>
          <a:bodyPr/>
          <a:lstStyle/>
          <a:p>
            <a:fld id="{48BA13EC-97AE-4DD2-8EDD-4721F3FA545D}" type="datetimeFigureOut">
              <a:rPr lang="tr-TR" smtClean="0"/>
              <a:t>20.11.2022</a:t>
            </a:fld>
            <a:endParaRPr lang="tr-TR"/>
          </a:p>
        </p:txBody>
      </p:sp>
      <p:sp>
        <p:nvSpPr>
          <p:cNvPr id="6" name="Alt Bilgi Yer Tutucusu 5">
            <a:extLst>
              <a:ext uri="{FF2B5EF4-FFF2-40B4-BE49-F238E27FC236}">
                <a16:creationId xmlns:a16="http://schemas.microsoft.com/office/drawing/2014/main" id="{BF91C09F-5A0C-4978-ACA8-549565E2B52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43008F7-34CE-4CF8-AC6C-6F3BDF52A2D1}"/>
              </a:ext>
            </a:extLst>
          </p:cNvPr>
          <p:cNvSpPr>
            <a:spLocks noGrp="1"/>
          </p:cNvSpPr>
          <p:nvPr>
            <p:ph type="sldNum" sz="quarter" idx="12"/>
          </p:nvPr>
        </p:nvSpPr>
        <p:spPr/>
        <p:txBody>
          <a:bodyPr/>
          <a:lstStyle/>
          <a:p>
            <a:fld id="{A4F0DD9A-82F8-4348-B383-EE30A5E0620C}" type="slidenum">
              <a:rPr lang="tr-TR" smtClean="0"/>
              <a:t>‹#›</a:t>
            </a:fld>
            <a:endParaRPr lang="tr-TR"/>
          </a:p>
        </p:txBody>
      </p:sp>
    </p:spTree>
    <p:extLst>
      <p:ext uri="{BB962C8B-B14F-4D97-AF65-F5344CB8AC3E}">
        <p14:creationId xmlns:p14="http://schemas.microsoft.com/office/powerpoint/2010/main" val="671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788162-E5C5-4D1F-AE13-493FD929086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0F12290-CA58-4E5E-B2A8-227154C529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7A86DE2-0667-436F-B5F9-A18D5F0AF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5F33742-9BFE-4F18-960D-1C68F73CB961}"/>
              </a:ext>
            </a:extLst>
          </p:cNvPr>
          <p:cNvSpPr>
            <a:spLocks noGrp="1"/>
          </p:cNvSpPr>
          <p:nvPr>
            <p:ph type="dt" sz="half" idx="10"/>
          </p:nvPr>
        </p:nvSpPr>
        <p:spPr/>
        <p:txBody>
          <a:bodyPr/>
          <a:lstStyle/>
          <a:p>
            <a:fld id="{48BA13EC-97AE-4DD2-8EDD-4721F3FA545D}" type="datetimeFigureOut">
              <a:rPr lang="tr-TR" smtClean="0"/>
              <a:t>20.11.2022</a:t>
            </a:fld>
            <a:endParaRPr lang="tr-TR"/>
          </a:p>
        </p:txBody>
      </p:sp>
      <p:sp>
        <p:nvSpPr>
          <p:cNvPr id="6" name="Alt Bilgi Yer Tutucusu 5">
            <a:extLst>
              <a:ext uri="{FF2B5EF4-FFF2-40B4-BE49-F238E27FC236}">
                <a16:creationId xmlns:a16="http://schemas.microsoft.com/office/drawing/2014/main" id="{63B6CABE-EA8A-48A9-A849-5EE299B8389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00F2EEF-7E12-4809-8D6D-202A042037FB}"/>
              </a:ext>
            </a:extLst>
          </p:cNvPr>
          <p:cNvSpPr>
            <a:spLocks noGrp="1"/>
          </p:cNvSpPr>
          <p:nvPr>
            <p:ph type="sldNum" sz="quarter" idx="12"/>
          </p:nvPr>
        </p:nvSpPr>
        <p:spPr/>
        <p:txBody>
          <a:bodyPr/>
          <a:lstStyle/>
          <a:p>
            <a:fld id="{A4F0DD9A-82F8-4348-B383-EE30A5E0620C}" type="slidenum">
              <a:rPr lang="tr-TR" smtClean="0"/>
              <a:t>‹#›</a:t>
            </a:fld>
            <a:endParaRPr lang="tr-TR"/>
          </a:p>
        </p:txBody>
      </p:sp>
    </p:spTree>
    <p:extLst>
      <p:ext uri="{BB962C8B-B14F-4D97-AF65-F5344CB8AC3E}">
        <p14:creationId xmlns:p14="http://schemas.microsoft.com/office/powerpoint/2010/main" val="165463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EDABD53-9942-41F9-A3DD-1AAC6E422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5996E30-51B1-452E-B71F-1712150BF4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DF58CD6-6C98-4DAE-B24E-DED3381046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A13EC-97AE-4DD2-8EDD-4721F3FA545D}" type="datetimeFigureOut">
              <a:rPr lang="tr-TR" smtClean="0"/>
              <a:t>20.11.2022</a:t>
            </a:fld>
            <a:endParaRPr lang="tr-TR"/>
          </a:p>
        </p:txBody>
      </p:sp>
      <p:sp>
        <p:nvSpPr>
          <p:cNvPr id="5" name="Alt Bilgi Yer Tutucusu 4">
            <a:extLst>
              <a:ext uri="{FF2B5EF4-FFF2-40B4-BE49-F238E27FC236}">
                <a16:creationId xmlns:a16="http://schemas.microsoft.com/office/drawing/2014/main" id="{7F2CD3F5-7275-48B4-9C36-79E202055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FB46B99-CF01-4328-AEEB-2748E0C91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0DD9A-82F8-4348-B383-EE30A5E0620C}" type="slidenum">
              <a:rPr lang="tr-TR" smtClean="0"/>
              <a:t>‹#›</a:t>
            </a:fld>
            <a:endParaRPr lang="tr-TR"/>
          </a:p>
        </p:txBody>
      </p:sp>
    </p:spTree>
    <p:extLst>
      <p:ext uri="{BB962C8B-B14F-4D97-AF65-F5344CB8AC3E}">
        <p14:creationId xmlns:p14="http://schemas.microsoft.com/office/powerpoint/2010/main" val="327087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uptodate.com/contents/familial-hypercholesterolemia-in-adults-overview?search=dislipidemi%20corneal%20arcus&amp;source=search_result&amp;selectedTitle=4~150&amp;usage_type=default&amp;display_rank=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AB5765-328D-4C06-A19C-F64D2EF74FDD}"/>
              </a:ext>
            </a:extLst>
          </p:cNvPr>
          <p:cNvSpPr>
            <a:spLocks noGrp="1"/>
          </p:cNvSpPr>
          <p:nvPr>
            <p:ph type="ctrTitle"/>
          </p:nvPr>
        </p:nvSpPr>
        <p:spPr/>
        <p:txBody>
          <a:bodyPr/>
          <a:lstStyle/>
          <a:p>
            <a:r>
              <a:rPr lang="tr-TR" b="1">
                <a:solidFill>
                  <a:srgbClr val="C00000"/>
                </a:solidFill>
              </a:rPr>
              <a:t>ANKSİYETE </a:t>
            </a:r>
            <a:r>
              <a:rPr lang="tr-TR" b="1" dirty="0">
                <a:solidFill>
                  <a:srgbClr val="C00000"/>
                </a:solidFill>
              </a:rPr>
              <a:t>BOZUKLUKLARI</a:t>
            </a:r>
          </a:p>
        </p:txBody>
      </p:sp>
      <p:sp>
        <p:nvSpPr>
          <p:cNvPr id="3" name="Alt Başlık 2">
            <a:extLst>
              <a:ext uri="{FF2B5EF4-FFF2-40B4-BE49-F238E27FC236}">
                <a16:creationId xmlns:a16="http://schemas.microsoft.com/office/drawing/2014/main" id="{7E2C00A9-ED04-4ABB-892A-91DF2F7CA651}"/>
              </a:ext>
            </a:extLst>
          </p:cNvPr>
          <p:cNvSpPr>
            <a:spLocks noGrp="1"/>
          </p:cNvSpPr>
          <p:nvPr>
            <p:ph type="subTitle" idx="1"/>
          </p:nvPr>
        </p:nvSpPr>
        <p:spPr/>
        <p:txBody>
          <a:bodyPr/>
          <a:lstStyle/>
          <a:p>
            <a:pPr>
              <a:defRPr/>
            </a:pPr>
            <a:r>
              <a:rPr lang="tr-TR" dirty="0">
                <a:solidFill>
                  <a:schemeClr val="tx1">
                    <a:lumMod val="85000"/>
                    <a:lumOff val="15000"/>
                  </a:schemeClr>
                </a:solidFill>
                <a:latin typeface="Calibri" panose="020F0502020204030204" pitchFamily="34" charset="0"/>
                <a:cs typeface="Times New Roman" panose="02020603050405020304" pitchFamily="18" charset="0"/>
              </a:rPr>
              <a:t>Arş. Gör. Dr. </a:t>
            </a:r>
            <a:r>
              <a:rPr lang="tr-TR" dirty="0" err="1">
                <a:solidFill>
                  <a:schemeClr val="tx1">
                    <a:lumMod val="85000"/>
                    <a:lumOff val="15000"/>
                  </a:schemeClr>
                </a:solidFill>
                <a:latin typeface="Calibri" panose="020F0502020204030204" pitchFamily="34" charset="0"/>
                <a:cs typeface="Times New Roman" panose="02020603050405020304" pitchFamily="18" charset="0"/>
              </a:rPr>
              <a:t>Rumeysa</a:t>
            </a:r>
            <a:r>
              <a:rPr lang="tr-TR" dirty="0">
                <a:solidFill>
                  <a:schemeClr val="tx1">
                    <a:lumMod val="85000"/>
                    <a:lumOff val="15000"/>
                  </a:schemeClr>
                </a:solidFill>
                <a:latin typeface="Calibri" panose="020F0502020204030204" pitchFamily="34" charset="0"/>
                <a:cs typeface="Times New Roman" panose="02020603050405020304" pitchFamily="18" charset="0"/>
              </a:rPr>
              <a:t> Betül KAYA</a:t>
            </a:r>
          </a:p>
          <a:p>
            <a:pPr>
              <a:defRPr/>
            </a:pPr>
            <a:r>
              <a:rPr lang="tr-TR" dirty="0">
                <a:solidFill>
                  <a:schemeClr val="tx1">
                    <a:lumMod val="85000"/>
                    <a:lumOff val="15000"/>
                  </a:schemeClr>
                </a:solidFill>
                <a:latin typeface="Calibri" panose="020F0502020204030204" pitchFamily="34" charset="0"/>
                <a:cs typeface="Times New Roman" panose="02020603050405020304" pitchFamily="18" charset="0"/>
              </a:rPr>
              <a:t>KTÜ  Tıp Fakültesi Aile Hekimliği ABD</a:t>
            </a:r>
          </a:p>
          <a:p>
            <a:r>
              <a:rPr lang="tr-TR" dirty="0">
                <a:solidFill>
                  <a:schemeClr val="tx1">
                    <a:lumMod val="85000"/>
                    <a:lumOff val="15000"/>
                  </a:schemeClr>
                </a:solidFill>
              </a:rPr>
              <a:t>01.11.2022</a:t>
            </a:r>
          </a:p>
          <a:p>
            <a:endParaRPr lang="tr-TR" dirty="0"/>
          </a:p>
        </p:txBody>
      </p:sp>
    </p:spTree>
    <p:extLst>
      <p:ext uri="{BB962C8B-B14F-4D97-AF65-F5344CB8AC3E}">
        <p14:creationId xmlns:p14="http://schemas.microsoft.com/office/powerpoint/2010/main" val="241263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ANKSİYETEDE ÖNEMLİ KAVRAMLAR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pPr eaLnBrk="1" hangingPunct="1"/>
            <a:r>
              <a:rPr lang="tr-TR" altLang="tr-TR" dirty="0"/>
              <a:t>Kaçınma &gt; anksiyete oluşturan uyarandan uzak durma </a:t>
            </a:r>
          </a:p>
          <a:p>
            <a:pPr eaLnBrk="1" hangingPunct="1"/>
            <a:endParaRPr lang="tr-TR" altLang="tr-TR" dirty="0"/>
          </a:p>
          <a:p>
            <a:pPr eaLnBrk="1" hangingPunct="1"/>
            <a:r>
              <a:rPr lang="tr-TR" altLang="tr-TR" dirty="0"/>
              <a:t>Felaketleştirme &gt; Tehlikenin artacağına yönelik senaryo oluşturma</a:t>
            </a:r>
          </a:p>
          <a:p>
            <a:pPr eaLnBrk="1" hangingPunct="1"/>
            <a:endParaRPr lang="tr-TR" altLang="tr-TR" dirty="0"/>
          </a:p>
          <a:p>
            <a:pPr eaLnBrk="1" hangingPunct="1"/>
            <a:r>
              <a:rPr lang="tr-TR" altLang="tr-TR" dirty="0"/>
              <a:t>Panik atağı &gt; ani başlayan yoğun korku</a:t>
            </a:r>
          </a:p>
        </p:txBody>
      </p:sp>
      <p:sp>
        <p:nvSpPr>
          <p:cNvPr id="5" name="Metin kutusu 4">
            <a:extLst>
              <a:ext uri="{FF2B5EF4-FFF2-40B4-BE49-F238E27FC236}">
                <a16:creationId xmlns:a16="http://schemas.microsoft.com/office/drawing/2014/main" id="{71445745-0D2D-036B-6C42-79BBC00A5806}"/>
              </a:ext>
            </a:extLst>
          </p:cNvPr>
          <p:cNvSpPr txBox="1"/>
          <p:nvPr/>
        </p:nvSpPr>
        <p:spPr>
          <a:xfrm>
            <a:off x="7336220" y="1556730"/>
            <a:ext cx="4351283" cy="5078313"/>
          </a:xfrm>
          <a:prstGeom prst="rect">
            <a:avLst/>
          </a:prstGeom>
          <a:solidFill>
            <a:schemeClr val="accent1">
              <a:lumMod val="20000"/>
              <a:lumOff val="80000"/>
            </a:schemeClr>
          </a:solidFill>
          <a:ln>
            <a:solidFill>
              <a:schemeClr val="accent1">
                <a:lumMod val="75000"/>
              </a:schemeClr>
            </a:solidFill>
          </a:ln>
          <a:effectLst>
            <a:glow rad="101600">
              <a:schemeClr val="accent1">
                <a:satMod val="175000"/>
                <a:alpha val="40000"/>
              </a:schemeClr>
            </a:glow>
          </a:effectLst>
        </p:spPr>
        <p:txBody>
          <a:bodyPr wrap="square" rtlCol="0">
            <a:spAutoFit/>
          </a:bodyPr>
          <a:lstStyle/>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Çarpıntı</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Terleme</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Titreme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Nefes darlığı </a:t>
            </a:r>
          </a:p>
          <a:p>
            <a:pPr algn="l"/>
            <a:r>
              <a:rPr lang="tr-TR" b="0" i="0" dirty="0">
                <a:solidFill>
                  <a:srgbClr val="232323"/>
                </a:solidFill>
                <a:effectLst/>
                <a:latin typeface="Times New Roman" panose="02020603050405020304" pitchFamily="18" charset="0"/>
              </a:rPr>
              <a:t>●</a:t>
            </a:r>
            <a:r>
              <a:rPr lang="tr-TR" dirty="0">
                <a:solidFill>
                  <a:srgbClr val="232323"/>
                </a:solidFill>
                <a:latin typeface="Noto Sans" panose="020B0502040504020204" pitchFamily="34" charset="0"/>
              </a:rPr>
              <a:t>B</a:t>
            </a:r>
            <a:r>
              <a:rPr lang="tr-TR" b="0" i="0" dirty="0">
                <a:solidFill>
                  <a:srgbClr val="232323"/>
                </a:solidFill>
                <a:effectLst/>
                <a:latin typeface="Noto Sans" panose="020B0502040504020204" pitchFamily="34" charset="0"/>
              </a:rPr>
              <a:t>oğulma hissi</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Göğüs ağrısı veya rahatsızlık</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Mide bulantısı veya karın ağrısı</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Baş dönmesi, dengesizlik, sersemlik veya baygınlık hissi</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Üşüme veya sıcak basması</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Paresteziler</a:t>
            </a:r>
            <a:r>
              <a:rPr lang="tr-TR" b="0" i="0" dirty="0">
                <a:solidFill>
                  <a:srgbClr val="232323"/>
                </a:solidFill>
                <a:effectLst/>
                <a:latin typeface="Noto Sans" panose="020B0502040504020204" pitchFamily="34" charset="0"/>
              </a:rPr>
              <a:t> (uyuşma veya karıncalanma hissi)</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Derealizasyon</a:t>
            </a:r>
            <a:r>
              <a:rPr lang="tr-TR" b="0" i="0" dirty="0">
                <a:solidFill>
                  <a:srgbClr val="232323"/>
                </a:solidFill>
                <a:effectLst/>
                <a:latin typeface="Noto Sans" panose="020B0502040504020204" pitchFamily="34" charset="0"/>
              </a:rPr>
              <a:t> (gerçek dışılık hissi) veya duyarsızlaşma (kendinden kopma)</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Kontrolü kaybetme veya "çıldırma" korkusu</a:t>
            </a:r>
          </a:p>
          <a:p>
            <a:pPr algn="l"/>
            <a:r>
              <a:rPr lang="tr-TR" b="0" i="0" dirty="0">
                <a:solidFill>
                  <a:srgbClr val="232323"/>
                </a:solidFill>
                <a:effectLst/>
                <a:latin typeface="Times New Roman" panose="02020603050405020304" pitchFamily="18" charset="0"/>
              </a:rPr>
              <a:t>●</a:t>
            </a:r>
            <a:r>
              <a:rPr lang="tr-TR" dirty="0">
                <a:solidFill>
                  <a:srgbClr val="232323"/>
                </a:solidFill>
                <a:latin typeface="Noto Sans" panose="020B0502040504020204" pitchFamily="34" charset="0"/>
              </a:rPr>
              <a:t>Ö</a:t>
            </a:r>
            <a:r>
              <a:rPr lang="tr-TR" b="0" i="0" dirty="0">
                <a:solidFill>
                  <a:srgbClr val="232323"/>
                </a:solidFill>
                <a:effectLst/>
                <a:latin typeface="Noto Sans" panose="020B0502040504020204" pitchFamily="34" charset="0"/>
              </a:rPr>
              <a:t>lme korkusu</a:t>
            </a:r>
          </a:p>
        </p:txBody>
      </p:sp>
    </p:spTree>
    <p:extLst>
      <p:ext uri="{BB962C8B-B14F-4D97-AF65-F5344CB8AC3E}">
        <p14:creationId xmlns:p14="http://schemas.microsoft.com/office/powerpoint/2010/main" val="139469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ANKSİYETEDE ÖNEMLİ KAVRAMLAR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pPr marL="0" indent="0" eaLnBrk="1" hangingPunct="1">
              <a:buNone/>
            </a:pPr>
            <a:endParaRPr lang="tr-TR" altLang="tr-TR" dirty="0"/>
          </a:p>
          <a:p>
            <a:pPr eaLnBrk="1" hangingPunct="1"/>
            <a:r>
              <a:rPr lang="tr-TR" altLang="tr-TR" dirty="0"/>
              <a:t>İşlevsellik &gt; meslek/okul başarısı, özbakım, aile içi görevler</a:t>
            </a:r>
          </a:p>
          <a:p>
            <a:pPr eaLnBrk="1" hangingPunct="1"/>
            <a:endParaRPr lang="tr-TR" altLang="tr-TR" dirty="0"/>
          </a:p>
          <a:p>
            <a:pPr eaLnBrk="1" hangingPunct="1"/>
            <a:r>
              <a:rPr lang="tr-TR" altLang="tr-TR" dirty="0"/>
              <a:t>Durumsal anksiyete &gt; belli koşullar altında</a:t>
            </a:r>
          </a:p>
          <a:p>
            <a:pPr eaLnBrk="1" hangingPunct="1"/>
            <a:endParaRPr lang="tr-TR" altLang="tr-TR" dirty="0"/>
          </a:p>
          <a:p>
            <a:pPr eaLnBrk="1" hangingPunct="1"/>
            <a:r>
              <a:rPr lang="tr-TR" altLang="tr-TR" dirty="0"/>
              <a:t>Stres &gt; yük, baskı, zorlanma oluşturan etken</a:t>
            </a:r>
          </a:p>
          <a:p>
            <a:pPr eaLnBrk="1" hangingPunct="1"/>
            <a:endParaRPr lang="tr-TR" altLang="tr-TR" dirty="0"/>
          </a:p>
        </p:txBody>
      </p:sp>
    </p:spTree>
    <p:extLst>
      <p:ext uri="{BB962C8B-B14F-4D97-AF65-F5344CB8AC3E}">
        <p14:creationId xmlns:p14="http://schemas.microsoft.com/office/powerpoint/2010/main" val="50329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ANKSİYETE BOZUKLUKLARI EPİDEMİYOLOJİSİ</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r>
              <a:rPr lang="tr-TR" dirty="0"/>
              <a:t>Toplumda yaygın görülen ruhsal hastalıklardır.</a:t>
            </a:r>
          </a:p>
          <a:p>
            <a:endParaRPr lang="tr-TR" dirty="0"/>
          </a:p>
          <a:p>
            <a:r>
              <a:rPr lang="tr-TR" dirty="0"/>
              <a:t>Toplum örnekleminde en sık görülen anksiyete bozukluğu, özgül fobilerdir.</a:t>
            </a:r>
          </a:p>
          <a:p>
            <a:endParaRPr lang="tr-TR" dirty="0"/>
          </a:p>
          <a:p>
            <a:r>
              <a:rPr lang="tr-TR" dirty="0"/>
              <a:t>Kadınlarda erkeklere göre daha fazla görülür.</a:t>
            </a:r>
          </a:p>
          <a:p>
            <a:endParaRPr lang="tr-TR" dirty="0"/>
          </a:p>
          <a:p>
            <a:endParaRPr lang="tr-TR" dirty="0"/>
          </a:p>
          <a:p>
            <a:endParaRPr lang="tr-TR" dirty="0"/>
          </a:p>
        </p:txBody>
      </p:sp>
    </p:spTree>
    <p:extLst>
      <p:ext uri="{BB962C8B-B14F-4D97-AF65-F5344CB8AC3E}">
        <p14:creationId xmlns:p14="http://schemas.microsoft.com/office/powerpoint/2010/main" val="354092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A05976-5B2F-F8C1-3F61-451CCE03B747}"/>
              </a:ext>
            </a:extLst>
          </p:cNvPr>
          <p:cNvSpPr>
            <a:spLocks noGrp="1"/>
          </p:cNvSpPr>
          <p:nvPr>
            <p:ph type="title"/>
          </p:nvPr>
        </p:nvSpPr>
        <p:spPr>
          <a:xfrm>
            <a:off x="838200" y="312573"/>
            <a:ext cx="10515600" cy="1325563"/>
          </a:xfrm>
        </p:spPr>
        <p:txBody>
          <a:bodyPr>
            <a:normAutofit/>
          </a:bodyPr>
          <a:lstStyle/>
          <a:p>
            <a:pPr algn="ctr"/>
            <a:r>
              <a:rPr lang="tr-TR" sz="4000" b="1" dirty="0">
                <a:solidFill>
                  <a:srgbClr val="C00000"/>
                </a:solidFill>
              </a:rPr>
              <a:t>ANKSİYETE BOZUKLUKLARI SINIFLANDIRMA</a:t>
            </a:r>
            <a:endParaRPr lang="tr-TR" sz="4000" dirty="0"/>
          </a:p>
        </p:txBody>
      </p:sp>
      <p:sp>
        <p:nvSpPr>
          <p:cNvPr id="3" name="İçerik Yer Tutucusu 2">
            <a:extLst>
              <a:ext uri="{FF2B5EF4-FFF2-40B4-BE49-F238E27FC236}">
                <a16:creationId xmlns:a16="http://schemas.microsoft.com/office/drawing/2014/main" id="{1178586E-0796-FFFE-70E5-53A7CAC2B575}"/>
              </a:ext>
            </a:extLst>
          </p:cNvPr>
          <p:cNvSpPr>
            <a:spLocks noGrp="1"/>
          </p:cNvSpPr>
          <p:nvPr>
            <p:ph sz="half" idx="1"/>
          </p:nvPr>
        </p:nvSpPr>
        <p:spPr/>
        <p:txBody>
          <a:bodyPr>
            <a:normAutofit/>
          </a:bodyPr>
          <a:lstStyle/>
          <a:p>
            <a:endParaRPr lang="tr-TR" dirty="0"/>
          </a:p>
          <a:p>
            <a:r>
              <a:rPr lang="tr-TR" dirty="0"/>
              <a:t>Yaygın anksiyete bozukluğu</a:t>
            </a:r>
          </a:p>
          <a:p>
            <a:r>
              <a:rPr lang="tr-TR" dirty="0"/>
              <a:t>Panik bozukluk</a:t>
            </a:r>
          </a:p>
          <a:p>
            <a:r>
              <a:rPr lang="tr-TR" dirty="0"/>
              <a:t>Agorafobi </a:t>
            </a:r>
          </a:p>
          <a:p>
            <a:r>
              <a:rPr lang="tr-TR" dirty="0"/>
              <a:t>Ayrılma anksiyetesi bozukluğu </a:t>
            </a:r>
          </a:p>
          <a:p>
            <a:r>
              <a:rPr lang="tr-TR" dirty="0"/>
              <a:t>Seçici </a:t>
            </a:r>
            <a:r>
              <a:rPr lang="tr-TR" dirty="0" err="1"/>
              <a:t>konuşmazlık</a:t>
            </a:r>
            <a:r>
              <a:rPr lang="tr-TR" dirty="0"/>
              <a:t> (</a:t>
            </a:r>
            <a:r>
              <a:rPr lang="tr-TR" dirty="0" err="1"/>
              <a:t>mutizm</a:t>
            </a:r>
            <a:r>
              <a:rPr lang="tr-TR" dirty="0"/>
              <a:t>) </a:t>
            </a:r>
          </a:p>
          <a:p>
            <a:r>
              <a:rPr lang="tr-TR" dirty="0"/>
              <a:t>Özgül fobi </a:t>
            </a:r>
          </a:p>
        </p:txBody>
      </p:sp>
      <p:sp>
        <p:nvSpPr>
          <p:cNvPr id="4" name="İçerik Yer Tutucusu 3">
            <a:extLst>
              <a:ext uri="{FF2B5EF4-FFF2-40B4-BE49-F238E27FC236}">
                <a16:creationId xmlns:a16="http://schemas.microsoft.com/office/drawing/2014/main" id="{2CDF5534-FA3D-72F6-4860-4DB5F7F8DED9}"/>
              </a:ext>
            </a:extLst>
          </p:cNvPr>
          <p:cNvSpPr>
            <a:spLocks noGrp="1"/>
          </p:cNvSpPr>
          <p:nvPr>
            <p:ph sz="half" idx="2"/>
          </p:nvPr>
        </p:nvSpPr>
        <p:spPr/>
        <p:txBody>
          <a:bodyPr>
            <a:normAutofit/>
          </a:bodyPr>
          <a:lstStyle/>
          <a:p>
            <a:pPr marL="0" indent="0">
              <a:buNone/>
            </a:pPr>
            <a:endParaRPr lang="tr-TR" dirty="0"/>
          </a:p>
          <a:p>
            <a:r>
              <a:rPr lang="tr-TR" dirty="0"/>
              <a:t>Toplumsal anksiyete bozukluğu (sosyal fobi)</a:t>
            </a:r>
          </a:p>
          <a:p>
            <a:r>
              <a:rPr lang="tr-TR" dirty="0"/>
              <a:t>Maddenin yol açtığı anksiyete bozukluğu </a:t>
            </a:r>
          </a:p>
          <a:p>
            <a:r>
              <a:rPr lang="tr-TR" dirty="0"/>
              <a:t>Başka bir sağlık durumuna bağlı anksiyete bozukluğu </a:t>
            </a:r>
          </a:p>
          <a:p>
            <a:r>
              <a:rPr lang="tr-TR" dirty="0"/>
              <a:t>Tanımlanmamış kaygı bozukluğu</a:t>
            </a:r>
          </a:p>
          <a:p>
            <a:pPr algn="l" eaLnBrk="1" hangingPunct="1">
              <a:lnSpc>
                <a:spcPct val="90000"/>
              </a:lnSpc>
              <a:spcBef>
                <a:spcPct val="50000"/>
              </a:spcBef>
              <a:buFontTx/>
              <a:buChar char="•"/>
            </a:pPr>
            <a:endParaRPr kumimoji="0" lang="tr-TR" altLang="tr-TR" sz="2800" dirty="0"/>
          </a:p>
        </p:txBody>
      </p:sp>
    </p:spTree>
    <p:extLst>
      <p:ext uri="{BB962C8B-B14F-4D97-AF65-F5344CB8AC3E}">
        <p14:creationId xmlns:p14="http://schemas.microsoft.com/office/powerpoint/2010/main" val="142795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YAYGIN ANKSİYETE BOZUKLUĞU</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pPr marL="0" indent="0">
              <a:buNone/>
            </a:pPr>
            <a:endParaRPr lang="tr-TR" dirty="0"/>
          </a:p>
          <a:p>
            <a:pPr marL="0" indent="0">
              <a:buNone/>
            </a:pPr>
            <a:endParaRPr lang="tr-TR" dirty="0"/>
          </a:p>
          <a:p>
            <a:r>
              <a:rPr lang="tr-TR" dirty="0"/>
              <a:t>Pek çok olay ya da etkinlik hakkında (iş, okul performansı) neredeyse her gün son 6 aydır yoğun kaygı ve endişe duyma .</a:t>
            </a:r>
          </a:p>
          <a:p>
            <a:endParaRPr lang="tr-TR" dirty="0"/>
          </a:p>
          <a:p>
            <a:r>
              <a:rPr lang="tr-TR" dirty="0"/>
              <a:t>Endişesini, kuruntularını kontrol etmekte güçlük çekme .</a:t>
            </a:r>
          </a:p>
          <a:p>
            <a:endParaRPr lang="tr-TR" dirty="0"/>
          </a:p>
        </p:txBody>
      </p:sp>
    </p:spTree>
    <p:extLst>
      <p:ext uri="{BB962C8B-B14F-4D97-AF65-F5344CB8AC3E}">
        <p14:creationId xmlns:p14="http://schemas.microsoft.com/office/powerpoint/2010/main" val="112483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YAYGIN ANKSİYETE BOZUKLUĞU</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fontScale="92500" lnSpcReduction="20000"/>
          </a:bodyPr>
          <a:lstStyle/>
          <a:p>
            <a:endParaRPr lang="tr-TR" dirty="0"/>
          </a:p>
          <a:p>
            <a:r>
              <a:rPr lang="tr-TR" sz="3000" dirty="0"/>
              <a:t>Kaygı ve endişeler aşağıdaki üç (ya da fazla) belirti ile ilişkilidir (bazı belirtiler son 6 aydır görülmenin dışında, çoğu gün görülür)</a:t>
            </a:r>
            <a:r>
              <a:rPr lang="tr-TR" sz="3000" b="0" i="0" dirty="0">
                <a:solidFill>
                  <a:srgbClr val="232323"/>
                </a:solidFill>
                <a:effectLst/>
              </a:rPr>
              <a:t> </a:t>
            </a:r>
          </a:p>
          <a:p>
            <a:endParaRPr lang="tr-TR" b="0" i="0" dirty="0">
              <a:solidFill>
                <a:srgbClr val="232323"/>
              </a:solidFill>
              <a:effectLst/>
            </a:endParaRPr>
          </a:p>
          <a:p>
            <a:pPr marL="0" indent="0">
              <a:buNone/>
            </a:pPr>
            <a:r>
              <a:rPr lang="tr-TR" b="0" i="0" dirty="0">
                <a:solidFill>
                  <a:srgbClr val="232323"/>
                </a:solidFill>
                <a:effectLst/>
              </a:rPr>
              <a:t> </a:t>
            </a:r>
            <a:r>
              <a:rPr lang="tr-TR" sz="3000" b="0" i="0" dirty="0">
                <a:solidFill>
                  <a:srgbClr val="232323"/>
                </a:solidFill>
                <a:effectLst/>
              </a:rPr>
              <a:t>-Huzursuzluk veya sinirli, gergin hissetme</a:t>
            </a:r>
          </a:p>
          <a:p>
            <a:pPr marL="0" indent="0" algn="l">
              <a:buNone/>
            </a:pPr>
            <a:r>
              <a:rPr lang="tr-TR" sz="3000" b="0" i="0" dirty="0">
                <a:solidFill>
                  <a:srgbClr val="232323"/>
                </a:solidFill>
                <a:effectLst/>
              </a:rPr>
              <a:t> -Kolay yorulmak</a:t>
            </a:r>
          </a:p>
          <a:p>
            <a:pPr marL="0" indent="0" algn="l">
              <a:buNone/>
            </a:pPr>
            <a:r>
              <a:rPr lang="tr-TR" sz="3000" b="0" i="0" dirty="0">
                <a:solidFill>
                  <a:srgbClr val="232323"/>
                </a:solidFill>
                <a:effectLst/>
              </a:rPr>
              <a:t> -Konsantre olma zorluğu veya zihnin boş kalması</a:t>
            </a:r>
          </a:p>
          <a:p>
            <a:pPr marL="0" indent="0" algn="l">
              <a:buNone/>
            </a:pPr>
            <a:r>
              <a:rPr lang="tr-TR" sz="3000" b="0" i="0" dirty="0">
                <a:solidFill>
                  <a:srgbClr val="232323"/>
                </a:solidFill>
                <a:effectLst/>
              </a:rPr>
              <a:t> -Kolay sinirlenme</a:t>
            </a:r>
          </a:p>
          <a:p>
            <a:pPr marL="0" indent="0" algn="l">
              <a:buNone/>
            </a:pPr>
            <a:r>
              <a:rPr lang="tr-TR" sz="3000" b="0" i="0" dirty="0">
                <a:solidFill>
                  <a:srgbClr val="232323"/>
                </a:solidFill>
                <a:effectLst/>
              </a:rPr>
              <a:t> -Kas gerginliği</a:t>
            </a:r>
          </a:p>
          <a:p>
            <a:pPr marL="0" indent="0" algn="l">
              <a:buNone/>
            </a:pPr>
            <a:r>
              <a:rPr lang="tr-TR" sz="3000" b="0" i="0" dirty="0">
                <a:solidFill>
                  <a:srgbClr val="232323"/>
                </a:solidFill>
                <a:effectLst/>
              </a:rPr>
              <a:t> -Uyku bozukluğu</a:t>
            </a:r>
            <a:endParaRPr lang="tr-TR" sz="3000" dirty="0"/>
          </a:p>
        </p:txBody>
      </p:sp>
    </p:spTree>
    <p:extLst>
      <p:ext uri="{BB962C8B-B14F-4D97-AF65-F5344CB8AC3E}">
        <p14:creationId xmlns:p14="http://schemas.microsoft.com/office/powerpoint/2010/main" val="280924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a:xfrm>
            <a:off x="838200" y="312573"/>
            <a:ext cx="10515600" cy="1325563"/>
          </a:xfrm>
        </p:spPr>
        <p:txBody>
          <a:bodyPr>
            <a:normAutofit/>
          </a:bodyPr>
          <a:lstStyle/>
          <a:p>
            <a:pPr algn="ctr"/>
            <a:r>
              <a:rPr lang="tr-TR" sz="4000" b="1" dirty="0">
                <a:solidFill>
                  <a:srgbClr val="C00000"/>
                </a:solidFill>
              </a:rPr>
              <a:t>YAYGIN ANKSİYETE BOZUKLUĞU</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pPr marL="0" indent="0">
              <a:buNone/>
            </a:pPr>
            <a:endParaRPr lang="tr-TR" sz="2200" dirty="0">
              <a:solidFill>
                <a:srgbClr val="C00000"/>
              </a:solidFill>
            </a:endParaRPr>
          </a:p>
          <a:p>
            <a:r>
              <a:rPr lang="tr-TR" dirty="0"/>
              <a:t>Kaygı, kuruntu ya da bedensel belirtiler, klinik açıdan belirgin bir sıkıntıya ya da toplumsal, işle ilgili alanlarda işlevsellikte düşmeye neden olur. </a:t>
            </a:r>
          </a:p>
          <a:p>
            <a:endParaRPr lang="tr-TR" dirty="0"/>
          </a:p>
          <a:p>
            <a:r>
              <a:rPr lang="tr-TR" b="0" i="0" dirty="0">
                <a:solidFill>
                  <a:srgbClr val="232323"/>
                </a:solidFill>
                <a:effectLst/>
              </a:rPr>
              <a:t> </a:t>
            </a:r>
            <a:r>
              <a:rPr lang="tr-TR" dirty="0"/>
              <a:t>Bu bozukluk, bir maddenin ya da başka sağlık durumunun etkilerine bağlanamaz.</a:t>
            </a:r>
          </a:p>
          <a:p>
            <a:endParaRPr lang="tr-TR" b="0" i="0" dirty="0">
              <a:solidFill>
                <a:srgbClr val="232323"/>
              </a:solidFill>
              <a:effectLst/>
            </a:endParaRPr>
          </a:p>
          <a:p>
            <a:r>
              <a:rPr lang="tr-TR" dirty="0"/>
              <a:t>Bu bozukluk başka bir ruhsal bozuklukla daha iyi açıklanamaz</a:t>
            </a:r>
          </a:p>
          <a:p>
            <a:endParaRPr lang="tr-TR" dirty="0"/>
          </a:p>
        </p:txBody>
      </p:sp>
    </p:spTree>
    <p:extLst>
      <p:ext uri="{BB962C8B-B14F-4D97-AF65-F5344CB8AC3E}">
        <p14:creationId xmlns:p14="http://schemas.microsoft.com/office/powerpoint/2010/main" val="417920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PANİK BOZUKLUK</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lnSpcReduction="10000"/>
          </a:bodyPr>
          <a:lstStyle/>
          <a:p>
            <a:endParaRPr lang="tr-TR" sz="2400" b="0" i="0" dirty="0">
              <a:solidFill>
                <a:srgbClr val="232323"/>
              </a:solidFill>
              <a:effectLst/>
              <a:latin typeface="Noto Sans" panose="020B0502040504020204" pitchFamily="34" charset="0"/>
            </a:endParaRPr>
          </a:p>
          <a:p>
            <a:r>
              <a:rPr lang="tr-TR" b="0" i="0" dirty="0">
                <a:solidFill>
                  <a:srgbClr val="232323"/>
                </a:solidFill>
                <a:effectLst/>
              </a:rPr>
              <a:t>Tekrarlayan beklenmedik panik ataklar.</a:t>
            </a:r>
          </a:p>
          <a:p>
            <a:endParaRPr lang="tr-TR" b="0" i="0" dirty="0">
              <a:solidFill>
                <a:srgbClr val="232323"/>
              </a:solidFill>
              <a:effectLst/>
            </a:endParaRPr>
          </a:p>
          <a:p>
            <a:r>
              <a:rPr lang="tr-TR" b="0" i="0" dirty="0">
                <a:solidFill>
                  <a:srgbClr val="232323"/>
                </a:solidFill>
                <a:effectLst/>
              </a:rPr>
              <a:t>Ataklardan en az birini, bir ay veya daha fazla takip eden aşağıdakilerden biri veya her ikisi:</a:t>
            </a:r>
          </a:p>
          <a:p>
            <a:endParaRPr lang="tr-TR" b="0" i="0" dirty="0">
              <a:solidFill>
                <a:srgbClr val="232323"/>
              </a:solidFill>
              <a:effectLst/>
              <a:latin typeface="Noto Sans" panose="020B0502040504020204" pitchFamily="34" charset="0"/>
            </a:endParaRPr>
          </a:p>
          <a:p>
            <a:pPr marL="0" indent="0">
              <a:buNone/>
            </a:pPr>
            <a:r>
              <a:rPr lang="tr-TR" dirty="0"/>
              <a:t>  -Başka panik ataklarının olacağı ya da bunların olası sonuçlarıyla ilgili olarak sürekli bir kaygı duyma </a:t>
            </a:r>
          </a:p>
          <a:p>
            <a:pPr marL="0" indent="0">
              <a:buNone/>
            </a:pPr>
            <a:r>
              <a:rPr lang="tr-TR" dirty="0"/>
              <a:t>-Ataklarla ilgili olarak, uyum bozukluğuyla giden davranış değişiklikleri gösterme.</a:t>
            </a:r>
          </a:p>
          <a:p>
            <a:endParaRPr lang="tr-TR" dirty="0"/>
          </a:p>
        </p:txBody>
      </p:sp>
    </p:spTree>
    <p:extLst>
      <p:ext uri="{BB962C8B-B14F-4D97-AF65-F5344CB8AC3E}">
        <p14:creationId xmlns:p14="http://schemas.microsoft.com/office/powerpoint/2010/main" val="2418833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a:xfrm>
            <a:off x="838200" y="312573"/>
            <a:ext cx="10515600" cy="1325563"/>
          </a:xfrm>
        </p:spPr>
        <p:txBody>
          <a:bodyPr>
            <a:normAutofit/>
          </a:bodyPr>
          <a:lstStyle/>
          <a:p>
            <a:pPr algn="ctr"/>
            <a:r>
              <a:rPr lang="tr-TR" sz="4000" b="1" dirty="0">
                <a:solidFill>
                  <a:srgbClr val="C00000"/>
                </a:solidFill>
              </a:rPr>
              <a:t>AGORAFOBİ</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a:lnSpc>
                <a:spcPct val="80000"/>
              </a:lnSpc>
            </a:pPr>
            <a:r>
              <a:rPr lang="tr-TR" altLang="tr-TR" dirty="0"/>
              <a:t> Aşağıdaki beş durumdan ikisi ya da daha çoğu ile ilgili olarak belirgin korku ya da kaygı duyma</a:t>
            </a:r>
          </a:p>
          <a:p>
            <a:pPr>
              <a:lnSpc>
                <a:spcPct val="80000"/>
              </a:lnSpc>
            </a:pPr>
            <a:endParaRPr lang="tr-TR" altLang="tr-TR" dirty="0"/>
          </a:p>
          <a:p>
            <a:pPr>
              <a:lnSpc>
                <a:spcPct val="80000"/>
              </a:lnSpc>
              <a:buFont typeface="Wingdings" panose="05000000000000000000" pitchFamily="2" charset="2"/>
              <a:buNone/>
            </a:pPr>
            <a:r>
              <a:rPr lang="tr-TR" altLang="tr-TR" dirty="0"/>
              <a:t> 1-Toplu taşıma araçlarını kullanma</a:t>
            </a:r>
          </a:p>
          <a:p>
            <a:pPr>
              <a:lnSpc>
                <a:spcPct val="80000"/>
              </a:lnSpc>
              <a:buFont typeface="Wingdings" panose="05000000000000000000" pitchFamily="2" charset="2"/>
              <a:buNone/>
            </a:pPr>
            <a:r>
              <a:rPr lang="tr-TR" altLang="tr-TR" dirty="0"/>
              <a:t> 2-Açık yerlerde bulunma</a:t>
            </a:r>
          </a:p>
          <a:p>
            <a:pPr>
              <a:lnSpc>
                <a:spcPct val="80000"/>
              </a:lnSpc>
              <a:buFont typeface="Wingdings" panose="05000000000000000000" pitchFamily="2" charset="2"/>
              <a:buNone/>
            </a:pPr>
            <a:r>
              <a:rPr lang="tr-TR" altLang="tr-TR" dirty="0"/>
              <a:t> 3-Kapalı yerlerde bulunma</a:t>
            </a:r>
          </a:p>
          <a:p>
            <a:pPr>
              <a:lnSpc>
                <a:spcPct val="80000"/>
              </a:lnSpc>
              <a:buFont typeface="Wingdings" panose="05000000000000000000" pitchFamily="2" charset="2"/>
              <a:buNone/>
            </a:pPr>
            <a:r>
              <a:rPr lang="tr-TR" altLang="tr-TR" dirty="0"/>
              <a:t> 4-Sırada bekleme ya da kalabalık bir yerde bulunma</a:t>
            </a:r>
          </a:p>
          <a:p>
            <a:pPr>
              <a:lnSpc>
                <a:spcPct val="80000"/>
              </a:lnSpc>
              <a:buFont typeface="Wingdings" panose="05000000000000000000" pitchFamily="2" charset="2"/>
              <a:buNone/>
            </a:pPr>
            <a:r>
              <a:rPr lang="tr-TR" altLang="tr-TR" dirty="0"/>
              <a:t> 5-Tek başına evin dışında olma</a:t>
            </a:r>
          </a:p>
          <a:p>
            <a:endParaRPr lang="tr-TR" dirty="0"/>
          </a:p>
        </p:txBody>
      </p:sp>
      <p:pic>
        <p:nvPicPr>
          <p:cNvPr id="5" name="Resim 4" descr="metin, vektör grafikler içeren bir resim&#10;&#10;Açıklama otomatik olarak oluşturuldu">
            <a:extLst>
              <a:ext uri="{FF2B5EF4-FFF2-40B4-BE49-F238E27FC236}">
                <a16:creationId xmlns:a16="http://schemas.microsoft.com/office/drawing/2014/main" id="{E9FB40C6-2AC5-7FFF-32D6-4D03847CC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760" y="3429000"/>
            <a:ext cx="3056172" cy="2592935"/>
          </a:xfrm>
          <a:prstGeom prst="rect">
            <a:avLst/>
          </a:prstGeom>
        </p:spPr>
      </p:pic>
    </p:spTree>
    <p:extLst>
      <p:ext uri="{BB962C8B-B14F-4D97-AF65-F5344CB8AC3E}">
        <p14:creationId xmlns:p14="http://schemas.microsoft.com/office/powerpoint/2010/main" val="1003383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a:xfrm>
            <a:off x="838200" y="260021"/>
            <a:ext cx="10515600" cy="1325563"/>
          </a:xfrm>
        </p:spPr>
        <p:txBody>
          <a:bodyPr>
            <a:normAutofit/>
          </a:bodyPr>
          <a:lstStyle/>
          <a:p>
            <a:pPr algn="ctr"/>
            <a:r>
              <a:rPr lang="tr-TR" sz="4000" b="1" dirty="0">
                <a:solidFill>
                  <a:srgbClr val="C00000"/>
                </a:solidFill>
              </a:rPr>
              <a:t>ÖZGÜL FOBİ</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a:xfrm>
            <a:off x="838200" y="1825625"/>
            <a:ext cx="6508531" cy="4351338"/>
          </a:xfrm>
        </p:spPr>
        <p:txBody>
          <a:bodyPr>
            <a:normAutofit/>
          </a:bodyPr>
          <a:lstStyle/>
          <a:p>
            <a:pPr marL="0" indent="0">
              <a:buNone/>
            </a:pPr>
            <a:endParaRPr lang="tr-TR" dirty="0"/>
          </a:p>
          <a:p>
            <a:endParaRPr lang="tr-TR" altLang="tr-TR" sz="2800" dirty="0"/>
          </a:p>
          <a:p>
            <a:endParaRPr lang="tr-TR" altLang="tr-TR" sz="2800" dirty="0"/>
          </a:p>
          <a:p>
            <a:r>
              <a:rPr lang="tr-TR" altLang="tr-TR" sz="2800" dirty="0"/>
              <a:t>Özgül bir nesne ya da durumla ilgili olarak belirgin bir korku ya da kaygı duyma</a:t>
            </a:r>
            <a:endParaRPr lang="tr-TR" dirty="0"/>
          </a:p>
        </p:txBody>
      </p:sp>
      <p:pic>
        <p:nvPicPr>
          <p:cNvPr id="7" name="Resim 6">
            <a:extLst>
              <a:ext uri="{FF2B5EF4-FFF2-40B4-BE49-F238E27FC236}">
                <a16:creationId xmlns:a16="http://schemas.microsoft.com/office/drawing/2014/main" id="{6D85A590-95B7-A3BD-AF95-335C74C8F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530" y="2391897"/>
            <a:ext cx="3218793" cy="3218793"/>
          </a:xfrm>
          <a:prstGeom prst="rect">
            <a:avLst/>
          </a:prstGeom>
        </p:spPr>
      </p:pic>
    </p:spTree>
    <p:extLst>
      <p:ext uri="{BB962C8B-B14F-4D97-AF65-F5344CB8AC3E}">
        <p14:creationId xmlns:p14="http://schemas.microsoft.com/office/powerpoint/2010/main" val="67020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2D633E-220B-4883-BE09-C0D4300F3FBA}"/>
              </a:ext>
            </a:extLst>
          </p:cNvPr>
          <p:cNvSpPr>
            <a:spLocks noGrp="1"/>
          </p:cNvSpPr>
          <p:nvPr>
            <p:ph type="title"/>
          </p:nvPr>
        </p:nvSpPr>
        <p:spPr/>
        <p:txBody>
          <a:bodyPr>
            <a:normAutofit/>
          </a:bodyPr>
          <a:lstStyle/>
          <a:p>
            <a:pPr algn="ctr"/>
            <a:r>
              <a:rPr lang="tr-TR" sz="4000" b="1" dirty="0">
                <a:solidFill>
                  <a:srgbClr val="C00000"/>
                </a:solidFill>
              </a:rPr>
              <a:t>AMAÇ</a:t>
            </a:r>
          </a:p>
        </p:txBody>
      </p:sp>
      <p:sp>
        <p:nvSpPr>
          <p:cNvPr id="3" name="İçerik Yer Tutucusu 2">
            <a:extLst>
              <a:ext uri="{FF2B5EF4-FFF2-40B4-BE49-F238E27FC236}">
                <a16:creationId xmlns:a16="http://schemas.microsoft.com/office/drawing/2014/main" id="{F123C3BA-2BB9-4539-8AD5-4DE8B6B2F07C}"/>
              </a:ext>
            </a:extLst>
          </p:cNvPr>
          <p:cNvSpPr>
            <a:spLocks noGrp="1"/>
          </p:cNvSpPr>
          <p:nvPr>
            <p:ph idx="1"/>
          </p:nvPr>
        </p:nvSpPr>
        <p:spPr/>
        <p:txBody>
          <a:bodyPr/>
          <a:lstStyle/>
          <a:p>
            <a:r>
              <a:rPr lang="tr-TR" dirty="0"/>
              <a:t>Anksiyete bozuklukları hakkında bilgi vermek</a:t>
            </a:r>
          </a:p>
        </p:txBody>
      </p:sp>
      <p:pic>
        <p:nvPicPr>
          <p:cNvPr id="6" name="Resim 5" descr="metin içeren bir resim&#10;&#10;Açıklama otomatik olarak oluşturuldu">
            <a:extLst>
              <a:ext uri="{FF2B5EF4-FFF2-40B4-BE49-F238E27FC236}">
                <a16:creationId xmlns:a16="http://schemas.microsoft.com/office/drawing/2014/main" id="{28AAE230-CE86-F7D9-F6A1-730258ACB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488" y="2622258"/>
            <a:ext cx="5803024" cy="3870617"/>
          </a:xfrm>
          <a:prstGeom prst="rect">
            <a:avLst/>
          </a:prstGeom>
        </p:spPr>
      </p:pic>
    </p:spTree>
    <p:extLst>
      <p:ext uri="{BB962C8B-B14F-4D97-AF65-F5344CB8AC3E}">
        <p14:creationId xmlns:p14="http://schemas.microsoft.com/office/powerpoint/2010/main" val="1839366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a:xfrm>
            <a:off x="838200" y="312573"/>
            <a:ext cx="10515600" cy="1325563"/>
          </a:xfrm>
        </p:spPr>
        <p:txBody>
          <a:bodyPr>
            <a:normAutofit/>
          </a:bodyPr>
          <a:lstStyle/>
          <a:p>
            <a:pPr algn="ctr"/>
            <a:r>
              <a:rPr lang="tr-TR" sz="4000" b="1" dirty="0">
                <a:solidFill>
                  <a:srgbClr val="C00000"/>
                </a:solidFill>
              </a:rPr>
              <a:t>SOSYAL FOBİ</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a:xfrm>
            <a:off x="838201" y="1825625"/>
            <a:ext cx="4175234" cy="4351338"/>
          </a:xfrm>
        </p:spPr>
        <p:txBody>
          <a:bodyPr>
            <a:normAutofit/>
          </a:bodyPr>
          <a:lstStyle/>
          <a:p>
            <a:pPr marL="0" indent="0">
              <a:buNone/>
            </a:pPr>
            <a:endParaRPr lang="tr-TR" sz="2200" dirty="0">
              <a:solidFill>
                <a:srgbClr val="C00000"/>
              </a:solidFill>
            </a:endParaRPr>
          </a:p>
          <a:p>
            <a:r>
              <a:rPr lang="tr-TR" altLang="tr-TR" sz="2800" dirty="0"/>
              <a:t>Kişinin, başkalarınca değerlendirilebilecek olduğu bir ya da birden çok toplumsal durumda belirgin bir korku ya da kaygı duyması</a:t>
            </a:r>
            <a:endParaRPr lang="tr-TR" dirty="0"/>
          </a:p>
        </p:txBody>
      </p:sp>
      <p:pic>
        <p:nvPicPr>
          <p:cNvPr id="7" name="Resim 6" descr="iç mekan, doğum günü, döşeli, düzenlenmiş içeren bir resim&#10;&#10;Açıklama otomatik olarak oluşturuldu">
            <a:extLst>
              <a:ext uri="{FF2B5EF4-FFF2-40B4-BE49-F238E27FC236}">
                <a16:creationId xmlns:a16="http://schemas.microsoft.com/office/drawing/2014/main" id="{5D488FC2-B46C-00BA-5D3D-F1A37D310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497" y="2125828"/>
            <a:ext cx="4359822" cy="3278062"/>
          </a:xfrm>
          <a:prstGeom prst="rect">
            <a:avLst/>
          </a:prstGeom>
        </p:spPr>
      </p:pic>
    </p:spTree>
    <p:extLst>
      <p:ext uri="{BB962C8B-B14F-4D97-AF65-F5344CB8AC3E}">
        <p14:creationId xmlns:p14="http://schemas.microsoft.com/office/powerpoint/2010/main" val="34442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a:xfrm>
            <a:off x="838200" y="312573"/>
            <a:ext cx="10515600" cy="1325563"/>
          </a:xfrm>
        </p:spPr>
        <p:txBody>
          <a:bodyPr>
            <a:normAutofit fontScale="90000"/>
          </a:bodyPr>
          <a:lstStyle/>
          <a:p>
            <a:pPr algn="ctr"/>
            <a:br>
              <a:rPr lang="tr-TR" sz="4000" dirty="0">
                <a:solidFill>
                  <a:srgbClr val="C00000"/>
                </a:solidFill>
              </a:rPr>
            </a:br>
            <a:r>
              <a:rPr lang="tr-TR" b="1" dirty="0">
                <a:solidFill>
                  <a:srgbClr val="C00000"/>
                </a:solidFill>
              </a:rPr>
              <a:t>AYRILMA ANKSİYETESİ BOZUKLUĞU </a:t>
            </a:r>
            <a:br>
              <a:rPr lang="tr-TR" sz="2400" dirty="0"/>
            </a:br>
            <a:endParaRPr lang="tr-TR" sz="4000" b="1" dirty="0">
              <a:solidFill>
                <a:srgbClr val="C00000"/>
              </a:solidFill>
            </a:endParaRP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a:xfrm>
            <a:off x="838200" y="1825625"/>
            <a:ext cx="6592614" cy="4351338"/>
          </a:xfrm>
        </p:spPr>
        <p:txBody>
          <a:bodyPr>
            <a:normAutofit/>
          </a:bodyPr>
          <a:lstStyle/>
          <a:p>
            <a:pPr marL="0" indent="0">
              <a:buNone/>
            </a:pPr>
            <a:endParaRPr lang="tr-TR" sz="2200" dirty="0">
              <a:solidFill>
                <a:srgbClr val="C00000"/>
              </a:solidFill>
            </a:endParaRPr>
          </a:p>
          <a:p>
            <a:endParaRPr lang="tr-TR" altLang="tr-TR" sz="2800" dirty="0"/>
          </a:p>
          <a:p>
            <a:r>
              <a:rPr lang="tr-TR" altLang="tr-TR" sz="2800" dirty="0"/>
              <a:t>Kişinin bağlandığı insanlardan ayrılmasıyla ilgili, gelişimsel olarak uygun olmayan ve aşırı düzeyde bir kaygı ya da korku duyması</a:t>
            </a:r>
          </a:p>
          <a:p>
            <a:endParaRPr lang="tr-TR" dirty="0"/>
          </a:p>
        </p:txBody>
      </p:sp>
      <p:pic>
        <p:nvPicPr>
          <p:cNvPr id="5" name="Resim 4" descr="küçük resim içeren bir resim&#10;&#10;Açıklama otomatik olarak oluşturuldu">
            <a:extLst>
              <a:ext uri="{FF2B5EF4-FFF2-40B4-BE49-F238E27FC236}">
                <a16:creationId xmlns:a16="http://schemas.microsoft.com/office/drawing/2014/main" id="{D752823C-A5CB-01BC-1CC1-3CB3B2335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206" y="2417211"/>
            <a:ext cx="3156181" cy="3405519"/>
          </a:xfrm>
          <a:prstGeom prst="rect">
            <a:avLst/>
          </a:prstGeom>
        </p:spPr>
      </p:pic>
    </p:spTree>
    <p:extLst>
      <p:ext uri="{BB962C8B-B14F-4D97-AF65-F5344CB8AC3E}">
        <p14:creationId xmlns:p14="http://schemas.microsoft.com/office/powerpoint/2010/main" val="3204115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a:xfrm>
            <a:off x="838200" y="312573"/>
            <a:ext cx="10515600" cy="1325563"/>
          </a:xfrm>
        </p:spPr>
        <p:txBody>
          <a:bodyPr>
            <a:normAutofit/>
          </a:bodyPr>
          <a:lstStyle/>
          <a:p>
            <a:pPr algn="ctr"/>
            <a:r>
              <a:rPr lang="tr-TR" sz="4000" b="1" dirty="0">
                <a:solidFill>
                  <a:srgbClr val="C00000"/>
                </a:solidFill>
              </a:rPr>
              <a:t>SEÇİCİ KONUŞMAZLIK(MUTİZM)</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a:xfrm>
            <a:off x="838200" y="1825625"/>
            <a:ext cx="5930462" cy="4351338"/>
          </a:xfrm>
        </p:spPr>
        <p:txBody>
          <a:bodyPr>
            <a:normAutofit/>
          </a:bodyPr>
          <a:lstStyle/>
          <a:p>
            <a:pPr marL="0" indent="0">
              <a:buNone/>
            </a:pPr>
            <a:endParaRPr lang="tr-TR" sz="2200" dirty="0">
              <a:solidFill>
                <a:srgbClr val="C00000"/>
              </a:solidFill>
            </a:endParaRPr>
          </a:p>
          <a:p>
            <a:pPr>
              <a:lnSpc>
                <a:spcPct val="80000"/>
              </a:lnSpc>
            </a:pPr>
            <a:endParaRPr lang="tr-TR" altLang="tr-TR" sz="2800" dirty="0"/>
          </a:p>
          <a:p>
            <a:pPr>
              <a:lnSpc>
                <a:spcPct val="80000"/>
              </a:lnSpc>
            </a:pPr>
            <a:r>
              <a:rPr lang="tr-TR" altLang="tr-TR" sz="2800" dirty="0"/>
              <a:t>Başka durumlarda konuşuyor olmasına karşın, konuşmasının beklendiği özgül toplumsal durumlarda, sürekli bir biçimde konuşamıyor olma.</a:t>
            </a:r>
          </a:p>
          <a:p>
            <a:pPr>
              <a:lnSpc>
                <a:spcPct val="80000"/>
              </a:lnSpc>
            </a:pPr>
            <a:endParaRPr lang="tr-TR" altLang="tr-TR" sz="2800" dirty="0"/>
          </a:p>
          <a:p>
            <a:endParaRPr lang="tr-TR" dirty="0"/>
          </a:p>
        </p:txBody>
      </p:sp>
      <p:pic>
        <p:nvPicPr>
          <p:cNvPr id="5" name="Resim 4" descr="metin, vektör grafikler, küçük resim içeren bir resim&#10;&#10;Açıklama otomatik olarak oluşturuldu">
            <a:extLst>
              <a:ext uri="{FF2B5EF4-FFF2-40B4-BE49-F238E27FC236}">
                <a16:creationId xmlns:a16="http://schemas.microsoft.com/office/drawing/2014/main" id="{86A12FC2-C759-C2A6-5612-1BFC6625DB55}"/>
              </a:ext>
            </a:extLst>
          </p:cNvPr>
          <p:cNvPicPr>
            <a:picLocks noChangeAspect="1"/>
          </p:cNvPicPr>
          <p:nvPr/>
        </p:nvPicPr>
        <p:blipFill rotWithShape="1">
          <a:blip r:embed="rId3">
            <a:extLst>
              <a:ext uri="{28A0092B-C50C-407E-A947-70E740481C1C}">
                <a14:useLocalDpi xmlns:a14="http://schemas.microsoft.com/office/drawing/2010/main" val="0"/>
              </a:ext>
            </a:extLst>
          </a:blip>
          <a:srcRect r="4275" b="10359"/>
          <a:stretch/>
        </p:blipFill>
        <p:spPr>
          <a:xfrm>
            <a:off x="6768662" y="2001245"/>
            <a:ext cx="3706211" cy="3653319"/>
          </a:xfrm>
          <a:prstGeom prst="rect">
            <a:avLst/>
          </a:prstGeom>
        </p:spPr>
      </p:pic>
    </p:spTree>
    <p:extLst>
      <p:ext uri="{BB962C8B-B14F-4D97-AF65-F5344CB8AC3E}">
        <p14:creationId xmlns:p14="http://schemas.microsoft.com/office/powerpoint/2010/main" val="319355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a:xfrm>
            <a:off x="838200" y="260021"/>
            <a:ext cx="10515600" cy="1325563"/>
          </a:xfrm>
        </p:spPr>
        <p:txBody>
          <a:bodyPr>
            <a:normAutofit/>
          </a:bodyPr>
          <a:lstStyle/>
          <a:p>
            <a:pPr algn="ctr"/>
            <a:r>
              <a:rPr lang="tr-TR" sz="4000" b="1" dirty="0">
                <a:solidFill>
                  <a:srgbClr val="C00000"/>
                </a:solidFill>
              </a:rPr>
              <a:t>MADDE KULLANIMINA BAĞLI ANKSİYETE BOZUKLUĞU</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a:xfrm>
            <a:off x="838200" y="1825625"/>
            <a:ext cx="6035566" cy="4351338"/>
          </a:xfrm>
        </p:spPr>
        <p:txBody>
          <a:bodyPr>
            <a:normAutofit/>
          </a:bodyPr>
          <a:lstStyle/>
          <a:p>
            <a:pPr marL="0" indent="0">
              <a:buNone/>
            </a:pPr>
            <a:endParaRPr lang="tr-TR" sz="2200" dirty="0">
              <a:solidFill>
                <a:srgbClr val="C00000"/>
              </a:solidFill>
            </a:endParaRPr>
          </a:p>
          <a:p>
            <a:endParaRPr lang="tr-TR" dirty="0"/>
          </a:p>
          <a:p>
            <a:endParaRPr lang="tr-TR" dirty="0"/>
          </a:p>
          <a:p>
            <a:r>
              <a:rPr lang="tr-TR" dirty="0"/>
              <a:t>Anksiyetenin bir madde/ilaç suistimali, kullanımı veya toksine maruz kalmanın sonucu olarak ortaya çıkması</a:t>
            </a:r>
          </a:p>
        </p:txBody>
      </p:sp>
      <p:pic>
        <p:nvPicPr>
          <p:cNvPr id="4" name="İçerik Yer Tutucusu 4">
            <a:extLst>
              <a:ext uri="{FF2B5EF4-FFF2-40B4-BE49-F238E27FC236}">
                <a16:creationId xmlns:a16="http://schemas.microsoft.com/office/drawing/2014/main" id="{DD06E09D-012C-F5F7-40E5-7BAC295EC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890" y="2291255"/>
            <a:ext cx="4576610" cy="3204207"/>
          </a:xfrm>
          <a:prstGeom prst="rect">
            <a:avLst/>
          </a:prstGeom>
        </p:spPr>
      </p:pic>
    </p:spTree>
    <p:extLst>
      <p:ext uri="{BB962C8B-B14F-4D97-AF65-F5344CB8AC3E}">
        <p14:creationId xmlns:p14="http://schemas.microsoft.com/office/powerpoint/2010/main" val="3569814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a:xfrm>
            <a:off x="838200" y="312573"/>
            <a:ext cx="10515600" cy="1325563"/>
          </a:xfrm>
        </p:spPr>
        <p:txBody>
          <a:bodyPr>
            <a:normAutofit/>
          </a:bodyPr>
          <a:lstStyle/>
          <a:p>
            <a:pPr algn="ctr"/>
            <a:r>
              <a:rPr lang="tr-TR" sz="4000" b="1" dirty="0">
                <a:solidFill>
                  <a:srgbClr val="C00000"/>
                </a:solidFill>
              </a:rPr>
              <a:t>BAŞKA BİR SAĞLIK DURUMUNA BAĞLI ANKSİYETE BOZUKLUĞU</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pPr marL="0" indent="0">
              <a:buNone/>
            </a:pPr>
            <a:endParaRPr lang="tr-TR" sz="2200" dirty="0">
              <a:solidFill>
                <a:srgbClr val="C00000"/>
              </a:solidFill>
            </a:endParaRPr>
          </a:p>
          <a:p>
            <a:r>
              <a:rPr lang="tr-TR" dirty="0"/>
              <a:t>Panik atak veya kaygı ağırlıklıdır.</a:t>
            </a:r>
          </a:p>
          <a:p>
            <a:endParaRPr lang="tr-TR" dirty="0"/>
          </a:p>
          <a:p>
            <a:r>
              <a:rPr lang="tr-TR" altLang="tr-TR" sz="2800" dirty="0"/>
              <a:t>Öykü, fizik muayene ya da lab</a:t>
            </a:r>
            <a:r>
              <a:rPr lang="tr-TR" altLang="tr-TR" dirty="0"/>
              <a:t>oratuvar </a:t>
            </a:r>
            <a:r>
              <a:rPr lang="tr-TR" altLang="tr-TR" sz="2800" dirty="0"/>
              <a:t>bulgularında, bu bozukluğun başka bir sağlık durumunun doğrudan patofizyolojisiyle ile ilgili bir sonucu olduğuna dair kanıtlar vardır.</a:t>
            </a:r>
          </a:p>
          <a:p>
            <a:endParaRPr lang="tr-TR" dirty="0"/>
          </a:p>
        </p:txBody>
      </p:sp>
    </p:spTree>
    <p:extLst>
      <p:ext uri="{BB962C8B-B14F-4D97-AF65-F5344CB8AC3E}">
        <p14:creationId xmlns:p14="http://schemas.microsoft.com/office/powerpoint/2010/main" val="106355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450BA9-9D6E-F478-E82B-C230926CF12E}"/>
              </a:ext>
            </a:extLst>
          </p:cNvPr>
          <p:cNvSpPr>
            <a:spLocks noGrp="1"/>
          </p:cNvSpPr>
          <p:nvPr>
            <p:ph type="title"/>
          </p:nvPr>
        </p:nvSpPr>
        <p:spPr/>
        <p:txBody>
          <a:bodyPr>
            <a:normAutofit/>
          </a:bodyPr>
          <a:lstStyle/>
          <a:p>
            <a:pPr algn="ctr"/>
            <a:r>
              <a:rPr lang="tr-TR" sz="4000" b="1" dirty="0">
                <a:solidFill>
                  <a:srgbClr val="C00000"/>
                </a:solidFill>
              </a:rPr>
              <a:t>TANISAL DEĞERLENDİRME</a:t>
            </a:r>
          </a:p>
        </p:txBody>
      </p:sp>
      <p:sp>
        <p:nvSpPr>
          <p:cNvPr id="9" name="İçerik Yer Tutucusu 8">
            <a:extLst>
              <a:ext uri="{FF2B5EF4-FFF2-40B4-BE49-F238E27FC236}">
                <a16:creationId xmlns:a16="http://schemas.microsoft.com/office/drawing/2014/main" id="{D8551430-FF56-36A8-4D9C-7C18E474E798}"/>
              </a:ext>
            </a:extLst>
          </p:cNvPr>
          <p:cNvSpPr>
            <a:spLocks noGrp="1"/>
          </p:cNvSpPr>
          <p:nvPr>
            <p:ph idx="1"/>
          </p:nvPr>
        </p:nvSpPr>
        <p:spPr/>
        <p:txBody>
          <a:bodyPr/>
          <a:lstStyle/>
          <a:p>
            <a:endParaRPr lang="tr-TR" dirty="0"/>
          </a:p>
          <a:p>
            <a:r>
              <a:rPr lang="tr-TR" dirty="0" err="1">
                <a:solidFill>
                  <a:srgbClr val="C00000"/>
                </a:solidFill>
              </a:rPr>
              <a:t>Anamnez</a:t>
            </a:r>
            <a:r>
              <a:rPr lang="tr-TR" dirty="0">
                <a:solidFill>
                  <a:srgbClr val="C00000"/>
                </a:solidFill>
              </a:rPr>
              <a:t> </a:t>
            </a:r>
          </a:p>
          <a:p>
            <a:r>
              <a:rPr lang="tr-TR" dirty="0"/>
              <a:t>Fizik muayene?</a:t>
            </a:r>
          </a:p>
          <a:p>
            <a:r>
              <a:rPr lang="tr-TR" dirty="0"/>
              <a:t>Laboratuvar bulguları?</a:t>
            </a:r>
          </a:p>
          <a:p>
            <a:r>
              <a:rPr lang="tr-TR" dirty="0"/>
              <a:t>Görüntüleme ?</a:t>
            </a:r>
          </a:p>
          <a:p>
            <a:r>
              <a:rPr lang="tr-TR" dirty="0"/>
              <a:t>Özel testler</a:t>
            </a:r>
          </a:p>
        </p:txBody>
      </p:sp>
    </p:spTree>
    <p:extLst>
      <p:ext uri="{BB962C8B-B14F-4D97-AF65-F5344CB8AC3E}">
        <p14:creationId xmlns:p14="http://schemas.microsoft.com/office/powerpoint/2010/main" val="2513849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içeren bir resim&#10;&#10;Açıklama otomatik olarak oluşturuldu">
            <a:extLst>
              <a:ext uri="{FF2B5EF4-FFF2-40B4-BE49-F238E27FC236}">
                <a16:creationId xmlns:a16="http://schemas.microsoft.com/office/drawing/2014/main" id="{3BB74B0E-7BD7-2E6F-5BD2-4E92954F9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559" y="798786"/>
            <a:ext cx="10422443" cy="5002923"/>
          </a:xfrm>
          <a:prstGeom prst="rect">
            <a:avLst/>
          </a:prstGeom>
        </p:spPr>
      </p:pic>
    </p:spTree>
    <p:extLst>
      <p:ext uri="{BB962C8B-B14F-4D97-AF65-F5344CB8AC3E}">
        <p14:creationId xmlns:p14="http://schemas.microsoft.com/office/powerpoint/2010/main" val="4211459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tablo içeren bir resim&#10;&#10;Açıklama otomatik olarak oluşturuldu">
            <a:extLst>
              <a:ext uri="{FF2B5EF4-FFF2-40B4-BE49-F238E27FC236}">
                <a16:creationId xmlns:a16="http://schemas.microsoft.com/office/drawing/2014/main" id="{2259A8D1-02A8-C115-10B9-6D497B497ADF}"/>
              </a:ext>
            </a:extLst>
          </p:cNvPr>
          <p:cNvPicPr>
            <a:picLocks noChangeAspect="1"/>
          </p:cNvPicPr>
          <p:nvPr/>
        </p:nvPicPr>
        <p:blipFill rotWithShape="1">
          <a:blip r:embed="rId2">
            <a:extLst>
              <a:ext uri="{28A0092B-C50C-407E-A947-70E740481C1C}">
                <a14:useLocalDpi xmlns:a14="http://schemas.microsoft.com/office/drawing/2010/main" val="0"/>
              </a:ext>
            </a:extLst>
          </a:blip>
          <a:srcRect b="44303"/>
          <a:stretch/>
        </p:blipFill>
        <p:spPr>
          <a:xfrm>
            <a:off x="1116179" y="851339"/>
            <a:ext cx="9959642" cy="5013434"/>
          </a:xfrm>
          <a:prstGeom prst="rect">
            <a:avLst/>
          </a:prstGeom>
        </p:spPr>
      </p:pic>
    </p:spTree>
    <p:extLst>
      <p:ext uri="{BB962C8B-B14F-4D97-AF65-F5344CB8AC3E}">
        <p14:creationId xmlns:p14="http://schemas.microsoft.com/office/powerpoint/2010/main" val="2882808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tablo içeren bir resim&#10;&#10;Açıklama otomatik olarak oluşturuldu">
            <a:extLst>
              <a:ext uri="{FF2B5EF4-FFF2-40B4-BE49-F238E27FC236}">
                <a16:creationId xmlns:a16="http://schemas.microsoft.com/office/drawing/2014/main" id="{0EBF44B8-0A0C-04EF-F704-ACB0D1985783}"/>
              </a:ext>
            </a:extLst>
          </p:cNvPr>
          <p:cNvPicPr>
            <a:picLocks noChangeAspect="1"/>
          </p:cNvPicPr>
          <p:nvPr/>
        </p:nvPicPr>
        <p:blipFill rotWithShape="1">
          <a:blip r:embed="rId3">
            <a:extLst>
              <a:ext uri="{28A0092B-C50C-407E-A947-70E740481C1C}">
                <a14:useLocalDpi xmlns:a14="http://schemas.microsoft.com/office/drawing/2010/main" val="0"/>
              </a:ext>
            </a:extLst>
          </a:blip>
          <a:srcRect t="54658"/>
          <a:stretch/>
        </p:blipFill>
        <p:spPr>
          <a:xfrm>
            <a:off x="734675" y="977462"/>
            <a:ext cx="10722649" cy="4635062"/>
          </a:xfrm>
          <a:prstGeom prst="rect">
            <a:avLst/>
          </a:prstGeom>
        </p:spPr>
      </p:pic>
    </p:spTree>
    <p:extLst>
      <p:ext uri="{BB962C8B-B14F-4D97-AF65-F5344CB8AC3E}">
        <p14:creationId xmlns:p14="http://schemas.microsoft.com/office/powerpoint/2010/main" val="1301870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tablo içeren bir resim&#10;&#10;Açıklama otomatik olarak oluşturuldu">
            <a:extLst>
              <a:ext uri="{FF2B5EF4-FFF2-40B4-BE49-F238E27FC236}">
                <a16:creationId xmlns:a16="http://schemas.microsoft.com/office/drawing/2014/main" id="{66C29CAD-B429-3BEB-D2C6-31BBCF9A2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924" y="672662"/>
            <a:ext cx="8486391" cy="5338089"/>
          </a:xfrm>
          <a:prstGeom prst="rect">
            <a:avLst/>
          </a:prstGeom>
        </p:spPr>
      </p:pic>
    </p:spTree>
    <p:extLst>
      <p:ext uri="{BB962C8B-B14F-4D97-AF65-F5344CB8AC3E}">
        <p14:creationId xmlns:p14="http://schemas.microsoft.com/office/powerpoint/2010/main" val="2995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D27030-E276-45D8-8F1B-B061B490BE85}"/>
              </a:ext>
            </a:extLst>
          </p:cNvPr>
          <p:cNvSpPr>
            <a:spLocks noGrp="1"/>
          </p:cNvSpPr>
          <p:nvPr>
            <p:ph type="title"/>
          </p:nvPr>
        </p:nvSpPr>
        <p:spPr/>
        <p:txBody>
          <a:bodyPr>
            <a:normAutofit/>
          </a:bodyPr>
          <a:lstStyle/>
          <a:p>
            <a:pPr algn="ctr"/>
            <a:r>
              <a:rPr lang="tr-TR" sz="4000" b="1" dirty="0">
                <a:solidFill>
                  <a:srgbClr val="C00000"/>
                </a:solidFill>
              </a:rPr>
              <a:t>HEDEFLER</a:t>
            </a:r>
          </a:p>
        </p:txBody>
      </p:sp>
      <p:sp>
        <p:nvSpPr>
          <p:cNvPr id="3" name="İçerik Yer Tutucusu 2">
            <a:extLst>
              <a:ext uri="{FF2B5EF4-FFF2-40B4-BE49-F238E27FC236}">
                <a16:creationId xmlns:a16="http://schemas.microsoft.com/office/drawing/2014/main" id="{AF64952F-F4C6-45F7-B9B6-C38E8EE7ED5C}"/>
              </a:ext>
            </a:extLst>
          </p:cNvPr>
          <p:cNvSpPr>
            <a:spLocks noGrp="1"/>
          </p:cNvSpPr>
          <p:nvPr>
            <p:ph idx="1"/>
          </p:nvPr>
        </p:nvSpPr>
        <p:spPr>
          <a:xfrm>
            <a:off x="838200" y="1825625"/>
            <a:ext cx="10515600" cy="4785382"/>
          </a:xfrm>
        </p:spPr>
        <p:txBody>
          <a:bodyPr>
            <a:normAutofit fontScale="92500" lnSpcReduction="10000"/>
          </a:bodyPr>
          <a:lstStyle/>
          <a:p>
            <a:pPr marL="0" indent="0">
              <a:buNone/>
            </a:pPr>
            <a:endParaRPr lang="tr-TR" dirty="0">
              <a:solidFill>
                <a:schemeClr val="tx1">
                  <a:lumMod val="85000"/>
                  <a:lumOff val="15000"/>
                </a:schemeClr>
              </a:solidFill>
            </a:endParaRPr>
          </a:p>
          <a:p>
            <a:r>
              <a:rPr lang="tr-TR" sz="3000" dirty="0">
                <a:solidFill>
                  <a:schemeClr val="tx1">
                    <a:lumMod val="85000"/>
                    <a:lumOff val="15000"/>
                  </a:schemeClr>
                </a:solidFill>
              </a:rPr>
              <a:t>Anksiyetenin tanımını yapabilmek</a:t>
            </a:r>
          </a:p>
          <a:p>
            <a:endParaRPr lang="tr-TR" sz="3000" dirty="0">
              <a:solidFill>
                <a:schemeClr val="tx1">
                  <a:lumMod val="85000"/>
                  <a:lumOff val="15000"/>
                </a:schemeClr>
              </a:solidFill>
            </a:endParaRPr>
          </a:p>
          <a:p>
            <a:r>
              <a:rPr lang="tr-TR" sz="3000" dirty="0">
                <a:solidFill>
                  <a:schemeClr val="tx1">
                    <a:lumMod val="85000"/>
                    <a:lumOff val="15000"/>
                  </a:schemeClr>
                </a:solidFill>
              </a:rPr>
              <a:t>Anksiyete bozukluklarını sınıflandırabilmek</a:t>
            </a:r>
          </a:p>
          <a:p>
            <a:endParaRPr lang="tr-TR" sz="3000" dirty="0">
              <a:solidFill>
                <a:schemeClr val="tx1">
                  <a:lumMod val="85000"/>
                  <a:lumOff val="15000"/>
                </a:schemeClr>
              </a:solidFill>
            </a:endParaRPr>
          </a:p>
          <a:p>
            <a:r>
              <a:rPr lang="tr-TR" sz="3000" dirty="0">
                <a:solidFill>
                  <a:schemeClr val="tx1">
                    <a:lumMod val="85000"/>
                    <a:lumOff val="15000"/>
                  </a:schemeClr>
                </a:solidFill>
              </a:rPr>
              <a:t>Anksiyetenin bedensel ve bilişsel belirtilerini sayabilmek</a:t>
            </a:r>
          </a:p>
          <a:p>
            <a:endParaRPr lang="tr-TR" sz="3000" dirty="0">
              <a:solidFill>
                <a:schemeClr val="tx1">
                  <a:lumMod val="85000"/>
                  <a:lumOff val="15000"/>
                </a:schemeClr>
              </a:solidFill>
            </a:endParaRPr>
          </a:p>
          <a:p>
            <a:r>
              <a:rPr lang="tr-TR" sz="3000" dirty="0">
                <a:solidFill>
                  <a:schemeClr val="tx1">
                    <a:lumMod val="85000"/>
                    <a:lumOff val="15000"/>
                  </a:schemeClr>
                </a:solidFill>
              </a:rPr>
              <a:t>Anksiyete belirtilerine neden olabilecek durumları sayabilmek</a:t>
            </a:r>
          </a:p>
          <a:p>
            <a:endParaRPr lang="tr-TR" sz="3000" dirty="0">
              <a:solidFill>
                <a:schemeClr val="tx1">
                  <a:lumMod val="85000"/>
                  <a:lumOff val="15000"/>
                </a:schemeClr>
              </a:solidFill>
            </a:endParaRPr>
          </a:p>
          <a:p>
            <a:r>
              <a:rPr lang="tr-TR" sz="3000" dirty="0">
                <a:solidFill>
                  <a:schemeClr val="tx1">
                    <a:lumMod val="85000"/>
                    <a:lumOff val="15000"/>
                  </a:schemeClr>
                </a:solidFill>
              </a:rPr>
              <a:t>Tedavi yaklaşımlarını sayabilmek</a:t>
            </a:r>
          </a:p>
          <a:p>
            <a:endParaRPr lang="tr-TR" sz="3200" dirty="0">
              <a:solidFill>
                <a:schemeClr val="tx1">
                  <a:lumMod val="85000"/>
                  <a:lumOff val="15000"/>
                </a:schemeClr>
              </a:solidFill>
            </a:endParaRPr>
          </a:p>
          <a:p>
            <a:endParaRPr lang="tr-TR" sz="3200" dirty="0">
              <a:solidFill>
                <a:schemeClr val="tx1">
                  <a:lumMod val="85000"/>
                  <a:lumOff val="15000"/>
                </a:schemeClr>
              </a:solidFill>
            </a:endParaRPr>
          </a:p>
          <a:p>
            <a:endParaRPr lang="tr-TR" u="sng" dirty="0">
              <a:solidFill>
                <a:schemeClr val="tx1">
                  <a:lumMod val="85000"/>
                  <a:lumOff val="15000"/>
                </a:schemeClr>
              </a:solidFill>
            </a:endParaRPr>
          </a:p>
        </p:txBody>
      </p:sp>
    </p:spTree>
    <p:extLst>
      <p:ext uri="{BB962C8B-B14F-4D97-AF65-F5344CB8AC3E}">
        <p14:creationId xmlns:p14="http://schemas.microsoft.com/office/powerpoint/2010/main" val="1360304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450BA9-9D6E-F478-E82B-C230926CF12E}"/>
              </a:ext>
            </a:extLst>
          </p:cNvPr>
          <p:cNvSpPr>
            <a:spLocks noGrp="1"/>
          </p:cNvSpPr>
          <p:nvPr>
            <p:ph type="title"/>
          </p:nvPr>
        </p:nvSpPr>
        <p:spPr/>
        <p:txBody>
          <a:bodyPr>
            <a:normAutofit/>
          </a:bodyPr>
          <a:lstStyle/>
          <a:p>
            <a:pPr algn="ctr"/>
            <a:r>
              <a:rPr lang="tr-TR" sz="4000" b="1" dirty="0">
                <a:solidFill>
                  <a:srgbClr val="C00000"/>
                </a:solidFill>
              </a:rPr>
              <a:t>AYIRICI TANI</a:t>
            </a:r>
          </a:p>
        </p:txBody>
      </p:sp>
      <p:sp>
        <p:nvSpPr>
          <p:cNvPr id="9" name="İçerik Yer Tutucusu 8">
            <a:extLst>
              <a:ext uri="{FF2B5EF4-FFF2-40B4-BE49-F238E27FC236}">
                <a16:creationId xmlns:a16="http://schemas.microsoft.com/office/drawing/2014/main" id="{D8551430-FF56-36A8-4D9C-7C18E474E798}"/>
              </a:ext>
            </a:extLst>
          </p:cNvPr>
          <p:cNvSpPr>
            <a:spLocks noGrp="1"/>
          </p:cNvSpPr>
          <p:nvPr>
            <p:ph idx="1"/>
          </p:nvPr>
        </p:nvSpPr>
        <p:spPr>
          <a:xfrm>
            <a:off x="838200" y="1825625"/>
            <a:ext cx="5772807" cy="4351338"/>
          </a:xfrm>
        </p:spPr>
        <p:txBody>
          <a:bodyPr/>
          <a:lstStyle/>
          <a:p>
            <a:pPr marL="0" indent="0">
              <a:buNone/>
            </a:pPr>
            <a:endParaRPr lang="tr-TR" altLang="tr-TR" sz="2800" dirty="0"/>
          </a:p>
          <a:p>
            <a:r>
              <a:rPr lang="tr-TR" altLang="tr-TR" sz="2800" dirty="0"/>
              <a:t>Birçok organik hastalık anksiyeteye benzer belirtilere neden olabilir. </a:t>
            </a:r>
          </a:p>
          <a:p>
            <a:endParaRPr lang="tr-TR" altLang="tr-TR" sz="2800" dirty="0"/>
          </a:p>
          <a:p>
            <a:r>
              <a:rPr lang="tr-TR" altLang="tr-TR" sz="2800" dirty="0"/>
              <a:t>Alkol ve bağımlılık yapıcı maddeler de benzer bir duruma yol açabilir.</a:t>
            </a:r>
          </a:p>
          <a:p>
            <a:endParaRPr lang="tr-TR" dirty="0"/>
          </a:p>
        </p:txBody>
      </p:sp>
      <p:pic>
        <p:nvPicPr>
          <p:cNvPr id="4" name="Resim 3">
            <a:extLst>
              <a:ext uri="{FF2B5EF4-FFF2-40B4-BE49-F238E27FC236}">
                <a16:creationId xmlns:a16="http://schemas.microsoft.com/office/drawing/2014/main" id="{85CEEAED-437D-06B5-18BA-5D39B9A94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274" y="2021654"/>
            <a:ext cx="4533526" cy="3959280"/>
          </a:xfrm>
          <a:prstGeom prst="rect">
            <a:avLst/>
          </a:prstGeom>
        </p:spPr>
      </p:pic>
    </p:spTree>
    <p:extLst>
      <p:ext uri="{BB962C8B-B14F-4D97-AF65-F5344CB8AC3E}">
        <p14:creationId xmlns:p14="http://schemas.microsoft.com/office/powerpoint/2010/main" val="4217072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ANKSİYETE BELİRTİLERİNE NEDEN OLABİLEN TIBBİ DURUMLAR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pPr eaLnBrk="1" hangingPunct="1"/>
            <a:r>
              <a:rPr lang="tr-TR" altLang="tr-TR" b="1" dirty="0"/>
              <a:t>Kardiyovasküler: </a:t>
            </a:r>
            <a:r>
              <a:rPr lang="tr-TR" altLang="tr-TR" dirty="0"/>
              <a:t>Hipoksi, aritmiler, </a:t>
            </a:r>
            <a:r>
              <a:rPr lang="tr-TR" altLang="tr-TR" dirty="0" err="1"/>
              <a:t>angina</a:t>
            </a:r>
            <a:endParaRPr lang="tr-TR" altLang="tr-TR" dirty="0"/>
          </a:p>
          <a:p>
            <a:pPr eaLnBrk="1" hangingPunct="1"/>
            <a:r>
              <a:rPr lang="tr-TR" altLang="tr-TR" b="1" dirty="0"/>
              <a:t>Nörolojik: </a:t>
            </a:r>
            <a:r>
              <a:rPr lang="tr-TR" altLang="tr-TR" dirty="0"/>
              <a:t>B12 eksikliği, erken dejeneratif demanslar, </a:t>
            </a:r>
            <a:r>
              <a:rPr lang="tr-TR" altLang="tr-TR" dirty="0" err="1"/>
              <a:t>parkinson</a:t>
            </a:r>
            <a:r>
              <a:rPr lang="tr-TR" altLang="tr-TR" dirty="0"/>
              <a:t> hastalığı</a:t>
            </a:r>
          </a:p>
          <a:p>
            <a:pPr eaLnBrk="1" hangingPunct="1"/>
            <a:r>
              <a:rPr lang="tr-TR" altLang="tr-TR" b="1" dirty="0"/>
              <a:t>Endokrin: </a:t>
            </a:r>
            <a:r>
              <a:rPr lang="tr-TR" altLang="tr-TR" dirty="0"/>
              <a:t>Hipertiroidi, </a:t>
            </a:r>
            <a:r>
              <a:rPr lang="tr-TR" altLang="tr-TR" dirty="0" err="1"/>
              <a:t>hipoparatiroidi</a:t>
            </a:r>
            <a:r>
              <a:rPr lang="tr-TR" altLang="tr-TR" dirty="0"/>
              <a:t>, </a:t>
            </a:r>
            <a:r>
              <a:rPr lang="tr-TR" altLang="tr-TR" dirty="0" err="1"/>
              <a:t>feokromasitoma</a:t>
            </a:r>
            <a:endParaRPr lang="tr-TR" altLang="tr-TR" dirty="0"/>
          </a:p>
          <a:p>
            <a:pPr eaLnBrk="1" hangingPunct="1"/>
            <a:r>
              <a:rPr lang="tr-TR" altLang="tr-TR" b="1" dirty="0"/>
              <a:t>Diğer: </a:t>
            </a:r>
            <a:r>
              <a:rPr lang="tr-TR" altLang="tr-TR" dirty="0"/>
              <a:t>Anemi, GÖRH, </a:t>
            </a:r>
            <a:r>
              <a:rPr lang="tr-TR" altLang="tr-TR" dirty="0" err="1"/>
              <a:t>fibromyalji</a:t>
            </a:r>
            <a:r>
              <a:rPr lang="tr-TR" altLang="tr-TR" dirty="0"/>
              <a:t>, KOAH</a:t>
            </a:r>
          </a:p>
        </p:txBody>
      </p:sp>
    </p:spTree>
    <p:extLst>
      <p:ext uri="{BB962C8B-B14F-4D97-AF65-F5344CB8AC3E}">
        <p14:creationId xmlns:p14="http://schemas.microsoft.com/office/powerpoint/2010/main" val="4253604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A05976-5B2F-F8C1-3F61-451CCE03B747}"/>
              </a:ext>
            </a:extLst>
          </p:cNvPr>
          <p:cNvSpPr>
            <a:spLocks noGrp="1"/>
          </p:cNvSpPr>
          <p:nvPr>
            <p:ph type="title"/>
          </p:nvPr>
        </p:nvSpPr>
        <p:spPr/>
        <p:txBody>
          <a:bodyPr>
            <a:normAutofit/>
          </a:bodyPr>
          <a:lstStyle/>
          <a:p>
            <a:pPr algn="ctr"/>
            <a:r>
              <a:rPr lang="tr-TR" sz="4000" b="1" dirty="0">
                <a:solidFill>
                  <a:srgbClr val="C00000"/>
                </a:solidFill>
              </a:rPr>
              <a:t>ANKSİYETE BELİRTİLERİNE NEDEN OLABİLEN İLAÇ VE MADDELER</a:t>
            </a:r>
            <a:endParaRPr lang="tr-TR" sz="4000" dirty="0"/>
          </a:p>
        </p:txBody>
      </p:sp>
      <p:sp>
        <p:nvSpPr>
          <p:cNvPr id="3" name="İçerik Yer Tutucusu 2">
            <a:extLst>
              <a:ext uri="{FF2B5EF4-FFF2-40B4-BE49-F238E27FC236}">
                <a16:creationId xmlns:a16="http://schemas.microsoft.com/office/drawing/2014/main" id="{1178586E-0796-FFFE-70E5-53A7CAC2B575}"/>
              </a:ext>
            </a:extLst>
          </p:cNvPr>
          <p:cNvSpPr>
            <a:spLocks noGrp="1"/>
          </p:cNvSpPr>
          <p:nvPr>
            <p:ph sz="half" idx="1"/>
          </p:nvPr>
        </p:nvSpPr>
        <p:spPr/>
        <p:txBody>
          <a:bodyPr>
            <a:normAutofit/>
          </a:bodyPr>
          <a:lstStyle/>
          <a:p>
            <a:pPr eaLnBrk="1" hangingPunct="1">
              <a:lnSpc>
                <a:spcPct val="100000"/>
              </a:lnSpc>
            </a:pPr>
            <a:r>
              <a:rPr lang="tr-TR" altLang="tr-TR" dirty="0"/>
              <a:t>Sempatomimetikler</a:t>
            </a:r>
          </a:p>
          <a:p>
            <a:pPr eaLnBrk="1" hangingPunct="1">
              <a:lnSpc>
                <a:spcPct val="100000"/>
              </a:lnSpc>
            </a:pPr>
            <a:r>
              <a:rPr lang="tr-TR" altLang="tr-TR" dirty="0"/>
              <a:t>Steroidler</a:t>
            </a:r>
          </a:p>
          <a:p>
            <a:pPr eaLnBrk="1" hangingPunct="1">
              <a:lnSpc>
                <a:spcPct val="100000"/>
              </a:lnSpc>
            </a:pPr>
            <a:r>
              <a:rPr lang="tr-TR" altLang="tr-TR" dirty="0"/>
              <a:t>Östrojen, </a:t>
            </a:r>
            <a:r>
              <a:rPr lang="tr-TR" altLang="tr-TR" dirty="0" err="1"/>
              <a:t>progestinler</a:t>
            </a:r>
            <a:endParaRPr lang="tr-TR" altLang="tr-TR" dirty="0"/>
          </a:p>
          <a:p>
            <a:pPr eaLnBrk="1" hangingPunct="1">
              <a:lnSpc>
                <a:spcPct val="100000"/>
              </a:lnSpc>
            </a:pPr>
            <a:r>
              <a:rPr lang="tr-TR" altLang="tr-TR" dirty="0"/>
              <a:t>Teofilin</a:t>
            </a:r>
          </a:p>
          <a:p>
            <a:pPr eaLnBrk="1" hangingPunct="1">
              <a:lnSpc>
                <a:spcPct val="100000"/>
              </a:lnSpc>
            </a:pPr>
            <a:r>
              <a:rPr lang="tr-TR" altLang="tr-TR" dirty="0" err="1"/>
              <a:t>Tiroid</a:t>
            </a:r>
            <a:r>
              <a:rPr lang="tr-TR" altLang="tr-TR" dirty="0"/>
              <a:t> hormonu</a:t>
            </a:r>
          </a:p>
          <a:p>
            <a:pPr eaLnBrk="1" hangingPunct="1">
              <a:lnSpc>
                <a:spcPct val="100000"/>
              </a:lnSpc>
            </a:pPr>
            <a:r>
              <a:rPr lang="tr-TR" altLang="tr-TR" dirty="0"/>
              <a:t>SSRI</a:t>
            </a:r>
          </a:p>
          <a:p>
            <a:pPr eaLnBrk="1" hangingPunct="1">
              <a:lnSpc>
                <a:spcPct val="100000"/>
              </a:lnSpc>
            </a:pPr>
            <a:r>
              <a:rPr lang="tr-TR" altLang="tr-TR" dirty="0"/>
              <a:t>Kafein </a:t>
            </a:r>
          </a:p>
          <a:p>
            <a:endParaRPr lang="tr-TR" dirty="0"/>
          </a:p>
        </p:txBody>
      </p:sp>
      <p:sp>
        <p:nvSpPr>
          <p:cNvPr id="4" name="İçerik Yer Tutucusu 3">
            <a:extLst>
              <a:ext uri="{FF2B5EF4-FFF2-40B4-BE49-F238E27FC236}">
                <a16:creationId xmlns:a16="http://schemas.microsoft.com/office/drawing/2014/main" id="{2CDF5534-FA3D-72F6-4860-4DB5F7F8DED9}"/>
              </a:ext>
            </a:extLst>
          </p:cNvPr>
          <p:cNvSpPr>
            <a:spLocks noGrp="1"/>
          </p:cNvSpPr>
          <p:nvPr>
            <p:ph sz="half" idx="2"/>
          </p:nvPr>
        </p:nvSpPr>
        <p:spPr/>
        <p:txBody>
          <a:bodyPr>
            <a:normAutofit/>
          </a:bodyPr>
          <a:lstStyle/>
          <a:p>
            <a:pPr>
              <a:lnSpc>
                <a:spcPct val="100000"/>
              </a:lnSpc>
              <a:spcBef>
                <a:spcPct val="50000"/>
              </a:spcBef>
            </a:pPr>
            <a:r>
              <a:rPr kumimoji="0" lang="tr-TR" altLang="tr-TR" dirty="0"/>
              <a:t>Bronkodilatörler </a:t>
            </a:r>
          </a:p>
          <a:p>
            <a:pPr>
              <a:lnSpc>
                <a:spcPct val="100000"/>
              </a:lnSpc>
              <a:spcBef>
                <a:spcPct val="50000"/>
              </a:spcBef>
            </a:pPr>
            <a:r>
              <a:rPr kumimoji="0" lang="tr-TR" altLang="tr-TR" dirty="0"/>
              <a:t>NSAID</a:t>
            </a:r>
          </a:p>
          <a:p>
            <a:pPr>
              <a:lnSpc>
                <a:spcPct val="100000"/>
              </a:lnSpc>
              <a:spcBef>
                <a:spcPct val="50000"/>
              </a:spcBef>
            </a:pPr>
            <a:r>
              <a:rPr lang="tr-TR" altLang="tr-TR" dirty="0" err="1"/>
              <a:t>Levodopa</a:t>
            </a:r>
            <a:r>
              <a:rPr lang="tr-TR" altLang="tr-TR" dirty="0"/>
              <a:t> </a:t>
            </a:r>
            <a:endParaRPr kumimoji="0" lang="tr-TR" altLang="tr-TR" dirty="0"/>
          </a:p>
          <a:p>
            <a:pPr>
              <a:lnSpc>
                <a:spcPct val="100000"/>
              </a:lnSpc>
              <a:spcBef>
                <a:spcPct val="50000"/>
              </a:spcBef>
            </a:pPr>
            <a:r>
              <a:rPr kumimoji="0" lang="tr-TR" altLang="tr-TR" dirty="0"/>
              <a:t>Kokain</a:t>
            </a:r>
          </a:p>
          <a:p>
            <a:pPr>
              <a:lnSpc>
                <a:spcPct val="100000"/>
              </a:lnSpc>
              <a:spcBef>
                <a:spcPct val="50000"/>
              </a:spcBef>
            </a:pPr>
            <a:r>
              <a:rPr lang="tr-TR" dirty="0"/>
              <a:t>Sentetik </a:t>
            </a:r>
            <a:r>
              <a:rPr lang="tr-TR" dirty="0" err="1"/>
              <a:t>kanabinoidler</a:t>
            </a:r>
            <a:endParaRPr lang="tr-TR" dirty="0"/>
          </a:p>
          <a:p>
            <a:pPr>
              <a:lnSpc>
                <a:spcPct val="100000"/>
              </a:lnSpc>
              <a:spcBef>
                <a:spcPct val="50000"/>
              </a:spcBef>
            </a:pPr>
            <a:r>
              <a:rPr lang="tr-TR" dirty="0"/>
              <a:t>Ekstazi </a:t>
            </a:r>
          </a:p>
          <a:p>
            <a:pPr>
              <a:spcBef>
                <a:spcPct val="50000"/>
              </a:spcBef>
            </a:pPr>
            <a:endParaRPr lang="tr-TR" dirty="0"/>
          </a:p>
        </p:txBody>
      </p:sp>
    </p:spTree>
    <p:extLst>
      <p:ext uri="{BB962C8B-B14F-4D97-AF65-F5344CB8AC3E}">
        <p14:creationId xmlns:p14="http://schemas.microsoft.com/office/powerpoint/2010/main" val="1325469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PSİKİYATRİ DIŞI TIBBİ NEDEN?</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r>
              <a:rPr lang="tr-TR" dirty="0"/>
              <a:t>Geç başlangıç(35 yaş sonrası)</a:t>
            </a:r>
          </a:p>
          <a:p>
            <a:r>
              <a:rPr lang="tr-TR" dirty="0"/>
              <a:t>Ailede veya çocuklukta anksiyete öyküsü olmaması</a:t>
            </a:r>
          </a:p>
          <a:p>
            <a:r>
              <a:rPr lang="tr-TR" dirty="0"/>
              <a:t>Ruhsal anksiyete olmadan fiziksel belirtiler</a:t>
            </a:r>
          </a:p>
          <a:p>
            <a:r>
              <a:rPr lang="tr-TR" dirty="0"/>
              <a:t>Kaçınma davranışı olmayışı</a:t>
            </a:r>
          </a:p>
          <a:p>
            <a:r>
              <a:rPr lang="tr-TR" dirty="0"/>
              <a:t>Anksiyolitik ilaçlara yanıtsızlık</a:t>
            </a:r>
          </a:p>
          <a:p>
            <a:r>
              <a:rPr lang="tr-TR" dirty="0"/>
              <a:t>Yeni bir ilaç başlanmış olması</a:t>
            </a:r>
          </a:p>
          <a:p>
            <a:r>
              <a:rPr lang="tr-TR" dirty="0"/>
              <a:t>…</a:t>
            </a:r>
          </a:p>
        </p:txBody>
      </p:sp>
      <p:pic>
        <p:nvPicPr>
          <p:cNvPr id="5" name="Resim 4">
            <a:extLst>
              <a:ext uri="{FF2B5EF4-FFF2-40B4-BE49-F238E27FC236}">
                <a16:creationId xmlns:a16="http://schemas.microsoft.com/office/drawing/2014/main" id="{DDB00CDC-6DF2-EE04-C535-900E83B75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409" y="3289737"/>
            <a:ext cx="2887225" cy="2887225"/>
          </a:xfrm>
          <a:prstGeom prst="rect">
            <a:avLst/>
          </a:prstGeom>
        </p:spPr>
      </p:pic>
    </p:spTree>
    <p:extLst>
      <p:ext uri="{BB962C8B-B14F-4D97-AF65-F5344CB8AC3E}">
        <p14:creationId xmlns:p14="http://schemas.microsoft.com/office/powerpoint/2010/main" val="4055629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DEPRESYON/ANKSİYETE</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dirty="0"/>
          </a:p>
          <a:p>
            <a:r>
              <a:rPr lang="tr-TR" dirty="0"/>
              <a:t>Depresyon : Olumsuz duygu durum, </a:t>
            </a:r>
            <a:r>
              <a:rPr lang="tr-TR" dirty="0" err="1"/>
              <a:t>anhedoni</a:t>
            </a:r>
            <a:endParaRPr lang="tr-TR" dirty="0"/>
          </a:p>
          <a:p>
            <a:endParaRPr lang="tr-TR" dirty="0"/>
          </a:p>
          <a:p>
            <a:endParaRPr lang="tr-TR" dirty="0"/>
          </a:p>
          <a:p>
            <a:r>
              <a:rPr lang="tr-TR" dirty="0"/>
              <a:t>Anksiyete : Uyarılmışlık, gerilim hissi   </a:t>
            </a:r>
          </a:p>
        </p:txBody>
      </p:sp>
      <p:pic>
        <p:nvPicPr>
          <p:cNvPr id="5" name="Resim 4">
            <a:extLst>
              <a:ext uri="{FF2B5EF4-FFF2-40B4-BE49-F238E27FC236}">
                <a16:creationId xmlns:a16="http://schemas.microsoft.com/office/drawing/2014/main" id="{A341B96A-8F31-E452-1408-FA8996BD4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863" y="2022092"/>
            <a:ext cx="2943225" cy="1552575"/>
          </a:xfrm>
          <a:prstGeom prst="rect">
            <a:avLst/>
          </a:prstGeom>
        </p:spPr>
      </p:pic>
      <p:pic>
        <p:nvPicPr>
          <p:cNvPr id="7" name="Resim 6" descr="oyuncak, oyuncak bebek, küçük resim içeren bir resim&#10;&#10;Açıklama otomatik olarak oluşturuldu">
            <a:extLst>
              <a:ext uri="{FF2B5EF4-FFF2-40B4-BE49-F238E27FC236}">
                <a16:creationId xmlns:a16="http://schemas.microsoft.com/office/drawing/2014/main" id="{9A0CCCAA-8E98-746C-5ADD-6C4D72113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4084" y="3616177"/>
            <a:ext cx="1524078" cy="2876698"/>
          </a:xfrm>
          <a:prstGeom prst="rect">
            <a:avLst/>
          </a:prstGeom>
        </p:spPr>
      </p:pic>
    </p:spTree>
    <p:extLst>
      <p:ext uri="{BB962C8B-B14F-4D97-AF65-F5344CB8AC3E}">
        <p14:creationId xmlns:p14="http://schemas.microsoft.com/office/powerpoint/2010/main" val="1852087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93013A-9377-AE2D-C9BF-C5CE3BC92D65}"/>
              </a:ext>
            </a:extLst>
          </p:cNvPr>
          <p:cNvSpPr>
            <a:spLocks noGrp="1"/>
          </p:cNvSpPr>
          <p:nvPr>
            <p:ph type="title"/>
          </p:nvPr>
        </p:nvSpPr>
        <p:spPr/>
        <p:txBody>
          <a:bodyPr>
            <a:normAutofit/>
          </a:bodyPr>
          <a:lstStyle/>
          <a:p>
            <a:pPr algn="ctr"/>
            <a:r>
              <a:rPr lang="tr-TR" sz="4000" dirty="0">
                <a:solidFill>
                  <a:srgbClr val="C00000"/>
                </a:solidFill>
              </a:rPr>
              <a:t>TEDAVİ YAKLAŞIMI</a:t>
            </a:r>
          </a:p>
        </p:txBody>
      </p:sp>
      <p:sp>
        <p:nvSpPr>
          <p:cNvPr id="3" name="İçerik Yer Tutucusu 2">
            <a:extLst>
              <a:ext uri="{FF2B5EF4-FFF2-40B4-BE49-F238E27FC236}">
                <a16:creationId xmlns:a16="http://schemas.microsoft.com/office/drawing/2014/main" id="{ADF7FC49-63E0-526F-EBF7-979EFCA949B5}"/>
              </a:ext>
            </a:extLst>
          </p:cNvPr>
          <p:cNvSpPr>
            <a:spLocks noGrp="1"/>
          </p:cNvSpPr>
          <p:nvPr>
            <p:ph idx="1"/>
          </p:nvPr>
        </p:nvSpPr>
        <p:spPr/>
        <p:txBody>
          <a:bodyPr>
            <a:normAutofit fontScale="32500" lnSpcReduction="20000"/>
          </a:bodyPr>
          <a:lstStyle/>
          <a:p>
            <a:endParaRPr lang="tr-TR" dirty="0"/>
          </a:p>
          <a:p>
            <a:r>
              <a:rPr lang="tr-TR" sz="8600" dirty="0"/>
              <a:t>Psikoterapi</a:t>
            </a:r>
          </a:p>
          <a:p>
            <a:endParaRPr lang="tr-TR" sz="7000" dirty="0"/>
          </a:p>
          <a:p>
            <a:r>
              <a:rPr lang="tr-TR" sz="8600" dirty="0"/>
              <a:t>Medikal tedavi</a:t>
            </a:r>
          </a:p>
          <a:p>
            <a:endParaRPr lang="tr-TR" sz="5900" dirty="0"/>
          </a:p>
          <a:p>
            <a:pPr marL="0" indent="0">
              <a:buNone/>
            </a:pPr>
            <a:r>
              <a:rPr lang="tr-TR" sz="7400" dirty="0"/>
              <a:t>  -Benzodiazepin</a:t>
            </a:r>
          </a:p>
          <a:p>
            <a:pPr marL="0" indent="0">
              <a:buNone/>
            </a:pPr>
            <a:r>
              <a:rPr lang="tr-TR" sz="7400" dirty="0"/>
              <a:t>  -SSRI</a:t>
            </a:r>
          </a:p>
          <a:p>
            <a:pPr marL="0" indent="0">
              <a:buNone/>
            </a:pPr>
            <a:r>
              <a:rPr lang="tr-TR" sz="7400" dirty="0"/>
              <a:t>  -TSA</a:t>
            </a:r>
          </a:p>
          <a:p>
            <a:pPr marL="0" indent="0">
              <a:buNone/>
            </a:pPr>
            <a:r>
              <a:rPr lang="tr-TR" sz="7400" dirty="0"/>
              <a:t>  -SNRI</a:t>
            </a:r>
          </a:p>
          <a:p>
            <a:pPr marL="0" indent="0">
              <a:buNone/>
            </a:pPr>
            <a:r>
              <a:rPr lang="tr-TR" sz="7400" dirty="0"/>
              <a:t>  -Beta </a:t>
            </a:r>
            <a:r>
              <a:rPr lang="tr-TR" sz="7400" dirty="0" err="1"/>
              <a:t>bloker</a:t>
            </a:r>
            <a:endParaRPr lang="tr-TR" sz="7400" dirty="0"/>
          </a:p>
          <a:p>
            <a:pPr marL="0" indent="0">
              <a:buNone/>
            </a:pPr>
            <a:r>
              <a:rPr lang="tr-TR" sz="7400" dirty="0"/>
              <a:t>  -</a:t>
            </a:r>
            <a:r>
              <a:rPr lang="tr-TR" sz="7400" dirty="0" err="1"/>
              <a:t>Gabapentin</a:t>
            </a:r>
            <a:endParaRPr lang="tr-TR" sz="7400" dirty="0"/>
          </a:p>
          <a:p>
            <a:pPr marL="0" indent="0">
              <a:buNone/>
            </a:pPr>
            <a:r>
              <a:rPr lang="tr-TR" dirty="0"/>
              <a:t>  </a:t>
            </a:r>
          </a:p>
        </p:txBody>
      </p:sp>
      <p:pic>
        <p:nvPicPr>
          <p:cNvPr id="4" name="Resim 3">
            <a:extLst>
              <a:ext uri="{FF2B5EF4-FFF2-40B4-BE49-F238E27FC236}">
                <a16:creationId xmlns:a16="http://schemas.microsoft.com/office/drawing/2014/main" id="{95E79E80-D0D3-4B53-2FEF-5DC7C8767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166" y="2238704"/>
            <a:ext cx="5089634" cy="3214815"/>
          </a:xfrm>
          <a:prstGeom prst="rect">
            <a:avLst/>
          </a:prstGeom>
        </p:spPr>
      </p:pic>
    </p:spTree>
    <p:extLst>
      <p:ext uri="{BB962C8B-B14F-4D97-AF65-F5344CB8AC3E}">
        <p14:creationId xmlns:p14="http://schemas.microsoft.com/office/powerpoint/2010/main" val="863741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723850-F2E8-B481-C10A-A68F850D5344}"/>
              </a:ext>
            </a:extLst>
          </p:cNvPr>
          <p:cNvSpPr>
            <a:spLocks noGrp="1"/>
          </p:cNvSpPr>
          <p:nvPr>
            <p:ph type="title"/>
          </p:nvPr>
        </p:nvSpPr>
        <p:spPr/>
        <p:txBody>
          <a:bodyPr>
            <a:normAutofit/>
          </a:bodyPr>
          <a:lstStyle/>
          <a:p>
            <a:pPr algn="ctr"/>
            <a:r>
              <a:rPr lang="tr-TR" sz="4000" b="1" dirty="0">
                <a:solidFill>
                  <a:srgbClr val="C00000"/>
                </a:solidFill>
              </a:rPr>
              <a:t>SEVK KRİTERLERİ</a:t>
            </a:r>
            <a:endParaRPr lang="tr-TR" sz="4000" dirty="0"/>
          </a:p>
        </p:txBody>
      </p:sp>
      <p:sp>
        <p:nvSpPr>
          <p:cNvPr id="3" name="İçerik Yer Tutucusu 2">
            <a:extLst>
              <a:ext uri="{FF2B5EF4-FFF2-40B4-BE49-F238E27FC236}">
                <a16:creationId xmlns:a16="http://schemas.microsoft.com/office/drawing/2014/main" id="{A6F85FF3-F882-6EE7-6FE4-BF7331C54AE8}"/>
              </a:ext>
            </a:extLst>
          </p:cNvPr>
          <p:cNvSpPr>
            <a:spLocks noGrp="1"/>
          </p:cNvSpPr>
          <p:nvPr>
            <p:ph idx="1"/>
          </p:nvPr>
        </p:nvSpPr>
        <p:spPr/>
        <p:txBody>
          <a:bodyPr/>
          <a:lstStyle/>
          <a:p>
            <a:endParaRPr lang="tr-TR" dirty="0"/>
          </a:p>
          <a:p>
            <a:r>
              <a:rPr lang="tr-TR" dirty="0"/>
              <a:t>İntihar düşüncesi</a:t>
            </a:r>
          </a:p>
          <a:p>
            <a:r>
              <a:rPr lang="tr-TR" dirty="0"/>
              <a:t>Alkol ve madde bağımlılığı</a:t>
            </a:r>
          </a:p>
          <a:p>
            <a:r>
              <a:rPr lang="tr-TR" dirty="0"/>
              <a:t>Gebelik </a:t>
            </a:r>
          </a:p>
          <a:p>
            <a:r>
              <a:rPr lang="tr-TR" dirty="0"/>
              <a:t>İleri derece işlevsellik kaybı</a:t>
            </a:r>
          </a:p>
          <a:p>
            <a:r>
              <a:rPr lang="tr-TR" dirty="0"/>
              <a:t>Ciddi komorbidite</a:t>
            </a:r>
          </a:p>
          <a:p>
            <a:r>
              <a:rPr lang="tr-TR" dirty="0"/>
              <a:t>Daha önce kullanılan tedaviye yanıtsızlık</a:t>
            </a:r>
          </a:p>
        </p:txBody>
      </p:sp>
    </p:spTree>
    <p:extLst>
      <p:ext uri="{BB962C8B-B14F-4D97-AF65-F5344CB8AC3E}">
        <p14:creationId xmlns:p14="http://schemas.microsoft.com/office/powerpoint/2010/main" val="4030294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CA4CEC92-5D03-44FE-8F1E-516A7ED71162}"/>
              </a:ext>
            </a:extLst>
          </p:cNvPr>
          <p:cNvSpPr>
            <a:spLocks noGrp="1"/>
          </p:cNvSpPr>
          <p:nvPr>
            <p:ph type="title"/>
          </p:nvPr>
        </p:nvSpPr>
        <p:spPr/>
        <p:txBody>
          <a:bodyPr>
            <a:normAutofit/>
          </a:bodyPr>
          <a:lstStyle/>
          <a:p>
            <a:pPr algn="ctr"/>
            <a:r>
              <a:rPr lang="tr-TR" sz="4000" b="1" dirty="0">
                <a:solidFill>
                  <a:srgbClr val="C00000"/>
                </a:solidFill>
              </a:rPr>
              <a:t>OLGU</a:t>
            </a:r>
          </a:p>
        </p:txBody>
      </p:sp>
      <p:sp>
        <p:nvSpPr>
          <p:cNvPr id="5" name="İçerik Yer Tutucusu 4">
            <a:extLst>
              <a:ext uri="{FF2B5EF4-FFF2-40B4-BE49-F238E27FC236}">
                <a16:creationId xmlns:a16="http://schemas.microsoft.com/office/drawing/2014/main" id="{4330D4AD-CB5E-4DE4-85DA-5DD2ECA62505}"/>
              </a:ext>
            </a:extLst>
          </p:cNvPr>
          <p:cNvSpPr>
            <a:spLocks noGrp="1"/>
          </p:cNvSpPr>
          <p:nvPr>
            <p:ph idx="1"/>
          </p:nvPr>
        </p:nvSpPr>
        <p:spPr/>
        <p:txBody>
          <a:bodyPr/>
          <a:lstStyle/>
          <a:p>
            <a:endParaRPr lang="tr-TR" dirty="0"/>
          </a:p>
          <a:p>
            <a:r>
              <a:rPr lang="tr-TR" dirty="0"/>
              <a:t>İştaha rağmen kilo kaybı, terleme, titreme</a:t>
            </a:r>
          </a:p>
          <a:p>
            <a:r>
              <a:rPr lang="tr-TR" dirty="0" err="1"/>
              <a:t>Tiroid</a:t>
            </a:r>
            <a:r>
              <a:rPr lang="tr-TR" dirty="0"/>
              <a:t> bezinde </a:t>
            </a:r>
            <a:r>
              <a:rPr lang="tr-TR" dirty="0" err="1"/>
              <a:t>diffüz</a:t>
            </a:r>
            <a:r>
              <a:rPr lang="tr-TR" dirty="0"/>
              <a:t> büyüme</a:t>
            </a:r>
          </a:p>
          <a:p>
            <a:r>
              <a:rPr lang="tr-TR" dirty="0"/>
              <a:t>TSH:&lt;0,1 </a:t>
            </a:r>
            <a:r>
              <a:rPr lang="tr-TR" dirty="0" err="1"/>
              <a:t>mU</a:t>
            </a:r>
            <a:r>
              <a:rPr lang="tr-TR" dirty="0"/>
              <a:t>/L, sT4:</a:t>
            </a:r>
          </a:p>
          <a:p>
            <a:r>
              <a:rPr lang="tr-TR" dirty="0"/>
              <a:t>İleri tetkik ve değerlendirme</a:t>
            </a:r>
          </a:p>
          <a:p>
            <a:pPr marL="0" indent="0">
              <a:buNone/>
            </a:pPr>
            <a:endParaRPr lang="tr-TR" dirty="0"/>
          </a:p>
          <a:p>
            <a:pPr marL="0" indent="0">
              <a:buNone/>
            </a:pPr>
            <a:endParaRPr lang="tr-TR" dirty="0"/>
          </a:p>
        </p:txBody>
      </p:sp>
      <p:pic>
        <p:nvPicPr>
          <p:cNvPr id="3" name="Resim 2" descr="oyuncak, vektör grafikler, oyuncak bebek içeren bir resim&#10;&#10;Açıklama otomatik olarak oluşturuldu">
            <a:extLst>
              <a:ext uri="{FF2B5EF4-FFF2-40B4-BE49-F238E27FC236}">
                <a16:creationId xmlns:a16="http://schemas.microsoft.com/office/drawing/2014/main" id="{9DF0FAE6-B5D9-B6D7-3F69-01C5E0D22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1999171"/>
            <a:ext cx="2827549" cy="3396855"/>
          </a:xfrm>
          <a:prstGeom prst="rect">
            <a:avLst/>
          </a:prstGeom>
        </p:spPr>
      </p:pic>
      <p:sp>
        <p:nvSpPr>
          <p:cNvPr id="2" name="Ok: Aşağı 1">
            <a:extLst>
              <a:ext uri="{FF2B5EF4-FFF2-40B4-BE49-F238E27FC236}">
                <a16:creationId xmlns:a16="http://schemas.microsoft.com/office/drawing/2014/main" id="{7FDB6CB2-0A23-3969-2CBC-CE35EB585DA2}"/>
              </a:ext>
            </a:extLst>
          </p:cNvPr>
          <p:cNvSpPr/>
          <p:nvPr/>
        </p:nvSpPr>
        <p:spPr>
          <a:xfrm rot="10800000">
            <a:off x="4109545" y="3429000"/>
            <a:ext cx="199695" cy="26859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7849A27C-716A-9741-5990-03A4208865BF}"/>
              </a:ext>
            </a:extLst>
          </p:cNvPr>
          <p:cNvSpPr txBox="1"/>
          <p:nvPr/>
        </p:nvSpPr>
        <p:spPr>
          <a:xfrm>
            <a:off x="3384331" y="4614115"/>
            <a:ext cx="3615559" cy="923330"/>
          </a:xfrm>
          <a:prstGeom prst="rect">
            <a:avLst/>
          </a:prstGeom>
          <a:noFill/>
          <a:ln>
            <a:solidFill>
              <a:schemeClr val="accent1">
                <a:lumMod val="75000"/>
              </a:schemeClr>
            </a:solidFill>
          </a:ln>
          <a:effectLst>
            <a:glow rad="101600">
              <a:schemeClr val="accent1">
                <a:satMod val="175000"/>
                <a:alpha val="40000"/>
              </a:schemeClr>
            </a:glow>
          </a:effectLst>
        </p:spPr>
        <p:txBody>
          <a:bodyPr wrap="square" rtlCol="0">
            <a:spAutoFit/>
          </a:bodyPr>
          <a:lstStyle/>
          <a:p>
            <a:endParaRPr lang="tr-TR" dirty="0"/>
          </a:p>
          <a:p>
            <a:r>
              <a:rPr lang="tr-TR" dirty="0"/>
              <a:t>       Toksik </a:t>
            </a:r>
            <a:r>
              <a:rPr lang="tr-TR" dirty="0" err="1"/>
              <a:t>Multinodüler</a:t>
            </a:r>
            <a:r>
              <a:rPr lang="tr-TR" dirty="0"/>
              <a:t> Guatr</a:t>
            </a:r>
          </a:p>
          <a:p>
            <a:endParaRPr lang="tr-TR" dirty="0"/>
          </a:p>
        </p:txBody>
      </p:sp>
    </p:spTree>
    <p:extLst>
      <p:ext uri="{BB962C8B-B14F-4D97-AF65-F5344CB8AC3E}">
        <p14:creationId xmlns:p14="http://schemas.microsoft.com/office/powerpoint/2010/main" val="26136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02B37B-DC71-477F-BD52-E1D271454582}"/>
              </a:ext>
            </a:extLst>
          </p:cNvPr>
          <p:cNvSpPr>
            <a:spLocks noGrp="1"/>
          </p:cNvSpPr>
          <p:nvPr>
            <p:ph type="title"/>
          </p:nvPr>
        </p:nvSpPr>
        <p:spPr/>
        <p:txBody>
          <a:bodyPr>
            <a:normAutofit/>
          </a:bodyPr>
          <a:lstStyle/>
          <a:p>
            <a:pPr algn="ctr"/>
            <a:r>
              <a:rPr lang="tr-TR" sz="4000" b="1" dirty="0">
                <a:solidFill>
                  <a:srgbClr val="C00000"/>
                </a:solidFill>
              </a:rPr>
              <a:t>KAYNAKLAR</a:t>
            </a:r>
          </a:p>
        </p:txBody>
      </p:sp>
      <p:sp>
        <p:nvSpPr>
          <p:cNvPr id="3" name="İçerik Yer Tutucusu 2">
            <a:extLst>
              <a:ext uri="{FF2B5EF4-FFF2-40B4-BE49-F238E27FC236}">
                <a16:creationId xmlns:a16="http://schemas.microsoft.com/office/drawing/2014/main" id="{10F1B003-B4C2-4695-BB96-ABFDC4BAC88F}"/>
              </a:ext>
            </a:extLst>
          </p:cNvPr>
          <p:cNvSpPr>
            <a:spLocks noGrp="1"/>
          </p:cNvSpPr>
          <p:nvPr>
            <p:ph idx="1"/>
          </p:nvPr>
        </p:nvSpPr>
        <p:spPr/>
        <p:txBody>
          <a:bodyPr>
            <a:normAutofit/>
          </a:bodyPr>
          <a:lstStyle/>
          <a:p>
            <a:endParaRPr lang="tr-TR" sz="1000" b="1" i="0" dirty="0">
              <a:solidFill>
                <a:srgbClr val="5F6368"/>
              </a:solidFill>
              <a:effectLst/>
              <a:latin typeface="arial" panose="020B0604020202020204" pitchFamily="34" charset="0"/>
            </a:endParaRPr>
          </a:p>
          <a:p>
            <a:endParaRPr lang="tr-TR" sz="1600" b="1" dirty="0"/>
          </a:p>
          <a:p>
            <a:r>
              <a:rPr lang="tr-TR" sz="1600" b="1" dirty="0" err="1"/>
              <a:t>Rakel</a:t>
            </a:r>
            <a:r>
              <a:rPr lang="tr-TR" sz="1600" b="1" dirty="0"/>
              <a:t> Aile Hekimliği, 9.Baskı, s:1090-1107</a:t>
            </a:r>
          </a:p>
          <a:p>
            <a:r>
              <a:rPr lang="tr-TR" altLang="tr-TR" sz="1600" b="1" dirty="0" err="1">
                <a:latin typeface="Calibri" panose="020F0502020204030204" pitchFamily="34" charset="0"/>
              </a:rPr>
              <a:t>Current</a:t>
            </a:r>
            <a:r>
              <a:rPr lang="tr-TR" altLang="tr-TR" sz="1600" b="1" dirty="0">
                <a:latin typeface="Calibri" panose="020F0502020204030204" pitchFamily="34" charset="0"/>
              </a:rPr>
              <a:t> Aile Hekimliği Tanı ve Tedavi, s:606-617, 2019</a:t>
            </a:r>
          </a:p>
          <a:p>
            <a:r>
              <a:rPr lang="tr-TR" sz="1600" b="1" i="0" dirty="0">
                <a:effectLst/>
              </a:rPr>
              <a:t>Aile Hekimleri için Psikiyatri, 1.Baskı</a:t>
            </a:r>
          </a:p>
          <a:p>
            <a:r>
              <a:rPr lang="tr-TR" sz="1600" b="1" i="0" dirty="0">
                <a:solidFill>
                  <a:schemeClr val="tx1">
                    <a:lumMod val="95000"/>
                    <a:lumOff val="5000"/>
                  </a:schemeClr>
                </a:solidFill>
                <a:effectLst/>
              </a:rPr>
              <a:t>Ruh Sağlığı ve Bozuklukları, 15.Baskı</a:t>
            </a:r>
          </a:p>
          <a:p>
            <a:r>
              <a:rPr lang="tr-TR" sz="1600" b="1" dirty="0" err="1"/>
              <a:t>Penninx</a:t>
            </a:r>
            <a:r>
              <a:rPr lang="tr-TR" sz="1600" b="1" dirty="0"/>
              <a:t> BWJH, Pine DS, Holmes EA, </a:t>
            </a:r>
            <a:r>
              <a:rPr lang="tr-TR" sz="1600" b="1" dirty="0" err="1"/>
              <a:t>Reif</a:t>
            </a:r>
            <a:r>
              <a:rPr lang="tr-TR" sz="1600" b="1" dirty="0"/>
              <a:t> A. </a:t>
            </a:r>
            <a:r>
              <a:rPr lang="tr-TR" sz="1600" b="1" dirty="0" err="1"/>
              <a:t>Anxiety</a:t>
            </a:r>
            <a:r>
              <a:rPr lang="tr-TR" sz="1600" b="1" dirty="0"/>
              <a:t> </a:t>
            </a:r>
            <a:r>
              <a:rPr lang="tr-TR" sz="1600" b="1" dirty="0" err="1"/>
              <a:t>Disorders</a:t>
            </a:r>
            <a:r>
              <a:rPr lang="tr-TR" sz="1600" b="1" dirty="0"/>
              <a:t>, Lancet 2021; 397(10277): 914–927</a:t>
            </a:r>
            <a:endParaRPr lang="tr-TR" sz="1600" dirty="0">
              <a:hlinkClick r:id="rId3"/>
            </a:endParaRPr>
          </a:p>
          <a:p>
            <a:r>
              <a:rPr lang="tr-TR" sz="1600" b="1" u="sng" dirty="0">
                <a:solidFill>
                  <a:schemeClr val="accent5">
                    <a:lumMod val="75000"/>
                  </a:schemeClr>
                </a:solidFill>
              </a:rPr>
              <a:t>https://www.uptodate.com/contents/generalized-anxiety-disorder-in-adults-epidemiology-pathogenesis-clinical-manifestations-course-assessment-and-diagnosis?search=anksiyete%20bozukluklar%C4%B1&amp;source=search_result&amp;selectedTitle=1~150&amp;usage_type=default&amp;display_rank=1</a:t>
            </a:r>
          </a:p>
          <a:p>
            <a:r>
              <a:rPr lang="tr-TR" sz="1600" b="1" u="sng" dirty="0">
                <a:solidFill>
                  <a:schemeClr val="accent5">
                    <a:lumMod val="75000"/>
                  </a:schemeClr>
                </a:solidFill>
              </a:rPr>
              <a:t>https://www.uptodate.com/contents/generalized-anxiety-disorder-in-adults-epidemiology-pathogenesis-clinical-manifestations-course-assessment-and-diagnosis?search=anksiyete&amp;source=search_result&amp;selectedTitle=3~150&amp;usage_type=default&amp;display_rank=3#H448541403</a:t>
            </a:r>
          </a:p>
          <a:p>
            <a:endParaRPr lang="tr-TR" dirty="0"/>
          </a:p>
        </p:txBody>
      </p:sp>
    </p:spTree>
    <p:extLst>
      <p:ext uri="{BB962C8B-B14F-4D97-AF65-F5344CB8AC3E}">
        <p14:creationId xmlns:p14="http://schemas.microsoft.com/office/powerpoint/2010/main" val="2122533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C31BA2-0B07-484F-8027-8B0AA0DEEA50}"/>
              </a:ext>
            </a:extLst>
          </p:cNvPr>
          <p:cNvSpPr>
            <a:spLocks noGrp="1"/>
          </p:cNvSpPr>
          <p:nvPr>
            <p:ph type="title"/>
          </p:nvPr>
        </p:nvSpPr>
        <p:spPr>
          <a:xfrm>
            <a:off x="838200" y="2462372"/>
            <a:ext cx="10515600" cy="1325563"/>
          </a:xfrm>
        </p:spPr>
        <p:txBody>
          <a:bodyPr/>
          <a:lstStyle/>
          <a:p>
            <a:r>
              <a:rPr lang="tr-TR" dirty="0"/>
              <a:t>				</a:t>
            </a:r>
            <a:r>
              <a:rPr lang="tr-TR" dirty="0">
                <a:solidFill>
                  <a:srgbClr val="C00000"/>
                </a:solidFill>
                <a:latin typeface="Mistral" panose="03090702030407020403" pitchFamily="66" charset="0"/>
              </a:rPr>
              <a:t>TEŞEKKÜRLER…</a:t>
            </a:r>
          </a:p>
        </p:txBody>
      </p:sp>
    </p:spTree>
    <p:extLst>
      <p:ext uri="{BB962C8B-B14F-4D97-AF65-F5344CB8AC3E}">
        <p14:creationId xmlns:p14="http://schemas.microsoft.com/office/powerpoint/2010/main" val="112694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CA4CEC92-5D03-44FE-8F1E-516A7ED71162}"/>
              </a:ext>
            </a:extLst>
          </p:cNvPr>
          <p:cNvSpPr>
            <a:spLocks noGrp="1"/>
          </p:cNvSpPr>
          <p:nvPr>
            <p:ph type="title"/>
          </p:nvPr>
        </p:nvSpPr>
        <p:spPr/>
        <p:txBody>
          <a:bodyPr>
            <a:normAutofit/>
          </a:bodyPr>
          <a:lstStyle/>
          <a:p>
            <a:pPr algn="ctr"/>
            <a:r>
              <a:rPr lang="tr-TR" sz="4000" b="1" dirty="0">
                <a:solidFill>
                  <a:srgbClr val="C00000"/>
                </a:solidFill>
              </a:rPr>
              <a:t>OLGU</a:t>
            </a:r>
          </a:p>
        </p:txBody>
      </p:sp>
      <p:sp>
        <p:nvSpPr>
          <p:cNvPr id="5" name="İçerik Yer Tutucusu 4">
            <a:extLst>
              <a:ext uri="{FF2B5EF4-FFF2-40B4-BE49-F238E27FC236}">
                <a16:creationId xmlns:a16="http://schemas.microsoft.com/office/drawing/2014/main" id="{4330D4AD-CB5E-4DE4-85DA-5DD2ECA62505}"/>
              </a:ext>
            </a:extLst>
          </p:cNvPr>
          <p:cNvSpPr>
            <a:spLocks noGrp="1"/>
          </p:cNvSpPr>
          <p:nvPr>
            <p:ph idx="1"/>
          </p:nvPr>
        </p:nvSpPr>
        <p:spPr/>
        <p:txBody>
          <a:bodyPr/>
          <a:lstStyle/>
          <a:p>
            <a:endParaRPr lang="tr-TR" dirty="0"/>
          </a:p>
          <a:p>
            <a:r>
              <a:rPr lang="tr-TR" dirty="0"/>
              <a:t>40 yaş kadın hasta</a:t>
            </a:r>
          </a:p>
          <a:p>
            <a:r>
              <a:rPr lang="tr-TR" dirty="0"/>
              <a:t>Sinirlilik, endişe, uykusuzluk</a:t>
            </a:r>
          </a:p>
          <a:p>
            <a:r>
              <a:rPr lang="tr-TR" dirty="0"/>
              <a:t>Bilinen sistemik hastalık yok.</a:t>
            </a:r>
          </a:p>
          <a:p>
            <a:r>
              <a:rPr lang="tr-TR" dirty="0"/>
              <a:t>Düzenli kullandığı ilaç yok.</a:t>
            </a:r>
          </a:p>
          <a:p>
            <a:r>
              <a:rPr lang="tr-TR" dirty="0"/>
              <a:t>Sigara, alkol, madde kullanımı yok.</a:t>
            </a:r>
          </a:p>
          <a:p>
            <a:endParaRPr lang="tr-TR" dirty="0"/>
          </a:p>
          <a:p>
            <a:pPr marL="0" indent="0">
              <a:buNone/>
            </a:pPr>
            <a:endParaRPr lang="tr-TR" dirty="0"/>
          </a:p>
          <a:p>
            <a:pPr marL="0" indent="0">
              <a:buNone/>
            </a:pPr>
            <a:endParaRPr lang="tr-TR" dirty="0"/>
          </a:p>
        </p:txBody>
      </p:sp>
      <p:pic>
        <p:nvPicPr>
          <p:cNvPr id="3" name="Resim 2" descr="oyuncak, vektör grafikler, oyuncak bebek içeren bir resim&#10;&#10;Açıklama otomatik olarak oluşturuldu">
            <a:extLst>
              <a:ext uri="{FF2B5EF4-FFF2-40B4-BE49-F238E27FC236}">
                <a16:creationId xmlns:a16="http://schemas.microsoft.com/office/drawing/2014/main" id="{9DF0FAE6-B5D9-B6D7-3F69-01C5E0D22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1999171"/>
            <a:ext cx="2827549" cy="3396855"/>
          </a:xfrm>
          <a:prstGeom prst="rect">
            <a:avLst/>
          </a:prstGeom>
        </p:spPr>
      </p:pic>
    </p:spTree>
    <p:extLst>
      <p:ext uri="{BB962C8B-B14F-4D97-AF65-F5344CB8AC3E}">
        <p14:creationId xmlns:p14="http://schemas.microsoft.com/office/powerpoint/2010/main" val="240138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ANKSİYETE NEDİR?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pPr eaLnBrk="1" hangingPunct="1"/>
            <a:r>
              <a:rPr lang="tr-TR" altLang="tr-TR" dirty="0"/>
              <a:t>Tanımlanması zor bir korku ve endişe duygusu</a:t>
            </a:r>
          </a:p>
          <a:p>
            <a:pPr eaLnBrk="1" hangingPunct="1"/>
            <a:endParaRPr lang="tr-TR" altLang="tr-TR" dirty="0"/>
          </a:p>
          <a:p>
            <a:r>
              <a:rPr lang="tr-TR" altLang="tr-TR" dirty="0"/>
              <a:t>“kaygı”, “bunaltı”, “endişe”, “sıkıntı”</a:t>
            </a:r>
          </a:p>
          <a:p>
            <a:pPr eaLnBrk="1" hangingPunct="1">
              <a:buFont typeface="Wingdings" panose="05000000000000000000" pitchFamily="2" charset="2"/>
              <a:buNone/>
            </a:pPr>
            <a:endParaRPr lang="tr-TR" altLang="tr-TR" dirty="0"/>
          </a:p>
          <a:p>
            <a:pPr eaLnBrk="1" hangingPunct="1"/>
            <a:r>
              <a:rPr lang="tr-TR" altLang="tr-TR" dirty="0"/>
              <a:t>Vücutla ilgili duyumlar eşlik edebilir</a:t>
            </a:r>
          </a:p>
          <a:p>
            <a:pPr eaLnBrk="1" hangingPunct="1">
              <a:buFont typeface="Wingdings" panose="05000000000000000000" pitchFamily="2" charset="2"/>
              <a:buNone/>
            </a:pPr>
            <a:endParaRPr lang="tr-TR" altLang="tr-TR" dirty="0"/>
          </a:p>
        </p:txBody>
      </p:sp>
    </p:spTree>
    <p:extLst>
      <p:ext uri="{BB962C8B-B14F-4D97-AF65-F5344CB8AC3E}">
        <p14:creationId xmlns:p14="http://schemas.microsoft.com/office/powerpoint/2010/main" val="261717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ANKSİYETE NEDİR?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pPr marL="0" indent="0">
              <a:spcBef>
                <a:spcPct val="50000"/>
              </a:spcBef>
              <a:buNone/>
            </a:pPr>
            <a:endParaRPr lang="tr-TR" altLang="tr-TR" sz="2800" dirty="0">
              <a:latin typeface="Comic Sans MS" panose="030F0702030302020204" pitchFamily="66" charset="0"/>
            </a:endParaRPr>
          </a:p>
          <a:p>
            <a:pPr>
              <a:spcBef>
                <a:spcPct val="50000"/>
              </a:spcBef>
            </a:pPr>
            <a:r>
              <a:rPr lang="tr-TR" altLang="tr-TR" sz="2800" dirty="0"/>
              <a:t>Yaşamda etkin olmayı ve istenen hedeflere varma ile doyum almayı engellediği seviyeden itibaren </a:t>
            </a:r>
            <a:r>
              <a:rPr lang="tr-TR" altLang="tr-TR" sz="2800" b="1" dirty="0">
                <a:solidFill>
                  <a:srgbClr val="C00000"/>
                </a:solidFill>
              </a:rPr>
              <a:t>psikiyatrik bozukluk</a:t>
            </a:r>
            <a:r>
              <a:rPr lang="tr-TR" altLang="tr-TR" sz="2800" dirty="0">
                <a:solidFill>
                  <a:srgbClr val="C00000"/>
                </a:solidFill>
              </a:rPr>
              <a:t> </a:t>
            </a:r>
            <a:r>
              <a:rPr lang="tr-TR" altLang="tr-TR" sz="2800" dirty="0"/>
              <a:t>olarak kabul edilir.</a:t>
            </a:r>
          </a:p>
        </p:txBody>
      </p:sp>
      <p:pic>
        <p:nvPicPr>
          <p:cNvPr id="5" name="Resim 4">
            <a:extLst>
              <a:ext uri="{FF2B5EF4-FFF2-40B4-BE49-F238E27FC236}">
                <a16:creationId xmlns:a16="http://schemas.microsoft.com/office/drawing/2014/main" id="{28FF84B9-DD98-C5DF-3C39-BE30575B3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626" y="3815257"/>
            <a:ext cx="4308049" cy="2054608"/>
          </a:xfrm>
          <a:prstGeom prst="rect">
            <a:avLst/>
          </a:prstGeom>
        </p:spPr>
      </p:pic>
    </p:spTree>
    <p:extLst>
      <p:ext uri="{BB962C8B-B14F-4D97-AF65-F5344CB8AC3E}">
        <p14:creationId xmlns:p14="http://schemas.microsoft.com/office/powerpoint/2010/main" val="412070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A05976-5B2F-F8C1-3F61-451CCE03B747}"/>
              </a:ext>
            </a:extLst>
          </p:cNvPr>
          <p:cNvSpPr>
            <a:spLocks noGrp="1"/>
          </p:cNvSpPr>
          <p:nvPr>
            <p:ph type="title"/>
          </p:nvPr>
        </p:nvSpPr>
        <p:spPr/>
        <p:txBody>
          <a:bodyPr>
            <a:normAutofit/>
          </a:bodyPr>
          <a:lstStyle/>
          <a:p>
            <a:pPr algn="ctr"/>
            <a:r>
              <a:rPr lang="tr-TR" sz="4000" b="1" dirty="0">
                <a:solidFill>
                  <a:srgbClr val="C00000"/>
                </a:solidFill>
              </a:rPr>
              <a:t>ANKSİYETENİN BEDENSEL BELİRTİLERİ</a:t>
            </a:r>
            <a:endParaRPr lang="tr-TR" sz="4000" b="1" dirty="0"/>
          </a:p>
        </p:txBody>
      </p:sp>
      <p:sp>
        <p:nvSpPr>
          <p:cNvPr id="3" name="İçerik Yer Tutucusu 2">
            <a:extLst>
              <a:ext uri="{FF2B5EF4-FFF2-40B4-BE49-F238E27FC236}">
                <a16:creationId xmlns:a16="http://schemas.microsoft.com/office/drawing/2014/main" id="{1178586E-0796-FFFE-70E5-53A7CAC2B575}"/>
              </a:ext>
            </a:extLst>
          </p:cNvPr>
          <p:cNvSpPr>
            <a:spLocks noGrp="1"/>
          </p:cNvSpPr>
          <p:nvPr>
            <p:ph sz="half" idx="1"/>
          </p:nvPr>
        </p:nvSpPr>
        <p:spPr/>
        <p:txBody>
          <a:bodyPr>
            <a:normAutofit/>
          </a:bodyPr>
          <a:lstStyle/>
          <a:p>
            <a:pPr algn="l" eaLnBrk="1" hangingPunct="1">
              <a:lnSpc>
                <a:spcPct val="90000"/>
              </a:lnSpc>
              <a:spcBef>
                <a:spcPct val="50000"/>
              </a:spcBef>
              <a:buFontTx/>
              <a:buChar char="•"/>
            </a:pPr>
            <a:r>
              <a:rPr kumimoji="0" lang="tr-TR" altLang="tr-TR" sz="2800" dirty="0"/>
              <a:t>Çarpıntı</a:t>
            </a:r>
          </a:p>
          <a:p>
            <a:pPr algn="l" eaLnBrk="1" hangingPunct="1">
              <a:lnSpc>
                <a:spcPct val="90000"/>
              </a:lnSpc>
              <a:spcBef>
                <a:spcPct val="50000"/>
              </a:spcBef>
              <a:buFontTx/>
              <a:buChar char="•"/>
            </a:pPr>
            <a:r>
              <a:rPr kumimoji="0" lang="tr-TR" altLang="tr-TR" sz="2800" dirty="0"/>
              <a:t>Terleme, yüz kızarması</a:t>
            </a:r>
          </a:p>
          <a:p>
            <a:pPr algn="l" eaLnBrk="1" hangingPunct="1">
              <a:lnSpc>
                <a:spcPct val="90000"/>
              </a:lnSpc>
              <a:spcBef>
                <a:spcPct val="50000"/>
              </a:spcBef>
              <a:buFontTx/>
              <a:buChar char="•"/>
            </a:pPr>
            <a:r>
              <a:rPr kumimoji="0" lang="tr-TR" altLang="tr-TR" sz="2800" dirty="0"/>
              <a:t>Titreme</a:t>
            </a:r>
          </a:p>
          <a:p>
            <a:pPr algn="l" eaLnBrk="1" hangingPunct="1">
              <a:lnSpc>
                <a:spcPct val="90000"/>
              </a:lnSpc>
              <a:spcBef>
                <a:spcPct val="50000"/>
              </a:spcBef>
              <a:buFontTx/>
              <a:buChar char="•"/>
            </a:pPr>
            <a:r>
              <a:rPr kumimoji="0" lang="tr-TR" altLang="tr-TR" sz="2800" dirty="0"/>
              <a:t>Nefes alamama hissi</a:t>
            </a:r>
          </a:p>
          <a:p>
            <a:pPr algn="l" eaLnBrk="1" hangingPunct="1">
              <a:lnSpc>
                <a:spcPct val="90000"/>
              </a:lnSpc>
              <a:spcBef>
                <a:spcPct val="50000"/>
              </a:spcBef>
              <a:buFontTx/>
              <a:buChar char="•"/>
            </a:pPr>
            <a:r>
              <a:rPr kumimoji="0" lang="tr-TR" altLang="tr-TR" sz="2800" dirty="0"/>
              <a:t>Göğüste sıkışma hissi</a:t>
            </a:r>
          </a:p>
          <a:p>
            <a:pPr algn="l" eaLnBrk="1" hangingPunct="1">
              <a:lnSpc>
                <a:spcPct val="90000"/>
              </a:lnSpc>
              <a:spcBef>
                <a:spcPct val="50000"/>
              </a:spcBef>
              <a:buFontTx/>
              <a:buChar char="•"/>
            </a:pPr>
            <a:r>
              <a:rPr kumimoji="0" lang="tr-TR" altLang="tr-TR" sz="2800" dirty="0"/>
              <a:t>Göğüs ağrısı</a:t>
            </a:r>
          </a:p>
          <a:p>
            <a:pPr algn="l" eaLnBrk="1" hangingPunct="1">
              <a:lnSpc>
                <a:spcPct val="90000"/>
              </a:lnSpc>
              <a:spcBef>
                <a:spcPct val="50000"/>
              </a:spcBef>
              <a:buFontTx/>
              <a:buChar char="•"/>
            </a:pPr>
            <a:r>
              <a:rPr kumimoji="0" lang="tr-TR" altLang="tr-TR" sz="2800" dirty="0"/>
              <a:t>Bulantı, karın ağrısı</a:t>
            </a:r>
          </a:p>
          <a:p>
            <a:endParaRPr lang="tr-TR" dirty="0"/>
          </a:p>
        </p:txBody>
      </p:sp>
      <p:pic>
        <p:nvPicPr>
          <p:cNvPr id="6" name="Resim 5" descr="metin içeren bir resim&#10;&#10;Açıklama otomatik olarak oluşturuldu">
            <a:extLst>
              <a:ext uri="{FF2B5EF4-FFF2-40B4-BE49-F238E27FC236}">
                <a16:creationId xmlns:a16="http://schemas.microsoft.com/office/drawing/2014/main" id="{0F6A3A44-0D23-D218-DDB1-38BFBEBE9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43" y="2294512"/>
            <a:ext cx="5836600" cy="3044743"/>
          </a:xfrm>
          <a:prstGeom prst="rect">
            <a:avLst/>
          </a:prstGeom>
        </p:spPr>
      </p:pic>
    </p:spTree>
    <p:extLst>
      <p:ext uri="{BB962C8B-B14F-4D97-AF65-F5344CB8AC3E}">
        <p14:creationId xmlns:p14="http://schemas.microsoft.com/office/powerpoint/2010/main" val="171936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A05976-5B2F-F8C1-3F61-451CCE03B747}"/>
              </a:ext>
            </a:extLst>
          </p:cNvPr>
          <p:cNvSpPr>
            <a:spLocks noGrp="1"/>
          </p:cNvSpPr>
          <p:nvPr>
            <p:ph type="title"/>
          </p:nvPr>
        </p:nvSpPr>
        <p:spPr/>
        <p:txBody>
          <a:bodyPr>
            <a:normAutofit/>
          </a:bodyPr>
          <a:lstStyle/>
          <a:p>
            <a:pPr algn="ctr"/>
            <a:r>
              <a:rPr lang="tr-TR" sz="4000" b="1" dirty="0">
                <a:solidFill>
                  <a:srgbClr val="C00000"/>
                </a:solidFill>
              </a:rPr>
              <a:t>ANKSİYETENİN BEDENSEL BELİRTİLERİ</a:t>
            </a:r>
            <a:endParaRPr lang="tr-TR" sz="4000" b="1" dirty="0"/>
          </a:p>
        </p:txBody>
      </p:sp>
      <p:sp>
        <p:nvSpPr>
          <p:cNvPr id="4" name="İçerik Yer Tutucusu 3">
            <a:extLst>
              <a:ext uri="{FF2B5EF4-FFF2-40B4-BE49-F238E27FC236}">
                <a16:creationId xmlns:a16="http://schemas.microsoft.com/office/drawing/2014/main" id="{2CDF5534-FA3D-72F6-4860-4DB5F7F8DED9}"/>
              </a:ext>
            </a:extLst>
          </p:cNvPr>
          <p:cNvSpPr>
            <a:spLocks noGrp="1"/>
          </p:cNvSpPr>
          <p:nvPr>
            <p:ph sz="half" idx="2"/>
          </p:nvPr>
        </p:nvSpPr>
        <p:spPr>
          <a:xfrm>
            <a:off x="6445469" y="1794094"/>
            <a:ext cx="5181600" cy="4351338"/>
          </a:xfrm>
        </p:spPr>
        <p:txBody>
          <a:bodyPr>
            <a:normAutofit lnSpcReduction="10000"/>
          </a:bodyPr>
          <a:lstStyle/>
          <a:p>
            <a:pPr>
              <a:spcBef>
                <a:spcPct val="50000"/>
              </a:spcBef>
              <a:buFontTx/>
              <a:buChar char="•"/>
            </a:pPr>
            <a:r>
              <a:rPr kumimoji="0" lang="tr-TR" altLang="tr-TR" sz="2800" dirty="0"/>
              <a:t>Halsizlik, yorgunluk</a:t>
            </a:r>
          </a:p>
          <a:p>
            <a:pPr>
              <a:spcBef>
                <a:spcPct val="50000"/>
              </a:spcBef>
              <a:buFontTx/>
              <a:buChar char="•"/>
            </a:pPr>
            <a:r>
              <a:rPr kumimoji="0" lang="tr-TR" altLang="tr-TR" sz="2800" dirty="0"/>
              <a:t>Baş ağrısı, kas ağrısı</a:t>
            </a:r>
          </a:p>
          <a:p>
            <a:pPr algn="l" eaLnBrk="1" hangingPunct="1">
              <a:lnSpc>
                <a:spcPct val="90000"/>
              </a:lnSpc>
              <a:spcBef>
                <a:spcPct val="50000"/>
              </a:spcBef>
              <a:buFontTx/>
              <a:buChar char="•"/>
            </a:pPr>
            <a:r>
              <a:rPr kumimoji="0" lang="tr-TR" altLang="tr-TR" sz="2800" dirty="0"/>
              <a:t>Baş dönmesi, sersemlik, bayılma hissi</a:t>
            </a:r>
          </a:p>
          <a:p>
            <a:pPr>
              <a:spcBef>
                <a:spcPct val="50000"/>
              </a:spcBef>
              <a:buFontTx/>
              <a:buChar char="•"/>
            </a:pPr>
            <a:r>
              <a:rPr kumimoji="0" lang="tr-TR" altLang="tr-TR" sz="2800" dirty="0"/>
              <a:t>Uyuşma ve karıncalanmalar</a:t>
            </a:r>
          </a:p>
          <a:p>
            <a:pPr algn="l" eaLnBrk="1" hangingPunct="1">
              <a:lnSpc>
                <a:spcPct val="90000"/>
              </a:lnSpc>
              <a:spcBef>
                <a:spcPct val="50000"/>
              </a:spcBef>
              <a:buFontTx/>
              <a:buChar char="•"/>
            </a:pPr>
            <a:r>
              <a:rPr kumimoji="0" lang="tr-TR" altLang="tr-TR" sz="2800" dirty="0"/>
              <a:t>İştahsızlık, fazla yeme</a:t>
            </a:r>
          </a:p>
          <a:p>
            <a:pPr algn="l" eaLnBrk="1" hangingPunct="1">
              <a:lnSpc>
                <a:spcPct val="90000"/>
              </a:lnSpc>
              <a:spcBef>
                <a:spcPct val="50000"/>
              </a:spcBef>
              <a:buFontTx/>
              <a:buChar char="•"/>
            </a:pPr>
            <a:r>
              <a:rPr lang="tr-TR" altLang="tr-TR" dirty="0"/>
              <a:t>Şişkinlik, yutamama</a:t>
            </a:r>
            <a:endParaRPr kumimoji="0" lang="tr-TR" altLang="tr-TR" sz="2800" dirty="0"/>
          </a:p>
          <a:p>
            <a:pPr algn="l" eaLnBrk="1" hangingPunct="1">
              <a:lnSpc>
                <a:spcPct val="90000"/>
              </a:lnSpc>
              <a:spcBef>
                <a:spcPct val="50000"/>
              </a:spcBef>
              <a:buFontTx/>
              <a:buChar char="•"/>
            </a:pPr>
            <a:r>
              <a:rPr lang="tr-TR" dirty="0"/>
              <a:t>Uykusuzluk</a:t>
            </a:r>
          </a:p>
        </p:txBody>
      </p:sp>
      <p:pic>
        <p:nvPicPr>
          <p:cNvPr id="11" name="Resim 10">
            <a:extLst>
              <a:ext uri="{FF2B5EF4-FFF2-40B4-BE49-F238E27FC236}">
                <a16:creationId xmlns:a16="http://schemas.microsoft.com/office/drawing/2014/main" id="{FC12781B-71F7-0460-5B1A-F2BB27AE0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565" y="1690688"/>
            <a:ext cx="4248807" cy="4248807"/>
          </a:xfrm>
          <a:prstGeom prst="rect">
            <a:avLst/>
          </a:prstGeom>
        </p:spPr>
      </p:pic>
    </p:spTree>
    <p:extLst>
      <p:ext uri="{BB962C8B-B14F-4D97-AF65-F5344CB8AC3E}">
        <p14:creationId xmlns:p14="http://schemas.microsoft.com/office/powerpoint/2010/main" val="139993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A05976-5B2F-F8C1-3F61-451CCE03B747}"/>
              </a:ext>
            </a:extLst>
          </p:cNvPr>
          <p:cNvSpPr>
            <a:spLocks noGrp="1"/>
          </p:cNvSpPr>
          <p:nvPr>
            <p:ph type="title"/>
          </p:nvPr>
        </p:nvSpPr>
        <p:spPr/>
        <p:txBody>
          <a:bodyPr>
            <a:normAutofit/>
          </a:bodyPr>
          <a:lstStyle/>
          <a:p>
            <a:pPr algn="ctr"/>
            <a:r>
              <a:rPr lang="tr-TR" sz="4000" b="1" dirty="0">
                <a:solidFill>
                  <a:srgbClr val="C00000"/>
                </a:solidFill>
              </a:rPr>
              <a:t>ANKSİYETENİN RUHSAL-BİLİŞSEL BELİRTİLERİ</a:t>
            </a:r>
            <a:endParaRPr lang="tr-TR" sz="4000" b="1" dirty="0"/>
          </a:p>
        </p:txBody>
      </p:sp>
      <p:sp>
        <p:nvSpPr>
          <p:cNvPr id="3" name="İçerik Yer Tutucusu 2">
            <a:extLst>
              <a:ext uri="{FF2B5EF4-FFF2-40B4-BE49-F238E27FC236}">
                <a16:creationId xmlns:a16="http://schemas.microsoft.com/office/drawing/2014/main" id="{1178586E-0796-FFFE-70E5-53A7CAC2B575}"/>
              </a:ext>
            </a:extLst>
          </p:cNvPr>
          <p:cNvSpPr>
            <a:spLocks noGrp="1"/>
          </p:cNvSpPr>
          <p:nvPr>
            <p:ph sz="half" idx="1"/>
          </p:nvPr>
        </p:nvSpPr>
        <p:spPr/>
        <p:txBody>
          <a:bodyPr>
            <a:normAutofit/>
          </a:bodyPr>
          <a:lstStyle/>
          <a:p>
            <a:pPr algn="l" eaLnBrk="1" hangingPunct="1">
              <a:lnSpc>
                <a:spcPct val="90000"/>
              </a:lnSpc>
              <a:spcBef>
                <a:spcPct val="50000"/>
              </a:spcBef>
              <a:buFontTx/>
              <a:buChar char="•"/>
            </a:pPr>
            <a:endParaRPr kumimoji="0" lang="tr-TR" altLang="tr-TR" sz="2800" dirty="0"/>
          </a:p>
          <a:p>
            <a:pPr algn="l" eaLnBrk="1" hangingPunct="1">
              <a:lnSpc>
                <a:spcPct val="90000"/>
              </a:lnSpc>
              <a:spcBef>
                <a:spcPct val="50000"/>
              </a:spcBef>
              <a:buFontTx/>
              <a:buChar char="•"/>
            </a:pPr>
            <a:r>
              <a:rPr kumimoji="0" lang="tr-TR" altLang="tr-TR" sz="2800" dirty="0"/>
              <a:t>Dikkat ve bellek bozuklukları</a:t>
            </a:r>
          </a:p>
          <a:p>
            <a:pPr algn="l" eaLnBrk="1" hangingPunct="1">
              <a:lnSpc>
                <a:spcPct val="90000"/>
              </a:lnSpc>
              <a:spcBef>
                <a:spcPct val="50000"/>
              </a:spcBef>
              <a:buFontTx/>
              <a:buChar char="•"/>
            </a:pPr>
            <a:r>
              <a:rPr kumimoji="0" lang="tr-TR" altLang="tr-TR" sz="2800" dirty="0"/>
              <a:t>Seçici dikkat artışı</a:t>
            </a:r>
          </a:p>
          <a:p>
            <a:pPr>
              <a:spcBef>
                <a:spcPct val="50000"/>
              </a:spcBef>
              <a:buFontTx/>
              <a:buChar char="•"/>
            </a:pPr>
            <a:r>
              <a:rPr kumimoji="0" lang="tr-TR" altLang="tr-TR" sz="2800" dirty="0"/>
              <a:t>Endişe, korku hisleri</a:t>
            </a:r>
          </a:p>
          <a:p>
            <a:pPr>
              <a:spcBef>
                <a:spcPct val="50000"/>
              </a:spcBef>
              <a:buFontTx/>
              <a:buChar char="•"/>
            </a:pPr>
            <a:r>
              <a:rPr lang="tr-TR" altLang="tr-TR" dirty="0"/>
              <a:t>Kontrolü kaybedeceğini düşünme</a:t>
            </a:r>
            <a:endParaRPr kumimoji="0" lang="tr-TR" altLang="tr-TR" sz="2800" dirty="0"/>
          </a:p>
        </p:txBody>
      </p:sp>
      <p:sp>
        <p:nvSpPr>
          <p:cNvPr id="4" name="İçerik Yer Tutucusu 3">
            <a:extLst>
              <a:ext uri="{FF2B5EF4-FFF2-40B4-BE49-F238E27FC236}">
                <a16:creationId xmlns:a16="http://schemas.microsoft.com/office/drawing/2014/main" id="{2CDF5534-FA3D-72F6-4860-4DB5F7F8DED9}"/>
              </a:ext>
            </a:extLst>
          </p:cNvPr>
          <p:cNvSpPr>
            <a:spLocks noGrp="1"/>
          </p:cNvSpPr>
          <p:nvPr>
            <p:ph sz="half" idx="2"/>
          </p:nvPr>
        </p:nvSpPr>
        <p:spPr/>
        <p:txBody>
          <a:bodyPr>
            <a:normAutofit/>
          </a:bodyPr>
          <a:lstStyle/>
          <a:p>
            <a:pPr algn="l" eaLnBrk="1" hangingPunct="1">
              <a:lnSpc>
                <a:spcPct val="90000"/>
              </a:lnSpc>
              <a:spcBef>
                <a:spcPct val="50000"/>
              </a:spcBef>
              <a:buFontTx/>
              <a:buChar char="•"/>
            </a:pPr>
            <a:endParaRPr kumimoji="0" lang="tr-TR" altLang="tr-TR" sz="2800" dirty="0"/>
          </a:p>
          <a:p>
            <a:pPr algn="l" eaLnBrk="1" hangingPunct="1">
              <a:lnSpc>
                <a:spcPct val="90000"/>
              </a:lnSpc>
              <a:spcBef>
                <a:spcPct val="50000"/>
              </a:spcBef>
              <a:buFontTx/>
              <a:buChar char="•"/>
            </a:pPr>
            <a:r>
              <a:rPr kumimoji="0" lang="tr-TR" altLang="tr-TR" sz="2800" dirty="0"/>
              <a:t>Öleceğini düşünme </a:t>
            </a:r>
          </a:p>
          <a:p>
            <a:pPr algn="l" eaLnBrk="1" hangingPunct="1">
              <a:lnSpc>
                <a:spcPct val="90000"/>
              </a:lnSpc>
              <a:spcBef>
                <a:spcPct val="50000"/>
              </a:spcBef>
              <a:buFontTx/>
              <a:buChar char="•"/>
            </a:pPr>
            <a:r>
              <a:rPr kumimoji="0" lang="tr-TR" altLang="tr-TR" sz="2800" dirty="0"/>
              <a:t>Felaket senaryoları</a:t>
            </a:r>
          </a:p>
          <a:p>
            <a:pPr algn="l" eaLnBrk="1" hangingPunct="1">
              <a:lnSpc>
                <a:spcPct val="90000"/>
              </a:lnSpc>
              <a:spcBef>
                <a:spcPct val="50000"/>
              </a:spcBef>
              <a:buFontTx/>
              <a:buChar char="•"/>
            </a:pPr>
            <a:r>
              <a:rPr lang="tr-TR" altLang="tr-TR" dirty="0"/>
              <a:t>Depersonalizasyon</a:t>
            </a:r>
          </a:p>
          <a:p>
            <a:pPr algn="l" eaLnBrk="1" hangingPunct="1">
              <a:lnSpc>
                <a:spcPct val="90000"/>
              </a:lnSpc>
              <a:spcBef>
                <a:spcPct val="50000"/>
              </a:spcBef>
              <a:buFontTx/>
              <a:buChar char="•"/>
            </a:pPr>
            <a:r>
              <a:rPr kumimoji="0" lang="tr-TR" altLang="tr-TR" sz="2800" dirty="0" err="1"/>
              <a:t>Derealizasyon</a:t>
            </a:r>
            <a:endParaRPr kumimoji="0" lang="tr-TR" altLang="tr-TR" sz="2800" dirty="0"/>
          </a:p>
          <a:p>
            <a:pPr algn="l" eaLnBrk="1" hangingPunct="1">
              <a:lnSpc>
                <a:spcPct val="90000"/>
              </a:lnSpc>
              <a:spcBef>
                <a:spcPct val="50000"/>
              </a:spcBef>
              <a:buFontTx/>
              <a:buChar char="•"/>
            </a:pPr>
            <a:endParaRPr kumimoji="0" lang="tr-TR" altLang="tr-TR" sz="2800" dirty="0"/>
          </a:p>
        </p:txBody>
      </p:sp>
    </p:spTree>
    <p:extLst>
      <p:ext uri="{BB962C8B-B14F-4D97-AF65-F5344CB8AC3E}">
        <p14:creationId xmlns:p14="http://schemas.microsoft.com/office/powerpoint/2010/main" val="293166848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2516</TotalTime>
  <Words>2835</Words>
  <Application>Microsoft Office PowerPoint</Application>
  <PresentationFormat>Geniş ekran</PresentationFormat>
  <Paragraphs>416</Paragraphs>
  <Slides>39</Slides>
  <Notes>37</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39</vt:i4>
      </vt:variant>
    </vt:vector>
  </HeadingPairs>
  <TitlesOfParts>
    <vt:vector size="51" baseType="lpstr">
      <vt:lpstr>Arial</vt:lpstr>
      <vt:lpstr>Arial</vt:lpstr>
      <vt:lpstr>Calibri</vt:lpstr>
      <vt:lpstr>Calibri Light</vt:lpstr>
      <vt:lpstr>Comic Sans MS</vt:lpstr>
      <vt:lpstr>Courier New</vt:lpstr>
      <vt:lpstr>Mistral</vt:lpstr>
      <vt:lpstr>Noto Sans</vt:lpstr>
      <vt:lpstr>Times New Roman</vt:lpstr>
      <vt:lpstr>Verdana</vt:lpstr>
      <vt:lpstr>Wingdings</vt:lpstr>
      <vt:lpstr>Office Teması</vt:lpstr>
      <vt:lpstr>ANKSİYETE BOZUKLUKLARI</vt:lpstr>
      <vt:lpstr>AMAÇ</vt:lpstr>
      <vt:lpstr>HEDEFLER</vt:lpstr>
      <vt:lpstr>OLGU</vt:lpstr>
      <vt:lpstr>ANKSİYETE NEDİR?</vt:lpstr>
      <vt:lpstr>ANKSİYETE NEDİR?</vt:lpstr>
      <vt:lpstr>ANKSİYETENİN BEDENSEL BELİRTİLERİ</vt:lpstr>
      <vt:lpstr>ANKSİYETENİN BEDENSEL BELİRTİLERİ</vt:lpstr>
      <vt:lpstr>ANKSİYETENİN RUHSAL-BİLİŞSEL BELİRTİLERİ</vt:lpstr>
      <vt:lpstr>ANKSİYETEDE ÖNEMLİ KAVRAMLAR</vt:lpstr>
      <vt:lpstr>ANKSİYETEDE ÖNEMLİ KAVRAMLAR</vt:lpstr>
      <vt:lpstr>ANKSİYETE BOZUKLUKLARI EPİDEMİYOLOJİSİ</vt:lpstr>
      <vt:lpstr>ANKSİYETE BOZUKLUKLARI SINIFLANDIRMA</vt:lpstr>
      <vt:lpstr>YAYGIN ANKSİYETE BOZUKLUĞU</vt:lpstr>
      <vt:lpstr>YAYGIN ANKSİYETE BOZUKLUĞU</vt:lpstr>
      <vt:lpstr>YAYGIN ANKSİYETE BOZUKLUĞU</vt:lpstr>
      <vt:lpstr>PANİK BOZUKLUK</vt:lpstr>
      <vt:lpstr>AGORAFOBİ</vt:lpstr>
      <vt:lpstr>ÖZGÜL FOBİ</vt:lpstr>
      <vt:lpstr>SOSYAL FOBİ</vt:lpstr>
      <vt:lpstr> AYRILMA ANKSİYETESİ BOZUKLUĞU  </vt:lpstr>
      <vt:lpstr>SEÇİCİ KONUŞMAZLIK(MUTİZM)</vt:lpstr>
      <vt:lpstr>MADDE KULLANIMINA BAĞLI ANKSİYETE BOZUKLUĞU</vt:lpstr>
      <vt:lpstr>BAŞKA BİR SAĞLIK DURUMUNA BAĞLI ANKSİYETE BOZUKLUĞU</vt:lpstr>
      <vt:lpstr>TANISAL DEĞERLENDİRME</vt:lpstr>
      <vt:lpstr>PowerPoint Sunusu</vt:lpstr>
      <vt:lpstr>PowerPoint Sunusu</vt:lpstr>
      <vt:lpstr>PowerPoint Sunusu</vt:lpstr>
      <vt:lpstr>PowerPoint Sunusu</vt:lpstr>
      <vt:lpstr>AYIRICI TANI</vt:lpstr>
      <vt:lpstr>ANKSİYETE BELİRTİLERİNE NEDEN OLABİLEN TIBBİ DURUMLAR</vt:lpstr>
      <vt:lpstr>ANKSİYETE BELİRTİLERİNE NEDEN OLABİLEN İLAÇ VE MADDELER</vt:lpstr>
      <vt:lpstr>PSİKİYATRİ DIŞI TIBBİ NEDEN?</vt:lpstr>
      <vt:lpstr>DEPRESYON/ANKSİYETE</vt:lpstr>
      <vt:lpstr>TEDAVİ YAKLAŞIMI</vt:lpstr>
      <vt:lpstr>SEVK KRİTERLERİ</vt:lpstr>
      <vt:lpstr>OLGU</vt:lpstr>
      <vt:lpstr>KAYNAKLAR</vt:lpstr>
      <vt:lpstr>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DİSLİPİDEMİ</dc:title>
  <dc:creator>Betül  Kaya</dc:creator>
  <cp:lastModifiedBy>Betül  Kaya</cp:lastModifiedBy>
  <cp:revision>7</cp:revision>
  <dcterms:created xsi:type="dcterms:W3CDTF">2021-11-24T21:10:38Z</dcterms:created>
  <dcterms:modified xsi:type="dcterms:W3CDTF">2022-11-19T21:50:52Z</dcterms:modified>
</cp:coreProperties>
</file>