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1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F3D23C-8942-4EB9-BE22-4B2776EAE39E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7A2E51-9AE9-4020-88F9-B900E412E1D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571876"/>
            <a:ext cx="3286124" cy="3286124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0"/>
            <a:ext cx="4638659" cy="314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286256"/>
            <a:ext cx="2071702" cy="240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3052917" cy="37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Kızamık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Döküntü 3. günde gövde ve </a:t>
            </a:r>
            <a:r>
              <a:rPr lang="tr-TR" altLang="tr-TR" sz="2400" dirty="0" err="1">
                <a:solidFill>
                  <a:schemeClr val="tx1"/>
                </a:solidFill>
              </a:rPr>
              <a:t>ekstremitelere</a:t>
            </a:r>
            <a:r>
              <a:rPr lang="tr-TR" altLang="tr-TR" sz="2400" dirty="0">
                <a:solidFill>
                  <a:schemeClr val="tx1"/>
                </a:solidFill>
              </a:rPr>
              <a:t> yayılır ve yüz ve gövdede birleşme eğiliminde.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3. günden sonra ateş düşmeye ve döküntüler başladığı yerden itibaren solmaya başlar.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Lezyonlar </a:t>
            </a:r>
            <a:r>
              <a:rPr lang="tr-TR" altLang="tr-TR" sz="2400" dirty="0" smtClean="0">
                <a:solidFill>
                  <a:schemeClr val="tx1"/>
                </a:solidFill>
              </a:rPr>
              <a:t>6-7 günde soyularak </a:t>
            </a:r>
            <a:r>
              <a:rPr lang="tr-TR" altLang="tr-TR" sz="2400" dirty="0">
                <a:solidFill>
                  <a:schemeClr val="tx1"/>
                </a:solidFill>
              </a:rPr>
              <a:t>ve </a:t>
            </a:r>
            <a:r>
              <a:rPr lang="tr-TR" altLang="tr-TR" sz="2400" dirty="0" smtClean="0">
                <a:solidFill>
                  <a:schemeClr val="tx1"/>
                </a:solidFill>
              </a:rPr>
              <a:t>birkaç günde </a:t>
            </a:r>
            <a:r>
              <a:rPr lang="tr-TR" altLang="tr-TR" sz="2400" dirty="0">
                <a:solidFill>
                  <a:schemeClr val="tx1"/>
                </a:solidFill>
              </a:rPr>
              <a:t>gerileyen </a:t>
            </a:r>
            <a:r>
              <a:rPr lang="tr-TR" altLang="tr-TR" sz="2400" dirty="0" err="1">
                <a:solidFill>
                  <a:srgbClr val="FF0000"/>
                </a:solidFill>
              </a:rPr>
              <a:t>hiperpigmentasyon</a:t>
            </a:r>
            <a:r>
              <a:rPr lang="tr-TR" altLang="tr-TR" sz="2400" dirty="0" err="1">
                <a:solidFill>
                  <a:schemeClr val="tx1"/>
                </a:solidFill>
              </a:rPr>
              <a:t>la</a:t>
            </a:r>
            <a:r>
              <a:rPr lang="tr-TR" altLang="tr-TR" sz="2400" dirty="0">
                <a:solidFill>
                  <a:schemeClr val="tx1"/>
                </a:solidFill>
              </a:rPr>
              <a:t> iyileşir. </a:t>
            </a:r>
          </a:p>
          <a:p>
            <a:pPr>
              <a:lnSpc>
                <a:spcPct val="90000"/>
              </a:lnSpc>
              <a:buNone/>
            </a:pPr>
            <a:endParaRPr lang="tr-TR" alt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dirty="0" smtClean="0"/>
              <a:t>•Avuç içi ve ayak tabanında döküntü görülmez!</a:t>
            </a:r>
            <a:endParaRPr lang="tr-TR" alt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Kızamık-diğer bulgular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Ateş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</a:t>
            </a:r>
            <a:r>
              <a:rPr lang="tr-TR" dirty="0" err="1" smtClean="0"/>
              <a:t>Prodrom</a:t>
            </a:r>
            <a:r>
              <a:rPr lang="tr-TR" dirty="0" smtClean="0"/>
              <a:t> </a:t>
            </a:r>
            <a:r>
              <a:rPr lang="tr-TR" dirty="0"/>
              <a:t>döneminde hafif yükselir, </a:t>
            </a:r>
          </a:p>
          <a:p>
            <a:pPr>
              <a:buNone/>
            </a:pPr>
            <a:r>
              <a:rPr lang="tr-TR" dirty="0" smtClean="0"/>
              <a:t>         Döküntü </a:t>
            </a:r>
            <a:r>
              <a:rPr lang="tr-TR" dirty="0"/>
              <a:t>başladığında zirve yapar, </a:t>
            </a:r>
          </a:p>
          <a:p>
            <a:pPr>
              <a:buNone/>
            </a:pPr>
            <a:r>
              <a:rPr lang="tr-TR" dirty="0" smtClean="0"/>
              <a:t>         Döküntü </a:t>
            </a:r>
            <a:r>
              <a:rPr lang="tr-TR" dirty="0"/>
              <a:t>yayılmasıyla düşer. </a:t>
            </a:r>
          </a:p>
          <a:p>
            <a:pPr>
              <a:buNone/>
            </a:pPr>
            <a:r>
              <a:rPr lang="tr-TR" dirty="0" smtClean="0"/>
              <a:t>         Döküntünün </a:t>
            </a:r>
            <a:r>
              <a:rPr lang="tr-TR" dirty="0"/>
              <a:t>4. gününden sonra süren ateş </a:t>
            </a:r>
            <a:r>
              <a:rPr lang="tr-TR" dirty="0" smtClean="0"/>
              <a:t>komplikasyon düşündürür!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Konjonktivit</a:t>
            </a:r>
            <a:r>
              <a:rPr lang="tr-TR" dirty="0" smtClean="0"/>
              <a:t>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Döküntü </a:t>
            </a:r>
            <a:r>
              <a:rPr lang="tr-TR" dirty="0"/>
              <a:t>bitene kadar sürer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Öksürük</a:t>
            </a:r>
            <a:r>
              <a:rPr lang="tr-TR" dirty="0" smtClean="0"/>
              <a:t>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</a:t>
            </a:r>
            <a:r>
              <a:rPr lang="sv-SE" dirty="0" smtClean="0"/>
              <a:t>En </a:t>
            </a:r>
            <a:r>
              <a:rPr lang="sv-SE" dirty="0"/>
              <a:t>geç düzelen (2-3 hafta) semptom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Lenfadenopati</a:t>
            </a:r>
            <a:r>
              <a:rPr lang="tr-TR" dirty="0" smtClean="0"/>
              <a:t> (LAP)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Özellikle </a:t>
            </a:r>
            <a:r>
              <a:rPr lang="tr-TR" dirty="0" err="1"/>
              <a:t>postauriküler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Kızamık-tanı-komplikasyonlar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Tanı </a:t>
            </a:r>
            <a:endParaRPr lang="tr-TR" dirty="0"/>
          </a:p>
          <a:p>
            <a:pPr>
              <a:buNone/>
            </a:pPr>
            <a:r>
              <a:rPr lang="tr-TR" dirty="0" smtClean="0"/>
              <a:t>    •</a:t>
            </a:r>
            <a:r>
              <a:rPr lang="tr-TR" dirty="0"/>
              <a:t>Klinik </a:t>
            </a:r>
          </a:p>
          <a:p>
            <a:pPr>
              <a:buNone/>
            </a:pPr>
            <a:r>
              <a:rPr lang="tr-TR" dirty="0" smtClean="0"/>
              <a:t>    •</a:t>
            </a:r>
            <a:r>
              <a:rPr lang="tr-TR" dirty="0" err="1"/>
              <a:t>Laboratuvar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  Hücre </a:t>
            </a:r>
            <a:r>
              <a:rPr lang="tr-TR" dirty="0"/>
              <a:t>kültürü ya da </a:t>
            </a:r>
            <a:r>
              <a:rPr lang="tr-TR" dirty="0" err="1"/>
              <a:t>serolojik</a:t>
            </a:r>
            <a:r>
              <a:rPr lang="tr-TR" dirty="0"/>
              <a:t> testler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Komplikasyonlar </a:t>
            </a:r>
            <a:endParaRPr lang="tr-TR" dirty="0"/>
          </a:p>
          <a:p>
            <a:pPr>
              <a:buNone/>
            </a:pPr>
            <a:r>
              <a:rPr lang="tr-TR" dirty="0" smtClean="0"/>
              <a:t>    •</a:t>
            </a:r>
            <a:r>
              <a:rPr lang="tr-TR" dirty="0" err="1" smtClean="0"/>
              <a:t>Pnömoni</a:t>
            </a:r>
            <a:r>
              <a:rPr lang="tr-TR" dirty="0" smtClean="0"/>
              <a:t> </a:t>
            </a:r>
            <a:r>
              <a:rPr lang="tr-TR" dirty="0" err="1"/>
              <a:t>viral</a:t>
            </a:r>
            <a:r>
              <a:rPr lang="tr-TR" dirty="0"/>
              <a:t>/bakteriyel </a:t>
            </a:r>
          </a:p>
          <a:p>
            <a:pPr>
              <a:buNone/>
            </a:pPr>
            <a:r>
              <a:rPr lang="tr-TR" dirty="0" smtClean="0"/>
              <a:t>    •</a:t>
            </a:r>
            <a:r>
              <a:rPr lang="tr-TR" dirty="0"/>
              <a:t>Diğer </a:t>
            </a:r>
            <a:r>
              <a:rPr lang="tr-TR" dirty="0" err="1"/>
              <a:t>sekonder</a:t>
            </a:r>
            <a:r>
              <a:rPr lang="tr-TR" dirty="0"/>
              <a:t> bakteriyel </a:t>
            </a:r>
            <a:r>
              <a:rPr lang="tr-TR" dirty="0" err="1"/>
              <a:t>infeksiyonlar</a:t>
            </a:r>
            <a:r>
              <a:rPr lang="tr-TR" dirty="0"/>
              <a:t> (</a:t>
            </a:r>
            <a:r>
              <a:rPr lang="tr-TR" dirty="0" err="1"/>
              <a:t>otit</a:t>
            </a:r>
            <a:r>
              <a:rPr lang="tr-TR" dirty="0"/>
              <a:t> </a:t>
            </a:r>
            <a:r>
              <a:rPr lang="tr-TR" dirty="0" err="1"/>
              <a:t>vd</a:t>
            </a:r>
            <a:r>
              <a:rPr lang="tr-TR" dirty="0"/>
              <a:t>.) </a:t>
            </a:r>
          </a:p>
          <a:p>
            <a:pPr>
              <a:buNone/>
            </a:pPr>
            <a:r>
              <a:rPr lang="tr-TR" dirty="0" smtClean="0"/>
              <a:t>    •</a:t>
            </a:r>
            <a:r>
              <a:rPr lang="tr-TR" dirty="0"/>
              <a:t>Nörolojik (</a:t>
            </a:r>
            <a:r>
              <a:rPr lang="tr-TR" dirty="0" err="1">
                <a:solidFill>
                  <a:srgbClr val="FF0000"/>
                </a:solidFill>
              </a:rPr>
              <a:t>miyelit</a:t>
            </a:r>
            <a:r>
              <a:rPr lang="tr-TR" dirty="0">
                <a:solidFill>
                  <a:srgbClr val="FF0000"/>
                </a:solidFill>
              </a:rPr>
              <a:t>, SSPE </a:t>
            </a:r>
            <a:r>
              <a:rPr lang="tr-TR" dirty="0" err="1"/>
              <a:t>vd</a:t>
            </a:r>
            <a:r>
              <a:rPr lang="tr-TR" dirty="0"/>
              <a:t>.)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Kızamık -Tedavi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altLang="tr-TR" sz="2400" dirty="0">
                <a:solidFill>
                  <a:schemeClr val="tx1"/>
                </a:solidFill>
              </a:rPr>
              <a:t>Temas sonrası ilk 72 saatte aşılanmak koruyucu.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dirty="0">
                <a:solidFill>
                  <a:schemeClr val="tx1"/>
                </a:solidFill>
              </a:rPr>
              <a:t>Temas sonrası ilk 6 günde </a:t>
            </a:r>
            <a:r>
              <a:rPr lang="tr-TR" altLang="tr-TR" sz="2400" dirty="0" err="1">
                <a:solidFill>
                  <a:schemeClr val="tx1"/>
                </a:solidFill>
              </a:rPr>
              <a:t>immünoglobulin</a:t>
            </a:r>
            <a:r>
              <a:rPr lang="tr-TR" altLang="tr-TR" sz="2400" dirty="0">
                <a:solidFill>
                  <a:schemeClr val="tx1"/>
                </a:solidFill>
              </a:rPr>
              <a:t> verilirse seyir değişebilir.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dirty="0">
                <a:solidFill>
                  <a:schemeClr val="tx1"/>
                </a:solidFill>
              </a:rPr>
              <a:t>Ateş için </a:t>
            </a:r>
            <a:r>
              <a:rPr lang="tr-TR" altLang="tr-TR" sz="2400" dirty="0" err="1">
                <a:solidFill>
                  <a:schemeClr val="tx1"/>
                </a:solidFill>
              </a:rPr>
              <a:t>parasetamol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de-DE" altLang="tr-TR" sz="2400" dirty="0">
                <a:solidFill>
                  <a:schemeClr val="tx1"/>
                </a:solidFill>
              </a:rPr>
              <a:t>(40-60 mg/kg/</a:t>
            </a:r>
            <a:r>
              <a:rPr lang="de-DE" altLang="tr-TR" sz="2400" dirty="0" err="1">
                <a:solidFill>
                  <a:schemeClr val="tx1"/>
                </a:solidFill>
              </a:rPr>
              <a:t>gün</a:t>
            </a:r>
            <a:r>
              <a:rPr lang="de-DE" altLang="tr-TR" sz="2400" dirty="0">
                <a:solidFill>
                  <a:schemeClr val="tx1"/>
                </a:solidFill>
              </a:rPr>
              <a:t>, 4</a:t>
            </a:r>
            <a:r>
              <a:rPr lang="tr-TR" altLang="tr-TR" sz="2400" dirty="0">
                <a:solidFill>
                  <a:schemeClr val="tx1"/>
                </a:solidFill>
              </a:rPr>
              <a:t> dozda, ağızdan).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dirty="0">
                <a:solidFill>
                  <a:srgbClr val="FF0000"/>
                </a:solidFill>
              </a:rPr>
              <a:t>A </a:t>
            </a:r>
            <a:r>
              <a:rPr lang="tr-TR" altLang="tr-TR" sz="2400" dirty="0">
                <a:solidFill>
                  <a:schemeClr val="tx1"/>
                </a:solidFill>
              </a:rPr>
              <a:t>vitamini.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Kızamıkçık-</a:t>
            </a:r>
            <a:r>
              <a:rPr lang="tr-TR" b="1" dirty="0" err="1" smtClean="0"/>
              <a:t>Rubella</a:t>
            </a:r>
            <a:r>
              <a:rPr lang="tr-TR" b="1" dirty="0" smtClean="0"/>
              <a:t>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Zarflı</a:t>
            </a:r>
            <a:r>
              <a:rPr lang="tr-TR" sz="2400" dirty="0"/>
              <a:t>, 60nm çapında tek sarmallı RNA virüsü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Epidemi/</a:t>
            </a:r>
            <a:r>
              <a:rPr lang="tr-TR" sz="2400" dirty="0" err="1" smtClean="0"/>
              <a:t>pandemi</a:t>
            </a:r>
            <a:r>
              <a:rPr lang="tr-TR" sz="2400" dirty="0" smtClean="0"/>
              <a:t> </a:t>
            </a:r>
            <a:r>
              <a:rPr lang="tr-TR" sz="2400" dirty="0"/>
              <a:t>yapabilir </a:t>
            </a:r>
          </a:p>
          <a:p>
            <a:pPr>
              <a:buNone/>
            </a:pPr>
            <a:r>
              <a:rPr lang="tr-TR" sz="2400" dirty="0" smtClean="0"/>
              <a:t>    •</a:t>
            </a:r>
            <a:r>
              <a:rPr lang="tr-TR" sz="2400" dirty="0"/>
              <a:t>Aşı!!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Yakın </a:t>
            </a:r>
            <a:r>
              <a:rPr lang="tr-TR" sz="2400" dirty="0"/>
              <a:t>temas sonucu </a:t>
            </a:r>
            <a:r>
              <a:rPr lang="tr-TR" sz="2400" dirty="0" err="1"/>
              <a:t>infekte</a:t>
            </a:r>
            <a:r>
              <a:rPr lang="tr-TR" sz="2400" dirty="0"/>
              <a:t> bireylerin solunum </a:t>
            </a:r>
            <a:r>
              <a:rPr lang="tr-TR" sz="2400" dirty="0" err="1"/>
              <a:t>sekresyonlarından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damlacık</a:t>
            </a:r>
            <a:r>
              <a:rPr lang="tr-TR" sz="2400" dirty="0"/>
              <a:t> yoluyla bulaşır </a:t>
            </a:r>
          </a:p>
          <a:p>
            <a:pPr>
              <a:buNone/>
            </a:pPr>
            <a:r>
              <a:rPr lang="tr-TR" sz="2400" dirty="0" smtClean="0"/>
              <a:t>      •</a:t>
            </a:r>
            <a:r>
              <a:rPr lang="tr-TR" sz="2400" dirty="0"/>
              <a:t>Virüs döküntülerin başlangıcından 10 gün öncesinden 15 gün sonrasına kadar </a:t>
            </a:r>
            <a:r>
              <a:rPr lang="tr-TR" sz="2400" dirty="0" smtClean="0"/>
              <a:t>bulaşıcı!</a:t>
            </a:r>
            <a:endParaRPr lang="tr-TR" sz="2400" dirty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143404" cy="282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01122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Kızamıkçık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İnkübasyon</a:t>
            </a:r>
            <a:r>
              <a:rPr lang="tr-TR" sz="2400" dirty="0" smtClean="0"/>
              <a:t> </a:t>
            </a:r>
            <a:r>
              <a:rPr lang="tr-TR" sz="2400" dirty="0"/>
              <a:t>süresi 14-21 gün 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Prodrom</a:t>
            </a:r>
            <a:r>
              <a:rPr lang="tr-TR" sz="2400" dirty="0" smtClean="0"/>
              <a:t> </a:t>
            </a:r>
            <a:r>
              <a:rPr lang="tr-TR" sz="2400" dirty="0"/>
              <a:t>(1-7 gün) </a:t>
            </a:r>
            <a:r>
              <a:rPr lang="tr-TR" sz="2400" dirty="0" smtClean="0"/>
              <a:t>hafif seyirli</a:t>
            </a:r>
            <a:endParaRPr lang="tr-TR" sz="2400" dirty="0"/>
          </a:p>
          <a:p>
            <a:pPr>
              <a:buNone/>
            </a:pPr>
            <a:r>
              <a:rPr lang="tr-TR" sz="2400" dirty="0" smtClean="0"/>
              <a:t>       •</a:t>
            </a:r>
            <a:r>
              <a:rPr lang="tr-TR" sz="2400" dirty="0" err="1" smtClean="0"/>
              <a:t>Başağrısı</a:t>
            </a:r>
            <a:r>
              <a:rPr lang="tr-TR" sz="2400" dirty="0"/>
              <a:t>, ateş, LAP…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En </a:t>
            </a:r>
            <a:r>
              <a:rPr lang="tr-TR" sz="2400" dirty="0"/>
              <a:t>tipik belirti </a:t>
            </a:r>
            <a:r>
              <a:rPr lang="tr-TR" sz="2400" dirty="0" err="1"/>
              <a:t>retroauriküler</a:t>
            </a:r>
            <a:r>
              <a:rPr lang="tr-TR" sz="2400" dirty="0"/>
              <a:t> ve </a:t>
            </a:r>
            <a:r>
              <a:rPr lang="tr-TR" sz="2400" dirty="0" err="1"/>
              <a:t>suboksipital</a:t>
            </a:r>
            <a:r>
              <a:rPr lang="tr-TR" sz="2400" dirty="0"/>
              <a:t> ağrılı </a:t>
            </a:r>
            <a:r>
              <a:rPr lang="tr-TR" sz="2400" dirty="0">
                <a:solidFill>
                  <a:srgbClr val="FF0000"/>
                </a:solidFill>
              </a:rPr>
              <a:t>LAP</a:t>
            </a:r>
            <a:r>
              <a:rPr lang="tr-TR" sz="2400" dirty="0"/>
              <a:t> </a:t>
            </a:r>
          </a:p>
          <a:p>
            <a:pPr>
              <a:buNone/>
            </a:pPr>
            <a:r>
              <a:rPr lang="tr-TR" sz="2400" dirty="0" smtClean="0"/>
              <a:t>       •</a:t>
            </a:r>
            <a:r>
              <a:rPr lang="tr-TR" sz="2400" dirty="0" err="1"/>
              <a:t>LAP’sız</a:t>
            </a:r>
            <a:r>
              <a:rPr lang="tr-TR" sz="2400" dirty="0"/>
              <a:t> döküntü görülmez!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Makülopapüler</a:t>
            </a:r>
            <a:r>
              <a:rPr lang="tr-TR" sz="2400" dirty="0" smtClean="0"/>
              <a:t> </a:t>
            </a:r>
            <a:r>
              <a:rPr lang="tr-TR" sz="2400" dirty="0"/>
              <a:t>döküntüler yüzde başlar, hızla gövde ve </a:t>
            </a:r>
            <a:r>
              <a:rPr lang="tr-TR" sz="2400" dirty="0" err="1"/>
              <a:t>ekstremitelere</a:t>
            </a:r>
            <a:r>
              <a:rPr lang="tr-TR" sz="2400" dirty="0"/>
              <a:t> yayılır. 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15425" r="14986" b="19469"/>
          <a:stretch/>
        </p:blipFill>
        <p:spPr bwMode="auto">
          <a:xfrm>
            <a:off x="5316063" y="0"/>
            <a:ext cx="3827937" cy="3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r>
              <a:rPr lang="tr-TR" b="1" dirty="0" smtClean="0"/>
              <a:t>Kızamıkçık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714908"/>
          </a:xfrm>
        </p:spPr>
        <p:txBody>
          <a:bodyPr>
            <a:normAutofit/>
          </a:bodyPr>
          <a:lstStyle/>
          <a:p>
            <a:r>
              <a:rPr lang="tr-TR" altLang="tr-TR" sz="2000" dirty="0">
                <a:solidFill>
                  <a:schemeClr val="tx1"/>
                </a:solidFill>
              </a:rPr>
              <a:t>Döküntüden 1-5 gün önce;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baş ağrısı, boğaz ağrısı, düşük dereceli ateş, </a:t>
            </a:r>
            <a:r>
              <a:rPr lang="tr-TR" altLang="tr-TR" sz="1800" dirty="0" err="1">
                <a:solidFill>
                  <a:schemeClr val="tx1"/>
                </a:solidFill>
              </a:rPr>
              <a:t>konjonktivit</a:t>
            </a:r>
            <a:r>
              <a:rPr lang="tr-TR" altLang="tr-TR" sz="1800" dirty="0">
                <a:solidFill>
                  <a:schemeClr val="tx1"/>
                </a:solidFill>
              </a:rPr>
              <a:t>, titreme, </a:t>
            </a:r>
            <a:r>
              <a:rPr lang="tr-TR" altLang="tr-TR" sz="1800" dirty="0" err="1">
                <a:solidFill>
                  <a:schemeClr val="tx1"/>
                </a:solidFill>
              </a:rPr>
              <a:t>ıştahsızlık</a:t>
            </a:r>
            <a:r>
              <a:rPr lang="tr-TR" altLang="tr-TR" sz="1800" dirty="0">
                <a:solidFill>
                  <a:schemeClr val="tx1"/>
                </a:solidFill>
              </a:rPr>
              <a:t>, mide bulantısı.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Döküntüden 24 saat önce;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Büyük ağrılı </a:t>
            </a:r>
            <a:r>
              <a:rPr lang="tr-TR" altLang="tr-TR" sz="1800" dirty="0" err="1">
                <a:solidFill>
                  <a:schemeClr val="tx1"/>
                </a:solidFill>
              </a:rPr>
              <a:t>lenfadenopatiler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2000" dirty="0">
                <a:solidFill>
                  <a:schemeClr val="tx1"/>
                </a:solidFill>
              </a:rPr>
              <a:t>(</a:t>
            </a:r>
            <a:r>
              <a:rPr lang="tr-TR" altLang="tr-TR" sz="1800" dirty="0" err="1">
                <a:solidFill>
                  <a:schemeClr val="tx1"/>
                </a:solidFill>
              </a:rPr>
              <a:t>Postauriküler</a:t>
            </a:r>
            <a:r>
              <a:rPr lang="tr-TR" altLang="tr-TR" sz="1800" dirty="0">
                <a:solidFill>
                  <a:schemeClr val="tx1"/>
                </a:solidFill>
              </a:rPr>
              <a:t>, </a:t>
            </a:r>
            <a:r>
              <a:rPr lang="tr-TR" altLang="tr-TR" sz="1800" dirty="0" err="1">
                <a:solidFill>
                  <a:schemeClr val="tx1"/>
                </a:solidFill>
              </a:rPr>
              <a:t>suboksipital</a:t>
            </a:r>
            <a:r>
              <a:rPr lang="tr-TR" altLang="tr-TR" sz="1800" dirty="0">
                <a:solidFill>
                  <a:schemeClr val="tx1"/>
                </a:solidFill>
              </a:rPr>
              <a:t> ve </a:t>
            </a:r>
            <a:r>
              <a:rPr lang="tr-TR" altLang="tr-TR" sz="1800" dirty="0" err="1">
                <a:solidFill>
                  <a:schemeClr val="tx1"/>
                </a:solidFill>
              </a:rPr>
              <a:t>posterior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1800" dirty="0" err="1">
                <a:solidFill>
                  <a:schemeClr val="tx1"/>
                </a:solidFill>
              </a:rPr>
              <a:t>servikal</a:t>
            </a:r>
            <a:r>
              <a:rPr lang="tr-TR" altLang="tr-TR" sz="1800" dirty="0">
                <a:solidFill>
                  <a:schemeClr val="tx1"/>
                </a:solidFill>
              </a:rPr>
              <a:t>) </a:t>
            </a:r>
            <a:r>
              <a:rPr lang="tr-TR" altLang="tr-TR" sz="1800" b="1" dirty="0">
                <a:solidFill>
                  <a:schemeClr val="tx1"/>
                </a:solidFill>
              </a:rPr>
              <a:t>(</a:t>
            </a:r>
            <a:r>
              <a:rPr lang="tr-TR" altLang="tr-TR" sz="1800" b="1" dirty="0" err="1">
                <a:solidFill>
                  <a:srgbClr val="FF0000"/>
                </a:solidFill>
              </a:rPr>
              <a:t>Theodor</a:t>
            </a:r>
            <a:r>
              <a:rPr lang="tr-TR" altLang="tr-TR" sz="1800" b="1" dirty="0">
                <a:solidFill>
                  <a:srgbClr val="FF0000"/>
                </a:solidFill>
              </a:rPr>
              <a:t> </a:t>
            </a:r>
            <a:r>
              <a:rPr lang="tr-TR" altLang="tr-TR" sz="1800" b="1" dirty="0" err="1">
                <a:solidFill>
                  <a:srgbClr val="FF0000"/>
                </a:solidFill>
              </a:rPr>
              <a:t>fenomoni</a:t>
            </a:r>
            <a:r>
              <a:rPr lang="tr-TR" altLang="tr-TR" sz="1800" b="1" dirty="0">
                <a:solidFill>
                  <a:srgbClr val="FF0000"/>
                </a:solidFill>
              </a:rPr>
              <a:t>),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Yumuşak damakta pembe renkli </a:t>
            </a:r>
            <a:r>
              <a:rPr lang="tr-TR" altLang="tr-TR" sz="1800" dirty="0" err="1">
                <a:solidFill>
                  <a:schemeClr val="tx1"/>
                </a:solidFill>
              </a:rPr>
              <a:t>enantemler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1800" b="1" dirty="0">
                <a:solidFill>
                  <a:schemeClr val="tx1"/>
                </a:solidFill>
              </a:rPr>
              <a:t>(</a:t>
            </a:r>
            <a:r>
              <a:rPr lang="tr-TR" altLang="tr-TR" sz="1800" b="1" dirty="0" err="1">
                <a:solidFill>
                  <a:srgbClr val="FF0000"/>
                </a:solidFill>
              </a:rPr>
              <a:t>Forscheimer</a:t>
            </a:r>
            <a:r>
              <a:rPr lang="tr-TR" altLang="tr-TR" sz="1800" b="1" dirty="0">
                <a:solidFill>
                  <a:srgbClr val="FF0000"/>
                </a:solidFill>
              </a:rPr>
              <a:t> lekeleri</a:t>
            </a:r>
            <a:r>
              <a:rPr lang="tr-TR" altLang="tr-TR" sz="18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tr-TR" altLang="tr-TR" sz="2000" dirty="0" smtClean="0"/>
              <a:t>Döküntü;</a:t>
            </a:r>
          </a:p>
          <a:p>
            <a:pPr lvl="1"/>
            <a:r>
              <a:rPr lang="tr-TR" altLang="tr-TR" sz="1800" dirty="0" smtClean="0"/>
              <a:t>Açık pembe renkli, </a:t>
            </a:r>
            <a:r>
              <a:rPr lang="tr-TR" altLang="tr-TR" sz="1800" dirty="0" err="1" smtClean="0"/>
              <a:t>makulopapüler</a:t>
            </a:r>
            <a:r>
              <a:rPr lang="tr-TR" altLang="tr-TR" sz="1800" dirty="0" smtClean="0"/>
              <a:t> tarzda, </a:t>
            </a:r>
            <a:r>
              <a:rPr lang="tr-TR" altLang="tr-TR" sz="1800" b="1" dirty="0" smtClean="0"/>
              <a:t>saçlı deri ve yüzde</a:t>
            </a:r>
            <a:r>
              <a:rPr lang="tr-TR" altLang="tr-TR" sz="1800" dirty="0" smtClean="0"/>
              <a:t> başlayan ve </a:t>
            </a:r>
            <a:r>
              <a:rPr lang="tr-TR" altLang="tr-TR" sz="1800" b="1" dirty="0" smtClean="0"/>
              <a:t>birinci gün sonunda tüm vücuda yayılır.</a:t>
            </a:r>
          </a:p>
          <a:p>
            <a:pPr lvl="1"/>
            <a:r>
              <a:rPr lang="tr-TR" altLang="tr-TR" sz="1800" dirty="0" smtClean="0"/>
              <a:t>Tek tek görülür, birleşmez.</a:t>
            </a:r>
          </a:p>
          <a:p>
            <a:pPr lvl="1"/>
            <a:r>
              <a:rPr lang="tr-TR" altLang="tr-TR" sz="1800" dirty="0" smtClean="0"/>
              <a:t>İkinci gün başladığı yerden solar ve üçüncü gün soyulma veya </a:t>
            </a:r>
            <a:r>
              <a:rPr lang="tr-TR" altLang="tr-TR" sz="1800" dirty="0" err="1" smtClean="0"/>
              <a:t>hiperpigmentasyon</a:t>
            </a:r>
            <a:r>
              <a:rPr lang="tr-TR" altLang="tr-TR" sz="1800" dirty="0" smtClean="0"/>
              <a:t> olmadan kaybolur. </a:t>
            </a:r>
          </a:p>
          <a:p>
            <a:pPr lvl="1"/>
            <a:endParaRPr lang="tr-TR" altLang="tr-TR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img.webmd.com/dtmcms/live/webmd/consumer_assets/site_images/articles/image_article_collections/mcgraw_hill_skin_atlases/childhood_skin_problems/CASPD_rubella.jpg?resize=646px:*&amp;output-quality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08" y="214290"/>
            <a:ext cx="3123068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Kızamıkçık-tanı-komplikasyonlar-tedavi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Tanı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•Klinik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•</a:t>
            </a:r>
            <a:r>
              <a:rPr lang="tr-TR" dirty="0" err="1" smtClean="0"/>
              <a:t>Laboratuvar</a:t>
            </a:r>
            <a:r>
              <a:rPr lang="tr-TR" dirty="0" smtClean="0"/>
              <a:t>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      Hücre </a:t>
            </a:r>
            <a:r>
              <a:rPr lang="tr-TR" dirty="0"/>
              <a:t>kültürü ya da </a:t>
            </a:r>
            <a:r>
              <a:rPr lang="tr-TR" dirty="0" err="1"/>
              <a:t>serolojik</a:t>
            </a:r>
            <a:r>
              <a:rPr lang="tr-TR" dirty="0"/>
              <a:t> </a:t>
            </a:r>
            <a:r>
              <a:rPr lang="tr-TR" dirty="0" smtClean="0"/>
              <a:t>testler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Komplikasyonlar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•Nadir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•</a:t>
            </a:r>
            <a:r>
              <a:rPr lang="tr-TR" dirty="0" err="1" smtClean="0"/>
              <a:t>Poliartrit</a:t>
            </a:r>
            <a:r>
              <a:rPr lang="tr-TR" dirty="0"/>
              <a:t>, </a:t>
            </a:r>
            <a:r>
              <a:rPr lang="tr-TR" dirty="0" err="1"/>
              <a:t>artrit</a:t>
            </a:r>
            <a:r>
              <a:rPr lang="tr-TR" dirty="0"/>
              <a:t>, </a:t>
            </a:r>
            <a:r>
              <a:rPr lang="tr-TR" dirty="0" err="1"/>
              <a:t>artralji</a:t>
            </a:r>
            <a:r>
              <a:rPr lang="tr-TR" dirty="0"/>
              <a:t> genç kadınlarda (1/3) </a:t>
            </a:r>
            <a:r>
              <a:rPr lang="tr-TR" dirty="0" smtClean="0"/>
              <a:t>,</a:t>
            </a:r>
            <a:r>
              <a:rPr lang="tr-TR" dirty="0" err="1" smtClean="0">
                <a:solidFill>
                  <a:srgbClr val="FF0000"/>
                </a:solidFill>
              </a:rPr>
              <a:t>ensefalit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trombositopeni</a:t>
            </a:r>
            <a:endParaRPr lang="tr-TR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Tedavi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•</a:t>
            </a:r>
            <a:r>
              <a:rPr lang="tr-TR" dirty="0" err="1"/>
              <a:t>Semptomatik</a:t>
            </a:r>
            <a:r>
              <a:rPr lang="tr-TR" dirty="0"/>
              <a:t>, destek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000" b="1" dirty="0" err="1" smtClean="0"/>
              <a:t>Roseola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infantum</a:t>
            </a:r>
            <a:r>
              <a:rPr lang="tr-TR" sz="4000" b="1" dirty="0" smtClean="0"/>
              <a:t>/ altıncı hastalık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600" dirty="0" smtClean="0"/>
              <a:t>Etken </a:t>
            </a:r>
            <a:endParaRPr lang="tr-TR" sz="2600" dirty="0"/>
          </a:p>
          <a:p>
            <a:pPr>
              <a:buNone/>
            </a:pPr>
            <a:r>
              <a:rPr lang="tr-TR" sz="2600" dirty="0" smtClean="0"/>
              <a:t>      •</a:t>
            </a:r>
            <a:r>
              <a:rPr lang="tr-TR" sz="2600" dirty="0">
                <a:solidFill>
                  <a:srgbClr val="FF0000"/>
                </a:solidFill>
              </a:rPr>
              <a:t>HHV-6</a:t>
            </a:r>
            <a:r>
              <a:rPr lang="tr-TR" sz="2600" dirty="0"/>
              <a:t>* ve HHV-7 </a:t>
            </a:r>
          </a:p>
          <a:p>
            <a:pPr>
              <a:buNone/>
            </a:pPr>
            <a:r>
              <a:rPr lang="tr-TR" sz="2600" dirty="0" smtClean="0"/>
              <a:t>      •</a:t>
            </a:r>
            <a:r>
              <a:rPr lang="tr-TR" sz="2600" dirty="0" err="1"/>
              <a:t>Enterovirus</a:t>
            </a:r>
            <a:r>
              <a:rPr lang="tr-TR" sz="2600" dirty="0"/>
              <a:t>, </a:t>
            </a:r>
            <a:r>
              <a:rPr lang="tr-TR" sz="2600" dirty="0" err="1"/>
              <a:t>adenovirus</a:t>
            </a:r>
            <a:r>
              <a:rPr lang="tr-TR" sz="2600" dirty="0"/>
              <a:t>, </a:t>
            </a:r>
            <a:r>
              <a:rPr lang="tr-TR" sz="2600" dirty="0" err="1"/>
              <a:t>parainfluenza</a:t>
            </a:r>
            <a:r>
              <a:rPr lang="tr-TR" sz="2600" dirty="0"/>
              <a:t> virüs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Bebek </a:t>
            </a:r>
            <a:r>
              <a:rPr lang="tr-TR" sz="2600" dirty="0"/>
              <a:t>ve küçük çocuklarda 3-5 gün süren ateş, </a:t>
            </a:r>
            <a:endParaRPr lang="tr-TR" sz="2600" dirty="0" smtClean="0"/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Ateşin düşmesini izleyen yaygın, kısa süren </a:t>
            </a:r>
            <a:r>
              <a:rPr lang="tr-TR" sz="2600" dirty="0" err="1" smtClean="0"/>
              <a:t>makülopapüler</a:t>
            </a:r>
            <a:r>
              <a:rPr lang="tr-TR" sz="2600" dirty="0" smtClean="0"/>
              <a:t> döküntü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err="1" smtClean="0"/>
              <a:t>İnkübasyon</a:t>
            </a:r>
            <a:r>
              <a:rPr lang="tr-TR" sz="2600" dirty="0" smtClean="0"/>
              <a:t> süresi etkene göre değişir </a:t>
            </a:r>
          </a:p>
          <a:p>
            <a:pPr>
              <a:buNone/>
            </a:pPr>
            <a:r>
              <a:rPr lang="tr-TR" sz="2600" dirty="0" smtClean="0"/>
              <a:t>      •Genellikle HHV-6 etken olduğu için 9-10 gün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Bulaş </a:t>
            </a:r>
            <a:r>
              <a:rPr lang="tr-TR" sz="2600" dirty="0"/>
              <a:t>solunum </a:t>
            </a:r>
            <a:r>
              <a:rPr lang="tr-TR" sz="2600" dirty="0" err="1"/>
              <a:t>sekresyonlarıyla</a:t>
            </a:r>
            <a:r>
              <a:rPr lang="tr-TR" sz="2600" dirty="0"/>
              <a:t> olur 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81" y="0"/>
            <a:ext cx="3380019" cy="271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58272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R. </a:t>
            </a:r>
            <a:r>
              <a:rPr lang="tr-TR" b="1" dirty="0" err="1" smtClean="0"/>
              <a:t>infantum</a:t>
            </a:r>
            <a:r>
              <a:rPr lang="tr-TR" b="1" dirty="0" smtClean="0"/>
              <a:t>-tanı-komplikasyonlar-tedavi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Tanı </a:t>
            </a:r>
            <a:endParaRPr lang="tr-TR" sz="2800" dirty="0"/>
          </a:p>
          <a:p>
            <a:pPr>
              <a:buNone/>
            </a:pPr>
            <a:r>
              <a:rPr lang="tr-TR" sz="2800" dirty="0" smtClean="0"/>
              <a:t>       •</a:t>
            </a:r>
            <a:r>
              <a:rPr lang="tr-TR" sz="2800" dirty="0"/>
              <a:t>Klinik </a:t>
            </a:r>
          </a:p>
          <a:p>
            <a:pPr>
              <a:buNone/>
            </a:pPr>
            <a:r>
              <a:rPr lang="tr-TR" sz="2800" dirty="0" smtClean="0"/>
              <a:t>       •</a:t>
            </a:r>
            <a:r>
              <a:rPr lang="tr-TR" sz="2800" dirty="0" err="1"/>
              <a:t>Laboratuvar</a:t>
            </a:r>
            <a:r>
              <a:rPr lang="tr-TR" sz="2800" dirty="0"/>
              <a:t> </a:t>
            </a:r>
          </a:p>
          <a:p>
            <a:pPr>
              <a:buNone/>
            </a:pPr>
            <a:r>
              <a:rPr lang="tr-TR" sz="2800" dirty="0" smtClean="0"/>
              <a:t>             Hücre </a:t>
            </a:r>
            <a:r>
              <a:rPr lang="tr-TR" sz="2800" dirty="0"/>
              <a:t>kültürü ya da </a:t>
            </a:r>
            <a:r>
              <a:rPr lang="tr-TR" sz="2800" dirty="0" err="1"/>
              <a:t>serolojik</a:t>
            </a:r>
            <a:r>
              <a:rPr lang="tr-TR" sz="2800" dirty="0"/>
              <a:t> testler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Komplikasyonlar </a:t>
            </a:r>
            <a:endParaRPr lang="tr-TR" sz="2800" dirty="0"/>
          </a:p>
          <a:p>
            <a:pPr>
              <a:buNone/>
            </a:pPr>
            <a:r>
              <a:rPr lang="tr-TR" sz="2800" dirty="0" smtClean="0"/>
              <a:t>       •</a:t>
            </a:r>
            <a:r>
              <a:rPr lang="tr-TR" sz="2800" dirty="0" err="1">
                <a:solidFill>
                  <a:srgbClr val="FF0000"/>
                </a:solidFill>
              </a:rPr>
              <a:t>Febril</a:t>
            </a:r>
            <a:r>
              <a:rPr lang="tr-TR" sz="2800" dirty="0">
                <a:solidFill>
                  <a:srgbClr val="FF0000"/>
                </a:solidFill>
              </a:rPr>
              <a:t> nöbet</a:t>
            </a:r>
            <a:r>
              <a:rPr lang="tr-TR" sz="2800" dirty="0"/>
              <a:t>, aseptik menenjit, </a:t>
            </a:r>
            <a:r>
              <a:rPr lang="tr-TR" sz="2800" dirty="0" err="1"/>
              <a:t>ensefalit</a:t>
            </a:r>
            <a:r>
              <a:rPr lang="tr-TR" sz="2800" dirty="0"/>
              <a:t> </a:t>
            </a:r>
          </a:p>
          <a:p>
            <a:pPr>
              <a:buNone/>
            </a:pPr>
            <a:r>
              <a:rPr lang="tr-TR" sz="2800" dirty="0" smtClean="0"/>
              <a:t>       •</a:t>
            </a:r>
            <a:r>
              <a:rPr lang="tr-TR" sz="2800" dirty="0" err="1"/>
              <a:t>Trombositopenik</a:t>
            </a:r>
            <a:r>
              <a:rPr lang="tr-TR" sz="2800" dirty="0"/>
              <a:t> </a:t>
            </a:r>
            <a:r>
              <a:rPr lang="tr-TR" sz="2800" dirty="0" err="1"/>
              <a:t>purpura</a:t>
            </a:r>
            <a:r>
              <a:rPr lang="tr-TR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Tedavi </a:t>
            </a:r>
            <a:endParaRPr lang="tr-TR" sz="2800" dirty="0"/>
          </a:p>
          <a:p>
            <a:pPr>
              <a:buNone/>
            </a:pPr>
            <a:r>
              <a:rPr lang="tr-TR" sz="2800" dirty="0" smtClean="0"/>
              <a:t>       •</a:t>
            </a:r>
            <a:r>
              <a:rPr lang="tr-TR" sz="2800" dirty="0" err="1"/>
              <a:t>Semptomatik</a:t>
            </a:r>
            <a:r>
              <a:rPr lang="tr-TR" sz="2800" dirty="0"/>
              <a:t>, </a:t>
            </a:r>
            <a:r>
              <a:rPr lang="tr-TR" sz="2800" dirty="0" smtClean="0"/>
              <a:t>destek (çoğu zaman ateşi düşürmek yeterli )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0"/>
            <a:ext cx="3286116" cy="3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86742" cy="4643470"/>
          </a:xfrm>
        </p:spPr>
        <p:txBody>
          <a:bodyPr>
            <a:normAutofit/>
          </a:bodyPr>
          <a:lstStyle/>
          <a:p>
            <a:pPr lvl="0"/>
            <a:r>
              <a:rPr lang="tr-TR" sz="54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ÇOCUKLUK ÇAĞININ VİRAL DÖKÜNTÜLÜ HASTALIKLARI</a:t>
            </a:r>
            <a:br>
              <a:rPr lang="tr-TR" sz="54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4786322"/>
            <a:ext cx="5643602" cy="1523038"/>
          </a:xfrm>
        </p:spPr>
        <p:txBody>
          <a:bodyPr>
            <a:normAutofit/>
          </a:bodyPr>
          <a:lstStyle/>
          <a:p>
            <a:endParaRPr lang="tr-TR" dirty="0"/>
          </a:p>
          <a:p>
            <a:pPr>
              <a:buNone/>
            </a:pPr>
            <a:r>
              <a:rPr lang="tr-TR" dirty="0" smtClean="0"/>
              <a:t> </a:t>
            </a:r>
            <a:endParaRPr lang="tr-TR" dirty="0" smtClean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143240" y="4929198"/>
            <a:ext cx="550072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latin typeface="+mj-lt"/>
                <a:ea typeface="+mj-ea"/>
                <a:cs typeface="+mj-cs"/>
              </a:rPr>
              <a:t>İNTÖRN DR. UĞUR </a:t>
            </a:r>
            <a:r>
              <a:rPr lang="tr-TR" sz="2400" dirty="0" smtClean="0">
                <a:latin typeface="+mj-lt"/>
                <a:ea typeface="+mj-ea"/>
                <a:cs typeface="+mj-cs"/>
              </a:rPr>
              <a:t>ŞANLIOĞLU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KTÜ Tıp </a:t>
            </a:r>
            <a:r>
              <a:rPr lang="tr-TR" sz="2400" dirty="0" smtClean="0">
                <a:latin typeface="+mj-lt"/>
                <a:ea typeface="+mj-ea"/>
                <a:cs typeface="+mj-cs"/>
              </a:rPr>
              <a:t>Fakültesi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Aile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Hekimliği Stajı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aseline="0" dirty="0" smtClean="0">
                <a:latin typeface="+mj-lt"/>
                <a:ea typeface="+mj-ea"/>
                <a:cs typeface="+mj-cs"/>
              </a:rPr>
              <a:t>06.09.2019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Ayırıcı tanı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Döküntülerin </a:t>
            </a:r>
            <a:r>
              <a:rPr lang="tr-TR" dirty="0"/>
              <a:t>morfolojisi nedeniyle</a:t>
            </a:r>
            <a:r>
              <a:rPr lang="tr-TR" dirty="0">
                <a:solidFill>
                  <a:srgbClr val="FF0000"/>
                </a:solidFill>
              </a:rPr>
              <a:t> kızamık</a:t>
            </a:r>
            <a:r>
              <a:rPr lang="tr-TR" dirty="0"/>
              <a:t>, </a:t>
            </a:r>
            <a:r>
              <a:rPr lang="tr-TR" dirty="0">
                <a:solidFill>
                  <a:srgbClr val="0070C0"/>
                </a:solidFill>
              </a:rPr>
              <a:t>kızamıkçık</a:t>
            </a:r>
            <a:r>
              <a:rPr lang="tr-TR" dirty="0"/>
              <a:t> ve </a:t>
            </a:r>
            <a:r>
              <a:rPr lang="tr-TR" dirty="0" err="1">
                <a:solidFill>
                  <a:srgbClr val="FFFF00"/>
                </a:solidFill>
              </a:rPr>
              <a:t>roseola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infantum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/>
              <a:t>birbirlerine benzer.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Ayırıcı tanı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hastalıkları birbirinden ayırt edilmesi, </a:t>
            </a:r>
            <a:r>
              <a:rPr lang="tr-TR" dirty="0" err="1"/>
              <a:t>prodromal</a:t>
            </a:r>
            <a:r>
              <a:rPr lang="tr-TR" dirty="0"/>
              <a:t> döneme ve LAP’ a göre yapılır.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Kızamık</a:t>
            </a:r>
            <a:r>
              <a:rPr lang="tr-TR" dirty="0" smtClean="0"/>
              <a:t>ta </a:t>
            </a:r>
            <a:r>
              <a:rPr lang="tr-TR" dirty="0" err="1"/>
              <a:t>prodromal</a:t>
            </a:r>
            <a:r>
              <a:rPr lang="tr-TR" dirty="0"/>
              <a:t> dönem belirgindir. </a:t>
            </a:r>
          </a:p>
          <a:p>
            <a:pPr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Rinit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konjonktivit</a:t>
            </a:r>
            <a:r>
              <a:rPr lang="tr-TR" dirty="0"/>
              <a:t> </a:t>
            </a:r>
            <a:r>
              <a:rPr lang="tr-TR" dirty="0" smtClean="0"/>
              <a:t>vardır 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FFFF00"/>
                </a:solidFill>
              </a:rPr>
              <a:t>Kızamıkçık</a:t>
            </a:r>
            <a:r>
              <a:rPr lang="tr-TR" dirty="0" smtClean="0"/>
              <a:t>ta </a:t>
            </a:r>
            <a:r>
              <a:rPr lang="tr-TR" dirty="0" err="1"/>
              <a:t>prodromal</a:t>
            </a:r>
            <a:r>
              <a:rPr lang="tr-TR" dirty="0"/>
              <a:t> dönem belirsizdir. </a:t>
            </a:r>
          </a:p>
          <a:p>
            <a:pPr>
              <a:buNone/>
            </a:pPr>
            <a:r>
              <a:rPr lang="tr-TR" dirty="0" smtClean="0"/>
              <a:t>        LAP </a:t>
            </a:r>
            <a:r>
              <a:rPr lang="tr-TR" dirty="0"/>
              <a:t>çarpıcıdır.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tr-TR" dirty="0" err="1" smtClean="0">
                <a:solidFill>
                  <a:srgbClr val="0070C0"/>
                </a:solidFill>
              </a:rPr>
              <a:t>Roseola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infantumda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yüksek ateşin düşmesiyle döküntü başlar. </a:t>
            </a:r>
            <a:r>
              <a:rPr lang="tr-TR" dirty="0" smtClean="0"/>
              <a:t>Diğerlerinde </a:t>
            </a:r>
            <a:r>
              <a:rPr lang="tr-TR" dirty="0"/>
              <a:t>döküntünün ilk günlerinde daha ateş vardır.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5357818" cy="1857364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Eritema</a:t>
            </a:r>
            <a:r>
              <a:rPr lang="tr-TR" b="1" dirty="0" smtClean="0"/>
              <a:t> </a:t>
            </a:r>
            <a:r>
              <a:rPr lang="tr-TR" sz="3600" b="1" dirty="0" err="1" smtClean="0"/>
              <a:t>infeksiyozum</a:t>
            </a:r>
            <a:r>
              <a:rPr lang="tr-TR" b="1" dirty="0" smtClean="0"/>
              <a:t>        5. hastalık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3100" dirty="0" smtClean="0"/>
              <a:t>Etken </a:t>
            </a:r>
            <a:r>
              <a:rPr lang="tr-TR" sz="3100" dirty="0" err="1">
                <a:solidFill>
                  <a:srgbClr val="FF0000"/>
                </a:solidFill>
              </a:rPr>
              <a:t>Parvovirus</a:t>
            </a:r>
            <a:r>
              <a:rPr lang="tr-TR" sz="3100" dirty="0">
                <a:solidFill>
                  <a:srgbClr val="FF0000"/>
                </a:solidFill>
              </a:rPr>
              <a:t> B19 </a:t>
            </a:r>
          </a:p>
          <a:p>
            <a:pPr>
              <a:buFont typeface="Wingdings" pitchFamily="2" charset="2"/>
              <a:buChar char="Ø"/>
            </a:pPr>
            <a:r>
              <a:rPr lang="tr-TR" sz="3100" dirty="0" smtClean="0"/>
              <a:t>Sıklıkla </a:t>
            </a:r>
            <a:r>
              <a:rPr lang="tr-TR" sz="3100" dirty="0"/>
              <a:t>4-10 yaşlarda </a:t>
            </a:r>
          </a:p>
          <a:p>
            <a:pPr>
              <a:buNone/>
            </a:pPr>
            <a:r>
              <a:rPr lang="tr-TR" sz="3100" dirty="0" smtClean="0"/>
              <a:t>           •</a:t>
            </a:r>
            <a:r>
              <a:rPr lang="tr-TR" sz="3100" dirty="0"/>
              <a:t>Erişkinde de görülebilir (</a:t>
            </a:r>
            <a:r>
              <a:rPr lang="tr-TR" sz="3100" dirty="0" err="1" smtClean="0"/>
              <a:t>immunsupresif</a:t>
            </a:r>
            <a:r>
              <a:rPr lang="tr-TR" sz="3100" dirty="0" smtClean="0"/>
              <a:t>) </a:t>
            </a:r>
            <a:endParaRPr lang="tr-TR" sz="3100" dirty="0"/>
          </a:p>
          <a:p>
            <a:pPr>
              <a:buFont typeface="Wingdings" pitchFamily="2" charset="2"/>
              <a:buChar char="Ø"/>
            </a:pPr>
            <a:r>
              <a:rPr lang="tr-TR" sz="3100" dirty="0" smtClean="0"/>
              <a:t>Kış </a:t>
            </a:r>
            <a:r>
              <a:rPr lang="tr-TR" sz="3100" dirty="0"/>
              <a:t>bitimi ile yaz başlangıcı arasında lokal epidemi yapabilir. </a:t>
            </a:r>
          </a:p>
          <a:p>
            <a:pPr>
              <a:buFont typeface="Wingdings" pitchFamily="2" charset="2"/>
              <a:buChar char="Ø"/>
            </a:pPr>
            <a:r>
              <a:rPr lang="tr-TR" sz="3100" dirty="0" smtClean="0"/>
              <a:t>Bulaş </a:t>
            </a:r>
            <a:r>
              <a:rPr lang="tr-TR" sz="3100" dirty="0"/>
              <a:t>-damlacık yoluyla- temas, </a:t>
            </a:r>
            <a:r>
              <a:rPr lang="tr-TR" sz="3100" dirty="0" err="1"/>
              <a:t>vertikal</a:t>
            </a:r>
            <a:r>
              <a:rPr lang="tr-TR" sz="3100" dirty="0"/>
              <a:t> ya da </a:t>
            </a:r>
            <a:r>
              <a:rPr lang="tr-TR" sz="3100" dirty="0" err="1"/>
              <a:t>hematojenöz</a:t>
            </a:r>
            <a:r>
              <a:rPr lang="tr-TR" sz="3100" dirty="0"/>
              <a:t> olabilir. </a:t>
            </a:r>
          </a:p>
          <a:p>
            <a:pPr>
              <a:buFont typeface="Wingdings" pitchFamily="2" charset="2"/>
              <a:buChar char="Ø"/>
            </a:pPr>
            <a:r>
              <a:rPr lang="tr-TR" sz="3100" dirty="0" smtClean="0"/>
              <a:t>Çocuklarda </a:t>
            </a:r>
            <a:r>
              <a:rPr lang="tr-TR" sz="3100" dirty="0" err="1"/>
              <a:t>bilateral</a:t>
            </a:r>
            <a:r>
              <a:rPr lang="tr-TR" sz="3100" dirty="0"/>
              <a:t> parlak kırmızı yanak </a:t>
            </a:r>
            <a:r>
              <a:rPr lang="tr-TR" sz="3100" dirty="0" smtClean="0"/>
              <a:t>–</a:t>
            </a:r>
            <a:r>
              <a:rPr lang="tr-TR" sz="3100" dirty="0" smtClean="0">
                <a:solidFill>
                  <a:srgbClr val="FF0000"/>
                </a:solidFill>
              </a:rPr>
              <a:t>tokatlanmış yüz görünümü- </a:t>
            </a:r>
            <a:r>
              <a:rPr lang="tr-TR" sz="3100" dirty="0"/>
              <a:t>karakteristik </a:t>
            </a:r>
          </a:p>
          <a:p>
            <a:pPr>
              <a:buNone/>
            </a:pPr>
            <a:r>
              <a:rPr lang="tr-TR" sz="3100" dirty="0" smtClean="0"/>
              <a:t>           •</a:t>
            </a:r>
            <a:r>
              <a:rPr lang="tr-TR" sz="3100" dirty="0"/>
              <a:t>Erişkinlerde döküntü daha az karakteristik, </a:t>
            </a:r>
            <a:r>
              <a:rPr lang="tr-TR" sz="3100" dirty="0" err="1"/>
              <a:t>artropati</a:t>
            </a:r>
            <a:r>
              <a:rPr lang="tr-TR" sz="3100" dirty="0"/>
              <a:t> yaygın bulgu. 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3714744" cy="26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Eritema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infeksiyozum</a:t>
            </a:r>
            <a:endParaRPr lang="tr-TR" sz="3600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600" dirty="0">
                <a:solidFill>
                  <a:schemeClr val="tx1"/>
                </a:solidFill>
              </a:rPr>
              <a:t>Aniden </a:t>
            </a:r>
            <a:r>
              <a:rPr lang="tr-TR" altLang="tr-TR" sz="2600" b="1" dirty="0">
                <a:solidFill>
                  <a:schemeClr val="tx1"/>
                </a:solidFill>
              </a:rPr>
              <a:t>tokatlanmış yüz</a:t>
            </a:r>
            <a:r>
              <a:rPr lang="tr-TR" altLang="tr-TR" sz="2600" dirty="0">
                <a:solidFill>
                  <a:schemeClr val="tx1"/>
                </a:solidFill>
              </a:rPr>
              <a:t> görünümü şeklinde ortaya çıkan </a:t>
            </a:r>
            <a:r>
              <a:rPr lang="tr-TR" altLang="tr-TR" sz="2600" dirty="0" err="1">
                <a:solidFill>
                  <a:schemeClr val="tx1"/>
                </a:solidFill>
              </a:rPr>
              <a:t>makulopapüler</a:t>
            </a:r>
            <a:r>
              <a:rPr lang="tr-TR" altLang="tr-TR" sz="2600" dirty="0">
                <a:solidFill>
                  <a:schemeClr val="tx1"/>
                </a:solidFill>
              </a:rPr>
              <a:t> tarzda döküntü</a:t>
            </a:r>
            <a:r>
              <a:rPr lang="tr-TR" altLang="tr-TR" sz="2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2600" dirty="0" smtClean="0"/>
              <a:t>Sonrasında gövdeye ve </a:t>
            </a:r>
            <a:r>
              <a:rPr lang="tr-TR" altLang="tr-TR" sz="2600" dirty="0" err="1" smtClean="0"/>
              <a:t>ekstremite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proksimaline</a:t>
            </a:r>
            <a:r>
              <a:rPr lang="tr-TR" altLang="tr-TR" sz="2600" dirty="0" smtClean="0"/>
              <a:t> yerleşen, ortadan solmaya başlayan, </a:t>
            </a:r>
            <a:r>
              <a:rPr lang="tr-TR" altLang="tr-TR" sz="2600" b="1" dirty="0" err="1" smtClean="0"/>
              <a:t>retiküler</a:t>
            </a:r>
            <a:r>
              <a:rPr lang="tr-TR" altLang="tr-TR" sz="2600" b="1" dirty="0" smtClean="0"/>
              <a:t>, </a:t>
            </a:r>
            <a:r>
              <a:rPr lang="tr-TR" altLang="tr-TR" sz="2600" b="1" dirty="0" smtClean="0">
                <a:solidFill>
                  <a:srgbClr val="FF0000"/>
                </a:solidFill>
              </a:rPr>
              <a:t>'dantel tarzı</a:t>
            </a:r>
            <a:r>
              <a:rPr lang="tr-TR" altLang="tr-TR" sz="2600" b="1" dirty="0" smtClean="0"/>
              <a:t>‘</a:t>
            </a:r>
            <a:r>
              <a:rPr lang="tr-TR" altLang="tr-TR" sz="2600" dirty="0" smtClean="0"/>
              <a:t>, kaşıntılı döküntü.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tr-TR" altLang="tr-TR" sz="26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2600" dirty="0" err="1" smtClean="0">
                <a:solidFill>
                  <a:srgbClr val="FF0000"/>
                </a:solidFill>
              </a:rPr>
              <a:t>Ekstansör</a:t>
            </a:r>
            <a:r>
              <a:rPr lang="tr-TR" altLang="tr-TR" sz="2600" dirty="0" smtClean="0"/>
              <a:t> bölgelerde görülür, el ve ayaklar korunur.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2600" dirty="0" smtClean="0"/>
              <a:t>Sıcak banyo, heyecan, egzersiz ve minör travmalar sonucu oluşan </a:t>
            </a:r>
            <a:r>
              <a:rPr lang="tr-TR" altLang="tr-TR" sz="2600" dirty="0" err="1" smtClean="0"/>
              <a:t>rekürren</a:t>
            </a:r>
            <a:r>
              <a:rPr lang="tr-TR" altLang="tr-TR" sz="2600" dirty="0" smtClean="0"/>
              <a:t> döküntüler alevlenme ve azalmalarla, ortalama 11 gün (2-39 gün) sürer.</a:t>
            </a:r>
            <a:endParaRPr lang="tr-TR" sz="2600" dirty="0" smtClean="0"/>
          </a:p>
          <a:p>
            <a:pPr>
              <a:lnSpc>
                <a:spcPct val="90000"/>
              </a:lnSpc>
            </a:pPr>
            <a:endParaRPr lang="tr-TR" altLang="tr-TR" dirty="0" smtClean="0"/>
          </a:p>
          <a:p>
            <a:endParaRPr lang="tr-TR" alt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1785950"/>
          </a:xfrm>
        </p:spPr>
        <p:txBody>
          <a:bodyPr>
            <a:normAutofit fontScale="90000"/>
          </a:bodyPr>
          <a:lstStyle/>
          <a:p>
            <a:r>
              <a:rPr lang="tr-TR" sz="4000" b="1" dirty="0" err="1" smtClean="0"/>
              <a:t>Eritema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infeksiyozum</a:t>
            </a:r>
            <a:r>
              <a:rPr lang="tr-TR" sz="4000" b="1" dirty="0" smtClean="0"/>
              <a:t>-tanı-komplikasyonlar-tedavi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Tanı </a:t>
            </a:r>
          </a:p>
          <a:p>
            <a:pPr>
              <a:buNone/>
            </a:pPr>
            <a:r>
              <a:rPr lang="tr-TR" dirty="0" smtClean="0"/>
              <a:t>      •Klinik </a:t>
            </a:r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/>
              <a:t>Laboratuvar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Komplikasyonlar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>
                <a:solidFill>
                  <a:srgbClr val="FF0000"/>
                </a:solidFill>
              </a:rPr>
              <a:t>Fatal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aplastik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kriz</a:t>
            </a:r>
            <a:r>
              <a:rPr lang="tr-TR" dirty="0" smtClean="0"/>
              <a:t>*, </a:t>
            </a:r>
            <a:r>
              <a:rPr lang="tr-TR" dirty="0"/>
              <a:t>ITP, </a:t>
            </a:r>
            <a:r>
              <a:rPr lang="tr-TR" dirty="0" err="1"/>
              <a:t>vaskülit</a:t>
            </a:r>
            <a:r>
              <a:rPr lang="tr-TR" dirty="0"/>
              <a:t>, nefrit, </a:t>
            </a:r>
            <a:r>
              <a:rPr lang="tr-TR" dirty="0" err="1"/>
              <a:t>lenfadenit</a:t>
            </a:r>
            <a:r>
              <a:rPr lang="tr-TR" dirty="0"/>
              <a:t>, menenjit, </a:t>
            </a:r>
            <a:r>
              <a:rPr lang="tr-TR" dirty="0" err="1"/>
              <a:t>ensefalit</a:t>
            </a:r>
            <a:r>
              <a:rPr lang="tr-TR" dirty="0"/>
              <a:t>… </a:t>
            </a:r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/>
              <a:t>Gebelikte </a:t>
            </a:r>
            <a:r>
              <a:rPr lang="tr-TR" dirty="0" err="1"/>
              <a:t>fetal</a:t>
            </a:r>
            <a:r>
              <a:rPr lang="tr-TR" dirty="0"/>
              <a:t> anemi, </a:t>
            </a:r>
            <a:r>
              <a:rPr lang="tr-TR" dirty="0" err="1"/>
              <a:t>hidrops</a:t>
            </a:r>
            <a:r>
              <a:rPr lang="tr-TR" dirty="0"/>
              <a:t> </a:t>
            </a:r>
            <a:r>
              <a:rPr lang="tr-TR" dirty="0" err="1"/>
              <a:t>fetalis</a:t>
            </a:r>
            <a:r>
              <a:rPr lang="tr-TR" dirty="0"/>
              <a:t>, düşük…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Tedavi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/>
              <a:t>Semptomatik</a:t>
            </a:r>
            <a:r>
              <a:rPr lang="tr-TR" dirty="0"/>
              <a:t>, destek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/>
          <a:lstStyle/>
          <a:p>
            <a:r>
              <a:rPr lang="tr-TR" b="1" dirty="0" smtClean="0"/>
              <a:t>Suçiçeği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>
              <a:buNone/>
            </a:pPr>
            <a:r>
              <a:rPr lang="tr-TR" b="1" dirty="0" smtClean="0"/>
              <a:t> </a:t>
            </a:r>
            <a:endParaRPr lang="tr-TR" b="1" dirty="0"/>
          </a:p>
          <a:p>
            <a:pPr>
              <a:buFont typeface="Wingdings" pitchFamily="2" charset="2"/>
              <a:buChar char="Ø"/>
            </a:pPr>
            <a:r>
              <a:rPr lang="tr-TR" sz="2200" dirty="0" smtClean="0"/>
              <a:t>Etken </a:t>
            </a:r>
            <a:r>
              <a:rPr lang="tr-TR" sz="2200" dirty="0" err="1"/>
              <a:t>varicella</a:t>
            </a:r>
            <a:r>
              <a:rPr lang="tr-TR" sz="2200" dirty="0"/>
              <a:t> </a:t>
            </a:r>
            <a:r>
              <a:rPr lang="tr-TR" sz="2200" dirty="0" err="1"/>
              <a:t>zoster</a:t>
            </a:r>
            <a:r>
              <a:rPr lang="tr-TR" sz="2200" dirty="0"/>
              <a:t> virüsü </a:t>
            </a:r>
          </a:p>
          <a:p>
            <a:pPr>
              <a:buNone/>
            </a:pPr>
            <a:r>
              <a:rPr lang="tr-TR" sz="2200" dirty="0" smtClean="0"/>
              <a:t>    •</a:t>
            </a:r>
            <a:r>
              <a:rPr lang="tr-TR" sz="2200" dirty="0" err="1"/>
              <a:t>Herpesviridae</a:t>
            </a:r>
            <a:r>
              <a:rPr lang="tr-TR" sz="2200" dirty="0"/>
              <a:t> ailesinden zarflı DNA virüsü 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err="1" smtClean="0"/>
              <a:t>Primer</a:t>
            </a:r>
            <a:r>
              <a:rPr lang="tr-TR" sz="2200" dirty="0" smtClean="0"/>
              <a:t> </a:t>
            </a:r>
            <a:r>
              <a:rPr lang="tr-TR" sz="2200" dirty="0" err="1"/>
              <a:t>infeksiyon</a:t>
            </a:r>
            <a:r>
              <a:rPr lang="tr-TR" sz="2200" dirty="0"/>
              <a:t> suçiçeği 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/>
              <a:t>İkinci </a:t>
            </a:r>
            <a:r>
              <a:rPr lang="tr-TR" sz="2200" dirty="0"/>
              <a:t>kez geçirme olasılığı nadir 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/>
              <a:t>•Olguların %90’ı &lt;10 yaş ancak erişkinlerde de görülebilir 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/>
              <a:t>Epidemiler </a:t>
            </a:r>
            <a:r>
              <a:rPr lang="tr-TR" sz="2200" dirty="0"/>
              <a:t>yapabilir</a:t>
            </a:r>
            <a:r>
              <a:rPr lang="tr-TR" sz="2200" dirty="0" smtClean="0"/>
              <a:t>.  Aşı </a:t>
            </a:r>
            <a:r>
              <a:rPr lang="tr-TR" sz="2200" dirty="0"/>
              <a:t>!!! 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err="1" smtClean="0"/>
              <a:t>İnkübasyon</a:t>
            </a:r>
            <a:r>
              <a:rPr lang="tr-TR" sz="2200" dirty="0" smtClean="0"/>
              <a:t> </a:t>
            </a:r>
            <a:r>
              <a:rPr lang="tr-TR" sz="2200" dirty="0"/>
              <a:t>süresi ~15 gün (10-21 gün) </a:t>
            </a:r>
          </a:p>
          <a:p>
            <a:pPr>
              <a:buFont typeface="Wingdings" pitchFamily="2" charset="2"/>
              <a:buChar char="Ø"/>
            </a:pPr>
            <a:r>
              <a:rPr lang="es-ES" sz="2200" dirty="0" smtClean="0"/>
              <a:t>Bulaş </a:t>
            </a:r>
            <a:r>
              <a:rPr lang="es-ES" sz="2200" dirty="0"/>
              <a:t>aerosol ya da direkt temasla 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0"/>
            <a:ext cx="4286248" cy="30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Suçiçeği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Döküntüler </a:t>
            </a:r>
            <a:r>
              <a:rPr lang="tr-TR" dirty="0"/>
              <a:t>başlamadan 48 saat önce bulaştırıcılık başlar, tüm lezyonlarda kabuklar düşünceye kadar devam edebilir.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Prodrom</a:t>
            </a:r>
            <a:r>
              <a:rPr lang="tr-TR" dirty="0" smtClean="0"/>
              <a:t> </a:t>
            </a:r>
            <a:r>
              <a:rPr lang="tr-TR" dirty="0"/>
              <a:t>dönemi -döküntüden 24 saat önce- hafif seyirli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 err="1" smtClean="0"/>
              <a:t>Subfebril</a:t>
            </a:r>
            <a:r>
              <a:rPr lang="tr-TR" dirty="0" smtClean="0"/>
              <a:t> ateş, iştahsızlık, farenjit vb.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Enantem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        •Oral yaralar döküntüden 1-3 gün önce ya da eş zamanlı görülebilir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Döküntüde </a:t>
            </a:r>
            <a:r>
              <a:rPr lang="tr-TR" dirty="0" err="1" smtClean="0"/>
              <a:t>polimorfizm</a:t>
            </a:r>
            <a:r>
              <a:rPr lang="tr-TR" dirty="0" smtClean="0"/>
              <a:t> karakteristik </a:t>
            </a:r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 err="1" smtClean="0">
                <a:solidFill>
                  <a:srgbClr val="FF0000"/>
                </a:solidFill>
              </a:rPr>
              <a:t>Makül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papül</a:t>
            </a:r>
            <a:r>
              <a:rPr lang="tr-TR" dirty="0" smtClean="0">
                <a:solidFill>
                  <a:srgbClr val="FF0000"/>
                </a:solidFill>
              </a:rPr>
              <a:t>, vezikül, püstül, kabuklu lezyonlar </a:t>
            </a:r>
            <a:r>
              <a:rPr lang="tr-TR" dirty="0">
                <a:solidFill>
                  <a:srgbClr val="FF0000"/>
                </a:solidFill>
              </a:rPr>
              <a:t>bir arada görülür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79690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Suçiçeği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900" dirty="0" smtClean="0"/>
              <a:t>Döküntü;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900" b="1" dirty="0" smtClean="0"/>
              <a:t>Gövdede</a:t>
            </a:r>
            <a:r>
              <a:rPr lang="tr-TR" altLang="tr-TR" sz="2900" dirty="0" smtClean="0"/>
              <a:t> ortaya çıkıp yüz ve </a:t>
            </a:r>
            <a:r>
              <a:rPr lang="tr-TR" altLang="tr-TR" sz="2900" dirty="0" err="1" smtClean="0"/>
              <a:t>ekstremitelere</a:t>
            </a:r>
            <a:r>
              <a:rPr lang="tr-TR" altLang="tr-TR" sz="2900" dirty="0" smtClean="0"/>
              <a:t>  </a:t>
            </a:r>
            <a:r>
              <a:rPr lang="tr-TR" altLang="tr-TR" sz="2900" dirty="0" err="1" smtClean="0">
                <a:solidFill>
                  <a:srgbClr val="FF0000"/>
                </a:solidFill>
              </a:rPr>
              <a:t>sentripedal</a:t>
            </a:r>
            <a:r>
              <a:rPr lang="tr-TR" altLang="tr-TR" sz="2900" dirty="0" smtClean="0">
                <a:solidFill>
                  <a:srgbClr val="FF0000"/>
                </a:solidFill>
              </a:rPr>
              <a:t> </a:t>
            </a:r>
            <a:r>
              <a:rPr lang="tr-TR" altLang="tr-TR" sz="2900" dirty="0" smtClean="0"/>
              <a:t>biçimde dağılan,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900" b="1" dirty="0" smtClean="0"/>
              <a:t>Kaşıntılı</a:t>
            </a:r>
            <a:r>
              <a:rPr lang="tr-TR" altLang="tr-TR" sz="2900" dirty="0" smtClean="0"/>
              <a:t> </a:t>
            </a:r>
            <a:r>
              <a:rPr lang="tr-TR" altLang="tr-TR" sz="2900" dirty="0" err="1" smtClean="0"/>
              <a:t>eritemli</a:t>
            </a:r>
            <a:r>
              <a:rPr lang="tr-TR" altLang="tr-TR" sz="2900" dirty="0" smtClean="0"/>
              <a:t> </a:t>
            </a:r>
            <a:r>
              <a:rPr lang="tr-TR" altLang="tr-TR" sz="2900" b="1" dirty="0" err="1" smtClean="0"/>
              <a:t>makül</a:t>
            </a:r>
            <a:r>
              <a:rPr lang="tr-TR" altLang="tr-TR" sz="2900" b="1" dirty="0" smtClean="0"/>
              <a:t> </a:t>
            </a:r>
            <a:r>
              <a:rPr lang="tr-TR" altLang="tr-TR" sz="2900" dirty="0" smtClean="0"/>
              <a:t>şeklinde başlayan hızla </a:t>
            </a:r>
            <a:r>
              <a:rPr lang="tr-TR" altLang="tr-TR" sz="2900" b="1" dirty="0" err="1" smtClean="0"/>
              <a:t>papül</a:t>
            </a:r>
            <a:r>
              <a:rPr lang="tr-TR" altLang="tr-TR" sz="2900" dirty="0" smtClean="0"/>
              <a:t> haline gelen ve gözyaşı damlası biçiminde </a:t>
            </a:r>
            <a:r>
              <a:rPr lang="tr-TR" altLang="tr-TR" sz="2900" dirty="0" err="1" smtClean="0"/>
              <a:t>eritematöz</a:t>
            </a:r>
            <a:r>
              <a:rPr lang="tr-TR" altLang="tr-TR" sz="2900" dirty="0" smtClean="0"/>
              <a:t> tabanlı </a:t>
            </a:r>
            <a:r>
              <a:rPr lang="tr-TR" altLang="tr-TR" sz="2900" b="1" dirty="0" smtClean="0"/>
              <a:t>veziküllere</a:t>
            </a:r>
            <a:r>
              <a:rPr lang="tr-TR" altLang="tr-TR" sz="2900" dirty="0" smtClean="0"/>
              <a:t> dönüşen (“gül goncası üstünde çiğ tanesi“) lezyonlar.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900" dirty="0" smtClean="0"/>
              <a:t>Saçlı deri, ağız mukozası ve </a:t>
            </a:r>
            <a:r>
              <a:rPr lang="tr-TR" altLang="tr-TR" sz="2900" dirty="0" err="1" smtClean="0"/>
              <a:t>vaginada</a:t>
            </a:r>
            <a:r>
              <a:rPr lang="tr-TR" altLang="tr-TR" sz="2900" dirty="0" smtClean="0"/>
              <a:t> görülebilir.</a:t>
            </a:r>
          </a:p>
          <a:p>
            <a:pPr>
              <a:buFont typeface="Wingdings" pitchFamily="2" charset="2"/>
              <a:buChar char="Ø"/>
            </a:pPr>
            <a:endParaRPr lang="tr-TR" altLang="tr-TR" sz="29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900" dirty="0" smtClean="0"/>
              <a:t>Vezikül içindeki berrak sıvı 8-12 saat sonra bulanıklaşır ve püstül olur, </a:t>
            </a:r>
            <a:r>
              <a:rPr lang="tr-TR" altLang="tr-TR" sz="2900" b="1" dirty="0" err="1" smtClean="0"/>
              <a:t>krutlanarak</a:t>
            </a:r>
            <a:r>
              <a:rPr lang="tr-TR" altLang="tr-TR" sz="2900" dirty="0" smtClean="0"/>
              <a:t> 1-3 haftada iyileşir. </a:t>
            </a:r>
          </a:p>
          <a:p>
            <a:pPr>
              <a:buFont typeface="Wingdings" pitchFamily="2" charset="2"/>
              <a:buChar char="Ø"/>
            </a:pPr>
            <a:endParaRPr lang="tr-TR" altLang="tr-TR" sz="29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900" dirty="0" smtClean="0"/>
              <a:t>Lezyonlar üç gün boyunca çıkmaya devam eder. </a:t>
            </a:r>
          </a:p>
          <a:p>
            <a:pPr>
              <a:buFont typeface="Wingdings" pitchFamily="2" charset="2"/>
              <a:buChar char="Ø"/>
            </a:pPr>
            <a:endParaRPr lang="tr-TR" altLang="tr-TR" sz="29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900" b="1" dirty="0" smtClean="0"/>
              <a:t>Her lezyonun yaşı farklıdır. </a:t>
            </a:r>
          </a:p>
          <a:p>
            <a:pPr>
              <a:buFont typeface="Wingdings" pitchFamily="2" charset="2"/>
              <a:buChar char="Ø"/>
            </a:pPr>
            <a:endParaRPr lang="tr-TR" altLang="tr-TR" sz="29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900" dirty="0" smtClean="0"/>
              <a:t>Döküntü ile 3-4 gün ateş yüksek olur.</a:t>
            </a:r>
          </a:p>
          <a:p>
            <a:pPr>
              <a:buFont typeface="Wingdings" pitchFamily="2" charset="2"/>
              <a:buChar char="Ø"/>
            </a:pPr>
            <a:endParaRPr lang="tr-TR" altLang="tr-TR" sz="29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900" dirty="0" smtClean="0"/>
              <a:t>Kabuklar kalkınca geçici </a:t>
            </a:r>
            <a:r>
              <a:rPr lang="tr-TR" altLang="tr-TR" sz="2900" dirty="0" err="1" smtClean="0">
                <a:solidFill>
                  <a:srgbClr val="FF0000"/>
                </a:solidFill>
              </a:rPr>
              <a:t>depigmentasyon</a:t>
            </a:r>
            <a:r>
              <a:rPr lang="tr-TR" altLang="tr-TR" sz="2900" dirty="0" smtClean="0">
                <a:solidFill>
                  <a:srgbClr val="FF0000"/>
                </a:solidFill>
              </a:rPr>
              <a:t> </a:t>
            </a:r>
            <a:r>
              <a:rPr lang="tr-TR" altLang="tr-TR" sz="2900" dirty="0" smtClean="0"/>
              <a:t>bırakır.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/>
          <a:lstStyle/>
          <a:p>
            <a:r>
              <a:rPr lang="tr-TR" b="1" dirty="0" smtClean="0"/>
              <a:t>Suçiçeği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Tanı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Klinik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Laboratuvar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Tzanck</a:t>
            </a:r>
            <a:r>
              <a:rPr lang="tr-TR" dirty="0" smtClean="0"/>
              <a:t> </a:t>
            </a:r>
            <a:r>
              <a:rPr lang="tr-TR" dirty="0"/>
              <a:t>testi erken tanıda kullanılabilir, kültür ve </a:t>
            </a:r>
            <a:r>
              <a:rPr lang="tr-TR" dirty="0" err="1"/>
              <a:t>serolojik</a:t>
            </a:r>
            <a:r>
              <a:rPr lang="tr-TR" dirty="0"/>
              <a:t> test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Komplikasyonlar </a:t>
            </a:r>
          </a:p>
          <a:p>
            <a:pPr>
              <a:buNone/>
            </a:pPr>
            <a:r>
              <a:rPr lang="tr-TR" dirty="0" smtClean="0"/>
              <a:t>       </a:t>
            </a:r>
            <a:r>
              <a:rPr lang="sv-SE" dirty="0" smtClean="0"/>
              <a:t>•</a:t>
            </a:r>
            <a:r>
              <a:rPr lang="sv-SE" dirty="0"/>
              <a:t>Sekonder bakteriyel infeksiyonlar -en sık-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Pnömoni</a:t>
            </a:r>
            <a:r>
              <a:rPr lang="tr-TR" dirty="0"/>
              <a:t> –erişkinlerde en çok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</a:t>
            </a:r>
            <a:r>
              <a:rPr lang="tr-TR" dirty="0"/>
              <a:t> nedeni-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Ensefalit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Dissemine</a:t>
            </a:r>
            <a:r>
              <a:rPr lang="tr-TR" dirty="0"/>
              <a:t> </a:t>
            </a:r>
            <a:r>
              <a:rPr lang="tr-TR" dirty="0" err="1"/>
              <a:t>varisella</a:t>
            </a:r>
            <a:r>
              <a:rPr lang="tr-TR" dirty="0"/>
              <a:t> </a:t>
            </a:r>
            <a:r>
              <a:rPr lang="tr-TR" dirty="0" err="1"/>
              <a:t>infeksiyonu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Purpura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Ramsay</a:t>
            </a:r>
            <a:r>
              <a:rPr lang="tr-TR" dirty="0"/>
              <a:t> </a:t>
            </a:r>
            <a:r>
              <a:rPr lang="tr-TR" dirty="0" err="1"/>
              <a:t>Hunt</a:t>
            </a:r>
            <a:r>
              <a:rPr lang="tr-TR" dirty="0"/>
              <a:t> sendromu…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Suçiçeği- tedavi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Semptomatik</a:t>
            </a:r>
            <a:r>
              <a:rPr lang="tr-TR" dirty="0" smtClean="0"/>
              <a:t> </a:t>
            </a:r>
            <a:r>
              <a:rPr lang="tr-TR" dirty="0"/>
              <a:t>ve destek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Asiklovir</a:t>
            </a:r>
            <a:r>
              <a:rPr lang="tr-TR" dirty="0" smtClean="0"/>
              <a:t>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/>
              <a:t>Döküntü başladıktan sonraki 24 saat içinde verilirse etkili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VZVIG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/>
              <a:t>İmmunsüprese</a:t>
            </a:r>
            <a:r>
              <a:rPr lang="tr-TR" dirty="0"/>
              <a:t> bireylerde temas sonrası, </a:t>
            </a:r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/>
              <a:t>Maruziyetten</a:t>
            </a:r>
            <a:r>
              <a:rPr lang="tr-TR" dirty="0"/>
              <a:t> sonraki 10 gün içinde kliniği azaltır ancak korumaz.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2400288" cy="1071570"/>
          </a:xfrm>
        </p:spPr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tx1"/>
                </a:solidFill>
              </a:rPr>
              <a:t>AMAÇ</a:t>
            </a:r>
            <a:endParaRPr lang="tr-TR" sz="4800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642910" y="2285992"/>
            <a:ext cx="8043890" cy="38401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Çocukluk çağı, </a:t>
            </a:r>
            <a:r>
              <a:rPr lang="tr-TR" dirty="0" err="1" smtClean="0">
                <a:solidFill>
                  <a:schemeClr val="tx1"/>
                </a:solidFill>
              </a:rPr>
              <a:t>viral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döküntülü hastalıkları hakkında bilgi vermek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Herpes</a:t>
            </a:r>
            <a:r>
              <a:rPr lang="tr-TR" b="1" dirty="0" smtClean="0"/>
              <a:t> </a:t>
            </a:r>
            <a:r>
              <a:rPr lang="tr-TR" b="1" dirty="0" err="1" smtClean="0"/>
              <a:t>zoster</a:t>
            </a:r>
            <a:r>
              <a:rPr lang="tr-TR" b="1" dirty="0" smtClean="0"/>
              <a:t>-Zona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Latent</a:t>
            </a:r>
            <a:r>
              <a:rPr lang="tr-TR" dirty="0" smtClean="0"/>
              <a:t> </a:t>
            </a:r>
            <a:r>
              <a:rPr lang="tr-TR" dirty="0" err="1" smtClean="0"/>
              <a:t>VZV’nin</a:t>
            </a:r>
            <a:r>
              <a:rPr lang="tr-TR" dirty="0" smtClean="0"/>
              <a:t> </a:t>
            </a:r>
            <a:r>
              <a:rPr lang="tr-TR" dirty="0" err="1"/>
              <a:t>reaktivasyonu</a:t>
            </a:r>
            <a:r>
              <a:rPr lang="tr-TR" dirty="0"/>
              <a:t> ile ortaya çıkan akut </a:t>
            </a:r>
            <a:r>
              <a:rPr lang="tr-TR" dirty="0" err="1"/>
              <a:t>infeksiyon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   •</a:t>
            </a:r>
            <a:r>
              <a:rPr lang="tr-TR" dirty="0"/>
              <a:t>İleri yaş, travma, stres, kronik hastalıklar, </a:t>
            </a:r>
            <a:r>
              <a:rPr lang="tr-TR" dirty="0" err="1"/>
              <a:t>immunsüpresyon</a:t>
            </a:r>
            <a:r>
              <a:rPr lang="tr-TR" dirty="0"/>
              <a:t>…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Lezyonlar </a:t>
            </a:r>
            <a:r>
              <a:rPr lang="tr-TR" dirty="0" err="1"/>
              <a:t>dorsal</a:t>
            </a:r>
            <a:r>
              <a:rPr lang="tr-TR" dirty="0"/>
              <a:t> kök ya da </a:t>
            </a:r>
            <a:r>
              <a:rPr lang="tr-TR" dirty="0" err="1"/>
              <a:t>ekstramedüller</a:t>
            </a:r>
            <a:r>
              <a:rPr lang="tr-TR" dirty="0"/>
              <a:t> </a:t>
            </a:r>
            <a:r>
              <a:rPr lang="tr-TR" dirty="0" err="1"/>
              <a:t>kraniyal</a:t>
            </a:r>
            <a:r>
              <a:rPr lang="tr-TR" dirty="0"/>
              <a:t> sinirlerin duyu </a:t>
            </a:r>
            <a:r>
              <a:rPr lang="tr-TR" dirty="0" err="1"/>
              <a:t>ganglionları</a:t>
            </a:r>
            <a:r>
              <a:rPr lang="tr-TR" dirty="0"/>
              <a:t> tarafından desteklenen </a:t>
            </a:r>
            <a:r>
              <a:rPr lang="tr-TR" dirty="0" err="1"/>
              <a:t>dermatomlarda</a:t>
            </a:r>
            <a:r>
              <a:rPr lang="tr-TR" dirty="0"/>
              <a:t> görülür. </a:t>
            </a:r>
          </a:p>
          <a:p>
            <a:pPr>
              <a:buNone/>
            </a:pPr>
            <a:r>
              <a:rPr lang="tr-TR" dirty="0" smtClean="0"/>
              <a:t>          •</a:t>
            </a:r>
            <a:r>
              <a:rPr lang="tr-TR" dirty="0" err="1"/>
              <a:t>Torakal</a:t>
            </a:r>
            <a:r>
              <a:rPr lang="tr-TR" dirty="0"/>
              <a:t>, </a:t>
            </a:r>
            <a:r>
              <a:rPr lang="tr-TR" dirty="0" err="1"/>
              <a:t>lumbal</a:t>
            </a:r>
            <a:r>
              <a:rPr lang="tr-TR" dirty="0"/>
              <a:t>, 5. kafa çiftinin </a:t>
            </a:r>
            <a:r>
              <a:rPr lang="tr-TR" dirty="0" err="1"/>
              <a:t>innerve</a:t>
            </a:r>
            <a:r>
              <a:rPr lang="tr-TR" dirty="0"/>
              <a:t> ettiği bölgeler-göz kapağı- 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Direkt </a:t>
            </a:r>
            <a:r>
              <a:rPr lang="es-ES" dirty="0"/>
              <a:t>temas ya da damlacık yoluyla geçer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Zona– klinik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4000" dirty="0" err="1" smtClean="0"/>
              <a:t>Pre</a:t>
            </a:r>
            <a:r>
              <a:rPr lang="tr-TR" sz="4000" dirty="0" smtClean="0"/>
              <a:t>-</a:t>
            </a:r>
            <a:r>
              <a:rPr lang="tr-TR" sz="4000" dirty="0" err="1" smtClean="0"/>
              <a:t>erüptif</a:t>
            </a:r>
            <a:r>
              <a:rPr lang="tr-TR" sz="4000" dirty="0" smtClean="0"/>
              <a:t> </a:t>
            </a:r>
            <a:r>
              <a:rPr lang="tr-TR" sz="4000" dirty="0"/>
              <a:t>faz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Erüpsiyondan</a:t>
            </a:r>
            <a:r>
              <a:rPr lang="tr-TR" dirty="0"/>
              <a:t> 2-3 gün önce başlar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Prodrom</a:t>
            </a:r>
            <a:r>
              <a:rPr lang="tr-TR" dirty="0"/>
              <a:t> döneminde ateş, baş ağrısı, halsizlik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Tutulan </a:t>
            </a:r>
            <a:r>
              <a:rPr lang="tr-TR" dirty="0" err="1"/>
              <a:t>dermatom</a:t>
            </a:r>
            <a:r>
              <a:rPr lang="tr-TR" dirty="0"/>
              <a:t> bölgesinde ağrı, kaşıntı, </a:t>
            </a:r>
            <a:r>
              <a:rPr lang="tr-TR" dirty="0" err="1"/>
              <a:t>parestezi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4000" dirty="0" err="1" smtClean="0"/>
              <a:t>Erüpsiyon</a:t>
            </a:r>
            <a:r>
              <a:rPr lang="tr-TR" sz="4000" dirty="0" smtClean="0"/>
              <a:t> </a:t>
            </a:r>
            <a:endParaRPr lang="tr-TR" sz="4000" dirty="0"/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10-15 gün sürer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Erken dönemde </a:t>
            </a:r>
            <a:r>
              <a:rPr lang="tr-TR" dirty="0" err="1"/>
              <a:t>eritematöz</a:t>
            </a:r>
            <a:r>
              <a:rPr lang="tr-TR" dirty="0"/>
              <a:t>, </a:t>
            </a:r>
            <a:r>
              <a:rPr lang="tr-TR" dirty="0" err="1"/>
              <a:t>makülopapüler</a:t>
            </a:r>
            <a:r>
              <a:rPr lang="tr-TR" dirty="0"/>
              <a:t> lezyonlar hızla </a:t>
            </a:r>
            <a:r>
              <a:rPr lang="tr-TR" dirty="0" err="1"/>
              <a:t>veziküler</a:t>
            </a:r>
            <a:r>
              <a:rPr lang="tr-TR" dirty="0"/>
              <a:t> döküntüye döner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Veziküller birleşerek </a:t>
            </a:r>
            <a:r>
              <a:rPr lang="tr-TR" dirty="0" err="1"/>
              <a:t>büllöz</a:t>
            </a:r>
            <a:r>
              <a:rPr lang="tr-TR" dirty="0"/>
              <a:t> özellik kazanır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>
                <a:solidFill>
                  <a:srgbClr val="FF0000"/>
                </a:solidFill>
              </a:rPr>
              <a:t>Ağrı ve kaşıntı (+)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  Ağrı </a:t>
            </a:r>
            <a:r>
              <a:rPr lang="tr-TR" dirty="0"/>
              <a:t>döküntüler iyileşirken geriler </a:t>
            </a:r>
          </a:p>
          <a:p>
            <a:pPr>
              <a:buNone/>
            </a:pPr>
            <a:r>
              <a:rPr lang="tr-TR" dirty="0" smtClean="0"/>
              <a:t>            Bazen </a:t>
            </a:r>
            <a:r>
              <a:rPr lang="tr-TR" dirty="0"/>
              <a:t>aylar, yıllar süren kronik ağrılar kalabilir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000528" cy="56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051" y="701225"/>
            <a:ext cx="4718137" cy="479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Zona- komplikasyonlar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Postherpetik</a:t>
            </a:r>
            <a:r>
              <a:rPr lang="tr-TR" dirty="0" smtClean="0"/>
              <a:t> nevralji 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Ramsay</a:t>
            </a:r>
            <a:r>
              <a:rPr lang="tr-TR" dirty="0" smtClean="0"/>
              <a:t> </a:t>
            </a:r>
            <a:r>
              <a:rPr lang="tr-TR" dirty="0" err="1"/>
              <a:t>Hunt</a:t>
            </a:r>
            <a:r>
              <a:rPr lang="tr-TR" dirty="0"/>
              <a:t> sendromu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/>
              <a:t>bakteriyel </a:t>
            </a:r>
            <a:r>
              <a:rPr lang="tr-TR" dirty="0" err="1"/>
              <a:t>infeksiyonlar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Diğer </a:t>
            </a:r>
            <a:r>
              <a:rPr lang="tr-TR" dirty="0"/>
              <a:t>nörolojik komplikasyonlar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Kafa çiftleri tutulumu -2,3,9,10-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Ensefalit</a:t>
            </a:r>
            <a:r>
              <a:rPr lang="tr-TR" dirty="0"/>
              <a:t>, </a:t>
            </a:r>
            <a:r>
              <a:rPr lang="tr-TR" dirty="0" err="1"/>
              <a:t>miyelit</a:t>
            </a:r>
            <a:r>
              <a:rPr lang="tr-TR" dirty="0"/>
              <a:t> vb. </a:t>
            </a:r>
            <a:r>
              <a:rPr lang="tr-TR" dirty="0" smtClean="0"/>
              <a:t>(özellikle </a:t>
            </a:r>
            <a:r>
              <a:rPr lang="tr-TR" dirty="0" err="1" smtClean="0"/>
              <a:t>immünsüpresiflerde</a:t>
            </a:r>
            <a:r>
              <a:rPr lang="tr-TR" dirty="0" smtClean="0"/>
              <a:t>)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Dissemine</a:t>
            </a:r>
            <a:r>
              <a:rPr lang="tr-TR" dirty="0" smtClean="0"/>
              <a:t> </a:t>
            </a:r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zoster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Herpes</a:t>
            </a:r>
            <a:r>
              <a:rPr lang="tr-TR" dirty="0" smtClean="0"/>
              <a:t> </a:t>
            </a:r>
            <a:r>
              <a:rPr lang="tr-TR" dirty="0" err="1"/>
              <a:t>zoster</a:t>
            </a:r>
            <a:r>
              <a:rPr lang="tr-TR" dirty="0"/>
              <a:t> </a:t>
            </a:r>
            <a:r>
              <a:rPr lang="tr-TR" dirty="0" err="1"/>
              <a:t>oticus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Herpes</a:t>
            </a:r>
            <a:r>
              <a:rPr lang="tr-TR" dirty="0" smtClean="0"/>
              <a:t> </a:t>
            </a:r>
            <a:r>
              <a:rPr lang="tr-TR" dirty="0" err="1"/>
              <a:t>zoster</a:t>
            </a:r>
            <a:r>
              <a:rPr lang="tr-TR" dirty="0"/>
              <a:t> </a:t>
            </a:r>
            <a:r>
              <a:rPr lang="tr-TR" dirty="0" err="1"/>
              <a:t>oftalmicus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Zona- tedavi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Antiviral</a:t>
            </a:r>
            <a:r>
              <a:rPr lang="tr-TR" dirty="0" smtClean="0"/>
              <a:t> –</a:t>
            </a:r>
            <a:r>
              <a:rPr lang="tr-TR" dirty="0" err="1" smtClean="0"/>
              <a:t>valasiklovir</a:t>
            </a:r>
            <a:r>
              <a:rPr lang="tr-TR" dirty="0"/>
              <a:t>, </a:t>
            </a:r>
            <a:r>
              <a:rPr lang="tr-TR" dirty="0" err="1"/>
              <a:t>famsiklovir</a:t>
            </a:r>
            <a:r>
              <a:rPr lang="tr-TR" dirty="0"/>
              <a:t>, </a:t>
            </a:r>
            <a:r>
              <a:rPr lang="tr-TR" dirty="0" err="1"/>
              <a:t>asiklovir</a:t>
            </a:r>
            <a:r>
              <a:rPr lang="tr-TR" dirty="0"/>
              <a:t>- </a:t>
            </a:r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/>
              <a:t>Döküntü başladıktan sonra ilk 72 saat içinde tedavi başlanırsa semptomlar ve vezikül oluşumu azalır </a:t>
            </a:r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 err="1"/>
              <a:t>Postherpetik</a:t>
            </a:r>
            <a:r>
              <a:rPr lang="tr-TR" dirty="0"/>
              <a:t> </a:t>
            </a:r>
            <a:r>
              <a:rPr lang="tr-TR" dirty="0" err="1"/>
              <a:t>nöralji</a:t>
            </a:r>
            <a:r>
              <a:rPr lang="tr-TR" dirty="0"/>
              <a:t> </a:t>
            </a:r>
            <a:r>
              <a:rPr lang="tr-TR" dirty="0" err="1"/>
              <a:t>insidansını</a:t>
            </a:r>
            <a:r>
              <a:rPr lang="tr-TR" dirty="0"/>
              <a:t> azaltmada da yararlı </a:t>
            </a:r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/>
              <a:t>AIDS, </a:t>
            </a:r>
            <a:r>
              <a:rPr lang="tr-TR" dirty="0" err="1"/>
              <a:t>transplant</a:t>
            </a:r>
            <a:r>
              <a:rPr lang="tr-TR" dirty="0"/>
              <a:t> alıcıları, </a:t>
            </a:r>
            <a:r>
              <a:rPr lang="tr-TR" dirty="0" err="1"/>
              <a:t>dissemine</a:t>
            </a:r>
            <a:r>
              <a:rPr lang="tr-TR" dirty="0"/>
              <a:t> </a:t>
            </a:r>
            <a:r>
              <a:rPr lang="tr-TR" dirty="0" err="1"/>
              <a:t>zoster</a:t>
            </a:r>
            <a:r>
              <a:rPr lang="tr-TR" dirty="0"/>
              <a:t> ya da göz tutulumu varsa iv tercih edilmeli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Oral </a:t>
            </a:r>
            <a:r>
              <a:rPr lang="tr-TR" dirty="0" err="1"/>
              <a:t>steroid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/>
              <a:t>Risk-fayda oranı ??!! </a:t>
            </a:r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/>
              <a:t>Yaşlı hastalarda ilk 72 saat içinde 40mg/gün5 mg/gün </a:t>
            </a:r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 err="1"/>
              <a:t>Postherpetik</a:t>
            </a:r>
            <a:r>
              <a:rPr lang="tr-TR" dirty="0"/>
              <a:t> </a:t>
            </a:r>
            <a:r>
              <a:rPr lang="tr-TR" dirty="0" err="1"/>
              <a:t>nöralji</a:t>
            </a:r>
            <a:r>
              <a:rPr lang="tr-TR" dirty="0"/>
              <a:t> gelişimini engellemez.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Analjezik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•</a:t>
            </a:r>
            <a:r>
              <a:rPr lang="tr-TR" dirty="0"/>
              <a:t>Oral </a:t>
            </a:r>
            <a:r>
              <a:rPr lang="tr-TR" dirty="0" err="1"/>
              <a:t>gabapentin</a:t>
            </a:r>
            <a:r>
              <a:rPr lang="tr-TR" dirty="0"/>
              <a:t>, </a:t>
            </a:r>
            <a:r>
              <a:rPr lang="tr-TR" dirty="0" err="1"/>
              <a:t>trisiklik</a:t>
            </a:r>
            <a:r>
              <a:rPr lang="tr-TR" dirty="0"/>
              <a:t> </a:t>
            </a:r>
            <a:r>
              <a:rPr lang="tr-TR" dirty="0" err="1"/>
              <a:t>antidepresanlar</a:t>
            </a:r>
            <a:r>
              <a:rPr lang="tr-TR" dirty="0"/>
              <a:t>, narkotikler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İnfeksiyöz</a:t>
            </a:r>
            <a:r>
              <a:rPr lang="tr-TR" b="1" dirty="0" smtClean="0"/>
              <a:t> </a:t>
            </a:r>
            <a:r>
              <a:rPr lang="tr-TR" b="1" dirty="0" err="1" smtClean="0"/>
              <a:t>mononükleoz</a:t>
            </a:r>
            <a:r>
              <a:rPr lang="tr-TR" b="1" dirty="0" smtClean="0"/>
              <a:t>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2900" dirty="0" smtClean="0"/>
              <a:t>Etken </a:t>
            </a:r>
            <a:endParaRPr lang="tr-TR" sz="2900" dirty="0"/>
          </a:p>
          <a:p>
            <a:pPr>
              <a:buNone/>
            </a:pPr>
            <a:r>
              <a:rPr lang="tr-TR" sz="2900" dirty="0" smtClean="0"/>
              <a:t>      </a:t>
            </a:r>
            <a:r>
              <a:rPr lang="tr-TR" sz="2900" dirty="0" smtClean="0">
                <a:solidFill>
                  <a:srgbClr val="FF0000"/>
                </a:solidFill>
              </a:rPr>
              <a:t> •</a:t>
            </a:r>
            <a:r>
              <a:rPr lang="tr-TR" sz="2900" dirty="0">
                <a:solidFill>
                  <a:srgbClr val="FF0000"/>
                </a:solidFill>
              </a:rPr>
              <a:t>EBV</a:t>
            </a:r>
            <a:r>
              <a:rPr lang="tr-TR" sz="2900" dirty="0"/>
              <a:t>*, CMV </a:t>
            </a:r>
          </a:p>
          <a:p>
            <a:pPr>
              <a:buFont typeface="Wingdings" pitchFamily="2" charset="2"/>
              <a:buChar char="Ø"/>
            </a:pPr>
            <a:r>
              <a:rPr lang="tr-TR" sz="2900" dirty="0" smtClean="0"/>
              <a:t>Tükürükle </a:t>
            </a:r>
            <a:r>
              <a:rPr lang="tr-TR" sz="2900" dirty="0"/>
              <a:t>ya da vücut sıvılarıyla direkt temasla </a:t>
            </a:r>
            <a:r>
              <a:rPr lang="tr-TR" sz="2900" dirty="0" smtClean="0"/>
              <a:t>bulaşır</a:t>
            </a:r>
            <a:endParaRPr lang="tr-TR" sz="2900" dirty="0"/>
          </a:p>
          <a:p>
            <a:pPr>
              <a:buFont typeface="Wingdings" pitchFamily="2" charset="2"/>
              <a:buChar char="Ø"/>
            </a:pPr>
            <a:r>
              <a:rPr lang="tr-TR" sz="2900" dirty="0" smtClean="0"/>
              <a:t>Semptomlar </a:t>
            </a:r>
            <a:endParaRPr lang="tr-TR" sz="2900" dirty="0"/>
          </a:p>
          <a:p>
            <a:pPr>
              <a:buNone/>
            </a:pPr>
            <a:r>
              <a:rPr lang="tr-TR" sz="2900" dirty="0" smtClean="0"/>
              <a:t>       •</a:t>
            </a:r>
            <a:r>
              <a:rPr lang="tr-TR" sz="2900" dirty="0"/>
              <a:t>Grip benzeri yakınmalarla başlar </a:t>
            </a:r>
          </a:p>
          <a:p>
            <a:pPr>
              <a:buNone/>
            </a:pPr>
            <a:r>
              <a:rPr lang="tr-TR" sz="2900" dirty="0" smtClean="0"/>
              <a:t>               Ateş</a:t>
            </a:r>
            <a:r>
              <a:rPr lang="tr-TR" sz="2900" dirty="0"/>
              <a:t>, farenjit, LAP -post </a:t>
            </a:r>
            <a:r>
              <a:rPr lang="tr-TR" sz="2900" dirty="0" err="1"/>
              <a:t>servikal</a:t>
            </a:r>
            <a:r>
              <a:rPr lang="tr-TR" sz="2900" dirty="0"/>
              <a:t> zincir- </a:t>
            </a:r>
          </a:p>
          <a:p>
            <a:pPr>
              <a:buNone/>
            </a:pPr>
            <a:r>
              <a:rPr lang="tr-TR" sz="2900" dirty="0" smtClean="0"/>
              <a:t>       •</a:t>
            </a:r>
            <a:r>
              <a:rPr lang="tr-TR" sz="2900" dirty="0" err="1"/>
              <a:t>Palatal</a:t>
            </a:r>
            <a:r>
              <a:rPr lang="tr-TR" sz="2900" dirty="0"/>
              <a:t> </a:t>
            </a:r>
            <a:r>
              <a:rPr lang="tr-TR" sz="2900" dirty="0" err="1"/>
              <a:t>peteşi</a:t>
            </a:r>
            <a:r>
              <a:rPr lang="tr-TR" sz="2900" dirty="0"/>
              <a:t> </a:t>
            </a:r>
          </a:p>
          <a:p>
            <a:pPr>
              <a:buNone/>
            </a:pPr>
            <a:r>
              <a:rPr lang="tr-TR" sz="2900" dirty="0" smtClean="0"/>
              <a:t>       •± </a:t>
            </a:r>
            <a:r>
              <a:rPr lang="tr-TR" sz="2900" dirty="0" err="1"/>
              <a:t>splenomegali</a:t>
            </a:r>
            <a:r>
              <a:rPr lang="tr-TR" sz="2900" dirty="0"/>
              <a:t> </a:t>
            </a:r>
          </a:p>
          <a:p>
            <a:pPr>
              <a:buNone/>
            </a:pPr>
            <a:r>
              <a:rPr lang="tr-TR" sz="2900" dirty="0" smtClean="0"/>
              <a:t>       •~%</a:t>
            </a:r>
            <a:r>
              <a:rPr lang="tr-TR" sz="2900" dirty="0"/>
              <a:t>10 vakada gövdede başlayıp </a:t>
            </a:r>
            <a:r>
              <a:rPr lang="tr-TR" sz="2900" dirty="0" err="1"/>
              <a:t>ekstremitelere</a:t>
            </a:r>
            <a:r>
              <a:rPr lang="tr-TR" sz="2900" dirty="0"/>
              <a:t> ve yüze yayılan </a:t>
            </a:r>
            <a:r>
              <a:rPr lang="tr-TR" sz="2900" dirty="0" err="1"/>
              <a:t>diffüz</a:t>
            </a:r>
            <a:r>
              <a:rPr lang="tr-TR" sz="2900" dirty="0"/>
              <a:t> </a:t>
            </a:r>
            <a:r>
              <a:rPr lang="tr-TR" sz="2900" dirty="0" err="1"/>
              <a:t>makülopapüler</a:t>
            </a:r>
            <a:r>
              <a:rPr lang="tr-TR" sz="2900" dirty="0"/>
              <a:t> döküntü </a:t>
            </a:r>
          </a:p>
          <a:p>
            <a:pPr>
              <a:buNone/>
            </a:pPr>
            <a:r>
              <a:rPr lang="tr-TR" sz="2900" dirty="0" smtClean="0"/>
              <a:t>              </a:t>
            </a:r>
            <a:r>
              <a:rPr lang="tr-TR" sz="2900" dirty="0" err="1" smtClean="0">
                <a:solidFill>
                  <a:srgbClr val="FF0000"/>
                </a:solidFill>
              </a:rPr>
              <a:t>Ampisilin</a:t>
            </a:r>
            <a:r>
              <a:rPr lang="tr-TR" sz="2900" dirty="0" smtClean="0">
                <a:solidFill>
                  <a:srgbClr val="FF0000"/>
                </a:solidFill>
              </a:rPr>
              <a:t> </a:t>
            </a:r>
            <a:r>
              <a:rPr lang="tr-TR" sz="2900" dirty="0">
                <a:solidFill>
                  <a:srgbClr val="FF0000"/>
                </a:solidFill>
              </a:rPr>
              <a:t>ya da </a:t>
            </a:r>
            <a:r>
              <a:rPr lang="tr-TR" sz="2900" dirty="0" err="1">
                <a:solidFill>
                  <a:srgbClr val="FF0000"/>
                </a:solidFill>
              </a:rPr>
              <a:t>amoksisilin</a:t>
            </a:r>
            <a:r>
              <a:rPr lang="tr-TR" sz="2900" dirty="0">
                <a:solidFill>
                  <a:srgbClr val="FF0000"/>
                </a:solidFill>
              </a:rPr>
              <a:t> </a:t>
            </a:r>
            <a:r>
              <a:rPr lang="tr-TR" sz="2900" dirty="0"/>
              <a:t>alımından 7-10 gün sonra basınç noktalarında ya da </a:t>
            </a:r>
            <a:r>
              <a:rPr lang="tr-TR" sz="2900" dirty="0" err="1"/>
              <a:t>ekstensör</a:t>
            </a:r>
            <a:r>
              <a:rPr lang="tr-TR" sz="2900" dirty="0"/>
              <a:t> yüzlerde kaşıntılı </a:t>
            </a:r>
            <a:r>
              <a:rPr lang="tr-TR" sz="2900" dirty="0" err="1"/>
              <a:t>makülopapüler</a:t>
            </a:r>
            <a:r>
              <a:rPr lang="tr-TR" sz="2900" dirty="0"/>
              <a:t> döküntü </a:t>
            </a:r>
          </a:p>
          <a:p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895" y="0"/>
            <a:ext cx="4838105" cy="30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İnfeksiyöz</a:t>
            </a:r>
            <a:r>
              <a:rPr lang="tr-TR" b="1" dirty="0" smtClean="0"/>
              <a:t> </a:t>
            </a:r>
            <a:r>
              <a:rPr lang="tr-TR" b="1" dirty="0" err="1" smtClean="0"/>
              <a:t>mononükleoz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600" dirty="0" smtClean="0"/>
              <a:t>2-3 gün süren;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600" dirty="0" smtClean="0"/>
              <a:t>Ateş, boğaz ağrısı ve halsizlik.</a:t>
            </a:r>
          </a:p>
          <a:p>
            <a:pPr lvl="1">
              <a:buFont typeface="Wingdings" pitchFamily="2" charset="2"/>
              <a:buChar char="Ø"/>
            </a:pPr>
            <a:endParaRPr lang="tr-TR" altLang="tr-TR" sz="26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600" dirty="0" smtClean="0"/>
              <a:t>Ateşin daha yükselmesiyle,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600" dirty="0" err="1" smtClean="0"/>
              <a:t>Jeneralize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lenfadenopati</a:t>
            </a:r>
            <a:r>
              <a:rPr lang="tr-TR" altLang="tr-TR" sz="2600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600" dirty="0" err="1" smtClean="0"/>
              <a:t>Hepatosplenomegali</a:t>
            </a:r>
            <a:r>
              <a:rPr lang="tr-TR" altLang="tr-TR" sz="2600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600" dirty="0" err="1" smtClean="0"/>
              <a:t>Membranöz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tonsillit</a:t>
            </a:r>
            <a:r>
              <a:rPr lang="tr-TR" altLang="tr-TR" sz="2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600" dirty="0" smtClean="0"/>
              <a:t>Yumuşak ve sert damak birleşme yerinde </a:t>
            </a:r>
            <a:r>
              <a:rPr lang="tr-TR" altLang="tr-TR" sz="2600" dirty="0" err="1" smtClean="0"/>
              <a:t>Palatal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peteşiler</a:t>
            </a:r>
            <a:r>
              <a:rPr lang="tr-TR" altLang="tr-TR" sz="2600" dirty="0" smtClean="0"/>
              <a:t>,</a:t>
            </a:r>
          </a:p>
          <a:p>
            <a:pPr>
              <a:buFont typeface="Wingdings" pitchFamily="2" charset="2"/>
              <a:buChar char="Ø"/>
            </a:pPr>
            <a:endParaRPr lang="tr-TR" altLang="tr-TR" sz="2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2600" dirty="0" err="1" smtClean="0">
                <a:solidFill>
                  <a:srgbClr val="FF0000"/>
                </a:solidFill>
              </a:rPr>
              <a:t>Periorbital</a:t>
            </a:r>
            <a:r>
              <a:rPr lang="tr-TR" altLang="tr-TR" sz="2600" dirty="0" smtClean="0">
                <a:solidFill>
                  <a:srgbClr val="FF0000"/>
                </a:solidFill>
              </a:rPr>
              <a:t> ödem</a:t>
            </a:r>
            <a:r>
              <a:rPr lang="tr-TR" altLang="tr-TR" sz="2600" dirty="0" smtClean="0"/>
              <a:t>, </a:t>
            </a:r>
          </a:p>
          <a:p>
            <a:pPr>
              <a:buFont typeface="Wingdings" pitchFamily="2" charset="2"/>
              <a:buChar char="Ø"/>
            </a:pPr>
            <a:endParaRPr lang="tr-TR" altLang="tr-TR" sz="26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600" dirty="0" smtClean="0"/>
              <a:t>Döküntü yaygın </a:t>
            </a:r>
            <a:r>
              <a:rPr lang="tr-TR" altLang="tr-TR" sz="2600" dirty="0" err="1" smtClean="0"/>
              <a:t>makulopapüler</a:t>
            </a:r>
            <a:r>
              <a:rPr lang="tr-TR" altLang="tr-TR" sz="2600" dirty="0" smtClean="0"/>
              <a:t> tarzda hastaların yalnızca %10-15'inde görülür.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İnfeksiyöz</a:t>
            </a:r>
            <a:r>
              <a:rPr lang="tr-TR" b="1" dirty="0" smtClean="0"/>
              <a:t> </a:t>
            </a:r>
            <a:r>
              <a:rPr lang="tr-TR" b="1" dirty="0" err="1" smtClean="0"/>
              <a:t>mononükleoz</a:t>
            </a:r>
            <a:r>
              <a:rPr lang="tr-TR" b="1" dirty="0" smtClean="0"/>
              <a:t>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Tanı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/>
              <a:t>Klinik </a:t>
            </a:r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/>
              <a:t>Laboratuvar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     </a:t>
            </a:r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/>
              <a:t>yayma </a:t>
            </a:r>
          </a:p>
          <a:p>
            <a:pPr>
              <a:buNone/>
            </a:pPr>
            <a:r>
              <a:rPr lang="tr-TR" dirty="0" smtClean="0"/>
              <a:t>                  &gt;%</a:t>
            </a:r>
            <a:r>
              <a:rPr lang="tr-TR" dirty="0"/>
              <a:t>50 </a:t>
            </a:r>
            <a:r>
              <a:rPr lang="tr-TR" dirty="0" err="1">
                <a:solidFill>
                  <a:srgbClr val="FF0000"/>
                </a:solidFill>
              </a:rPr>
              <a:t>lenfomonositoz</a:t>
            </a:r>
            <a:r>
              <a:rPr lang="tr-TR" dirty="0"/>
              <a:t> </a:t>
            </a:r>
            <a:r>
              <a:rPr lang="tr-TR" dirty="0" smtClean="0"/>
              <a:t>(En az %10’u </a:t>
            </a:r>
            <a:r>
              <a:rPr lang="tr-TR" dirty="0" err="1" smtClean="0"/>
              <a:t>atipik</a:t>
            </a:r>
            <a:r>
              <a:rPr lang="tr-TR" dirty="0" smtClean="0"/>
              <a:t> )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        </a:t>
            </a:r>
          </a:p>
          <a:p>
            <a:pPr>
              <a:buNone/>
            </a:pPr>
            <a:r>
              <a:rPr lang="tr-TR" dirty="0" smtClean="0"/>
              <a:t>            </a:t>
            </a:r>
            <a:r>
              <a:rPr lang="tr-TR" dirty="0" err="1" smtClean="0">
                <a:solidFill>
                  <a:srgbClr val="FF0000"/>
                </a:solidFill>
              </a:rPr>
              <a:t>Monospot</a:t>
            </a:r>
            <a:r>
              <a:rPr lang="tr-TR" dirty="0" smtClean="0">
                <a:solidFill>
                  <a:srgbClr val="FF0000"/>
                </a:solidFill>
              </a:rPr>
              <a:t> -</a:t>
            </a:r>
            <a:r>
              <a:rPr lang="tr-TR" dirty="0" err="1" smtClean="0">
                <a:solidFill>
                  <a:srgbClr val="FF0000"/>
                </a:solidFill>
              </a:rPr>
              <a:t>heterofil</a:t>
            </a:r>
            <a:r>
              <a:rPr lang="tr-TR" dirty="0" smtClean="0">
                <a:solidFill>
                  <a:srgbClr val="FF0000"/>
                </a:solidFill>
              </a:rPr>
              <a:t> antikor- testi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Tedavi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Semptomatik</a:t>
            </a:r>
            <a:r>
              <a:rPr lang="tr-TR" dirty="0"/>
              <a:t>, destek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4257676" cy="178592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El ayak ağız hastalığı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14488"/>
            <a:ext cx="4714876" cy="4594872"/>
          </a:xfrm>
        </p:spPr>
        <p:txBody>
          <a:bodyPr>
            <a:normAutofit fontScale="850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Etken </a:t>
            </a:r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 smtClean="0"/>
              <a:t>Coxsackievirus</a:t>
            </a:r>
            <a:r>
              <a:rPr lang="tr-TR" dirty="0" smtClean="0"/>
              <a:t> A16 en sık </a:t>
            </a:r>
            <a:r>
              <a:rPr lang="tr-TR" dirty="0" err="1" smtClean="0"/>
              <a:t>enterovirus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Oldukça </a:t>
            </a:r>
            <a:r>
              <a:rPr lang="tr-TR" dirty="0"/>
              <a:t>bulaşıcı çocukluk </a:t>
            </a:r>
            <a:r>
              <a:rPr lang="tr-TR" dirty="0" smtClean="0"/>
              <a:t>  çağı hastalığı </a:t>
            </a:r>
            <a:endParaRPr lang="tr-TR" dirty="0"/>
          </a:p>
          <a:p>
            <a:pPr>
              <a:buNone/>
            </a:pPr>
            <a:r>
              <a:rPr lang="tr-TR" dirty="0" err="1" smtClean="0"/>
              <a:t>İnkubasyon</a:t>
            </a:r>
            <a:r>
              <a:rPr lang="tr-TR" dirty="0" smtClean="0"/>
              <a:t>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/>
              <a:t>3-5 gün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Tanı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/>
              <a:t>Klinik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Tedavi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•</a:t>
            </a:r>
            <a:r>
              <a:rPr lang="tr-TR" dirty="0" err="1"/>
              <a:t>Semptomatik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879" y="0"/>
            <a:ext cx="450512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85728"/>
            <a:ext cx="3714776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Zika</a:t>
            </a:r>
            <a:r>
              <a:rPr lang="tr-TR" b="1" dirty="0" smtClean="0"/>
              <a:t> virüs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 smtClean="0"/>
              <a:t>Arbovirüs</a:t>
            </a:r>
            <a:r>
              <a:rPr lang="tr-TR" dirty="0" smtClean="0"/>
              <a:t> ailesinden bir virüstür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Çoğu </a:t>
            </a:r>
            <a:r>
              <a:rPr lang="tr-TR" dirty="0" err="1"/>
              <a:t>infekte</a:t>
            </a:r>
            <a:r>
              <a:rPr lang="tr-TR" dirty="0"/>
              <a:t> bireyde semptom görülmez ya da hafif semptomlar görülür </a:t>
            </a:r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/>
              <a:t>Ateş </a:t>
            </a:r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/>
              <a:t>Döküntü </a:t>
            </a:r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/>
              <a:t>Eklem ağrısı </a:t>
            </a:r>
            <a:r>
              <a:rPr lang="tr-TR" dirty="0" smtClean="0"/>
              <a:t>  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 err="1"/>
              <a:t>Konjonktivit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       Kırmızı </a:t>
            </a:r>
            <a:r>
              <a:rPr lang="tr-TR" dirty="0"/>
              <a:t>göz </a:t>
            </a:r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 err="1"/>
              <a:t>Miyalji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/>
              <a:t>Baş ağrısı </a:t>
            </a:r>
          </a:p>
          <a:p>
            <a:endParaRPr lang="tr-T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7"/>
            <a:ext cx="3714776" cy="271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>
            <a:noAutofit/>
          </a:bodyPr>
          <a:lstStyle/>
          <a:p>
            <a:r>
              <a:rPr lang="tr-TR" sz="4800" dirty="0" smtClean="0"/>
              <a:t>ÖĞRENİM HEDEFLERİ</a:t>
            </a:r>
            <a:endParaRPr lang="tr-TR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071678"/>
            <a:ext cx="8186766" cy="405448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Viral döküntü yapan hastalıkları sayabilmek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Viral döküntülü hastalıkların önemli bulgu ve belirtilerini sayabilmek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Viral döküntülü hastalıkların başlıca komplikasyonlarını sayabilmek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Viral döküntülü hastalıklarla karışabilecek başlıca hastalıkları sayabilmek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Zika</a:t>
            </a:r>
            <a:r>
              <a:rPr lang="tr-TR" b="1" dirty="0" smtClean="0"/>
              <a:t> virüs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Tanı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Klinik </a:t>
            </a:r>
          </a:p>
          <a:p>
            <a:pPr>
              <a:buNone/>
            </a:pPr>
            <a:r>
              <a:rPr lang="tr-TR" dirty="0" smtClean="0"/>
              <a:t>       </a:t>
            </a:r>
            <a:r>
              <a:rPr lang="tr-TR" dirty="0" smtClean="0">
                <a:solidFill>
                  <a:srgbClr val="FF0000"/>
                </a:solidFill>
              </a:rPr>
              <a:t>•</a:t>
            </a:r>
            <a:r>
              <a:rPr lang="tr-TR" dirty="0">
                <a:solidFill>
                  <a:srgbClr val="FF0000"/>
                </a:solidFill>
              </a:rPr>
              <a:t>Seyahat öyküsü </a:t>
            </a:r>
            <a:r>
              <a:rPr lang="tr-TR" dirty="0"/>
              <a:t>!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/>
              <a:t>Laboratuvar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    </a:t>
            </a:r>
            <a:r>
              <a:rPr lang="tr-TR" dirty="0" err="1" smtClean="0"/>
              <a:t>Virus</a:t>
            </a:r>
            <a:r>
              <a:rPr lang="tr-TR" dirty="0" smtClean="0"/>
              <a:t> </a:t>
            </a:r>
            <a:r>
              <a:rPr lang="tr-TR" dirty="0"/>
              <a:t>gösterilmesi </a:t>
            </a:r>
          </a:p>
          <a:p>
            <a:pPr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Serolojik</a:t>
            </a:r>
            <a:r>
              <a:rPr lang="tr-TR" dirty="0" smtClean="0"/>
              <a:t> 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Tedavi 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•</a:t>
            </a:r>
            <a:r>
              <a:rPr lang="tr-TR" dirty="0" err="1"/>
              <a:t>Semptomatik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9650"/>
            <a:ext cx="4143404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Viral kanamalı ateşler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Arenavirus</a:t>
            </a:r>
            <a:r>
              <a:rPr lang="tr-TR" sz="9600" dirty="0" smtClean="0"/>
              <a:t> </a:t>
            </a:r>
            <a:endParaRPr lang="tr-TR" sz="9600" dirty="0"/>
          </a:p>
          <a:p>
            <a:pPr>
              <a:buNone/>
            </a:pPr>
            <a:r>
              <a:rPr lang="tr-TR" sz="6200" dirty="0" smtClean="0"/>
              <a:t>              •</a:t>
            </a:r>
            <a:r>
              <a:rPr lang="tr-TR" sz="7200" dirty="0" err="1"/>
              <a:t>Lassa</a:t>
            </a:r>
            <a:r>
              <a:rPr lang="tr-TR" sz="7200" dirty="0"/>
              <a:t> ateşi, </a:t>
            </a:r>
          </a:p>
          <a:p>
            <a:pPr>
              <a:buNone/>
            </a:pPr>
            <a:r>
              <a:rPr lang="tr-TR" sz="7200" dirty="0" smtClean="0"/>
              <a:t>            •</a:t>
            </a:r>
            <a:r>
              <a:rPr lang="tr-TR" sz="7200" dirty="0"/>
              <a:t>Arjantin KA, </a:t>
            </a:r>
          </a:p>
          <a:p>
            <a:pPr>
              <a:buNone/>
            </a:pPr>
            <a:r>
              <a:rPr lang="tr-TR" sz="7200" dirty="0" smtClean="0"/>
              <a:t>            •</a:t>
            </a:r>
            <a:r>
              <a:rPr lang="tr-TR" sz="7200" dirty="0"/>
              <a:t>Bolivya KA, </a:t>
            </a:r>
          </a:p>
          <a:p>
            <a:pPr>
              <a:buNone/>
            </a:pPr>
            <a:r>
              <a:rPr lang="tr-TR" sz="7200" dirty="0" smtClean="0"/>
              <a:t>            •</a:t>
            </a:r>
            <a:r>
              <a:rPr lang="tr-TR" sz="7200" dirty="0"/>
              <a:t>Brezilya KA, </a:t>
            </a:r>
          </a:p>
          <a:p>
            <a:pPr>
              <a:buNone/>
            </a:pPr>
            <a:r>
              <a:rPr lang="tr-TR" sz="7200" dirty="0" smtClean="0"/>
              <a:t>            •</a:t>
            </a:r>
            <a:r>
              <a:rPr lang="tr-TR" sz="7200" dirty="0" err="1"/>
              <a:t>Venezuella</a:t>
            </a:r>
            <a:r>
              <a:rPr lang="tr-TR" sz="7200" dirty="0"/>
              <a:t> KA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Filovirus</a:t>
            </a:r>
            <a:r>
              <a:rPr lang="tr-TR" sz="9600" dirty="0" smtClean="0"/>
              <a:t> </a:t>
            </a:r>
            <a:endParaRPr lang="tr-TR" sz="9600" dirty="0"/>
          </a:p>
          <a:p>
            <a:pPr>
              <a:buNone/>
            </a:pPr>
            <a:r>
              <a:rPr lang="tr-TR" sz="6200" dirty="0" smtClean="0"/>
              <a:t>              •</a:t>
            </a:r>
            <a:r>
              <a:rPr lang="tr-TR" sz="7200" dirty="0"/>
              <a:t>Ebola KA, </a:t>
            </a:r>
          </a:p>
          <a:p>
            <a:pPr>
              <a:buNone/>
            </a:pPr>
            <a:r>
              <a:rPr lang="tr-TR" sz="7200" dirty="0" smtClean="0"/>
              <a:t>            •</a:t>
            </a:r>
            <a:r>
              <a:rPr lang="tr-TR" sz="7200" dirty="0" err="1"/>
              <a:t>Marburg</a:t>
            </a:r>
            <a:r>
              <a:rPr lang="tr-TR" sz="7200" dirty="0"/>
              <a:t> KA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Bunyavirus</a:t>
            </a:r>
            <a:r>
              <a:rPr lang="tr-TR" sz="6200" dirty="0" smtClean="0"/>
              <a:t> </a:t>
            </a:r>
            <a:endParaRPr lang="tr-TR" sz="6200" dirty="0"/>
          </a:p>
          <a:p>
            <a:pPr>
              <a:buNone/>
            </a:pPr>
            <a:r>
              <a:rPr lang="tr-TR" sz="6200" dirty="0" smtClean="0"/>
              <a:t>              </a:t>
            </a:r>
            <a:r>
              <a:rPr lang="tr-TR" sz="7200" dirty="0" smtClean="0"/>
              <a:t>•</a:t>
            </a:r>
            <a:r>
              <a:rPr lang="tr-TR" sz="7200" dirty="0" err="1"/>
              <a:t>Hantavirus</a:t>
            </a:r>
            <a:r>
              <a:rPr lang="tr-TR" sz="7200" dirty="0"/>
              <a:t> </a:t>
            </a:r>
          </a:p>
          <a:p>
            <a:pPr>
              <a:buNone/>
            </a:pPr>
            <a:r>
              <a:rPr lang="tr-TR" sz="7200" dirty="0" smtClean="0"/>
              <a:t>            •</a:t>
            </a:r>
            <a:r>
              <a:rPr lang="tr-TR" sz="7200" dirty="0">
                <a:solidFill>
                  <a:srgbClr val="FF0000"/>
                </a:solidFill>
              </a:rPr>
              <a:t>KKKA</a:t>
            </a:r>
            <a:r>
              <a:rPr lang="tr-TR" sz="7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Flavivirus</a:t>
            </a:r>
            <a:r>
              <a:rPr lang="tr-TR" sz="9600" dirty="0" smtClean="0"/>
              <a:t> </a:t>
            </a:r>
            <a:endParaRPr lang="tr-TR" sz="9600" dirty="0"/>
          </a:p>
          <a:p>
            <a:pPr>
              <a:buNone/>
            </a:pPr>
            <a:r>
              <a:rPr lang="tr-TR" sz="6200" dirty="0" smtClean="0"/>
              <a:t>              •</a:t>
            </a:r>
            <a:r>
              <a:rPr lang="tr-TR" sz="7200" dirty="0"/>
              <a:t>Sarı humma, </a:t>
            </a:r>
          </a:p>
          <a:p>
            <a:pPr>
              <a:buNone/>
            </a:pPr>
            <a:r>
              <a:rPr lang="tr-TR" sz="7200" dirty="0" smtClean="0"/>
              <a:t>            •</a:t>
            </a:r>
            <a:r>
              <a:rPr lang="tr-TR" sz="7200" dirty="0" err="1"/>
              <a:t>Deng</a:t>
            </a:r>
            <a:r>
              <a:rPr lang="tr-TR" sz="7200" dirty="0"/>
              <a:t> ateşi 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95425"/>
            <a:ext cx="4714908" cy="21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86190"/>
            <a:ext cx="46434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Viral döküntülü hastalıklarla ayırıcı tanıda neler düşünelim</a:t>
            </a:r>
            <a:r>
              <a:rPr lang="tr-TR" sz="4000" dirty="0" smtClean="0"/>
              <a:t>..?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2143116"/>
            <a:ext cx="7829576" cy="41662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Bakteriyel hastalıklar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Riketsiyal</a:t>
            </a:r>
            <a:r>
              <a:rPr lang="tr-TR" dirty="0" smtClean="0"/>
              <a:t> hastalıklar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İlaç döküntüleri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Kollajen</a:t>
            </a:r>
            <a:r>
              <a:rPr lang="tr-TR" dirty="0" smtClean="0"/>
              <a:t> doku hastalıkları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..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Ayırıcı tanıda bakteriyel döküntülü hastalıklar..??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7829576" cy="38401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MENİNGOKOKSEMİ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KIZIL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STAFİLOKOKLAR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SALMONELLA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..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MENİNGOKOKSEMİ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400" dirty="0">
                <a:solidFill>
                  <a:schemeClr val="tx1"/>
                </a:solidFill>
              </a:rPr>
              <a:t>Etken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400" dirty="0" err="1">
                <a:solidFill>
                  <a:schemeClr val="tx1"/>
                </a:solidFill>
              </a:rPr>
              <a:t>Neisseria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</a:rPr>
              <a:t>meningitis</a:t>
            </a:r>
            <a:r>
              <a:rPr lang="tr-TR" altLang="tr-TR" sz="2400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2400" dirty="0">
                <a:solidFill>
                  <a:schemeClr val="tx1"/>
                </a:solidFill>
              </a:rPr>
              <a:t>Genellikle </a:t>
            </a:r>
            <a:r>
              <a:rPr lang="tr-TR" altLang="tr-TR" sz="2400" dirty="0" smtClean="0"/>
              <a:t>kış aylarında </a:t>
            </a:r>
            <a:r>
              <a:rPr lang="tr-TR" altLang="tr-TR" sz="2400" dirty="0" smtClean="0">
                <a:solidFill>
                  <a:schemeClr val="tx1"/>
                </a:solidFill>
              </a:rPr>
              <a:t>bir </a:t>
            </a:r>
            <a:r>
              <a:rPr lang="tr-TR" altLang="tr-TR" sz="2400" dirty="0">
                <a:solidFill>
                  <a:schemeClr val="tx1"/>
                </a:solidFill>
              </a:rPr>
              <a:t>yaş altı çocuklarda görülür.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400" b="1" dirty="0" smtClean="0">
                <a:solidFill>
                  <a:schemeClr val="tx1"/>
                </a:solidFill>
              </a:rPr>
              <a:t>Ateşli </a:t>
            </a:r>
            <a:r>
              <a:rPr lang="tr-TR" altLang="tr-TR" sz="2400" b="1" dirty="0">
                <a:solidFill>
                  <a:schemeClr val="tx1"/>
                </a:solidFill>
              </a:rPr>
              <a:t>bir çocukta </a:t>
            </a:r>
            <a:r>
              <a:rPr lang="tr-TR" altLang="tr-TR" sz="2400" b="1" dirty="0" err="1">
                <a:solidFill>
                  <a:schemeClr val="tx1"/>
                </a:solidFill>
              </a:rPr>
              <a:t>peteşial</a:t>
            </a:r>
            <a:r>
              <a:rPr lang="tr-TR" altLang="tr-TR" sz="2400" b="1" dirty="0">
                <a:solidFill>
                  <a:schemeClr val="tx1"/>
                </a:solidFill>
              </a:rPr>
              <a:t> ve </a:t>
            </a:r>
            <a:r>
              <a:rPr lang="tr-TR" altLang="tr-TR" sz="2400" b="1" dirty="0" err="1">
                <a:solidFill>
                  <a:schemeClr val="tx1"/>
                </a:solidFill>
              </a:rPr>
              <a:t>purpurik</a:t>
            </a:r>
            <a:r>
              <a:rPr lang="tr-TR" altLang="tr-TR" sz="2400" b="1" dirty="0">
                <a:solidFill>
                  <a:schemeClr val="tx1"/>
                </a:solidFill>
              </a:rPr>
              <a:t> döküntüler aksi ispat edilinceye kadar </a:t>
            </a:r>
            <a:r>
              <a:rPr lang="tr-TR" altLang="tr-TR" sz="2400" b="1" dirty="0" err="1">
                <a:solidFill>
                  <a:srgbClr val="FF0000"/>
                </a:solidFill>
              </a:rPr>
              <a:t>meningokoksem</a:t>
            </a:r>
            <a:r>
              <a:rPr lang="tr-TR" altLang="tr-TR" sz="2400" b="1" dirty="0" err="1">
                <a:solidFill>
                  <a:schemeClr val="tx1"/>
                </a:solidFill>
              </a:rPr>
              <a:t>i</a:t>
            </a:r>
            <a:r>
              <a:rPr lang="tr-TR" altLang="tr-TR" sz="2400" b="1" dirty="0">
                <a:solidFill>
                  <a:schemeClr val="tx1"/>
                </a:solidFill>
              </a:rPr>
              <a:t> olarak kabul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edilmelidir!!!</a:t>
            </a:r>
            <a:endParaRPr lang="tr-TR" alt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MENİNGOKOKSEMİ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Baş ağrısı, boğaz ağrısı, öksürük, bulantı-kusma sonrası ani başlangıçlı yüksek ateş ve 4-6 saat sonra geçici bir iyilik durumu görülür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Bu dönemi izleyen 6-12 saat sonra döküntü başlar ve genel durum hızla bozulur.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Taşikardi, hipotansiyon ve menenjit bulguları.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Gövde ve </a:t>
            </a:r>
            <a:r>
              <a:rPr lang="tr-TR" altLang="tr-TR" sz="2000" dirty="0" err="1" smtClean="0"/>
              <a:t>ekstremitelerde</a:t>
            </a:r>
            <a:r>
              <a:rPr lang="tr-TR" altLang="tr-TR" sz="2000" dirty="0" smtClean="0"/>
              <a:t>, başlangıçta küçük ve </a:t>
            </a:r>
            <a:r>
              <a:rPr lang="tr-TR" altLang="tr-TR" sz="2000" b="1" dirty="0" err="1" smtClean="0"/>
              <a:t>peteşiyel</a:t>
            </a:r>
            <a:r>
              <a:rPr lang="tr-TR" altLang="tr-TR" sz="2000" dirty="0" smtClean="0"/>
              <a:t>, hızla </a:t>
            </a:r>
            <a:r>
              <a:rPr lang="tr-TR" altLang="tr-TR" sz="2000" b="1" dirty="0" err="1" smtClean="0"/>
              <a:t>purpurik</a:t>
            </a:r>
            <a:r>
              <a:rPr lang="tr-TR" altLang="tr-TR" sz="2000" dirty="0" smtClean="0"/>
              <a:t> özellik kazanan, düzensiz, kabarık ve hassas döküntüler.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Baş, avuç içi, ayak tabanı ve mukozalarda da görülebilir.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3446"/>
            <a:ext cx="7835900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MENİNGOKOKSEMİ-TEDAVİ VE PROFİLAKSİ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400" dirty="0" smtClean="0"/>
              <a:t>Tedavide Acilen </a:t>
            </a:r>
            <a:r>
              <a:rPr lang="tr-TR" altLang="tr-TR" sz="2400" dirty="0" err="1" smtClean="0"/>
              <a:t>parenteral</a:t>
            </a:r>
            <a:r>
              <a:rPr lang="tr-TR" altLang="tr-TR" sz="2400" dirty="0" smtClean="0"/>
              <a:t> antibiyotik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000" dirty="0" err="1" smtClean="0"/>
              <a:t>Seftriakson</a:t>
            </a:r>
            <a:r>
              <a:rPr lang="tr-TR" altLang="tr-TR" sz="2000" dirty="0" smtClean="0"/>
              <a:t> (24 saatte 2 gr), </a:t>
            </a:r>
            <a:r>
              <a:rPr lang="tr-TR" altLang="tr-TR" sz="2000" dirty="0" err="1" smtClean="0"/>
              <a:t>sefotaksim</a:t>
            </a:r>
            <a:r>
              <a:rPr lang="tr-TR" altLang="tr-TR" sz="2000" dirty="0" smtClean="0"/>
              <a:t> (4-6 saatte 2 gr),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000" dirty="0" err="1" smtClean="0"/>
              <a:t>Ampisilin</a:t>
            </a:r>
            <a:endParaRPr lang="tr-TR" altLang="tr-TR" sz="2000" dirty="0" smtClean="0"/>
          </a:p>
          <a:p>
            <a:pPr lvl="1">
              <a:buFont typeface="Arial" pitchFamily="34" charset="0"/>
              <a:buChar char="•"/>
            </a:pPr>
            <a:r>
              <a:rPr lang="tr-TR" altLang="tr-TR" sz="2000" dirty="0" smtClean="0"/>
              <a:t>7-10 gün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Profilaksi</a:t>
            </a:r>
            <a:endParaRPr lang="tr-TR" sz="2400" dirty="0" smtClean="0"/>
          </a:p>
          <a:p>
            <a:pPr lvl="1">
              <a:buFont typeface="Arial" pitchFamily="34" charset="0"/>
              <a:buChar char="•"/>
            </a:pPr>
            <a:r>
              <a:rPr lang="tr-TR" sz="2000" dirty="0" err="1" smtClean="0"/>
              <a:t>Rifampin</a:t>
            </a:r>
            <a:r>
              <a:rPr lang="tr-TR" sz="2000" dirty="0" smtClean="0"/>
              <a:t> ilk seçenektir. </a:t>
            </a:r>
          </a:p>
          <a:p>
            <a:pPr lvl="2">
              <a:buNone/>
            </a:pPr>
            <a:r>
              <a:rPr lang="tr-TR" sz="1800" dirty="0" smtClean="0"/>
              <a:t>  10 mg/ kg/doz olarak günde iki kez iki gün süreyle oral olarak kullanılır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err="1" smtClean="0"/>
              <a:t>Seftriakson</a:t>
            </a:r>
            <a:endParaRPr lang="tr-TR" sz="2000" dirty="0" smtClean="0"/>
          </a:p>
          <a:p>
            <a:pPr lvl="2">
              <a:buNone/>
            </a:pPr>
            <a:r>
              <a:rPr lang="tr-TR" sz="1800" dirty="0" smtClean="0"/>
              <a:t>  Tek doz IM (15 yaş altındakilerde 125 mg; 15 yaş üzerindekilerde ise 250 mg)</a:t>
            </a:r>
            <a:endParaRPr lang="tr-TR" altLang="tr-TR" sz="18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KIZIL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Etken</a:t>
            </a:r>
          </a:p>
          <a:p>
            <a:pPr lvl="1">
              <a:buFont typeface="Wingdings" pitchFamily="2" charset="2"/>
              <a:buChar char="Ø"/>
            </a:pPr>
            <a:r>
              <a:rPr lang="tr-TR" altLang="tr-TR" sz="2000" dirty="0" smtClean="0"/>
              <a:t>A grubu beta-</a:t>
            </a:r>
            <a:r>
              <a:rPr lang="tr-TR" altLang="tr-TR" sz="2000" dirty="0" err="1" smtClean="0"/>
              <a:t>hemolitik</a:t>
            </a:r>
            <a:r>
              <a:rPr lang="tr-TR" altLang="tr-TR" sz="2000" dirty="0" smtClean="0"/>
              <a:t> streptokok (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streptococcus</a:t>
            </a:r>
            <a:r>
              <a:rPr lang="tr-TR" altLang="tr-TR" sz="2000" dirty="0" smtClean="0">
                <a:solidFill>
                  <a:srgbClr val="FF0000"/>
                </a:solidFill>
              </a:rPr>
              <a:t>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pyogenes</a:t>
            </a:r>
            <a:r>
              <a:rPr lang="tr-TR" altLang="tr-TR" sz="20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endParaRPr lang="tr-TR" alt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000" dirty="0" err="1" smtClean="0"/>
              <a:t>İnkubasyon</a:t>
            </a:r>
            <a:r>
              <a:rPr lang="tr-TR" altLang="tr-TR" sz="2000" dirty="0" smtClean="0"/>
              <a:t> süresi</a:t>
            </a:r>
          </a:p>
          <a:p>
            <a:pPr lvl="1">
              <a:buFont typeface="Wingdings" pitchFamily="2" charset="2"/>
              <a:buChar char="Ø"/>
            </a:pPr>
            <a:r>
              <a:rPr lang="tr-TR" altLang="tr-TR" sz="2000" dirty="0" smtClean="0"/>
              <a:t>1-7 gün (2-5 gün).</a:t>
            </a:r>
          </a:p>
          <a:p>
            <a:pPr lvl="1">
              <a:buFont typeface="Wingdings" pitchFamily="2" charset="2"/>
              <a:buChar char="Ø"/>
            </a:pPr>
            <a:endParaRPr lang="tr-TR" alt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Bulaştırıcılık</a:t>
            </a:r>
          </a:p>
          <a:p>
            <a:pPr lvl="1">
              <a:buFont typeface="Wingdings" pitchFamily="2" charset="2"/>
              <a:buChar char="Ø"/>
            </a:pPr>
            <a:r>
              <a:rPr lang="tr-TR" altLang="tr-TR" sz="2000" dirty="0" smtClean="0"/>
              <a:t>Belirtilerden 24 saat öncesinden, 2-3 hafta sonrasına dek (Tedavi alıyorsa 24 saat sonra bulaşıcılık sona erer).</a:t>
            </a:r>
          </a:p>
          <a:p>
            <a:pPr lvl="1">
              <a:buFont typeface="Wingdings" pitchFamily="2" charset="2"/>
              <a:buChar char="Ø"/>
            </a:pPr>
            <a:endParaRPr lang="tr-TR" altLang="tr-TR" sz="2000" dirty="0" smtClean="0"/>
          </a:p>
          <a:p>
            <a:pPr>
              <a:buFont typeface="Wingdings" pitchFamily="2" charset="2"/>
              <a:buChar char="Ø"/>
            </a:pPr>
            <a:r>
              <a:rPr lang="sv-SE" altLang="tr-TR" sz="2000" dirty="0" smtClean="0"/>
              <a:t>En sık 4-8 yaşında görülür.</a:t>
            </a:r>
            <a:endParaRPr lang="tr-TR" altLang="tr-TR" sz="2000" dirty="0" smtClean="0"/>
          </a:p>
          <a:p>
            <a:endParaRPr lang="tr-TR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4286256"/>
            <a:ext cx="278605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KIZIL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000" dirty="0" err="1" smtClean="0"/>
              <a:t>Tonsiller</a:t>
            </a:r>
            <a:r>
              <a:rPr lang="tr-TR" altLang="tr-TR" sz="2000" dirty="0" smtClean="0"/>
              <a:t> ödemli, üzerinde </a:t>
            </a:r>
            <a:r>
              <a:rPr lang="tr-TR" altLang="tr-TR" sz="2000" b="1" dirty="0" err="1" smtClean="0"/>
              <a:t>eksuda</a:t>
            </a:r>
            <a:r>
              <a:rPr lang="tr-TR" altLang="tr-TR" sz="2000" dirty="0" smtClean="0"/>
              <a:t>, </a:t>
            </a:r>
            <a:r>
              <a:rPr lang="tr-TR" altLang="tr-TR" sz="2000" dirty="0" err="1" smtClean="0"/>
              <a:t>palatal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peteşiler</a:t>
            </a:r>
            <a:r>
              <a:rPr lang="tr-TR" altLang="tr-TR" sz="2000" dirty="0" smtClean="0"/>
              <a:t> görülebilir. </a:t>
            </a:r>
          </a:p>
          <a:p>
            <a:pPr>
              <a:buFont typeface="Wingdings" pitchFamily="2" charset="2"/>
              <a:buChar char="Ø"/>
            </a:pPr>
            <a:endParaRPr lang="tr-TR" alt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ilk 2 gün </a:t>
            </a:r>
            <a:r>
              <a:rPr lang="tr-TR" altLang="tr-TR" sz="2000" dirty="0" err="1" smtClean="0"/>
              <a:t>hiperkeratotik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membran</a:t>
            </a:r>
            <a:r>
              <a:rPr lang="tr-TR" altLang="tr-TR" sz="2000" dirty="0" smtClean="0"/>
              <a:t> nedeniyle </a:t>
            </a:r>
            <a:r>
              <a:rPr lang="tr-TR" altLang="tr-TR" sz="2000" b="1" dirty="0" smtClean="0"/>
              <a:t>beyaz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çilek dili </a:t>
            </a:r>
            <a:r>
              <a:rPr lang="tr-TR" altLang="tr-TR" sz="2000" dirty="0" smtClean="0"/>
              <a:t>olur, 4-5. günler </a:t>
            </a:r>
            <a:r>
              <a:rPr lang="tr-TR" altLang="tr-TR" sz="2000" dirty="0" err="1" smtClean="0"/>
              <a:t>membran</a:t>
            </a:r>
            <a:r>
              <a:rPr lang="tr-TR" altLang="tr-TR" sz="2000" dirty="0" smtClean="0"/>
              <a:t> kalkar, parlak kırmızı mukoza kalır, </a:t>
            </a:r>
            <a:r>
              <a:rPr lang="tr-TR" altLang="tr-TR" sz="2000" b="1" dirty="0" smtClean="0"/>
              <a:t>kırmızı çilek dili</a:t>
            </a:r>
            <a:r>
              <a:rPr lang="tr-TR" altLang="tr-TR" sz="2000" dirty="0" smtClean="0"/>
              <a:t> görülür.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Döküntüler;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1800" b="1" dirty="0" smtClean="0"/>
              <a:t>Koltuk altı ve kasıklardan</a:t>
            </a:r>
            <a:r>
              <a:rPr lang="tr-TR" altLang="tr-TR" sz="1800" dirty="0" smtClean="0"/>
              <a:t>, tüm vücuda yayılan,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1800" dirty="0" smtClean="0"/>
              <a:t>Basmakla </a:t>
            </a:r>
            <a:r>
              <a:rPr lang="tr-TR" altLang="tr-TR" sz="1800" dirty="0" smtClean="0">
                <a:solidFill>
                  <a:srgbClr val="FFFF00"/>
                </a:solidFill>
              </a:rPr>
              <a:t>sarımsı</a:t>
            </a:r>
            <a:r>
              <a:rPr lang="tr-TR" altLang="tr-TR" sz="1800" dirty="0" smtClean="0"/>
              <a:t> renkte solan (</a:t>
            </a:r>
            <a:r>
              <a:rPr lang="tr-TR" altLang="tr-TR" sz="1800" b="1" dirty="0" smtClean="0">
                <a:solidFill>
                  <a:srgbClr val="FF0000"/>
                </a:solidFill>
              </a:rPr>
              <a:t>negatif </a:t>
            </a:r>
            <a:r>
              <a:rPr lang="tr-TR" altLang="tr-TR" sz="1800" b="1" dirty="0" err="1" smtClean="0">
                <a:solidFill>
                  <a:srgbClr val="FF0000"/>
                </a:solidFill>
              </a:rPr>
              <a:t>dermografizm</a:t>
            </a:r>
            <a:r>
              <a:rPr lang="tr-TR" altLang="tr-TR" sz="1800" dirty="0" smtClean="0"/>
              <a:t>),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1800" dirty="0" err="1" smtClean="0"/>
              <a:t>Eritrodermi</a:t>
            </a:r>
            <a:r>
              <a:rPr lang="tr-TR" altLang="tr-TR" sz="1800" dirty="0" smtClean="0"/>
              <a:t> zemininde </a:t>
            </a:r>
            <a:r>
              <a:rPr lang="tr-TR" altLang="tr-TR" sz="1800" b="1" dirty="0" smtClean="0"/>
              <a:t>zımpara kağıdı </a:t>
            </a:r>
            <a:r>
              <a:rPr lang="tr-TR" altLang="tr-TR" sz="1800" dirty="0" smtClean="0"/>
              <a:t>şeklinde noktasal kırmızı </a:t>
            </a:r>
            <a:r>
              <a:rPr lang="tr-TR" altLang="tr-TR" sz="1800" dirty="0" err="1" smtClean="0"/>
              <a:t>papüller</a:t>
            </a:r>
            <a:r>
              <a:rPr lang="tr-TR" altLang="tr-TR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altLang="tr-TR" sz="1800" dirty="0" smtClean="0"/>
              <a:t>El</a:t>
            </a:r>
            <a:r>
              <a:rPr lang="tr-TR" altLang="tr-TR" sz="1800" dirty="0" smtClean="0"/>
              <a:t> </a:t>
            </a:r>
            <a:r>
              <a:rPr lang="es-ES" altLang="tr-TR" sz="1800" dirty="0" smtClean="0"/>
              <a:t>ve ayakta daha belirgin</a:t>
            </a:r>
            <a:r>
              <a:rPr lang="tr-TR" altLang="tr-TR" sz="1800" dirty="0" smtClean="0"/>
              <a:t> olan yaygın </a:t>
            </a:r>
            <a:r>
              <a:rPr lang="tr-TR" altLang="tr-TR" sz="1800" dirty="0" err="1" smtClean="0"/>
              <a:t>deskuamasyon</a:t>
            </a:r>
            <a:r>
              <a:rPr lang="tr-TR" altLang="tr-TR" sz="1800" dirty="0" smtClean="0"/>
              <a:t> ile iyileşir. </a:t>
            </a:r>
          </a:p>
          <a:p>
            <a:pPr lvl="1">
              <a:buFont typeface="Wingdings" pitchFamily="2" charset="2"/>
              <a:buChar char="Ø"/>
            </a:pPr>
            <a:endParaRPr lang="tr-TR" altLang="tr-TR" sz="1800" dirty="0" smtClean="0"/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Kıvrım yerlerindeki </a:t>
            </a:r>
            <a:r>
              <a:rPr lang="tr-TR" altLang="tr-TR" sz="2000" dirty="0" err="1" smtClean="0"/>
              <a:t>peteşiyal</a:t>
            </a:r>
            <a:r>
              <a:rPr lang="tr-TR" altLang="tr-TR" sz="2000" dirty="0" smtClean="0"/>
              <a:t> döküntüler </a:t>
            </a:r>
            <a:r>
              <a:rPr lang="tr-TR" altLang="tr-TR" sz="2000" b="1" dirty="0" smtClean="0"/>
              <a:t>(</a:t>
            </a:r>
            <a:r>
              <a:rPr lang="tr-TR" altLang="tr-TR" sz="2000" b="1" dirty="0" err="1" smtClean="0">
                <a:solidFill>
                  <a:srgbClr val="FF0000"/>
                </a:solidFill>
              </a:rPr>
              <a:t>Pastia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 çizgileri</a:t>
            </a:r>
            <a:r>
              <a:rPr lang="tr-TR" altLang="tr-TR" sz="20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Soyulmuş tavuk derisi görüntüsünde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dirty="0" smtClean="0"/>
              <a:t>Yüzde ve alında kızarıklık,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ağız çevresinde solukluk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KIZIL TANI-TEDAVİ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400" dirty="0" smtClean="0"/>
              <a:t>Tanı</a:t>
            </a:r>
          </a:p>
          <a:p>
            <a:pPr>
              <a:buNone/>
            </a:pPr>
            <a:r>
              <a:rPr lang="tr-TR" altLang="tr-TR" sz="2000" dirty="0" smtClean="0"/>
              <a:t>          Klinik</a:t>
            </a:r>
          </a:p>
          <a:p>
            <a:pPr>
              <a:buNone/>
            </a:pPr>
            <a:r>
              <a:rPr lang="tr-TR" altLang="tr-TR" sz="2000" dirty="0" smtClean="0"/>
              <a:t>          Boğaz kültürü (taşıyıcılığı ayırt etmez),</a:t>
            </a:r>
          </a:p>
          <a:p>
            <a:pPr>
              <a:buNone/>
            </a:pPr>
            <a:r>
              <a:rPr lang="tr-TR" altLang="tr-TR" sz="2000" dirty="0" smtClean="0"/>
              <a:t>          Hızlı antijen testleri.</a:t>
            </a:r>
          </a:p>
          <a:p>
            <a:pPr>
              <a:buNone/>
            </a:pPr>
            <a:r>
              <a:rPr lang="tr-TR" altLang="tr-TR" sz="2000" dirty="0" smtClean="0"/>
              <a:t>          </a:t>
            </a:r>
            <a:r>
              <a:rPr lang="tr-TR" altLang="tr-TR" sz="2000" dirty="0" smtClean="0">
                <a:solidFill>
                  <a:srgbClr val="FF0000"/>
                </a:solidFill>
              </a:rPr>
              <a:t>ASO</a:t>
            </a:r>
            <a:r>
              <a:rPr lang="tr-TR" altLang="tr-TR" sz="2000" dirty="0" smtClean="0"/>
              <a:t>; </a:t>
            </a:r>
            <a:r>
              <a:rPr lang="tr-TR" altLang="tr-TR" sz="2000" dirty="0" err="1" smtClean="0"/>
              <a:t>infeksiyonun</a:t>
            </a:r>
            <a:r>
              <a:rPr lang="tr-TR" altLang="tr-TR" sz="2000" dirty="0" smtClean="0"/>
              <a:t> erken tanısında faydalı değildir.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Tedavi</a:t>
            </a:r>
          </a:p>
          <a:p>
            <a:pPr>
              <a:buNone/>
            </a:pPr>
            <a:r>
              <a:rPr lang="tr-TR" altLang="tr-TR" sz="2400" dirty="0" smtClean="0"/>
              <a:t>        Ateş için </a:t>
            </a:r>
            <a:r>
              <a:rPr lang="tr-TR" altLang="tr-TR" sz="2400" dirty="0" err="1" smtClean="0"/>
              <a:t>parasetamol</a:t>
            </a:r>
            <a:r>
              <a:rPr lang="tr-TR" altLang="tr-TR" sz="2400" dirty="0" smtClean="0"/>
              <a:t> </a:t>
            </a:r>
            <a:r>
              <a:rPr lang="de-DE" altLang="tr-TR" sz="2400" dirty="0" smtClean="0"/>
              <a:t>(40-60 mg/kg/</a:t>
            </a:r>
            <a:r>
              <a:rPr lang="de-DE" altLang="tr-TR" sz="2400" dirty="0" err="1" smtClean="0"/>
              <a:t>gün</a:t>
            </a:r>
            <a:r>
              <a:rPr lang="de-DE" altLang="tr-TR" sz="2400" dirty="0" smtClean="0"/>
              <a:t>, 4</a:t>
            </a:r>
            <a:r>
              <a:rPr lang="tr-TR" altLang="tr-TR" sz="2400" dirty="0" smtClean="0"/>
              <a:t> dozda, oral)                               </a:t>
            </a:r>
          </a:p>
          <a:p>
            <a:pPr>
              <a:buNone/>
            </a:pPr>
            <a:r>
              <a:rPr lang="tr-TR" altLang="tr-TR" sz="2400" dirty="0" smtClean="0"/>
              <a:t>        </a:t>
            </a:r>
            <a:r>
              <a:rPr lang="tr-TR" altLang="tr-TR" sz="2400" dirty="0" err="1" smtClean="0"/>
              <a:t>PenisilinV</a:t>
            </a:r>
            <a:r>
              <a:rPr lang="tr-TR" altLang="tr-TR" sz="2400" dirty="0" smtClean="0"/>
              <a:t> 50.000-</a:t>
            </a:r>
            <a:r>
              <a:rPr lang="de-DE" altLang="tr-TR" sz="2400" dirty="0" smtClean="0"/>
              <a:t>100.000 ü/kg/</a:t>
            </a:r>
            <a:r>
              <a:rPr lang="de-DE" altLang="tr-TR" sz="2400" dirty="0" err="1" smtClean="0"/>
              <a:t>gün</a:t>
            </a:r>
            <a:r>
              <a:rPr lang="de-DE" altLang="tr-TR" sz="2400" dirty="0" smtClean="0"/>
              <a:t>, 3</a:t>
            </a:r>
            <a:r>
              <a:rPr lang="tr-TR" altLang="tr-TR" sz="2400" dirty="0" smtClean="0"/>
              <a:t> dozda, oral, 10 gün,</a:t>
            </a:r>
          </a:p>
          <a:p>
            <a:pPr>
              <a:buNone/>
            </a:pPr>
            <a:r>
              <a:rPr lang="tr-TR" altLang="tr-TR" sz="2400" dirty="0" smtClean="0"/>
              <a:t>        </a:t>
            </a:r>
            <a:r>
              <a:rPr lang="tr-TR" altLang="tr-TR" sz="2400" dirty="0" err="1" smtClean="0"/>
              <a:t>Benzatin</a:t>
            </a:r>
            <a:r>
              <a:rPr lang="tr-TR" altLang="tr-TR" sz="2400" dirty="0" smtClean="0"/>
              <a:t> Penisilin tek doz, IM.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0"/>
            <a:ext cx="3143247" cy="314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Viral döküntülü hastalıklar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Her yaşta görülebilir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Basit </a:t>
            </a:r>
            <a:r>
              <a:rPr lang="tr-TR" sz="2400" dirty="0" err="1" smtClean="0"/>
              <a:t>yüzeyel</a:t>
            </a:r>
            <a:r>
              <a:rPr lang="tr-TR" sz="2400" dirty="0" smtClean="0"/>
              <a:t> döküntü → ağır seyirli  sistemik hastalık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Her </a:t>
            </a:r>
            <a:r>
              <a:rPr lang="tr-TR" sz="2400" dirty="0"/>
              <a:t>zaman tanısal olmasa da </a:t>
            </a:r>
            <a:r>
              <a:rPr lang="tr-TR" sz="2400" dirty="0" smtClean="0"/>
              <a:t>                              Morfoloji</a:t>
            </a:r>
            <a:r>
              <a:rPr lang="tr-TR" sz="2400" dirty="0"/>
              <a:t>, dağılım, yerleşim vb. anahtar </a:t>
            </a:r>
            <a:r>
              <a:rPr lang="tr-TR" sz="2400" dirty="0" smtClean="0"/>
              <a:t>nokta!  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Çoğu </a:t>
            </a:r>
            <a:r>
              <a:rPr lang="tr-TR" sz="2400" dirty="0" err="1" smtClean="0"/>
              <a:t>viral</a:t>
            </a:r>
            <a:r>
              <a:rPr lang="tr-TR" sz="2400" dirty="0" smtClean="0"/>
              <a:t> döküntü kendini sınırlar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Tedavi </a:t>
            </a:r>
            <a:endParaRPr lang="tr-TR" sz="2400" dirty="0"/>
          </a:p>
          <a:p>
            <a:pPr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Komorbidite</a:t>
            </a:r>
            <a:r>
              <a:rPr lang="tr-TR" sz="2400" dirty="0"/>
              <a:t>, yerleşim yeri, </a:t>
            </a:r>
            <a:r>
              <a:rPr lang="tr-TR" sz="2400" dirty="0" err="1"/>
              <a:t>infeksiyonun</a:t>
            </a:r>
            <a:r>
              <a:rPr lang="tr-TR" sz="2400" dirty="0"/>
              <a:t> ilerlemesi, şiddetli sekel olasılığı…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Sonuç olarak…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Çok </a:t>
            </a:r>
            <a:r>
              <a:rPr lang="tr-TR" dirty="0"/>
              <a:t>sayıda virüs döküntülü hastalıklara yol açmaktadır</a:t>
            </a:r>
            <a:r>
              <a:rPr lang="tr-TR" dirty="0" smtClean="0"/>
              <a:t>. Hafif klinik tablodan </a:t>
            </a:r>
            <a:r>
              <a:rPr lang="tr-TR" dirty="0" err="1" smtClean="0"/>
              <a:t>mortal</a:t>
            </a:r>
            <a:r>
              <a:rPr lang="tr-TR" dirty="0" smtClean="0"/>
              <a:t> seyreden sistemik hastalığa kadar değişkenlik gösterebilir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Döküntü yapan diğer durumlardan ayırıcı tanısının yapılması çok önemlidir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Tanısal </a:t>
            </a:r>
            <a:r>
              <a:rPr lang="tr-TR" dirty="0"/>
              <a:t>yaklaşım </a:t>
            </a:r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 err="1" smtClean="0"/>
              <a:t>Anamnez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•Fizik muayene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•</a:t>
            </a:r>
            <a:r>
              <a:rPr lang="tr-TR" dirty="0"/>
              <a:t>Ayırıcı </a:t>
            </a:r>
            <a:r>
              <a:rPr lang="tr-TR" dirty="0" smtClean="0"/>
              <a:t>tanı !!!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Korunma </a:t>
            </a:r>
            <a:r>
              <a:rPr lang="tr-TR" dirty="0"/>
              <a:t>ve kontrol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2428868"/>
            <a:ext cx="7258072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dirty="0" smtClean="0"/>
              <a:t>                               </a:t>
            </a:r>
            <a:r>
              <a:rPr lang="tr-TR" sz="6000" dirty="0" smtClean="0">
                <a:solidFill>
                  <a:srgbClr val="FF0000"/>
                </a:solidFill>
              </a:rPr>
              <a:t>TEŞEKKÜRLER… </a:t>
            </a:r>
            <a:endParaRPr lang="tr-T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58204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altLang="tr-TR" sz="2400" dirty="0" smtClean="0"/>
              <a:t>BİRİNCİ BASAMAĞA YÖNELİK TANI VE TEDAVİ REHBERLERİ 2012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400" dirty="0" err="1" smtClean="0"/>
              <a:t>Tuygun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Nilden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Gönül Tanır. "Döküntülü hastaya yaklaşım." </a:t>
            </a:r>
            <a:r>
              <a:rPr lang="tr-TR" altLang="tr-TR" sz="2400" i="1" dirty="0" err="1" smtClean="0"/>
              <a:t>Sted</a:t>
            </a:r>
            <a:r>
              <a:rPr lang="tr-TR" altLang="tr-TR" sz="2400" dirty="0" smtClean="0"/>
              <a:t> 14 (2005): 26-30.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400" dirty="0" err="1" smtClean="0"/>
              <a:t>Varkal</a:t>
            </a:r>
            <a:r>
              <a:rPr lang="tr-TR" altLang="tr-TR" sz="2400" dirty="0" smtClean="0"/>
              <a:t>, Muhammet Ali, İsmail YILDIZ,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Emin </a:t>
            </a:r>
            <a:r>
              <a:rPr lang="tr-TR" altLang="tr-TR" sz="2400" dirty="0" err="1" smtClean="0"/>
              <a:t>Ünüvar</a:t>
            </a:r>
            <a:r>
              <a:rPr lang="tr-TR" altLang="tr-TR" sz="2400" dirty="0" smtClean="0"/>
              <a:t>. "ÇOCUKLARDA ATEŞLİ DÖKÜNTÜLÜ HASTALIKLAR." </a:t>
            </a:r>
            <a:r>
              <a:rPr lang="tr-TR" altLang="tr-TR" sz="2400" i="1" dirty="0" smtClean="0"/>
              <a:t>İstanbul Tıp Fakültesi Dergisi</a:t>
            </a:r>
            <a:r>
              <a:rPr lang="tr-TR" altLang="tr-TR" sz="2400" dirty="0" smtClean="0"/>
              <a:t> 78.1 (2015): 23-32.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/>
              <a:t>Tüzün Y, Kotoğyan A, Serdaroğlu S,</a:t>
            </a:r>
            <a:r>
              <a:rPr lang="tr-TR" sz="2400" dirty="0" err="1" smtClean="0"/>
              <a:t>Çokuğraş</a:t>
            </a:r>
            <a:r>
              <a:rPr lang="tr-TR" sz="2400" dirty="0" smtClean="0"/>
              <a:t> H, </a:t>
            </a:r>
            <a:r>
              <a:rPr lang="tr-TR" sz="2400" dirty="0" err="1" smtClean="0"/>
              <a:t>Tüzün</a:t>
            </a:r>
            <a:r>
              <a:rPr lang="tr-TR" sz="2400" dirty="0" smtClean="0"/>
              <a:t> B, Mat MC. [Viral </a:t>
            </a:r>
            <a:r>
              <a:rPr lang="tr-TR" sz="2400" dirty="0" err="1" smtClean="0"/>
              <a:t>diseases</a:t>
            </a:r>
            <a:r>
              <a:rPr lang="tr-TR" sz="2400" dirty="0" smtClean="0"/>
              <a:t>].Erdal E, editör. </a:t>
            </a:r>
            <a:r>
              <a:rPr lang="tr-TR" sz="2400" dirty="0" err="1" smtClean="0"/>
              <a:t>Pediyatrik</a:t>
            </a:r>
            <a:r>
              <a:rPr lang="tr-TR" sz="2400" dirty="0" smtClean="0"/>
              <a:t> Dermatoloji.1. Baskı. İstanbul: Nobel Tıp; 2005. p.607-44.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Döküntülü </a:t>
            </a:r>
            <a:r>
              <a:rPr lang="tr-TR" sz="4000" b="1" dirty="0" err="1" smtClean="0"/>
              <a:t>viral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infeksiyonlar</a:t>
            </a:r>
            <a:r>
              <a:rPr lang="tr-TR" sz="4000" b="1" dirty="0" smtClean="0"/>
              <a:t>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5429288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Rubeola</a:t>
            </a:r>
            <a:r>
              <a:rPr lang="tr-TR" sz="9600" dirty="0" smtClean="0"/>
              <a:t>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Rubella</a:t>
            </a:r>
            <a:r>
              <a:rPr lang="tr-TR" sz="9600" dirty="0" smtClean="0"/>
              <a:t> </a:t>
            </a:r>
            <a:endParaRPr lang="tr-TR" sz="9600" dirty="0"/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Human</a:t>
            </a:r>
            <a:r>
              <a:rPr lang="tr-TR" sz="9600" dirty="0" smtClean="0"/>
              <a:t> </a:t>
            </a:r>
            <a:r>
              <a:rPr lang="tr-TR" sz="9600" dirty="0" err="1"/>
              <a:t>herpesvirus</a:t>
            </a:r>
            <a:r>
              <a:rPr lang="tr-TR" sz="9600" dirty="0"/>
              <a:t> 6&amp;7&amp;8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Varicella</a:t>
            </a:r>
            <a:r>
              <a:rPr lang="tr-TR" sz="9600" dirty="0" smtClean="0"/>
              <a:t> </a:t>
            </a:r>
            <a:r>
              <a:rPr lang="tr-TR" sz="9600" dirty="0" err="1"/>
              <a:t>zoster</a:t>
            </a:r>
            <a:r>
              <a:rPr lang="tr-TR" sz="9600" dirty="0"/>
              <a:t> </a:t>
            </a:r>
            <a:r>
              <a:rPr lang="tr-TR" sz="9600" dirty="0" err="1"/>
              <a:t>virus</a:t>
            </a:r>
            <a:r>
              <a:rPr lang="tr-TR" sz="96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smtClean="0"/>
              <a:t>CMV </a:t>
            </a:r>
            <a:endParaRPr lang="tr-TR" sz="9600" dirty="0"/>
          </a:p>
          <a:p>
            <a:pPr>
              <a:buFont typeface="Wingdings" pitchFamily="2" charset="2"/>
              <a:buChar char="Ø"/>
            </a:pPr>
            <a:r>
              <a:rPr lang="tr-TR" sz="9600" dirty="0" smtClean="0"/>
              <a:t>EBV </a:t>
            </a:r>
            <a:endParaRPr lang="tr-TR" sz="9600" dirty="0"/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Parvovirus</a:t>
            </a:r>
            <a:r>
              <a:rPr lang="tr-TR" sz="9600" dirty="0" smtClean="0"/>
              <a:t> </a:t>
            </a:r>
            <a:r>
              <a:rPr lang="tr-TR" sz="9600" dirty="0"/>
              <a:t>B19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Enterovirüsler</a:t>
            </a:r>
            <a:r>
              <a:rPr lang="tr-TR" sz="96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Adenovirüsler</a:t>
            </a:r>
            <a:r>
              <a:rPr lang="tr-TR" sz="9600" dirty="0" smtClean="0"/>
              <a:t> </a:t>
            </a:r>
            <a:endParaRPr lang="tr-TR" sz="9600" dirty="0"/>
          </a:p>
          <a:p>
            <a:pPr>
              <a:buFont typeface="Wingdings" pitchFamily="2" charset="2"/>
              <a:buChar char="Ø"/>
            </a:pPr>
            <a:r>
              <a:rPr lang="tr-TR" sz="9600" dirty="0" smtClean="0"/>
              <a:t>Hepatit </a:t>
            </a:r>
            <a:r>
              <a:rPr lang="tr-TR" sz="9600" dirty="0"/>
              <a:t>B&amp;C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smtClean="0"/>
              <a:t>HIV </a:t>
            </a:r>
            <a:endParaRPr lang="tr-TR" sz="9600" dirty="0"/>
          </a:p>
          <a:p>
            <a:pPr>
              <a:buFont typeface="Wingdings" pitchFamily="2" charset="2"/>
              <a:buChar char="Ø"/>
            </a:pPr>
            <a:r>
              <a:rPr lang="tr-TR" sz="9600" dirty="0" err="1" smtClean="0"/>
              <a:t>Arbovirüs</a:t>
            </a:r>
            <a:r>
              <a:rPr lang="tr-TR" sz="9600" dirty="0" smtClean="0"/>
              <a:t> </a:t>
            </a:r>
            <a:endParaRPr lang="tr-TR" sz="9600" dirty="0"/>
          </a:p>
          <a:p>
            <a:pPr>
              <a:buFont typeface="Wingdings" pitchFamily="2" charset="2"/>
              <a:buChar char="Ø"/>
            </a:pPr>
            <a:r>
              <a:rPr lang="tr-TR" sz="9600" dirty="0" smtClean="0"/>
              <a:t>Viral </a:t>
            </a:r>
            <a:r>
              <a:rPr lang="tr-TR" sz="9600" dirty="0"/>
              <a:t>kanamalı ateşler </a:t>
            </a:r>
          </a:p>
          <a:p>
            <a:pPr>
              <a:buFont typeface="Wingdings" pitchFamily="2" charset="2"/>
              <a:buChar char="Ø"/>
            </a:pPr>
            <a:r>
              <a:rPr lang="tr-TR" sz="9600" dirty="0" smtClean="0"/>
              <a:t>…</a:t>
            </a:r>
            <a:r>
              <a:rPr lang="tr-TR" sz="8000" dirty="0" smtClean="0"/>
              <a:t> </a:t>
            </a:r>
            <a:endParaRPr lang="tr-TR" sz="8000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786478" cy="868346"/>
          </a:xfrm>
        </p:spPr>
        <p:txBody>
          <a:bodyPr>
            <a:normAutofit/>
          </a:bodyPr>
          <a:lstStyle/>
          <a:p>
            <a:r>
              <a:rPr lang="tr-TR" sz="3600" dirty="0" smtClean="0"/>
              <a:t>Kızamık-</a:t>
            </a:r>
            <a:r>
              <a:rPr lang="tr-TR" sz="3600" dirty="0" err="1" smtClean="0"/>
              <a:t>Rubeola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785927"/>
            <a:ext cx="4929221" cy="3663960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" y="1785926"/>
            <a:ext cx="3445573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Kızamık-</a:t>
            </a:r>
            <a:r>
              <a:rPr lang="tr-TR" b="1" dirty="0" err="1" smtClean="0"/>
              <a:t>Rubeola</a:t>
            </a:r>
            <a:r>
              <a:rPr lang="tr-TR" b="1" dirty="0" smtClean="0"/>
              <a:t>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00201"/>
            <a:ext cx="6929486" cy="114287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  Zarflı, 100-250nm çapında tek sarmallı RNA virüsü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Nazofarengeal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sekresyonlarla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direkt ya da damlacık yoluyla solunum yolu mukozası ve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konjonktivaya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yayılır.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İnkubasyon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süresi 10-14 gün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Temas sonrası genellikle 11. günde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prodrom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bulguları, 14. günde döküntü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 dirty="0" smtClean="0"/>
              <a:t>Olgular temastan sonraki 5. günden, döküntülerin 5. gününe kadar </a:t>
            </a:r>
            <a:r>
              <a:rPr lang="tr-TR" sz="2400" dirty="0" err="1" smtClean="0"/>
              <a:t>enfeksiyöz</a:t>
            </a:r>
            <a:r>
              <a:rPr lang="tr-TR" sz="2400" dirty="0" smtClean="0"/>
              <a:t> olabilir , </a:t>
            </a:r>
            <a:r>
              <a:rPr lang="tr-TR" sz="2400" dirty="0" smtClean="0">
                <a:solidFill>
                  <a:srgbClr val="FF0000"/>
                </a:solidFill>
              </a:rPr>
              <a:t>oldukça bulaşıcı</a:t>
            </a:r>
            <a:r>
              <a:rPr lang="tr-TR" sz="2400" dirty="0" smtClean="0"/>
              <a:t> !!!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Kızamık</a:t>
            </a:r>
            <a:endParaRPr lang="tr-TR" sz="3600" dirty="0"/>
          </a:p>
        </p:txBody>
      </p:sp>
      <p:sp>
        <p:nvSpPr>
          <p:cNvPr id="4" name="İçerik Yer Tutucusu 2"/>
          <p:cNvSpPr txBox="1"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Döküntüden 3-5 gün önce başlayan;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Düşük veya orta dereceli ateş ,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öksürük, nezle,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konjonktivit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fotofobi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Döküntüden 2 gün önce ortaya çıkan;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Yanak mukozasında alt 2.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molar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diş hizasında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eritemli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zeminde noktasal beyaz-gri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eksudalar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Koplik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lekeleri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00034" y="4143380"/>
            <a:ext cx="8072494" cy="1647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Döküntü;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Kulak</a:t>
            </a:r>
            <a:r>
              <a:rPr kumimoji="0" lang="tr-TR" altLang="tr-T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arkasında saç çizgisinden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 yüzden</a:t>
            </a: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başlayan,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Üzerine basmakla</a:t>
            </a:r>
            <a:r>
              <a:rPr kumimoji="0" lang="tr-TR" alt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solan,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Hafif kaşıntılı,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Makulopapüler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tr-TR" alt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Döküntünün başlamasıyla ateş </a:t>
            </a: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tr-TR" alt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’ye</a:t>
            </a:r>
            <a:r>
              <a:rPr kumimoji="0" lang="tr-TR" alt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yükselir.</a:t>
            </a:r>
            <a:endParaRPr kumimoji="0" lang="tr-TR" alt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2340</Words>
  <Application>Microsoft Office PowerPoint</Application>
  <PresentationFormat>Ekran Gösterisi (4:3)</PresentationFormat>
  <Paragraphs>463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Güven</vt:lpstr>
      <vt:lpstr>PowerPoint Sunusu</vt:lpstr>
      <vt:lpstr>ÇOCUKLUK ÇAĞININ VİRAL DÖKÜNTÜLÜ HASTALIKLARI </vt:lpstr>
      <vt:lpstr>AMAÇ</vt:lpstr>
      <vt:lpstr>ÖĞRENİM HEDEFLERİ</vt:lpstr>
      <vt:lpstr>Viral döküntülü hastalıklar</vt:lpstr>
      <vt:lpstr>Döküntülü viral infeksiyonlar  </vt:lpstr>
      <vt:lpstr>Kızamık-Rubeola</vt:lpstr>
      <vt:lpstr>Kızamık-Rubeola  </vt:lpstr>
      <vt:lpstr>Kızamık</vt:lpstr>
      <vt:lpstr>Kızamık</vt:lpstr>
      <vt:lpstr>Kızamık-diğer bulgular  </vt:lpstr>
      <vt:lpstr>Kızamık-tanı-komplikasyonlar  </vt:lpstr>
      <vt:lpstr>Kızamık -Tedavi</vt:lpstr>
      <vt:lpstr> Kızamıkçık-Rubella  </vt:lpstr>
      <vt:lpstr>Kızamıkçık  </vt:lpstr>
      <vt:lpstr>Kızamıkçık</vt:lpstr>
      <vt:lpstr> Kızamıkçık-tanı-komplikasyonlar-tedavi  </vt:lpstr>
      <vt:lpstr> Roseola infantum/ altıncı hastalık  </vt:lpstr>
      <vt:lpstr>R. infantum-tanı-komplikasyonlar-tedavi  </vt:lpstr>
      <vt:lpstr>Ayırıcı tanı  </vt:lpstr>
      <vt:lpstr>Ayırıcı tanı  </vt:lpstr>
      <vt:lpstr>Eritema infeksiyozum        5. hastalık  </vt:lpstr>
      <vt:lpstr>Eritema infeksiyozum</vt:lpstr>
      <vt:lpstr>Eritema infeksiyozum-tanı-komplikasyonlar-tedavi  </vt:lpstr>
      <vt:lpstr>Suçiçeği</vt:lpstr>
      <vt:lpstr>Suçiçeği  </vt:lpstr>
      <vt:lpstr>Suçiçeği</vt:lpstr>
      <vt:lpstr>Suçiçeği</vt:lpstr>
      <vt:lpstr>Suçiçeği- tedavi  </vt:lpstr>
      <vt:lpstr>Herpes zoster-Zona  </vt:lpstr>
      <vt:lpstr>Zona– klinik  </vt:lpstr>
      <vt:lpstr>PowerPoint Sunusu</vt:lpstr>
      <vt:lpstr>Zona- komplikasyonlar  </vt:lpstr>
      <vt:lpstr>Zona- tedavi  </vt:lpstr>
      <vt:lpstr>İnfeksiyöz mononükleoz  </vt:lpstr>
      <vt:lpstr>İnfeksiyöz mononükleoz</vt:lpstr>
      <vt:lpstr>İnfeksiyöz mononükleoz  </vt:lpstr>
      <vt:lpstr>El ayak ağız hastalığı  </vt:lpstr>
      <vt:lpstr>Zika virüs  </vt:lpstr>
      <vt:lpstr>Zika virüs  </vt:lpstr>
      <vt:lpstr>Viral kanamalı ateşler  </vt:lpstr>
      <vt:lpstr>Viral döküntülü hastalıklarla ayırıcı tanıda neler düşünelim..?</vt:lpstr>
      <vt:lpstr>Ayırıcı tanıda bakteriyel döküntülü hastalıklar..??</vt:lpstr>
      <vt:lpstr>MENİNGOKOKSEMİ</vt:lpstr>
      <vt:lpstr>MENİNGOKOKSEMİ </vt:lpstr>
      <vt:lpstr>MENİNGOKOKSEMİ-TEDAVİ VE PROFİLAKSİ</vt:lpstr>
      <vt:lpstr>KIZIL </vt:lpstr>
      <vt:lpstr>KIZIL</vt:lpstr>
      <vt:lpstr>KIZIL TANI-TEDAVİ</vt:lpstr>
      <vt:lpstr>Sonuç olarak…  </vt:lpstr>
      <vt:lpstr>PowerPoint Sunusu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Win7</cp:lastModifiedBy>
  <cp:revision>1</cp:revision>
  <dcterms:modified xsi:type="dcterms:W3CDTF">2019-09-06T08:00:08Z</dcterms:modified>
</cp:coreProperties>
</file>