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9" r:id="rId1"/>
  </p:sldMasterIdLst>
  <p:sldIdLst>
    <p:sldId id="256" r:id="rId2"/>
    <p:sldId id="257" r:id="rId3"/>
    <p:sldId id="274" r:id="rId4"/>
    <p:sldId id="275" r:id="rId5"/>
    <p:sldId id="258" r:id="rId6"/>
    <p:sldId id="259" r:id="rId7"/>
    <p:sldId id="260" r:id="rId8"/>
    <p:sldId id="261" r:id="rId9"/>
    <p:sldId id="263" r:id="rId10"/>
    <p:sldId id="264" r:id="rId11"/>
    <p:sldId id="265" r:id="rId12"/>
    <p:sldId id="273" r:id="rId13"/>
    <p:sldId id="266" r:id="rId14"/>
    <p:sldId id="267" r:id="rId15"/>
    <p:sldId id="269" r:id="rId16"/>
    <p:sldId id="271" r:id="rId17"/>
    <p:sldId id="270" r:id="rId18"/>
    <p:sldId id="272" r:id="rId19"/>
    <p:sldId id="262" r:id="rId20"/>
    <p:sldId id="26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AB796DD-D7D1-4920-A38A-863155983170}" type="datetimeFigureOut">
              <a:rPr lang="tr-TR" smtClean="0"/>
              <a:t>22.11.2022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C71EF96-CBC8-4414-90C6-901C8482EA46}" type="slidenum">
              <a:rPr lang="tr-TR" smtClean="0"/>
              <a:t>‹#›</a:t>
            </a:fld>
            <a:endParaRPr lang="tr-TR"/>
          </a:p>
        </p:txBody>
      </p:sp>
    </p:spTree>
    <p:extLst>
      <p:ext uri="{BB962C8B-B14F-4D97-AF65-F5344CB8AC3E}">
        <p14:creationId xmlns:p14="http://schemas.microsoft.com/office/powerpoint/2010/main" val="4279599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AB796DD-D7D1-4920-A38A-863155983170}" type="datetimeFigureOut">
              <a:rPr lang="tr-TR" smtClean="0"/>
              <a:t>22.11.2022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C71EF96-CBC8-4414-90C6-901C8482EA46}" type="slidenum">
              <a:rPr lang="tr-TR" smtClean="0"/>
              <a:t>‹#›</a:t>
            </a:fld>
            <a:endParaRPr lang="tr-TR"/>
          </a:p>
        </p:txBody>
      </p:sp>
    </p:spTree>
    <p:extLst>
      <p:ext uri="{BB962C8B-B14F-4D97-AF65-F5344CB8AC3E}">
        <p14:creationId xmlns:p14="http://schemas.microsoft.com/office/powerpoint/2010/main" val="2241737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AB796DD-D7D1-4920-A38A-863155983170}" type="datetimeFigureOut">
              <a:rPr lang="tr-TR" smtClean="0"/>
              <a:t>22.11.2022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C71EF96-CBC8-4414-90C6-901C8482EA46}" type="slidenum">
              <a:rPr lang="tr-TR" smtClean="0"/>
              <a:t>‹#›</a:t>
            </a:fld>
            <a:endParaRPr lang="tr-TR"/>
          </a:p>
        </p:txBody>
      </p:sp>
    </p:spTree>
    <p:extLst>
      <p:ext uri="{BB962C8B-B14F-4D97-AF65-F5344CB8AC3E}">
        <p14:creationId xmlns:p14="http://schemas.microsoft.com/office/powerpoint/2010/main" val="3081060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AB796DD-D7D1-4920-A38A-863155983170}" type="datetimeFigureOut">
              <a:rPr lang="tr-TR" smtClean="0"/>
              <a:t>22.11.2022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C71EF96-CBC8-4414-90C6-901C8482EA46}" type="slidenum">
              <a:rPr lang="tr-TR" smtClean="0"/>
              <a:t>‹#›</a:t>
            </a:fld>
            <a:endParaRPr lang="tr-TR"/>
          </a:p>
        </p:txBody>
      </p:sp>
    </p:spTree>
    <p:extLst>
      <p:ext uri="{BB962C8B-B14F-4D97-AF65-F5344CB8AC3E}">
        <p14:creationId xmlns:p14="http://schemas.microsoft.com/office/powerpoint/2010/main" val="169140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5AB796DD-D7D1-4920-A38A-863155983170}" type="datetimeFigureOut">
              <a:rPr lang="tr-TR" smtClean="0"/>
              <a:t>22.11.2022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C71EF96-CBC8-4414-90C6-901C8482EA46}" type="slidenum">
              <a:rPr lang="tr-TR" smtClean="0"/>
              <a:t>‹#›</a:t>
            </a:fld>
            <a:endParaRPr lang="tr-TR"/>
          </a:p>
        </p:txBody>
      </p:sp>
    </p:spTree>
    <p:extLst>
      <p:ext uri="{BB962C8B-B14F-4D97-AF65-F5344CB8AC3E}">
        <p14:creationId xmlns:p14="http://schemas.microsoft.com/office/powerpoint/2010/main" val="1148500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AB796DD-D7D1-4920-A38A-863155983170}" type="datetimeFigureOut">
              <a:rPr lang="tr-TR" smtClean="0"/>
              <a:t>22.11.2022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C71EF96-CBC8-4414-90C6-901C8482EA46}" type="slidenum">
              <a:rPr lang="tr-TR" smtClean="0"/>
              <a:t>‹#›</a:t>
            </a:fld>
            <a:endParaRPr lang="tr-TR"/>
          </a:p>
        </p:txBody>
      </p:sp>
    </p:spTree>
    <p:extLst>
      <p:ext uri="{BB962C8B-B14F-4D97-AF65-F5344CB8AC3E}">
        <p14:creationId xmlns:p14="http://schemas.microsoft.com/office/powerpoint/2010/main" val="2278789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AB796DD-D7D1-4920-A38A-863155983170}" type="datetimeFigureOut">
              <a:rPr lang="tr-TR" smtClean="0"/>
              <a:t>22.11.2022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C71EF96-CBC8-4414-90C6-901C8482EA46}" type="slidenum">
              <a:rPr lang="tr-TR" smtClean="0"/>
              <a:t>‹#›</a:t>
            </a:fld>
            <a:endParaRPr lang="tr-TR"/>
          </a:p>
        </p:txBody>
      </p:sp>
    </p:spTree>
    <p:extLst>
      <p:ext uri="{BB962C8B-B14F-4D97-AF65-F5344CB8AC3E}">
        <p14:creationId xmlns:p14="http://schemas.microsoft.com/office/powerpoint/2010/main" val="2400503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AB796DD-D7D1-4920-A38A-863155983170}" type="datetimeFigureOut">
              <a:rPr lang="tr-TR" smtClean="0"/>
              <a:t>22.11.2022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C71EF96-CBC8-4414-90C6-901C8482EA46}" type="slidenum">
              <a:rPr lang="tr-TR" smtClean="0"/>
              <a:t>‹#›</a:t>
            </a:fld>
            <a:endParaRPr lang="tr-TR"/>
          </a:p>
        </p:txBody>
      </p:sp>
    </p:spTree>
    <p:extLst>
      <p:ext uri="{BB962C8B-B14F-4D97-AF65-F5344CB8AC3E}">
        <p14:creationId xmlns:p14="http://schemas.microsoft.com/office/powerpoint/2010/main" val="3754452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B796DD-D7D1-4920-A38A-863155983170}" type="datetimeFigureOut">
              <a:rPr lang="tr-TR" smtClean="0"/>
              <a:t>22.11.2022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C71EF96-CBC8-4414-90C6-901C8482EA46}" type="slidenum">
              <a:rPr lang="tr-TR" smtClean="0"/>
              <a:t>‹#›</a:t>
            </a:fld>
            <a:endParaRPr lang="tr-TR"/>
          </a:p>
        </p:txBody>
      </p:sp>
    </p:spTree>
    <p:extLst>
      <p:ext uri="{BB962C8B-B14F-4D97-AF65-F5344CB8AC3E}">
        <p14:creationId xmlns:p14="http://schemas.microsoft.com/office/powerpoint/2010/main" val="82525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AB796DD-D7D1-4920-A38A-863155983170}" type="datetimeFigureOut">
              <a:rPr lang="tr-TR" smtClean="0"/>
              <a:t>22.11.2022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C71EF96-CBC8-4414-90C6-901C8482EA46}" type="slidenum">
              <a:rPr lang="tr-TR" smtClean="0"/>
              <a:t>‹#›</a:t>
            </a:fld>
            <a:endParaRPr lang="tr-TR"/>
          </a:p>
        </p:txBody>
      </p:sp>
    </p:spTree>
    <p:extLst>
      <p:ext uri="{BB962C8B-B14F-4D97-AF65-F5344CB8AC3E}">
        <p14:creationId xmlns:p14="http://schemas.microsoft.com/office/powerpoint/2010/main" val="1093569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AB796DD-D7D1-4920-A38A-863155983170}" type="datetimeFigureOut">
              <a:rPr lang="tr-TR" smtClean="0"/>
              <a:t>22.11.2022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C71EF96-CBC8-4414-90C6-901C8482EA46}" type="slidenum">
              <a:rPr lang="tr-TR" smtClean="0"/>
              <a:t>‹#›</a:t>
            </a:fld>
            <a:endParaRPr lang="tr-TR"/>
          </a:p>
        </p:txBody>
      </p:sp>
    </p:spTree>
    <p:extLst>
      <p:ext uri="{BB962C8B-B14F-4D97-AF65-F5344CB8AC3E}">
        <p14:creationId xmlns:p14="http://schemas.microsoft.com/office/powerpoint/2010/main" val="2792680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B796DD-D7D1-4920-A38A-863155983170}" type="datetimeFigureOut">
              <a:rPr lang="tr-TR" smtClean="0"/>
              <a:t>22.11.2022</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71EF96-CBC8-4414-90C6-901C8482EA46}" type="slidenum">
              <a:rPr lang="tr-TR" smtClean="0"/>
              <a:t>‹#›</a:t>
            </a:fld>
            <a:endParaRPr lang="tr-TR"/>
          </a:p>
        </p:txBody>
      </p:sp>
    </p:spTree>
    <p:extLst>
      <p:ext uri="{BB962C8B-B14F-4D97-AF65-F5344CB8AC3E}">
        <p14:creationId xmlns:p14="http://schemas.microsoft.com/office/powerpoint/2010/main" val="4266940016"/>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bmcwomenshealth.biomedcentral.com/articles/10.1186/s12905-021-01298-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21D982-9941-C371-F553-16C7434FDA2A}"/>
              </a:ext>
            </a:extLst>
          </p:cNvPr>
          <p:cNvSpPr>
            <a:spLocks noGrp="1"/>
          </p:cNvSpPr>
          <p:nvPr>
            <p:ph type="ctrTitle"/>
          </p:nvPr>
        </p:nvSpPr>
        <p:spPr/>
        <p:txBody>
          <a:bodyPr/>
          <a:lstStyle/>
          <a:p>
            <a:endParaRPr lang="tr-TR" dirty="0"/>
          </a:p>
        </p:txBody>
      </p:sp>
      <p:sp>
        <p:nvSpPr>
          <p:cNvPr id="3" name="Alt Başlık 2">
            <a:extLst>
              <a:ext uri="{FF2B5EF4-FFF2-40B4-BE49-F238E27FC236}">
                <a16:creationId xmlns:a16="http://schemas.microsoft.com/office/drawing/2014/main" id="{7CCFB31A-FA4F-7E3A-4B4B-F1042418DBDC}"/>
              </a:ext>
            </a:extLst>
          </p:cNvPr>
          <p:cNvSpPr>
            <a:spLocks noGrp="1"/>
          </p:cNvSpPr>
          <p:nvPr>
            <p:ph type="subTitle" idx="1"/>
          </p:nvPr>
        </p:nvSpPr>
        <p:spPr/>
        <p:txBody>
          <a:bodyPr>
            <a:normAutofit lnSpcReduction="10000"/>
          </a:bodyPr>
          <a:lstStyle/>
          <a:p>
            <a:pPr algn="l"/>
            <a:endParaRPr lang="tr-TR" sz="2400" dirty="0">
              <a:solidFill>
                <a:schemeClr val="tx2"/>
              </a:solidFill>
            </a:endParaRPr>
          </a:p>
          <a:p>
            <a:pPr algn="l"/>
            <a:r>
              <a:rPr lang="tr-TR" sz="2400" b="1" dirty="0"/>
              <a:t>KTÜ AİLE HEKİMLİĞİ ABD</a:t>
            </a:r>
          </a:p>
          <a:p>
            <a:pPr algn="l"/>
            <a:r>
              <a:rPr lang="tr-TR" sz="2400" b="1" dirty="0"/>
              <a:t>DR FERHAT FIRAT</a:t>
            </a:r>
          </a:p>
          <a:p>
            <a:pPr algn="l"/>
            <a:r>
              <a:rPr lang="tr-TR" sz="2400" b="1" dirty="0"/>
              <a:t>23.11.2022</a:t>
            </a:r>
          </a:p>
          <a:p>
            <a:endParaRPr lang="tr-TR" dirty="0"/>
          </a:p>
        </p:txBody>
      </p:sp>
      <p:pic>
        <p:nvPicPr>
          <p:cNvPr id="5" name="Resim 4">
            <a:extLst>
              <a:ext uri="{FF2B5EF4-FFF2-40B4-BE49-F238E27FC236}">
                <a16:creationId xmlns:a16="http://schemas.microsoft.com/office/drawing/2014/main" id="{65F67E55-A9FA-5789-4C0C-C99E331C21BD}"/>
              </a:ext>
            </a:extLst>
          </p:cNvPr>
          <p:cNvPicPr>
            <a:picLocks noChangeAspect="1"/>
          </p:cNvPicPr>
          <p:nvPr/>
        </p:nvPicPr>
        <p:blipFill>
          <a:blip r:embed="rId2"/>
          <a:stretch>
            <a:fillRect/>
          </a:stretch>
        </p:blipFill>
        <p:spPr>
          <a:xfrm>
            <a:off x="1524000" y="373752"/>
            <a:ext cx="9316278" cy="3469378"/>
          </a:xfrm>
          <a:prstGeom prst="rect">
            <a:avLst/>
          </a:prstGeom>
        </p:spPr>
      </p:pic>
    </p:spTree>
    <p:extLst>
      <p:ext uri="{BB962C8B-B14F-4D97-AF65-F5344CB8AC3E}">
        <p14:creationId xmlns:p14="http://schemas.microsoft.com/office/powerpoint/2010/main" val="63241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202B1C-6F3B-73EF-28BA-D0739B97B07B}"/>
              </a:ext>
            </a:extLst>
          </p:cNvPr>
          <p:cNvSpPr>
            <a:spLocks noGrp="1"/>
          </p:cNvSpPr>
          <p:nvPr>
            <p:ph type="title"/>
          </p:nvPr>
        </p:nvSpPr>
        <p:spPr/>
        <p:txBody>
          <a:bodyPr/>
          <a:lstStyle/>
          <a:p>
            <a:r>
              <a:rPr lang="tr-TR" b="1" dirty="0"/>
              <a:t>LABORATUVAR SONUÇLARI</a:t>
            </a:r>
          </a:p>
        </p:txBody>
      </p:sp>
      <p:pic>
        <p:nvPicPr>
          <p:cNvPr id="11" name="İçerik Yer Tutucusu 10">
            <a:extLst>
              <a:ext uri="{FF2B5EF4-FFF2-40B4-BE49-F238E27FC236}">
                <a16:creationId xmlns:a16="http://schemas.microsoft.com/office/drawing/2014/main" id="{064C1954-CAE7-B28F-0828-03736785F9A3}"/>
              </a:ext>
            </a:extLst>
          </p:cNvPr>
          <p:cNvPicPr>
            <a:picLocks noGrp="1" noChangeAspect="1"/>
          </p:cNvPicPr>
          <p:nvPr>
            <p:ph idx="1"/>
          </p:nvPr>
        </p:nvPicPr>
        <p:blipFill>
          <a:blip r:embed="rId2"/>
          <a:stretch>
            <a:fillRect/>
          </a:stretch>
        </p:blipFill>
        <p:spPr>
          <a:xfrm>
            <a:off x="838200" y="1690688"/>
            <a:ext cx="3518680" cy="2144432"/>
          </a:xfrm>
        </p:spPr>
      </p:pic>
      <p:pic>
        <p:nvPicPr>
          <p:cNvPr id="13" name="Resim 12">
            <a:extLst>
              <a:ext uri="{FF2B5EF4-FFF2-40B4-BE49-F238E27FC236}">
                <a16:creationId xmlns:a16="http://schemas.microsoft.com/office/drawing/2014/main" id="{B9C0B874-5347-BB35-77D3-DBDF1F7BAE8F}"/>
              </a:ext>
            </a:extLst>
          </p:cNvPr>
          <p:cNvPicPr>
            <a:picLocks noChangeAspect="1"/>
          </p:cNvPicPr>
          <p:nvPr/>
        </p:nvPicPr>
        <p:blipFill>
          <a:blip r:embed="rId3"/>
          <a:stretch>
            <a:fillRect/>
          </a:stretch>
        </p:blipFill>
        <p:spPr>
          <a:xfrm>
            <a:off x="4957762" y="1538287"/>
            <a:ext cx="3165821" cy="5258707"/>
          </a:xfrm>
          <a:prstGeom prst="rect">
            <a:avLst/>
          </a:prstGeom>
        </p:spPr>
      </p:pic>
    </p:spTree>
    <p:extLst>
      <p:ext uri="{BB962C8B-B14F-4D97-AF65-F5344CB8AC3E}">
        <p14:creationId xmlns:p14="http://schemas.microsoft.com/office/powerpoint/2010/main" val="2783150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9CC3DC-0C14-241A-16FA-94F56CA8C877}"/>
              </a:ext>
            </a:extLst>
          </p:cNvPr>
          <p:cNvSpPr>
            <a:spLocks noGrp="1"/>
          </p:cNvSpPr>
          <p:nvPr>
            <p:ph type="title"/>
          </p:nvPr>
        </p:nvSpPr>
        <p:spPr/>
        <p:txBody>
          <a:bodyPr/>
          <a:lstStyle/>
          <a:p>
            <a:r>
              <a:rPr lang="tr-TR" b="1" dirty="0"/>
              <a:t>TANI</a:t>
            </a:r>
          </a:p>
        </p:txBody>
      </p:sp>
      <p:sp>
        <p:nvSpPr>
          <p:cNvPr id="3" name="İçerik Yer Tutucusu 2">
            <a:extLst>
              <a:ext uri="{FF2B5EF4-FFF2-40B4-BE49-F238E27FC236}">
                <a16:creationId xmlns:a16="http://schemas.microsoft.com/office/drawing/2014/main" id="{1B2FA33F-5CED-8728-91CF-72B0B75F6AF8}"/>
              </a:ext>
            </a:extLst>
          </p:cNvPr>
          <p:cNvSpPr>
            <a:spLocks noGrp="1"/>
          </p:cNvSpPr>
          <p:nvPr>
            <p:ph idx="1"/>
          </p:nvPr>
        </p:nvSpPr>
        <p:spPr>
          <a:xfrm>
            <a:off x="838200" y="1338470"/>
            <a:ext cx="10515600" cy="4838493"/>
          </a:xfrm>
        </p:spPr>
        <p:txBody>
          <a:bodyPr>
            <a:normAutofit lnSpcReduction="10000"/>
          </a:bodyPr>
          <a:lstStyle/>
          <a:p>
            <a:r>
              <a:rPr lang="tr-TR" dirty="0"/>
              <a:t>Multipl kompresyon vertebral kırıklarının nedeni olarak gebelik ve laktasyonla ilişkili osteoporozdan (PLO) şüphelenilip kemik mineral </a:t>
            </a:r>
            <a:r>
              <a:rPr lang="tr-TR" dirty="0" err="1"/>
              <a:t>dansitometre</a:t>
            </a:r>
            <a:r>
              <a:rPr lang="tr-TR" dirty="0"/>
              <a:t> yapılmış ve normal olarak değerlendirilmiş.</a:t>
            </a:r>
          </a:p>
          <a:p>
            <a:r>
              <a:rPr lang="tr-TR" dirty="0"/>
              <a:t>KCFT, </a:t>
            </a:r>
            <a:r>
              <a:rPr lang="tr-TR" dirty="0" err="1"/>
              <a:t>Ca</a:t>
            </a:r>
            <a:r>
              <a:rPr lang="tr-TR" dirty="0"/>
              <a:t> ve Kemik rezorpsiyon belirteci(NTX) yüksekti.</a:t>
            </a:r>
          </a:p>
          <a:p>
            <a:r>
              <a:rPr lang="tr-TR" dirty="0"/>
              <a:t>Açıklanamayan karaciğer fonksiyon bozukluğu nedeniyle sistemik BT çekmeye karar verilmiş.</a:t>
            </a:r>
          </a:p>
          <a:p>
            <a:r>
              <a:rPr lang="tr-TR" dirty="0"/>
              <a:t>BT'de her iki memede çok sayıda kontrastlı kitle, çok sayıda lenf nodu metastazı, omurgada çok sayıda kemik metastazı, akciğer metastazı ve karaciğer metastazı görüldü.</a:t>
            </a:r>
          </a:p>
          <a:p>
            <a:r>
              <a:rPr lang="tr-TR" dirty="0"/>
              <a:t>İleri evre meme kanserinden şüphelenilmiş. Meme dokusundan alınan iki taraflı iğne biyopsilerinde invaziv HER2-pozitif </a:t>
            </a:r>
            <a:r>
              <a:rPr lang="tr-TR" dirty="0" err="1"/>
              <a:t>duktal</a:t>
            </a:r>
            <a:r>
              <a:rPr lang="tr-TR" dirty="0"/>
              <a:t> karsinom saptanmış.</a:t>
            </a:r>
          </a:p>
        </p:txBody>
      </p:sp>
    </p:spTree>
    <p:extLst>
      <p:ext uri="{BB962C8B-B14F-4D97-AF65-F5344CB8AC3E}">
        <p14:creationId xmlns:p14="http://schemas.microsoft.com/office/powerpoint/2010/main" val="1505513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54AD2A-6056-56A5-3AE8-7AD55FEB5B9A}"/>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9D788A21-508C-FDEE-7930-AD84639697C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1941" y="1253331"/>
            <a:ext cx="9078031" cy="4351338"/>
          </a:xfrm>
        </p:spPr>
      </p:pic>
    </p:spTree>
    <p:extLst>
      <p:ext uri="{BB962C8B-B14F-4D97-AF65-F5344CB8AC3E}">
        <p14:creationId xmlns:p14="http://schemas.microsoft.com/office/powerpoint/2010/main" val="639643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178F2FB-6557-F692-4EDF-FE0BE4EA97AB}"/>
              </a:ext>
            </a:extLst>
          </p:cNvPr>
          <p:cNvSpPr>
            <a:spLocks noGrp="1"/>
          </p:cNvSpPr>
          <p:nvPr>
            <p:ph type="title"/>
          </p:nvPr>
        </p:nvSpPr>
        <p:spPr/>
        <p:txBody>
          <a:bodyPr/>
          <a:lstStyle/>
          <a:p>
            <a:r>
              <a:rPr lang="tr-TR" b="1" dirty="0"/>
              <a:t>TEDAVİ</a:t>
            </a:r>
          </a:p>
        </p:txBody>
      </p:sp>
      <p:sp>
        <p:nvSpPr>
          <p:cNvPr id="3" name="İçerik Yer Tutucusu 2">
            <a:extLst>
              <a:ext uri="{FF2B5EF4-FFF2-40B4-BE49-F238E27FC236}">
                <a16:creationId xmlns:a16="http://schemas.microsoft.com/office/drawing/2014/main" id="{9CD179FA-D09D-1BD7-C562-380A6EA55475}"/>
              </a:ext>
            </a:extLst>
          </p:cNvPr>
          <p:cNvSpPr>
            <a:spLocks noGrp="1"/>
          </p:cNvSpPr>
          <p:nvPr>
            <p:ph idx="1"/>
          </p:nvPr>
        </p:nvSpPr>
        <p:spPr/>
        <p:txBody>
          <a:bodyPr/>
          <a:lstStyle/>
          <a:p>
            <a:r>
              <a:rPr lang="tr-TR" dirty="0"/>
              <a:t>Hasta doğum sonrası 8. ayda </a:t>
            </a:r>
            <a:r>
              <a:rPr lang="tr-TR" dirty="0" err="1"/>
              <a:t>paklitaksel</a:t>
            </a:r>
            <a:r>
              <a:rPr lang="tr-TR" dirty="0"/>
              <a:t> ve </a:t>
            </a:r>
            <a:r>
              <a:rPr lang="tr-TR" dirty="0" err="1"/>
              <a:t>trastuzumab</a:t>
            </a:r>
            <a:r>
              <a:rPr lang="tr-TR" dirty="0"/>
              <a:t> ile kemoterapiye başlamış ve tedavinin başlamasından iki buçuk yıl sonra tam klinik remisyona girmiş.</a:t>
            </a:r>
          </a:p>
        </p:txBody>
      </p:sp>
    </p:spTree>
    <p:extLst>
      <p:ext uri="{BB962C8B-B14F-4D97-AF65-F5344CB8AC3E}">
        <p14:creationId xmlns:p14="http://schemas.microsoft.com/office/powerpoint/2010/main" val="1208444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6ABAEF-6686-73C5-8BD0-EAA3B6DFE031}"/>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D001BDE1-5CDD-A797-866E-B842ADEFDAFC}"/>
              </a:ext>
            </a:extLst>
          </p:cNvPr>
          <p:cNvSpPr>
            <a:spLocks noGrp="1"/>
          </p:cNvSpPr>
          <p:nvPr>
            <p:ph idx="1"/>
          </p:nvPr>
        </p:nvSpPr>
        <p:spPr/>
        <p:txBody>
          <a:bodyPr/>
          <a:lstStyle/>
          <a:p>
            <a:r>
              <a:rPr lang="tr-TR" dirty="0"/>
              <a:t>Gebelikte ve doğum sonrasında bel ağrısı yaygındır ve çeşitli fizyolojik faktörlerle ilişkilidir. İlk olarak, yüksek </a:t>
            </a:r>
            <a:r>
              <a:rPr lang="tr-TR" dirty="0" err="1"/>
              <a:t>relaksin</a:t>
            </a:r>
            <a:r>
              <a:rPr lang="tr-TR" dirty="0"/>
              <a:t>, progesteron ve östrojen seviyelerine bağlı eklem gevşemesi bel ağrısına neden olur. İkincisi, uterusun genişlemesi karın kaslarını gerer ve zayıflatır ve ağırlık merkezi öne doğru hareket ederek bel kaslarını zorlar. Üçüncü olarak, omurga üzerindeki eksenel yük diski sıkıştırır. Son olarak, hem aort hem de vena </a:t>
            </a:r>
            <a:r>
              <a:rPr lang="tr-TR" dirty="0" err="1"/>
              <a:t>kavanın</a:t>
            </a:r>
            <a:r>
              <a:rPr lang="tr-TR" dirty="0"/>
              <a:t> uterus tarafından sıkıştırılması, lokal oksijen satürasyonunun azalması ve venöz tıkanıklık nedeniyle nöral yapıların metabolizmasını bozarak bel ağrısına yol açabilir.</a:t>
            </a:r>
          </a:p>
        </p:txBody>
      </p:sp>
    </p:spTree>
    <p:extLst>
      <p:ext uri="{BB962C8B-B14F-4D97-AF65-F5344CB8AC3E}">
        <p14:creationId xmlns:p14="http://schemas.microsoft.com/office/powerpoint/2010/main" val="2365319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501ED54-D906-8C5A-85CE-180A69B9919F}"/>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43B82876-18BF-653A-2EFD-6F7FD3379125}"/>
              </a:ext>
            </a:extLst>
          </p:cNvPr>
          <p:cNvSpPr>
            <a:spLocks noGrp="1"/>
          </p:cNvSpPr>
          <p:nvPr>
            <p:ph idx="1"/>
          </p:nvPr>
        </p:nvSpPr>
        <p:spPr>
          <a:xfrm>
            <a:off x="838200" y="1690687"/>
            <a:ext cx="10515600" cy="4486275"/>
          </a:xfrm>
        </p:spPr>
        <p:txBody>
          <a:bodyPr>
            <a:normAutofit/>
          </a:bodyPr>
          <a:lstStyle/>
          <a:p>
            <a:r>
              <a:rPr lang="tr-TR" dirty="0"/>
              <a:t>Hamile kadınların yaklaşık %50'si bel ağrısı yaşamaktadır ve yaklaşık %10'u yaklaşık 2 yıl süren kalıcı ağrıya sahiptir. Gebelikte ve doğum sonrasında bel ağrısı, özel bir dikkat gerektirmeyen normal bir olgu olarak kabul edilebilir. Önceki bir gebelikte bel ağrısı öyküsü, tekrarlama olasılığı %85 olan güçlü bir belirleyicidir. Hastamızın önceki gebeliklerinde de bel ağrısı vardı ve bu gebelikteki bel ağrısı, durumun kötüleştiği </a:t>
            </a:r>
            <a:r>
              <a:rPr lang="tr-TR" dirty="0" err="1"/>
              <a:t>postpartum</a:t>
            </a:r>
            <a:r>
              <a:rPr lang="tr-TR" dirty="0"/>
              <a:t> 7 aya kadar aynı özelliklere sahipti; o zaman bile rahatsızlığın artışı hafifti, bu nedenle normal bir durum olarak kabul edildi.</a:t>
            </a:r>
          </a:p>
          <a:p>
            <a:endParaRPr lang="tr-TR" dirty="0"/>
          </a:p>
        </p:txBody>
      </p:sp>
    </p:spTree>
    <p:extLst>
      <p:ext uri="{BB962C8B-B14F-4D97-AF65-F5344CB8AC3E}">
        <p14:creationId xmlns:p14="http://schemas.microsoft.com/office/powerpoint/2010/main" val="34588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B1AE20-1AD6-12A6-84E2-D46DD1B1BF2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62421FB-13E9-C731-CFAA-AA0BBF62403A}"/>
              </a:ext>
            </a:extLst>
          </p:cNvPr>
          <p:cNvSpPr>
            <a:spLocks noGrp="1"/>
          </p:cNvSpPr>
          <p:nvPr>
            <p:ph idx="1"/>
          </p:nvPr>
        </p:nvSpPr>
        <p:spPr/>
        <p:txBody>
          <a:bodyPr/>
          <a:lstStyle/>
          <a:p>
            <a:r>
              <a:rPr lang="tr-TR" dirty="0"/>
              <a:t>PABC son yıllarda giderek daha fazla dikkat çekmektedir. Meme kanserli kadınlar arasında PABC, 45 yaş ve altındaki kadınların %2,6-6,9'unda ve 35 yaşın altındaki kadınların %15,6'sında görülmektedir. PABC riskinin 35 yaşın üzerindeki kadınlarda ilk gebeliklerinde daha yüksek olduğu ve bu riskin sonraki 5 yıl boyunca yüksek kaldığı gösterilmiştir. Bu nedenle, daha fazla kadın ilk gebeliklerini erteledikçe PABC oranları gelecekte artabilir. Gebeliğin erken dönemlerinde temel meme muayenesi önerilebilir.</a:t>
            </a:r>
          </a:p>
          <a:p>
            <a:endParaRPr lang="tr-TR" dirty="0"/>
          </a:p>
        </p:txBody>
      </p:sp>
    </p:spTree>
    <p:extLst>
      <p:ext uri="{BB962C8B-B14F-4D97-AF65-F5344CB8AC3E}">
        <p14:creationId xmlns:p14="http://schemas.microsoft.com/office/powerpoint/2010/main" val="2087531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DF05CA-9050-08B4-295F-E3321DC592B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729F31D-84FC-0FDA-8E0B-2CCCB0893D74}"/>
              </a:ext>
            </a:extLst>
          </p:cNvPr>
          <p:cNvSpPr>
            <a:spLocks noGrp="1"/>
          </p:cNvSpPr>
          <p:nvPr>
            <p:ph idx="1"/>
          </p:nvPr>
        </p:nvSpPr>
        <p:spPr>
          <a:xfrm>
            <a:off x="838200" y="1378225"/>
            <a:ext cx="10515600" cy="4798737"/>
          </a:xfrm>
        </p:spPr>
        <p:txBody>
          <a:bodyPr>
            <a:normAutofit/>
          </a:bodyPr>
          <a:lstStyle/>
          <a:p>
            <a:endParaRPr lang="tr-TR" dirty="0"/>
          </a:p>
          <a:p>
            <a:r>
              <a:rPr lang="tr-TR" dirty="0"/>
              <a:t>Gebelik ve laktasyon sırasında normal lineer ve vasküler yapıların hiperplazisi memelerin yoğunlaşmasına neden olur ve küçük kitleler hissedilebilir. Bu nedenle, meme kanseri için klinik şüphe düzeyimiz düşüktür. Sonuç olarak, PABC tanısı 13 aya kadar gecikebilir. Bunun aksine, gebe olmayan kadınlarda meme kanseri genellikle kitle tespit edildikten sonraki bir ay içinde teşhis edilir. </a:t>
            </a:r>
            <a:r>
              <a:rPr lang="tr-TR" dirty="0" err="1"/>
              <a:t>PABC'lerin</a:t>
            </a:r>
            <a:r>
              <a:rPr lang="tr-TR" dirty="0"/>
              <a:t> %21'i Evre I veya </a:t>
            </a:r>
            <a:r>
              <a:rPr lang="tr-TR" dirty="0" err="1"/>
              <a:t>II'de</a:t>
            </a:r>
            <a:r>
              <a:rPr lang="tr-TR" dirty="0"/>
              <a:t> bulunurken, bu oran gebe olmayan kadınlarda %54'tür. Tanıdaki bu gecikme nedeniyle, PABC için </a:t>
            </a:r>
            <a:r>
              <a:rPr lang="tr-TR" dirty="0" err="1"/>
              <a:t>prognoz</a:t>
            </a:r>
            <a:r>
              <a:rPr lang="tr-TR" dirty="0"/>
              <a:t> genellikle kötüdür.</a:t>
            </a:r>
          </a:p>
        </p:txBody>
      </p:sp>
    </p:spTree>
    <p:extLst>
      <p:ext uri="{BB962C8B-B14F-4D97-AF65-F5344CB8AC3E}">
        <p14:creationId xmlns:p14="http://schemas.microsoft.com/office/powerpoint/2010/main" val="838309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855939-2578-310F-FDFD-1C8CE74E96E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A6DCCA4-0C23-A6EB-993C-E48999ED2B6A}"/>
              </a:ext>
            </a:extLst>
          </p:cNvPr>
          <p:cNvSpPr>
            <a:spLocks noGrp="1"/>
          </p:cNvSpPr>
          <p:nvPr>
            <p:ph idx="1"/>
          </p:nvPr>
        </p:nvSpPr>
        <p:spPr/>
        <p:txBody>
          <a:bodyPr/>
          <a:lstStyle/>
          <a:p>
            <a:r>
              <a:rPr lang="tr-TR" dirty="0"/>
              <a:t>Sonuç olarak, meme kanserinden kaynaklanan kemik metastazları gebelik ve doğum sonrası dönemde bel ağrısının bir nedeni olabilir. Gebelik sırasında kadınların yaşının artması nedeniyle </a:t>
            </a:r>
            <a:r>
              <a:rPr lang="tr-TR" dirty="0" err="1"/>
              <a:t>PABC'nin</a:t>
            </a:r>
            <a:r>
              <a:rPr lang="tr-TR" dirty="0"/>
              <a:t> gelecekte daha sık görülmesi beklendiğinden ve gecikmiş tanı kötü prognoza yol açabileceğinden, bu hastalarda PABC için daha yüksek bir şüphe indeksi gereklidir.</a:t>
            </a:r>
          </a:p>
          <a:p>
            <a:endParaRPr lang="tr-TR" dirty="0"/>
          </a:p>
        </p:txBody>
      </p:sp>
    </p:spTree>
    <p:extLst>
      <p:ext uri="{BB962C8B-B14F-4D97-AF65-F5344CB8AC3E}">
        <p14:creationId xmlns:p14="http://schemas.microsoft.com/office/powerpoint/2010/main" val="2866302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6A0CCD-B178-B470-204C-ACC8F116EE75}"/>
              </a:ext>
            </a:extLst>
          </p:cNvPr>
          <p:cNvSpPr>
            <a:spLocks noGrp="1"/>
          </p:cNvSpPr>
          <p:nvPr>
            <p:ph type="title"/>
          </p:nvPr>
        </p:nvSpPr>
        <p:spPr/>
        <p:txBody>
          <a:bodyPr/>
          <a:lstStyle/>
          <a:p>
            <a:r>
              <a:rPr lang="tr-TR" dirty="0"/>
              <a:t>Sonuç</a:t>
            </a:r>
          </a:p>
        </p:txBody>
      </p:sp>
      <p:sp>
        <p:nvSpPr>
          <p:cNvPr id="3" name="İçerik Yer Tutucusu 2">
            <a:extLst>
              <a:ext uri="{FF2B5EF4-FFF2-40B4-BE49-F238E27FC236}">
                <a16:creationId xmlns:a16="http://schemas.microsoft.com/office/drawing/2014/main" id="{0A91B9E9-40FC-50C6-9807-D464945B6C3B}"/>
              </a:ext>
            </a:extLst>
          </p:cNvPr>
          <p:cNvSpPr>
            <a:spLocks noGrp="1"/>
          </p:cNvSpPr>
          <p:nvPr>
            <p:ph idx="1"/>
          </p:nvPr>
        </p:nvSpPr>
        <p:spPr/>
        <p:txBody>
          <a:bodyPr/>
          <a:lstStyle/>
          <a:p>
            <a:r>
              <a:rPr lang="tr-TR" dirty="0"/>
              <a:t>Bu vaka, gebelik ve doğum sonrası dönemde bel ağrısı olan hastaların ayırıcı tanısında meme kanserinden kaynaklanan kemik metastazlarının göz önünde bulundurulmasının önemini göstermektedir.</a:t>
            </a:r>
          </a:p>
        </p:txBody>
      </p:sp>
    </p:spTree>
    <p:extLst>
      <p:ext uri="{BB962C8B-B14F-4D97-AF65-F5344CB8AC3E}">
        <p14:creationId xmlns:p14="http://schemas.microsoft.com/office/powerpoint/2010/main" val="2592759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745A01-2D00-75C3-4D10-BC675EB7E126}"/>
              </a:ext>
            </a:extLst>
          </p:cNvPr>
          <p:cNvSpPr>
            <a:spLocks noGrp="1"/>
          </p:cNvSpPr>
          <p:nvPr>
            <p:ph type="title"/>
          </p:nvPr>
        </p:nvSpPr>
        <p:spPr/>
        <p:txBody>
          <a:bodyPr/>
          <a:lstStyle/>
          <a:p>
            <a:r>
              <a:rPr lang="tr-TR" b="1" dirty="0"/>
              <a:t>ÖZET</a:t>
            </a:r>
          </a:p>
        </p:txBody>
      </p:sp>
      <p:sp>
        <p:nvSpPr>
          <p:cNvPr id="3" name="İçerik Yer Tutucusu 2">
            <a:extLst>
              <a:ext uri="{FF2B5EF4-FFF2-40B4-BE49-F238E27FC236}">
                <a16:creationId xmlns:a16="http://schemas.microsoft.com/office/drawing/2014/main" id="{BFF6E564-1B66-B529-6C2E-723EC30FD339}"/>
              </a:ext>
            </a:extLst>
          </p:cNvPr>
          <p:cNvSpPr>
            <a:spLocks noGrp="1"/>
          </p:cNvSpPr>
          <p:nvPr>
            <p:ph idx="1"/>
          </p:nvPr>
        </p:nvSpPr>
        <p:spPr>
          <a:xfrm>
            <a:off x="838200" y="2597425"/>
            <a:ext cx="10515600" cy="3579537"/>
          </a:xfrm>
        </p:spPr>
        <p:txBody>
          <a:bodyPr/>
          <a:lstStyle/>
          <a:p>
            <a:r>
              <a:rPr lang="tr-TR" dirty="0"/>
              <a:t>Bu vakada 30 yaşında daha önceki 2 gebeliğinin 2.trimesterinde bel ağrısı şikayeti yaşayıp doğum sonrası ağrıları geçen ancak 3. gebeliğinin 2.trimesterinde yine bel ağrısı şikayeti olan ve doğumdan sonra 7 ay boyunca ağrısı artarak devam eden hasta sunulmuş.</a:t>
            </a:r>
          </a:p>
        </p:txBody>
      </p:sp>
    </p:spTree>
    <p:extLst>
      <p:ext uri="{BB962C8B-B14F-4D97-AF65-F5344CB8AC3E}">
        <p14:creationId xmlns:p14="http://schemas.microsoft.com/office/powerpoint/2010/main" val="32585394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16FB20-BC64-7348-BE6C-4A1A568D1C78}"/>
              </a:ext>
            </a:extLst>
          </p:cNvPr>
          <p:cNvSpPr>
            <a:spLocks noGrp="1"/>
          </p:cNvSpPr>
          <p:nvPr>
            <p:ph type="title"/>
          </p:nvPr>
        </p:nvSpPr>
        <p:spPr/>
        <p:txBody>
          <a:bodyPr/>
          <a:lstStyle/>
          <a:p>
            <a:r>
              <a:rPr lang="tr-TR" b="1" dirty="0"/>
              <a:t>KAYNAKLAR</a:t>
            </a:r>
          </a:p>
        </p:txBody>
      </p:sp>
      <p:sp>
        <p:nvSpPr>
          <p:cNvPr id="3" name="İçerik Yer Tutucusu 2">
            <a:extLst>
              <a:ext uri="{FF2B5EF4-FFF2-40B4-BE49-F238E27FC236}">
                <a16:creationId xmlns:a16="http://schemas.microsoft.com/office/drawing/2014/main" id="{6ECF6527-97EB-910D-E45C-7E3AF1259A70}"/>
              </a:ext>
            </a:extLst>
          </p:cNvPr>
          <p:cNvSpPr>
            <a:spLocks noGrp="1"/>
          </p:cNvSpPr>
          <p:nvPr>
            <p:ph idx="1"/>
          </p:nvPr>
        </p:nvSpPr>
        <p:spPr/>
        <p:txBody>
          <a:bodyPr/>
          <a:lstStyle/>
          <a:p>
            <a:r>
              <a:rPr lang="en-US" dirty="0">
                <a:hlinkClick r:id="rId2"/>
              </a:rPr>
              <a:t>Low back pain as an initial symptom of pregnancy‐associated breast cancer: a case report | BMC Women's Health | Full Text (biomedcentral.com)</a:t>
            </a:r>
            <a:endParaRPr lang="tr-TR" dirty="0"/>
          </a:p>
        </p:txBody>
      </p:sp>
    </p:spTree>
    <p:extLst>
      <p:ext uri="{BB962C8B-B14F-4D97-AF65-F5344CB8AC3E}">
        <p14:creationId xmlns:p14="http://schemas.microsoft.com/office/powerpoint/2010/main" val="2213776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5759F4-020D-24B4-9C31-2193AA01FA21}"/>
              </a:ext>
            </a:extLst>
          </p:cNvPr>
          <p:cNvSpPr>
            <a:spLocks noGrp="1"/>
          </p:cNvSpPr>
          <p:nvPr>
            <p:ph type="title"/>
          </p:nvPr>
        </p:nvSpPr>
        <p:spPr/>
        <p:txBody>
          <a:bodyPr/>
          <a:lstStyle/>
          <a:p>
            <a:r>
              <a:rPr lang="tr-TR" b="1" dirty="0"/>
              <a:t>BACKGROUND</a:t>
            </a:r>
          </a:p>
        </p:txBody>
      </p:sp>
      <p:sp>
        <p:nvSpPr>
          <p:cNvPr id="3" name="İçerik Yer Tutucusu 2">
            <a:extLst>
              <a:ext uri="{FF2B5EF4-FFF2-40B4-BE49-F238E27FC236}">
                <a16:creationId xmlns:a16="http://schemas.microsoft.com/office/drawing/2014/main" id="{9F7F0EAE-BB27-AB77-0429-B7EF65ED4B6B}"/>
              </a:ext>
            </a:extLst>
          </p:cNvPr>
          <p:cNvSpPr>
            <a:spLocks noGrp="1"/>
          </p:cNvSpPr>
          <p:nvPr>
            <p:ph idx="1"/>
          </p:nvPr>
        </p:nvSpPr>
        <p:spPr/>
        <p:txBody>
          <a:bodyPr/>
          <a:lstStyle/>
          <a:p>
            <a:endParaRPr lang="tr-TR" dirty="0"/>
          </a:p>
          <a:p>
            <a:endParaRPr lang="tr-TR" dirty="0"/>
          </a:p>
          <a:p>
            <a:r>
              <a:rPr lang="tr-TR" dirty="0"/>
              <a:t>Bel ağrısı hamilelik ve doğum sonrası dönemde yaygındır ve genellikle hamilelikle ilişkili fizyolojik değişikliklerden kaynaklanır. Gebelikle ilişkili bel ağrısı vakalarının yaklaşık yarısı doğumdan sonraki bir yıl içinde kendiliğinden düzelir; bu nedenle yaygın olarak normal bir fenomen olarak kabul edilir .</a:t>
            </a:r>
          </a:p>
        </p:txBody>
      </p:sp>
    </p:spTree>
    <p:extLst>
      <p:ext uri="{BB962C8B-B14F-4D97-AF65-F5344CB8AC3E}">
        <p14:creationId xmlns:p14="http://schemas.microsoft.com/office/powerpoint/2010/main" val="3130664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907C8E-5D79-553F-1BAA-7D3916A376F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A313471-CB2F-0B7A-D21D-75EC0B6B6EC4}"/>
              </a:ext>
            </a:extLst>
          </p:cNvPr>
          <p:cNvSpPr>
            <a:spLocks noGrp="1"/>
          </p:cNvSpPr>
          <p:nvPr>
            <p:ph idx="1"/>
          </p:nvPr>
        </p:nvSpPr>
        <p:spPr/>
        <p:txBody>
          <a:bodyPr/>
          <a:lstStyle/>
          <a:p>
            <a:endParaRPr lang="tr-TR" dirty="0"/>
          </a:p>
          <a:p>
            <a:r>
              <a:rPr lang="tr-TR" dirty="0"/>
              <a:t>Gebelikle ilişkili meme kanseri (PABC), gebelik sırasında veya doğumdan sonraki 12 ay içinde ortaya çıkan meme kanseridir . En sık tanı konulan meme kanserleri arasındadır. </a:t>
            </a:r>
          </a:p>
          <a:p>
            <a:r>
              <a:rPr lang="tr-TR" dirty="0"/>
              <a:t>Gebelik sırasında görülen kanserlerin görülme sıklığı yaklaşık 3000 gebe kadında 1'dir. PABC genellikle başlangıçta memede kitle gibi lokal semptomlarla ortaya çıkar.</a:t>
            </a:r>
          </a:p>
        </p:txBody>
      </p:sp>
    </p:spTree>
    <p:extLst>
      <p:ext uri="{BB962C8B-B14F-4D97-AF65-F5344CB8AC3E}">
        <p14:creationId xmlns:p14="http://schemas.microsoft.com/office/powerpoint/2010/main" val="533320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005A38-2CFF-0BEC-5D96-D085FE1B9ED2}"/>
              </a:ext>
            </a:extLst>
          </p:cNvPr>
          <p:cNvSpPr>
            <a:spLocks noGrp="1"/>
          </p:cNvSpPr>
          <p:nvPr>
            <p:ph type="title"/>
          </p:nvPr>
        </p:nvSpPr>
        <p:spPr/>
        <p:txBody>
          <a:bodyPr/>
          <a:lstStyle/>
          <a:p>
            <a:r>
              <a:rPr lang="tr-TR" b="1" dirty="0"/>
              <a:t>VAKA SUNUMU</a:t>
            </a:r>
          </a:p>
        </p:txBody>
      </p:sp>
      <p:sp>
        <p:nvSpPr>
          <p:cNvPr id="3" name="İçerik Yer Tutucusu 2">
            <a:extLst>
              <a:ext uri="{FF2B5EF4-FFF2-40B4-BE49-F238E27FC236}">
                <a16:creationId xmlns:a16="http://schemas.microsoft.com/office/drawing/2014/main" id="{5CD8D636-7287-17D2-696D-66E1F3D5B794}"/>
              </a:ext>
            </a:extLst>
          </p:cNvPr>
          <p:cNvSpPr>
            <a:spLocks noGrp="1"/>
          </p:cNvSpPr>
          <p:nvPr>
            <p:ph idx="1"/>
          </p:nvPr>
        </p:nvSpPr>
        <p:spPr>
          <a:xfrm>
            <a:off x="838200" y="1272209"/>
            <a:ext cx="10515600" cy="4904754"/>
          </a:xfrm>
        </p:spPr>
        <p:txBody>
          <a:bodyPr>
            <a:normAutofit lnSpcReduction="10000"/>
          </a:bodyPr>
          <a:lstStyle/>
          <a:p>
            <a:endParaRPr lang="tr-TR" dirty="0"/>
          </a:p>
          <a:p>
            <a:r>
              <a:rPr lang="tr-TR" dirty="0"/>
              <a:t>30 yaş </a:t>
            </a:r>
            <a:r>
              <a:rPr lang="tr-TR" dirty="0" err="1"/>
              <a:t>gravida</a:t>
            </a:r>
            <a:r>
              <a:rPr lang="tr-TR" dirty="0"/>
              <a:t>: 3 para:3 hasta</a:t>
            </a:r>
          </a:p>
          <a:p>
            <a:r>
              <a:rPr lang="tr-TR" dirty="0"/>
              <a:t>Gebelik boyunca günlük aktivitelerini yaparken zorluk çekmemiş.</a:t>
            </a:r>
          </a:p>
          <a:p>
            <a:r>
              <a:rPr lang="tr-TR" dirty="0"/>
              <a:t>Ağrılarının gebeliğe bağlı olduğunu düşündüğünden her hangi bir kliniğe başvuruda bulunmamış.</a:t>
            </a:r>
          </a:p>
          <a:p>
            <a:r>
              <a:rPr lang="tr-TR" dirty="0"/>
              <a:t>İyi bir gebelik süreci sonunda vajinal yolla miadında doğum yapmış.</a:t>
            </a:r>
          </a:p>
          <a:p>
            <a:r>
              <a:rPr lang="tr-TR" dirty="0"/>
              <a:t>Doğumdan 5 ay sonra ortopedi </a:t>
            </a:r>
            <a:r>
              <a:rPr lang="tr-TR" dirty="0" err="1"/>
              <a:t>polk</a:t>
            </a:r>
            <a:r>
              <a:rPr lang="tr-TR" dirty="0"/>
              <a:t>. başvuruda bulunan hastaya analjezik tedavisi verilmiş.</a:t>
            </a:r>
          </a:p>
          <a:p>
            <a:r>
              <a:rPr lang="tr-TR" dirty="0"/>
              <a:t>Doğumdan 7 ay sonra ağrıları çok artınca başka bir kliniğe başvuran hastaya spinal lezyonları ekarte etmek için spinal röntgen ve MR çekilmiş ve Th11, L1 ve L5’te multiple çökme kırığı tespit edilmiş.</a:t>
            </a:r>
          </a:p>
          <a:p>
            <a:endParaRPr lang="tr-TR" dirty="0"/>
          </a:p>
          <a:p>
            <a:endParaRPr lang="tr-TR" dirty="0"/>
          </a:p>
        </p:txBody>
      </p:sp>
    </p:spTree>
    <p:extLst>
      <p:ext uri="{BB962C8B-B14F-4D97-AF65-F5344CB8AC3E}">
        <p14:creationId xmlns:p14="http://schemas.microsoft.com/office/powerpoint/2010/main" val="540037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BADD17-BF95-69BF-F1C1-B3425B3B80A1}"/>
              </a:ext>
            </a:extLst>
          </p:cNvPr>
          <p:cNvSpPr>
            <a:spLocks noGrp="1"/>
          </p:cNvSpPr>
          <p:nvPr>
            <p:ph type="title"/>
          </p:nvPr>
        </p:nvSpPr>
        <p:spPr/>
        <p:txBody>
          <a:bodyPr/>
          <a:lstStyle/>
          <a:p>
            <a:endParaRPr lang="tr-TR" dirty="0"/>
          </a:p>
        </p:txBody>
      </p:sp>
      <p:pic>
        <p:nvPicPr>
          <p:cNvPr id="7" name="İçerik Yer Tutucusu 6">
            <a:extLst>
              <a:ext uri="{FF2B5EF4-FFF2-40B4-BE49-F238E27FC236}">
                <a16:creationId xmlns:a16="http://schemas.microsoft.com/office/drawing/2014/main" id="{84145195-5E32-231A-47BA-3458258D2B2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63650" y="681037"/>
            <a:ext cx="4697253" cy="5811838"/>
          </a:xfrm>
        </p:spPr>
      </p:pic>
    </p:spTree>
    <p:extLst>
      <p:ext uri="{BB962C8B-B14F-4D97-AF65-F5344CB8AC3E}">
        <p14:creationId xmlns:p14="http://schemas.microsoft.com/office/powerpoint/2010/main" val="2134861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CC3DF1-A987-2923-FD70-AFBFC2C8ECA2}"/>
              </a:ext>
            </a:extLst>
          </p:cNvPr>
          <p:cNvSpPr>
            <a:spLocks noGrp="1"/>
          </p:cNvSpPr>
          <p:nvPr>
            <p:ph type="title"/>
          </p:nvPr>
        </p:nvSpPr>
        <p:spPr/>
        <p:txBody>
          <a:bodyPr/>
          <a:lstStyle/>
          <a:p>
            <a:r>
              <a:rPr lang="tr-TR" b="1" dirty="0"/>
              <a:t>KLİNİK SORGULAMA</a:t>
            </a:r>
          </a:p>
        </p:txBody>
      </p:sp>
      <p:sp>
        <p:nvSpPr>
          <p:cNvPr id="3" name="İçerik Yer Tutucusu 2">
            <a:extLst>
              <a:ext uri="{FF2B5EF4-FFF2-40B4-BE49-F238E27FC236}">
                <a16:creationId xmlns:a16="http://schemas.microsoft.com/office/drawing/2014/main" id="{02CD3809-F3CE-1F7B-401E-7FB1706F65AD}"/>
              </a:ext>
            </a:extLst>
          </p:cNvPr>
          <p:cNvSpPr>
            <a:spLocks noGrp="1"/>
          </p:cNvSpPr>
          <p:nvPr>
            <p:ph idx="1"/>
          </p:nvPr>
        </p:nvSpPr>
        <p:spPr/>
        <p:txBody>
          <a:bodyPr/>
          <a:lstStyle/>
          <a:p>
            <a:r>
              <a:rPr lang="tr-TR" dirty="0"/>
              <a:t>Her iki göğsünün sert olduğunu ancak bunun emzirme dönemine bağlı olduğunu,</a:t>
            </a:r>
          </a:p>
          <a:p>
            <a:r>
              <a:rPr lang="tr-TR" dirty="0"/>
              <a:t>Her iki göğüs arasında boyut farkı olmadığını,</a:t>
            </a:r>
          </a:p>
          <a:p>
            <a:r>
              <a:rPr lang="tr-TR" dirty="0"/>
              <a:t>Süt dışı salgı ve göğüs ağrısı olmadığını,</a:t>
            </a:r>
          </a:p>
          <a:p>
            <a:r>
              <a:rPr lang="tr-TR" dirty="0"/>
              <a:t>Analjeziklerle kısmen düzelme olduğunu</a:t>
            </a:r>
          </a:p>
          <a:p>
            <a:r>
              <a:rPr lang="tr-TR" dirty="0"/>
              <a:t>Her hangi bir deri değişikliği olmadığını belirtti.</a:t>
            </a:r>
          </a:p>
          <a:p>
            <a:r>
              <a:rPr lang="tr-TR" dirty="0"/>
              <a:t>Ayrıca hasta ağrısı nedeniyle yürümekte zorluk çekiyordu ve ziyareti sırasında tekerlekli sandalye kullanıyordu.</a:t>
            </a:r>
          </a:p>
        </p:txBody>
      </p:sp>
    </p:spTree>
    <p:extLst>
      <p:ext uri="{BB962C8B-B14F-4D97-AF65-F5344CB8AC3E}">
        <p14:creationId xmlns:p14="http://schemas.microsoft.com/office/powerpoint/2010/main" val="3370469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44AD12-C0FE-7E97-6740-73F9BAE2E899}"/>
              </a:ext>
            </a:extLst>
          </p:cNvPr>
          <p:cNvSpPr>
            <a:spLocks noGrp="1"/>
          </p:cNvSpPr>
          <p:nvPr>
            <p:ph type="title"/>
          </p:nvPr>
        </p:nvSpPr>
        <p:spPr/>
        <p:txBody>
          <a:bodyPr/>
          <a:lstStyle/>
          <a:p>
            <a:r>
              <a:rPr lang="tr-TR" b="1" dirty="0"/>
              <a:t>ÖZGEÇMİŞ VE</a:t>
            </a:r>
            <a:r>
              <a:rPr lang="tr-TR" dirty="0"/>
              <a:t> </a:t>
            </a:r>
            <a:r>
              <a:rPr lang="tr-TR" b="1" dirty="0"/>
              <a:t>SOYGEÇMİŞ</a:t>
            </a:r>
          </a:p>
        </p:txBody>
      </p:sp>
      <p:sp>
        <p:nvSpPr>
          <p:cNvPr id="3" name="İçerik Yer Tutucusu 2">
            <a:extLst>
              <a:ext uri="{FF2B5EF4-FFF2-40B4-BE49-F238E27FC236}">
                <a16:creationId xmlns:a16="http://schemas.microsoft.com/office/drawing/2014/main" id="{C7228587-7D1E-E38E-1A4D-B5C552CF76F7}"/>
              </a:ext>
            </a:extLst>
          </p:cNvPr>
          <p:cNvSpPr>
            <a:spLocks noGrp="1"/>
          </p:cNvSpPr>
          <p:nvPr>
            <p:ph idx="1"/>
          </p:nvPr>
        </p:nvSpPr>
        <p:spPr/>
        <p:txBody>
          <a:bodyPr/>
          <a:lstStyle/>
          <a:p>
            <a:endParaRPr lang="tr-TR" dirty="0"/>
          </a:p>
          <a:p>
            <a:endParaRPr lang="tr-TR" dirty="0"/>
          </a:p>
          <a:p>
            <a:r>
              <a:rPr lang="tr-TR" dirty="0"/>
              <a:t>Metabolik kemik hastalığı, menstrüel anormallikler, önceki kırıklar veya yeme bozuklukları öyküsü yoktu. Ayrıca ailesinde osteoporoz veya malignite öyküsü de yoktu.</a:t>
            </a:r>
          </a:p>
        </p:txBody>
      </p:sp>
    </p:spTree>
    <p:extLst>
      <p:ext uri="{BB962C8B-B14F-4D97-AF65-F5344CB8AC3E}">
        <p14:creationId xmlns:p14="http://schemas.microsoft.com/office/powerpoint/2010/main" val="739774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A60BCB-F49A-5C92-8017-A6C02EFEFE87}"/>
              </a:ext>
            </a:extLst>
          </p:cNvPr>
          <p:cNvSpPr>
            <a:spLocks noGrp="1"/>
          </p:cNvSpPr>
          <p:nvPr>
            <p:ph type="title"/>
          </p:nvPr>
        </p:nvSpPr>
        <p:spPr/>
        <p:txBody>
          <a:bodyPr/>
          <a:lstStyle/>
          <a:p>
            <a:r>
              <a:rPr lang="tr-TR" b="1" dirty="0"/>
              <a:t>FİZİK MUAYENE</a:t>
            </a:r>
          </a:p>
        </p:txBody>
      </p:sp>
      <p:sp>
        <p:nvSpPr>
          <p:cNvPr id="3" name="İçerik Yer Tutucusu 2">
            <a:extLst>
              <a:ext uri="{FF2B5EF4-FFF2-40B4-BE49-F238E27FC236}">
                <a16:creationId xmlns:a16="http://schemas.microsoft.com/office/drawing/2014/main" id="{465E8369-D7B9-DD9D-8A09-4CA5E2264370}"/>
              </a:ext>
            </a:extLst>
          </p:cNvPr>
          <p:cNvSpPr>
            <a:spLocks noGrp="1"/>
          </p:cNvSpPr>
          <p:nvPr>
            <p:ph idx="1"/>
          </p:nvPr>
        </p:nvSpPr>
        <p:spPr/>
        <p:txBody>
          <a:bodyPr/>
          <a:lstStyle/>
          <a:p>
            <a:endParaRPr lang="tr-TR" dirty="0"/>
          </a:p>
          <a:p>
            <a:endParaRPr lang="tr-TR" dirty="0"/>
          </a:p>
          <a:p>
            <a:r>
              <a:rPr lang="tr-TR" dirty="0"/>
              <a:t>69 kg, 162 cm (BMI:26)</a:t>
            </a:r>
          </a:p>
          <a:p>
            <a:r>
              <a:rPr lang="tr-TR" dirty="0" err="1"/>
              <a:t>Sakrumun</a:t>
            </a:r>
            <a:r>
              <a:rPr lang="tr-TR" dirty="0"/>
              <a:t> üstündeki orta bel bölgesine lokalize ağrı ve hassasiyet</a:t>
            </a:r>
          </a:p>
          <a:p>
            <a:r>
              <a:rPr lang="tr-TR" dirty="0"/>
              <a:t>Fleksiyon ve aktivite ile şiddetlenen, istirahatle kısmen azalan ağrı</a:t>
            </a:r>
          </a:p>
          <a:p>
            <a:r>
              <a:rPr lang="tr-TR" dirty="0"/>
              <a:t>Alt ekstremitelerinde herhangi bir duyu veya hareket bozukluğu yok</a:t>
            </a:r>
          </a:p>
        </p:txBody>
      </p:sp>
    </p:spTree>
    <p:extLst>
      <p:ext uri="{BB962C8B-B14F-4D97-AF65-F5344CB8AC3E}">
        <p14:creationId xmlns:p14="http://schemas.microsoft.com/office/powerpoint/2010/main" val="2275703731"/>
      </p:ext>
    </p:extLst>
  </p:cSld>
  <p:clrMapOvr>
    <a:masterClrMapping/>
  </p:clrMapOvr>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434</TotalTime>
  <Words>935</Words>
  <Application>Microsoft Office PowerPoint</Application>
  <PresentationFormat>Geniş ekran</PresentationFormat>
  <Paragraphs>59</Paragraphs>
  <Slides>20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20</vt:i4>
      </vt:variant>
    </vt:vector>
  </HeadingPairs>
  <TitlesOfParts>
    <vt:vector size="24" baseType="lpstr">
      <vt:lpstr>Arial</vt:lpstr>
      <vt:lpstr>Calibri</vt:lpstr>
      <vt:lpstr>Calibri Light</vt:lpstr>
      <vt:lpstr>Office Theme</vt:lpstr>
      <vt:lpstr>PowerPoint Sunusu</vt:lpstr>
      <vt:lpstr>ÖZET</vt:lpstr>
      <vt:lpstr>BACKGROUND</vt:lpstr>
      <vt:lpstr>PowerPoint Sunusu</vt:lpstr>
      <vt:lpstr>VAKA SUNUMU</vt:lpstr>
      <vt:lpstr>PowerPoint Sunusu</vt:lpstr>
      <vt:lpstr>KLİNİK SORGULAMA</vt:lpstr>
      <vt:lpstr>ÖZGEÇMİŞ VE SOYGEÇMİŞ</vt:lpstr>
      <vt:lpstr>FİZİK MUAYENE</vt:lpstr>
      <vt:lpstr>LABORATUVAR SONUÇLARI</vt:lpstr>
      <vt:lpstr>TANI</vt:lpstr>
      <vt:lpstr>PowerPoint Sunusu</vt:lpstr>
      <vt:lpstr>TEDAVİ</vt:lpstr>
      <vt:lpstr>TARTIŞMA</vt:lpstr>
      <vt:lpstr>PowerPoint Sunusu</vt:lpstr>
      <vt:lpstr>PowerPoint Sunusu</vt:lpstr>
      <vt:lpstr>PowerPoint Sunusu</vt:lpstr>
      <vt:lpstr>PowerPoint Sunusu</vt:lpstr>
      <vt:lpstr>Sonuç</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ferhat fırat</dc:creator>
  <cp:lastModifiedBy>ferhat fırat</cp:lastModifiedBy>
  <cp:revision>3</cp:revision>
  <dcterms:created xsi:type="dcterms:W3CDTF">2022-11-21T08:53:22Z</dcterms:created>
  <dcterms:modified xsi:type="dcterms:W3CDTF">2022-11-22T10:25:20Z</dcterms:modified>
</cp:coreProperties>
</file>