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378" r:id="rId7"/>
    <p:sldId id="380" r:id="rId8"/>
    <p:sldId id="262" r:id="rId9"/>
    <p:sldId id="265" r:id="rId10"/>
    <p:sldId id="266" r:id="rId11"/>
    <p:sldId id="267" r:id="rId12"/>
    <p:sldId id="271" r:id="rId13"/>
    <p:sldId id="322" r:id="rId14"/>
    <p:sldId id="310" r:id="rId15"/>
    <p:sldId id="279" r:id="rId16"/>
    <p:sldId id="323" r:id="rId17"/>
    <p:sldId id="347" r:id="rId18"/>
    <p:sldId id="348" r:id="rId19"/>
    <p:sldId id="350" r:id="rId20"/>
    <p:sldId id="352" r:id="rId21"/>
    <p:sldId id="277" r:id="rId22"/>
    <p:sldId id="278" r:id="rId23"/>
    <p:sldId id="317" r:id="rId24"/>
    <p:sldId id="321" r:id="rId25"/>
    <p:sldId id="385" r:id="rId26"/>
    <p:sldId id="386" r:id="rId27"/>
    <p:sldId id="387" r:id="rId28"/>
    <p:sldId id="388" r:id="rId29"/>
    <p:sldId id="389" r:id="rId30"/>
    <p:sldId id="390" r:id="rId31"/>
    <p:sldId id="391" r:id="rId32"/>
    <p:sldId id="394" r:id="rId33"/>
    <p:sldId id="325" r:id="rId34"/>
    <p:sldId id="269" r:id="rId35"/>
    <p:sldId id="392" r:id="rId36"/>
    <p:sldId id="327" r:id="rId37"/>
    <p:sldId id="329" r:id="rId38"/>
    <p:sldId id="353" r:id="rId39"/>
    <p:sldId id="355" r:id="rId40"/>
    <p:sldId id="356" r:id="rId41"/>
    <p:sldId id="357" r:id="rId42"/>
    <p:sldId id="358" r:id="rId43"/>
    <p:sldId id="360" r:id="rId44"/>
    <p:sldId id="393" r:id="rId45"/>
    <p:sldId id="359" r:id="rId46"/>
    <p:sldId id="382" r:id="rId47"/>
    <p:sldId id="383" r:id="rId48"/>
    <p:sldId id="367" r:id="rId49"/>
    <p:sldId id="368" r:id="rId50"/>
    <p:sldId id="366" r:id="rId51"/>
    <p:sldId id="369" r:id="rId52"/>
    <p:sldId id="370" r:id="rId53"/>
    <p:sldId id="375" r:id="rId54"/>
    <p:sldId id="374" r:id="rId55"/>
    <p:sldId id="376" r:id="rId56"/>
    <p:sldId id="377" r:id="rId57"/>
    <p:sldId id="340" r:id="rId58"/>
    <p:sldId id="381" r:id="rId59"/>
    <p:sldId id="337" r:id="rId60"/>
    <p:sldId id="341" r:id="rId61"/>
    <p:sldId id="342" r:id="rId62"/>
    <p:sldId id="344" r:id="rId63"/>
    <p:sldId id="373" r:id="rId64"/>
    <p:sldId id="372"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07" autoAdjust="0"/>
  </p:normalViewPr>
  <p:slideViewPr>
    <p:cSldViewPr snapToGrid="0">
      <p:cViewPr varScale="1">
        <p:scale>
          <a:sx n="102" d="100"/>
          <a:sy n="102" d="100"/>
        </p:scale>
        <p:origin x="918" y="96"/>
      </p:cViewPr>
      <p:guideLst/>
    </p:cSldViewPr>
  </p:slideViewPr>
  <p:notesTextViewPr>
    <p:cViewPr>
      <p:scale>
        <a:sx n="1" d="1"/>
        <a:sy n="1" d="1"/>
      </p:scale>
      <p:origin x="0" y="0"/>
    </p:cViewPr>
  </p:notesTextViewPr>
  <p:sorterViewPr>
    <p:cViewPr>
      <p:scale>
        <a:sx n="70" d="100"/>
        <a:sy n="70" d="100"/>
      </p:scale>
      <p:origin x="0" y="-134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FD9A2-9945-4D7D-ACC5-E90AA46F97B9}" type="datetimeFigureOut">
              <a:rPr lang="tr-TR" smtClean="0"/>
              <a:t>17 Eki 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5F574-723A-4642-B9EF-1BCD000747CC}" type="slidenum">
              <a:rPr lang="tr-TR" smtClean="0"/>
              <a:t>‹#›</a:t>
            </a:fld>
            <a:endParaRPr lang="tr-TR"/>
          </a:p>
        </p:txBody>
      </p:sp>
    </p:spTree>
    <p:extLst>
      <p:ext uri="{BB962C8B-B14F-4D97-AF65-F5344CB8AC3E}">
        <p14:creationId xmlns:p14="http://schemas.microsoft.com/office/powerpoint/2010/main" val="28097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333333"/>
                </a:solidFill>
                <a:effectLst/>
                <a:latin typeface="LatoTRRegular"/>
                <a:ea typeface="Times New Roman" panose="02020603050405020304" pitchFamily="18" charset="0"/>
                <a:cs typeface="Times New Roman" panose="02020603050405020304" pitchFamily="18" charset="0"/>
              </a:rPr>
              <a:t>Gündelik olaylar mutlaka insanların ruh halini olumsuz etkilemektedir, ancak depresyondan farkı, kişinin bu durumu çözümsüz ve kendisini de yetersiz hissetmemesidir. Gündelik olaylar morali bozulan kişi olumlu gelişmeler ile kendisini yeniden iyi hissederken, depresyon hastalığındaki kişi olaylara bağlı olarak kendini daha iyi hissetmez. Bu nedenle tüm gündelik moral bozukluklarını veya gelip geçici umutsuzluk hallerini depresyon olarak kavramlaştırmak hatalı bir yaklaşım olmaktadır.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5</a:t>
            </a:fld>
            <a:endParaRPr lang="tr-TR"/>
          </a:p>
        </p:txBody>
      </p:sp>
    </p:spTree>
    <p:extLst>
      <p:ext uri="{BB962C8B-B14F-4D97-AF65-F5344CB8AC3E}">
        <p14:creationId xmlns:p14="http://schemas.microsoft.com/office/powerpoint/2010/main" val="284951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31</a:t>
            </a:fld>
            <a:endParaRPr lang="tr-TR"/>
          </a:p>
        </p:txBody>
      </p:sp>
    </p:spTree>
    <p:extLst>
      <p:ext uri="{BB962C8B-B14F-4D97-AF65-F5344CB8AC3E}">
        <p14:creationId xmlns:p14="http://schemas.microsoft.com/office/powerpoint/2010/main" val="350567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02124"/>
                </a:solidFill>
                <a:effectLst/>
                <a:latin typeface="arial" panose="020B0604020202020204" pitchFamily="34" charset="0"/>
              </a:rPr>
              <a:t>0-7 puan </a:t>
            </a:r>
            <a:r>
              <a:rPr lang="tr-TR" b="1" i="0" dirty="0">
                <a:solidFill>
                  <a:srgbClr val="202124"/>
                </a:solidFill>
                <a:effectLst/>
                <a:latin typeface="arial" panose="020B0604020202020204" pitchFamily="34" charset="0"/>
              </a:rPr>
              <a:t>depresyon</a:t>
            </a:r>
            <a:r>
              <a:rPr lang="tr-TR" b="0" i="0" dirty="0">
                <a:solidFill>
                  <a:srgbClr val="202124"/>
                </a:solidFill>
                <a:effectLst/>
                <a:latin typeface="arial" panose="020B0604020202020204" pitchFamily="34" charset="0"/>
              </a:rPr>
              <a:t> olmadığını, 8-15 puan arası hafif derecede </a:t>
            </a:r>
            <a:r>
              <a:rPr lang="tr-TR" b="1" i="0" dirty="0">
                <a:solidFill>
                  <a:srgbClr val="202124"/>
                </a:solidFill>
                <a:effectLst/>
                <a:latin typeface="arial" panose="020B0604020202020204" pitchFamily="34" charset="0"/>
              </a:rPr>
              <a:t>depresyonu</a:t>
            </a:r>
            <a:r>
              <a:rPr lang="tr-TR" b="0" i="0" dirty="0">
                <a:solidFill>
                  <a:srgbClr val="202124"/>
                </a:solidFill>
                <a:effectLst/>
                <a:latin typeface="arial" panose="020B0604020202020204" pitchFamily="34" charset="0"/>
              </a:rPr>
              <a:t>, 16-28 arası orta derecede </a:t>
            </a:r>
            <a:r>
              <a:rPr lang="tr-TR" b="1" i="0" dirty="0">
                <a:solidFill>
                  <a:srgbClr val="202124"/>
                </a:solidFill>
                <a:effectLst/>
                <a:latin typeface="arial" panose="020B0604020202020204" pitchFamily="34" charset="0"/>
              </a:rPr>
              <a:t>depresyonu</a:t>
            </a:r>
            <a:r>
              <a:rPr lang="tr-TR" b="0" i="0" dirty="0">
                <a:solidFill>
                  <a:srgbClr val="202124"/>
                </a:solidFill>
                <a:effectLst/>
                <a:latin typeface="arial" panose="020B0604020202020204" pitchFamily="34" charset="0"/>
              </a:rPr>
              <a:t>, 29 ve üzeri ağır derecede </a:t>
            </a:r>
            <a:r>
              <a:rPr lang="tr-TR" b="1" i="0" dirty="0">
                <a:solidFill>
                  <a:srgbClr val="202124"/>
                </a:solidFill>
                <a:effectLst/>
                <a:latin typeface="arial" panose="020B0604020202020204" pitchFamily="34" charset="0"/>
              </a:rPr>
              <a:t>depresyonu</a:t>
            </a:r>
            <a:r>
              <a:rPr lang="tr-TR" b="0" i="0" dirty="0">
                <a:solidFill>
                  <a:srgbClr val="202124"/>
                </a:solidFill>
                <a:effectLst/>
                <a:latin typeface="arial" panose="020B0604020202020204" pitchFamily="34" charset="0"/>
              </a:rPr>
              <a:t> göstermektedir.</a:t>
            </a:r>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33</a:t>
            </a:fld>
            <a:endParaRPr lang="tr-TR"/>
          </a:p>
        </p:txBody>
      </p:sp>
    </p:spTree>
    <p:extLst>
      <p:ext uri="{BB962C8B-B14F-4D97-AF65-F5344CB8AC3E}">
        <p14:creationId xmlns:p14="http://schemas.microsoft.com/office/powerpoint/2010/main" val="1613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s-ES" b="0" i="0" dirty="0">
                <a:solidFill>
                  <a:srgbClr val="202124"/>
                </a:solidFill>
                <a:effectLst/>
                <a:latin typeface="arial" panose="020B0604020202020204" pitchFamily="34" charset="0"/>
              </a:rPr>
              <a:t> </a:t>
            </a:r>
            <a:r>
              <a:rPr lang="es-ES" b="1" i="0" dirty="0">
                <a:solidFill>
                  <a:srgbClr val="202124"/>
                </a:solidFill>
                <a:effectLst/>
                <a:latin typeface="arial" panose="020B0604020202020204" pitchFamily="34" charset="0"/>
              </a:rPr>
              <a:t>0 – 10 puan “depresyon yok” , 11 – 13 puan “muhtemel depresyon” 14 ve üzeri puan “kesin depresyon”</a:t>
            </a:r>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35</a:t>
            </a:fld>
            <a:endParaRPr lang="tr-TR"/>
          </a:p>
        </p:txBody>
      </p:sp>
    </p:spTree>
    <p:extLst>
      <p:ext uri="{BB962C8B-B14F-4D97-AF65-F5344CB8AC3E}">
        <p14:creationId xmlns:p14="http://schemas.microsoft.com/office/powerpoint/2010/main" val="227278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 ÇOK TIBBİ DURUM DEPRESYONA NEDEN OLABİLİR YA DA TAKLİT EDEBİLİR.DEPRESYONA YOL AÇAN ALTTA YATAN BİR BOZUKLUĞUN DIŞLANMASI AÇISINDAN NÖROLOJİK MUAYENE YAPILMALIDIR.</a:t>
            </a:r>
          </a:p>
        </p:txBody>
      </p:sp>
      <p:sp>
        <p:nvSpPr>
          <p:cNvPr id="4" name="Slayt Numarası Yer Tutucusu 3"/>
          <p:cNvSpPr>
            <a:spLocks noGrp="1"/>
          </p:cNvSpPr>
          <p:nvPr>
            <p:ph type="sldNum" sz="quarter" idx="5"/>
          </p:nvPr>
        </p:nvSpPr>
        <p:spPr/>
        <p:txBody>
          <a:bodyPr/>
          <a:lstStyle/>
          <a:p>
            <a:fld id="{8A95F574-723A-4642-B9EF-1BCD000747CC}" type="slidenum">
              <a:rPr lang="tr-TR" smtClean="0"/>
              <a:t>36</a:t>
            </a:fld>
            <a:endParaRPr lang="tr-TR"/>
          </a:p>
        </p:txBody>
      </p:sp>
    </p:spTree>
    <p:extLst>
      <p:ext uri="{BB962C8B-B14F-4D97-AF65-F5344CB8AC3E}">
        <p14:creationId xmlns:p14="http://schemas.microsoft.com/office/powerpoint/2010/main" val="341631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Hastalık detayları, tedavi hedefleri ,uyku, egzersiz ve beslenme düzeni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Hastanın daha önce kullandığı </a:t>
            </a:r>
            <a:r>
              <a:rPr lang="tr-TR" dirty="0" err="1"/>
              <a:t>antidepresanlar</a:t>
            </a:r>
            <a:r>
              <a:rPr lang="tr-TR" dirty="0"/>
              <a:t>, ailesinde </a:t>
            </a:r>
            <a:r>
              <a:rPr lang="tr-TR" dirty="0" err="1"/>
              <a:t>antidepresan</a:t>
            </a:r>
            <a:r>
              <a:rPr lang="tr-TR" dirty="0"/>
              <a:t> kullanımı, </a:t>
            </a:r>
            <a:r>
              <a:rPr lang="tr-TR" dirty="0" err="1"/>
              <a:t>antidepresanın</a:t>
            </a:r>
            <a:r>
              <a:rPr lang="tr-TR" dirty="0"/>
              <a:t> etki süresi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37</a:t>
            </a:fld>
            <a:endParaRPr lang="tr-TR"/>
          </a:p>
        </p:txBody>
      </p:sp>
    </p:spTree>
    <p:extLst>
      <p:ext uri="{BB962C8B-B14F-4D97-AF65-F5344CB8AC3E}">
        <p14:creationId xmlns:p14="http://schemas.microsoft.com/office/powerpoint/2010/main" val="262536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Yardım etmek, yargılamadan dinlemek ve desteğinizi sunmak istediğinizi açıkça belirtin</a:t>
            </a:r>
          </a:p>
          <a:p>
            <a:endParaRPr lang="tr-TR" dirty="0"/>
          </a:p>
          <a:p>
            <a:r>
              <a:rPr lang="tr-TR" dirty="0"/>
              <a:t>Depresyon, süreğen bir üzüntü ve günlük işlevlerinizi en az iki hafta boyunca yerine getirememe ile beraber normalde yapmaktan keyif aldığınız etkinliklere olan ilginin kaybolması ile tanımlanan bir hastalıktır. • </a:t>
            </a:r>
          </a:p>
          <a:p>
            <a:r>
              <a:rPr lang="tr-TR" dirty="0"/>
              <a:t>Ek olarak, depresyonda olan insanlarda genellikle enerji kaybı, iştah değişikliği, daha az ya da çok uyuma, kaygı, konsantrasyon azalması, kararsızlık, huzursuzluk, değersiz, suçlu ya da umutsuz hissetme, kendine zarar verme veya intihar düşünceleri gibi durumlardan bazıları görülmektedir.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Konuşma terapileri veya </a:t>
            </a:r>
            <a:r>
              <a:rPr lang="tr-TR" dirty="0" err="1"/>
              <a:t>antidepresan</a:t>
            </a:r>
            <a:r>
              <a:rPr lang="tr-TR" dirty="0"/>
              <a:t> ilaç kullanımı veya bunların bir kombinasyonu ile tedavi edilebilir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Birçok kültürde depresyonun bir zayıflık veya kötü bir tutum göstergesi olduğunu düşünmek yanlış bir görüş de olsa oldukça yaygındır; pek çok insan depresyonun gerçek bir tıbbi sorun olduğunu düşünmez. Bunun sonucu olarak depresyon geçiren insanlar kendilerinde bir yanlışlık olduğunu düşünebilir; "üstesinden gelemedikleri" için suçlu ve çaresiz hissedebilir, bundan utanç duyabilirler. Depresyon hakkındaki bu olumsuz varsayımları değiştirmek için diğer tıbbi sorunlar hakkında nasıl konuşuyorsak depresyon hakkında da aynı şekilde konuşmalı ve düşünmeliyiz. Kanser hastalığına yakalanan bir insanı kemoterapi veya ışın terapisi alması için cesaretlendirmez miyiz? Veya kolu yanan bir insana hastaneye gitmesini söylemez miyiz? Zihinsel hastalıklara da aynı çerçeveden bakarsak depresyon geçiren insanlara tedavi aramaları ve iyileşmeleri konusunda destek olabiliriz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38</a:t>
            </a:fld>
            <a:endParaRPr lang="tr-TR"/>
          </a:p>
        </p:txBody>
      </p:sp>
    </p:spTree>
    <p:extLst>
      <p:ext uri="{BB962C8B-B14F-4D97-AF65-F5344CB8AC3E}">
        <p14:creationId xmlns:p14="http://schemas.microsoft.com/office/powerpoint/2010/main" val="96853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İnsanların çoğu, kendilerini önemseyen biriyle konuştuktan sonra daha iyi hissetmektedir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Doğru bir yardım alarak daha iyi olabileceğinizi unutmayın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39</a:t>
            </a:fld>
            <a:endParaRPr lang="tr-TR"/>
          </a:p>
        </p:txBody>
      </p:sp>
    </p:spTree>
    <p:extLst>
      <p:ext uri="{BB962C8B-B14F-4D97-AF65-F5344CB8AC3E}">
        <p14:creationId xmlns:p14="http://schemas.microsoft.com/office/powerpoint/2010/main" val="215885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Bu alışkanlıklar depresyonu kötüleştirebilir. </a:t>
            </a:r>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41</a:t>
            </a:fld>
            <a:endParaRPr lang="tr-TR"/>
          </a:p>
        </p:txBody>
      </p:sp>
    </p:spTree>
    <p:extLst>
      <p:ext uri="{BB962C8B-B14F-4D97-AF65-F5344CB8AC3E}">
        <p14:creationId xmlns:p14="http://schemas.microsoft.com/office/powerpoint/2010/main" val="349372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Antidepresan</a:t>
            </a:r>
            <a:r>
              <a:rPr lang="en-US" dirty="0"/>
              <a:t> </a:t>
            </a:r>
            <a:r>
              <a:rPr lang="en-US" dirty="0" err="1"/>
              <a:t>ilaçlar</a:t>
            </a:r>
            <a:r>
              <a:rPr lang="en-US" dirty="0"/>
              <a:t> </a:t>
            </a:r>
            <a:r>
              <a:rPr lang="en-US" dirty="0" err="1"/>
              <a:t>hafif</a:t>
            </a:r>
            <a:r>
              <a:rPr lang="en-US" dirty="0"/>
              <a:t> </a:t>
            </a:r>
            <a:r>
              <a:rPr lang="en-US" dirty="0" err="1"/>
              <a:t>semptomları</a:t>
            </a:r>
            <a:r>
              <a:rPr lang="en-US" dirty="0"/>
              <a:t> </a:t>
            </a:r>
            <a:r>
              <a:rPr lang="en-US" dirty="0" err="1"/>
              <a:t>olan</a:t>
            </a:r>
            <a:r>
              <a:rPr lang="en-US" dirty="0"/>
              <a:t> major </a:t>
            </a:r>
            <a:r>
              <a:rPr lang="en-US" dirty="0" err="1"/>
              <a:t>depresif</a:t>
            </a:r>
            <a:r>
              <a:rPr lang="en-US" dirty="0"/>
              <a:t> </a:t>
            </a:r>
            <a:r>
              <a:rPr lang="en-US" dirty="0" err="1"/>
              <a:t>bozukluk</a:t>
            </a:r>
            <a:r>
              <a:rPr lang="en-US" dirty="0"/>
              <a:t> </a:t>
            </a:r>
            <a:r>
              <a:rPr lang="en-US" dirty="0" err="1"/>
              <a:t>için</a:t>
            </a:r>
            <a:r>
              <a:rPr lang="en-US" dirty="0"/>
              <a:t> ilk </a:t>
            </a:r>
            <a:r>
              <a:rPr lang="en-US" dirty="0" err="1"/>
              <a:t>tedavi</a:t>
            </a:r>
            <a:r>
              <a:rPr lang="en-US" dirty="0"/>
              <a:t> </a:t>
            </a:r>
            <a:r>
              <a:rPr lang="en-US" dirty="0" err="1"/>
              <a:t>olarak</a:t>
            </a:r>
            <a:r>
              <a:rPr lang="en-US" dirty="0"/>
              <a:t> </a:t>
            </a:r>
            <a:r>
              <a:rPr lang="en-US" dirty="0" err="1"/>
              <a:t>verilebilir</a:t>
            </a:r>
            <a:r>
              <a:rPr lang="en-US" dirty="0"/>
              <a:t>, </a:t>
            </a:r>
            <a:r>
              <a:rPr lang="en-US" dirty="0" err="1"/>
              <a:t>ancak</a:t>
            </a:r>
            <a:r>
              <a:rPr lang="en-US" dirty="0"/>
              <a:t> </a:t>
            </a:r>
            <a:r>
              <a:rPr lang="en-US" dirty="0" err="1"/>
              <a:t>orta</a:t>
            </a:r>
            <a:r>
              <a:rPr lang="en-US" dirty="0"/>
              <a:t>- </a:t>
            </a:r>
            <a:r>
              <a:rPr lang="en-US" dirty="0" err="1"/>
              <a:t>ciddi</a:t>
            </a:r>
            <a:r>
              <a:rPr lang="en-US" dirty="0"/>
              <a:t> </a:t>
            </a:r>
            <a:r>
              <a:rPr lang="en-US" dirty="0" err="1"/>
              <a:t>derecedeki</a:t>
            </a:r>
            <a:r>
              <a:rPr lang="en-US" dirty="0"/>
              <a:t> </a:t>
            </a:r>
            <a:r>
              <a:rPr lang="en-US" dirty="0" err="1"/>
              <a:t>semptomları</a:t>
            </a:r>
            <a:r>
              <a:rPr lang="en-US" dirty="0"/>
              <a:t> </a:t>
            </a:r>
            <a:r>
              <a:rPr lang="en-US" dirty="0" err="1"/>
              <a:t>olanlar</a:t>
            </a:r>
            <a:r>
              <a:rPr lang="en-US" dirty="0"/>
              <a:t> </a:t>
            </a:r>
            <a:r>
              <a:rPr lang="en-US" dirty="0" err="1"/>
              <a:t>için</a:t>
            </a:r>
            <a:r>
              <a:rPr lang="en-US" dirty="0"/>
              <a:t> </a:t>
            </a:r>
            <a:r>
              <a:rPr lang="en-US" dirty="0" err="1"/>
              <a:t>mutlaka</a:t>
            </a:r>
            <a:r>
              <a:rPr lang="en-US" dirty="0"/>
              <a:t> </a:t>
            </a:r>
            <a:r>
              <a:rPr lang="en-US" dirty="0" err="1"/>
              <a:t>kullanılmalıdır</a:t>
            </a:r>
            <a:r>
              <a:rPr lang="tr-TR" dirty="0"/>
              <a:t>.</a:t>
            </a: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42</a:t>
            </a:fld>
            <a:endParaRPr lang="tr-TR"/>
          </a:p>
        </p:txBody>
      </p:sp>
    </p:spTree>
    <p:extLst>
      <p:ext uri="{BB962C8B-B14F-4D97-AF65-F5344CB8AC3E}">
        <p14:creationId xmlns:p14="http://schemas.microsoft.com/office/powerpoint/2010/main" val="4155009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Depresif semptomlar </a:t>
            </a:r>
            <a:r>
              <a:rPr lang="tr-TR" dirty="0" err="1"/>
              <a:t>remisyona</a:t>
            </a:r>
            <a:r>
              <a:rPr lang="tr-TR" dirty="0"/>
              <a:t> gireceği, yan etkilerin minimal olduğu doz etkin doz</a:t>
            </a:r>
          </a:p>
        </p:txBody>
      </p:sp>
      <p:sp>
        <p:nvSpPr>
          <p:cNvPr id="4" name="Slayt Numarası Yer Tutucusu 3"/>
          <p:cNvSpPr>
            <a:spLocks noGrp="1"/>
          </p:cNvSpPr>
          <p:nvPr>
            <p:ph type="sldNum" sz="quarter" idx="5"/>
          </p:nvPr>
        </p:nvSpPr>
        <p:spPr/>
        <p:txBody>
          <a:bodyPr/>
          <a:lstStyle/>
          <a:p>
            <a:fld id="{8A95F574-723A-4642-B9EF-1BCD000747CC}" type="slidenum">
              <a:rPr lang="tr-TR" smtClean="0"/>
              <a:t>43</a:t>
            </a:fld>
            <a:endParaRPr lang="tr-TR"/>
          </a:p>
        </p:txBody>
      </p:sp>
    </p:spTree>
    <p:extLst>
      <p:ext uri="{BB962C8B-B14F-4D97-AF65-F5344CB8AC3E}">
        <p14:creationId xmlns:p14="http://schemas.microsoft.com/office/powerpoint/2010/main" val="270916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Aile çalışmalarında birinci derece akrabalarda; </a:t>
            </a:r>
            <a:r>
              <a:rPr lang="tr-TR" dirty="0" err="1"/>
              <a:t>Unipolar</a:t>
            </a:r>
            <a:r>
              <a:rPr lang="tr-TR" dirty="0"/>
              <a:t> Depresyon riski 2-3 kat fazla </a:t>
            </a:r>
            <a:r>
              <a:rPr lang="tr-TR" dirty="0" err="1"/>
              <a:t>Bipolar</a:t>
            </a:r>
            <a:r>
              <a:rPr lang="tr-TR" dirty="0"/>
              <a:t> bozukluk riski 8-18 kat fazla </a:t>
            </a: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6</a:t>
            </a:fld>
            <a:endParaRPr lang="tr-TR"/>
          </a:p>
        </p:txBody>
      </p:sp>
    </p:spTree>
    <p:extLst>
      <p:ext uri="{BB962C8B-B14F-4D97-AF65-F5344CB8AC3E}">
        <p14:creationId xmlns:p14="http://schemas.microsoft.com/office/powerpoint/2010/main" val="192261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Tüm </a:t>
            </a:r>
            <a:r>
              <a:rPr lang="tr-TR" dirty="0" err="1"/>
              <a:t>antidepresanlar</a:t>
            </a:r>
            <a:r>
              <a:rPr lang="tr-TR" dirty="0"/>
              <a:t> genel olarak eşit etkidedir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Hastanın daha önce kullanıp yarar sağladığı ilaç ilk tercih olmalı</a:t>
            </a: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44</a:t>
            </a:fld>
            <a:endParaRPr lang="tr-TR"/>
          </a:p>
        </p:txBody>
      </p:sp>
    </p:spTree>
    <p:extLst>
      <p:ext uri="{BB962C8B-B14F-4D97-AF65-F5344CB8AC3E}">
        <p14:creationId xmlns:p14="http://schemas.microsoft.com/office/powerpoint/2010/main" val="10174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SSRI’lar</a:t>
            </a:r>
            <a:r>
              <a:rPr lang="en-US" dirty="0"/>
              <a:t> </a:t>
            </a:r>
            <a:r>
              <a:rPr lang="en-US" dirty="0" err="1"/>
              <a:t>toleransı</a:t>
            </a:r>
            <a:r>
              <a:rPr lang="en-US" dirty="0"/>
              <a:t> </a:t>
            </a:r>
            <a:r>
              <a:rPr lang="en-US" dirty="0" err="1"/>
              <a:t>daha</a:t>
            </a:r>
            <a:r>
              <a:rPr lang="en-US" dirty="0"/>
              <a:t> </a:t>
            </a:r>
            <a:r>
              <a:rPr lang="en-US" dirty="0" err="1"/>
              <a:t>kolay</a:t>
            </a:r>
            <a:r>
              <a:rPr lang="en-US" dirty="0"/>
              <a:t> </a:t>
            </a:r>
            <a:r>
              <a:rPr lang="en-US" dirty="0" err="1"/>
              <a:t>olan</a:t>
            </a:r>
            <a:r>
              <a:rPr lang="en-US" dirty="0"/>
              <a:t> </a:t>
            </a:r>
            <a:r>
              <a:rPr lang="en-US" dirty="0" err="1"/>
              <a:t>yan</a:t>
            </a:r>
            <a:r>
              <a:rPr lang="en-US" dirty="0"/>
              <a:t> </a:t>
            </a:r>
            <a:r>
              <a:rPr lang="en-US" dirty="0" err="1"/>
              <a:t>etkileri</a:t>
            </a:r>
            <a:r>
              <a:rPr lang="en-US" dirty="0"/>
              <a:t> </a:t>
            </a:r>
            <a:r>
              <a:rPr lang="en-US" dirty="0" err="1"/>
              <a:t>nedeniyle</a:t>
            </a:r>
            <a:r>
              <a:rPr lang="en-US" dirty="0"/>
              <a:t> ilk </a:t>
            </a:r>
            <a:r>
              <a:rPr lang="en-US" dirty="0" err="1"/>
              <a:t>sırada</a:t>
            </a:r>
            <a:r>
              <a:rPr lang="en-US" dirty="0"/>
              <a:t> </a:t>
            </a:r>
            <a:r>
              <a:rPr lang="en-US" dirty="0" err="1"/>
              <a:t>tercih</a:t>
            </a:r>
            <a:r>
              <a:rPr lang="en-US" dirty="0"/>
              <a:t> </a:t>
            </a:r>
            <a:r>
              <a:rPr lang="en-US" dirty="0" err="1"/>
              <a:t>edilmekte</a:t>
            </a:r>
            <a:endParaRPr lang="en-US" dirty="0"/>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45</a:t>
            </a:fld>
            <a:endParaRPr lang="tr-TR"/>
          </a:p>
        </p:txBody>
      </p:sp>
    </p:spTree>
    <p:extLst>
      <p:ext uri="{BB962C8B-B14F-4D97-AF65-F5344CB8AC3E}">
        <p14:creationId xmlns:p14="http://schemas.microsoft.com/office/powerpoint/2010/main" val="82027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SSRI / SNRI</a:t>
            </a:r>
          </a:p>
          <a:p>
            <a:r>
              <a:rPr lang="tr-TR" dirty="0" err="1"/>
              <a:t>Essitalopram:ilaç</a:t>
            </a:r>
            <a:r>
              <a:rPr lang="tr-TR" dirty="0"/>
              <a:t> etkileşimi az ,</a:t>
            </a:r>
            <a:r>
              <a:rPr lang="tr-TR" dirty="0" err="1"/>
              <a:t>anksiyolitik</a:t>
            </a:r>
            <a:endParaRPr lang="tr-TR" dirty="0"/>
          </a:p>
          <a:p>
            <a:r>
              <a:rPr lang="tr-TR" dirty="0" err="1"/>
              <a:t>Paroksetin:sedatif</a:t>
            </a:r>
            <a:r>
              <a:rPr lang="tr-TR" dirty="0"/>
              <a:t> etkisi fazla. </a:t>
            </a:r>
            <a:r>
              <a:rPr lang="tr-TR" dirty="0" err="1"/>
              <a:t>Anksiyete</a:t>
            </a:r>
            <a:endParaRPr lang="tr-TR" dirty="0"/>
          </a:p>
          <a:p>
            <a:r>
              <a:rPr lang="tr-TR" dirty="0" err="1"/>
              <a:t>Fluoksetin</a:t>
            </a:r>
            <a:r>
              <a:rPr lang="tr-TR" dirty="0"/>
              <a:t>: somatik yakınmalar, </a:t>
            </a:r>
            <a:r>
              <a:rPr lang="tr-TR" dirty="0" err="1"/>
              <a:t>anksiyolitik</a:t>
            </a:r>
            <a:endParaRPr lang="tr-TR" dirty="0"/>
          </a:p>
          <a:p>
            <a:r>
              <a:rPr lang="tr-TR" b="0" i="0" dirty="0">
                <a:solidFill>
                  <a:srgbClr val="505050"/>
                </a:solidFill>
                <a:effectLst/>
                <a:latin typeface="NexusSerifWebPro"/>
              </a:rPr>
              <a:t>Seçici </a:t>
            </a:r>
            <a:r>
              <a:rPr lang="tr-TR" b="0" i="0" dirty="0" err="1">
                <a:solidFill>
                  <a:srgbClr val="505050"/>
                </a:solidFill>
                <a:effectLst/>
                <a:latin typeface="NexusSerifWebPro"/>
              </a:rPr>
              <a:t>serotonin</a:t>
            </a:r>
            <a:r>
              <a:rPr lang="tr-TR" b="0" i="0" dirty="0">
                <a:solidFill>
                  <a:srgbClr val="505050"/>
                </a:solidFill>
                <a:effectLst/>
                <a:latin typeface="NexusSerifWebPro"/>
              </a:rPr>
              <a:t> geri alım inhibitörleri (</a:t>
            </a:r>
            <a:r>
              <a:rPr lang="tr-TR" b="0" i="0" dirty="0" err="1">
                <a:solidFill>
                  <a:srgbClr val="505050"/>
                </a:solidFill>
                <a:effectLst/>
                <a:latin typeface="NexusSerifWebPro"/>
              </a:rPr>
              <a:t>SSRI'lar</a:t>
            </a:r>
            <a:r>
              <a:rPr lang="tr-TR" b="0" i="0" dirty="0">
                <a:solidFill>
                  <a:srgbClr val="505050"/>
                </a:solidFill>
                <a:effectLst/>
                <a:latin typeface="NexusSerifWebPro"/>
              </a:rPr>
              <a:t>) (</a:t>
            </a:r>
            <a:r>
              <a:rPr lang="tr-TR" b="0" i="0" dirty="0" err="1">
                <a:solidFill>
                  <a:srgbClr val="505050"/>
                </a:solidFill>
                <a:effectLst/>
                <a:latin typeface="NexusSerifWebPro"/>
              </a:rPr>
              <a:t>paroksetin</a:t>
            </a:r>
            <a:r>
              <a:rPr lang="tr-TR" b="0" i="0" dirty="0">
                <a:solidFill>
                  <a:srgbClr val="505050"/>
                </a:solidFill>
                <a:effectLst/>
                <a:latin typeface="NexusSerifWebPro"/>
              </a:rPr>
              <a:t> dışında) ve </a:t>
            </a:r>
            <a:r>
              <a:rPr lang="tr-TR" b="0" i="0" dirty="0" err="1">
                <a:solidFill>
                  <a:srgbClr val="505050"/>
                </a:solidFill>
                <a:effectLst/>
                <a:latin typeface="NexusSerifWebPro"/>
              </a:rPr>
              <a:t>serotonin</a:t>
            </a:r>
            <a:r>
              <a:rPr lang="tr-TR" b="0" i="0" dirty="0">
                <a:solidFill>
                  <a:srgbClr val="505050"/>
                </a:solidFill>
                <a:effectLst/>
                <a:latin typeface="NexusSerifWebPro"/>
              </a:rPr>
              <a:t> ve </a:t>
            </a:r>
            <a:r>
              <a:rPr lang="tr-TR" b="0" i="0" dirty="0" err="1">
                <a:solidFill>
                  <a:srgbClr val="505050"/>
                </a:solidFill>
                <a:effectLst/>
                <a:latin typeface="NexusSerifWebPro"/>
              </a:rPr>
              <a:t>norepinefrin</a:t>
            </a:r>
            <a:r>
              <a:rPr lang="tr-TR" b="0" i="0" dirty="0">
                <a:solidFill>
                  <a:srgbClr val="505050"/>
                </a:solidFill>
                <a:effectLst/>
                <a:latin typeface="NexusSerifWebPro"/>
              </a:rPr>
              <a:t> geri alım inhibitörleri (</a:t>
            </a:r>
            <a:r>
              <a:rPr lang="tr-TR" b="0" i="0" dirty="0" err="1">
                <a:solidFill>
                  <a:srgbClr val="505050"/>
                </a:solidFill>
                <a:effectLst/>
                <a:latin typeface="NexusSerifWebPro"/>
              </a:rPr>
              <a:t>SNRI'ler</a:t>
            </a:r>
            <a:r>
              <a:rPr lang="tr-TR" b="0" i="0" dirty="0">
                <a:solidFill>
                  <a:srgbClr val="505050"/>
                </a:solidFill>
                <a:effectLst/>
                <a:latin typeface="NexusSerifWebPro"/>
              </a:rPr>
              <a:t>) genellikle önemli kilo alımına neden olmaz </a:t>
            </a:r>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46</a:t>
            </a:fld>
            <a:endParaRPr lang="tr-TR"/>
          </a:p>
        </p:txBody>
      </p:sp>
    </p:spTree>
    <p:extLst>
      <p:ext uri="{BB962C8B-B14F-4D97-AF65-F5344CB8AC3E}">
        <p14:creationId xmlns:p14="http://schemas.microsoft.com/office/powerpoint/2010/main" val="3797564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TCA/ </a:t>
            </a:r>
            <a:r>
              <a:rPr lang="tr-TR" dirty="0" err="1"/>
              <a:t>Norepinefrin</a:t>
            </a:r>
            <a:r>
              <a:rPr lang="tr-TR" dirty="0"/>
              <a:t> </a:t>
            </a:r>
            <a:r>
              <a:rPr lang="tr-TR" dirty="0" err="1"/>
              <a:t>Dopamin</a:t>
            </a:r>
            <a:r>
              <a:rPr lang="tr-TR" dirty="0"/>
              <a:t> GERİ ALIM </a:t>
            </a:r>
            <a:r>
              <a:rPr lang="tr-TR" dirty="0" err="1"/>
              <a:t>İNH:bupropion</a:t>
            </a:r>
            <a:r>
              <a:rPr lang="tr-TR" dirty="0"/>
              <a:t> / </a:t>
            </a:r>
            <a:r>
              <a:rPr lang="tr-TR" dirty="0" err="1"/>
              <a:t>NorepinefrinSerotonin</a:t>
            </a:r>
            <a:r>
              <a:rPr lang="tr-TR" dirty="0"/>
              <a:t> MODÜLATÖRÜ:</a:t>
            </a:r>
          </a:p>
        </p:txBody>
      </p:sp>
      <p:sp>
        <p:nvSpPr>
          <p:cNvPr id="4" name="Slayt Numarası Yer Tutucusu 3"/>
          <p:cNvSpPr>
            <a:spLocks noGrp="1"/>
          </p:cNvSpPr>
          <p:nvPr>
            <p:ph type="sldNum" sz="quarter" idx="5"/>
          </p:nvPr>
        </p:nvSpPr>
        <p:spPr/>
        <p:txBody>
          <a:bodyPr/>
          <a:lstStyle/>
          <a:p>
            <a:fld id="{8A95F574-723A-4642-B9EF-1BCD000747CC}" type="slidenum">
              <a:rPr lang="tr-TR" smtClean="0"/>
              <a:t>47</a:t>
            </a:fld>
            <a:endParaRPr lang="tr-TR"/>
          </a:p>
        </p:txBody>
      </p:sp>
    </p:spTree>
    <p:extLst>
      <p:ext uri="{BB962C8B-B14F-4D97-AF65-F5344CB8AC3E}">
        <p14:creationId xmlns:p14="http://schemas.microsoft.com/office/powerpoint/2010/main" val="1155953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Gis</a:t>
            </a:r>
            <a:r>
              <a:rPr lang="tr-TR" dirty="0"/>
              <a:t> yan etkileri zamanla azalır</a:t>
            </a:r>
          </a:p>
          <a:p>
            <a:r>
              <a:rPr lang="tr-TR" b="0" i="0" dirty="0">
                <a:solidFill>
                  <a:srgbClr val="505050"/>
                </a:solidFill>
                <a:effectLst/>
                <a:latin typeface="NexusSerifWebPro"/>
              </a:rPr>
              <a:t>Seçici </a:t>
            </a:r>
            <a:r>
              <a:rPr lang="tr-TR" b="0" i="0" dirty="0" err="1">
                <a:solidFill>
                  <a:srgbClr val="505050"/>
                </a:solidFill>
                <a:effectLst/>
                <a:latin typeface="NexusSerifWebPro"/>
              </a:rPr>
              <a:t>serotonin</a:t>
            </a:r>
            <a:r>
              <a:rPr lang="tr-TR" b="0" i="0" dirty="0">
                <a:solidFill>
                  <a:srgbClr val="505050"/>
                </a:solidFill>
                <a:effectLst/>
                <a:latin typeface="NexusSerifWebPro"/>
              </a:rPr>
              <a:t> geri alım inhibitörleri (</a:t>
            </a:r>
            <a:r>
              <a:rPr lang="tr-TR" b="0" i="0" dirty="0" err="1">
                <a:solidFill>
                  <a:srgbClr val="505050"/>
                </a:solidFill>
                <a:effectLst/>
                <a:latin typeface="NexusSerifWebPro"/>
              </a:rPr>
              <a:t>SSRI'lar</a:t>
            </a:r>
            <a:r>
              <a:rPr lang="tr-TR" b="0" i="0" dirty="0">
                <a:solidFill>
                  <a:srgbClr val="505050"/>
                </a:solidFill>
                <a:effectLst/>
                <a:latin typeface="NexusSerifWebPro"/>
              </a:rPr>
              <a:t>) (</a:t>
            </a:r>
            <a:r>
              <a:rPr lang="tr-TR" b="0" i="0" dirty="0" err="1">
                <a:solidFill>
                  <a:srgbClr val="505050"/>
                </a:solidFill>
                <a:effectLst/>
                <a:latin typeface="NexusSerifWebPro"/>
              </a:rPr>
              <a:t>paroksetin</a:t>
            </a:r>
            <a:r>
              <a:rPr lang="tr-TR" b="0" i="0" dirty="0">
                <a:solidFill>
                  <a:srgbClr val="505050"/>
                </a:solidFill>
                <a:effectLst/>
                <a:latin typeface="NexusSerifWebPro"/>
              </a:rPr>
              <a:t> dışında) ve </a:t>
            </a:r>
            <a:r>
              <a:rPr lang="tr-TR" b="0" i="0" dirty="0" err="1">
                <a:solidFill>
                  <a:srgbClr val="505050"/>
                </a:solidFill>
                <a:effectLst/>
                <a:latin typeface="NexusSerifWebPro"/>
              </a:rPr>
              <a:t>serotonin</a:t>
            </a:r>
            <a:r>
              <a:rPr lang="tr-TR" b="0" i="0" dirty="0">
                <a:solidFill>
                  <a:srgbClr val="505050"/>
                </a:solidFill>
                <a:effectLst/>
                <a:latin typeface="NexusSerifWebPro"/>
              </a:rPr>
              <a:t> ve </a:t>
            </a:r>
            <a:r>
              <a:rPr lang="tr-TR" b="0" i="0" dirty="0" err="1">
                <a:solidFill>
                  <a:srgbClr val="505050"/>
                </a:solidFill>
                <a:effectLst/>
                <a:latin typeface="NexusSerifWebPro"/>
              </a:rPr>
              <a:t>norepinefrin</a:t>
            </a:r>
            <a:r>
              <a:rPr lang="tr-TR" b="0" i="0" dirty="0">
                <a:solidFill>
                  <a:srgbClr val="505050"/>
                </a:solidFill>
                <a:effectLst/>
                <a:latin typeface="NexusSerifWebPro"/>
              </a:rPr>
              <a:t> geri alım inhibitörleri (</a:t>
            </a:r>
            <a:r>
              <a:rPr lang="tr-TR" b="0" i="0" dirty="0" err="1">
                <a:solidFill>
                  <a:srgbClr val="505050"/>
                </a:solidFill>
                <a:effectLst/>
                <a:latin typeface="NexusSerifWebPro"/>
              </a:rPr>
              <a:t>SNRI'ler</a:t>
            </a:r>
            <a:r>
              <a:rPr lang="tr-TR" b="0" i="0" dirty="0">
                <a:solidFill>
                  <a:srgbClr val="505050"/>
                </a:solidFill>
                <a:effectLst/>
                <a:latin typeface="NexusSerifWebPro"/>
              </a:rPr>
              <a:t>) genellikle önemli kilo alımına neden olmaz </a:t>
            </a:r>
          </a:p>
          <a:p>
            <a:r>
              <a:rPr lang="tr-TR" b="0" i="0" dirty="0" err="1">
                <a:solidFill>
                  <a:srgbClr val="505050"/>
                </a:solidFill>
                <a:effectLst/>
                <a:latin typeface="NexusSerifWebPro"/>
              </a:rPr>
              <a:t>paroksetin</a:t>
            </a:r>
            <a:r>
              <a:rPr lang="tr-TR" b="0" i="0" dirty="0">
                <a:solidFill>
                  <a:srgbClr val="505050"/>
                </a:solidFill>
                <a:effectLst/>
                <a:latin typeface="NexusSerifWebPro"/>
              </a:rPr>
              <a:t> ile orta derecede kilo alımı ve </a:t>
            </a:r>
            <a:r>
              <a:rPr lang="tr-TR" b="0" i="0" dirty="0" err="1">
                <a:solidFill>
                  <a:srgbClr val="505050"/>
                </a:solidFill>
                <a:effectLst/>
                <a:latin typeface="NexusSerifWebPro"/>
              </a:rPr>
              <a:t>bupropion</a:t>
            </a:r>
            <a:r>
              <a:rPr lang="tr-TR" b="0" i="0" dirty="0">
                <a:solidFill>
                  <a:srgbClr val="505050"/>
                </a:solidFill>
                <a:effectLst/>
                <a:latin typeface="NexusSerifWebPro"/>
              </a:rPr>
              <a:t> ile orta derecede kilo kaybı olabilir.</a:t>
            </a:r>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48</a:t>
            </a:fld>
            <a:endParaRPr lang="tr-TR"/>
          </a:p>
        </p:txBody>
      </p:sp>
    </p:spTree>
    <p:extLst>
      <p:ext uri="{BB962C8B-B14F-4D97-AF65-F5344CB8AC3E}">
        <p14:creationId xmlns:p14="http://schemas.microsoft.com/office/powerpoint/2010/main" val="2597767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en etkili psikoterapi yöntemlerinden biri bilişsel davranışçı terapidir (BDT</a:t>
            </a:r>
            <a:endParaRPr lang="tr-TR" dirty="0"/>
          </a:p>
          <a:p>
            <a:r>
              <a:rPr lang="tr-TR" dirty="0"/>
              <a:t>Bu yöntem hastaların yeni yaşadıkları stresli durumların yanında eski travmalarıyla da başa çıkabilmelerini sağlar.</a:t>
            </a: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50</a:t>
            </a:fld>
            <a:endParaRPr lang="tr-TR"/>
          </a:p>
        </p:txBody>
      </p:sp>
    </p:spTree>
    <p:extLst>
      <p:ext uri="{BB962C8B-B14F-4D97-AF65-F5344CB8AC3E}">
        <p14:creationId xmlns:p14="http://schemas.microsoft.com/office/powerpoint/2010/main" val="111757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ekt</a:t>
            </a:r>
            <a:r>
              <a:rPr lang="tr-TR" dirty="0"/>
              <a:t> öncelikli tercih olarak düşünülebilir.</a:t>
            </a:r>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51</a:t>
            </a:fld>
            <a:endParaRPr lang="tr-TR"/>
          </a:p>
        </p:txBody>
      </p:sp>
    </p:spTree>
    <p:extLst>
      <p:ext uri="{BB962C8B-B14F-4D97-AF65-F5344CB8AC3E}">
        <p14:creationId xmlns:p14="http://schemas.microsoft.com/office/powerpoint/2010/main" val="2909650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İyileştikten sonra ilaç kesilmeli midir?</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Hayır. Depresyonu süreğenlik kazanmasında ve yinelemesinde en önemli nedenlerden birisi eksik tedavidir. İlk kez tedaviye alınanlarda tedavi süresi yaklaşık bir yıldır. </a:t>
            </a:r>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55</a:t>
            </a:fld>
            <a:endParaRPr lang="tr-TR"/>
          </a:p>
        </p:txBody>
      </p:sp>
    </p:spTree>
    <p:extLst>
      <p:ext uri="{BB962C8B-B14F-4D97-AF65-F5344CB8AC3E}">
        <p14:creationId xmlns:p14="http://schemas.microsoft.com/office/powerpoint/2010/main" val="1319047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Tüm intiharların % 70’i depresyon olgularıdır.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dirty="0"/>
              <a:t>Ve her intihar ölümü için 20'den fazla intihar girişimi vardır.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t>Dünya üzerinde, her 40 saniyede bir, bir kişi intihar etmektedir. Ağır depresyonda olan kişiler için intihar etme düşüncesi, nadir görülen bir durum değildir. </a:t>
            </a: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57</a:t>
            </a:fld>
            <a:endParaRPr lang="tr-TR"/>
          </a:p>
        </p:txBody>
      </p:sp>
    </p:spTree>
    <p:extLst>
      <p:ext uri="{BB962C8B-B14F-4D97-AF65-F5344CB8AC3E}">
        <p14:creationId xmlns:p14="http://schemas.microsoft.com/office/powerpoint/2010/main" val="3942384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Eğer bir kişi hakkında endişeleriniz var ise şunları bilmelisiniz</a:t>
            </a:r>
          </a:p>
        </p:txBody>
      </p:sp>
      <p:sp>
        <p:nvSpPr>
          <p:cNvPr id="4" name="Slayt Numarası Yer Tutucusu 3"/>
          <p:cNvSpPr>
            <a:spLocks noGrp="1"/>
          </p:cNvSpPr>
          <p:nvPr>
            <p:ph type="sldNum" sz="quarter" idx="10"/>
          </p:nvPr>
        </p:nvSpPr>
        <p:spPr/>
        <p:txBody>
          <a:bodyPr/>
          <a:lstStyle/>
          <a:p>
            <a:fld id="{8A95F574-723A-4642-B9EF-1BCD000747CC}" type="slidenum">
              <a:rPr lang="tr-TR" smtClean="0"/>
              <a:t>60</a:t>
            </a:fld>
            <a:endParaRPr lang="tr-TR"/>
          </a:p>
        </p:txBody>
      </p:sp>
    </p:spTree>
    <p:extLst>
      <p:ext uri="{BB962C8B-B14F-4D97-AF65-F5344CB8AC3E}">
        <p14:creationId xmlns:p14="http://schemas.microsoft.com/office/powerpoint/2010/main" val="217941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dirty="0">
                <a:effectLst/>
              </a:rPr>
              <a:t>Dünya Sağlık Örgütünün yayımladığı Akıl Hastalıkları Raporu</a:t>
            </a:r>
          </a:p>
          <a:p>
            <a:r>
              <a:rPr lang="tr-TR" sz="1200" b="0" i="0" strike="noStrike" dirty="0" err="1">
                <a:effectLst/>
              </a:rPr>
              <a:t>Pandemiden</a:t>
            </a:r>
            <a:r>
              <a:rPr lang="tr-TR" sz="1200" b="0" i="0" strike="noStrike" dirty="0">
                <a:effectLst/>
              </a:rPr>
              <a:t> önce tahminen 193 milyon insan majör depresif bozukluğa sahipti</a:t>
            </a:r>
          </a:p>
          <a:p>
            <a:r>
              <a:rPr lang="tr-TR" sz="1200" b="0" i="0" strike="noStrike" dirty="0">
                <a:effectLst/>
              </a:rPr>
              <a:t>ilk tahminler majör depresif bozukluk için 246 milyona sıçradığını gösteriyor</a:t>
            </a:r>
          </a:p>
          <a:p>
            <a:endParaRPr lang="tr-TR" sz="1200" b="0" i="0" strike="noStrike" dirty="0">
              <a:effectLst/>
            </a:endParaRPr>
          </a:p>
          <a:p>
            <a:r>
              <a:rPr lang="tr-TR" sz="1200" b="0" i="0" strike="noStrike" dirty="0">
                <a:effectLst/>
              </a:rPr>
              <a:t>Bu, majör depresif bozukluklar için sadece bir yılda sırasıyla %28'lik bir artışı temsil etmektedir.</a:t>
            </a:r>
            <a:endParaRPr lang="tr-TR" sz="1200" dirty="0"/>
          </a:p>
          <a:p>
            <a:r>
              <a:rPr lang="tr-TR" sz="1200" dirty="0"/>
              <a:t>Depresyon ve </a:t>
            </a:r>
            <a:r>
              <a:rPr lang="tr-TR" sz="1200" dirty="0" err="1"/>
              <a:t>anksiyete</a:t>
            </a:r>
            <a:r>
              <a:rPr lang="tr-TR" sz="1200" dirty="0"/>
              <a:t> ….. yılda tahmini olarak 12 milyar işgünü kaybı </a:t>
            </a:r>
          </a:p>
          <a:p>
            <a:r>
              <a:rPr lang="tr-TR" sz="1200" dirty="0"/>
              <a:t>küresel ekonomiye 1 trilyon ABD Doları</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dirty="0">
              <a:effectLst/>
            </a:endParaRPr>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8</a:t>
            </a:fld>
            <a:endParaRPr lang="tr-TR"/>
          </a:p>
        </p:txBody>
      </p:sp>
    </p:spTree>
    <p:extLst>
      <p:ext uri="{BB962C8B-B14F-4D97-AF65-F5344CB8AC3E}">
        <p14:creationId xmlns:p14="http://schemas.microsoft.com/office/powerpoint/2010/main" val="90918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Depresyon belirtileri yaygın olarak SIGECAPS anımsatıcısı tarafından bilinir: uyku bozuklukları (uyku artışı veya azalması); faiz açığı (</a:t>
            </a:r>
            <a:r>
              <a:rPr lang="tr-TR" dirty="0" err="1"/>
              <a:t>anhedonia</a:t>
            </a:r>
            <a:r>
              <a:rPr lang="tr-TR" dirty="0"/>
              <a:t>); suçluluk (değersizlik, umutsuzluk, pişmanlık); enerji açığı; konsantrasyon eksikliği; iştah bozukluğu (azalmış veya artmış); </a:t>
            </a:r>
            <a:r>
              <a:rPr lang="tr-TR" dirty="0" err="1"/>
              <a:t>psikomotor</a:t>
            </a:r>
            <a:r>
              <a:rPr lang="tr-TR" dirty="0"/>
              <a:t> gerilik veya ajitasyon; ve intihar. Depresif ruh hali ve </a:t>
            </a:r>
            <a:r>
              <a:rPr lang="tr-TR" dirty="0" err="1"/>
              <a:t>anhedoni</a:t>
            </a:r>
            <a:r>
              <a:rPr lang="tr-TR" dirty="0"/>
              <a:t>, depresyonun iki ana belirtisidir.</a:t>
            </a:r>
          </a:p>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15</a:t>
            </a:fld>
            <a:endParaRPr lang="tr-TR"/>
          </a:p>
        </p:txBody>
      </p:sp>
    </p:spTree>
    <p:extLst>
      <p:ext uri="{BB962C8B-B14F-4D97-AF65-F5344CB8AC3E}">
        <p14:creationId xmlns:p14="http://schemas.microsoft.com/office/powerpoint/2010/main" val="257621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Depresyon kadın ve erkek arasında farklı şekillerde kendini gösterebilir. Depresyonu olan kadınların baş ağrısı, kas ağrısı veya </a:t>
            </a:r>
            <a:r>
              <a:rPr lang="tr-TR" dirty="0" err="1"/>
              <a:t>gastrointestinal</a:t>
            </a:r>
            <a:r>
              <a:rPr lang="tr-TR" dirty="0"/>
              <a:t> problemler gibi fiziksel rahatsızlıkları bildirme olasılığı daha yüksektir. Ayrıca stres ve kolayca ağlama gibi duygusal etkiler gösterme olasılıkları daha yüksektir. Depresyonu olan erkeklerin saldırganlık, öfke, madde kullanım bozukluğu ve riskli davranış eylemlerini bildirme olasılıkları daha yüksektir.</a:t>
            </a:r>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16</a:t>
            </a:fld>
            <a:endParaRPr lang="tr-TR"/>
          </a:p>
        </p:txBody>
      </p:sp>
    </p:spTree>
    <p:extLst>
      <p:ext uri="{BB962C8B-B14F-4D97-AF65-F5344CB8AC3E}">
        <p14:creationId xmlns:p14="http://schemas.microsoft.com/office/powerpoint/2010/main" val="75591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latin typeface="Arial" charset="0"/>
              </a:rPr>
              <a:t>Öykü Almaya Başlanmadan Önce Bilinmesi Gereken Psikiyatrik Görüşme Teknikleri</a:t>
            </a:r>
            <a:endParaRPr lang="tr-TR" dirty="0"/>
          </a:p>
          <a:p>
            <a:endParaRPr lang="tr-TR" sz="1200" b="1" dirty="0">
              <a:latin typeface="Arial" charset="0"/>
            </a:endParaRPr>
          </a:p>
          <a:p>
            <a:pPr eaLnBrk="1" hangingPunct="1"/>
            <a:r>
              <a:rPr lang="tr-TR" sz="1200" dirty="0">
                <a:latin typeface="Arial" charset="0"/>
              </a:rPr>
              <a:t>Hastanın kendi dilince anlatımına izin verilmeli</a:t>
            </a:r>
          </a:p>
          <a:p>
            <a:pPr eaLnBrk="1" hangingPunct="1"/>
            <a:r>
              <a:rPr lang="tr-TR" sz="1200" dirty="0">
                <a:latin typeface="Arial" charset="0"/>
              </a:rPr>
              <a:t>Toparlayıcı ve </a:t>
            </a:r>
            <a:r>
              <a:rPr lang="tr-TR" sz="1200" dirty="0" err="1">
                <a:latin typeface="Arial" charset="0"/>
              </a:rPr>
              <a:t>özetleyici</a:t>
            </a:r>
            <a:r>
              <a:rPr lang="tr-TR" sz="1200" dirty="0">
                <a:latin typeface="Arial" charset="0"/>
              </a:rPr>
              <a:t> anlatımlarla konuşma istenen yöne kaydırılmalı</a:t>
            </a:r>
          </a:p>
          <a:p>
            <a:pPr eaLnBrk="1" hangingPunct="1"/>
            <a:r>
              <a:rPr lang="tr-TR" sz="1200" dirty="0">
                <a:latin typeface="Arial" charset="0"/>
              </a:rPr>
              <a:t>Hastaya karşı önyargısız olunmalı</a:t>
            </a:r>
          </a:p>
          <a:p>
            <a:pPr eaLnBrk="1" hangingPunct="1"/>
            <a:r>
              <a:rPr lang="tr-TR" sz="1200" dirty="0">
                <a:latin typeface="Arial" charset="0"/>
              </a:rPr>
              <a:t>Hastanın sosyokültürel düzeyine uygun iletişim kurulmalı</a:t>
            </a:r>
          </a:p>
          <a:p>
            <a:pPr eaLnBrk="1" hangingPunct="1"/>
            <a:r>
              <a:rPr lang="tr-TR" sz="1200" dirty="0">
                <a:latin typeface="Arial" charset="0"/>
              </a:rPr>
              <a:t>Hasta ile göz teması kurulmalı</a:t>
            </a:r>
          </a:p>
          <a:p>
            <a:pPr eaLnBrk="1" hangingPunct="1"/>
            <a:endParaRPr lang="tr-TR" sz="1200" dirty="0">
              <a:latin typeface="Arial" charset="0"/>
            </a:endParaRPr>
          </a:p>
          <a:p>
            <a:pPr eaLnBrk="1" hangingPunct="1"/>
            <a:r>
              <a:rPr lang="tr-TR" sz="1200" dirty="0"/>
              <a:t>Açık uçlu sorular yönlendirici sorulara yeğlenmelidir. </a:t>
            </a:r>
          </a:p>
          <a:p>
            <a:pPr eaLnBrk="1" hangingPunct="1"/>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Hastanın yakınması hem kendi ağzından hem de ailesinin ağzından dinlenir.</a:t>
            </a:r>
          </a:p>
          <a:p>
            <a:pPr eaLnBrk="1" hangingPunct="1"/>
            <a:br>
              <a:rPr lang="tr-TR" sz="1200" dirty="0"/>
            </a:br>
            <a:endParaRPr lang="tr-TR" sz="1200" dirty="0">
              <a:latin typeface="Arial" charset="0"/>
            </a:endParaRPr>
          </a:p>
        </p:txBody>
      </p:sp>
      <p:sp>
        <p:nvSpPr>
          <p:cNvPr id="4" name="Slayt Numarası Yer Tutucusu 3"/>
          <p:cNvSpPr>
            <a:spLocks noGrp="1"/>
          </p:cNvSpPr>
          <p:nvPr>
            <p:ph type="sldNum" sz="quarter" idx="10"/>
          </p:nvPr>
        </p:nvSpPr>
        <p:spPr/>
        <p:txBody>
          <a:bodyPr/>
          <a:lstStyle/>
          <a:p>
            <a:fld id="{8A95F574-723A-4642-B9EF-1BCD000747CC}" type="slidenum">
              <a:rPr lang="tr-TR" smtClean="0"/>
              <a:t>17</a:t>
            </a:fld>
            <a:endParaRPr lang="tr-TR"/>
          </a:p>
        </p:txBody>
      </p:sp>
    </p:spTree>
    <p:extLst>
      <p:ext uri="{BB962C8B-B14F-4D97-AF65-F5344CB8AC3E}">
        <p14:creationId xmlns:p14="http://schemas.microsoft.com/office/powerpoint/2010/main" val="22513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Bunlardan yararlanıp yararlanmadığı  öğrenilir.</a:t>
            </a:r>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18</a:t>
            </a:fld>
            <a:endParaRPr lang="tr-TR"/>
          </a:p>
        </p:txBody>
      </p:sp>
    </p:spTree>
    <p:extLst>
      <p:ext uri="{BB962C8B-B14F-4D97-AF65-F5344CB8AC3E}">
        <p14:creationId xmlns:p14="http://schemas.microsoft.com/office/powerpoint/2010/main" val="139181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Hastanın anne babasının yaşları, ne iş </a:t>
            </a:r>
            <a:r>
              <a:rPr lang="tr-TR" sz="1200" dirty="0" err="1"/>
              <a:t>yaptıkları,yaşadıkları</a:t>
            </a:r>
            <a:r>
              <a:rPr lang="tr-TR" sz="1200" dirty="0"/>
              <a:t> </a:t>
            </a:r>
            <a:r>
              <a:rPr lang="tr-TR" sz="1200" dirty="0" err="1"/>
              <a:t>yerler,eğitimleri</a:t>
            </a:r>
            <a:r>
              <a:rPr lang="tr-TR" sz="1200" dirty="0"/>
              <a:t>, kişilik </a:t>
            </a:r>
            <a:r>
              <a:rPr lang="tr-TR" sz="1200" dirty="0" err="1"/>
              <a:t>özellikleri,ailede</a:t>
            </a:r>
            <a:r>
              <a:rPr lang="tr-TR" sz="1200" dirty="0"/>
              <a:t> egemen kişinin kim olduğu, nasıl </a:t>
            </a:r>
            <a:r>
              <a:rPr lang="tr-TR" sz="1200" dirty="0" err="1"/>
              <a:t>geçindikleri,diğer</a:t>
            </a:r>
            <a:r>
              <a:rPr lang="tr-TR" sz="1200" dirty="0"/>
              <a:t> kardeşlere davranışları, bazı kardeşleri diğerlerinden ayırıp ayırmadığı öğrenilir.</a:t>
            </a:r>
          </a:p>
          <a:p>
            <a:r>
              <a:rPr lang="tr-TR" sz="1200" dirty="0"/>
              <a:t>Hastanın kardeşlerinin isimleri, işleri, kardeşleriyle iletişimi öğrenilir.</a:t>
            </a:r>
          </a:p>
          <a:p>
            <a:r>
              <a:rPr lang="tr-TR" sz="1200" dirty="0"/>
              <a:t>Hastanın nasıl bir evde ve kimlerle yaşadığı, evde kendine ait bir oda bulunup bulunmadığı öğrenilir.</a:t>
            </a:r>
          </a:p>
          <a:p>
            <a:endParaRPr lang="tr-TR" dirty="0"/>
          </a:p>
        </p:txBody>
      </p:sp>
      <p:sp>
        <p:nvSpPr>
          <p:cNvPr id="4" name="Slayt Numarası Yer Tutucusu 3"/>
          <p:cNvSpPr>
            <a:spLocks noGrp="1"/>
          </p:cNvSpPr>
          <p:nvPr>
            <p:ph type="sldNum" sz="quarter" idx="5"/>
          </p:nvPr>
        </p:nvSpPr>
        <p:spPr/>
        <p:txBody>
          <a:bodyPr/>
          <a:lstStyle/>
          <a:p>
            <a:fld id="{8A95F574-723A-4642-B9EF-1BCD000747CC}" type="slidenum">
              <a:rPr lang="tr-TR" smtClean="0"/>
              <a:t>19</a:t>
            </a:fld>
            <a:endParaRPr lang="tr-TR"/>
          </a:p>
        </p:txBody>
      </p:sp>
    </p:spTree>
    <p:extLst>
      <p:ext uri="{BB962C8B-B14F-4D97-AF65-F5344CB8AC3E}">
        <p14:creationId xmlns:p14="http://schemas.microsoft.com/office/powerpoint/2010/main" val="178478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A95F574-723A-4642-B9EF-1BCD000747CC}" type="slidenum">
              <a:rPr lang="tr-TR" smtClean="0"/>
              <a:t>21</a:t>
            </a:fld>
            <a:endParaRPr lang="tr-TR"/>
          </a:p>
        </p:txBody>
      </p:sp>
    </p:spTree>
    <p:extLst>
      <p:ext uri="{BB962C8B-B14F-4D97-AF65-F5344CB8AC3E}">
        <p14:creationId xmlns:p14="http://schemas.microsoft.com/office/powerpoint/2010/main" val="377194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AFDAFF-D5C8-7170-DDFE-1EE0E7A96C7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E81D6ED-A1F0-DE2E-D301-5554C7749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A0EDC66-F232-2E9A-DFE4-E98265066AE8}"/>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5" name="Alt Bilgi Yer Tutucusu 4">
            <a:extLst>
              <a:ext uri="{FF2B5EF4-FFF2-40B4-BE49-F238E27FC236}">
                <a16:creationId xmlns:a16="http://schemas.microsoft.com/office/drawing/2014/main" id="{9D25CD38-1555-D40C-B53A-5CC78EFA41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3AFC94-A791-C483-A0F6-C17593BF4CD4}"/>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09851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109602-B616-825A-3BD6-FC45C382D51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ED01EAB-F5C1-41D1-0BB4-E3F5D7A7B67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F79780-3AC5-C7CE-EF97-4CCB5E77B136}"/>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5" name="Alt Bilgi Yer Tutucusu 4">
            <a:extLst>
              <a:ext uri="{FF2B5EF4-FFF2-40B4-BE49-F238E27FC236}">
                <a16:creationId xmlns:a16="http://schemas.microsoft.com/office/drawing/2014/main" id="{C7B5BC3F-698D-FF91-C7EC-A0213038A1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76B9F4-35C1-1613-A38B-6996381B39E8}"/>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80556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E743CB7-0D52-32AD-FC3E-A7A366A3CFF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1180292-6409-C8BC-D7B4-B91AF8326B4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8FD3B9-E354-E9A0-1E88-2E085D377960}"/>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5" name="Alt Bilgi Yer Tutucusu 4">
            <a:extLst>
              <a:ext uri="{FF2B5EF4-FFF2-40B4-BE49-F238E27FC236}">
                <a16:creationId xmlns:a16="http://schemas.microsoft.com/office/drawing/2014/main" id="{1CCF450F-EF5C-3B40-D2D4-20BEC841991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B107CA-2BE1-224E-4AA2-64004EE318B3}"/>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116018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BB5E36-C5E1-B646-019A-771F27601D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1D4DBA2-4AAD-0E1D-C615-4BDFABE3C9C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9129E71-9F73-2A50-0198-161466F8AAD8}"/>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5" name="Alt Bilgi Yer Tutucusu 4">
            <a:extLst>
              <a:ext uri="{FF2B5EF4-FFF2-40B4-BE49-F238E27FC236}">
                <a16:creationId xmlns:a16="http://schemas.microsoft.com/office/drawing/2014/main" id="{80E280DD-10E6-76AB-6F30-DBEB11CBF2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F6F21B-CA5A-557C-54FE-C1071E84E544}"/>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246940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1502E2-E2FA-0EA1-4652-79D641AA9FF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CF0EF0-83DB-341B-7BB8-9D19E16D0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7937605-94AF-E37E-A842-FAC9F821C767}"/>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5" name="Alt Bilgi Yer Tutucusu 4">
            <a:extLst>
              <a:ext uri="{FF2B5EF4-FFF2-40B4-BE49-F238E27FC236}">
                <a16:creationId xmlns:a16="http://schemas.microsoft.com/office/drawing/2014/main" id="{3020B872-36E4-92B0-9593-FD4811B027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768D894-41C4-7CAD-C2EB-C1A26FE1B569}"/>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21020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C6E542-39B3-94F5-03D8-AE8414826F8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869C9A5-9C31-38A2-5666-0F54DFD278F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BD3EE68-220E-02D6-D249-07E6932BA46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B9EB11D-0F8D-6652-AA30-4A7C72E2CA80}"/>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6" name="Alt Bilgi Yer Tutucusu 5">
            <a:extLst>
              <a:ext uri="{FF2B5EF4-FFF2-40B4-BE49-F238E27FC236}">
                <a16:creationId xmlns:a16="http://schemas.microsoft.com/office/drawing/2014/main" id="{67CA6422-E130-925A-57CF-91EE206FA9A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26ADA91-6FBF-9BCB-498E-D249F9BD3002}"/>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57997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AB3BEF-C06D-04C5-0A25-F3E637A117C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B6132B-3E3E-0712-D773-BF0D1D7B3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58FBC85-7C55-1E70-4CD4-6DC4E41AAA6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F8DAE7-5490-F959-B181-88482CFFA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4F5DEAF-3160-7C44-81CB-8E5A9F61925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4B0773C-74D6-1638-778B-AD61BC6688C9}"/>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8" name="Alt Bilgi Yer Tutucusu 7">
            <a:extLst>
              <a:ext uri="{FF2B5EF4-FFF2-40B4-BE49-F238E27FC236}">
                <a16:creationId xmlns:a16="http://schemas.microsoft.com/office/drawing/2014/main" id="{9F226D3B-613F-B125-54D1-2D2B24A8577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9A9CF4D-913E-A0E4-1251-E5F11D67E8FC}"/>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33747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EC89B9-4BD9-8F51-1E13-93B1AFB788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E3A0151-ADDC-EC79-CB4D-6825689FF2E4}"/>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4" name="Alt Bilgi Yer Tutucusu 3">
            <a:extLst>
              <a:ext uri="{FF2B5EF4-FFF2-40B4-BE49-F238E27FC236}">
                <a16:creationId xmlns:a16="http://schemas.microsoft.com/office/drawing/2014/main" id="{4AD7BB1D-CE4C-E245-417A-E2C7667A4DC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E66B6D8-662C-FBC5-462E-78FC0635817E}"/>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44291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A62C3D3-4921-AC5A-6C05-D795578F2487}"/>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3" name="Alt Bilgi Yer Tutucusu 2">
            <a:extLst>
              <a:ext uri="{FF2B5EF4-FFF2-40B4-BE49-F238E27FC236}">
                <a16:creationId xmlns:a16="http://schemas.microsoft.com/office/drawing/2014/main" id="{B2D4F84F-1C11-7BE6-B0C2-175D3B62F1F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D5961E5-0F24-0095-4C49-13ED37563C4E}"/>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93355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BA6019-3761-E04C-6E6A-347A69A766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C0D2B45-C71C-C285-B9C2-382DEC299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0BE4124-FC12-CB4A-F605-7568D7DD5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C7B66CA-9529-D963-D7B1-0ABDE06E6A12}"/>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6" name="Alt Bilgi Yer Tutucusu 5">
            <a:extLst>
              <a:ext uri="{FF2B5EF4-FFF2-40B4-BE49-F238E27FC236}">
                <a16:creationId xmlns:a16="http://schemas.microsoft.com/office/drawing/2014/main" id="{5626D7B0-9F88-D1D9-23FA-C1414769F90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4B61293-638B-62D2-5816-063E2192F8FC}"/>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73243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EC57CB-89FF-2143-F94C-7A89DFEAB52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2697CE6-CEE7-F7FA-C302-E87B3A8A7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0E27D52-3DEC-CDD4-8825-B91BB8BD6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37B6D8-15D3-4728-3F8A-BE88DCF6FA11}"/>
              </a:ext>
            </a:extLst>
          </p:cNvPr>
          <p:cNvSpPr>
            <a:spLocks noGrp="1"/>
          </p:cNvSpPr>
          <p:nvPr>
            <p:ph type="dt" sz="half" idx="10"/>
          </p:nvPr>
        </p:nvSpPr>
        <p:spPr/>
        <p:txBody>
          <a:bodyPr/>
          <a:lstStyle/>
          <a:p>
            <a:fld id="{922CA9F9-E119-4FE9-A5DD-7061CF66B274}" type="datetimeFigureOut">
              <a:rPr lang="tr-TR" smtClean="0"/>
              <a:t>17 Eki 2022</a:t>
            </a:fld>
            <a:endParaRPr lang="tr-TR"/>
          </a:p>
        </p:txBody>
      </p:sp>
      <p:sp>
        <p:nvSpPr>
          <p:cNvPr id="6" name="Alt Bilgi Yer Tutucusu 5">
            <a:extLst>
              <a:ext uri="{FF2B5EF4-FFF2-40B4-BE49-F238E27FC236}">
                <a16:creationId xmlns:a16="http://schemas.microsoft.com/office/drawing/2014/main" id="{0068FD93-7AED-FBD1-5C65-CDBA3A5124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A8AC76B-A5A7-2BD1-8D37-EA145C6DA936}"/>
              </a:ext>
            </a:extLst>
          </p:cNvPr>
          <p:cNvSpPr>
            <a:spLocks noGrp="1"/>
          </p:cNvSpPr>
          <p:nvPr>
            <p:ph type="sldNum" sz="quarter" idx="12"/>
          </p:nvPr>
        </p:nvSpPr>
        <p:spPr/>
        <p:txBody>
          <a:bodyPr/>
          <a:lstStyle/>
          <a:p>
            <a:fld id="{EC98302C-B3D5-4662-91DD-6A4DDF76BE74}" type="slidenum">
              <a:rPr lang="tr-TR" smtClean="0"/>
              <a:t>‹#›</a:t>
            </a:fld>
            <a:endParaRPr lang="tr-TR"/>
          </a:p>
        </p:txBody>
      </p:sp>
    </p:spTree>
    <p:extLst>
      <p:ext uri="{BB962C8B-B14F-4D97-AF65-F5344CB8AC3E}">
        <p14:creationId xmlns:p14="http://schemas.microsoft.com/office/powerpoint/2010/main" val="36032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768DFC1-0208-53FF-5ECC-267965A66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00D20F4-F00E-21A0-9F46-D6F4CFB2D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353A07-4030-8EA6-457C-777A0F525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CA9F9-E119-4FE9-A5DD-7061CF66B274}" type="datetimeFigureOut">
              <a:rPr lang="tr-TR" smtClean="0"/>
              <a:t>17 Eki 2022</a:t>
            </a:fld>
            <a:endParaRPr lang="tr-TR"/>
          </a:p>
        </p:txBody>
      </p:sp>
      <p:sp>
        <p:nvSpPr>
          <p:cNvPr id="5" name="Alt Bilgi Yer Tutucusu 4">
            <a:extLst>
              <a:ext uri="{FF2B5EF4-FFF2-40B4-BE49-F238E27FC236}">
                <a16:creationId xmlns:a16="http://schemas.microsoft.com/office/drawing/2014/main" id="{165A5662-E97F-6C9E-D455-5DF664EB7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EDEC69D-7786-752B-A1E2-450DE7ACA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302C-B3D5-4662-91DD-6A4DDF76BE74}" type="slidenum">
              <a:rPr lang="tr-TR" smtClean="0"/>
              <a:t>‹#›</a:t>
            </a:fld>
            <a:endParaRPr lang="tr-TR"/>
          </a:p>
        </p:txBody>
      </p:sp>
    </p:spTree>
    <p:extLst>
      <p:ext uri="{BB962C8B-B14F-4D97-AF65-F5344CB8AC3E}">
        <p14:creationId xmlns:p14="http://schemas.microsoft.com/office/powerpoint/2010/main" val="949263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B1A887-0307-CD2D-788F-85AF7FCF54D7}"/>
              </a:ext>
            </a:extLst>
          </p:cNvPr>
          <p:cNvSpPr>
            <a:spLocks noGrp="1"/>
          </p:cNvSpPr>
          <p:nvPr>
            <p:ph type="ctrTitle"/>
          </p:nvPr>
        </p:nvSpPr>
        <p:spPr/>
        <p:txBody>
          <a:bodyPr/>
          <a:lstStyle/>
          <a:p>
            <a:r>
              <a:rPr lang="tr-TR" dirty="0"/>
              <a:t>DEPRESYON</a:t>
            </a:r>
          </a:p>
        </p:txBody>
      </p:sp>
      <p:sp>
        <p:nvSpPr>
          <p:cNvPr id="3" name="Alt Başlık 2">
            <a:extLst>
              <a:ext uri="{FF2B5EF4-FFF2-40B4-BE49-F238E27FC236}">
                <a16:creationId xmlns:a16="http://schemas.microsoft.com/office/drawing/2014/main" id="{2095267F-9A5F-BE6F-7350-4488A50E4DD5}"/>
              </a:ext>
            </a:extLst>
          </p:cNvPr>
          <p:cNvSpPr>
            <a:spLocks noGrp="1"/>
          </p:cNvSpPr>
          <p:nvPr>
            <p:ph type="subTitle" idx="1"/>
          </p:nvPr>
        </p:nvSpPr>
        <p:spPr/>
        <p:txBody>
          <a:bodyPr/>
          <a:lstStyle/>
          <a:p>
            <a:endParaRPr lang="tr-TR" dirty="0"/>
          </a:p>
          <a:p>
            <a:r>
              <a:rPr lang="tr-TR" dirty="0"/>
              <a:t>KTÜ TIP FAKÜLTESİ AİLE HEKİMLİĞİ ABD</a:t>
            </a:r>
          </a:p>
          <a:p>
            <a:r>
              <a:rPr lang="tr-TR" dirty="0"/>
              <a:t>ARAŞ. GÖR. DR. AYŞENUR BALTACIOĞLU</a:t>
            </a:r>
          </a:p>
        </p:txBody>
      </p:sp>
    </p:spTree>
    <p:extLst>
      <p:ext uri="{BB962C8B-B14F-4D97-AF65-F5344CB8AC3E}">
        <p14:creationId xmlns:p14="http://schemas.microsoft.com/office/powerpoint/2010/main" val="338784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EA176B-8B0B-4A53-78A1-9ED85346D18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2245A62-F962-B8F7-1505-DDF5A9DFF07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A247F16-CDD8-55DB-5BF2-51497C0655BA}"/>
              </a:ext>
            </a:extLst>
          </p:cNvPr>
          <p:cNvPicPr>
            <a:picLocks noChangeAspect="1"/>
          </p:cNvPicPr>
          <p:nvPr/>
        </p:nvPicPr>
        <p:blipFill>
          <a:blip r:embed="rId2"/>
          <a:stretch>
            <a:fillRect/>
          </a:stretch>
        </p:blipFill>
        <p:spPr>
          <a:xfrm>
            <a:off x="838200" y="212926"/>
            <a:ext cx="9641305" cy="6432147"/>
          </a:xfrm>
          <a:prstGeom prst="rect">
            <a:avLst/>
          </a:prstGeom>
        </p:spPr>
      </p:pic>
      <p:sp>
        <p:nvSpPr>
          <p:cNvPr id="4" name="Dikdörtgen 3">
            <a:extLst>
              <a:ext uri="{FF2B5EF4-FFF2-40B4-BE49-F238E27FC236}">
                <a16:creationId xmlns:a16="http://schemas.microsoft.com/office/drawing/2014/main" id="{BF46345E-8CE0-4885-A9E9-36DA3B67E3E1}"/>
              </a:ext>
            </a:extLst>
          </p:cNvPr>
          <p:cNvSpPr/>
          <p:nvPr/>
        </p:nvSpPr>
        <p:spPr>
          <a:xfrm>
            <a:off x="1080196" y="5447491"/>
            <a:ext cx="9046298" cy="2042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486F64A4-7C3D-4268-BCEF-8F7AD3595C0F}"/>
              </a:ext>
            </a:extLst>
          </p:cNvPr>
          <p:cNvSpPr/>
          <p:nvPr/>
        </p:nvSpPr>
        <p:spPr>
          <a:xfrm>
            <a:off x="0" y="6645073"/>
            <a:ext cx="7778338" cy="261610"/>
          </a:xfrm>
          <a:prstGeom prst="rect">
            <a:avLst/>
          </a:prstGeom>
        </p:spPr>
        <p:txBody>
          <a:bodyPr wrap="square">
            <a:spAutoFit/>
          </a:bodyPr>
          <a:lstStyle/>
          <a:p>
            <a:r>
              <a:rPr lang="en-US" sz="1100" dirty="0"/>
              <a:t>Depression and Other Common Mental Disorders Global Health Estimates</a:t>
            </a:r>
            <a:r>
              <a:rPr lang="tr-TR" sz="1100" dirty="0"/>
              <a:t>, 2017</a:t>
            </a:r>
          </a:p>
        </p:txBody>
      </p:sp>
    </p:spTree>
    <p:extLst>
      <p:ext uri="{BB962C8B-B14F-4D97-AF65-F5344CB8AC3E}">
        <p14:creationId xmlns:p14="http://schemas.microsoft.com/office/powerpoint/2010/main" val="260605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2A0F9-EAC3-FAAC-5CD9-D8702E8FB48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50B866F-6F56-8898-11FA-A14132757803}"/>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51B1CE5E-701C-CC51-EC1C-0E7E0214059C}"/>
              </a:ext>
            </a:extLst>
          </p:cNvPr>
          <p:cNvPicPr>
            <a:picLocks noChangeAspect="1"/>
          </p:cNvPicPr>
          <p:nvPr/>
        </p:nvPicPr>
        <p:blipFill>
          <a:blip r:embed="rId2"/>
          <a:stretch>
            <a:fillRect/>
          </a:stretch>
        </p:blipFill>
        <p:spPr>
          <a:xfrm>
            <a:off x="838200" y="1825625"/>
            <a:ext cx="7511716" cy="4429718"/>
          </a:xfrm>
          <a:prstGeom prst="rect">
            <a:avLst/>
          </a:prstGeom>
        </p:spPr>
      </p:pic>
      <p:pic>
        <p:nvPicPr>
          <p:cNvPr id="7" name="Resim 6">
            <a:extLst>
              <a:ext uri="{FF2B5EF4-FFF2-40B4-BE49-F238E27FC236}">
                <a16:creationId xmlns:a16="http://schemas.microsoft.com/office/drawing/2014/main" id="{E5EDAC9C-AF97-BEF2-2BED-F0E0CD4E60CE}"/>
              </a:ext>
            </a:extLst>
          </p:cNvPr>
          <p:cNvPicPr>
            <a:picLocks noChangeAspect="1"/>
          </p:cNvPicPr>
          <p:nvPr/>
        </p:nvPicPr>
        <p:blipFill>
          <a:blip r:embed="rId3"/>
          <a:stretch>
            <a:fillRect/>
          </a:stretch>
        </p:blipFill>
        <p:spPr>
          <a:xfrm>
            <a:off x="838200" y="365125"/>
            <a:ext cx="6781800" cy="1295400"/>
          </a:xfrm>
          <a:prstGeom prst="rect">
            <a:avLst/>
          </a:prstGeom>
        </p:spPr>
      </p:pic>
      <p:sp>
        <p:nvSpPr>
          <p:cNvPr id="6" name="Dikdörtgen 5">
            <a:extLst>
              <a:ext uri="{FF2B5EF4-FFF2-40B4-BE49-F238E27FC236}">
                <a16:creationId xmlns:a16="http://schemas.microsoft.com/office/drawing/2014/main" id="{FE246261-6CFE-4E60-B35F-51147CAD3DC2}"/>
              </a:ext>
            </a:extLst>
          </p:cNvPr>
          <p:cNvSpPr/>
          <p:nvPr/>
        </p:nvSpPr>
        <p:spPr>
          <a:xfrm>
            <a:off x="838200" y="4474723"/>
            <a:ext cx="7235757" cy="175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305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8BFD14-E98B-61CB-46C7-2FA503283D4F}"/>
              </a:ext>
            </a:extLst>
          </p:cNvPr>
          <p:cNvSpPr>
            <a:spLocks noGrp="1"/>
          </p:cNvSpPr>
          <p:nvPr>
            <p:ph type="title"/>
          </p:nvPr>
        </p:nvSpPr>
        <p:spPr/>
        <p:txBody>
          <a:bodyPr/>
          <a:lstStyle/>
          <a:p>
            <a:r>
              <a:rPr lang="tr-TR" sz="4400" dirty="0"/>
              <a:t>DEPRESYON BOZUKLUKLARI SINIFLANDIRMASI (DSM-V)</a:t>
            </a:r>
            <a:endParaRPr lang="tr-TR" dirty="0"/>
          </a:p>
        </p:txBody>
      </p:sp>
      <p:sp>
        <p:nvSpPr>
          <p:cNvPr id="3" name="İçerik Yer Tutucusu 2">
            <a:extLst>
              <a:ext uri="{FF2B5EF4-FFF2-40B4-BE49-F238E27FC236}">
                <a16:creationId xmlns:a16="http://schemas.microsoft.com/office/drawing/2014/main" id="{1F4CC30F-F393-AAE5-8EE6-74416E0A3353}"/>
              </a:ext>
            </a:extLst>
          </p:cNvPr>
          <p:cNvSpPr>
            <a:spLocks noGrp="1"/>
          </p:cNvSpPr>
          <p:nvPr>
            <p:ph idx="1"/>
          </p:nvPr>
        </p:nvSpPr>
        <p:spPr/>
        <p:txBody>
          <a:bodyPr>
            <a:normAutofit/>
          </a:bodyPr>
          <a:lstStyle/>
          <a:p>
            <a:pPr lvl="1" indent="-457200">
              <a:buClr>
                <a:schemeClr val="accent1">
                  <a:lumMod val="50000"/>
                </a:schemeClr>
              </a:buClr>
              <a:buFont typeface="+mj-lt"/>
              <a:buAutoNum type="arabicPeriod"/>
              <a:defRPr/>
            </a:pPr>
            <a:r>
              <a:rPr lang="en-US" sz="2800" dirty="0" err="1">
                <a:cs typeface="Arial" pitchFamily="34" charset="0"/>
              </a:rPr>
              <a:t>Yıkıcı</a:t>
            </a:r>
            <a:r>
              <a:rPr lang="en-US" sz="2800" dirty="0">
                <a:cs typeface="Arial" pitchFamily="34" charset="0"/>
              </a:rPr>
              <a:t> </a:t>
            </a:r>
            <a:r>
              <a:rPr lang="en-US" sz="2800" dirty="0" err="1">
                <a:cs typeface="Arial" pitchFamily="34" charset="0"/>
              </a:rPr>
              <a:t>duygudurum</a:t>
            </a:r>
            <a:r>
              <a:rPr lang="tr-TR" sz="2800" dirty="0">
                <a:cs typeface="Arial" pitchFamily="34" charset="0"/>
              </a:rPr>
              <a:t> düzensizliği</a:t>
            </a:r>
            <a:r>
              <a:rPr lang="en-US" sz="2800" dirty="0">
                <a:cs typeface="Arial" pitchFamily="34" charset="0"/>
              </a:rPr>
              <a:t> </a:t>
            </a:r>
            <a:r>
              <a:rPr lang="en-US" sz="2800" dirty="0" err="1">
                <a:cs typeface="Arial" pitchFamily="34" charset="0"/>
              </a:rPr>
              <a:t>bozukluğu</a:t>
            </a:r>
            <a:endParaRPr lang="tr-TR" sz="2800" dirty="0">
              <a:cs typeface="Arial" pitchFamily="34" charset="0"/>
            </a:endParaRPr>
          </a:p>
          <a:p>
            <a:pPr lvl="1" indent="-457200">
              <a:buClr>
                <a:schemeClr val="accent1">
                  <a:lumMod val="50000"/>
                </a:schemeClr>
              </a:buClr>
              <a:buFont typeface="+mj-lt"/>
              <a:buAutoNum type="arabicPeriod"/>
              <a:defRPr/>
            </a:pPr>
            <a:r>
              <a:rPr lang="en-US" sz="2800" dirty="0" err="1">
                <a:cs typeface="Arial" pitchFamily="34" charset="0"/>
              </a:rPr>
              <a:t>Majör</a:t>
            </a:r>
            <a:r>
              <a:rPr lang="en-US" sz="2800" dirty="0">
                <a:cs typeface="Arial" pitchFamily="34" charset="0"/>
              </a:rPr>
              <a:t> </a:t>
            </a:r>
            <a:r>
              <a:rPr lang="en-US" sz="2800" dirty="0" err="1">
                <a:cs typeface="Arial" pitchFamily="34" charset="0"/>
              </a:rPr>
              <a:t>depresif</a:t>
            </a:r>
            <a:r>
              <a:rPr lang="en-US" sz="2800" dirty="0">
                <a:cs typeface="Arial" pitchFamily="34" charset="0"/>
              </a:rPr>
              <a:t> </a:t>
            </a:r>
            <a:r>
              <a:rPr lang="en-US" sz="2800" dirty="0" err="1">
                <a:cs typeface="Arial" pitchFamily="34" charset="0"/>
              </a:rPr>
              <a:t>bozukluk</a:t>
            </a:r>
            <a:r>
              <a:rPr lang="tr-TR" sz="2800" dirty="0">
                <a:cs typeface="Arial" pitchFamily="34" charset="0"/>
              </a:rPr>
              <a:t>/</a:t>
            </a:r>
            <a:r>
              <a:rPr lang="tr-TR" sz="2800" dirty="0" err="1">
                <a:cs typeface="Arial" pitchFamily="34" charset="0"/>
              </a:rPr>
              <a:t>Unipolar</a:t>
            </a:r>
            <a:r>
              <a:rPr lang="tr-TR" sz="2800" dirty="0">
                <a:cs typeface="Arial" pitchFamily="34" charset="0"/>
              </a:rPr>
              <a:t> depresif bozukluk</a:t>
            </a:r>
            <a:endParaRPr lang="en-US" sz="2800" dirty="0">
              <a:cs typeface="Arial" pitchFamily="34" charset="0"/>
            </a:endParaRPr>
          </a:p>
          <a:p>
            <a:pPr lvl="1" indent="-457200">
              <a:buClr>
                <a:schemeClr val="accent1">
                  <a:lumMod val="50000"/>
                </a:schemeClr>
              </a:buClr>
              <a:buFont typeface="+mj-lt"/>
              <a:buAutoNum type="arabicPeriod"/>
              <a:defRPr/>
            </a:pPr>
            <a:r>
              <a:rPr lang="en-US" sz="2800" dirty="0" err="1">
                <a:cs typeface="Arial" pitchFamily="34" charset="0"/>
              </a:rPr>
              <a:t>Distimik</a:t>
            </a:r>
            <a:r>
              <a:rPr lang="en-US" sz="2800" dirty="0">
                <a:cs typeface="Arial" pitchFamily="34" charset="0"/>
              </a:rPr>
              <a:t> </a:t>
            </a:r>
            <a:r>
              <a:rPr lang="en-US" sz="2800" dirty="0" err="1">
                <a:cs typeface="Arial" pitchFamily="34" charset="0"/>
              </a:rPr>
              <a:t>bozukluk</a:t>
            </a:r>
            <a:r>
              <a:rPr lang="tr-TR" sz="2800" dirty="0">
                <a:cs typeface="Arial" pitchFamily="34" charset="0"/>
              </a:rPr>
              <a:t>(</a:t>
            </a:r>
            <a:r>
              <a:rPr lang="tr-TR" sz="2800" b="0" i="0" dirty="0">
                <a:solidFill>
                  <a:srgbClr val="232323"/>
                </a:solidFill>
                <a:effectLst/>
              </a:rPr>
              <a:t>Kalıcı depresif bozukluk </a:t>
            </a:r>
            <a:r>
              <a:rPr lang="tr-TR" sz="2800" dirty="0">
                <a:cs typeface="Arial" pitchFamily="34" charset="0"/>
              </a:rPr>
              <a:t>)</a:t>
            </a:r>
            <a:endParaRPr lang="en-US" sz="2800" dirty="0">
              <a:cs typeface="Arial" pitchFamily="34" charset="0"/>
            </a:endParaRPr>
          </a:p>
          <a:p>
            <a:pPr lvl="1" indent="-457200">
              <a:buClr>
                <a:schemeClr val="accent1">
                  <a:lumMod val="50000"/>
                </a:schemeClr>
              </a:buClr>
              <a:buFont typeface="+mj-lt"/>
              <a:buAutoNum type="arabicPeriod"/>
              <a:defRPr/>
            </a:pPr>
            <a:r>
              <a:rPr lang="en-US" sz="2800" dirty="0" err="1">
                <a:cs typeface="Arial" pitchFamily="34" charset="0"/>
              </a:rPr>
              <a:t>Premenstrüel</a:t>
            </a:r>
            <a:r>
              <a:rPr lang="en-US" sz="2800" dirty="0">
                <a:cs typeface="Arial" pitchFamily="34" charset="0"/>
              </a:rPr>
              <a:t> </a:t>
            </a:r>
            <a:r>
              <a:rPr lang="en-US" sz="2800" dirty="0" err="1">
                <a:cs typeface="Arial" pitchFamily="34" charset="0"/>
              </a:rPr>
              <a:t>disforik</a:t>
            </a:r>
            <a:r>
              <a:rPr lang="en-US" sz="2800" dirty="0">
                <a:cs typeface="Arial" pitchFamily="34" charset="0"/>
              </a:rPr>
              <a:t> </a:t>
            </a:r>
            <a:r>
              <a:rPr lang="en-US" sz="2800" dirty="0" err="1">
                <a:cs typeface="Arial" pitchFamily="34" charset="0"/>
              </a:rPr>
              <a:t>bozukluk</a:t>
            </a:r>
            <a:endParaRPr lang="en-US" sz="2800" dirty="0">
              <a:cs typeface="Arial" pitchFamily="34" charset="0"/>
            </a:endParaRPr>
          </a:p>
          <a:p>
            <a:pPr lvl="1" indent="-457200">
              <a:buClr>
                <a:schemeClr val="accent1">
                  <a:lumMod val="50000"/>
                </a:schemeClr>
              </a:buClr>
              <a:buFont typeface="+mj-lt"/>
              <a:buAutoNum type="arabicPeriod"/>
              <a:defRPr/>
            </a:pPr>
            <a:r>
              <a:rPr lang="en-US" sz="2800" dirty="0" err="1">
                <a:cs typeface="Arial" pitchFamily="34" charset="0"/>
              </a:rPr>
              <a:t>Madde</a:t>
            </a:r>
            <a:r>
              <a:rPr lang="en-US" sz="2800" dirty="0">
                <a:cs typeface="Arial" pitchFamily="34" charset="0"/>
              </a:rPr>
              <a:t> / </a:t>
            </a:r>
            <a:r>
              <a:rPr lang="en-US" sz="2800" dirty="0" err="1">
                <a:cs typeface="Arial" pitchFamily="34" charset="0"/>
              </a:rPr>
              <a:t>İlaç</a:t>
            </a:r>
            <a:r>
              <a:rPr lang="en-US" sz="2800" dirty="0">
                <a:cs typeface="Arial" pitchFamily="34" charset="0"/>
              </a:rPr>
              <a:t> </a:t>
            </a:r>
            <a:r>
              <a:rPr lang="en-US" sz="2800" dirty="0" err="1">
                <a:cs typeface="Arial" pitchFamily="34" charset="0"/>
              </a:rPr>
              <a:t>kaynaklı</a:t>
            </a:r>
            <a:r>
              <a:rPr lang="en-US" sz="2800" dirty="0">
                <a:cs typeface="Arial" pitchFamily="34" charset="0"/>
              </a:rPr>
              <a:t> </a:t>
            </a:r>
            <a:r>
              <a:rPr lang="en-US" sz="2800" dirty="0" err="1">
                <a:cs typeface="Arial" pitchFamily="34" charset="0"/>
              </a:rPr>
              <a:t>depresif</a:t>
            </a:r>
            <a:r>
              <a:rPr lang="en-US" sz="2800" dirty="0">
                <a:cs typeface="Arial" pitchFamily="34" charset="0"/>
              </a:rPr>
              <a:t> </a:t>
            </a:r>
            <a:r>
              <a:rPr lang="en-US" sz="2800" dirty="0" err="1">
                <a:cs typeface="Arial" pitchFamily="34" charset="0"/>
              </a:rPr>
              <a:t>bozukluk</a:t>
            </a:r>
            <a:endParaRPr lang="en-US" sz="2800" dirty="0">
              <a:cs typeface="Arial" pitchFamily="34" charset="0"/>
            </a:endParaRPr>
          </a:p>
          <a:p>
            <a:pPr lvl="1" indent="-457200">
              <a:buClr>
                <a:schemeClr val="accent1">
                  <a:lumMod val="50000"/>
                </a:schemeClr>
              </a:buClr>
              <a:buFont typeface="+mj-lt"/>
              <a:buAutoNum type="arabicPeriod"/>
              <a:defRPr/>
            </a:pPr>
            <a:r>
              <a:rPr lang="en-US" sz="2800" dirty="0" err="1">
                <a:cs typeface="Arial" pitchFamily="34" charset="0"/>
              </a:rPr>
              <a:t>Başka</a:t>
            </a:r>
            <a:r>
              <a:rPr lang="en-US" sz="2800" dirty="0">
                <a:cs typeface="Arial" pitchFamily="34" charset="0"/>
              </a:rPr>
              <a:t> </a:t>
            </a:r>
            <a:r>
              <a:rPr lang="en-US" sz="2800" dirty="0" err="1">
                <a:cs typeface="Arial" pitchFamily="34" charset="0"/>
              </a:rPr>
              <a:t>medikal</a:t>
            </a:r>
            <a:r>
              <a:rPr lang="en-US" sz="2800" dirty="0">
                <a:cs typeface="Arial" pitchFamily="34" charset="0"/>
              </a:rPr>
              <a:t> </a:t>
            </a:r>
            <a:r>
              <a:rPr lang="en-US" sz="2800" dirty="0" err="1">
                <a:cs typeface="Arial" pitchFamily="34" charset="0"/>
              </a:rPr>
              <a:t>duruma</a:t>
            </a:r>
            <a:r>
              <a:rPr lang="en-US" sz="2800" dirty="0">
                <a:cs typeface="Arial" pitchFamily="34" charset="0"/>
              </a:rPr>
              <a:t> </a:t>
            </a:r>
            <a:r>
              <a:rPr lang="en-US" sz="2800" dirty="0" err="1">
                <a:cs typeface="Arial" pitchFamily="34" charset="0"/>
              </a:rPr>
              <a:t>bağımlı</a:t>
            </a:r>
            <a:r>
              <a:rPr lang="en-US" sz="2800" dirty="0">
                <a:cs typeface="Arial" pitchFamily="34" charset="0"/>
              </a:rPr>
              <a:t> </a:t>
            </a:r>
            <a:r>
              <a:rPr lang="en-US" sz="2800" dirty="0" err="1">
                <a:cs typeface="Arial" pitchFamily="34" charset="0"/>
              </a:rPr>
              <a:t>depresif</a:t>
            </a:r>
            <a:r>
              <a:rPr lang="en-US" sz="2800" dirty="0">
                <a:cs typeface="Arial" pitchFamily="34" charset="0"/>
              </a:rPr>
              <a:t> </a:t>
            </a:r>
            <a:r>
              <a:rPr lang="en-US" sz="2800" dirty="0" err="1">
                <a:cs typeface="Arial" pitchFamily="34" charset="0"/>
              </a:rPr>
              <a:t>bozukluk</a:t>
            </a:r>
            <a:endParaRPr lang="en-US" sz="2800" dirty="0">
              <a:cs typeface="Arial" pitchFamily="34" charset="0"/>
            </a:endParaRPr>
          </a:p>
          <a:p>
            <a:pPr lvl="1" indent="-457200">
              <a:buClr>
                <a:schemeClr val="accent1">
                  <a:lumMod val="50000"/>
                </a:schemeClr>
              </a:buClr>
              <a:buFont typeface="+mj-lt"/>
              <a:buAutoNum type="arabicPeriod"/>
              <a:defRPr/>
            </a:pPr>
            <a:r>
              <a:rPr lang="tr-TR" sz="2800" dirty="0">
                <a:cs typeface="Arial" pitchFamily="34" charset="0"/>
              </a:rPr>
              <a:t>Tanımlanmış diğer bir </a:t>
            </a:r>
            <a:r>
              <a:rPr lang="en-US" sz="2800" dirty="0" err="1">
                <a:cs typeface="Arial" pitchFamily="34" charset="0"/>
              </a:rPr>
              <a:t>depresif</a:t>
            </a:r>
            <a:r>
              <a:rPr lang="en-US" sz="2800" dirty="0">
                <a:cs typeface="Arial" pitchFamily="34" charset="0"/>
              </a:rPr>
              <a:t> </a:t>
            </a:r>
            <a:r>
              <a:rPr lang="en-US" sz="2800" dirty="0" err="1">
                <a:cs typeface="Arial" pitchFamily="34" charset="0"/>
              </a:rPr>
              <a:t>bozukluk</a:t>
            </a:r>
            <a:endParaRPr lang="en-US" sz="2800" dirty="0">
              <a:cs typeface="Arial" pitchFamily="34" charset="0"/>
            </a:endParaRPr>
          </a:p>
          <a:p>
            <a:pPr lvl="1" indent="-457200">
              <a:buClr>
                <a:schemeClr val="accent1">
                  <a:lumMod val="50000"/>
                </a:schemeClr>
              </a:buClr>
              <a:buFont typeface="+mj-lt"/>
              <a:buAutoNum type="arabicPeriod"/>
              <a:defRPr/>
            </a:pPr>
            <a:r>
              <a:rPr lang="en-US" sz="2800" dirty="0" err="1">
                <a:cs typeface="Arial" pitchFamily="34" charset="0"/>
              </a:rPr>
              <a:t>Tanımlanmamış</a:t>
            </a:r>
            <a:r>
              <a:rPr lang="en-US" sz="2800" dirty="0">
                <a:cs typeface="Arial" pitchFamily="34" charset="0"/>
              </a:rPr>
              <a:t> </a:t>
            </a:r>
            <a:r>
              <a:rPr lang="en-US" sz="2800" dirty="0" err="1">
                <a:cs typeface="Arial" pitchFamily="34" charset="0"/>
              </a:rPr>
              <a:t>depresif</a:t>
            </a:r>
            <a:r>
              <a:rPr lang="en-US" sz="2800" dirty="0">
                <a:cs typeface="Arial" pitchFamily="34" charset="0"/>
              </a:rPr>
              <a:t> </a:t>
            </a:r>
            <a:r>
              <a:rPr lang="en-US" sz="2800" dirty="0" err="1">
                <a:cs typeface="Arial" pitchFamily="34" charset="0"/>
              </a:rPr>
              <a:t>bozukluk</a:t>
            </a:r>
            <a:endParaRPr lang="tr-TR" sz="2800" dirty="0">
              <a:cs typeface="Arial" pitchFamily="34" charset="0"/>
            </a:endParaRPr>
          </a:p>
          <a:p>
            <a:pPr lvl="1" indent="-457200">
              <a:buClr>
                <a:schemeClr val="accent1">
                  <a:lumMod val="50000"/>
                </a:schemeClr>
              </a:buClr>
              <a:buFont typeface="+mj-lt"/>
              <a:buAutoNum type="arabicPeriod"/>
              <a:defRPr/>
            </a:pPr>
            <a:endParaRPr lang="tr-TR" sz="2800" dirty="0">
              <a:cs typeface="Arial" pitchFamily="34" charset="0"/>
            </a:endParaRPr>
          </a:p>
          <a:p>
            <a:endParaRPr lang="tr-TR" dirty="0"/>
          </a:p>
        </p:txBody>
      </p:sp>
    </p:spTree>
    <p:extLst>
      <p:ext uri="{BB962C8B-B14F-4D97-AF65-F5344CB8AC3E}">
        <p14:creationId xmlns:p14="http://schemas.microsoft.com/office/powerpoint/2010/main" val="373475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84AD8D-0837-3B9E-ED15-59A9B233A5B6}"/>
              </a:ext>
            </a:extLst>
          </p:cNvPr>
          <p:cNvSpPr>
            <a:spLocks noGrp="1"/>
          </p:cNvSpPr>
          <p:nvPr>
            <p:ph type="title"/>
          </p:nvPr>
        </p:nvSpPr>
        <p:spPr>
          <a:xfrm>
            <a:off x="838200" y="2528221"/>
            <a:ext cx="10515600" cy="1325563"/>
          </a:xfrm>
        </p:spPr>
        <p:txBody>
          <a:bodyPr>
            <a:normAutofit/>
          </a:bodyPr>
          <a:lstStyle/>
          <a:p>
            <a:pPr algn="ctr"/>
            <a:r>
              <a:rPr lang="tr-TR" sz="6000" dirty="0"/>
              <a:t>MAJOR DEPRESYON</a:t>
            </a:r>
          </a:p>
        </p:txBody>
      </p:sp>
      <p:sp>
        <p:nvSpPr>
          <p:cNvPr id="3" name="İçerik Yer Tutucusu 2">
            <a:extLst>
              <a:ext uri="{FF2B5EF4-FFF2-40B4-BE49-F238E27FC236}">
                <a16:creationId xmlns:a16="http://schemas.microsoft.com/office/drawing/2014/main" id="{2750FE92-318D-46C9-7EA7-FC98879F3D9B}"/>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370420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DEE945-924E-6874-FA91-998C0A2647FE}"/>
              </a:ext>
            </a:extLst>
          </p:cNvPr>
          <p:cNvSpPr>
            <a:spLocks noGrp="1"/>
          </p:cNvSpPr>
          <p:nvPr>
            <p:ph type="title"/>
          </p:nvPr>
        </p:nvSpPr>
        <p:spPr/>
        <p:txBody>
          <a:bodyPr/>
          <a:lstStyle/>
          <a:p>
            <a:r>
              <a:rPr lang="tr-TR" dirty="0"/>
              <a:t>RİSK FAKTÖRLERİ</a:t>
            </a:r>
          </a:p>
        </p:txBody>
      </p:sp>
      <p:sp>
        <p:nvSpPr>
          <p:cNvPr id="3" name="İçerik Yer Tutucusu 2">
            <a:extLst>
              <a:ext uri="{FF2B5EF4-FFF2-40B4-BE49-F238E27FC236}">
                <a16:creationId xmlns:a16="http://schemas.microsoft.com/office/drawing/2014/main" id="{71F33D7E-7B7A-7A46-99C9-7A4DD5B7ABF3}"/>
              </a:ext>
            </a:extLst>
          </p:cNvPr>
          <p:cNvSpPr>
            <a:spLocks noGrp="1"/>
          </p:cNvSpPr>
          <p:nvPr>
            <p:ph idx="1"/>
          </p:nvPr>
        </p:nvSpPr>
        <p:spPr>
          <a:xfrm>
            <a:off x="838200" y="1825625"/>
            <a:ext cx="3108158" cy="4351338"/>
          </a:xfrm>
        </p:spPr>
        <p:txBody>
          <a:bodyPr>
            <a:normAutofit/>
          </a:bodyPr>
          <a:lstStyle/>
          <a:p>
            <a:pPr marL="0" indent="0">
              <a:buNone/>
            </a:pPr>
            <a:r>
              <a:rPr lang="tr-TR" sz="2400" dirty="0"/>
              <a:t>İç faktörler</a:t>
            </a:r>
          </a:p>
          <a:p>
            <a:r>
              <a:rPr lang="tr-TR" sz="2400" dirty="0"/>
              <a:t>Kadın cinsiyet</a:t>
            </a:r>
          </a:p>
          <a:p>
            <a:r>
              <a:rPr lang="tr-TR" sz="2400" dirty="0" err="1"/>
              <a:t>Anksiyete</a:t>
            </a:r>
            <a:r>
              <a:rPr lang="tr-TR" sz="2400" dirty="0"/>
              <a:t> öyküsü</a:t>
            </a:r>
          </a:p>
          <a:p>
            <a:r>
              <a:rPr lang="tr-TR" sz="2400" dirty="0"/>
              <a:t>Kendine güvensizlik</a:t>
            </a:r>
          </a:p>
          <a:p>
            <a:endParaRPr lang="tr-TR" sz="2400" dirty="0"/>
          </a:p>
          <a:p>
            <a:pPr marL="0" indent="0">
              <a:buNone/>
            </a:pPr>
            <a:r>
              <a:rPr lang="tr-TR" sz="2400" dirty="0"/>
              <a:t>Dış faktörler</a:t>
            </a:r>
          </a:p>
          <a:p>
            <a:r>
              <a:rPr lang="tr-TR" sz="2400" dirty="0"/>
              <a:t>Davranış bozukluğu</a:t>
            </a:r>
          </a:p>
          <a:p>
            <a:r>
              <a:rPr lang="tr-TR" sz="2400" dirty="0"/>
              <a:t>Madde kullanımı</a:t>
            </a:r>
          </a:p>
          <a:p>
            <a:endParaRPr lang="tr-TR" dirty="0"/>
          </a:p>
        </p:txBody>
      </p:sp>
      <p:sp>
        <p:nvSpPr>
          <p:cNvPr id="6" name="Metin kutusu 5">
            <a:extLst>
              <a:ext uri="{FF2B5EF4-FFF2-40B4-BE49-F238E27FC236}">
                <a16:creationId xmlns:a16="http://schemas.microsoft.com/office/drawing/2014/main" id="{53579FBC-E377-9150-2A72-26661DB8F406}"/>
              </a:ext>
            </a:extLst>
          </p:cNvPr>
          <p:cNvSpPr txBox="1"/>
          <p:nvPr/>
        </p:nvSpPr>
        <p:spPr>
          <a:xfrm>
            <a:off x="4756485" y="1789531"/>
            <a:ext cx="3489159" cy="3785652"/>
          </a:xfrm>
          <a:prstGeom prst="rect">
            <a:avLst/>
          </a:prstGeom>
          <a:noFill/>
        </p:spPr>
        <p:txBody>
          <a:bodyPr wrap="square" rtlCol="0">
            <a:spAutoFit/>
          </a:bodyPr>
          <a:lstStyle/>
          <a:p>
            <a:r>
              <a:rPr lang="tr-TR" sz="2400" dirty="0"/>
              <a:t>Olumsuz Yaşam Olayları</a:t>
            </a:r>
          </a:p>
          <a:p>
            <a:endParaRPr lang="tr-TR" sz="2400" dirty="0"/>
          </a:p>
          <a:p>
            <a:pPr marL="285750" indent="-285750">
              <a:buFont typeface="Arial" panose="020B0604020202020204" pitchFamily="34" charset="0"/>
              <a:buChar char="•"/>
            </a:pPr>
            <a:r>
              <a:rPr lang="tr-TR" sz="2400" dirty="0"/>
              <a:t>Çocuklukta cinsel istismar</a:t>
            </a:r>
          </a:p>
          <a:p>
            <a:pPr marL="285750" indent="-285750">
              <a:buFont typeface="Arial" panose="020B0604020202020204" pitchFamily="34" charset="0"/>
              <a:buChar char="•"/>
            </a:pPr>
            <a:r>
              <a:rPr lang="tr-TR" sz="2400" dirty="0"/>
              <a:t>Kronik tıbbi durumlar</a:t>
            </a:r>
          </a:p>
          <a:p>
            <a:pPr marL="285750" indent="-285750">
              <a:buFont typeface="Arial" panose="020B0604020202020204" pitchFamily="34" charset="0"/>
              <a:buChar char="•"/>
            </a:pPr>
            <a:r>
              <a:rPr lang="tr-TR" sz="2400" dirty="0"/>
              <a:t>Rahatsız aile ortamı</a:t>
            </a:r>
          </a:p>
          <a:p>
            <a:pPr marL="285750" indent="-285750">
              <a:buFont typeface="Arial" panose="020B0604020202020204" pitchFamily="34" charset="0"/>
              <a:buChar char="•"/>
            </a:pPr>
            <a:r>
              <a:rPr lang="tr-TR" sz="2400" dirty="0"/>
              <a:t>Boşanma öyküsü</a:t>
            </a:r>
          </a:p>
          <a:p>
            <a:pPr marL="285750" indent="-285750">
              <a:buFont typeface="Arial" panose="020B0604020202020204" pitchFamily="34" charset="0"/>
              <a:buChar char="•"/>
            </a:pPr>
            <a:r>
              <a:rPr lang="tr-TR" sz="2400" dirty="0"/>
              <a:t>Düşük eğitim durumu</a:t>
            </a:r>
          </a:p>
          <a:p>
            <a:pPr marL="285750" indent="-285750">
              <a:buFont typeface="Arial" panose="020B0604020202020204" pitchFamily="34" charset="0"/>
              <a:buChar char="•"/>
            </a:pPr>
            <a:r>
              <a:rPr lang="tr-TR" sz="2400" dirty="0"/>
              <a:t>Düşük sosyal destek</a:t>
            </a:r>
          </a:p>
          <a:p>
            <a:pPr marL="285750" indent="-285750">
              <a:buFont typeface="Arial" panose="020B0604020202020204" pitchFamily="34" charset="0"/>
              <a:buChar char="•"/>
            </a:pPr>
            <a:r>
              <a:rPr lang="tr-TR" sz="2400" dirty="0"/>
              <a:t>Ebeveyn kaybı</a:t>
            </a:r>
          </a:p>
        </p:txBody>
      </p:sp>
    </p:spTree>
    <p:extLst>
      <p:ext uri="{BB962C8B-B14F-4D97-AF65-F5344CB8AC3E}">
        <p14:creationId xmlns:p14="http://schemas.microsoft.com/office/powerpoint/2010/main" val="23758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8BBD0-8B07-5175-DAF4-46F23C5A3C6F}"/>
              </a:ext>
            </a:extLst>
          </p:cNvPr>
          <p:cNvSpPr>
            <a:spLocks noGrp="1"/>
          </p:cNvSpPr>
          <p:nvPr>
            <p:ph type="title"/>
          </p:nvPr>
        </p:nvSpPr>
        <p:spPr/>
        <p:txBody>
          <a:bodyPr/>
          <a:lstStyle/>
          <a:p>
            <a:r>
              <a:rPr lang="tr-TR" dirty="0"/>
              <a:t>SEMPTOMLAR</a:t>
            </a:r>
          </a:p>
        </p:txBody>
      </p:sp>
      <p:sp>
        <p:nvSpPr>
          <p:cNvPr id="3" name="İçerik Yer Tutucusu 2">
            <a:extLst>
              <a:ext uri="{FF2B5EF4-FFF2-40B4-BE49-F238E27FC236}">
                <a16:creationId xmlns:a16="http://schemas.microsoft.com/office/drawing/2014/main" id="{B585CFD0-76AD-91B1-304E-2CDAD361B35D}"/>
              </a:ext>
            </a:extLst>
          </p:cNvPr>
          <p:cNvSpPr>
            <a:spLocks noGrp="1"/>
          </p:cNvSpPr>
          <p:nvPr>
            <p:ph idx="1"/>
          </p:nvPr>
        </p:nvSpPr>
        <p:spPr/>
        <p:txBody>
          <a:bodyPr>
            <a:normAutofit lnSpcReduction="10000"/>
          </a:bodyPr>
          <a:lstStyle/>
          <a:p>
            <a:pPr marL="0" indent="0">
              <a:buNone/>
            </a:pPr>
            <a:r>
              <a:rPr lang="tr-TR" dirty="0"/>
              <a:t>SIGECAPS </a:t>
            </a:r>
          </a:p>
          <a:p>
            <a:r>
              <a:rPr lang="tr-TR" dirty="0" err="1"/>
              <a:t>Sleep</a:t>
            </a:r>
            <a:r>
              <a:rPr lang="tr-TR" dirty="0"/>
              <a:t> </a:t>
            </a:r>
            <a:r>
              <a:rPr lang="tr-TR" dirty="0" err="1"/>
              <a:t>disorders</a:t>
            </a:r>
            <a:r>
              <a:rPr lang="tr-TR" dirty="0"/>
              <a:t> : uyku bozuklukları</a:t>
            </a:r>
          </a:p>
          <a:p>
            <a:r>
              <a:rPr lang="tr-TR" dirty="0" err="1"/>
              <a:t>İnterest</a:t>
            </a:r>
            <a:r>
              <a:rPr lang="tr-TR" dirty="0"/>
              <a:t> </a:t>
            </a:r>
            <a:r>
              <a:rPr lang="tr-TR" dirty="0" err="1"/>
              <a:t>deficit</a:t>
            </a:r>
            <a:r>
              <a:rPr lang="tr-TR" dirty="0"/>
              <a:t> : ilgi kaybı </a:t>
            </a:r>
          </a:p>
          <a:p>
            <a:r>
              <a:rPr lang="tr-TR" dirty="0" err="1"/>
              <a:t>Guilt</a:t>
            </a:r>
            <a:r>
              <a:rPr lang="tr-TR" dirty="0"/>
              <a:t> : suçluluk </a:t>
            </a:r>
          </a:p>
          <a:p>
            <a:r>
              <a:rPr lang="tr-TR" dirty="0" err="1"/>
              <a:t>Energy</a:t>
            </a:r>
            <a:r>
              <a:rPr lang="tr-TR" dirty="0"/>
              <a:t> </a:t>
            </a:r>
            <a:r>
              <a:rPr lang="tr-TR" dirty="0" err="1"/>
              <a:t>deficit</a:t>
            </a:r>
            <a:r>
              <a:rPr lang="tr-TR" dirty="0"/>
              <a:t> : enerji kaybı</a:t>
            </a:r>
          </a:p>
          <a:p>
            <a:r>
              <a:rPr lang="tr-TR" dirty="0" err="1"/>
              <a:t>Concentration</a:t>
            </a:r>
            <a:r>
              <a:rPr lang="tr-TR" dirty="0"/>
              <a:t> </a:t>
            </a:r>
            <a:r>
              <a:rPr lang="tr-TR" dirty="0" err="1"/>
              <a:t>deficit</a:t>
            </a:r>
            <a:r>
              <a:rPr lang="tr-TR" dirty="0"/>
              <a:t> : konsantrasyon eksikliği </a:t>
            </a:r>
          </a:p>
          <a:p>
            <a:r>
              <a:rPr lang="tr-TR" dirty="0" err="1"/>
              <a:t>Appetite</a:t>
            </a:r>
            <a:r>
              <a:rPr lang="tr-TR" dirty="0"/>
              <a:t> </a:t>
            </a:r>
            <a:r>
              <a:rPr lang="tr-TR" dirty="0" err="1"/>
              <a:t>disorder</a:t>
            </a:r>
            <a:r>
              <a:rPr lang="tr-TR" dirty="0"/>
              <a:t> : iştah bozukluğu </a:t>
            </a:r>
          </a:p>
          <a:p>
            <a:r>
              <a:rPr lang="tr-TR" dirty="0" err="1"/>
              <a:t>Psikomotor</a:t>
            </a:r>
            <a:r>
              <a:rPr lang="tr-TR" dirty="0"/>
              <a:t> gerilik veya ajitasyon</a:t>
            </a:r>
          </a:p>
          <a:p>
            <a:r>
              <a:rPr lang="tr-TR" dirty="0" err="1"/>
              <a:t>Suicidality</a:t>
            </a:r>
            <a:r>
              <a:rPr lang="tr-TR" dirty="0"/>
              <a:t> : intihar</a:t>
            </a:r>
          </a:p>
        </p:txBody>
      </p:sp>
    </p:spTree>
    <p:extLst>
      <p:ext uri="{BB962C8B-B14F-4D97-AF65-F5344CB8AC3E}">
        <p14:creationId xmlns:p14="http://schemas.microsoft.com/office/powerpoint/2010/main" val="63093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71CC4E-3FDC-4DBF-9D38-41CE7AAF4C4D}"/>
              </a:ext>
            </a:extLst>
          </p:cNvPr>
          <p:cNvSpPr>
            <a:spLocks noGrp="1"/>
          </p:cNvSpPr>
          <p:nvPr>
            <p:ph type="title"/>
          </p:nvPr>
        </p:nvSpPr>
        <p:spPr/>
        <p:txBody>
          <a:bodyPr/>
          <a:lstStyle/>
          <a:p>
            <a:r>
              <a:rPr lang="tr-TR" dirty="0"/>
              <a:t>DİĞER SEMPTOMLAR</a:t>
            </a:r>
          </a:p>
        </p:txBody>
      </p:sp>
      <p:sp>
        <p:nvSpPr>
          <p:cNvPr id="3" name="İçerik Yer Tutucusu 2">
            <a:extLst>
              <a:ext uri="{FF2B5EF4-FFF2-40B4-BE49-F238E27FC236}">
                <a16:creationId xmlns:a16="http://schemas.microsoft.com/office/drawing/2014/main" id="{B961CB03-5698-286C-46FE-8FB9552A7567}"/>
              </a:ext>
            </a:extLst>
          </p:cNvPr>
          <p:cNvSpPr>
            <a:spLocks noGrp="1"/>
          </p:cNvSpPr>
          <p:nvPr>
            <p:ph idx="1"/>
          </p:nvPr>
        </p:nvSpPr>
        <p:spPr/>
        <p:txBody>
          <a:bodyPr>
            <a:normAutofit lnSpcReduction="10000"/>
          </a:bodyPr>
          <a:lstStyle/>
          <a:p>
            <a:r>
              <a:rPr lang="tr-TR" dirty="0"/>
              <a:t>Kolay kızma </a:t>
            </a:r>
          </a:p>
          <a:p>
            <a:r>
              <a:rPr lang="tr-TR" dirty="0"/>
              <a:t>Tahammülsüzlük</a:t>
            </a:r>
          </a:p>
          <a:p>
            <a:r>
              <a:rPr lang="tr-TR" dirty="0"/>
              <a:t>Gürültüden rahatsız olma </a:t>
            </a:r>
          </a:p>
          <a:p>
            <a:r>
              <a:rPr lang="tr-TR" dirty="0"/>
              <a:t>Somatik belirtiler</a:t>
            </a:r>
          </a:p>
          <a:p>
            <a:r>
              <a:rPr lang="tr-TR" dirty="0"/>
              <a:t>Obsesyonlar</a:t>
            </a:r>
          </a:p>
          <a:p>
            <a:r>
              <a:rPr lang="tr-TR" dirty="0"/>
              <a:t>Anksiyete </a:t>
            </a:r>
          </a:p>
          <a:p>
            <a:r>
              <a:rPr lang="tr-TR" dirty="0"/>
              <a:t>Ağrı </a:t>
            </a:r>
          </a:p>
          <a:p>
            <a:r>
              <a:rPr lang="tr-TR" dirty="0"/>
              <a:t>Cinsel işlev bozuklukları</a:t>
            </a:r>
          </a:p>
          <a:p>
            <a:r>
              <a:rPr lang="tr-TR" dirty="0"/>
              <a:t>Sanrı ve </a:t>
            </a:r>
            <a:r>
              <a:rPr lang="tr-TR" dirty="0" err="1"/>
              <a:t>varsanılar</a:t>
            </a:r>
            <a:endParaRPr lang="tr-TR" dirty="0"/>
          </a:p>
          <a:p>
            <a:endParaRPr lang="tr-TR" dirty="0"/>
          </a:p>
          <a:p>
            <a:endParaRPr lang="tr-TR" dirty="0"/>
          </a:p>
        </p:txBody>
      </p:sp>
    </p:spTree>
    <p:extLst>
      <p:ext uri="{BB962C8B-B14F-4D97-AF65-F5344CB8AC3E}">
        <p14:creationId xmlns:p14="http://schemas.microsoft.com/office/powerpoint/2010/main" val="314217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cs typeface="Arial" pitchFamily="34" charset="0"/>
              </a:rPr>
              <a:t>TANI</a:t>
            </a:r>
            <a:br>
              <a:rPr lang="tr-TR" i="1" dirty="0">
                <a:cs typeface="Arial" pitchFamily="34" charset="0"/>
              </a:rPr>
            </a:b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sz="2800" i="1" dirty="0">
                <a:cs typeface="Arial" pitchFamily="34" charset="0"/>
              </a:rPr>
              <a:t>ANAMNEZ</a:t>
            </a:r>
            <a:endParaRPr lang="tr-TR" dirty="0"/>
          </a:p>
          <a:p>
            <a:pPr marL="0" indent="0">
              <a:buNone/>
            </a:pPr>
            <a:r>
              <a:rPr lang="tr-TR" dirty="0"/>
              <a:t>Kimlik Bilgileri</a:t>
            </a:r>
          </a:p>
          <a:p>
            <a:pPr marL="0" indent="0">
              <a:buNone/>
            </a:pPr>
            <a:r>
              <a:rPr lang="tr-TR" dirty="0"/>
              <a:t>Adı soyadı, yaşı, işi, öğrenim durumu, medeni hali, doğum yeri, doğum tarihi, yaşadığı yer, muayeneye geliş biçimi</a:t>
            </a:r>
          </a:p>
          <a:p>
            <a:pPr marL="0" indent="0">
              <a:buNone/>
            </a:pPr>
            <a:endParaRPr lang="tr-TR" dirty="0"/>
          </a:p>
          <a:p>
            <a:pPr marL="0" indent="0">
              <a:buNone/>
            </a:pPr>
            <a:r>
              <a:rPr lang="tr-TR" dirty="0"/>
              <a:t>Ana Yakınma</a:t>
            </a:r>
          </a:p>
          <a:p>
            <a:r>
              <a:rPr lang="tr-TR" dirty="0"/>
              <a:t>Yakınmalarının başlangıç zamanı, biçimi</a:t>
            </a:r>
          </a:p>
          <a:p>
            <a:r>
              <a:rPr lang="tr-TR" dirty="0"/>
              <a:t>İlk belirtiler</a:t>
            </a:r>
          </a:p>
          <a:p>
            <a:r>
              <a:rPr lang="tr-TR" dirty="0"/>
              <a:t>Yakınmaların gelişmesi</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58921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cs typeface="Arial" pitchFamily="34" charset="0"/>
              </a:rPr>
              <a:t>ANAMNEZ</a:t>
            </a:r>
            <a:endParaRPr lang="tr-TR" dirty="0"/>
          </a:p>
        </p:txBody>
      </p:sp>
      <p:sp>
        <p:nvSpPr>
          <p:cNvPr id="3" name="İçerik Yer Tutucusu 2"/>
          <p:cNvSpPr>
            <a:spLocks noGrp="1"/>
          </p:cNvSpPr>
          <p:nvPr>
            <p:ph idx="1"/>
          </p:nvPr>
        </p:nvSpPr>
        <p:spPr/>
        <p:txBody>
          <a:bodyPr>
            <a:normAutofit lnSpcReduction="10000"/>
          </a:bodyPr>
          <a:lstStyle/>
          <a:p>
            <a:r>
              <a:rPr lang="tr-TR" dirty="0"/>
              <a:t>Hastanın yaşadığı kültürel, toplumsal, ekonomik ortam</a:t>
            </a:r>
          </a:p>
          <a:p>
            <a:r>
              <a:rPr lang="tr-TR" dirty="0"/>
              <a:t>Hastalık öncesi ve sonrası başka insanlarla ilişkileri</a:t>
            </a:r>
          </a:p>
          <a:p>
            <a:r>
              <a:rPr lang="tr-TR" dirty="0"/>
              <a:t>Gezme eğlenme hobi gibi uğraşları olup olmadığı</a:t>
            </a:r>
          </a:p>
          <a:p>
            <a:r>
              <a:rPr lang="tr-TR" dirty="0"/>
              <a:t>Uyku ve iştah durumu</a:t>
            </a:r>
          </a:p>
          <a:p>
            <a:r>
              <a:rPr lang="tr-TR" dirty="0"/>
              <a:t>Bu süre içinde hastanın yaşayış biçimi </a:t>
            </a:r>
          </a:p>
          <a:p>
            <a:r>
              <a:rPr lang="tr-TR" dirty="0"/>
              <a:t>Somatik yakınmalar</a:t>
            </a:r>
          </a:p>
          <a:p>
            <a:r>
              <a:rPr lang="tr-TR" dirty="0"/>
              <a:t>Sanrı ve </a:t>
            </a:r>
            <a:r>
              <a:rPr lang="tr-TR" dirty="0" err="1"/>
              <a:t>varsanılar</a:t>
            </a:r>
            <a:endParaRPr lang="tr-TR" dirty="0"/>
          </a:p>
          <a:p>
            <a:r>
              <a:rPr lang="tr-TR" dirty="0"/>
              <a:t>İntihar düşüncesi</a:t>
            </a:r>
          </a:p>
          <a:p>
            <a:r>
              <a:rPr lang="tr-TR" dirty="0"/>
              <a:t>Gördüğü tedaviler </a:t>
            </a:r>
          </a:p>
          <a:p>
            <a:endParaRPr lang="tr-TR" dirty="0"/>
          </a:p>
        </p:txBody>
      </p:sp>
    </p:spTree>
    <p:extLst>
      <p:ext uri="{BB962C8B-B14F-4D97-AF65-F5344CB8AC3E}">
        <p14:creationId xmlns:p14="http://schemas.microsoft.com/office/powerpoint/2010/main" val="356527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cs typeface="Arial" pitchFamily="34" charset="0"/>
              </a:rPr>
              <a:t>ANAMNEZ</a:t>
            </a:r>
            <a:endParaRPr lang="tr-TR" dirty="0"/>
          </a:p>
        </p:txBody>
      </p:sp>
      <p:sp>
        <p:nvSpPr>
          <p:cNvPr id="3" name="İçerik Yer Tutucusu 2"/>
          <p:cNvSpPr>
            <a:spLocks noGrp="1"/>
          </p:cNvSpPr>
          <p:nvPr>
            <p:ph idx="1"/>
          </p:nvPr>
        </p:nvSpPr>
        <p:spPr/>
        <p:txBody>
          <a:bodyPr/>
          <a:lstStyle/>
          <a:p>
            <a:pPr marL="0" indent="0">
              <a:buNone/>
            </a:pPr>
            <a:r>
              <a:rPr lang="tr-TR" dirty="0"/>
              <a:t>Aile Öyküsü</a:t>
            </a:r>
          </a:p>
          <a:p>
            <a:r>
              <a:rPr lang="tr-TR" sz="2400" dirty="0"/>
              <a:t>Hastanın anne babasının yaşları, ne iş </a:t>
            </a:r>
            <a:r>
              <a:rPr lang="tr-TR" sz="2400" dirty="0" err="1"/>
              <a:t>yaptıkları,yaşadıkları</a:t>
            </a:r>
            <a:r>
              <a:rPr lang="tr-TR" sz="2400" dirty="0"/>
              <a:t> </a:t>
            </a:r>
            <a:r>
              <a:rPr lang="tr-TR" sz="2400" dirty="0" err="1"/>
              <a:t>yerler,eğitimleri</a:t>
            </a:r>
            <a:r>
              <a:rPr lang="tr-TR" sz="2400" dirty="0"/>
              <a:t>, kişilik </a:t>
            </a:r>
            <a:r>
              <a:rPr lang="tr-TR" sz="2400" dirty="0" err="1"/>
              <a:t>özellikleri,ailede</a:t>
            </a:r>
            <a:r>
              <a:rPr lang="tr-TR" sz="2400" dirty="0"/>
              <a:t> egemen kişinin kim olduğu, nasıl </a:t>
            </a:r>
            <a:r>
              <a:rPr lang="tr-TR" sz="2400" dirty="0" err="1"/>
              <a:t>geçindikleri,diğer</a:t>
            </a:r>
            <a:r>
              <a:rPr lang="tr-TR" sz="2400" dirty="0"/>
              <a:t> kardeşlere davranışları</a:t>
            </a:r>
          </a:p>
          <a:p>
            <a:endParaRPr lang="tr-TR" sz="2400" dirty="0"/>
          </a:p>
          <a:p>
            <a:r>
              <a:rPr lang="tr-TR" sz="2400" dirty="0"/>
              <a:t>Hastanın kardeşlerinin isimleri, işleri, kardeşleriyle iletişimi</a:t>
            </a:r>
          </a:p>
          <a:p>
            <a:endParaRPr lang="tr-TR" dirty="0"/>
          </a:p>
        </p:txBody>
      </p:sp>
    </p:spTree>
    <p:extLst>
      <p:ext uri="{BB962C8B-B14F-4D97-AF65-F5344CB8AC3E}">
        <p14:creationId xmlns:p14="http://schemas.microsoft.com/office/powerpoint/2010/main" val="20800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9992E7-D5C4-F6F5-9BEB-74EB880E3924}"/>
              </a:ext>
            </a:extLst>
          </p:cNvPr>
          <p:cNvSpPr>
            <a:spLocks noGrp="1"/>
          </p:cNvSpPr>
          <p:nvPr>
            <p:ph type="title"/>
          </p:nvPr>
        </p:nvSpPr>
        <p:spPr/>
        <p:txBody>
          <a:bodyPr/>
          <a:lstStyle/>
          <a:p>
            <a:r>
              <a:rPr lang="tr-TR" sz="4400" b="1" dirty="0"/>
              <a:t>Sunum Planı</a:t>
            </a:r>
            <a:endParaRPr lang="tr-TR" dirty="0"/>
          </a:p>
        </p:txBody>
      </p:sp>
      <p:sp>
        <p:nvSpPr>
          <p:cNvPr id="3" name="İçerik Yer Tutucusu 2">
            <a:extLst>
              <a:ext uri="{FF2B5EF4-FFF2-40B4-BE49-F238E27FC236}">
                <a16:creationId xmlns:a16="http://schemas.microsoft.com/office/drawing/2014/main" id="{F9740523-F22F-D6D5-EDD6-1135056885E0}"/>
              </a:ext>
            </a:extLst>
          </p:cNvPr>
          <p:cNvSpPr>
            <a:spLocks noGrp="1"/>
          </p:cNvSpPr>
          <p:nvPr>
            <p:ph idx="1"/>
          </p:nvPr>
        </p:nvSpPr>
        <p:spPr/>
        <p:txBody>
          <a:bodyPr>
            <a:normAutofit/>
          </a:bodyPr>
          <a:lstStyle/>
          <a:p>
            <a:r>
              <a:rPr lang="tr-TR" dirty="0"/>
              <a:t>Giriş</a:t>
            </a:r>
          </a:p>
          <a:p>
            <a:r>
              <a:rPr lang="tr-TR" dirty="0"/>
              <a:t>Etiyoloji </a:t>
            </a:r>
          </a:p>
          <a:p>
            <a:r>
              <a:rPr lang="tr-TR" dirty="0"/>
              <a:t>Epidemiyoloji</a:t>
            </a:r>
          </a:p>
          <a:p>
            <a:r>
              <a:rPr lang="tr-TR" dirty="0"/>
              <a:t>Tanı</a:t>
            </a:r>
          </a:p>
          <a:p>
            <a:r>
              <a:rPr lang="tr-TR" dirty="0"/>
              <a:t>Tedavi</a:t>
            </a:r>
          </a:p>
          <a:p>
            <a:r>
              <a:rPr lang="tr-TR" dirty="0"/>
              <a:t>Sevk </a:t>
            </a:r>
            <a:r>
              <a:rPr lang="tr-TR" dirty="0" err="1"/>
              <a:t>Endikasyonları</a:t>
            </a:r>
            <a:r>
              <a:rPr lang="tr-TR" dirty="0"/>
              <a:t> </a:t>
            </a:r>
            <a:endParaRPr lang="tr-TR" dirty="0">
              <a:latin typeface="+mj-lt"/>
            </a:endParaRPr>
          </a:p>
          <a:p>
            <a:endParaRPr lang="tr-TR" dirty="0"/>
          </a:p>
        </p:txBody>
      </p:sp>
    </p:spTree>
    <p:extLst>
      <p:ext uri="{BB962C8B-B14F-4D97-AF65-F5344CB8AC3E}">
        <p14:creationId xmlns:p14="http://schemas.microsoft.com/office/powerpoint/2010/main" val="110133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cs typeface="Arial" pitchFamily="34" charset="0"/>
              </a:rPr>
              <a:t>ANAMNEZ</a:t>
            </a:r>
            <a:endParaRPr lang="tr-TR" dirty="0"/>
          </a:p>
        </p:txBody>
      </p:sp>
      <p:sp>
        <p:nvSpPr>
          <p:cNvPr id="3" name="İçerik Yer Tutucusu 2"/>
          <p:cNvSpPr>
            <a:spLocks noGrp="1"/>
          </p:cNvSpPr>
          <p:nvPr>
            <p:ph idx="1"/>
          </p:nvPr>
        </p:nvSpPr>
        <p:spPr/>
        <p:txBody>
          <a:bodyPr/>
          <a:lstStyle/>
          <a:p>
            <a:pPr marL="0" indent="0">
              <a:buNone/>
            </a:pPr>
            <a:r>
              <a:rPr lang="tr-TR" dirty="0"/>
              <a:t>Özgeçmiş / </a:t>
            </a:r>
            <a:r>
              <a:rPr lang="tr-TR" dirty="0" err="1"/>
              <a:t>Soygeçmiş</a:t>
            </a:r>
            <a:endParaRPr lang="tr-TR" dirty="0"/>
          </a:p>
          <a:p>
            <a:r>
              <a:rPr lang="tr-TR" sz="2800" dirty="0"/>
              <a:t>Ek hastalıklar, kullanılan ilaçlar</a:t>
            </a:r>
          </a:p>
          <a:p>
            <a:endParaRPr lang="tr-TR" sz="2800" dirty="0"/>
          </a:p>
          <a:p>
            <a:r>
              <a:rPr lang="tr-TR" dirty="0" err="1"/>
              <a:t>Sigara,alkol,madde</a:t>
            </a:r>
            <a:r>
              <a:rPr lang="tr-TR" dirty="0"/>
              <a:t> kullanımı</a:t>
            </a:r>
          </a:p>
          <a:p>
            <a:endParaRPr lang="tr-TR" sz="2800" dirty="0"/>
          </a:p>
          <a:p>
            <a:r>
              <a:rPr lang="tr-TR" sz="2800" dirty="0"/>
              <a:t>Daha önce psikiyatrik hastalık öyküsü, alınan tedaviler</a:t>
            </a:r>
          </a:p>
          <a:p>
            <a:endParaRPr lang="tr-TR" sz="2800" dirty="0"/>
          </a:p>
          <a:p>
            <a:r>
              <a:rPr lang="tr-TR" sz="2800" dirty="0"/>
              <a:t>Ailede başka bir kişide psikiyatrik hastalık</a:t>
            </a:r>
            <a:endParaRPr lang="tr-TR" dirty="0"/>
          </a:p>
        </p:txBody>
      </p:sp>
    </p:spTree>
    <p:extLst>
      <p:ext uri="{BB962C8B-B14F-4D97-AF65-F5344CB8AC3E}">
        <p14:creationId xmlns:p14="http://schemas.microsoft.com/office/powerpoint/2010/main" val="129255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69CDDB-A603-9095-C999-7B15844CA366}"/>
              </a:ext>
            </a:extLst>
          </p:cNvPr>
          <p:cNvSpPr>
            <a:spLocks noGrp="1"/>
          </p:cNvSpPr>
          <p:nvPr>
            <p:ph type="title"/>
          </p:nvPr>
        </p:nvSpPr>
        <p:spPr>
          <a:xfrm>
            <a:off x="838200" y="365125"/>
            <a:ext cx="10515600" cy="1837301"/>
          </a:xfrm>
        </p:spPr>
        <p:txBody>
          <a:bodyPr>
            <a:normAutofit/>
          </a:bodyPr>
          <a:lstStyle/>
          <a:p>
            <a:r>
              <a:rPr lang="tr-TR" sz="4400" dirty="0">
                <a:cs typeface="Arial" pitchFamily="34" charset="0"/>
              </a:rPr>
              <a:t>TANI  </a:t>
            </a:r>
            <a:r>
              <a:rPr lang="tr-TR" dirty="0"/>
              <a:t>(DSM-V)</a:t>
            </a:r>
            <a:endParaRPr lang="tr-TR" i="1" dirty="0"/>
          </a:p>
        </p:txBody>
      </p:sp>
      <p:sp>
        <p:nvSpPr>
          <p:cNvPr id="3" name="İçerik Yer Tutucusu 2">
            <a:extLst>
              <a:ext uri="{FF2B5EF4-FFF2-40B4-BE49-F238E27FC236}">
                <a16:creationId xmlns:a16="http://schemas.microsoft.com/office/drawing/2014/main" id="{40028A65-4056-E592-D2CF-7D157E975723}"/>
              </a:ext>
            </a:extLst>
          </p:cNvPr>
          <p:cNvSpPr>
            <a:spLocks noGrp="1"/>
          </p:cNvSpPr>
          <p:nvPr>
            <p:ph idx="1"/>
          </p:nvPr>
        </p:nvSpPr>
        <p:spPr>
          <a:xfrm>
            <a:off x="592394" y="2061599"/>
            <a:ext cx="10515600" cy="4351338"/>
          </a:xfrm>
        </p:spPr>
        <p:txBody>
          <a:bodyPr>
            <a:normAutofit fontScale="92500" lnSpcReduction="20000"/>
          </a:bodyPr>
          <a:lstStyle/>
          <a:p>
            <a:pPr marL="0" indent="0">
              <a:buNone/>
            </a:pPr>
            <a:r>
              <a:rPr lang="tr-TR" dirty="0"/>
              <a:t>Aşağıdaki belirtilerden beş tanesinin olması tanı koydurucudur </a:t>
            </a:r>
          </a:p>
          <a:p>
            <a:pPr marL="0" indent="0">
              <a:buNone/>
            </a:pPr>
            <a:r>
              <a:rPr lang="tr-TR" dirty="0">
                <a:solidFill>
                  <a:srgbClr val="FF0000"/>
                </a:solidFill>
              </a:rPr>
              <a:t>1) Çökkün duygudurum</a:t>
            </a:r>
          </a:p>
          <a:p>
            <a:pPr marL="0" indent="0">
              <a:buNone/>
            </a:pPr>
            <a:r>
              <a:rPr lang="tr-TR" dirty="0">
                <a:solidFill>
                  <a:srgbClr val="FF0000"/>
                </a:solidFill>
              </a:rPr>
              <a:t>2) Bütün etkinliklere karşı ilgide azalma</a:t>
            </a:r>
          </a:p>
          <a:p>
            <a:pPr marL="0" indent="0">
              <a:buNone/>
            </a:pPr>
            <a:r>
              <a:rPr lang="tr-TR" dirty="0"/>
              <a:t>3) Kilo verme veya kilo alma</a:t>
            </a:r>
          </a:p>
          <a:p>
            <a:pPr marL="0" indent="0">
              <a:buNone/>
            </a:pPr>
            <a:r>
              <a:rPr lang="tr-TR" dirty="0"/>
              <a:t>4) Uykusuzluk çekme veya çok uyuma</a:t>
            </a:r>
          </a:p>
          <a:p>
            <a:pPr marL="0" indent="0">
              <a:buNone/>
            </a:pPr>
            <a:r>
              <a:rPr lang="tr-TR" dirty="0"/>
              <a:t>5) Ajitasyon veya yavaşlama</a:t>
            </a:r>
          </a:p>
          <a:p>
            <a:pPr marL="0" indent="0">
              <a:buNone/>
            </a:pPr>
            <a:r>
              <a:rPr lang="tr-TR" dirty="0"/>
              <a:t>6) Bitkinlik, enerji düşüklüğü</a:t>
            </a:r>
          </a:p>
          <a:p>
            <a:pPr marL="0" indent="0">
              <a:buNone/>
            </a:pPr>
            <a:r>
              <a:rPr lang="tr-TR" dirty="0"/>
              <a:t>7) Değersizlik veya suçluluk duyguları</a:t>
            </a:r>
          </a:p>
          <a:p>
            <a:pPr marL="0" indent="0">
              <a:buNone/>
            </a:pPr>
            <a:r>
              <a:rPr lang="tr-TR" dirty="0"/>
              <a:t>8) Odaklanmakta güçlük çekme veya kararsızlık</a:t>
            </a:r>
          </a:p>
          <a:p>
            <a:pPr marL="0" indent="0">
              <a:buNone/>
            </a:pPr>
            <a:r>
              <a:rPr lang="tr-TR" dirty="0"/>
              <a:t>9) İntihar düşünceleri</a:t>
            </a:r>
          </a:p>
          <a:p>
            <a:endParaRPr lang="tr-TR" dirty="0"/>
          </a:p>
          <a:p>
            <a:endParaRPr lang="tr-TR" dirty="0"/>
          </a:p>
        </p:txBody>
      </p:sp>
    </p:spTree>
    <p:extLst>
      <p:ext uri="{BB962C8B-B14F-4D97-AF65-F5344CB8AC3E}">
        <p14:creationId xmlns:p14="http://schemas.microsoft.com/office/powerpoint/2010/main" val="2765049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9122D7-D594-DF7F-82F7-EAE50F7D6930}"/>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F2CAF295-1FB3-7049-9FA4-63869ACA0B17}"/>
              </a:ext>
            </a:extLst>
          </p:cNvPr>
          <p:cNvSpPr>
            <a:spLocks noGrp="1"/>
          </p:cNvSpPr>
          <p:nvPr>
            <p:ph idx="1"/>
          </p:nvPr>
        </p:nvSpPr>
        <p:spPr/>
        <p:txBody>
          <a:bodyPr>
            <a:normAutofit/>
          </a:bodyPr>
          <a:lstStyle/>
          <a:p>
            <a:r>
              <a:rPr lang="tr-TR" dirty="0"/>
              <a:t>Bu belirtilerden en az biri ;</a:t>
            </a:r>
          </a:p>
          <a:p>
            <a:pPr lvl="1"/>
            <a:r>
              <a:rPr lang="tr-TR" sz="2800" dirty="0"/>
              <a:t>Çökkün </a:t>
            </a:r>
            <a:r>
              <a:rPr lang="tr-TR" sz="2800" dirty="0" err="1"/>
              <a:t>duygudurum</a:t>
            </a:r>
            <a:r>
              <a:rPr lang="tr-TR" sz="2800" dirty="0"/>
              <a:t> veya</a:t>
            </a:r>
          </a:p>
          <a:p>
            <a:pPr lvl="1"/>
            <a:r>
              <a:rPr lang="tr-TR" sz="2800" dirty="0" err="1"/>
              <a:t>Anhedoni</a:t>
            </a:r>
            <a:endParaRPr lang="tr-TR" sz="2800" dirty="0"/>
          </a:p>
          <a:p>
            <a:pPr lvl="2"/>
            <a:endParaRPr lang="tr-TR" sz="2800" dirty="0"/>
          </a:p>
          <a:p>
            <a:r>
              <a:rPr lang="tr-TR" dirty="0">
                <a:cs typeface="Arial" pitchFamily="34" charset="0"/>
              </a:rPr>
              <a:t>Bu belirtiler madde kullanımının ya da genel tıbbi bir durumun fizyolojik etkilerine bağlı değildir</a:t>
            </a:r>
          </a:p>
          <a:p>
            <a:endParaRPr lang="tr-TR" dirty="0">
              <a:cs typeface="Arial" pitchFamily="34" charset="0"/>
            </a:endParaRPr>
          </a:p>
          <a:p>
            <a:r>
              <a:rPr lang="en-US" dirty="0" err="1">
                <a:cs typeface="Arial" pitchFamily="34" charset="0"/>
              </a:rPr>
              <a:t>Belirtiler</a:t>
            </a:r>
            <a:r>
              <a:rPr lang="en-US" dirty="0">
                <a:cs typeface="Arial" pitchFamily="34" charset="0"/>
              </a:rPr>
              <a:t>, </a:t>
            </a:r>
            <a:r>
              <a:rPr lang="en-US" dirty="0" err="1">
                <a:cs typeface="Arial" pitchFamily="34" charset="0"/>
              </a:rPr>
              <a:t>sosyal</a:t>
            </a:r>
            <a:r>
              <a:rPr lang="en-US" dirty="0">
                <a:cs typeface="Arial" pitchFamily="34" charset="0"/>
              </a:rPr>
              <a:t>, </a:t>
            </a:r>
            <a:r>
              <a:rPr lang="en-US" dirty="0" err="1">
                <a:cs typeface="Arial" pitchFamily="34" charset="0"/>
              </a:rPr>
              <a:t>mesleki</a:t>
            </a:r>
            <a:r>
              <a:rPr lang="en-US" dirty="0">
                <a:cs typeface="Arial" pitchFamily="34" charset="0"/>
              </a:rPr>
              <a:t> </a:t>
            </a:r>
            <a:r>
              <a:rPr lang="en-US" dirty="0" err="1">
                <a:cs typeface="Arial" pitchFamily="34" charset="0"/>
              </a:rPr>
              <a:t>veya</a:t>
            </a:r>
            <a:r>
              <a:rPr lang="en-US" dirty="0">
                <a:cs typeface="Arial" pitchFamily="34" charset="0"/>
              </a:rPr>
              <a:t> </a:t>
            </a:r>
            <a:r>
              <a:rPr lang="en-US" dirty="0" err="1">
                <a:cs typeface="Arial" pitchFamily="34" charset="0"/>
              </a:rPr>
              <a:t>diğer</a:t>
            </a:r>
            <a:r>
              <a:rPr lang="en-US" dirty="0">
                <a:cs typeface="Arial" pitchFamily="34" charset="0"/>
              </a:rPr>
              <a:t> </a:t>
            </a:r>
            <a:r>
              <a:rPr lang="en-US" dirty="0" err="1">
                <a:cs typeface="Arial" pitchFamily="34" charset="0"/>
              </a:rPr>
              <a:t>önemli</a:t>
            </a:r>
            <a:r>
              <a:rPr lang="en-US" dirty="0">
                <a:cs typeface="Arial" pitchFamily="34" charset="0"/>
              </a:rPr>
              <a:t> </a:t>
            </a:r>
            <a:r>
              <a:rPr lang="en-US" dirty="0" err="1">
                <a:cs typeface="Arial" pitchFamily="34" charset="0"/>
              </a:rPr>
              <a:t>iş</a:t>
            </a:r>
            <a:r>
              <a:rPr lang="en-US" dirty="0">
                <a:cs typeface="Arial" pitchFamily="34" charset="0"/>
              </a:rPr>
              <a:t> </a:t>
            </a:r>
            <a:r>
              <a:rPr lang="en-US" dirty="0" err="1">
                <a:cs typeface="Arial" pitchFamily="34" charset="0"/>
              </a:rPr>
              <a:t>görme</a:t>
            </a:r>
            <a:r>
              <a:rPr lang="en-US" dirty="0">
                <a:cs typeface="Arial" pitchFamily="34" charset="0"/>
              </a:rPr>
              <a:t> </a:t>
            </a:r>
            <a:r>
              <a:rPr lang="en-US" dirty="0" err="1">
                <a:cs typeface="Arial" pitchFamily="34" charset="0"/>
              </a:rPr>
              <a:t>alanlarında</a:t>
            </a:r>
            <a:r>
              <a:rPr lang="en-US" dirty="0">
                <a:cs typeface="Arial" pitchFamily="34" charset="0"/>
              </a:rPr>
              <a:t> </a:t>
            </a:r>
            <a:r>
              <a:rPr lang="en-US" dirty="0" err="1">
                <a:cs typeface="Arial" pitchFamily="34" charset="0"/>
              </a:rPr>
              <a:t>klinik</a:t>
            </a:r>
            <a:r>
              <a:rPr lang="en-US" dirty="0">
                <a:cs typeface="Arial" pitchFamily="34" charset="0"/>
              </a:rPr>
              <a:t> </a:t>
            </a:r>
            <a:r>
              <a:rPr lang="en-US" dirty="0" err="1">
                <a:cs typeface="Arial" pitchFamily="34" charset="0"/>
              </a:rPr>
              <a:t>olarak</a:t>
            </a:r>
            <a:r>
              <a:rPr lang="en-US" dirty="0">
                <a:cs typeface="Arial" pitchFamily="34" charset="0"/>
              </a:rPr>
              <a:t> </a:t>
            </a:r>
            <a:r>
              <a:rPr lang="en-US" dirty="0" err="1">
                <a:cs typeface="Arial" pitchFamily="34" charset="0"/>
              </a:rPr>
              <a:t>önemli</a:t>
            </a:r>
            <a:r>
              <a:rPr lang="en-US" dirty="0">
                <a:cs typeface="Arial" pitchFamily="34" charset="0"/>
              </a:rPr>
              <a:t> </a:t>
            </a:r>
            <a:r>
              <a:rPr lang="en-US" dirty="0" err="1">
                <a:cs typeface="Arial" pitchFamily="34" charset="0"/>
              </a:rPr>
              <a:t>derecede</a:t>
            </a:r>
            <a:r>
              <a:rPr lang="en-US" dirty="0">
                <a:cs typeface="Arial" pitchFamily="34" charset="0"/>
              </a:rPr>
              <a:t> </a:t>
            </a:r>
            <a:r>
              <a:rPr lang="en-US" dirty="0" err="1">
                <a:cs typeface="Arial" pitchFamily="34" charset="0"/>
              </a:rPr>
              <a:t>sıkıntı</a:t>
            </a:r>
            <a:r>
              <a:rPr lang="en-US" dirty="0">
                <a:cs typeface="Arial" pitchFamily="34" charset="0"/>
              </a:rPr>
              <a:t> </a:t>
            </a:r>
            <a:r>
              <a:rPr lang="en-US" dirty="0" err="1">
                <a:cs typeface="Arial" pitchFamily="34" charset="0"/>
              </a:rPr>
              <a:t>veya</a:t>
            </a:r>
            <a:r>
              <a:rPr lang="en-US" dirty="0">
                <a:cs typeface="Arial" pitchFamily="34" charset="0"/>
              </a:rPr>
              <a:t> </a:t>
            </a:r>
            <a:r>
              <a:rPr lang="en-US" dirty="0" err="1">
                <a:cs typeface="Arial" pitchFamily="34" charset="0"/>
              </a:rPr>
              <a:t>bozulmaya</a:t>
            </a:r>
            <a:r>
              <a:rPr lang="en-US" dirty="0">
                <a:cs typeface="Arial" pitchFamily="34" charset="0"/>
              </a:rPr>
              <a:t> </a:t>
            </a:r>
            <a:r>
              <a:rPr lang="en-US" dirty="0" err="1">
                <a:cs typeface="Arial" pitchFamily="34" charset="0"/>
              </a:rPr>
              <a:t>neden</a:t>
            </a:r>
            <a:r>
              <a:rPr lang="en-US" dirty="0">
                <a:cs typeface="Arial" pitchFamily="34" charset="0"/>
              </a:rPr>
              <a:t> o</a:t>
            </a:r>
            <a:r>
              <a:rPr lang="tr-TR" dirty="0" err="1">
                <a:cs typeface="Arial" pitchFamily="34" charset="0"/>
              </a:rPr>
              <a:t>lmalıdır</a:t>
            </a:r>
            <a:endParaRPr lang="en-US" dirty="0">
              <a:cs typeface="Arial" pitchFamily="34" charset="0"/>
            </a:endParaRPr>
          </a:p>
          <a:p>
            <a:endParaRPr lang="tr-TR" dirty="0"/>
          </a:p>
        </p:txBody>
      </p:sp>
    </p:spTree>
    <p:extLst>
      <p:ext uri="{BB962C8B-B14F-4D97-AF65-F5344CB8AC3E}">
        <p14:creationId xmlns:p14="http://schemas.microsoft.com/office/powerpoint/2010/main" val="366157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72331E-DA23-4457-839D-A4B6452BD60D}"/>
              </a:ext>
            </a:extLst>
          </p:cNvPr>
          <p:cNvSpPr>
            <a:spLocks noGrp="1"/>
          </p:cNvSpPr>
          <p:nvPr>
            <p:ph type="title"/>
          </p:nvPr>
        </p:nvSpPr>
        <p:spPr/>
        <p:txBody>
          <a:bodyPr/>
          <a:lstStyle/>
          <a:p>
            <a:r>
              <a:rPr lang="tr-TR" dirty="0"/>
              <a:t>TARAMA</a:t>
            </a:r>
          </a:p>
        </p:txBody>
      </p:sp>
      <p:sp>
        <p:nvSpPr>
          <p:cNvPr id="3" name="İçerik Yer Tutucusu 2">
            <a:extLst>
              <a:ext uri="{FF2B5EF4-FFF2-40B4-BE49-F238E27FC236}">
                <a16:creationId xmlns:a16="http://schemas.microsoft.com/office/drawing/2014/main" id="{5A8CA6D6-798E-D6A3-E338-EE58731F2EB4}"/>
              </a:ext>
            </a:extLst>
          </p:cNvPr>
          <p:cNvSpPr>
            <a:spLocks noGrp="1"/>
          </p:cNvSpPr>
          <p:nvPr>
            <p:ph idx="1"/>
          </p:nvPr>
        </p:nvSpPr>
        <p:spPr/>
        <p:txBody>
          <a:bodyPr>
            <a:normAutofit/>
          </a:bodyPr>
          <a:lstStyle/>
          <a:p>
            <a:pPr>
              <a:buNone/>
            </a:pPr>
            <a:r>
              <a:rPr lang="tr-TR" sz="3200" dirty="0">
                <a:solidFill>
                  <a:srgbClr val="231F20"/>
                </a:solidFill>
                <a:cs typeface="Times New Roman"/>
              </a:rPr>
              <a:t>18-65 yaş </a:t>
            </a:r>
            <a:r>
              <a:rPr lang="tr-TR" sz="3200" spc="-5" dirty="0">
                <a:solidFill>
                  <a:srgbClr val="231F20"/>
                </a:solidFill>
                <a:cs typeface="Times New Roman"/>
              </a:rPr>
              <a:t>aralığındaki </a:t>
            </a:r>
            <a:r>
              <a:rPr lang="tr-TR" sz="3200" dirty="0">
                <a:solidFill>
                  <a:srgbClr val="231F20"/>
                </a:solidFill>
                <a:cs typeface="Times New Roman"/>
              </a:rPr>
              <a:t>yetişkinlerde;</a:t>
            </a:r>
          </a:p>
          <a:p>
            <a:pPr>
              <a:buNone/>
            </a:pPr>
            <a:endParaRPr lang="tr-TR" sz="3600" dirty="0">
              <a:solidFill>
                <a:srgbClr val="231F20"/>
              </a:solidFill>
              <a:cs typeface="Times New Roman"/>
            </a:endParaRPr>
          </a:p>
          <a:p>
            <a:r>
              <a:rPr lang="tr-TR" dirty="0">
                <a:solidFill>
                  <a:srgbClr val="231F20"/>
                </a:solidFill>
                <a:cs typeface="Times New Roman"/>
              </a:rPr>
              <a:t>“Son iki haftada hemen her gün kendinizi çökkün  ya da umutsuz hissettiğiniz oldu mu?” </a:t>
            </a:r>
          </a:p>
          <a:p>
            <a:endParaRPr lang="tr-TR" dirty="0">
              <a:solidFill>
                <a:srgbClr val="231F20"/>
              </a:solidFill>
              <a:cs typeface="Times New Roman"/>
            </a:endParaRPr>
          </a:p>
          <a:p>
            <a:r>
              <a:rPr lang="tr-TR" dirty="0">
                <a:solidFill>
                  <a:srgbClr val="231F20"/>
                </a:solidFill>
                <a:cs typeface="Times New Roman"/>
              </a:rPr>
              <a:t>“Son iki  haftadır</a:t>
            </a:r>
            <a:r>
              <a:rPr lang="tr-TR" spc="-110" dirty="0">
                <a:solidFill>
                  <a:srgbClr val="231F20"/>
                </a:solidFill>
                <a:cs typeface="Times New Roman"/>
              </a:rPr>
              <a:t> </a:t>
            </a:r>
            <a:r>
              <a:rPr lang="tr-TR" dirty="0">
                <a:solidFill>
                  <a:srgbClr val="231F20"/>
                </a:solidFill>
                <a:cs typeface="Times New Roman"/>
              </a:rPr>
              <a:t>ilgi</a:t>
            </a:r>
            <a:r>
              <a:rPr lang="tr-TR" spc="-110" dirty="0">
                <a:solidFill>
                  <a:srgbClr val="231F20"/>
                </a:solidFill>
                <a:cs typeface="Times New Roman"/>
              </a:rPr>
              <a:t> </a:t>
            </a:r>
            <a:r>
              <a:rPr lang="tr-TR" dirty="0">
                <a:solidFill>
                  <a:srgbClr val="231F20"/>
                </a:solidFill>
                <a:cs typeface="Times New Roman"/>
              </a:rPr>
              <a:t>kaybı</a:t>
            </a:r>
            <a:r>
              <a:rPr lang="tr-TR" spc="-110" dirty="0">
                <a:solidFill>
                  <a:srgbClr val="231F20"/>
                </a:solidFill>
                <a:cs typeface="Times New Roman"/>
              </a:rPr>
              <a:t> </a:t>
            </a:r>
            <a:r>
              <a:rPr lang="tr-TR" dirty="0">
                <a:solidFill>
                  <a:srgbClr val="231F20"/>
                </a:solidFill>
                <a:cs typeface="Times New Roman"/>
              </a:rPr>
              <a:t>ya</a:t>
            </a:r>
            <a:r>
              <a:rPr lang="tr-TR" spc="-110" dirty="0">
                <a:solidFill>
                  <a:srgbClr val="231F20"/>
                </a:solidFill>
                <a:cs typeface="Times New Roman"/>
              </a:rPr>
              <a:t> </a:t>
            </a:r>
            <a:r>
              <a:rPr lang="tr-TR" dirty="0">
                <a:solidFill>
                  <a:srgbClr val="231F20"/>
                </a:solidFill>
                <a:cs typeface="Times New Roman"/>
              </a:rPr>
              <a:t>da</a:t>
            </a:r>
            <a:r>
              <a:rPr lang="tr-TR" spc="-105" dirty="0">
                <a:solidFill>
                  <a:srgbClr val="231F20"/>
                </a:solidFill>
                <a:cs typeface="Times New Roman"/>
              </a:rPr>
              <a:t> </a:t>
            </a:r>
            <a:r>
              <a:rPr lang="tr-TR" dirty="0">
                <a:solidFill>
                  <a:srgbClr val="231F20"/>
                </a:solidFill>
                <a:cs typeface="Times New Roman"/>
              </a:rPr>
              <a:t>hayattan</a:t>
            </a:r>
            <a:r>
              <a:rPr lang="tr-TR" spc="-110" dirty="0">
                <a:solidFill>
                  <a:srgbClr val="231F20"/>
                </a:solidFill>
                <a:cs typeface="Times New Roman"/>
              </a:rPr>
              <a:t> </a:t>
            </a:r>
            <a:r>
              <a:rPr lang="tr-TR" dirty="0">
                <a:solidFill>
                  <a:srgbClr val="231F20"/>
                </a:solidFill>
                <a:cs typeface="Times New Roman"/>
              </a:rPr>
              <a:t>zevk</a:t>
            </a:r>
            <a:r>
              <a:rPr lang="tr-TR" spc="-110" dirty="0">
                <a:solidFill>
                  <a:srgbClr val="231F20"/>
                </a:solidFill>
                <a:cs typeface="Times New Roman"/>
              </a:rPr>
              <a:t> </a:t>
            </a:r>
            <a:r>
              <a:rPr lang="tr-TR" dirty="0">
                <a:solidFill>
                  <a:srgbClr val="231F20"/>
                </a:solidFill>
                <a:cs typeface="Times New Roman"/>
              </a:rPr>
              <a:t>alamama</a:t>
            </a:r>
            <a:r>
              <a:rPr lang="tr-TR" spc="-105" dirty="0">
                <a:solidFill>
                  <a:srgbClr val="231F20"/>
                </a:solidFill>
                <a:cs typeface="Times New Roman"/>
              </a:rPr>
              <a:t> </a:t>
            </a:r>
            <a:r>
              <a:rPr lang="tr-TR" dirty="0">
                <a:solidFill>
                  <a:srgbClr val="231F20"/>
                </a:solidFill>
                <a:cs typeface="Times New Roman"/>
              </a:rPr>
              <a:t>gibi yakınmalarınız oldu mu?” </a:t>
            </a:r>
          </a:p>
          <a:p>
            <a:endParaRPr lang="tr-TR" dirty="0"/>
          </a:p>
        </p:txBody>
      </p:sp>
    </p:spTree>
    <p:extLst>
      <p:ext uri="{BB962C8B-B14F-4D97-AF65-F5344CB8AC3E}">
        <p14:creationId xmlns:p14="http://schemas.microsoft.com/office/powerpoint/2010/main" val="636772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62EC06-A804-E37A-336C-1030E24A114E}"/>
              </a:ext>
            </a:extLst>
          </p:cNvPr>
          <p:cNvSpPr>
            <a:spLocks noGrp="1"/>
          </p:cNvSpPr>
          <p:nvPr>
            <p:ph type="title"/>
          </p:nvPr>
        </p:nvSpPr>
        <p:spPr/>
        <p:txBody>
          <a:bodyPr/>
          <a:lstStyle/>
          <a:p>
            <a:r>
              <a:rPr lang="tr-TR" dirty="0"/>
              <a:t>Depresyon Tanı ve Derecelendirme Ölçekleri </a:t>
            </a:r>
          </a:p>
        </p:txBody>
      </p:sp>
      <p:sp>
        <p:nvSpPr>
          <p:cNvPr id="3" name="İçerik Yer Tutucusu 2">
            <a:extLst>
              <a:ext uri="{FF2B5EF4-FFF2-40B4-BE49-F238E27FC236}">
                <a16:creationId xmlns:a16="http://schemas.microsoft.com/office/drawing/2014/main" id="{7B2D0425-4FD8-7F45-C3C3-F6CF8C8D287A}"/>
              </a:ext>
            </a:extLst>
          </p:cNvPr>
          <p:cNvSpPr>
            <a:spLocks noGrp="1"/>
          </p:cNvSpPr>
          <p:nvPr>
            <p:ph idx="1"/>
          </p:nvPr>
        </p:nvSpPr>
        <p:spPr/>
        <p:txBody>
          <a:bodyPr>
            <a:normAutofit fontScale="77500" lnSpcReduction="20000"/>
          </a:bodyPr>
          <a:lstStyle/>
          <a:p>
            <a:pPr marL="0" indent="0">
              <a:buNone/>
            </a:pPr>
            <a:endParaRPr lang="tr-TR" sz="3800" dirty="0"/>
          </a:p>
          <a:p>
            <a:r>
              <a:rPr lang="tr-TR" sz="3800" dirty="0"/>
              <a:t>Hasta Sağlık Anketi-9 (PHQ-9)</a:t>
            </a:r>
          </a:p>
          <a:p>
            <a:r>
              <a:rPr lang="tr-TR" sz="3800" dirty="0"/>
              <a:t>Beck Depresyon Envanteri (BDE) veya Beck Depresyon Envanteri-II (BDE-II)</a:t>
            </a:r>
          </a:p>
          <a:p>
            <a:r>
              <a:rPr lang="tr-TR" sz="3800" dirty="0"/>
              <a:t>Hamilton Depresyon Derecelendirme Ölçeği</a:t>
            </a:r>
          </a:p>
          <a:p>
            <a:r>
              <a:rPr lang="tr-TR" sz="3800" dirty="0" err="1"/>
              <a:t>Zung</a:t>
            </a:r>
            <a:r>
              <a:rPr lang="tr-TR" sz="3800" dirty="0"/>
              <a:t> Öz-Puanlama Depresyon Ölçeği</a:t>
            </a:r>
          </a:p>
          <a:p>
            <a:r>
              <a:rPr lang="tr-TR" sz="3800" dirty="0"/>
              <a:t>Epidemiyolojik Araştırmalar Merkezi-Depresyon Ölçeği (CES-D)</a:t>
            </a:r>
          </a:p>
          <a:p>
            <a:r>
              <a:rPr lang="tr-TR" sz="3800" dirty="0"/>
              <a:t>Beck İntihar Düşüncesi Ölçeği </a:t>
            </a:r>
          </a:p>
          <a:p>
            <a:r>
              <a:rPr lang="tr-TR" sz="3800" dirty="0" err="1"/>
              <a:t>Geriyatrik</a:t>
            </a:r>
            <a:r>
              <a:rPr lang="tr-TR" sz="3800" dirty="0"/>
              <a:t> Depresyon Ölçeği (YDÖ)</a:t>
            </a:r>
          </a:p>
          <a:p>
            <a:endParaRPr lang="tr-TR" dirty="0"/>
          </a:p>
        </p:txBody>
      </p:sp>
    </p:spTree>
    <p:extLst>
      <p:ext uri="{BB962C8B-B14F-4D97-AF65-F5344CB8AC3E}">
        <p14:creationId xmlns:p14="http://schemas.microsoft.com/office/powerpoint/2010/main" val="148574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503002-05AB-4A5A-A219-A188A981D9B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D7CB4BA-675E-445D-89D0-D053330A61C3}"/>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723C9267-BE98-40AB-80F2-D7824EBBC02B}"/>
              </a:ext>
            </a:extLst>
          </p:cNvPr>
          <p:cNvPicPr>
            <a:picLocks noChangeAspect="1"/>
          </p:cNvPicPr>
          <p:nvPr/>
        </p:nvPicPr>
        <p:blipFill>
          <a:blip r:embed="rId2"/>
          <a:stretch>
            <a:fillRect/>
          </a:stretch>
        </p:blipFill>
        <p:spPr>
          <a:xfrm>
            <a:off x="838200" y="295883"/>
            <a:ext cx="10515600" cy="1752600"/>
          </a:xfrm>
          <a:prstGeom prst="rect">
            <a:avLst/>
          </a:prstGeom>
        </p:spPr>
      </p:pic>
      <p:pic>
        <p:nvPicPr>
          <p:cNvPr id="9" name="Resim 8">
            <a:extLst>
              <a:ext uri="{FF2B5EF4-FFF2-40B4-BE49-F238E27FC236}">
                <a16:creationId xmlns:a16="http://schemas.microsoft.com/office/drawing/2014/main" id="{88FF1436-DB25-4159-BBBA-EB7029D358A0}"/>
              </a:ext>
            </a:extLst>
          </p:cNvPr>
          <p:cNvPicPr>
            <a:picLocks noChangeAspect="1"/>
          </p:cNvPicPr>
          <p:nvPr/>
        </p:nvPicPr>
        <p:blipFill>
          <a:blip r:embed="rId3"/>
          <a:stretch>
            <a:fillRect/>
          </a:stretch>
        </p:blipFill>
        <p:spPr>
          <a:xfrm>
            <a:off x="838199" y="2048482"/>
            <a:ext cx="6942023" cy="4513635"/>
          </a:xfrm>
          <a:prstGeom prst="rect">
            <a:avLst/>
          </a:prstGeom>
        </p:spPr>
      </p:pic>
    </p:spTree>
    <p:extLst>
      <p:ext uri="{BB962C8B-B14F-4D97-AF65-F5344CB8AC3E}">
        <p14:creationId xmlns:p14="http://schemas.microsoft.com/office/powerpoint/2010/main" val="139834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534267-8B18-4677-95FB-37F2B3D049D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21B5918-7EAD-4790-9524-591B0456EA6E}"/>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47E41FC4-72A0-4E76-AF37-A404B43FF236}"/>
              </a:ext>
            </a:extLst>
          </p:cNvPr>
          <p:cNvPicPr>
            <a:picLocks noChangeAspect="1"/>
          </p:cNvPicPr>
          <p:nvPr/>
        </p:nvPicPr>
        <p:blipFill>
          <a:blip r:embed="rId2"/>
          <a:stretch>
            <a:fillRect/>
          </a:stretch>
        </p:blipFill>
        <p:spPr>
          <a:xfrm>
            <a:off x="838200" y="838402"/>
            <a:ext cx="6891361" cy="4764730"/>
          </a:xfrm>
          <a:prstGeom prst="rect">
            <a:avLst/>
          </a:prstGeom>
        </p:spPr>
      </p:pic>
    </p:spTree>
    <p:extLst>
      <p:ext uri="{BB962C8B-B14F-4D97-AF65-F5344CB8AC3E}">
        <p14:creationId xmlns:p14="http://schemas.microsoft.com/office/powerpoint/2010/main" val="554408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63E198-F66C-455A-B82B-A424CDF8672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8AEFDD-3008-4FDB-B5E1-727ECEDA18BE}"/>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49D20DB9-35AA-4ADA-8364-5EECAEAFDEA0}"/>
              </a:ext>
            </a:extLst>
          </p:cNvPr>
          <p:cNvPicPr>
            <a:picLocks noChangeAspect="1"/>
          </p:cNvPicPr>
          <p:nvPr/>
        </p:nvPicPr>
        <p:blipFill>
          <a:blip r:embed="rId2"/>
          <a:stretch>
            <a:fillRect/>
          </a:stretch>
        </p:blipFill>
        <p:spPr>
          <a:xfrm>
            <a:off x="838200" y="681037"/>
            <a:ext cx="7124384" cy="5350112"/>
          </a:xfrm>
          <a:prstGeom prst="rect">
            <a:avLst/>
          </a:prstGeom>
        </p:spPr>
      </p:pic>
    </p:spTree>
    <p:extLst>
      <p:ext uri="{BB962C8B-B14F-4D97-AF65-F5344CB8AC3E}">
        <p14:creationId xmlns:p14="http://schemas.microsoft.com/office/powerpoint/2010/main" val="4249012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63805A-F434-4019-B428-24B832A7614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09C3DD6-22B0-4C59-89FA-634280B8C046}"/>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F05E1B0-30B2-40A8-A4BB-FEF23C194CB4}"/>
              </a:ext>
            </a:extLst>
          </p:cNvPr>
          <p:cNvPicPr>
            <a:picLocks noChangeAspect="1"/>
          </p:cNvPicPr>
          <p:nvPr/>
        </p:nvPicPr>
        <p:blipFill rotWithShape="1">
          <a:blip r:embed="rId2"/>
          <a:srcRect t="33688"/>
          <a:stretch/>
        </p:blipFill>
        <p:spPr>
          <a:xfrm>
            <a:off x="838199" y="768485"/>
            <a:ext cx="7302166" cy="3282858"/>
          </a:xfrm>
          <a:prstGeom prst="rect">
            <a:avLst/>
          </a:prstGeom>
        </p:spPr>
      </p:pic>
      <p:pic>
        <p:nvPicPr>
          <p:cNvPr id="7" name="Resim 6">
            <a:extLst>
              <a:ext uri="{FF2B5EF4-FFF2-40B4-BE49-F238E27FC236}">
                <a16:creationId xmlns:a16="http://schemas.microsoft.com/office/drawing/2014/main" id="{807D59E7-263F-47E8-B9EE-4F22BDF7D891}"/>
              </a:ext>
            </a:extLst>
          </p:cNvPr>
          <p:cNvPicPr>
            <a:picLocks noChangeAspect="1"/>
          </p:cNvPicPr>
          <p:nvPr/>
        </p:nvPicPr>
        <p:blipFill>
          <a:blip r:embed="rId3"/>
          <a:stretch>
            <a:fillRect/>
          </a:stretch>
        </p:blipFill>
        <p:spPr>
          <a:xfrm>
            <a:off x="925749" y="4182893"/>
            <a:ext cx="7214616" cy="1371600"/>
          </a:xfrm>
          <a:prstGeom prst="rect">
            <a:avLst/>
          </a:prstGeom>
        </p:spPr>
      </p:pic>
    </p:spTree>
    <p:extLst>
      <p:ext uri="{BB962C8B-B14F-4D97-AF65-F5344CB8AC3E}">
        <p14:creationId xmlns:p14="http://schemas.microsoft.com/office/powerpoint/2010/main" val="301820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C75C5A-F7B5-404E-ABD4-BB9F5CB46DA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FA11A99-C654-4792-B66C-DBA0EDE09052}"/>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343B2B2-6445-48F8-8DB8-48227B72A981}"/>
              </a:ext>
            </a:extLst>
          </p:cNvPr>
          <p:cNvPicPr>
            <a:picLocks noChangeAspect="1"/>
          </p:cNvPicPr>
          <p:nvPr/>
        </p:nvPicPr>
        <p:blipFill>
          <a:blip r:embed="rId2"/>
          <a:stretch>
            <a:fillRect/>
          </a:stretch>
        </p:blipFill>
        <p:spPr>
          <a:xfrm>
            <a:off x="931119" y="681036"/>
            <a:ext cx="7634676" cy="5213925"/>
          </a:xfrm>
          <a:prstGeom prst="rect">
            <a:avLst/>
          </a:prstGeom>
        </p:spPr>
      </p:pic>
    </p:spTree>
    <p:extLst>
      <p:ext uri="{BB962C8B-B14F-4D97-AF65-F5344CB8AC3E}">
        <p14:creationId xmlns:p14="http://schemas.microsoft.com/office/powerpoint/2010/main" val="24435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0F00BA-4E2C-EDE3-D8AB-4A431C8A34A2}"/>
              </a:ext>
            </a:extLst>
          </p:cNvPr>
          <p:cNvSpPr>
            <a:spLocks noGrp="1"/>
          </p:cNvSpPr>
          <p:nvPr>
            <p:ph type="title"/>
          </p:nvPr>
        </p:nvSpPr>
        <p:spPr/>
        <p:txBody>
          <a:bodyPr/>
          <a:lstStyle/>
          <a:p>
            <a:r>
              <a:rPr lang="tr-TR" sz="4400" b="1" dirty="0"/>
              <a:t>Hedefler</a:t>
            </a:r>
            <a:endParaRPr lang="tr-TR" dirty="0"/>
          </a:p>
        </p:txBody>
      </p:sp>
      <p:sp>
        <p:nvSpPr>
          <p:cNvPr id="3" name="İçerik Yer Tutucusu 2">
            <a:extLst>
              <a:ext uri="{FF2B5EF4-FFF2-40B4-BE49-F238E27FC236}">
                <a16:creationId xmlns:a16="http://schemas.microsoft.com/office/drawing/2014/main" id="{A0C8838B-9857-AA84-8245-8BA9E95D960D}"/>
              </a:ext>
            </a:extLst>
          </p:cNvPr>
          <p:cNvSpPr>
            <a:spLocks noGrp="1"/>
          </p:cNvSpPr>
          <p:nvPr>
            <p:ph idx="1"/>
          </p:nvPr>
        </p:nvSpPr>
        <p:spPr/>
        <p:txBody>
          <a:bodyPr/>
          <a:lstStyle/>
          <a:p>
            <a:r>
              <a:rPr lang="tr-TR" dirty="0"/>
              <a:t>Depresyon semptomlarını sorgulamak ve tanı koyabilmek</a:t>
            </a:r>
          </a:p>
          <a:p>
            <a:endParaRPr lang="tr-TR" dirty="0"/>
          </a:p>
          <a:p>
            <a:r>
              <a:rPr lang="tr-TR" dirty="0"/>
              <a:t>Depresyon tedavisini açıklayabilmek </a:t>
            </a:r>
          </a:p>
          <a:p>
            <a:endParaRPr lang="tr-TR" dirty="0"/>
          </a:p>
          <a:p>
            <a:r>
              <a:rPr lang="tr-TR" dirty="0"/>
              <a:t>Birinci basamağa başvuran hastalarda depresyon taramasını açıklayabilmek</a:t>
            </a:r>
          </a:p>
          <a:p>
            <a:pPr marL="0" indent="0">
              <a:buNone/>
            </a:pPr>
            <a:endParaRPr lang="tr-TR" dirty="0"/>
          </a:p>
          <a:p>
            <a:r>
              <a:rPr lang="tr-TR" dirty="0"/>
              <a:t>Sevk edilmesi gereken hastaları sayabilmek </a:t>
            </a:r>
          </a:p>
          <a:p>
            <a:endParaRPr lang="tr-TR" dirty="0"/>
          </a:p>
        </p:txBody>
      </p:sp>
    </p:spTree>
    <p:extLst>
      <p:ext uri="{BB962C8B-B14F-4D97-AF65-F5344CB8AC3E}">
        <p14:creationId xmlns:p14="http://schemas.microsoft.com/office/powerpoint/2010/main" val="366608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13563C-DDBF-41CB-A11B-282ECB0243F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B3A2E3-5089-49AE-AEB6-81DE408004E7}"/>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262127C-B90C-4AC3-8F71-D54E8D2E429A}"/>
              </a:ext>
            </a:extLst>
          </p:cNvPr>
          <p:cNvPicPr>
            <a:picLocks noChangeAspect="1"/>
          </p:cNvPicPr>
          <p:nvPr/>
        </p:nvPicPr>
        <p:blipFill>
          <a:blip r:embed="rId2"/>
          <a:stretch>
            <a:fillRect/>
          </a:stretch>
        </p:blipFill>
        <p:spPr>
          <a:xfrm>
            <a:off x="964861" y="888560"/>
            <a:ext cx="7671755" cy="4646478"/>
          </a:xfrm>
          <a:prstGeom prst="rect">
            <a:avLst/>
          </a:prstGeom>
        </p:spPr>
      </p:pic>
    </p:spTree>
    <p:extLst>
      <p:ext uri="{BB962C8B-B14F-4D97-AF65-F5344CB8AC3E}">
        <p14:creationId xmlns:p14="http://schemas.microsoft.com/office/powerpoint/2010/main" val="999903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8330CE-9326-48FC-B044-1A1304705C9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274F8B9-9A2E-4F3A-9737-F6095CA47491}"/>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D9CE820-9360-4678-980B-F1581039FDFD}"/>
              </a:ext>
            </a:extLst>
          </p:cNvPr>
          <p:cNvPicPr>
            <a:picLocks noChangeAspect="1"/>
          </p:cNvPicPr>
          <p:nvPr/>
        </p:nvPicPr>
        <p:blipFill>
          <a:blip r:embed="rId3"/>
          <a:stretch>
            <a:fillRect/>
          </a:stretch>
        </p:blipFill>
        <p:spPr>
          <a:xfrm>
            <a:off x="895349" y="575249"/>
            <a:ext cx="7548259" cy="5488386"/>
          </a:xfrm>
          <a:prstGeom prst="rect">
            <a:avLst/>
          </a:prstGeom>
        </p:spPr>
      </p:pic>
    </p:spTree>
    <p:extLst>
      <p:ext uri="{BB962C8B-B14F-4D97-AF65-F5344CB8AC3E}">
        <p14:creationId xmlns:p14="http://schemas.microsoft.com/office/powerpoint/2010/main" val="2651926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0-9: depresyon yok</a:t>
            </a:r>
          </a:p>
          <a:p>
            <a:r>
              <a:rPr lang="tr-TR" dirty="0"/>
              <a:t>10-18: hafif depresyon </a:t>
            </a:r>
          </a:p>
          <a:p>
            <a:r>
              <a:rPr lang="tr-TR" dirty="0"/>
              <a:t>19-29: orta derecede depresyon</a:t>
            </a:r>
          </a:p>
          <a:p>
            <a:r>
              <a:rPr lang="tr-TR" dirty="0"/>
              <a:t>30-63: ağır depresyon</a:t>
            </a:r>
          </a:p>
        </p:txBody>
      </p:sp>
    </p:spTree>
    <p:extLst>
      <p:ext uri="{BB962C8B-B14F-4D97-AF65-F5344CB8AC3E}">
        <p14:creationId xmlns:p14="http://schemas.microsoft.com/office/powerpoint/2010/main" val="77189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A94E23-7433-CB9F-1117-50E509862620}"/>
              </a:ext>
            </a:extLst>
          </p:cNvPr>
          <p:cNvSpPr>
            <a:spLocks noGrp="1"/>
          </p:cNvSpPr>
          <p:nvPr>
            <p:ph type="title"/>
          </p:nvPr>
        </p:nvSpPr>
        <p:spPr/>
        <p:txBody>
          <a:bodyPr/>
          <a:lstStyle/>
          <a:p>
            <a:endParaRPr lang="tr-TR"/>
          </a:p>
        </p:txBody>
      </p:sp>
      <p:pic>
        <p:nvPicPr>
          <p:cNvPr id="4" name="Content Placeholder 4" descr="hamilton_depresyon_degerlendirme.pdf">
            <a:extLst>
              <a:ext uri="{FF2B5EF4-FFF2-40B4-BE49-F238E27FC236}">
                <a16:creationId xmlns:a16="http://schemas.microsoft.com/office/drawing/2014/main" id="{C9E33422-C20E-271F-6E5A-58061EEDE221}"/>
              </a:ext>
            </a:extLst>
          </p:cNvPr>
          <p:cNvPicPr>
            <a:picLocks noChangeAspect="1"/>
          </p:cNvPicPr>
          <p:nvPr/>
        </p:nvPicPr>
        <p:blipFill rotWithShape="1">
          <a:blip r:embed="rId3"/>
          <a:stretch/>
        </p:blipFill>
        <p:spPr bwMode="auto">
          <a:xfrm>
            <a:off x="0" y="-863739"/>
            <a:ext cx="6264696" cy="8866141"/>
          </a:xfrm>
          <a:prstGeom prst="rect">
            <a:avLst/>
          </a:prstGeom>
          <a:noFill/>
          <a:ln w="9525" cap="flat" cmpd="sng" algn="ctr">
            <a:noFill/>
            <a:prstDash val="solid"/>
            <a:miter lim="800000"/>
            <a:headEnd/>
            <a:tailEnd/>
          </a:ln>
          <a:effectLst/>
        </p:spPr>
      </p:pic>
      <p:sp>
        <p:nvSpPr>
          <p:cNvPr id="6" name="İçerik Yer Tutucusu 5">
            <a:extLst>
              <a:ext uri="{FF2B5EF4-FFF2-40B4-BE49-F238E27FC236}">
                <a16:creationId xmlns:a16="http://schemas.microsoft.com/office/drawing/2014/main" id="{6178D7EF-9FF1-4893-A836-FB678E8C7E42}"/>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4093819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EBEE5-17D4-9AF4-5245-105885168CD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434B856-63E0-B97C-5EE1-0B5C63E4FBB3}"/>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9EBCCA55-B512-A4B7-6C25-18F0143D6EF8}"/>
              </a:ext>
            </a:extLst>
          </p:cNvPr>
          <p:cNvPicPr>
            <a:picLocks noChangeAspect="1"/>
          </p:cNvPicPr>
          <p:nvPr/>
        </p:nvPicPr>
        <p:blipFill>
          <a:blip r:embed="rId2"/>
          <a:stretch>
            <a:fillRect/>
          </a:stretch>
        </p:blipFill>
        <p:spPr>
          <a:xfrm>
            <a:off x="74577" y="0"/>
            <a:ext cx="5584861" cy="3822970"/>
          </a:xfrm>
          <a:prstGeom prst="rect">
            <a:avLst/>
          </a:prstGeom>
        </p:spPr>
      </p:pic>
      <p:pic>
        <p:nvPicPr>
          <p:cNvPr id="6" name="Resim 5">
            <a:extLst>
              <a:ext uri="{FF2B5EF4-FFF2-40B4-BE49-F238E27FC236}">
                <a16:creationId xmlns:a16="http://schemas.microsoft.com/office/drawing/2014/main" id="{023648E6-8D02-4E56-A4AD-8365E2EB69D3}"/>
              </a:ext>
            </a:extLst>
          </p:cNvPr>
          <p:cNvPicPr>
            <a:picLocks noChangeAspect="1"/>
          </p:cNvPicPr>
          <p:nvPr/>
        </p:nvPicPr>
        <p:blipFill rotWithShape="1">
          <a:blip r:embed="rId3"/>
          <a:srcRect l="1833" t="12289" r="5515" b="7766"/>
          <a:stretch/>
        </p:blipFill>
        <p:spPr>
          <a:xfrm>
            <a:off x="214008" y="3727431"/>
            <a:ext cx="5262663" cy="3043020"/>
          </a:xfrm>
          <a:prstGeom prst="rect">
            <a:avLst/>
          </a:prstGeom>
        </p:spPr>
      </p:pic>
    </p:spTree>
    <p:extLst>
      <p:ext uri="{BB962C8B-B14F-4D97-AF65-F5344CB8AC3E}">
        <p14:creationId xmlns:p14="http://schemas.microsoft.com/office/powerpoint/2010/main" val="4039590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8F0B9D-BEF9-4653-8875-5C049283463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64EF1AD-D876-4D86-8FFD-DE811362F297}"/>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BD980447-F4A1-432A-B7B6-3666AD0C7510}"/>
              </a:ext>
            </a:extLst>
          </p:cNvPr>
          <p:cNvPicPr>
            <a:picLocks noChangeAspect="1"/>
          </p:cNvPicPr>
          <p:nvPr/>
        </p:nvPicPr>
        <p:blipFill>
          <a:blip r:embed="rId3"/>
          <a:stretch>
            <a:fillRect/>
          </a:stretch>
        </p:blipFill>
        <p:spPr>
          <a:xfrm>
            <a:off x="351817" y="0"/>
            <a:ext cx="5033566" cy="6858000"/>
          </a:xfrm>
          <a:prstGeom prst="rect">
            <a:avLst/>
          </a:prstGeom>
        </p:spPr>
      </p:pic>
      <p:pic>
        <p:nvPicPr>
          <p:cNvPr id="7" name="Resim 6">
            <a:extLst>
              <a:ext uri="{FF2B5EF4-FFF2-40B4-BE49-F238E27FC236}">
                <a16:creationId xmlns:a16="http://schemas.microsoft.com/office/drawing/2014/main" id="{0AEEDB07-2963-4E23-8948-110DBF193F85}"/>
              </a:ext>
            </a:extLst>
          </p:cNvPr>
          <p:cNvPicPr>
            <a:picLocks noChangeAspect="1"/>
          </p:cNvPicPr>
          <p:nvPr/>
        </p:nvPicPr>
        <p:blipFill>
          <a:blip r:embed="rId4"/>
          <a:stretch>
            <a:fillRect/>
          </a:stretch>
        </p:blipFill>
        <p:spPr>
          <a:xfrm>
            <a:off x="5385383" y="218567"/>
            <a:ext cx="6665376" cy="5725033"/>
          </a:xfrm>
          <a:prstGeom prst="rect">
            <a:avLst/>
          </a:prstGeom>
        </p:spPr>
      </p:pic>
    </p:spTree>
    <p:extLst>
      <p:ext uri="{BB962C8B-B14F-4D97-AF65-F5344CB8AC3E}">
        <p14:creationId xmlns:p14="http://schemas.microsoft.com/office/powerpoint/2010/main" val="29161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364D6-0042-5DC1-6B61-63B674FA61DC}"/>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8315E51D-90A8-5FB0-EE79-0FF95CD81441}"/>
              </a:ext>
            </a:extLst>
          </p:cNvPr>
          <p:cNvSpPr>
            <a:spLocks noGrp="1"/>
          </p:cNvSpPr>
          <p:nvPr>
            <p:ph idx="1"/>
          </p:nvPr>
        </p:nvSpPr>
        <p:spPr/>
        <p:txBody>
          <a:bodyPr>
            <a:normAutofit fontScale="92500" lnSpcReduction="20000"/>
          </a:bodyPr>
          <a:lstStyle/>
          <a:p>
            <a:pPr marL="0" indent="0">
              <a:buNone/>
            </a:pPr>
            <a:r>
              <a:rPr lang="tr-TR" dirty="0"/>
              <a:t>Tanıya götüren laboratuvar testleri</a:t>
            </a:r>
          </a:p>
          <a:p>
            <a:endParaRPr lang="tr-TR" dirty="0"/>
          </a:p>
          <a:p>
            <a:pPr marL="0" indent="0">
              <a:buNone/>
            </a:pPr>
            <a:r>
              <a:rPr lang="tr-TR" dirty="0"/>
              <a:t>Ayırıcı tanı için; </a:t>
            </a:r>
          </a:p>
          <a:p>
            <a:r>
              <a:rPr lang="tr-TR" dirty="0" err="1"/>
              <a:t>Tiroid</a:t>
            </a:r>
            <a:r>
              <a:rPr lang="tr-TR" dirty="0"/>
              <a:t> işlevselliği (özellikle TSH), anemi (Fe, B12,hemogram) </a:t>
            </a:r>
          </a:p>
          <a:p>
            <a:endParaRPr lang="tr-TR" dirty="0"/>
          </a:p>
          <a:p>
            <a:r>
              <a:rPr lang="tr-TR" dirty="0"/>
              <a:t>Elektrolitler </a:t>
            </a:r>
          </a:p>
          <a:p>
            <a:endParaRPr lang="tr-TR" dirty="0"/>
          </a:p>
          <a:p>
            <a:r>
              <a:rPr lang="tr-TR" dirty="0"/>
              <a:t>Uyku, EEG değişiklikleri </a:t>
            </a:r>
          </a:p>
          <a:p>
            <a:endParaRPr lang="tr-TR" dirty="0"/>
          </a:p>
          <a:p>
            <a:r>
              <a:rPr lang="tr-TR" dirty="0"/>
              <a:t>Beyin görüntüleme bulguları</a:t>
            </a:r>
          </a:p>
          <a:p>
            <a:endParaRPr lang="tr-TR" dirty="0"/>
          </a:p>
        </p:txBody>
      </p:sp>
    </p:spTree>
    <p:extLst>
      <p:ext uri="{BB962C8B-B14F-4D97-AF65-F5344CB8AC3E}">
        <p14:creationId xmlns:p14="http://schemas.microsoft.com/office/powerpoint/2010/main" val="1932767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F9CF97-299B-F451-8670-5604D99C8744}"/>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4887103B-0377-C687-FF14-9D5704D7D6B5}"/>
              </a:ext>
            </a:extLst>
          </p:cNvPr>
          <p:cNvSpPr>
            <a:spLocks noGrp="1"/>
          </p:cNvSpPr>
          <p:nvPr>
            <p:ph idx="1"/>
          </p:nvPr>
        </p:nvSpPr>
        <p:spPr/>
        <p:txBody>
          <a:bodyPr>
            <a:normAutofit/>
          </a:bodyPr>
          <a:lstStyle/>
          <a:p>
            <a:pPr marL="0" indent="0">
              <a:buNone/>
            </a:pPr>
            <a:r>
              <a:rPr lang="tr-TR" dirty="0"/>
              <a:t>Hasta Eğitimi</a:t>
            </a:r>
          </a:p>
          <a:p>
            <a:pPr marL="0" indent="0">
              <a:buNone/>
            </a:pPr>
            <a:endParaRPr lang="tr-TR" dirty="0"/>
          </a:p>
          <a:p>
            <a:pPr marL="0" indent="0">
              <a:buNone/>
            </a:pPr>
            <a:r>
              <a:rPr lang="tr-TR" dirty="0"/>
              <a:t>Medikal tedavi düzenlenmesi</a:t>
            </a:r>
          </a:p>
          <a:p>
            <a:pPr marL="731520" lvl="1" indent="-457200"/>
            <a:endParaRPr lang="tr-TR" dirty="0"/>
          </a:p>
          <a:p>
            <a:pPr marL="0" indent="0">
              <a:buNone/>
            </a:pPr>
            <a:r>
              <a:rPr lang="tr-TR" dirty="0"/>
              <a:t>Psikoterapi</a:t>
            </a:r>
          </a:p>
          <a:p>
            <a:pPr marL="0" indent="0">
              <a:buNone/>
            </a:pPr>
            <a:endParaRPr lang="tr-TR" dirty="0"/>
          </a:p>
          <a:p>
            <a:pPr marL="0" indent="0">
              <a:buNone/>
            </a:pPr>
            <a:r>
              <a:rPr lang="tr-TR" dirty="0"/>
              <a:t>Diğer tedavi yöntemleri </a:t>
            </a:r>
          </a:p>
          <a:p>
            <a:endParaRPr lang="tr-TR" dirty="0"/>
          </a:p>
        </p:txBody>
      </p:sp>
    </p:spTree>
    <p:extLst>
      <p:ext uri="{BB962C8B-B14F-4D97-AF65-F5344CB8AC3E}">
        <p14:creationId xmlns:p14="http://schemas.microsoft.com/office/powerpoint/2010/main" val="2801935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Hasta Eğitimi</a:t>
            </a:r>
          </a:p>
        </p:txBody>
      </p:sp>
      <p:sp>
        <p:nvSpPr>
          <p:cNvPr id="3" name="İçerik Yer Tutucusu 2"/>
          <p:cNvSpPr>
            <a:spLocks noGrp="1"/>
          </p:cNvSpPr>
          <p:nvPr>
            <p:ph idx="1"/>
          </p:nvPr>
        </p:nvSpPr>
        <p:spPr/>
        <p:txBody>
          <a:bodyPr/>
          <a:lstStyle/>
          <a:p>
            <a:r>
              <a:rPr lang="tr-TR" dirty="0"/>
              <a:t>Depresyon nedir?</a:t>
            </a:r>
          </a:p>
          <a:p>
            <a:endParaRPr lang="tr-TR" dirty="0"/>
          </a:p>
          <a:p>
            <a:r>
              <a:rPr lang="tr-TR" dirty="0"/>
              <a:t>Depresyon, tedavi edilebilir</a:t>
            </a:r>
          </a:p>
          <a:p>
            <a:endParaRPr lang="tr-TR" dirty="0"/>
          </a:p>
          <a:p>
            <a:r>
              <a:rPr lang="tr-TR" dirty="0"/>
              <a:t>Herkesin başına gelebilecek bir durumdur</a:t>
            </a:r>
          </a:p>
          <a:p>
            <a:endParaRPr lang="tr-TR" dirty="0"/>
          </a:p>
          <a:p>
            <a:r>
              <a:rPr lang="tr-TR" dirty="0"/>
              <a:t>Bir zayıflık değildir</a:t>
            </a:r>
          </a:p>
          <a:p>
            <a:endParaRPr lang="tr-TR" dirty="0"/>
          </a:p>
        </p:txBody>
      </p:sp>
    </p:spTree>
    <p:extLst>
      <p:ext uri="{BB962C8B-B14F-4D97-AF65-F5344CB8AC3E}">
        <p14:creationId xmlns:p14="http://schemas.microsoft.com/office/powerpoint/2010/main" val="140429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Öneriler </a:t>
            </a:r>
          </a:p>
        </p:txBody>
      </p:sp>
      <p:sp>
        <p:nvSpPr>
          <p:cNvPr id="3" name="İçerik Yer Tutucusu 2"/>
          <p:cNvSpPr>
            <a:spLocks noGrp="1"/>
          </p:cNvSpPr>
          <p:nvPr>
            <p:ph idx="1"/>
          </p:nvPr>
        </p:nvSpPr>
        <p:spPr/>
        <p:txBody>
          <a:bodyPr/>
          <a:lstStyle/>
          <a:p>
            <a:endParaRPr lang="tr-TR" dirty="0"/>
          </a:p>
          <a:p>
            <a:r>
              <a:rPr lang="tr-TR" dirty="0"/>
              <a:t>Güvendiğiniz biri ile duygularınız hakkında konuşun </a:t>
            </a:r>
          </a:p>
          <a:p>
            <a:endParaRPr lang="tr-TR" dirty="0"/>
          </a:p>
          <a:p>
            <a:r>
              <a:rPr lang="tr-TR" dirty="0"/>
              <a:t>İyi olduğunuz zamanlarda yapmaktan hoşlandığınız etkinlikleri yapın</a:t>
            </a:r>
          </a:p>
          <a:p>
            <a:endParaRPr lang="tr-TR" dirty="0"/>
          </a:p>
          <a:p>
            <a:r>
              <a:rPr lang="tr-TR" dirty="0"/>
              <a:t>Bağlarınızı koruyun. Aileniz ve arkadaşlarınızla iletişiminizi koparmayın</a:t>
            </a:r>
          </a:p>
          <a:p>
            <a:endParaRPr lang="tr-TR" dirty="0"/>
          </a:p>
        </p:txBody>
      </p:sp>
    </p:spTree>
    <p:extLst>
      <p:ext uri="{BB962C8B-B14F-4D97-AF65-F5344CB8AC3E}">
        <p14:creationId xmlns:p14="http://schemas.microsoft.com/office/powerpoint/2010/main" val="378217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42B3F5-A27B-8771-9D29-07D48A97D1BD}"/>
              </a:ext>
            </a:extLst>
          </p:cNvPr>
          <p:cNvSpPr>
            <a:spLocks noGrp="1"/>
          </p:cNvSpPr>
          <p:nvPr>
            <p:ph type="title"/>
          </p:nvPr>
        </p:nvSpPr>
        <p:spPr/>
        <p:txBody>
          <a:bodyPr/>
          <a:lstStyle/>
          <a:p>
            <a:r>
              <a:rPr lang="tr-TR" sz="4400" dirty="0"/>
              <a:t>GİRİŞ</a:t>
            </a:r>
            <a:endParaRPr lang="tr-TR" dirty="0"/>
          </a:p>
        </p:txBody>
      </p:sp>
      <p:sp>
        <p:nvSpPr>
          <p:cNvPr id="3" name="İçerik Yer Tutucusu 2">
            <a:extLst>
              <a:ext uri="{FF2B5EF4-FFF2-40B4-BE49-F238E27FC236}">
                <a16:creationId xmlns:a16="http://schemas.microsoft.com/office/drawing/2014/main" id="{75BD2466-9386-1C29-3602-F0A037E8F079}"/>
              </a:ext>
            </a:extLst>
          </p:cNvPr>
          <p:cNvSpPr>
            <a:spLocks noGrp="1"/>
          </p:cNvSpPr>
          <p:nvPr>
            <p:ph idx="1"/>
          </p:nvPr>
        </p:nvSpPr>
        <p:spPr/>
        <p:txBody>
          <a:bodyPr/>
          <a:lstStyle/>
          <a:p>
            <a:r>
              <a:rPr lang="tr-TR" dirty="0"/>
              <a:t>Depresyon sözcüğünün Latince kökü “</a:t>
            </a:r>
            <a:r>
              <a:rPr lang="tr-TR" dirty="0" err="1"/>
              <a:t>depresus</a:t>
            </a:r>
            <a:r>
              <a:rPr lang="tr-TR" dirty="0"/>
              <a:t>” dur; aşağı doğru bastırmak, çekmek, bitkin gamlı-kederli olmak anlamına gelir</a:t>
            </a:r>
          </a:p>
          <a:p>
            <a:endParaRPr lang="tr-TR" dirty="0"/>
          </a:p>
          <a:p>
            <a:r>
              <a:rPr lang="tr-TR" dirty="0"/>
              <a:t>Tıbbi terminolojide “çökkünlük” olarak ifade edilir</a:t>
            </a:r>
          </a:p>
          <a:p>
            <a:endParaRPr lang="tr-TR" dirty="0"/>
          </a:p>
        </p:txBody>
      </p:sp>
    </p:spTree>
    <p:extLst>
      <p:ext uri="{BB962C8B-B14F-4D97-AF65-F5344CB8AC3E}">
        <p14:creationId xmlns:p14="http://schemas.microsoft.com/office/powerpoint/2010/main" val="2228261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Kısa bir yürüyüş bile olsa düzenli olarak egzersiz yapın</a:t>
            </a:r>
          </a:p>
          <a:p>
            <a:pPr marL="0" indent="0">
              <a:buNone/>
            </a:pPr>
            <a:r>
              <a:rPr lang="tr-TR" dirty="0"/>
              <a:t> </a:t>
            </a:r>
          </a:p>
          <a:p>
            <a:r>
              <a:rPr lang="tr-TR" dirty="0"/>
              <a:t>Düzenli yeme ve uyku alışkanlıklarına sadık kalın</a:t>
            </a:r>
          </a:p>
          <a:p>
            <a:pPr marL="0" indent="0">
              <a:buNone/>
            </a:pPr>
            <a:endParaRPr lang="tr-TR" dirty="0"/>
          </a:p>
          <a:p>
            <a:r>
              <a:rPr lang="tr-TR" dirty="0"/>
              <a:t>Genellikle eskisi kadar kendinizi yeterli hissedemeyeceğinizi unutmayın</a:t>
            </a:r>
          </a:p>
        </p:txBody>
      </p:sp>
    </p:spTree>
    <p:extLst>
      <p:ext uri="{BB962C8B-B14F-4D97-AF65-F5344CB8AC3E}">
        <p14:creationId xmlns:p14="http://schemas.microsoft.com/office/powerpoint/2010/main" val="117123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Alkol kullanımından kaçının veya alkol kullanımını kısıtlayın ve uyuşturucu kullanmaktan kaçının</a:t>
            </a:r>
          </a:p>
          <a:p>
            <a:pPr marL="0" indent="0">
              <a:buNone/>
            </a:pPr>
            <a:endParaRPr lang="tr-TR" dirty="0"/>
          </a:p>
          <a:p>
            <a:r>
              <a:rPr lang="tr-TR" dirty="0"/>
              <a:t>İlaç verilirse, ilaçları reçetede belirtildiği gibi kullanın</a:t>
            </a:r>
          </a:p>
          <a:p>
            <a:endParaRPr lang="tr-TR" dirty="0"/>
          </a:p>
          <a:p>
            <a:r>
              <a:rPr lang="tr-TR" dirty="0"/>
              <a:t>Sabırlı olun, daha iyi hissetmek genellikle birkaç hafta sürebilir</a:t>
            </a:r>
          </a:p>
        </p:txBody>
      </p:sp>
    </p:spTree>
    <p:extLst>
      <p:ext uri="{BB962C8B-B14F-4D97-AF65-F5344CB8AC3E}">
        <p14:creationId xmlns:p14="http://schemas.microsoft.com/office/powerpoint/2010/main" val="189631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Farmakolojik Tedavi</a:t>
            </a:r>
          </a:p>
        </p:txBody>
      </p:sp>
      <p:sp>
        <p:nvSpPr>
          <p:cNvPr id="3" name="İçerik Yer Tutucusu 2"/>
          <p:cNvSpPr>
            <a:spLocks noGrp="1"/>
          </p:cNvSpPr>
          <p:nvPr>
            <p:ph idx="1"/>
          </p:nvPr>
        </p:nvSpPr>
        <p:spPr/>
        <p:txBody>
          <a:bodyPr>
            <a:normAutofit fontScale="85000" lnSpcReduction="20000"/>
          </a:bodyPr>
          <a:lstStyle/>
          <a:p>
            <a:r>
              <a:rPr lang="tr-TR" dirty="0" err="1"/>
              <a:t>Selektif</a:t>
            </a:r>
            <a:r>
              <a:rPr lang="tr-TR" dirty="0"/>
              <a:t> </a:t>
            </a:r>
            <a:r>
              <a:rPr lang="tr-TR" dirty="0" err="1"/>
              <a:t>serotonin</a:t>
            </a:r>
            <a:r>
              <a:rPr lang="tr-TR" dirty="0"/>
              <a:t> geri alım inhibitörleri (SSRI)</a:t>
            </a:r>
          </a:p>
          <a:p>
            <a:endParaRPr lang="tr-TR" dirty="0"/>
          </a:p>
          <a:p>
            <a:r>
              <a:rPr lang="tr-TR" dirty="0" err="1"/>
              <a:t>Serotonin</a:t>
            </a:r>
            <a:r>
              <a:rPr lang="tr-TR" dirty="0"/>
              <a:t> / </a:t>
            </a:r>
            <a:r>
              <a:rPr lang="tr-TR" dirty="0" err="1"/>
              <a:t>norepinefrin</a:t>
            </a:r>
            <a:r>
              <a:rPr lang="tr-TR" dirty="0"/>
              <a:t> geri alım inhibitörleri (SNRI)</a:t>
            </a:r>
          </a:p>
          <a:p>
            <a:endParaRPr lang="tr-TR" dirty="0"/>
          </a:p>
          <a:p>
            <a:r>
              <a:rPr lang="tr-TR" dirty="0" err="1"/>
              <a:t>Atipik</a:t>
            </a:r>
            <a:r>
              <a:rPr lang="tr-TR" dirty="0"/>
              <a:t> </a:t>
            </a:r>
            <a:r>
              <a:rPr lang="tr-TR" dirty="0" err="1"/>
              <a:t>antidepresanlar</a:t>
            </a:r>
            <a:endParaRPr lang="tr-TR" dirty="0"/>
          </a:p>
          <a:p>
            <a:endParaRPr lang="tr-TR" dirty="0"/>
          </a:p>
          <a:p>
            <a:r>
              <a:rPr lang="tr-TR" dirty="0" err="1"/>
              <a:t>Serotonin-Dopamin</a:t>
            </a:r>
            <a:r>
              <a:rPr lang="tr-TR" dirty="0"/>
              <a:t> Aktivite Modülatörleri (SDAM)</a:t>
            </a:r>
          </a:p>
          <a:p>
            <a:pPr marL="82296" indent="0">
              <a:buNone/>
            </a:pPr>
            <a:endParaRPr lang="tr-TR" dirty="0"/>
          </a:p>
          <a:p>
            <a:r>
              <a:rPr lang="tr-TR" dirty="0" err="1"/>
              <a:t>Trisiklik</a:t>
            </a:r>
            <a:r>
              <a:rPr lang="tr-TR" dirty="0"/>
              <a:t> </a:t>
            </a:r>
            <a:r>
              <a:rPr lang="tr-TR" dirty="0" err="1"/>
              <a:t>antidepresanlar</a:t>
            </a:r>
            <a:r>
              <a:rPr lang="tr-TR" dirty="0"/>
              <a:t> (TCA)</a:t>
            </a:r>
          </a:p>
          <a:p>
            <a:endParaRPr lang="tr-TR" dirty="0"/>
          </a:p>
          <a:p>
            <a:r>
              <a:rPr lang="tr-TR" dirty="0" err="1"/>
              <a:t>Monoamin</a:t>
            </a:r>
            <a:r>
              <a:rPr lang="tr-TR" dirty="0"/>
              <a:t> </a:t>
            </a:r>
            <a:r>
              <a:rPr lang="tr-TR" dirty="0" err="1"/>
              <a:t>oksidaz</a:t>
            </a:r>
            <a:r>
              <a:rPr lang="tr-TR" dirty="0"/>
              <a:t> inhibitörleri (MAOI)</a:t>
            </a:r>
          </a:p>
          <a:p>
            <a:endParaRPr lang="tr-TR" dirty="0"/>
          </a:p>
        </p:txBody>
      </p:sp>
    </p:spTree>
    <p:extLst>
      <p:ext uri="{BB962C8B-B14F-4D97-AF65-F5344CB8AC3E}">
        <p14:creationId xmlns:p14="http://schemas.microsoft.com/office/powerpoint/2010/main" val="186249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defRPr/>
            </a:pPr>
            <a:r>
              <a:rPr lang="tr-TR" dirty="0"/>
              <a:t>Tedavi etkin süre ve dozda planlanmalı</a:t>
            </a:r>
          </a:p>
          <a:p>
            <a:pPr>
              <a:defRPr/>
            </a:pPr>
            <a:endParaRPr lang="tr-TR" dirty="0"/>
          </a:p>
          <a:p>
            <a:pPr>
              <a:defRPr/>
            </a:pPr>
            <a:r>
              <a:rPr lang="tr-TR" dirty="0"/>
              <a:t>Tedavi ilk atakta en az 6 ay/1 yıl, 2. atakta 2 yıl sürmeli</a:t>
            </a:r>
          </a:p>
          <a:p>
            <a:pPr>
              <a:defRPr/>
            </a:pPr>
            <a:endParaRPr lang="tr-TR" dirty="0"/>
          </a:p>
          <a:p>
            <a:pPr>
              <a:defRPr/>
            </a:pPr>
            <a:r>
              <a:rPr lang="tr-TR" dirty="0"/>
              <a:t>İlaçlar düşük dozlarda başlanarak basamaklı olarak artırılmalı ve azaltarak sonlandırılmalı</a:t>
            </a:r>
          </a:p>
          <a:p>
            <a:pPr>
              <a:defRPr/>
            </a:pPr>
            <a:endParaRPr lang="tr-TR" dirty="0"/>
          </a:p>
          <a:p>
            <a:pPr>
              <a:defRPr/>
            </a:pPr>
            <a:r>
              <a:rPr lang="tr-TR" dirty="0"/>
              <a:t>İstenen esas etki geç başlar  (3 hafta)</a:t>
            </a:r>
          </a:p>
          <a:p>
            <a:endParaRPr lang="tr-TR" dirty="0"/>
          </a:p>
        </p:txBody>
      </p:sp>
    </p:spTree>
    <p:extLst>
      <p:ext uri="{BB962C8B-B14F-4D97-AF65-F5344CB8AC3E}">
        <p14:creationId xmlns:p14="http://schemas.microsoft.com/office/powerpoint/2010/main" val="1808872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24B8CF-3807-438C-A4CE-3E46EBDDFC2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B57558B-77DD-404C-A078-0700A1B4202C}"/>
              </a:ext>
            </a:extLst>
          </p:cNvPr>
          <p:cNvSpPr>
            <a:spLocks noGrp="1"/>
          </p:cNvSpPr>
          <p:nvPr>
            <p:ph idx="1"/>
          </p:nvPr>
        </p:nvSpPr>
        <p:spPr/>
        <p:txBody>
          <a:bodyPr>
            <a:normAutofit lnSpcReduction="10000"/>
          </a:bodyPr>
          <a:lstStyle/>
          <a:p>
            <a:pPr>
              <a:defRPr/>
            </a:pPr>
            <a:r>
              <a:rPr lang="tr-TR" dirty="0"/>
              <a:t>Tüm </a:t>
            </a:r>
            <a:r>
              <a:rPr lang="tr-TR" dirty="0" err="1"/>
              <a:t>antidepresanlar</a:t>
            </a:r>
            <a:r>
              <a:rPr lang="tr-TR" dirty="0"/>
              <a:t> genel olarak eşit etkide</a:t>
            </a:r>
          </a:p>
          <a:p>
            <a:pPr>
              <a:defRPr/>
            </a:pPr>
            <a:endParaRPr lang="tr-TR" dirty="0"/>
          </a:p>
          <a:p>
            <a:pPr>
              <a:defRPr/>
            </a:pPr>
            <a:r>
              <a:rPr lang="tr-TR" dirty="0"/>
              <a:t>İlaç tercihi yan etki profili, daha önceki cevaplar, </a:t>
            </a:r>
            <a:r>
              <a:rPr lang="tr-TR" dirty="0" err="1"/>
              <a:t>komorbid</a:t>
            </a:r>
            <a:r>
              <a:rPr lang="tr-TR" dirty="0"/>
              <a:t> durumlar ve maliyete göre yapılır</a:t>
            </a:r>
          </a:p>
          <a:p>
            <a:pPr marL="0" indent="0">
              <a:buNone/>
              <a:defRPr/>
            </a:pPr>
            <a:endParaRPr lang="tr-TR" dirty="0"/>
          </a:p>
          <a:p>
            <a:pPr>
              <a:defRPr/>
            </a:pPr>
            <a:r>
              <a:rPr lang="tr-TR" dirty="0"/>
              <a:t>İlaç tedavisinin 7. gününden itibaren bir süre intihar olasılığı artar, yakın takip </a:t>
            </a:r>
          </a:p>
          <a:p>
            <a:pPr>
              <a:defRPr/>
            </a:pPr>
            <a:endParaRPr lang="tr-TR" dirty="0"/>
          </a:p>
          <a:p>
            <a:pPr>
              <a:defRPr/>
            </a:pPr>
            <a:r>
              <a:rPr lang="tr-TR" dirty="0"/>
              <a:t>SSRI ve MAOİ tedavileri ilke olarak kombine edilmemeli, geçiş yapılacaksa da arada 2 haftalık bir arınma süresi verilmeli</a:t>
            </a:r>
          </a:p>
          <a:p>
            <a:pPr>
              <a:defRPr/>
            </a:pPr>
            <a:endParaRPr lang="tr-TR" dirty="0"/>
          </a:p>
          <a:p>
            <a:endParaRPr lang="tr-TR" dirty="0"/>
          </a:p>
        </p:txBody>
      </p:sp>
    </p:spTree>
    <p:extLst>
      <p:ext uri="{BB962C8B-B14F-4D97-AF65-F5344CB8AC3E}">
        <p14:creationId xmlns:p14="http://schemas.microsoft.com/office/powerpoint/2010/main" val="3436733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Selektif</a:t>
            </a:r>
            <a:r>
              <a:rPr lang="tr-TR" dirty="0"/>
              <a:t> </a:t>
            </a:r>
            <a:r>
              <a:rPr lang="tr-TR" dirty="0" err="1"/>
              <a:t>Serotonin</a:t>
            </a:r>
            <a:r>
              <a:rPr lang="tr-TR" dirty="0"/>
              <a:t> Geri Alım İnhibitörleri (SSRI)</a:t>
            </a:r>
          </a:p>
        </p:txBody>
      </p:sp>
      <p:sp>
        <p:nvSpPr>
          <p:cNvPr id="3" name="İçerik Yer Tutucusu 2"/>
          <p:cNvSpPr>
            <a:spLocks noGrp="1"/>
          </p:cNvSpPr>
          <p:nvPr>
            <p:ph idx="1"/>
          </p:nvPr>
        </p:nvSpPr>
        <p:spPr/>
        <p:txBody>
          <a:bodyPr>
            <a:normAutofit/>
          </a:bodyPr>
          <a:lstStyle/>
          <a:p>
            <a:r>
              <a:rPr lang="tr-TR" dirty="0"/>
              <a:t>Dozaj kolaylığı</a:t>
            </a:r>
          </a:p>
          <a:p>
            <a:endParaRPr lang="tr-TR" dirty="0"/>
          </a:p>
          <a:p>
            <a:r>
              <a:rPr lang="tr-TR" dirty="0"/>
              <a:t>Doz aşımında düşük </a:t>
            </a:r>
            <a:r>
              <a:rPr lang="tr-TR" dirty="0" err="1"/>
              <a:t>toksisite</a:t>
            </a:r>
            <a:endParaRPr lang="tr-TR" dirty="0"/>
          </a:p>
          <a:p>
            <a:endParaRPr lang="tr-TR" dirty="0"/>
          </a:p>
          <a:p>
            <a:r>
              <a:rPr lang="tr-TR" dirty="0"/>
              <a:t>Çocuk ve ergenlerde kullanım</a:t>
            </a:r>
          </a:p>
          <a:p>
            <a:pPr marL="0" indent="0">
              <a:buNone/>
            </a:pPr>
            <a:endParaRPr lang="tr-TR" dirty="0"/>
          </a:p>
          <a:p>
            <a:r>
              <a:rPr lang="tr-TR" dirty="0"/>
              <a:t>Daha az belirgin yan etki</a:t>
            </a:r>
          </a:p>
          <a:p>
            <a:endParaRPr lang="tr-TR" dirty="0"/>
          </a:p>
        </p:txBody>
      </p:sp>
    </p:spTree>
    <p:extLst>
      <p:ext uri="{BB962C8B-B14F-4D97-AF65-F5344CB8AC3E}">
        <p14:creationId xmlns:p14="http://schemas.microsoft.com/office/powerpoint/2010/main" val="1743591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602E78-2472-4006-A64A-261243095E44}"/>
              </a:ext>
            </a:extLst>
          </p:cNvPr>
          <p:cNvSpPr>
            <a:spLocks noGrp="1"/>
          </p:cNvSpPr>
          <p:nvPr>
            <p:ph type="title"/>
          </p:nvPr>
        </p:nvSpPr>
        <p:spPr/>
        <p:txBody>
          <a:bodyPr/>
          <a:lstStyle/>
          <a:p>
            <a:endParaRPr lang="tr-TR" dirty="0"/>
          </a:p>
        </p:txBody>
      </p:sp>
      <p:graphicFrame>
        <p:nvGraphicFramePr>
          <p:cNvPr id="4" name="Tablo 4">
            <a:extLst>
              <a:ext uri="{FF2B5EF4-FFF2-40B4-BE49-F238E27FC236}">
                <a16:creationId xmlns:a16="http://schemas.microsoft.com/office/drawing/2014/main" id="{DCE87D32-8EDA-42BD-859E-362902E68E09}"/>
              </a:ext>
            </a:extLst>
          </p:cNvPr>
          <p:cNvGraphicFramePr>
            <a:graphicFrameLocks noGrp="1"/>
          </p:cNvGraphicFramePr>
          <p:nvPr>
            <p:ph idx="1"/>
            <p:extLst>
              <p:ext uri="{D42A27DB-BD31-4B8C-83A1-F6EECF244321}">
                <p14:modId xmlns:p14="http://schemas.microsoft.com/office/powerpoint/2010/main" val="951201179"/>
              </p:ext>
            </p:extLst>
          </p:nvPr>
        </p:nvGraphicFramePr>
        <p:xfrm>
          <a:off x="838200" y="1825624"/>
          <a:ext cx="5257800" cy="358984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68139619"/>
                    </a:ext>
                  </a:extLst>
                </a:gridCol>
                <a:gridCol w="1752600">
                  <a:extLst>
                    <a:ext uri="{9D8B030D-6E8A-4147-A177-3AD203B41FA5}">
                      <a16:colId xmlns:a16="http://schemas.microsoft.com/office/drawing/2014/main" val="2109960738"/>
                    </a:ext>
                  </a:extLst>
                </a:gridCol>
                <a:gridCol w="1752600">
                  <a:extLst>
                    <a:ext uri="{9D8B030D-6E8A-4147-A177-3AD203B41FA5}">
                      <a16:colId xmlns:a16="http://schemas.microsoft.com/office/drawing/2014/main" val="396616248"/>
                    </a:ext>
                  </a:extLst>
                </a:gridCol>
              </a:tblGrid>
              <a:tr h="710080">
                <a:tc>
                  <a:txBody>
                    <a:bodyPr/>
                    <a:lstStyle/>
                    <a:p>
                      <a:r>
                        <a:rPr lang="tr-TR" dirty="0"/>
                        <a:t>İlaç Adı </a:t>
                      </a:r>
                    </a:p>
                  </a:txBody>
                  <a:tcPr/>
                </a:tc>
                <a:tc>
                  <a:txBody>
                    <a:bodyPr/>
                    <a:lstStyle/>
                    <a:p>
                      <a:r>
                        <a:rPr lang="tr-TR" dirty="0"/>
                        <a:t>Başlangıç dozu(mg/gün)</a:t>
                      </a:r>
                    </a:p>
                  </a:txBody>
                  <a:tcPr/>
                </a:tc>
                <a:tc>
                  <a:txBody>
                    <a:bodyPr/>
                    <a:lstStyle/>
                    <a:p>
                      <a:r>
                        <a:rPr lang="tr-TR" dirty="0"/>
                        <a:t>Günlük doz aralığı(mg)</a:t>
                      </a:r>
                    </a:p>
                  </a:txBody>
                  <a:tcPr/>
                </a:tc>
                <a:extLst>
                  <a:ext uri="{0D108BD9-81ED-4DB2-BD59-A6C34878D82A}">
                    <a16:rowId xmlns:a16="http://schemas.microsoft.com/office/drawing/2014/main" val="1379946687"/>
                  </a:ext>
                </a:extLst>
              </a:tr>
              <a:tr h="411395">
                <a:tc>
                  <a:txBody>
                    <a:bodyPr/>
                    <a:lstStyle/>
                    <a:p>
                      <a:r>
                        <a:rPr lang="tr-TR" dirty="0" err="1"/>
                        <a:t>Sitalopram</a:t>
                      </a:r>
                      <a:endParaRPr lang="tr-TR" dirty="0"/>
                    </a:p>
                  </a:txBody>
                  <a:tcPr/>
                </a:tc>
                <a:tc>
                  <a:txBody>
                    <a:bodyPr/>
                    <a:lstStyle/>
                    <a:p>
                      <a:r>
                        <a:rPr lang="tr-TR" dirty="0"/>
                        <a:t>20</a:t>
                      </a:r>
                    </a:p>
                  </a:txBody>
                  <a:tcPr/>
                </a:tc>
                <a:tc>
                  <a:txBody>
                    <a:bodyPr/>
                    <a:lstStyle/>
                    <a:p>
                      <a:r>
                        <a:rPr lang="tr-TR" dirty="0"/>
                        <a:t>10-60</a:t>
                      </a:r>
                    </a:p>
                  </a:txBody>
                  <a:tcPr/>
                </a:tc>
                <a:extLst>
                  <a:ext uri="{0D108BD9-81ED-4DB2-BD59-A6C34878D82A}">
                    <a16:rowId xmlns:a16="http://schemas.microsoft.com/office/drawing/2014/main" val="462153892"/>
                  </a:ext>
                </a:extLst>
              </a:tr>
              <a:tr h="411395">
                <a:tc>
                  <a:txBody>
                    <a:bodyPr/>
                    <a:lstStyle/>
                    <a:p>
                      <a:r>
                        <a:rPr lang="tr-TR" dirty="0" err="1"/>
                        <a:t>Essitalopram</a:t>
                      </a:r>
                      <a:endParaRPr lang="tr-TR" dirty="0"/>
                    </a:p>
                  </a:txBody>
                  <a:tcPr/>
                </a:tc>
                <a:tc>
                  <a:txBody>
                    <a:bodyPr/>
                    <a:lstStyle/>
                    <a:p>
                      <a:r>
                        <a:rPr lang="tr-TR" dirty="0"/>
                        <a:t>10</a:t>
                      </a:r>
                    </a:p>
                  </a:txBody>
                  <a:tcPr/>
                </a:tc>
                <a:tc>
                  <a:txBody>
                    <a:bodyPr/>
                    <a:lstStyle/>
                    <a:p>
                      <a:r>
                        <a:rPr lang="tr-TR" dirty="0"/>
                        <a:t>5-30</a:t>
                      </a:r>
                    </a:p>
                  </a:txBody>
                  <a:tcPr/>
                </a:tc>
                <a:extLst>
                  <a:ext uri="{0D108BD9-81ED-4DB2-BD59-A6C34878D82A}">
                    <a16:rowId xmlns:a16="http://schemas.microsoft.com/office/drawing/2014/main" val="1402185704"/>
                  </a:ext>
                </a:extLst>
              </a:tr>
              <a:tr h="411395">
                <a:tc>
                  <a:txBody>
                    <a:bodyPr/>
                    <a:lstStyle/>
                    <a:p>
                      <a:r>
                        <a:rPr lang="tr-TR" dirty="0" err="1"/>
                        <a:t>Fluoksetin</a:t>
                      </a:r>
                      <a:endParaRPr lang="tr-TR" dirty="0"/>
                    </a:p>
                  </a:txBody>
                  <a:tcPr/>
                </a:tc>
                <a:tc>
                  <a:txBody>
                    <a:bodyPr/>
                    <a:lstStyle/>
                    <a:p>
                      <a:r>
                        <a:rPr lang="tr-TR" dirty="0"/>
                        <a:t>20</a:t>
                      </a:r>
                    </a:p>
                  </a:txBody>
                  <a:tcPr/>
                </a:tc>
                <a:tc>
                  <a:txBody>
                    <a:bodyPr/>
                    <a:lstStyle/>
                    <a:p>
                      <a:r>
                        <a:rPr lang="tr-TR" dirty="0"/>
                        <a:t>20-80</a:t>
                      </a:r>
                    </a:p>
                  </a:txBody>
                  <a:tcPr/>
                </a:tc>
                <a:extLst>
                  <a:ext uri="{0D108BD9-81ED-4DB2-BD59-A6C34878D82A}">
                    <a16:rowId xmlns:a16="http://schemas.microsoft.com/office/drawing/2014/main" val="1531847798"/>
                  </a:ext>
                </a:extLst>
              </a:tr>
              <a:tr h="411395">
                <a:tc>
                  <a:txBody>
                    <a:bodyPr/>
                    <a:lstStyle/>
                    <a:p>
                      <a:r>
                        <a:rPr lang="tr-TR" dirty="0" err="1"/>
                        <a:t>Paroksetin</a:t>
                      </a:r>
                      <a:endParaRPr lang="tr-TR" dirty="0"/>
                    </a:p>
                  </a:txBody>
                  <a:tcPr/>
                </a:tc>
                <a:tc>
                  <a:txBody>
                    <a:bodyPr/>
                    <a:lstStyle/>
                    <a:p>
                      <a:r>
                        <a:rPr lang="tr-TR" dirty="0"/>
                        <a:t>20</a:t>
                      </a:r>
                    </a:p>
                  </a:txBody>
                  <a:tcPr/>
                </a:tc>
                <a:tc>
                  <a:txBody>
                    <a:bodyPr/>
                    <a:lstStyle/>
                    <a:p>
                      <a:r>
                        <a:rPr lang="tr-TR" dirty="0"/>
                        <a:t>20-60</a:t>
                      </a:r>
                    </a:p>
                  </a:txBody>
                  <a:tcPr/>
                </a:tc>
                <a:extLst>
                  <a:ext uri="{0D108BD9-81ED-4DB2-BD59-A6C34878D82A}">
                    <a16:rowId xmlns:a16="http://schemas.microsoft.com/office/drawing/2014/main" val="4011731655"/>
                  </a:ext>
                </a:extLst>
              </a:tr>
              <a:tr h="411395">
                <a:tc>
                  <a:txBody>
                    <a:bodyPr/>
                    <a:lstStyle/>
                    <a:p>
                      <a:r>
                        <a:rPr lang="tr-TR" dirty="0" err="1"/>
                        <a:t>Sertralin</a:t>
                      </a:r>
                      <a:endParaRPr lang="tr-TR" dirty="0"/>
                    </a:p>
                  </a:txBody>
                  <a:tcPr/>
                </a:tc>
                <a:tc>
                  <a:txBody>
                    <a:bodyPr/>
                    <a:lstStyle/>
                    <a:p>
                      <a:r>
                        <a:rPr lang="tr-TR" dirty="0"/>
                        <a:t>50</a:t>
                      </a:r>
                    </a:p>
                  </a:txBody>
                  <a:tcPr/>
                </a:tc>
                <a:tc>
                  <a:txBody>
                    <a:bodyPr/>
                    <a:lstStyle/>
                    <a:p>
                      <a:r>
                        <a:rPr lang="tr-TR" dirty="0"/>
                        <a:t>50-200</a:t>
                      </a:r>
                    </a:p>
                  </a:txBody>
                  <a:tcPr/>
                </a:tc>
                <a:extLst>
                  <a:ext uri="{0D108BD9-81ED-4DB2-BD59-A6C34878D82A}">
                    <a16:rowId xmlns:a16="http://schemas.microsoft.com/office/drawing/2014/main" val="3710515489"/>
                  </a:ext>
                </a:extLst>
              </a:tr>
              <a:tr h="411395">
                <a:tc>
                  <a:txBody>
                    <a:bodyPr/>
                    <a:lstStyle/>
                    <a:p>
                      <a:r>
                        <a:rPr lang="tr-TR" dirty="0" err="1"/>
                        <a:t>Duloksetin</a:t>
                      </a:r>
                      <a:endParaRPr lang="tr-TR" dirty="0"/>
                    </a:p>
                  </a:txBody>
                  <a:tcPr/>
                </a:tc>
                <a:tc>
                  <a:txBody>
                    <a:bodyPr/>
                    <a:lstStyle/>
                    <a:p>
                      <a:r>
                        <a:rPr lang="tr-TR" dirty="0"/>
                        <a:t>30</a:t>
                      </a:r>
                    </a:p>
                  </a:txBody>
                  <a:tcPr/>
                </a:tc>
                <a:tc>
                  <a:txBody>
                    <a:bodyPr/>
                    <a:lstStyle/>
                    <a:p>
                      <a:r>
                        <a:rPr lang="tr-TR" dirty="0"/>
                        <a:t>30-120</a:t>
                      </a:r>
                    </a:p>
                  </a:txBody>
                  <a:tcPr/>
                </a:tc>
                <a:extLst>
                  <a:ext uri="{0D108BD9-81ED-4DB2-BD59-A6C34878D82A}">
                    <a16:rowId xmlns:a16="http://schemas.microsoft.com/office/drawing/2014/main" val="1990741465"/>
                  </a:ext>
                </a:extLst>
              </a:tr>
              <a:tr h="411395">
                <a:tc>
                  <a:txBody>
                    <a:bodyPr/>
                    <a:lstStyle/>
                    <a:p>
                      <a:r>
                        <a:rPr lang="tr-TR" dirty="0" err="1"/>
                        <a:t>Venlefaksin</a:t>
                      </a:r>
                      <a:endParaRPr lang="tr-TR" dirty="0"/>
                    </a:p>
                  </a:txBody>
                  <a:tcPr/>
                </a:tc>
                <a:tc>
                  <a:txBody>
                    <a:bodyPr/>
                    <a:lstStyle/>
                    <a:p>
                      <a:r>
                        <a:rPr lang="tr-TR" dirty="0"/>
                        <a:t>75</a:t>
                      </a:r>
                    </a:p>
                  </a:txBody>
                  <a:tcPr/>
                </a:tc>
                <a:tc>
                  <a:txBody>
                    <a:bodyPr/>
                    <a:lstStyle/>
                    <a:p>
                      <a:r>
                        <a:rPr lang="tr-TR" dirty="0"/>
                        <a:t>150-300</a:t>
                      </a:r>
                    </a:p>
                  </a:txBody>
                  <a:tcPr/>
                </a:tc>
                <a:extLst>
                  <a:ext uri="{0D108BD9-81ED-4DB2-BD59-A6C34878D82A}">
                    <a16:rowId xmlns:a16="http://schemas.microsoft.com/office/drawing/2014/main" val="3978546468"/>
                  </a:ext>
                </a:extLst>
              </a:tr>
            </a:tbl>
          </a:graphicData>
        </a:graphic>
      </p:graphicFrame>
      <p:pic>
        <p:nvPicPr>
          <p:cNvPr id="7" name="Picture 4" descr="Citoles nedir? Ne için kullanılır? Dozu ve yan etkileri">
            <a:extLst>
              <a:ext uri="{FF2B5EF4-FFF2-40B4-BE49-F238E27FC236}">
                <a16:creationId xmlns:a16="http://schemas.microsoft.com/office/drawing/2014/main" id="{5B087B44-6361-4A15-A762-A71FDE47C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51" y="681037"/>
            <a:ext cx="2853447" cy="1436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ROZAC (Fluoksetin) Sesli Prospektüsü - YouTube">
            <a:extLst>
              <a:ext uri="{FF2B5EF4-FFF2-40B4-BE49-F238E27FC236}">
                <a16:creationId xmlns:a16="http://schemas.microsoft.com/office/drawing/2014/main" id="{0FA986E1-9730-4097-98AA-16E46DC383F3}"/>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5324" r="38165" b="2127"/>
          <a:stretch/>
        </p:blipFill>
        <p:spPr bwMode="auto">
          <a:xfrm>
            <a:off x="7545250" y="2117758"/>
            <a:ext cx="1594525" cy="1342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axera Nedir? Paxera Neye Yarar? Yan Etkileri.. - Türk Haber Saati">
            <a:extLst>
              <a:ext uri="{FF2B5EF4-FFF2-40B4-BE49-F238E27FC236}">
                <a16:creationId xmlns:a16="http://schemas.microsoft.com/office/drawing/2014/main" id="{44CA38DC-5486-403B-8756-CD4DB5C7A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249" y="2718309"/>
            <a:ext cx="2232570" cy="158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LUSTRAL 50 mg 28 Tablet Prospektüsü">
            <a:extLst>
              <a:ext uri="{FF2B5EF4-FFF2-40B4-BE49-F238E27FC236}">
                <a16:creationId xmlns:a16="http://schemas.microsoft.com/office/drawing/2014/main" id="{95B8A709-09DD-4F4A-BE68-287680EDD2E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214999" y="3772861"/>
            <a:ext cx="1564532" cy="15645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FEXOR XR 37.5 mg 14 mikropellet kapsül | ilaclar.net">
            <a:extLst>
              <a:ext uri="{FF2B5EF4-FFF2-40B4-BE49-F238E27FC236}">
                <a16:creationId xmlns:a16="http://schemas.microsoft.com/office/drawing/2014/main" id="{5CA72E22-E5E2-4551-87B5-C56E75F30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2777" y="4994409"/>
            <a:ext cx="1446867" cy="1446867"/>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a:extLst>
              <a:ext uri="{FF2B5EF4-FFF2-40B4-BE49-F238E27FC236}">
                <a16:creationId xmlns:a16="http://schemas.microsoft.com/office/drawing/2014/main" id="{A0728B04-215A-4278-9445-A25EA2CBC182}"/>
              </a:ext>
            </a:extLst>
          </p:cNvPr>
          <p:cNvSpPr/>
          <p:nvPr/>
        </p:nvSpPr>
        <p:spPr>
          <a:xfrm>
            <a:off x="838200" y="6164277"/>
            <a:ext cx="8185578" cy="276999"/>
          </a:xfrm>
          <a:prstGeom prst="rect">
            <a:avLst/>
          </a:prstGeom>
        </p:spPr>
        <p:txBody>
          <a:bodyPr wrap="square">
            <a:spAutoFit/>
          </a:bodyPr>
          <a:lstStyle/>
          <a:p>
            <a:r>
              <a:rPr lang="tr-TR" sz="1200" dirty="0" err="1">
                <a:solidFill>
                  <a:prstClr val="black"/>
                </a:solidFill>
              </a:rPr>
              <a:t>Textbook</a:t>
            </a:r>
            <a:r>
              <a:rPr lang="tr-TR" sz="1200" dirty="0">
                <a:solidFill>
                  <a:prstClr val="black"/>
                </a:solidFill>
              </a:rPr>
              <a:t> of </a:t>
            </a:r>
            <a:r>
              <a:rPr lang="tr-TR" sz="1200" dirty="0" err="1">
                <a:solidFill>
                  <a:prstClr val="black"/>
                </a:solidFill>
              </a:rPr>
              <a:t>Family</a:t>
            </a:r>
            <a:r>
              <a:rPr lang="tr-TR" sz="1200" dirty="0">
                <a:solidFill>
                  <a:prstClr val="black"/>
                </a:solidFill>
              </a:rPr>
              <a:t> </a:t>
            </a:r>
            <a:r>
              <a:rPr lang="tr-TR" sz="1200" dirty="0" err="1">
                <a:solidFill>
                  <a:prstClr val="black"/>
                </a:solidFill>
              </a:rPr>
              <a:t>Medicine</a:t>
            </a:r>
            <a:r>
              <a:rPr lang="tr-TR" sz="1200" dirty="0">
                <a:solidFill>
                  <a:prstClr val="black"/>
                </a:solidFill>
              </a:rPr>
              <a:t> 9. </a:t>
            </a:r>
            <a:r>
              <a:rPr lang="tr-TR" sz="1200" dirty="0" err="1">
                <a:solidFill>
                  <a:prstClr val="black"/>
                </a:solidFill>
              </a:rPr>
              <a:t>edition</a:t>
            </a:r>
            <a:r>
              <a:rPr lang="tr-TR" sz="1200" dirty="0">
                <a:solidFill>
                  <a:prstClr val="black"/>
                </a:solidFill>
              </a:rPr>
              <a:t>; Robert E. </a:t>
            </a:r>
            <a:r>
              <a:rPr lang="tr-TR" sz="1200" dirty="0" err="1">
                <a:solidFill>
                  <a:prstClr val="black"/>
                </a:solidFill>
              </a:rPr>
              <a:t>Rakel</a:t>
            </a:r>
            <a:r>
              <a:rPr lang="tr-TR" sz="1200" dirty="0">
                <a:solidFill>
                  <a:prstClr val="black"/>
                </a:solidFill>
              </a:rPr>
              <a:t>, David P. </a:t>
            </a:r>
            <a:r>
              <a:rPr lang="tr-TR" sz="1200" dirty="0" err="1">
                <a:solidFill>
                  <a:prstClr val="black"/>
                </a:solidFill>
              </a:rPr>
              <a:t>Rakel</a:t>
            </a:r>
            <a:r>
              <a:rPr lang="tr-TR" sz="1200" dirty="0">
                <a:solidFill>
                  <a:prstClr val="black"/>
                </a:solidFill>
              </a:rPr>
              <a:t> 2016 </a:t>
            </a:r>
            <a:endParaRPr lang="tr-TR" sz="1200" dirty="0"/>
          </a:p>
        </p:txBody>
      </p:sp>
      <p:pic>
        <p:nvPicPr>
          <p:cNvPr id="1030" name="Picture 6" descr="Citol - İlaçlar">
            <a:extLst>
              <a:ext uri="{FF2B5EF4-FFF2-40B4-BE49-F238E27FC236}">
                <a16:creationId xmlns:a16="http://schemas.microsoft.com/office/drawing/2014/main" id="{926DB664-797C-43BC-8D2E-5DE602B97F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3536" y="172234"/>
            <a:ext cx="1776817" cy="17768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uxet nedir? Ne için kullanılır? Kullanıcı Yorumları | Kullananlar 2021">
            <a:extLst>
              <a:ext uri="{FF2B5EF4-FFF2-40B4-BE49-F238E27FC236}">
                <a16:creationId xmlns:a16="http://schemas.microsoft.com/office/drawing/2014/main" id="{1C66D814-7E3B-42AD-807A-F60E3D8416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1577" y="5283984"/>
            <a:ext cx="2523200" cy="13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02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E78EC6-6B13-4E8C-81BC-DFA15987CF4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D29823B-D67D-4A47-86B4-B943D6399260}"/>
              </a:ext>
            </a:extLst>
          </p:cNvPr>
          <p:cNvSpPr>
            <a:spLocks noGrp="1"/>
          </p:cNvSpPr>
          <p:nvPr>
            <p:ph idx="1"/>
          </p:nvPr>
        </p:nvSpPr>
        <p:spPr/>
        <p:txBody>
          <a:bodyPr/>
          <a:lstStyle/>
          <a:p>
            <a:endParaRPr lang="tr-TR"/>
          </a:p>
        </p:txBody>
      </p:sp>
      <p:graphicFrame>
        <p:nvGraphicFramePr>
          <p:cNvPr id="5" name="Tablo 4">
            <a:extLst>
              <a:ext uri="{FF2B5EF4-FFF2-40B4-BE49-F238E27FC236}">
                <a16:creationId xmlns:a16="http://schemas.microsoft.com/office/drawing/2014/main" id="{24CEEA6B-1EAB-407D-9B84-9F5E786AB281}"/>
              </a:ext>
            </a:extLst>
          </p:cNvPr>
          <p:cNvGraphicFramePr>
            <a:graphicFrameLocks noGrp="1"/>
          </p:cNvGraphicFramePr>
          <p:nvPr>
            <p:extLst>
              <p:ext uri="{D42A27DB-BD31-4B8C-83A1-F6EECF244321}">
                <p14:modId xmlns:p14="http://schemas.microsoft.com/office/powerpoint/2010/main" val="3258051081"/>
              </p:ext>
            </p:extLst>
          </p:nvPr>
        </p:nvGraphicFramePr>
        <p:xfrm>
          <a:off x="838200" y="1825625"/>
          <a:ext cx="5257800" cy="414715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624676027"/>
                    </a:ext>
                  </a:extLst>
                </a:gridCol>
                <a:gridCol w="1752600">
                  <a:extLst>
                    <a:ext uri="{9D8B030D-6E8A-4147-A177-3AD203B41FA5}">
                      <a16:colId xmlns:a16="http://schemas.microsoft.com/office/drawing/2014/main" val="3228152380"/>
                    </a:ext>
                  </a:extLst>
                </a:gridCol>
                <a:gridCol w="1752600">
                  <a:extLst>
                    <a:ext uri="{9D8B030D-6E8A-4147-A177-3AD203B41FA5}">
                      <a16:colId xmlns:a16="http://schemas.microsoft.com/office/drawing/2014/main" val="4273005900"/>
                    </a:ext>
                  </a:extLst>
                </a:gridCol>
              </a:tblGrid>
              <a:tr h="65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İlaç Adı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Başlangıç dozu(mg/gün)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Günlük doz aralığı(mg)</a:t>
                      </a:r>
                    </a:p>
                  </a:txBody>
                  <a:tcPr/>
                </a:tc>
                <a:extLst>
                  <a:ext uri="{0D108BD9-81ED-4DB2-BD59-A6C34878D82A}">
                    <a16:rowId xmlns:a16="http://schemas.microsoft.com/office/drawing/2014/main" val="240601979"/>
                  </a:ext>
                </a:extLst>
              </a:tr>
              <a:tr h="582483">
                <a:tc>
                  <a:txBody>
                    <a:bodyPr/>
                    <a:lstStyle/>
                    <a:p>
                      <a:r>
                        <a:rPr lang="tr-TR" dirty="0" err="1"/>
                        <a:t>Amitriptilin</a:t>
                      </a:r>
                      <a:endParaRPr lang="tr-TR" dirty="0"/>
                    </a:p>
                  </a:txBody>
                  <a:tcPr/>
                </a:tc>
                <a:tc>
                  <a:txBody>
                    <a:bodyPr/>
                    <a:lstStyle/>
                    <a:p>
                      <a:r>
                        <a:rPr lang="tr-TR" dirty="0"/>
                        <a:t>50</a:t>
                      </a:r>
                    </a:p>
                  </a:txBody>
                  <a:tcPr/>
                </a:tc>
                <a:tc>
                  <a:txBody>
                    <a:bodyPr/>
                    <a:lstStyle/>
                    <a:p>
                      <a:r>
                        <a:rPr lang="tr-TR" dirty="0"/>
                        <a:t>100-300</a:t>
                      </a:r>
                    </a:p>
                  </a:txBody>
                  <a:tcPr/>
                </a:tc>
                <a:extLst>
                  <a:ext uri="{0D108BD9-81ED-4DB2-BD59-A6C34878D82A}">
                    <a16:rowId xmlns:a16="http://schemas.microsoft.com/office/drawing/2014/main" val="3885271104"/>
                  </a:ext>
                </a:extLst>
              </a:tr>
              <a:tr h="582483">
                <a:tc>
                  <a:txBody>
                    <a:bodyPr/>
                    <a:lstStyle/>
                    <a:p>
                      <a:r>
                        <a:rPr lang="tr-TR" dirty="0" err="1"/>
                        <a:t>İmipramin</a:t>
                      </a:r>
                      <a:endParaRPr lang="tr-TR" dirty="0"/>
                    </a:p>
                  </a:txBody>
                  <a:tcPr/>
                </a:tc>
                <a:tc>
                  <a:txBody>
                    <a:bodyPr/>
                    <a:lstStyle/>
                    <a:p>
                      <a:r>
                        <a:rPr lang="tr-TR" dirty="0"/>
                        <a:t>50</a:t>
                      </a:r>
                    </a:p>
                  </a:txBody>
                  <a:tcPr/>
                </a:tc>
                <a:tc>
                  <a:txBody>
                    <a:bodyPr/>
                    <a:lstStyle/>
                    <a:p>
                      <a:r>
                        <a:rPr lang="tr-TR" dirty="0"/>
                        <a:t>100-300</a:t>
                      </a:r>
                    </a:p>
                  </a:txBody>
                  <a:tcPr/>
                </a:tc>
                <a:extLst>
                  <a:ext uri="{0D108BD9-81ED-4DB2-BD59-A6C34878D82A}">
                    <a16:rowId xmlns:a16="http://schemas.microsoft.com/office/drawing/2014/main" val="731757959"/>
                  </a:ext>
                </a:extLst>
              </a:tr>
              <a:tr h="582483">
                <a:tc>
                  <a:txBody>
                    <a:bodyPr/>
                    <a:lstStyle/>
                    <a:p>
                      <a:r>
                        <a:rPr lang="tr-TR" dirty="0" err="1"/>
                        <a:t>Nortriptilin</a:t>
                      </a:r>
                      <a:endParaRPr lang="tr-TR" dirty="0"/>
                    </a:p>
                  </a:txBody>
                  <a:tcPr/>
                </a:tc>
                <a:tc>
                  <a:txBody>
                    <a:bodyPr/>
                    <a:lstStyle/>
                    <a:p>
                      <a:r>
                        <a:rPr lang="tr-TR" dirty="0"/>
                        <a:t>25</a:t>
                      </a:r>
                    </a:p>
                  </a:txBody>
                  <a:tcPr/>
                </a:tc>
                <a:tc>
                  <a:txBody>
                    <a:bodyPr/>
                    <a:lstStyle/>
                    <a:p>
                      <a:r>
                        <a:rPr lang="tr-TR" dirty="0"/>
                        <a:t>50-200</a:t>
                      </a:r>
                    </a:p>
                  </a:txBody>
                  <a:tcPr/>
                </a:tc>
                <a:extLst>
                  <a:ext uri="{0D108BD9-81ED-4DB2-BD59-A6C34878D82A}">
                    <a16:rowId xmlns:a16="http://schemas.microsoft.com/office/drawing/2014/main" val="516116504"/>
                  </a:ext>
                </a:extLst>
              </a:tr>
              <a:tr h="582483">
                <a:tc>
                  <a:txBody>
                    <a:bodyPr/>
                    <a:lstStyle/>
                    <a:p>
                      <a:r>
                        <a:rPr lang="tr-TR" dirty="0" err="1"/>
                        <a:t>Desipramin</a:t>
                      </a:r>
                      <a:endParaRPr lang="tr-TR" dirty="0"/>
                    </a:p>
                  </a:txBody>
                  <a:tcPr/>
                </a:tc>
                <a:tc>
                  <a:txBody>
                    <a:bodyPr/>
                    <a:lstStyle/>
                    <a:p>
                      <a:r>
                        <a:rPr lang="tr-TR" dirty="0"/>
                        <a:t>50</a:t>
                      </a:r>
                    </a:p>
                  </a:txBody>
                  <a:tcPr/>
                </a:tc>
                <a:tc>
                  <a:txBody>
                    <a:bodyPr/>
                    <a:lstStyle/>
                    <a:p>
                      <a:r>
                        <a:rPr lang="tr-TR" dirty="0"/>
                        <a:t>100-300</a:t>
                      </a:r>
                    </a:p>
                  </a:txBody>
                  <a:tcPr/>
                </a:tc>
                <a:extLst>
                  <a:ext uri="{0D108BD9-81ED-4DB2-BD59-A6C34878D82A}">
                    <a16:rowId xmlns:a16="http://schemas.microsoft.com/office/drawing/2014/main" val="1033891901"/>
                  </a:ext>
                </a:extLst>
              </a:tr>
              <a:tr h="582483">
                <a:tc>
                  <a:txBody>
                    <a:bodyPr/>
                    <a:lstStyle/>
                    <a:p>
                      <a:r>
                        <a:rPr lang="tr-TR" dirty="0" err="1"/>
                        <a:t>Bupropion</a:t>
                      </a:r>
                      <a:endParaRPr lang="tr-TR" dirty="0"/>
                    </a:p>
                  </a:txBody>
                  <a:tcPr/>
                </a:tc>
                <a:tc>
                  <a:txBody>
                    <a:bodyPr/>
                    <a:lstStyle/>
                    <a:p>
                      <a:r>
                        <a:rPr lang="tr-TR" dirty="0"/>
                        <a:t>150</a:t>
                      </a:r>
                    </a:p>
                  </a:txBody>
                  <a:tcPr/>
                </a:tc>
                <a:tc>
                  <a:txBody>
                    <a:bodyPr/>
                    <a:lstStyle/>
                    <a:p>
                      <a:r>
                        <a:rPr lang="tr-TR" dirty="0"/>
                        <a:t>300-450</a:t>
                      </a:r>
                    </a:p>
                  </a:txBody>
                  <a:tcPr/>
                </a:tc>
                <a:extLst>
                  <a:ext uri="{0D108BD9-81ED-4DB2-BD59-A6C34878D82A}">
                    <a16:rowId xmlns:a16="http://schemas.microsoft.com/office/drawing/2014/main" val="3373708131"/>
                  </a:ext>
                </a:extLst>
              </a:tr>
              <a:tr h="582483">
                <a:tc>
                  <a:txBody>
                    <a:bodyPr/>
                    <a:lstStyle/>
                    <a:p>
                      <a:r>
                        <a:rPr lang="tr-TR" dirty="0" err="1"/>
                        <a:t>Mirtazapin</a:t>
                      </a:r>
                      <a:endParaRPr lang="tr-TR" dirty="0"/>
                    </a:p>
                  </a:txBody>
                  <a:tcPr/>
                </a:tc>
                <a:tc>
                  <a:txBody>
                    <a:bodyPr/>
                    <a:lstStyle/>
                    <a:p>
                      <a:r>
                        <a:rPr lang="tr-TR" dirty="0"/>
                        <a:t>30</a:t>
                      </a:r>
                    </a:p>
                  </a:txBody>
                  <a:tcPr/>
                </a:tc>
                <a:tc>
                  <a:txBody>
                    <a:bodyPr/>
                    <a:lstStyle/>
                    <a:p>
                      <a:r>
                        <a:rPr lang="tr-TR" dirty="0"/>
                        <a:t>30-60</a:t>
                      </a:r>
                    </a:p>
                  </a:txBody>
                  <a:tcPr/>
                </a:tc>
                <a:extLst>
                  <a:ext uri="{0D108BD9-81ED-4DB2-BD59-A6C34878D82A}">
                    <a16:rowId xmlns:a16="http://schemas.microsoft.com/office/drawing/2014/main" val="1440392772"/>
                  </a:ext>
                </a:extLst>
              </a:tr>
            </a:tbl>
          </a:graphicData>
        </a:graphic>
      </p:graphicFrame>
      <p:pic>
        <p:nvPicPr>
          <p:cNvPr id="6" name="Picture 6" descr="ZESTAT 15 mg 30 ağızda eriyen tablet | ilaclar.net">
            <a:extLst>
              <a:ext uri="{FF2B5EF4-FFF2-40B4-BE49-F238E27FC236}">
                <a16:creationId xmlns:a16="http://schemas.microsoft.com/office/drawing/2014/main" id="{551A9D8D-62F5-4252-A87A-4990763D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135" y="4279253"/>
            <a:ext cx="1693530" cy="16935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ellbutrin XL nedir? Ne için kullanılır? Kullanıcı Yorumları">
            <a:extLst>
              <a:ext uri="{FF2B5EF4-FFF2-40B4-BE49-F238E27FC236}">
                <a16:creationId xmlns:a16="http://schemas.microsoft.com/office/drawing/2014/main" id="{2D1C145A-A359-4A2C-AA01-4BA82AF24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791" y="1825625"/>
            <a:ext cx="2425429" cy="1461476"/>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a:extLst>
              <a:ext uri="{FF2B5EF4-FFF2-40B4-BE49-F238E27FC236}">
                <a16:creationId xmlns:a16="http://schemas.microsoft.com/office/drawing/2014/main" id="{9A1457E6-DAEB-42A8-9D5E-76EE1376595F}"/>
              </a:ext>
            </a:extLst>
          </p:cNvPr>
          <p:cNvSpPr/>
          <p:nvPr/>
        </p:nvSpPr>
        <p:spPr>
          <a:xfrm>
            <a:off x="838200" y="6173400"/>
            <a:ext cx="8185578" cy="276999"/>
          </a:xfrm>
          <a:prstGeom prst="rect">
            <a:avLst/>
          </a:prstGeom>
        </p:spPr>
        <p:txBody>
          <a:bodyPr wrap="square">
            <a:spAutoFit/>
          </a:bodyPr>
          <a:lstStyle/>
          <a:p>
            <a:r>
              <a:rPr lang="tr-TR" sz="1200" dirty="0" err="1">
                <a:solidFill>
                  <a:prstClr val="black"/>
                </a:solidFill>
              </a:rPr>
              <a:t>Textbook</a:t>
            </a:r>
            <a:r>
              <a:rPr lang="tr-TR" sz="1200" dirty="0">
                <a:solidFill>
                  <a:prstClr val="black"/>
                </a:solidFill>
              </a:rPr>
              <a:t> of </a:t>
            </a:r>
            <a:r>
              <a:rPr lang="tr-TR" sz="1200" dirty="0" err="1">
                <a:solidFill>
                  <a:prstClr val="black"/>
                </a:solidFill>
              </a:rPr>
              <a:t>Family</a:t>
            </a:r>
            <a:r>
              <a:rPr lang="tr-TR" sz="1200" dirty="0">
                <a:solidFill>
                  <a:prstClr val="black"/>
                </a:solidFill>
              </a:rPr>
              <a:t> </a:t>
            </a:r>
            <a:r>
              <a:rPr lang="tr-TR" sz="1200" dirty="0" err="1">
                <a:solidFill>
                  <a:prstClr val="black"/>
                </a:solidFill>
              </a:rPr>
              <a:t>Medicine</a:t>
            </a:r>
            <a:r>
              <a:rPr lang="tr-TR" sz="1200" dirty="0">
                <a:solidFill>
                  <a:prstClr val="black"/>
                </a:solidFill>
              </a:rPr>
              <a:t> 9. </a:t>
            </a:r>
            <a:r>
              <a:rPr lang="tr-TR" sz="1200" dirty="0" err="1">
                <a:solidFill>
                  <a:prstClr val="black"/>
                </a:solidFill>
              </a:rPr>
              <a:t>edition</a:t>
            </a:r>
            <a:r>
              <a:rPr lang="tr-TR" sz="1200" dirty="0">
                <a:solidFill>
                  <a:prstClr val="black"/>
                </a:solidFill>
              </a:rPr>
              <a:t>; Robert E. </a:t>
            </a:r>
            <a:r>
              <a:rPr lang="tr-TR" sz="1200" dirty="0" err="1">
                <a:solidFill>
                  <a:prstClr val="black"/>
                </a:solidFill>
              </a:rPr>
              <a:t>Rakel</a:t>
            </a:r>
            <a:r>
              <a:rPr lang="tr-TR" sz="1200" dirty="0">
                <a:solidFill>
                  <a:prstClr val="black"/>
                </a:solidFill>
              </a:rPr>
              <a:t>, David P. </a:t>
            </a:r>
            <a:r>
              <a:rPr lang="tr-TR" sz="1200" dirty="0" err="1">
                <a:solidFill>
                  <a:prstClr val="black"/>
                </a:solidFill>
              </a:rPr>
              <a:t>Rakel</a:t>
            </a:r>
            <a:r>
              <a:rPr lang="tr-TR" sz="1200" dirty="0">
                <a:solidFill>
                  <a:prstClr val="black"/>
                </a:solidFill>
              </a:rPr>
              <a:t> 2016 </a:t>
            </a:r>
            <a:endParaRPr lang="tr-TR" sz="1200" dirty="0"/>
          </a:p>
        </p:txBody>
      </p:sp>
    </p:spTree>
    <p:extLst>
      <p:ext uri="{BB962C8B-B14F-4D97-AF65-F5344CB8AC3E}">
        <p14:creationId xmlns:p14="http://schemas.microsoft.com/office/powerpoint/2010/main" val="402474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Yan Etkiler</a:t>
            </a:r>
          </a:p>
        </p:txBody>
      </p:sp>
      <p:sp>
        <p:nvSpPr>
          <p:cNvPr id="3" name="İçerik Yer Tutucusu 2"/>
          <p:cNvSpPr>
            <a:spLocks noGrp="1"/>
          </p:cNvSpPr>
          <p:nvPr>
            <p:ph idx="1"/>
          </p:nvPr>
        </p:nvSpPr>
        <p:spPr/>
        <p:txBody>
          <a:bodyPr/>
          <a:lstStyle/>
          <a:p>
            <a:endParaRPr lang="tr-TR" dirty="0"/>
          </a:p>
        </p:txBody>
      </p:sp>
      <p:graphicFrame>
        <p:nvGraphicFramePr>
          <p:cNvPr id="4" name="İçerik Yer Tutucusu 3"/>
          <p:cNvGraphicFramePr>
            <a:graphicFrameLocks/>
          </p:cNvGraphicFramePr>
          <p:nvPr>
            <p:extLst>
              <p:ext uri="{D42A27DB-BD31-4B8C-83A1-F6EECF244321}">
                <p14:modId xmlns:p14="http://schemas.microsoft.com/office/powerpoint/2010/main" val="2834860576"/>
              </p:ext>
            </p:extLst>
          </p:nvPr>
        </p:nvGraphicFramePr>
        <p:xfrm>
          <a:off x="922048" y="1904235"/>
          <a:ext cx="7499350" cy="3027680"/>
        </p:xfrm>
        <a:graphic>
          <a:graphicData uri="http://schemas.openxmlformats.org/drawingml/2006/table">
            <a:tbl>
              <a:tblPr firstRow="1" bandRow="1">
                <a:tableStyleId>{93296810-A885-4BE3-A3E7-6D5BEEA58F35}</a:tableStyleId>
              </a:tblPr>
              <a:tblGrid>
                <a:gridCol w="2200796">
                  <a:extLst>
                    <a:ext uri="{9D8B030D-6E8A-4147-A177-3AD203B41FA5}">
                      <a16:colId xmlns:a16="http://schemas.microsoft.com/office/drawing/2014/main" val="20000"/>
                    </a:ext>
                  </a:extLst>
                </a:gridCol>
                <a:gridCol w="5298554">
                  <a:extLst>
                    <a:ext uri="{9D8B030D-6E8A-4147-A177-3AD203B41FA5}">
                      <a16:colId xmlns:a16="http://schemas.microsoft.com/office/drawing/2014/main" val="20001"/>
                    </a:ext>
                  </a:extLst>
                </a:gridCol>
              </a:tblGrid>
              <a:tr h="362310">
                <a:tc>
                  <a:txBody>
                    <a:bodyPr/>
                    <a:lstStyle/>
                    <a:p>
                      <a:r>
                        <a:rPr lang="tr-TR" dirty="0"/>
                        <a:t>İlaç</a:t>
                      </a:r>
                      <a:r>
                        <a:rPr lang="tr-TR" baseline="0" dirty="0"/>
                        <a:t> Adı/Sınıfı</a:t>
                      </a:r>
                      <a:endParaRPr lang="tr-TR" dirty="0"/>
                    </a:p>
                  </a:txBody>
                  <a:tcPr/>
                </a:tc>
                <a:tc>
                  <a:txBody>
                    <a:bodyPr/>
                    <a:lstStyle/>
                    <a:p>
                      <a:r>
                        <a:rPr lang="tr-TR" dirty="0"/>
                        <a:t>Sık</a:t>
                      </a:r>
                      <a:r>
                        <a:rPr lang="tr-TR" baseline="0" dirty="0"/>
                        <a:t> Görülen Yan Etkileri</a:t>
                      </a:r>
                      <a:endParaRPr lang="tr-TR" dirty="0"/>
                    </a:p>
                  </a:txBody>
                  <a:tcPr/>
                </a:tc>
                <a:extLst>
                  <a:ext uri="{0D108BD9-81ED-4DB2-BD59-A6C34878D82A}">
                    <a16:rowId xmlns:a16="http://schemas.microsoft.com/office/drawing/2014/main" val="10000"/>
                  </a:ext>
                </a:extLst>
              </a:tr>
              <a:tr h="370840">
                <a:tc>
                  <a:txBody>
                    <a:bodyPr/>
                    <a:lstStyle/>
                    <a:p>
                      <a:r>
                        <a:rPr lang="tr-TR" dirty="0"/>
                        <a:t>SSRI</a:t>
                      </a:r>
                    </a:p>
                  </a:txBody>
                  <a:tcPr/>
                </a:tc>
                <a:tc>
                  <a:txBody>
                    <a:bodyPr/>
                    <a:lstStyle/>
                    <a:p>
                      <a:r>
                        <a:rPr lang="tr-TR" dirty="0"/>
                        <a:t>GİS yan etkileri,</a:t>
                      </a:r>
                      <a:r>
                        <a:rPr lang="tr-TR" baseline="0" dirty="0"/>
                        <a:t> seksüel </a:t>
                      </a:r>
                      <a:r>
                        <a:rPr lang="tr-TR" baseline="0" dirty="0" err="1"/>
                        <a:t>disfonksiyon</a:t>
                      </a:r>
                      <a:r>
                        <a:rPr lang="tr-TR" baseline="0" dirty="0"/>
                        <a:t>, </a:t>
                      </a:r>
                      <a:r>
                        <a:rPr lang="tr-TR" baseline="0" dirty="0" err="1"/>
                        <a:t>başağrısı</a:t>
                      </a:r>
                      <a:r>
                        <a:rPr lang="tr-TR" baseline="0" dirty="0"/>
                        <a:t> </a:t>
                      </a:r>
                      <a:r>
                        <a:rPr lang="tr-TR" baseline="0" dirty="0" err="1"/>
                        <a:t>somnolans</a:t>
                      </a:r>
                      <a:r>
                        <a:rPr lang="tr-TR" baseline="0" dirty="0"/>
                        <a:t> ,</a:t>
                      </a:r>
                      <a:r>
                        <a:rPr lang="tr-TR" baseline="0" dirty="0" err="1"/>
                        <a:t>insomnia</a:t>
                      </a:r>
                      <a:endParaRPr lang="tr-TR" dirty="0"/>
                    </a:p>
                  </a:txBody>
                  <a:tcPr/>
                </a:tc>
                <a:extLst>
                  <a:ext uri="{0D108BD9-81ED-4DB2-BD59-A6C34878D82A}">
                    <a16:rowId xmlns:a16="http://schemas.microsoft.com/office/drawing/2014/main" val="10001"/>
                  </a:ext>
                </a:extLst>
              </a:tr>
              <a:tr h="370840">
                <a:tc>
                  <a:txBody>
                    <a:bodyPr/>
                    <a:lstStyle/>
                    <a:p>
                      <a:r>
                        <a:rPr lang="tr-TR" dirty="0"/>
                        <a:t>SNRI</a:t>
                      </a:r>
                    </a:p>
                  </a:txBody>
                  <a:tcPr/>
                </a:tc>
                <a:tc>
                  <a:txBody>
                    <a:bodyPr/>
                    <a:lstStyle/>
                    <a:p>
                      <a:r>
                        <a:rPr lang="tr-TR" dirty="0"/>
                        <a:t>HT,</a:t>
                      </a:r>
                      <a:r>
                        <a:rPr lang="tr-TR" baseline="0" dirty="0"/>
                        <a:t> </a:t>
                      </a:r>
                      <a:r>
                        <a:rPr lang="tr-TR" baseline="0" dirty="0" err="1"/>
                        <a:t>konstipasyon</a:t>
                      </a:r>
                      <a:r>
                        <a:rPr lang="tr-TR" baseline="0" dirty="0"/>
                        <a:t>, bulantı, seksüel </a:t>
                      </a:r>
                      <a:r>
                        <a:rPr lang="tr-TR" baseline="0" dirty="0" err="1"/>
                        <a:t>disfonskiyon</a:t>
                      </a:r>
                      <a:endParaRPr lang="tr-TR" dirty="0"/>
                    </a:p>
                  </a:txBody>
                  <a:tcPr/>
                </a:tc>
                <a:extLst>
                  <a:ext uri="{0D108BD9-81ED-4DB2-BD59-A6C34878D82A}">
                    <a16:rowId xmlns:a16="http://schemas.microsoft.com/office/drawing/2014/main" val="10002"/>
                  </a:ext>
                </a:extLst>
              </a:tr>
              <a:tr h="370840">
                <a:tc>
                  <a:txBody>
                    <a:bodyPr/>
                    <a:lstStyle/>
                    <a:p>
                      <a:r>
                        <a:rPr lang="tr-TR" dirty="0"/>
                        <a:t>TCA</a:t>
                      </a:r>
                    </a:p>
                  </a:txBody>
                  <a:tcPr/>
                </a:tc>
                <a:tc>
                  <a:txBody>
                    <a:bodyPr/>
                    <a:lstStyle/>
                    <a:p>
                      <a:r>
                        <a:rPr lang="tr-TR" dirty="0"/>
                        <a:t>Ağız kuruluğu,</a:t>
                      </a:r>
                      <a:r>
                        <a:rPr lang="tr-TR" baseline="0" dirty="0"/>
                        <a:t> </a:t>
                      </a:r>
                      <a:r>
                        <a:rPr lang="tr-TR" baseline="0" dirty="0" err="1"/>
                        <a:t>ortostatik</a:t>
                      </a:r>
                      <a:r>
                        <a:rPr lang="tr-TR" baseline="0" dirty="0"/>
                        <a:t> hipotansiyon, terleme, </a:t>
                      </a:r>
                      <a:r>
                        <a:rPr lang="tr-TR" baseline="0" dirty="0" err="1"/>
                        <a:t>başağrısı</a:t>
                      </a:r>
                      <a:r>
                        <a:rPr lang="tr-TR" baseline="0" dirty="0"/>
                        <a:t>, kilo alımı, seksüel </a:t>
                      </a:r>
                      <a:r>
                        <a:rPr lang="tr-TR" baseline="0" dirty="0" err="1"/>
                        <a:t>disfonksiyon</a:t>
                      </a:r>
                      <a:endParaRPr lang="tr-TR" dirty="0"/>
                    </a:p>
                  </a:txBody>
                  <a:tcPr/>
                </a:tc>
                <a:extLst>
                  <a:ext uri="{0D108BD9-81ED-4DB2-BD59-A6C34878D82A}">
                    <a16:rowId xmlns:a16="http://schemas.microsoft.com/office/drawing/2014/main" val="10003"/>
                  </a:ext>
                </a:extLst>
              </a:tr>
              <a:tr h="370840">
                <a:tc>
                  <a:txBody>
                    <a:bodyPr/>
                    <a:lstStyle/>
                    <a:p>
                      <a:r>
                        <a:rPr lang="tr-TR"/>
                        <a:t>Bupropion</a:t>
                      </a:r>
                      <a:endParaRPr lang="tr-TR" dirty="0" err="1"/>
                    </a:p>
                  </a:txBody>
                  <a:tcPr/>
                </a:tc>
                <a:tc>
                  <a:txBody>
                    <a:bodyPr/>
                    <a:lstStyle/>
                    <a:p>
                      <a:r>
                        <a:rPr lang="tr-TR" dirty="0"/>
                        <a:t>Uykusuzluk, ağız kuruluğu,</a:t>
                      </a:r>
                      <a:r>
                        <a:rPr lang="tr-TR" baseline="0" dirty="0"/>
                        <a:t> tremor, </a:t>
                      </a:r>
                      <a:r>
                        <a:rPr lang="tr-TR" baseline="0" dirty="0" err="1"/>
                        <a:t>başağrısı</a:t>
                      </a:r>
                      <a:r>
                        <a:rPr lang="tr-TR" baseline="0" dirty="0"/>
                        <a:t>, </a:t>
                      </a:r>
                      <a:r>
                        <a:rPr lang="tr-TR" baseline="0" dirty="0" err="1"/>
                        <a:t>konstipasyon</a:t>
                      </a:r>
                      <a:r>
                        <a:rPr lang="tr-TR" baseline="0" dirty="0"/>
                        <a:t>, baş dönmesi</a:t>
                      </a:r>
                      <a:endParaRPr lang="tr-TR" dirty="0"/>
                    </a:p>
                  </a:txBody>
                  <a:tcPr/>
                </a:tc>
                <a:extLst>
                  <a:ext uri="{0D108BD9-81ED-4DB2-BD59-A6C34878D82A}">
                    <a16:rowId xmlns:a16="http://schemas.microsoft.com/office/drawing/2014/main" val="10004"/>
                  </a:ext>
                </a:extLst>
              </a:tr>
              <a:tr h="370840">
                <a:tc>
                  <a:txBody>
                    <a:bodyPr/>
                    <a:lstStyle/>
                    <a:p>
                      <a:r>
                        <a:rPr lang="tr-TR"/>
                        <a:t>Mirtazapine</a:t>
                      </a:r>
                      <a:endParaRPr lang="tr-TR" dirty="0" err="1"/>
                    </a:p>
                  </a:txBody>
                  <a:tcPr/>
                </a:tc>
                <a:tc>
                  <a:txBody>
                    <a:bodyPr/>
                    <a:lstStyle/>
                    <a:p>
                      <a:r>
                        <a:rPr lang="tr-TR" dirty="0"/>
                        <a:t>Kilo alımı,</a:t>
                      </a:r>
                      <a:r>
                        <a:rPr lang="tr-TR" baseline="0" dirty="0"/>
                        <a:t> ağız kuruluğu,  </a:t>
                      </a:r>
                      <a:r>
                        <a:rPr lang="tr-TR" baseline="0" dirty="0" err="1"/>
                        <a:t>somnolans</a:t>
                      </a:r>
                      <a:r>
                        <a:rPr lang="tr-TR" baseline="0" dirty="0"/>
                        <a:t>, iştah  azlığı</a:t>
                      </a:r>
                      <a:endParaRPr lang="tr-TR" dirty="0"/>
                    </a:p>
                  </a:txBody>
                  <a:tcPr/>
                </a:tc>
                <a:extLst>
                  <a:ext uri="{0D108BD9-81ED-4DB2-BD59-A6C34878D82A}">
                    <a16:rowId xmlns:a16="http://schemas.microsoft.com/office/drawing/2014/main" val="10005"/>
                  </a:ext>
                </a:extLst>
              </a:tr>
            </a:tbl>
          </a:graphicData>
        </a:graphic>
      </p:graphicFrame>
      <p:sp>
        <p:nvSpPr>
          <p:cNvPr id="5" name="Dikdörtgen 4"/>
          <p:cNvSpPr/>
          <p:nvPr/>
        </p:nvSpPr>
        <p:spPr>
          <a:xfrm>
            <a:off x="838200" y="6034901"/>
            <a:ext cx="8185578" cy="276999"/>
          </a:xfrm>
          <a:prstGeom prst="rect">
            <a:avLst/>
          </a:prstGeom>
        </p:spPr>
        <p:txBody>
          <a:bodyPr wrap="square">
            <a:spAutoFit/>
          </a:bodyPr>
          <a:lstStyle/>
          <a:p>
            <a:r>
              <a:rPr lang="tr-TR" sz="1200" dirty="0" err="1">
                <a:solidFill>
                  <a:prstClr val="black"/>
                </a:solidFill>
              </a:rPr>
              <a:t>Textbook</a:t>
            </a:r>
            <a:r>
              <a:rPr lang="tr-TR" sz="1200" dirty="0">
                <a:solidFill>
                  <a:prstClr val="black"/>
                </a:solidFill>
              </a:rPr>
              <a:t> of </a:t>
            </a:r>
            <a:r>
              <a:rPr lang="tr-TR" sz="1200" dirty="0" err="1">
                <a:solidFill>
                  <a:prstClr val="black"/>
                </a:solidFill>
              </a:rPr>
              <a:t>Family</a:t>
            </a:r>
            <a:r>
              <a:rPr lang="tr-TR" sz="1200" dirty="0">
                <a:solidFill>
                  <a:prstClr val="black"/>
                </a:solidFill>
              </a:rPr>
              <a:t> </a:t>
            </a:r>
            <a:r>
              <a:rPr lang="tr-TR" sz="1200" dirty="0" err="1">
                <a:solidFill>
                  <a:prstClr val="black"/>
                </a:solidFill>
              </a:rPr>
              <a:t>Medicine</a:t>
            </a:r>
            <a:r>
              <a:rPr lang="tr-TR" sz="1200" dirty="0">
                <a:solidFill>
                  <a:prstClr val="black"/>
                </a:solidFill>
              </a:rPr>
              <a:t> 9. </a:t>
            </a:r>
            <a:r>
              <a:rPr lang="tr-TR" sz="1200" dirty="0" err="1">
                <a:solidFill>
                  <a:prstClr val="black"/>
                </a:solidFill>
              </a:rPr>
              <a:t>edition</a:t>
            </a:r>
            <a:r>
              <a:rPr lang="tr-TR" sz="1200" dirty="0">
                <a:solidFill>
                  <a:prstClr val="black"/>
                </a:solidFill>
              </a:rPr>
              <a:t>; Robert E. </a:t>
            </a:r>
            <a:r>
              <a:rPr lang="tr-TR" sz="1200" dirty="0" err="1">
                <a:solidFill>
                  <a:prstClr val="black"/>
                </a:solidFill>
              </a:rPr>
              <a:t>Rakel</a:t>
            </a:r>
            <a:r>
              <a:rPr lang="tr-TR" sz="1200" dirty="0">
                <a:solidFill>
                  <a:prstClr val="black"/>
                </a:solidFill>
              </a:rPr>
              <a:t>, David P. </a:t>
            </a:r>
            <a:r>
              <a:rPr lang="tr-TR" sz="1200" dirty="0" err="1">
                <a:solidFill>
                  <a:prstClr val="black"/>
                </a:solidFill>
              </a:rPr>
              <a:t>Rakel</a:t>
            </a:r>
            <a:r>
              <a:rPr lang="tr-TR" sz="1200" dirty="0">
                <a:solidFill>
                  <a:prstClr val="black"/>
                </a:solidFill>
              </a:rPr>
              <a:t> 2016 </a:t>
            </a:r>
            <a:endParaRPr lang="tr-TR" sz="1200" dirty="0"/>
          </a:p>
        </p:txBody>
      </p:sp>
    </p:spTree>
    <p:extLst>
      <p:ext uri="{BB962C8B-B14F-4D97-AF65-F5344CB8AC3E}">
        <p14:creationId xmlns:p14="http://schemas.microsoft.com/office/powerpoint/2010/main" val="4233578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Psikoterapi</a:t>
            </a:r>
          </a:p>
        </p:txBody>
      </p:sp>
      <p:sp>
        <p:nvSpPr>
          <p:cNvPr id="3" name="İçerik Yer Tutucusu 2"/>
          <p:cNvSpPr>
            <a:spLocks noGrp="1"/>
          </p:cNvSpPr>
          <p:nvPr>
            <p:ph idx="1"/>
          </p:nvPr>
        </p:nvSpPr>
        <p:spPr/>
        <p:txBody>
          <a:bodyPr/>
          <a:lstStyle/>
          <a:p>
            <a:r>
              <a:rPr lang="en-US" dirty="0" err="1"/>
              <a:t>Hafif</a:t>
            </a:r>
            <a:r>
              <a:rPr lang="en-US" dirty="0"/>
              <a:t>- </a:t>
            </a:r>
            <a:r>
              <a:rPr lang="en-US" dirty="0" err="1"/>
              <a:t>orta</a:t>
            </a:r>
            <a:r>
              <a:rPr lang="en-US" dirty="0"/>
              <a:t> </a:t>
            </a:r>
            <a:r>
              <a:rPr lang="en-US" dirty="0" err="1"/>
              <a:t>derecede</a:t>
            </a:r>
            <a:r>
              <a:rPr lang="en-US" dirty="0"/>
              <a:t> major </a:t>
            </a:r>
            <a:r>
              <a:rPr lang="en-US" dirty="0" err="1"/>
              <a:t>depresif</a:t>
            </a:r>
            <a:r>
              <a:rPr lang="en-US" dirty="0"/>
              <a:t> </a:t>
            </a:r>
            <a:r>
              <a:rPr lang="en-US" dirty="0" err="1"/>
              <a:t>bozukluğun</a:t>
            </a:r>
            <a:r>
              <a:rPr lang="en-US" dirty="0"/>
              <a:t> </a:t>
            </a:r>
            <a:r>
              <a:rPr lang="en-US" dirty="0" err="1"/>
              <a:t>başlangıç</a:t>
            </a:r>
            <a:r>
              <a:rPr lang="en-US" dirty="0"/>
              <a:t> </a:t>
            </a:r>
            <a:r>
              <a:rPr lang="en-US" dirty="0" err="1"/>
              <a:t>tedavisi</a:t>
            </a:r>
            <a:r>
              <a:rPr lang="en-US" dirty="0"/>
              <a:t> </a:t>
            </a:r>
            <a:r>
              <a:rPr lang="en-US" dirty="0" err="1"/>
              <a:t>olarak</a:t>
            </a:r>
            <a:r>
              <a:rPr lang="en-US" dirty="0"/>
              <a:t> </a:t>
            </a:r>
            <a:r>
              <a:rPr lang="en-US" dirty="0" err="1"/>
              <a:t>tek</a:t>
            </a:r>
            <a:r>
              <a:rPr lang="en-US" dirty="0"/>
              <a:t> </a:t>
            </a:r>
            <a:r>
              <a:rPr lang="en-US" dirty="0" err="1"/>
              <a:t>başına</a:t>
            </a:r>
            <a:r>
              <a:rPr lang="en-US" dirty="0"/>
              <a:t> </a:t>
            </a:r>
            <a:r>
              <a:rPr lang="en-US" dirty="0" err="1"/>
              <a:t>etkin</a:t>
            </a:r>
            <a:r>
              <a:rPr lang="en-US" dirty="0"/>
              <a:t> </a:t>
            </a:r>
            <a:r>
              <a:rPr lang="en-US" dirty="0" err="1"/>
              <a:t>psikoterapi</a:t>
            </a:r>
            <a:r>
              <a:rPr lang="en-US" dirty="0"/>
              <a:t> </a:t>
            </a:r>
            <a:r>
              <a:rPr lang="en-US" dirty="0" err="1"/>
              <a:t>yeterli</a:t>
            </a:r>
            <a:r>
              <a:rPr lang="en-US" dirty="0"/>
              <a:t> </a:t>
            </a:r>
            <a:endParaRPr lang="tr-TR" dirty="0"/>
          </a:p>
          <a:p>
            <a:endParaRPr lang="tr-TR" dirty="0"/>
          </a:p>
          <a:p>
            <a:r>
              <a:rPr lang="tr-TR" dirty="0"/>
              <a:t>Ancak psikoterapiyi </a:t>
            </a:r>
            <a:r>
              <a:rPr lang="tr-TR" dirty="0" err="1"/>
              <a:t>antidepresan</a:t>
            </a:r>
            <a:r>
              <a:rPr lang="tr-TR" dirty="0"/>
              <a:t> ilaçlarla birleştirmenin, orta-şiddetli majör depresif bozukluğu olan hastalar için daha uygun olabileceği belirtilmiştir</a:t>
            </a:r>
          </a:p>
          <a:p>
            <a:endParaRPr lang="tr-TR" dirty="0"/>
          </a:p>
        </p:txBody>
      </p:sp>
    </p:spTree>
    <p:extLst>
      <p:ext uri="{BB962C8B-B14F-4D97-AF65-F5344CB8AC3E}">
        <p14:creationId xmlns:p14="http://schemas.microsoft.com/office/powerpoint/2010/main" val="87172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91C3F7-FFFD-63DF-CBF9-37E9EC95E4F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2D4BBE3-6C5C-0119-18E5-9AB3CE472C1A}"/>
              </a:ext>
            </a:extLst>
          </p:cNvPr>
          <p:cNvSpPr>
            <a:spLocks noGrp="1"/>
          </p:cNvSpPr>
          <p:nvPr>
            <p:ph idx="1"/>
          </p:nvPr>
        </p:nvSpPr>
        <p:spPr/>
        <p:txBody>
          <a:bodyPr/>
          <a:lstStyle/>
          <a:p>
            <a:r>
              <a:rPr lang="tr-TR" sz="2600" dirty="0"/>
              <a:t>Depresyon’ terimi  farklı şekillerde kullanılabilir;</a:t>
            </a:r>
          </a:p>
          <a:p>
            <a:pPr lvl="1"/>
            <a:r>
              <a:rPr lang="tr-TR" sz="2600" dirty="0"/>
              <a:t>Üzüntü, ümitsizlik, çaresizlik, mutsuzluk gibi hisleri barındıran ruh halini tanımlamak için</a:t>
            </a:r>
          </a:p>
          <a:p>
            <a:pPr lvl="1"/>
            <a:r>
              <a:rPr lang="tr-TR" sz="2600" dirty="0"/>
              <a:t>Depresif duygudurumla ilişkili semptom ve bulguları içeren sendromları tanımlamada (majör depresyon, minör depresyon, </a:t>
            </a:r>
            <a:r>
              <a:rPr lang="tr-TR" sz="2600" dirty="0" err="1"/>
              <a:t>distimi</a:t>
            </a:r>
            <a:r>
              <a:rPr lang="tr-TR" sz="2600" dirty="0"/>
              <a:t> gibi </a:t>
            </a:r>
            <a:r>
              <a:rPr lang="tr-TR" sz="2600" dirty="0">
                <a:latin typeface="+mj-lt"/>
              </a:rPr>
              <a:t>)</a:t>
            </a:r>
          </a:p>
          <a:p>
            <a:endParaRPr lang="tr-TR" dirty="0"/>
          </a:p>
        </p:txBody>
      </p:sp>
    </p:spTree>
    <p:extLst>
      <p:ext uri="{BB962C8B-B14F-4D97-AF65-F5344CB8AC3E}">
        <p14:creationId xmlns:p14="http://schemas.microsoft.com/office/powerpoint/2010/main" val="3127811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Psikoterapi </a:t>
            </a:r>
          </a:p>
        </p:txBody>
      </p:sp>
      <p:sp>
        <p:nvSpPr>
          <p:cNvPr id="3" name="İçerik Yer Tutucusu 2"/>
          <p:cNvSpPr>
            <a:spLocks noGrp="1"/>
          </p:cNvSpPr>
          <p:nvPr>
            <p:ph idx="1"/>
          </p:nvPr>
        </p:nvSpPr>
        <p:spPr/>
        <p:txBody>
          <a:bodyPr>
            <a:normAutofit/>
          </a:bodyPr>
          <a:lstStyle/>
          <a:p>
            <a:r>
              <a:rPr lang="tr-TR" dirty="0"/>
              <a:t>Bazı psikoterapi tipleri;</a:t>
            </a:r>
          </a:p>
          <a:p>
            <a:pPr lvl="1"/>
            <a:r>
              <a:rPr lang="tr-TR" dirty="0"/>
              <a:t>Bilişsel terapi</a:t>
            </a:r>
          </a:p>
          <a:p>
            <a:pPr lvl="1"/>
            <a:r>
              <a:rPr lang="tr-TR" dirty="0"/>
              <a:t>Davranışçı terapi</a:t>
            </a:r>
          </a:p>
          <a:p>
            <a:pPr lvl="1"/>
            <a:r>
              <a:rPr lang="tr-TR" dirty="0"/>
              <a:t>Bilişsel davranışçı terapi(BDT)</a:t>
            </a:r>
          </a:p>
          <a:p>
            <a:pPr lvl="1"/>
            <a:r>
              <a:rPr lang="tr-TR" dirty="0"/>
              <a:t>Kişilerarası psikoterapi</a:t>
            </a:r>
          </a:p>
          <a:p>
            <a:pPr lvl="1"/>
            <a:r>
              <a:rPr lang="tr-TR" dirty="0" err="1"/>
              <a:t>Psikodinamik</a:t>
            </a:r>
            <a:r>
              <a:rPr lang="tr-TR" dirty="0"/>
              <a:t> terapi</a:t>
            </a:r>
          </a:p>
          <a:p>
            <a:pPr lvl="1"/>
            <a:endParaRPr lang="tr-TR" dirty="0"/>
          </a:p>
          <a:p>
            <a:r>
              <a:rPr lang="tr-TR" dirty="0"/>
              <a:t>BDT kişinin olumsuz düşüncelerini, duygularını, inançlarını ve davranışlarını tespit edip bunları olumlu karşılıklarıyla değiştirmeye odaklı</a:t>
            </a:r>
          </a:p>
          <a:p>
            <a:endParaRPr lang="tr-TR" dirty="0"/>
          </a:p>
        </p:txBody>
      </p:sp>
    </p:spTree>
    <p:extLst>
      <p:ext uri="{BB962C8B-B14F-4D97-AF65-F5344CB8AC3E}">
        <p14:creationId xmlns:p14="http://schemas.microsoft.com/office/powerpoint/2010/main" val="938036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ELEKTROKONVULSİF TEDAVİ (EKT)</a:t>
            </a:r>
          </a:p>
        </p:txBody>
      </p:sp>
      <p:sp>
        <p:nvSpPr>
          <p:cNvPr id="3" name="İçerik Yer Tutucusu 2"/>
          <p:cNvSpPr>
            <a:spLocks noGrp="1"/>
          </p:cNvSpPr>
          <p:nvPr>
            <p:ph idx="1"/>
          </p:nvPr>
        </p:nvSpPr>
        <p:spPr/>
        <p:txBody>
          <a:bodyPr>
            <a:normAutofit lnSpcReduction="10000"/>
          </a:bodyPr>
          <a:lstStyle/>
          <a:p>
            <a:r>
              <a:rPr lang="tr-TR" dirty="0"/>
              <a:t>Özellikle </a:t>
            </a:r>
            <a:r>
              <a:rPr lang="tr-TR" dirty="0" err="1"/>
              <a:t>psikotik,katatonik</a:t>
            </a:r>
            <a:r>
              <a:rPr lang="tr-TR" dirty="0"/>
              <a:t>, melankolik tipteki depresyonda</a:t>
            </a:r>
          </a:p>
          <a:p>
            <a:endParaRPr lang="tr-TR" dirty="0"/>
          </a:p>
          <a:p>
            <a:r>
              <a:rPr lang="tr-TR" dirty="0"/>
              <a:t>Yüksek intihar riski varlığında</a:t>
            </a:r>
          </a:p>
          <a:p>
            <a:endParaRPr lang="tr-TR" dirty="0"/>
          </a:p>
          <a:p>
            <a:r>
              <a:rPr lang="tr-TR" dirty="0"/>
              <a:t>Gebelik ve </a:t>
            </a:r>
            <a:r>
              <a:rPr lang="tr-TR" dirty="0" err="1"/>
              <a:t>postpartum</a:t>
            </a:r>
            <a:r>
              <a:rPr lang="tr-TR" dirty="0"/>
              <a:t> emzirme dönemlerinde</a:t>
            </a:r>
          </a:p>
          <a:p>
            <a:endParaRPr lang="tr-TR" dirty="0"/>
          </a:p>
          <a:p>
            <a:r>
              <a:rPr lang="tr-TR" dirty="0"/>
              <a:t>İlaçlara  karşı ciddi yan etkiler gelişmesi durumunda</a:t>
            </a:r>
          </a:p>
          <a:p>
            <a:endParaRPr lang="tr-TR" dirty="0"/>
          </a:p>
          <a:p>
            <a:r>
              <a:rPr lang="tr-TR" dirty="0"/>
              <a:t>İlaç </a:t>
            </a:r>
            <a:r>
              <a:rPr lang="tr-TR" dirty="0" err="1"/>
              <a:t>teavisine</a:t>
            </a:r>
            <a:r>
              <a:rPr lang="tr-TR" dirty="0"/>
              <a:t> yanıt vermeyen dirençli depresyon gibi durumlarda</a:t>
            </a:r>
          </a:p>
        </p:txBody>
      </p:sp>
    </p:spTree>
    <p:extLst>
      <p:ext uri="{BB962C8B-B14F-4D97-AF65-F5344CB8AC3E}">
        <p14:creationId xmlns:p14="http://schemas.microsoft.com/office/powerpoint/2010/main" val="503184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0" indent="0">
              <a:buNone/>
            </a:pPr>
            <a:r>
              <a:rPr lang="tr-TR" dirty="0"/>
              <a:t>Diğer Tedavi Yöntemleri </a:t>
            </a:r>
          </a:p>
        </p:txBody>
      </p:sp>
      <p:sp>
        <p:nvSpPr>
          <p:cNvPr id="3" name="İçerik Yer Tutucusu 2"/>
          <p:cNvSpPr>
            <a:spLocks noGrp="1"/>
          </p:cNvSpPr>
          <p:nvPr>
            <p:ph idx="1"/>
          </p:nvPr>
        </p:nvSpPr>
        <p:spPr/>
        <p:txBody>
          <a:bodyPr/>
          <a:lstStyle/>
          <a:p>
            <a:r>
              <a:rPr lang="tr-TR" dirty="0"/>
              <a:t>Akupunktur</a:t>
            </a:r>
          </a:p>
          <a:p>
            <a:endParaRPr lang="tr-TR" dirty="0"/>
          </a:p>
          <a:p>
            <a:r>
              <a:rPr lang="tr-TR" dirty="0"/>
              <a:t>Hipnoz</a:t>
            </a:r>
          </a:p>
          <a:p>
            <a:pPr marL="0" indent="0">
              <a:buNone/>
            </a:pPr>
            <a:endParaRPr lang="tr-TR" dirty="0"/>
          </a:p>
          <a:p>
            <a:r>
              <a:rPr lang="tr-TR" dirty="0" err="1"/>
              <a:t>Fitoterapi</a:t>
            </a:r>
            <a:endParaRPr lang="tr-TR" dirty="0"/>
          </a:p>
          <a:p>
            <a:endParaRPr lang="tr-TR" dirty="0"/>
          </a:p>
          <a:p>
            <a:r>
              <a:rPr lang="tr-TR" dirty="0"/>
              <a:t>Meditasyon</a:t>
            </a:r>
          </a:p>
          <a:p>
            <a:endParaRPr lang="tr-TR" dirty="0"/>
          </a:p>
        </p:txBody>
      </p:sp>
    </p:spTree>
    <p:extLst>
      <p:ext uri="{BB962C8B-B14F-4D97-AF65-F5344CB8AC3E}">
        <p14:creationId xmlns:p14="http://schemas.microsoft.com/office/powerpoint/2010/main" val="1296532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İZLEM</a:t>
            </a:r>
          </a:p>
        </p:txBody>
      </p:sp>
      <p:sp>
        <p:nvSpPr>
          <p:cNvPr id="3" name="İçerik Yer Tutucusu 2"/>
          <p:cNvSpPr>
            <a:spLocks noGrp="1"/>
          </p:cNvSpPr>
          <p:nvPr>
            <p:ph idx="1"/>
          </p:nvPr>
        </p:nvSpPr>
        <p:spPr/>
        <p:txBody>
          <a:bodyPr/>
          <a:lstStyle/>
          <a:p>
            <a:r>
              <a:rPr lang="tr-TR" dirty="0"/>
              <a:t>Yeni tedavi başlanmış hastalar               4-6 hafta sonra kontrol</a:t>
            </a:r>
          </a:p>
          <a:p>
            <a:r>
              <a:rPr lang="tr-TR" dirty="0"/>
              <a:t>Tedavinin etkinliğini değerlendirmek için depresyon değerlendirme ölçekleri</a:t>
            </a:r>
          </a:p>
          <a:p>
            <a:r>
              <a:rPr lang="tr-TR" dirty="0"/>
              <a:t>Tercih edilen anketin, başlangıç değerlenmesindeki skorunda:            &gt;%50 düzelme              tedaviye yanıt</a:t>
            </a:r>
          </a:p>
          <a:p>
            <a:r>
              <a:rPr lang="tr-TR" dirty="0"/>
              <a:t>Her ölçek için belli skor değerine inilmesi              </a:t>
            </a:r>
            <a:r>
              <a:rPr lang="tr-TR" dirty="0" err="1"/>
              <a:t>remisyon</a:t>
            </a:r>
            <a:endParaRPr lang="tr-TR" dirty="0"/>
          </a:p>
        </p:txBody>
      </p:sp>
      <p:cxnSp>
        <p:nvCxnSpPr>
          <p:cNvPr id="7" name="Düz Ok Bağlayıcısı 6">
            <a:extLst>
              <a:ext uri="{FF2B5EF4-FFF2-40B4-BE49-F238E27FC236}">
                <a16:creationId xmlns:a16="http://schemas.microsoft.com/office/drawing/2014/main" id="{604A5F56-C7B6-4E55-9B1E-74970201ACCC}"/>
              </a:ext>
            </a:extLst>
          </p:cNvPr>
          <p:cNvCxnSpPr>
            <a:cxnSpLocks/>
          </p:cNvCxnSpPr>
          <p:nvPr/>
        </p:nvCxnSpPr>
        <p:spPr>
          <a:xfrm>
            <a:off x="3420894" y="3868367"/>
            <a:ext cx="7879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a:extLst>
              <a:ext uri="{FF2B5EF4-FFF2-40B4-BE49-F238E27FC236}">
                <a16:creationId xmlns:a16="http://schemas.microsoft.com/office/drawing/2014/main" id="{9A578230-BCF8-4170-AF3C-FDE7FDA244DF}"/>
              </a:ext>
            </a:extLst>
          </p:cNvPr>
          <p:cNvCxnSpPr>
            <a:cxnSpLocks/>
          </p:cNvCxnSpPr>
          <p:nvPr/>
        </p:nvCxnSpPr>
        <p:spPr>
          <a:xfrm>
            <a:off x="7224409" y="4374204"/>
            <a:ext cx="7879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id="{34561F1B-1694-45D2-A22A-90EA6DDD0458}"/>
              </a:ext>
            </a:extLst>
          </p:cNvPr>
          <p:cNvCxnSpPr>
            <a:cxnSpLocks/>
          </p:cNvCxnSpPr>
          <p:nvPr/>
        </p:nvCxnSpPr>
        <p:spPr>
          <a:xfrm>
            <a:off x="5702030" y="2052536"/>
            <a:ext cx="7879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19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İZLEM</a:t>
            </a:r>
          </a:p>
        </p:txBody>
      </p:sp>
      <p:sp>
        <p:nvSpPr>
          <p:cNvPr id="3" name="İçerik Yer Tutucusu 2"/>
          <p:cNvSpPr>
            <a:spLocks noGrp="1"/>
          </p:cNvSpPr>
          <p:nvPr>
            <p:ph idx="1"/>
          </p:nvPr>
        </p:nvSpPr>
        <p:spPr/>
        <p:txBody>
          <a:bodyPr>
            <a:normAutofit/>
          </a:bodyPr>
          <a:lstStyle/>
          <a:p>
            <a:pPr marL="0" indent="0">
              <a:buNone/>
            </a:pPr>
            <a:endParaRPr lang="tr-TR" dirty="0"/>
          </a:p>
          <a:p>
            <a:r>
              <a:rPr lang="tr-TR" dirty="0" err="1"/>
              <a:t>Farmakoterapi</a:t>
            </a:r>
            <a:r>
              <a:rPr lang="tr-TR" dirty="0"/>
              <a:t> başlandıktan sonraki ilk haftada, özellikle ağır majör depresyon hastalarında intihar olasılığı arttığı unutulmamalı</a:t>
            </a:r>
          </a:p>
          <a:p>
            <a:endParaRPr lang="tr-TR" dirty="0"/>
          </a:p>
          <a:p>
            <a:r>
              <a:rPr lang="tr-TR" dirty="0"/>
              <a:t>Bu nedenle, bu tarz bir girişimde bulunacağı konusunda en ufak bir şüphe bulunan hastalar yakın takip</a:t>
            </a:r>
          </a:p>
        </p:txBody>
      </p:sp>
    </p:spTree>
    <p:extLst>
      <p:ext uri="{BB962C8B-B14F-4D97-AF65-F5344CB8AC3E}">
        <p14:creationId xmlns:p14="http://schemas.microsoft.com/office/powerpoint/2010/main" val="2883039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İZLEM</a:t>
            </a:r>
          </a:p>
        </p:txBody>
      </p:sp>
      <p:sp>
        <p:nvSpPr>
          <p:cNvPr id="3" name="İçerik Yer Tutucusu 2"/>
          <p:cNvSpPr>
            <a:spLocks noGrp="1"/>
          </p:cNvSpPr>
          <p:nvPr>
            <p:ph idx="1"/>
          </p:nvPr>
        </p:nvSpPr>
        <p:spPr/>
        <p:txBody>
          <a:bodyPr/>
          <a:lstStyle/>
          <a:p>
            <a:r>
              <a:rPr lang="tr-TR" dirty="0"/>
              <a:t>Tedaviye direnç ve </a:t>
            </a:r>
            <a:r>
              <a:rPr lang="tr-TR" dirty="0" err="1"/>
              <a:t>nüks</a:t>
            </a:r>
            <a:r>
              <a:rPr lang="tr-TR" dirty="0"/>
              <a:t> depresyon tedavisinde önemli bir sorun</a:t>
            </a:r>
          </a:p>
          <a:p>
            <a:endParaRPr lang="tr-TR" dirty="0"/>
          </a:p>
          <a:p>
            <a:r>
              <a:rPr lang="tr-TR" dirty="0"/>
              <a:t>Bu durumlarda hastayı başka bir merkeze yönlendirmek gerekebilir </a:t>
            </a:r>
          </a:p>
          <a:p>
            <a:endParaRPr lang="tr-TR" dirty="0"/>
          </a:p>
          <a:p>
            <a:r>
              <a:rPr lang="tr-TR" dirty="0" err="1"/>
              <a:t>Barkow</a:t>
            </a:r>
            <a:r>
              <a:rPr lang="tr-TR" dirty="0"/>
              <a:t> ve ark., 12 aylık izlem sonunda, birinci basamakta tedavi edilen hastaların %33,5’inde depresyonun devam ettiğini görmüşlerdir</a:t>
            </a:r>
          </a:p>
        </p:txBody>
      </p:sp>
      <p:sp>
        <p:nvSpPr>
          <p:cNvPr id="4" name="Dikdörtgen 3"/>
          <p:cNvSpPr/>
          <p:nvPr/>
        </p:nvSpPr>
        <p:spPr>
          <a:xfrm>
            <a:off x="185530" y="5988734"/>
            <a:ext cx="11612218" cy="461665"/>
          </a:xfrm>
          <a:prstGeom prst="rect">
            <a:avLst/>
          </a:prstGeom>
        </p:spPr>
        <p:txBody>
          <a:bodyPr wrap="square">
            <a:spAutoFit/>
          </a:bodyPr>
          <a:lstStyle/>
          <a:p>
            <a:r>
              <a:rPr lang="en-US" sz="1200" dirty="0" err="1"/>
              <a:t>Barkow</a:t>
            </a:r>
            <a:r>
              <a:rPr lang="en-US" sz="1200" dirty="0"/>
              <a:t> K, Maier W, </a:t>
            </a:r>
            <a:r>
              <a:rPr lang="en-US" sz="1200" dirty="0" err="1"/>
              <a:t>Üstün</a:t>
            </a:r>
            <a:r>
              <a:rPr lang="en-US" sz="1200" dirty="0"/>
              <a:t> TB, </a:t>
            </a:r>
            <a:r>
              <a:rPr lang="en-US" sz="1200" dirty="0" err="1"/>
              <a:t>Gansicke</a:t>
            </a:r>
            <a:r>
              <a:rPr lang="en-US" sz="1200" dirty="0"/>
              <a:t> M, </a:t>
            </a:r>
            <a:r>
              <a:rPr lang="en-US" sz="1200" dirty="0" err="1"/>
              <a:t>Wittchen</a:t>
            </a:r>
            <a:r>
              <a:rPr lang="en-US" sz="1200" dirty="0"/>
              <a:t> HU, </a:t>
            </a:r>
            <a:r>
              <a:rPr lang="en-US" sz="1200" dirty="0" err="1"/>
              <a:t>Heun</a:t>
            </a:r>
            <a:r>
              <a:rPr lang="en-US" sz="1200" dirty="0"/>
              <a:t> R. Risk factors for depression at 12-month follow-up in adult primary health care patients with major depression: an international prospective study. J Affect </a:t>
            </a:r>
            <a:r>
              <a:rPr lang="en-US" sz="1200" dirty="0" err="1"/>
              <a:t>Disord</a:t>
            </a:r>
            <a:r>
              <a:rPr lang="en-US" sz="1200" dirty="0"/>
              <a:t> 2003; 76: 157-69.</a:t>
            </a:r>
            <a:endParaRPr lang="tr-TR" sz="1200" dirty="0"/>
          </a:p>
        </p:txBody>
      </p:sp>
    </p:spTree>
    <p:extLst>
      <p:ext uri="{BB962C8B-B14F-4D97-AF65-F5344CB8AC3E}">
        <p14:creationId xmlns:p14="http://schemas.microsoft.com/office/powerpoint/2010/main" val="2138980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İZLEM</a:t>
            </a:r>
          </a:p>
        </p:txBody>
      </p:sp>
      <p:sp>
        <p:nvSpPr>
          <p:cNvPr id="3" name="İçerik Yer Tutucusu 2"/>
          <p:cNvSpPr>
            <a:spLocks noGrp="1"/>
          </p:cNvSpPr>
          <p:nvPr>
            <p:ph idx="1"/>
          </p:nvPr>
        </p:nvSpPr>
        <p:spPr/>
        <p:txBody>
          <a:bodyPr/>
          <a:lstStyle/>
          <a:p>
            <a:r>
              <a:rPr lang="tr-TR" dirty="0"/>
              <a:t>Yapılandırılmış ve kısa telefon konsültasyonlarının hasta izlemlerinde etkili olduğu bilinmektedir. </a:t>
            </a:r>
          </a:p>
          <a:p>
            <a:pPr marL="0" indent="0">
              <a:buNone/>
            </a:pPr>
            <a:endParaRPr lang="tr-TR" dirty="0"/>
          </a:p>
          <a:p>
            <a:r>
              <a:rPr lang="tr-TR" dirty="0" err="1"/>
              <a:t>Simon</a:t>
            </a:r>
            <a:r>
              <a:rPr lang="tr-TR" dirty="0"/>
              <a:t> ve ark. tarafından gerçekleştirilen bir çalışmada, anti depresif tedavi başlandıktan sonraki 8. ve 16. haftalarda yapılan 10-15 dakikalık iki telefon görüşmesinden sonra, ayaktan izlenenlere kıyaslandığında telefonla görüşülen hastaların, ilaç uyumlarının daha iyi olduğu ve depresif belirtilerinde %50 azalma olduğu saptanmıştır.</a:t>
            </a:r>
          </a:p>
        </p:txBody>
      </p:sp>
      <p:sp>
        <p:nvSpPr>
          <p:cNvPr id="4" name="Dikdörtgen 3"/>
          <p:cNvSpPr/>
          <p:nvPr/>
        </p:nvSpPr>
        <p:spPr>
          <a:xfrm>
            <a:off x="225286" y="6176963"/>
            <a:ext cx="11542643" cy="461665"/>
          </a:xfrm>
          <a:prstGeom prst="rect">
            <a:avLst/>
          </a:prstGeom>
        </p:spPr>
        <p:txBody>
          <a:bodyPr wrap="square">
            <a:spAutoFit/>
          </a:bodyPr>
          <a:lstStyle/>
          <a:p>
            <a:r>
              <a:rPr lang="en-US" sz="1200" dirty="0"/>
              <a:t>Simon EG, </a:t>
            </a:r>
            <a:r>
              <a:rPr lang="en-US" sz="1200" dirty="0" err="1"/>
              <a:t>Vonkorff</a:t>
            </a:r>
            <a:r>
              <a:rPr lang="en-US" sz="1200" dirty="0"/>
              <a:t> M, Rutter C, Wagner E: </a:t>
            </a:r>
            <a:r>
              <a:rPr lang="en-US" sz="1200" dirty="0" err="1"/>
              <a:t>Randomise</a:t>
            </a:r>
            <a:r>
              <a:rPr lang="en-US" sz="1200" dirty="0"/>
              <a:t> trial of monitoring, feedback, and management of care by telephone to improve treatment of depression in primary care. BMJ 2000; 320:550-4</a:t>
            </a:r>
            <a:endParaRPr lang="tr-TR" sz="1200" dirty="0"/>
          </a:p>
        </p:txBody>
      </p:sp>
    </p:spTree>
    <p:extLst>
      <p:ext uri="{BB962C8B-B14F-4D97-AF65-F5344CB8AC3E}">
        <p14:creationId xmlns:p14="http://schemas.microsoft.com/office/powerpoint/2010/main" val="1230022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İNTİHAR</a:t>
            </a:r>
          </a:p>
        </p:txBody>
      </p:sp>
      <p:sp>
        <p:nvSpPr>
          <p:cNvPr id="3" name="İçerik Yer Tutucusu 2"/>
          <p:cNvSpPr>
            <a:spLocks noGrp="1"/>
          </p:cNvSpPr>
          <p:nvPr>
            <p:ph idx="1"/>
          </p:nvPr>
        </p:nvSpPr>
        <p:spPr/>
        <p:txBody>
          <a:bodyPr>
            <a:normAutofit lnSpcReduction="10000"/>
          </a:bodyPr>
          <a:lstStyle/>
          <a:p>
            <a:pPr marL="0" indent="0">
              <a:buNone/>
            </a:pPr>
            <a:r>
              <a:rPr lang="tr-TR" dirty="0"/>
              <a:t>DSÖ ;</a:t>
            </a:r>
          </a:p>
          <a:p>
            <a:r>
              <a:rPr lang="tr-TR" dirty="0"/>
              <a:t>Tüm intiharların % 70’i depresyon olguları</a:t>
            </a:r>
          </a:p>
          <a:p>
            <a:pPr marL="0" indent="0">
              <a:buNone/>
            </a:pPr>
            <a:endParaRPr lang="tr-TR" dirty="0"/>
          </a:p>
          <a:p>
            <a:r>
              <a:rPr lang="tr-TR" dirty="0"/>
              <a:t>İntihar, dünya çapında her 100 ölümden 1'inden sorumlu</a:t>
            </a:r>
          </a:p>
          <a:p>
            <a:endParaRPr lang="tr-TR" dirty="0"/>
          </a:p>
          <a:p>
            <a:r>
              <a:rPr lang="tr-TR" dirty="0"/>
              <a:t>2019 yılında,  tahmini 703.000 kişi intihar ederek hayatını kaybetti</a:t>
            </a:r>
          </a:p>
          <a:p>
            <a:endParaRPr lang="tr-TR" dirty="0"/>
          </a:p>
          <a:p>
            <a:r>
              <a:rPr lang="tr-TR" dirty="0"/>
              <a:t>Tüm intiharların yaklaşık dörtte üçü (%77) dünya nüfusunun çoğunluğunun yaşadığı ülke olan düşük ve orta gelirli ülkede</a:t>
            </a:r>
          </a:p>
        </p:txBody>
      </p:sp>
    </p:spTree>
    <p:extLst>
      <p:ext uri="{BB962C8B-B14F-4D97-AF65-F5344CB8AC3E}">
        <p14:creationId xmlns:p14="http://schemas.microsoft.com/office/powerpoint/2010/main" val="1938177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B0014E-CD22-47AE-B96D-62457C4A2C8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7DA1BEB-D49D-4411-823E-013555B2BD54}"/>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9C60691A-B765-4402-844D-6AEC2C2676FD}"/>
              </a:ext>
            </a:extLst>
          </p:cNvPr>
          <p:cNvPicPr>
            <a:picLocks noChangeAspect="1"/>
          </p:cNvPicPr>
          <p:nvPr/>
        </p:nvPicPr>
        <p:blipFill>
          <a:blip r:embed="rId2"/>
          <a:stretch>
            <a:fillRect/>
          </a:stretch>
        </p:blipFill>
        <p:spPr>
          <a:xfrm>
            <a:off x="838200" y="428355"/>
            <a:ext cx="7108148" cy="5748608"/>
          </a:xfrm>
          <a:prstGeom prst="rect">
            <a:avLst/>
          </a:prstGeom>
        </p:spPr>
      </p:pic>
    </p:spTree>
    <p:extLst>
      <p:ext uri="{BB962C8B-B14F-4D97-AF65-F5344CB8AC3E}">
        <p14:creationId xmlns:p14="http://schemas.microsoft.com/office/powerpoint/2010/main" val="2952341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7146126"/>
              </p:ext>
            </p:extLst>
          </p:nvPr>
        </p:nvGraphicFramePr>
        <p:xfrm>
          <a:off x="838200" y="365125"/>
          <a:ext cx="3611880" cy="5998210"/>
        </p:xfrm>
        <a:graphic>
          <a:graphicData uri="http://schemas.openxmlformats.org/drawingml/2006/table">
            <a:tbl>
              <a:tblPr>
                <a:tableStyleId>{5C22544A-7EE6-4342-B048-85BDC9FD1C3A}</a:tableStyleId>
              </a:tblPr>
              <a:tblGrid>
                <a:gridCol w="1087877">
                  <a:extLst>
                    <a:ext uri="{9D8B030D-6E8A-4147-A177-3AD203B41FA5}">
                      <a16:colId xmlns:a16="http://schemas.microsoft.com/office/drawing/2014/main" val="2119189857"/>
                    </a:ext>
                  </a:extLst>
                </a:gridCol>
                <a:gridCol w="1313234">
                  <a:extLst>
                    <a:ext uri="{9D8B030D-6E8A-4147-A177-3AD203B41FA5}">
                      <a16:colId xmlns:a16="http://schemas.microsoft.com/office/drawing/2014/main" val="1852523794"/>
                    </a:ext>
                  </a:extLst>
                </a:gridCol>
                <a:gridCol w="1210769">
                  <a:extLst>
                    <a:ext uri="{9D8B030D-6E8A-4147-A177-3AD203B41FA5}">
                      <a16:colId xmlns:a16="http://schemas.microsoft.com/office/drawing/2014/main" val="3646129462"/>
                    </a:ext>
                  </a:extLst>
                </a:gridCol>
              </a:tblGrid>
              <a:tr h="1710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a:effectLst/>
                        </a:rPr>
                        <a:t>Kaba intihar hızı</a:t>
                      </a:r>
                      <a:endParaRPr lang="tr-TR" sz="1600" b="1"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b"/>
                      <a:r>
                        <a:rPr lang="tr-TR" sz="1600" u="none" strike="noStrike">
                          <a:effectLst/>
                        </a:rPr>
                        <a:t> </a:t>
                      </a:r>
                      <a:endParaRPr lang="tr-TR" sz="1600" b="0" i="0" u="none" strike="noStrike">
                        <a:solidFill>
                          <a:srgbClr val="000000"/>
                        </a:solidFill>
                        <a:effectLst/>
                        <a:latin typeface="Arial" panose="020B0604020202020204" pitchFamily="34" charset="0"/>
                      </a:endParaRPr>
                    </a:p>
                  </a:txBody>
                  <a:tcPr marL="6350" marR="6350" marT="6350" marB="0" anchor="b"/>
                </a:tc>
                <a:tc>
                  <a:txBody>
                    <a:bodyPr/>
                    <a:lstStyle/>
                    <a:p>
                      <a:pPr algn="r" fontAlgn="ctr"/>
                      <a:endParaRPr lang="tr-TR" sz="16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904591227"/>
                  </a:ext>
                </a:extLst>
              </a:tr>
              <a:tr h="171027">
                <a:tc>
                  <a:txBody>
                    <a:bodyPr/>
                    <a:lstStyle/>
                    <a:p>
                      <a:pPr algn="l" fontAlgn="ctr"/>
                      <a:r>
                        <a:rPr lang="tr-TR" sz="1600" u="none" strike="noStrike">
                          <a:effectLst/>
                        </a:rPr>
                        <a:t> </a:t>
                      </a:r>
                      <a:endParaRPr lang="tr-TR" sz="1600" b="1" i="0" u="none" strike="noStrike">
                        <a:solidFill>
                          <a:srgbClr val="000000"/>
                        </a:solidFill>
                        <a:effectLst/>
                        <a:latin typeface="Arial" panose="020B0604020202020204" pitchFamily="34" charset="0"/>
                      </a:endParaRPr>
                    </a:p>
                  </a:txBody>
                  <a:tcPr marL="6350" marR="6350" marT="6350" marB="0" anchor="ctr"/>
                </a:tc>
                <a:tc>
                  <a:txBody>
                    <a:bodyPr/>
                    <a:lstStyle/>
                    <a:p>
                      <a:pPr algn="l" fontAlgn="b"/>
                      <a:r>
                        <a:rPr lang="tr-TR" sz="1600" u="none" strike="noStrike">
                          <a:effectLst/>
                        </a:rPr>
                        <a:t> </a:t>
                      </a:r>
                      <a:endParaRPr lang="tr-TR" sz="1600" b="0" i="0" u="none" strike="noStrike">
                        <a:solidFill>
                          <a:srgbClr val="000000"/>
                        </a:solidFill>
                        <a:effectLst/>
                        <a:latin typeface="Arial" panose="020B0604020202020204" pitchFamily="34" charset="0"/>
                      </a:endParaRPr>
                    </a:p>
                  </a:txBody>
                  <a:tcPr marL="6350" marR="6350" marT="6350" marB="0" anchor="b"/>
                </a:tc>
                <a:tc>
                  <a:txBody>
                    <a:bodyPr/>
                    <a:lstStyle/>
                    <a:p>
                      <a:pPr algn="r" fontAlgn="ctr"/>
                      <a:endParaRPr lang="tr-TR"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88991630"/>
                  </a:ext>
                </a:extLst>
              </a:tr>
              <a:tr h="171027">
                <a:tc>
                  <a:txBody>
                    <a:bodyPr/>
                    <a:lstStyle/>
                    <a:p>
                      <a:pPr algn="l" fontAlgn="ctr"/>
                      <a:r>
                        <a:rPr lang="tr-TR" sz="1600" u="none" strike="noStrike" dirty="0">
                          <a:effectLst/>
                        </a:rPr>
                        <a:t>Yıl</a:t>
                      </a:r>
                      <a:endParaRPr lang="tr-TR" sz="1600" b="1"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İntihar sayısı</a:t>
                      </a:r>
                      <a:endParaRPr lang="tr-TR" sz="16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(Yüz binde)</a:t>
                      </a:r>
                      <a:endParaRPr lang="tr-TR" sz="16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53646956"/>
                  </a:ext>
                </a:extLst>
              </a:tr>
              <a:tr h="171027">
                <a:tc>
                  <a:txBody>
                    <a:bodyPr/>
                    <a:lstStyle/>
                    <a:p>
                      <a:pPr algn="l" fontAlgn="ct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endParaRPr lang="tr-TR"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03794500"/>
                  </a:ext>
                </a:extLst>
              </a:tr>
              <a:tr h="171027">
                <a:tc>
                  <a:txBody>
                    <a:bodyPr/>
                    <a:lstStyle/>
                    <a:p>
                      <a:pPr algn="l" fontAlgn="ctr"/>
                      <a:r>
                        <a:rPr lang="tr-TR" sz="1600" u="none" strike="noStrike">
                          <a:effectLst/>
                        </a:rPr>
                        <a:t>2001</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2 584</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3,97</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7864858"/>
                  </a:ext>
                </a:extLst>
              </a:tr>
              <a:tr h="171027">
                <a:tc>
                  <a:txBody>
                    <a:bodyPr/>
                    <a:lstStyle/>
                    <a:p>
                      <a:pPr algn="l" fontAlgn="ctr"/>
                      <a:r>
                        <a:rPr lang="tr-TR" sz="1600" u="none" strike="noStrike">
                          <a:effectLst/>
                        </a:rPr>
                        <a:t>2002</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2 301</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3,49</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5404528"/>
                  </a:ext>
                </a:extLst>
              </a:tr>
              <a:tr h="171027">
                <a:tc>
                  <a:txBody>
                    <a:bodyPr/>
                    <a:lstStyle/>
                    <a:p>
                      <a:pPr algn="l" fontAlgn="ctr"/>
                      <a:r>
                        <a:rPr lang="tr-TR" sz="1600" u="none" strike="noStrike">
                          <a:effectLst/>
                        </a:rPr>
                        <a:t>2003</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2 705</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4,05</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91920001"/>
                  </a:ext>
                </a:extLst>
              </a:tr>
              <a:tr h="171027">
                <a:tc>
                  <a:txBody>
                    <a:bodyPr/>
                    <a:lstStyle/>
                    <a:p>
                      <a:pPr algn="l" fontAlgn="ctr"/>
                      <a:r>
                        <a:rPr lang="tr-TR" sz="1600" u="none" strike="noStrike">
                          <a:effectLst/>
                        </a:rPr>
                        <a:t>2004</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2 707</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4,00</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766132306"/>
                  </a:ext>
                </a:extLst>
              </a:tr>
              <a:tr h="171027">
                <a:tc>
                  <a:txBody>
                    <a:bodyPr/>
                    <a:lstStyle/>
                    <a:p>
                      <a:pPr algn="l" fontAlgn="ctr"/>
                      <a:r>
                        <a:rPr lang="tr-TR" sz="1600" u="none" strike="noStrike">
                          <a:effectLst/>
                        </a:rPr>
                        <a:t>2005</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2 703</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3,95</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52744272"/>
                  </a:ext>
                </a:extLst>
              </a:tr>
              <a:tr h="171027">
                <a:tc>
                  <a:txBody>
                    <a:bodyPr/>
                    <a:lstStyle/>
                    <a:p>
                      <a:pPr algn="l" fontAlgn="ctr"/>
                      <a:r>
                        <a:rPr lang="tr-TR" sz="1600" u="none" strike="noStrike">
                          <a:effectLst/>
                        </a:rPr>
                        <a:t>2006</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2 829</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4,08</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169722832"/>
                  </a:ext>
                </a:extLst>
              </a:tr>
              <a:tr h="171027">
                <a:tc>
                  <a:txBody>
                    <a:bodyPr/>
                    <a:lstStyle/>
                    <a:p>
                      <a:pPr algn="l" fontAlgn="ctr"/>
                      <a:r>
                        <a:rPr lang="tr-TR" sz="1600" u="none" strike="noStrike">
                          <a:effectLst/>
                        </a:rPr>
                        <a:t>2007</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2 793</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3,98</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38280933"/>
                  </a:ext>
                </a:extLst>
              </a:tr>
              <a:tr h="171027">
                <a:tc>
                  <a:txBody>
                    <a:bodyPr/>
                    <a:lstStyle/>
                    <a:p>
                      <a:pPr algn="l" fontAlgn="ctr"/>
                      <a:r>
                        <a:rPr lang="tr-TR" sz="1600" u="none" strike="noStrike">
                          <a:effectLst/>
                        </a:rPr>
                        <a:t>2008</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dirty="0">
                          <a:effectLst/>
                        </a:rPr>
                        <a:t> 2 816</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a:effectLst/>
                        </a:rPr>
                        <a:t>3,96</a:t>
                      </a:r>
                      <a:endParaRPr lang="tr-TR"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284321500"/>
                  </a:ext>
                </a:extLst>
              </a:tr>
              <a:tr h="171027">
                <a:tc>
                  <a:txBody>
                    <a:bodyPr/>
                    <a:lstStyle/>
                    <a:p>
                      <a:pPr algn="l" fontAlgn="ctr"/>
                      <a:r>
                        <a:rPr lang="tr-TR" sz="1600" u="none" strike="noStrike">
                          <a:effectLst/>
                        </a:rPr>
                        <a:t>2009</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2 898</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4,02</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095197378"/>
                  </a:ext>
                </a:extLst>
              </a:tr>
              <a:tr h="171027">
                <a:tc>
                  <a:txBody>
                    <a:bodyPr/>
                    <a:lstStyle/>
                    <a:p>
                      <a:pPr algn="l" fontAlgn="ctr"/>
                      <a:r>
                        <a:rPr lang="tr-TR" sz="1600" u="none" strike="noStrike">
                          <a:effectLst/>
                        </a:rPr>
                        <a:t>2010</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2 933</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4,01</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526479490"/>
                  </a:ext>
                </a:extLst>
              </a:tr>
              <a:tr h="171027">
                <a:tc>
                  <a:txBody>
                    <a:bodyPr/>
                    <a:lstStyle/>
                    <a:p>
                      <a:pPr algn="l" fontAlgn="ctr"/>
                      <a:r>
                        <a:rPr lang="tr-TR" sz="1600" u="none" strike="noStrike">
                          <a:effectLst/>
                        </a:rPr>
                        <a:t>2011</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2 677</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3,61</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5131584"/>
                  </a:ext>
                </a:extLst>
              </a:tr>
              <a:tr h="171027">
                <a:tc>
                  <a:txBody>
                    <a:bodyPr/>
                    <a:lstStyle/>
                    <a:p>
                      <a:pPr algn="l" fontAlgn="ctr"/>
                      <a:r>
                        <a:rPr lang="tr-TR" sz="1600" u="none" strike="noStrike">
                          <a:effectLst/>
                        </a:rPr>
                        <a:t>2012</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3 287</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4,37</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20529233"/>
                  </a:ext>
                </a:extLst>
              </a:tr>
              <a:tr h="171027">
                <a:tc>
                  <a:txBody>
                    <a:bodyPr/>
                    <a:lstStyle/>
                    <a:p>
                      <a:pPr algn="l" fontAlgn="ctr"/>
                      <a:r>
                        <a:rPr lang="tr-TR" sz="1600" u="none" strike="noStrike">
                          <a:effectLst/>
                        </a:rPr>
                        <a:t>2013</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3 252</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4,27</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058434308"/>
                  </a:ext>
                </a:extLst>
              </a:tr>
              <a:tr h="171027">
                <a:tc>
                  <a:txBody>
                    <a:bodyPr/>
                    <a:lstStyle/>
                    <a:p>
                      <a:pPr algn="l" fontAlgn="ctr"/>
                      <a:r>
                        <a:rPr lang="tr-TR" sz="1600" u="none" strike="noStrike">
                          <a:effectLst/>
                        </a:rPr>
                        <a:t>2014</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3 169</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4,11</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81501544"/>
                  </a:ext>
                </a:extLst>
              </a:tr>
              <a:tr h="171027">
                <a:tc>
                  <a:txBody>
                    <a:bodyPr/>
                    <a:lstStyle/>
                    <a:p>
                      <a:pPr algn="l" fontAlgn="ctr"/>
                      <a:r>
                        <a:rPr lang="tr-TR" sz="1600" u="none" strike="noStrike">
                          <a:effectLst/>
                        </a:rPr>
                        <a:t>2015</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3 246</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4,15</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543795604"/>
                  </a:ext>
                </a:extLst>
              </a:tr>
              <a:tr h="171027">
                <a:tc>
                  <a:txBody>
                    <a:bodyPr/>
                    <a:lstStyle/>
                    <a:p>
                      <a:pPr algn="l" fontAlgn="ctr"/>
                      <a:r>
                        <a:rPr lang="tr-TR" sz="1600" u="none" strike="noStrike">
                          <a:effectLst/>
                        </a:rPr>
                        <a:t>2016</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3 193</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4,03</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14407018"/>
                  </a:ext>
                </a:extLst>
              </a:tr>
              <a:tr h="171027">
                <a:tc>
                  <a:txBody>
                    <a:bodyPr/>
                    <a:lstStyle/>
                    <a:p>
                      <a:pPr algn="l" fontAlgn="ctr"/>
                      <a:r>
                        <a:rPr lang="tr-TR" sz="1600" u="none" strike="noStrike">
                          <a:effectLst/>
                        </a:rPr>
                        <a:t>2017</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3 168</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3,94</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87033731"/>
                  </a:ext>
                </a:extLst>
              </a:tr>
              <a:tr h="171027">
                <a:tc>
                  <a:txBody>
                    <a:bodyPr/>
                    <a:lstStyle/>
                    <a:p>
                      <a:pPr algn="l" fontAlgn="ctr"/>
                      <a:r>
                        <a:rPr lang="tr-TR" sz="1600" u="none" strike="noStrike" dirty="0">
                          <a:effectLst/>
                        </a:rPr>
                        <a:t>2018</a:t>
                      </a:r>
                      <a:endParaRPr lang="tr-T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3 342</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4,11</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01248937"/>
                  </a:ext>
                </a:extLst>
              </a:tr>
              <a:tr h="171027">
                <a:tc>
                  <a:txBody>
                    <a:bodyPr/>
                    <a:lstStyle/>
                    <a:p>
                      <a:pPr algn="l" fontAlgn="ctr"/>
                      <a:r>
                        <a:rPr lang="tr-TR" sz="1600" u="none" strike="noStrike">
                          <a:effectLst/>
                        </a:rPr>
                        <a:t>2019</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tr-TR" sz="1600" u="none" strike="noStrike">
                          <a:effectLst/>
                        </a:rPr>
                        <a:t> 3 406</a:t>
                      </a:r>
                      <a:endParaRPr lang="tr-TR" sz="16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tr-TR" sz="1600" u="none" strike="noStrike" dirty="0">
                          <a:effectLst/>
                        </a:rPr>
                        <a:t>4,12</a:t>
                      </a:r>
                      <a:endParaRPr lang="tr-TR"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66792171"/>
                  </a:ext>
                </a:extLst>
              </a:tr>
            </a:tbl>
          </a:graphicData>
        </a:graphic>
      </p:graphicFrame>
      <p:sp>
        <p:nvSpPr>
          <p:cNvPr id="5" name="Dikdörtgen 4"/>
          <p:cNvSpPr/>
          <p:nvPr/>
        </p:nvSpPr>
        <p:spPr>
          <a:xfrm>
            <a:off x="116620" y="6581001"/>
            <a:ext cx="2956707" cy="276999"/>
          </a:xfrm>
          <a:prstGeom prst="rect">
            <a:avLst/>
          </a:prstGeom>
        </p:spPr>
        <p:txBody>
          <a:bodyPr wrap="none">
            <a:spAutoFit/>
          </a:bodyPr>
          <a:lstStyle/>
          <a:p>
            <a:r>
              <a:rPr lang="tr-TR" sz="1200" dirty="0">
                <a:solidFill>
                  <a:srgbClr val="000000"/>
                </a:solidFill>
                <a:latin typeface="Arial" panose="020B0604020202020204" pitchFamily="34" charset="0"/>
              </a:rPr>
              <a:t>Kaynak : TÜİK, İntihar İstatistikleri</a:t>
            </a:r>
            <a:r>
              <a:rPr lang="tr-TR" sz="1200" dirty="0"/>
              <a:t> ,2020</a:t>
            </a:r>
            <a:r>
              <a:rPr lang="tr-TR" sz="1200" dirty="0">
                <a:solidFill>
                  <a:srgbClr val="000000"/>
                </a:solidFill>
                <a:latin typeface="Arial" panose="020B0604020202020204" pitchFamily="34" charset="0"/>
              </a:rPr>
              <a:t> </a:t>
            </a:r>
            <a:r>
              <a:rPr lang="tr-TR" sz="1200" dirty="0"/>
              <a:t> </a:t>
            </a:r>
          </a:p>
        </p:txBody>
      </p:sp>
      <p:pic>
        <p:nvPicPr>
          <p:cNvPr id="8" name="Resim 7"/>
          <p:cNvPicPr>
            <a:picLocks noChangeAspect="1"/>
          </p:cNvPicPr>
          <p:nvPr/>
        </p:nvPicPr>
        <p:blipFill>
          <a:blip r:embed="rId2"/>
          <a:stretch>
            <a:fillRect/>
          </a:stretch>
        </p:blipFill>
        <p:spPr>
          <a:xfrm>
            <a:off x="4653280" y="718552"/>
            <a:ext cx="7407274" cy="5940425"/>
          </a:xfrm>
          <a:prstGeom prst="rect">
            <a:avLst/>
          </a:prstGeom>
        </p:spPr>
      </p:pic>
    </p:spTree>
    <p:extLst>
      <p:ext uri="{BB962C8B-B14F-4D97-AF65-F5344CB8AC3E}">
        <p14:creationId xmlns:p14="http://schemas.microsoft.com/office/powerpoint/2010/main" val="66616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1. Biyolojik Nedenler </a:t>
            </a:r>
          </a:p>
          <a:p>
            <a:r>
              <a:rPr lang="tr-TR" dirty="0"/>
              <a:t> Biyolojik aminler (</a:t>
            </a:r>
            <a:r>
              <a:rPr lang="tr-TR" dirty="0" err="1"/>
              <a:t>Nörotransmiterler</a:t>
            </a:r>
            <a:r>
              <a:rPr lang="tr-TR" dirty="0"/>
              <a:t>) </a:t>
            </a:r>
          </a:p>
          <a:p>
            <a:r>
              <a:rPr lang="tr-TR" dirty="0"/>
              <a:t> </a:t>
            </a:r>
            <a:r>
              <a:rPr lang="tr-TR" dirty="0" err="1"/>
              <a:t>Nöroendokrin</a:t>
            </a:r>
            <a:r>
              <a:rPr lang="tr-TR" dirty="0"/>
              <a:t> bozukluklar </a:t>
            </a:r>
          </a:p>
          <a:p>
            <a:r>
              <a:rPr lang="tr-TR" dirty="0"/>
              <a:t> Kalıtımsal nedenler </a:t>
            </a:r>
          </a:p>
          <a:p>
            <a:r>
              <a:rPr lang="tr-TR" dirty="0"/>
              <a:t> Beyindeki yapısal değişiklikler </a:t>
            </a:r>
          </a:p>
          <a:p>
            <a:r>
              <a:rPr lang="tr-TR" dirty="0"/>
              <a:t> Uyku bozukluklar</a:t>
            </a:r>
          </a:p>
        </p:txBody>
      </p:sp>
      <p:sp>
        <p:nvSpPr>
          <p:cNvPr id="4" name="İçerik Yer Tutucusu 2">
            <a:extLst>
              <a:ext uri="{FF2B5EF4-FFF2-40B4-BE49-F238E27FC236}">
                <a16:creationId xmlns:a16="http://schemas.microsoft.com/office/drawing/2014/main" id="{6D941E4F-8F73-49F2-A257-36B567A7CF9B}"/>
              </a:ext>
            </a:extLst>
          </p:cNvPr>
          <p:cNvSpPr txBox="1">
            <a:spLocks/>
          </p:cNvSpPr>
          <p:nvPr/>
        </p:nvSpPr>
        <p:spPr>
          <a:xfrm>
            <a:off x="7003913" y="1823700"/>
            <a:ext cx="4901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dirty="0"/>
              <a:t>2. </a:t>
            </a:r>
            <a:r>
              <a:rPr lang="tr-TR" dirty="0" err="1"/>
              <a:t>Psikososyal</a:t>
            </a:r>
            <a:r>
              <a:rPr lang="tr-TR" dirty="0"/>
              <a:t> Nedenler </a:t>
            </a:r>
          </a:p>
          <a:p>
            <a:r>
              <a:rPr lang="tr-TR" dirty="0"/>
              <a:t>Yaşam olayları ve çevresel etkenler </a:t>
            </a:r>
          </a:p>
          <a:p>
            <a:r>
              <a:rPr lang="tr-TR" dirty="0"/>
              <a:t>Hastalık öncesi kişilik </a:t>
            </a:r>
          </a:p>
          <a:p>
            <a:r>
              <a:rPr lang="tr-TR" dirty="0" err="1"/>
              <a:t>Psikoanalitik</a:t>
            </a:r>
            <a:r>
              <a:rPr lang="tr-TR" dirty="0"/>
              <a:t> kuram (Freud) </a:t>
            </a:r>
          </a:p>
          <a:p>
            <a:r>
              <a:rPr lang="tr-TR" dirty="0"/>
              <a:t>Ego psikolojisi </a:t>
            </a:r>
          </a:p>
          <a:p>
            <a:r>
              <a:rPr lang="tr-TR" dirty="0"/>
              <a:t>Kognitif (bilişsel) kuram </a:t>
            </a:r>
          </a:p>
          <a:p>
            <a:r>
              <a:rPr lang="tr-TR" dirty="0"/>
              <a:t>Davranışçı kuram</a:t>
            </a:r>
          </a:p>
        </p:txBody>
      </p:sp>
    </p:spTree>
    <p:extLst>
      <p:ext uri="{BB962C8B-B14F-4D97-AF65-F5344CB8AC3E}">
        <p14:creationId xmlns:p14="http://schemas.microsoft.com/office/powerpoint/2010/main" val="1882079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İntihar önlenebilir</a:t>
            </a:r>
          </a:p>
          <a:p>
            <a:endParaRPr lang="tr-TR" dirty="0"/>
          </a:p>
          <a:p>
            <a:r>
              <a:rPr lang="tr-TR" dirty="0"/>
              <a:t>İntihar hakkında konuşabilirsiniz</a:t>
            </a:r>
          </a:p>
          <a:p>
            <a:endParaRPr lang="tr-TR" dirty="0"/>
          </a:p>
          <a:p>
            <a:r>
              <a:rPr lang="tr-TR" dirty="0"/>
              <a:t>İntihar ile ilgili sorular sormak intihar etme davranışına neden olmaz</a:t>
            </a:r>
          </a:p>
          <a:p>
            <a:endParaRPr lang="tr-TR" dirty="0"/>
          </a:p>
          <a:p>
            <a:r>
              <a:rPr lang="tr-TR" dirty="0"/>
              <a:t>Çoğu zaman kaygıyı azaltır ve insanların anlamaya başlamasına yardımcı olur</a:t>
            </a:r>
          </a:p>
        </p:txBody>
      </p:sp>
    </p:spTree>
    <p:extLst>
      <p:ext uri="{BB962C8B-B14F-4D97-AF65-F5344CB8AC3E}">
        <p14:creationId xmlns:p14="http://schemas.microsoft.com/office/powerpoint/2010/main" val="1187145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0990635" cy="1325563"/>
          </a:xfrm>
        </p:spPr>
        <p:txBody>
          <a:bodyPr>
            <a:normAutofit fontScale="90000"/>
          </a:bodyPr>
          <a:lstStyle/>
          <a:p>
            <a:r>
              <a:rPr lang="tr-TR" dirty="0"/>
              <a:t>Bir Kişinin Ciddi Bir Şekilde İntihar Etme Düşüncesine Sahip Olduğunu Gösteren Uyarı İşaretleri</a:t>
            </a:r>
          </a:p>
        </p:txBody>
      </p:sp>
      <p:sp>
        <p:nvSpPr>
          <p:cNvPr id="3" name="İçerik Yer Tutucusu 2"/>
          <p:cNvSpPr>
            <a:spLocks noGrp="1"/>
          </p:cNvSpPr>
          <p:nvPr>
            <p:ph idx="1"/>
          </p:nvPr>
        </p:nvSpPr>
        <p:spPr/>
        <p:txBody>
          <a:bodyPr/>
          <a:lstStyle/>
          <a:p>
            <a:r>
              <a:rPr lang="tr-TR" dirty="0"/>
              <a:t>Kendini öldürmekle tehdit etmek </a:t>
            </a:r>
          </a:p>
          <a:p>
            <a:endParaRPr lang="tr-TR" dirty="0"/>
          </a:p>
          <a:p>
            <a:r>
              <a:rPr lang="tr-TR" dirty="0"/>
              <a:t>“Ben yokken kimse beni özlemez.” gibi cümleler kurmak </a:t>
            </a:r>
          </a:p>
          <a:p>
            <a:endParaRPr lang="tr-TR" dirty="0"/>
          </a:p>
          <a:p>
            <a:r>
              <a:rPr lang="tr-TR" dirty="0"/>
              <a:t>Böcek ilaçları, ateşli silahlar veya ilaçlar gibi kendini öldürme yolları aramak ya da internette bu konu ile ilgili araştırmalar yapmak </a:t>
            </a:r>
          </a:p>
          <a:p>
            <a:endParaRPr lang="tr-TR" dirty="0"/>
          </a:p>
          <a:p>
            <a:r>
              <a:rPr lang="tr-TR" dirty="0"/>
              <a:t>Yakın aile üyelerine ve arkadaşlarına veda etmek, değerli eşyalarından vazgeçmek veya vasiyetini yazmak</a:t>
            </a:r>
          </a:p>
        </p:txBody>
      </p:sp>
    </p:spTree>
    <p:extLst>
      <p:ext uri="{BB962C8B-B14F-4D97-AF65-F5344CB8AC3E}">
        <p14:creationId xmlns:p14="http://schemas.microsoft.com/office/powerpoint/2010/main" val="4112907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 yapabilirsiniz?</a:t>
            </a:r>
          </a:p>
        </p:txBody>
      </p:sp>
      <p:sp>
        <p:nvSpPr>
          <p:cNvPr id="3" name="İçerik Yer Tutucusu 2"/>
          <p:cNvSpPr>
            <a:spLocks noGrp="1"/>
          </p:cNvSpPr>
          <p:nvPr>
            <p:ph idx="1"/>
          </p:nvPr>
        </p:nvSpPr>
        <p:spPr/>
        <p:txBody>
          <a:bodyPr>
            <a:normAutofit/>
          </a:bodyPr>
          <a:lstStyle/>
          <a:p>
            <a:r>
              <a:rPr lang="tr-TR" dirty="0"/>
              <a:t>Endişelendiğiniz kişi ile intihar hakkında konuşmak için uygun bir zaman belirleyin ve sakin bir yer bulun. </a:t>
            </a:r>
          </a:p>
          <a:p>
            <a:r>
              <a:rPr lang="tr-TR" dirty="0"/>
              <a:t>Dinlemek için orada olduğunuzu bilmelerini sağlayın</a:t>
            </a:r>
          </a:p>
          <a:p>
            <a:r>
              <a:rPr lang="tr-TR" dirty="0"/>
              <a:t>Kişinin durumunun tehlikeli olduğunu düşünüyorsanız, onu yalnız bırakmayın. Acil servislerden, bir kriz hattından ya da aile üyelerinden yardım isteyin</a:t>
            </a:r>
          </a:p>
          <a:p>
            <a:r>
              <a:rPr lang="tr-TR" dirty="0"/>
              <a:t>Evde kendisine zarar verebilecek (böcek ilacı, ateşli silah ya da ilaç gibi) nesnelere ulaşamayacağından emin olun </a:t>
            </a:r>
          </a:p>
          <a:p>
            <a:r>
              <a:rPr lang="tr-TR" dirty="0"/>
              <a:t>Kişinin durumunu kontrol etmek için kişiyle iletişim halinde olun</a:t>
            </a:r>
          </a:p>
        </p:txBody>
      </p:sp>
    </p:spTree>
    <p:extLst>
      <p:ext uri="{BB962C8B-B14F-4D97-AF65-F5344CB8AC3E}">
        <p14:creationId xmlns:p14="http://schemas.microsoft.com/office/powerpoint/2010/main" val="1860823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SEVK ENDİKASYONLARI </a:t>
            </a:r>
          </a:p>
        </p:txBody>
      </p:sp>
      <p:sp>
        <p:nvSpPr>
          <p:cNvPr id="3" name="İçerik Yer Tutucusu 2"/>
          <p:cNvSpPr>
            <a:spLocks noGrp="1"/>
          </p:cNvSpPr>
          <p:nvPr>
            <p:ph idx="1"/>
          </p:nvPr>
        </p:nvSpPr>
        <p:spPr/>
        <p:txBody>
          <a:bodyPr>
            <a:normAutofit/>
          </a:bodyPr>
          <a:lstStyle/>
          <a:p>
            <a:r>
              <a:rPr lang="tr-TR" dirty="0"/>
              <a:t>İntihar riski olan hastalar </a:t>
            </a:r>
          </a:p>
          <a:p>
            <a:r>
              <a:rPr lang="tr-TR" dirty="0"/>
              <a:t>Başkalarına veya kendine ciddi zarar verme riski olan, sanrıları olan hastalar</a:t>
            </a:r>
          </a:p>
          <a:p>
            <a:r>
              <a:rPr lang="tr-TR" dirty="0" err="1"/>
              <a:t>Bipolar</a:t>
            </a:r>
            <a:r>
              <a:rPr lang="tr-TR" dirty="0"/>
              <a:t> bozukluk, </a:t>
            </a:r>
            <a:r>
              <a:rPr lang="tr-TR" dirty="0" err="1"/>
              <a:t>psikotik</a:t>
            </a:r>
            <a:r>
              <a:rPr lang="tr-TR" dirty="0"/>
              <a:t> bozukluklar gibi uzun süreli hastalığı olanlar</a:t>
            </a:r>
          </a:p>
          <a:p>
            <a:r>
              <a:rPr lang="tr-TR" dirty="0"/>
              <a:t>Uygun dozaj ve süreli standart medikal tedaviye cevap vermeyen hastalar </a:t>
            </a:r>
          </a:p>
          <a:p>
            <a:r>
              <a:rPr lang="tr-TR" dirty="0"/>
              <a:t>Tanının kesinleştirilemediği ileri incelemeye ihtiyaç duyulan durumlar </a:t>
            </a:r>
          </a:p>
          <a:p>
            <a:r>
              <a:rPr lang="tr-TR" dirty="0"/>
              <a:t>Tedavi uyumsuzluğu nedeniyle </a:t>
            </a:r>
            <a:r>
              <a:rPr lang="tr-TR" dirty="0" err="1"/>
              <a:t>terapötik</a:t>
            </a:r>
            <a:r>
              <a:rPr lang="tr-TR" dirty="0"/>
              <a:t> ilişkinin bozulduğu hastalar</a:t>
            </a:r>
          </a:p>
          <a:p>
            <a:r>
              <a:rPr lang="tr-TR" dirty="0" err="1"/>
              <a:t>Elektrokonvülziv</a:t>
            </a:r>
            <a:r>
              <a:rPr lang="tr-TR" dirty="0"/>
              <a:t> tedavi (EKT) gerektiğinin düşünüldüğü durumlar</a:t>
            </a:r>
          </a:p>
          <a:p>
            <a:endParaRPr lang="tr-TR" dirty="0"/>
          </a:p>
          <a:p>
            <a:endParaRPr lang="tr-TR" dirty="0"/>
          </a:p>
        </p:txBody>
      </p:sp>
    </p:spTree>
    <p:extLst>
      <p:ext uri="{BB962C8B-B14F-4D97-AF65-F5344CB8AC3E}">
        <p14:creationId xmlns:p14="http://schemas.microsoft.com/office/powerpoint/2010/main" val="1721738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KAYNAKÇA</a:t>
            </a:r>
          </a:p>
        </p:txBody>
      </p:sp>
      <p:sp>
        <p:nvSpPr>
          <p:cNvPr id="3" name="İçerik Yer Tutucusu 2"/>
          <p:cNvSpPr>
            <a:spLocks noGrp="1"/>
          </p:cNvSpPr>
          <p:nvPr>
            <p:ph idx="1"/>
          </p:nvPr>
        </p:nvSpPr>
        <p:spPr/>
        <p:txBody>
          <a:bodyPr>
            <a:normAutofit/>
          </a:bodyPr>
          <a:lstStyle/>
          <a:p>
            <a:pPr lvl="0"/>
            <a:r>
              <a:rPr lang="tr-TR" sz="2400" dirty="0" err="1"/>
              <a:t>Textbook</a:t>
            </a:r>
            <a:r>
              <a:rPr lang="tr-TR" sz="2400" dirty="0"/>
              <a:t> of </a:t>
            </a:r>
            <a:r>
              <a:rPr lang="tr-TR" sz="2400" dirty="0" err="1"/>
              <a:t>Family</a:t>
            </a:r>
            <a:r>
              <a:rPr lang="tr-TR" sz="2400" dirty="0"/>
              <a:t> </a:t>
            </a:r>
            <a:r>
              <a:rPr lang="tr-TR" sz="2400" dirty="0" err="1"/>
              <a:t>Medicine</a:t>
            </a:r>
            <a:r>
              <a:rPr lang="tr-TR" sz="2400" dirty="0"/>
              <a:t> 9. </a:t>
            </a:r>
            <a:r>
              <a:rPr lang="tr-TR" sz="2400" dirty="0" err="1"/>
              <a:t>edition</a:t>
            </a:r>
            <a:r>
              <a:rPr lang="tr-TR" sz="2400" dirty="0"/>
              <a:t>; Robert E. </a:t>
            </a:r>
            <a:r>
              <a:rPr lang="tr-TR" sz="2400" dirty="0" err="1"/>
              <a:t>Rakel</a:t>
            </a:r>
            <a:r>
              <a:rPr lang="tr-TR" sz="2400" dirty="0"/>
              <a:t>, David P. </a:t>
            </a:r>
            <a:r>
              <a:rPr lang="tr-TR" sz="2400" dirty="0" err="1"/>
              <a:t>Rakel</a:t>
            </a:r>
            <a:r>
              <a:rPr lang="tr-TR" sz="2400" dirty="0"/>
              <a:t> 2016</a:t>
            </a:r>
          </a:p>
          <a:p>
            <a:r>
              <a:rPr lang="tr-TR" sz="2400" dirty="0" err="1"/>
              <a:t>UpToDate</a:t>
            </a:r>
            <a:endParaRPr lang="tr-TR" sz="2400" dirty="0"/>
          </a:p>
          <a:p>
            <a:r>
              <a:rPr lang="tr-TR" sz="2400" dirty="0">
                <a:cs typeface="Arial" pitchFamily="34" charset="0"/>
              </a:rPr>
              <a:t>DSM 5 tanı ölçütleri başvuru el kitabı</a:t>
            </a:r>
            <a:endParaRPr lang="en-US" sz="2400" dirty="0"/>
          </a:p>
          <a:p>
            <a:pPr lvl="0"/>
            <a:r>
              <a:rPr lang="en-US" sz="2400" dirty="0"/>
              <a:t>Depression and Other Common Mental Disorders Global Health Estimates </a:t>
            </a:r>
            <a:r>
              <a:rPr lang="tr-TR" sz="2400" dirty="0"/>
              <a:t>,  World </a:t>
            </a:r>
            <a:r>
              <a:rPr lang="tr-TR" sz="2400" dirty="0" err="1"/>
              <a:t>Health</a:t>
            </a:r>
            <a:r>
              <a:rPr lang="tr-TR" sz="2400" dirty="0"/>
              <a:t> </a:t>
            </a:r>
            <a:r>
              <a:rPr lang="tr-TR" sz="2400" dirty="0" err="1"/>
              <a:t>Organization</a:t>
            </a:r>
            <a:r>
              <a:rPr lang="tr-TR" sz="2400" dirty="0"/>
              <a:t> 2017</a:t>
            </a:r>
          </a:p>
          <a:p>
            <a:pPr lvl="0"/>
            <a:r>
              <a:rPr lang="tr-TR" sz="2400" dirty="0" err="1"/>
              <a:t>Depression</a:t>
            </a:r>
            <a:r>
              <a:rPr lang="tr-TR" sz="2400" dirty="0"/>
              <a:t>: </a:t>
            </a:r>
            <a:r>
              <a:rPr lang="tr-TR" sz="2400" dirty="0" err="1"/>
              <a:t>Screening</a:t>
            </a:r>
            <a:r>
              <a:rPr lang="tr-TR" sz="2400" dirty="0"/>
              <a:t> </a:t>
            </a:r>
            <a:r>
              <a:rPr lang="tr-TR" sz="2400" dirty="0" err="1"/>
              <a:t>and</a:t>
            </a:r>
            <a:r>
              <a:rPr lang="tr-TR" sz="2400" dirty="0"/>
              <a:t> </a:t>
            </a:r>
            <a:r>
              <a:rPr lang="tr-TR" sz="2400" dirty="0" err="1"/>
              <a:t>Diagnosis</a:t>
            </a:r>
            <a:r>
              <a:rPr lang="tr-TR" sz="2400" dirty="0"/>
              <a:t> Douglas M. </a:t>
            </a:r>
            <a:r>
              <a:rPr lang="tr-TR" sz="2400" dirty="0" err="1"/>
              <a:t>Maurer</a:t>
            </a:r>
            <a:r>
              <a:rPr lang="tr-TR" sz="2400" dirty="0"/>
              <a:t>, DO, MPH; Tyler J. </a:t>
            </a:r>
            <a:r>
              <a:rPr lang="tr-TR" sz="2400" dirty="0" err="1"/>
              <a:t>Raymond</a:t>
            </a:r>
            <a:r>
              <a:rPr lang="tr-TR" sz="2400" dirty="0"/>
              <a:t>, DO, MPH; </a:t>
            </a:r>
            <a:r>
              <a:rPr lang="tr-TR" sz="2400" dirty="0" err="1"/>
              <a:t>and</a:t>
            </a:r>
            <a:r>
              <a:rPr lang="tr-TR" sz="2400" dirty="0"/>
              <a:t> </a:t>
            </a:r>
            <a:r>
              <a:rPr lang="tr-TR" sz="2400" dirty="0" err="1"/>
              <a:t>Bethany</a:t>
            </a:r>
            <a:r>
              <a:rPr lang="tr-TR" sz="2400" dirty="0"/>
              <a:t> N. </a:t>
            </a:r>
            <a:r>
              <a:rPr lang="tr-TR" sz="2400" dirty="0" err="1"/>
              <a:t>Davis</a:t>
            </a:r>
            <a:r>
              <a:rPr lang="tr-TR" sz="2400" dirty="0"/>
              <a:t>, MD ,</a:t>
            </a:r>
            <a:r>
              <a:rPr lang="en-US" sz="2400" dirty="0"/>
              <a:t> 2018 American Academy of Family Physicians</a:t>
            </a:r>
            <a:endParaRPr lang="tr-TR" sz="2400" dirty="0"/>
          </a:p>
          <a:p>
            <a:pPr lvl="0"/>
            <a:r>
              <a:rPr lang="tr-TR" sz="2400" dirty="0"/>
              <a:t>Birinci Basamakta Depresyona Yaklaşım Sorunları, Dr. Murat Yalçın</a:t>
            </a:r>
          </a:p>
          <a:p>
            <a:pPr lvl="0"/>
            <a:r>
              <a:rPr lang="tr-TR" sz="2400"/>
              <a:t>https://psikiyatri.org.tr/</a:t>
            </a:r>
            <a:endParaRPr lang="tr-TR" sz="2400" dirty="0"/>
          </a:p>
        </p:txBody>
      </p:sp>
    </p:spTree>
    <p:extLst>
      <p:ext uri="{BB962C8B-B14F-4D97-AF65-F5344CB8AC3E}">
        <p14:creationId xmlns:p14="http://schemas.microsoft.com/office/powerpoint/2010/main" val="222631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Monoamin</a:t>
            </a:r>
            <a:r>
              <a:rPr lang="tr-TR" dirty="0"/>
              <a:t> Teorisi</a:t>
            </a:r>
          </a:p>
        </p:txBody>
      </p:sp>
      <p:sp>
        <p:nvSpPr>
          <p:cNvPr id="3" name="İçerik Yer Tutucusu 2"/>
          <p:cNvSpPr>
            <a:spLocks noGrp="1"/>
          </p:cNvSpPr>
          <p:nvPr>
            <p:ph idx="1"/>
          </p:nvPr>
        </p:nvSpPr>
        <p:spPr/>
        <p:txBody>
          <a:bodyPr/>
          <a:lstStyle/>
          <a:p>
            <a:r>
              <a:rPr lang="tr-TR" dirty="0" err="1"/>
              <a:t>Sinaps</a:t>
            </a:r>
            <a:r>
              <a:rPr lang="tr-TR" dirty="0"/>
              <a:t> aralığındaki </a:t>
            </a:r>
            <a:r>
              <a:rPr lang="tr-TR" dirty="0" err="1"/>
              <a:t>monoamin</a:t>
            </a:r>
            <a:r>
              <a:rPr lang="tr-TR" dirty="0"/>
              <a:t> düzeylerinin düşük olması depresif tabloyu, yüksek olması ise </a:t>
            </a:r>
            <a:r>
              <a:rPr lang="tr-TR" dirty="0" err="1"/>
              <a:t>antidepresan</a:t>
            </a:r>
            <a:r>
              <a:rPr lang="tr-TR" dirty="0"/>
              <a:t> etkiyi ortaya çıkarmaktadır. Mono amin düzeylerindeki bu değişkenlik olasılıkla </a:t>
            </a:r>
            <a:r>
              <a:rPr lang="tr-TR" dirty="0" err="1"/>
              <a:t>monoaminlerin</a:t>
            </a:r>
            <a:r>
              <a:rPr lang="tr-TR" dirty="0"/>
              <a:t>, </a:t>
            </a:r>
            <a:r>
              <a:rPr lang="tr-TR" dirty="0" err="1"/>
              <a:t>postsinaptik</a:t>
            </a:r>
            <a:r>
              <a:rPr lang="tr-TR" dirty="0"/>
              <a:t> reseptörlere bağlanma derecesiyle ilişkilidir </a:t>
            </a:r>
          </a:p>
        </p:txBody>
      </p:sp>
      <p:pic>
        <p:nvPicPr>
          <p:cNvPr id="3074" name="Picture 2" descr="http://www.saglikpark.com/i/Image/depresyon-46-01.jpg"/>
          <p:cNvPicPr>
            <a:picLocks noChangeAspect="1" noChangeArrowheads="1"/>
          </p:cNvPicPr>
          <p:nvPr/>
        </p:nvPicPr>
        <p:blipFill rotWithShape="1">
          <a:blip r:embed="rId2">
            <a:extLst>
              <a:ext uri="{28A0092B-C50C-407E-A947-70E740481C1C}">
                <a14:useLocalDpi xmlns:a14="http://schemas.microsoft.com/office/drawing/2010/main" val="0"/>
              </a:ext>
            </a:extLst>
          </a:blip>
          <a:srcRect b="53116"/>
          <a:stretch/>
        </p:blipFill>
        <p:spPr bwMode="auto">
          <a:xfrm>
            <a:off x="960645" y="3446876"/>
            <a:ext cx="5469972" cy="319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29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CE404-36E2-56F7-2338-AFF5B5E883CE}"/>
              </a:ext>
            </a:extLst>
          </p:cNvPr>
          <p:cNvSpPr>
            <a:spLocks noGrp="1"/>
          </p:cNvSpPr>
          <p:nvPr>
            <p:ph type="title"/>
          </p:nvPr>
        </p:nvSpPr>
        <p:spPr/>
        <p:txBody>
          <a:bodyPr/>
          <a:lstStyle/>
          <a:p>
            <a:r>
              <a:rPr lang="tr-TR" dirty="0"/>
              <a:t>EPİDEMİYOLOJİ</a:t>
            </a:r>
          </a:p>
        </p:txBody>
      </p:sp>
      <p:sp>
        <p:nvSpPr>
          <p:cNvPr id="3" name="İçerik Yer Tutucusu 2">
            <a:extLst>
              <a:ext uri="{FF2B5EF4-FFF2-40B4-BE49-F238E27FC236}">
                <a16:creationId xmlns:a16="http://schemas.microsoft.com/office/drawing/2014/main" id="{7289FDB0-1821-126A-CB97-0DADD4B846DC}"/>
              </a:ext>
            </a:extLst>
          </p:cNvPr>
          <p:cNvSpPr>
            <a:spLocks noGrp="1"/>
          </p:cNvSpPr>
          <p:nvPr>
            <p:ph idx="1"/>
          </p:nvPr>
        </p:nvSpPr>
        <p:spPr>
          <a:xfrm>
            <a:off x="838200" y="1825625"/>
            <a:ext cx="11013374" cy="4351338"/>
          </a:xfrm>
        </p:spPr>
        <p:txBody>
          <a:bodyPr>
            <a:normAutofit/>
          </a:bodyPr>
          <a:lstStyle/>
          <a:p>
            <a:r>
              <a:rPr lang="tr-TR" sz="2400" b="0" i="0" strike="noStrike" dirty="0" err="1">
                <a:effectLst/>
              </a:rPr>
              <a:t>Pandemiden</a:t>
            </a:r>
            <a:r>
              <a:rPr lang="tr-TR" sz="2400" b="0" i="0" strike="noStrike" dirty="0">
                <a:effectLst/>
              </a:rPr>
              <a:t> önce tahminen 193 milyon insan               246 milyon               </a:t>
            </a:r>
            <a:r>
              <a:rPr lang="tr-TR" sz="2400" dirty="0"/>
              <a:t>322 milyon</a:t>
            </a:r>
          </a:p>
          <a:p>
            <a:pPr marL="0" indent="0">
              <a:buNone/>
            </a:pPr>
            <a:endParaRPr lang="tr-TR" sz="2400" b="0" i="0" strike="noStrike" dirty="0">
              <a:effectLst/>
            </a:endParaRPr>
          </a:p>
          <a:p>
            <a:r>
              <a:rPr lang="tr-TR" sz="2400" b="0" i="0" strike="noStrike" dirty="0">
                <a:effectLst/>
              </a:rPr>
              <a:t>Bir yılda  %28'lik bir artış</a:t>
            </a:r>
          </a:p>
          <a:p>
            <a:endParaRPr lang="tr-TR" sz="2400" b="0" i="0" strike="noStrike" dirty="0">
              <a:effectLst/>
            </a:endParaRPr>
          </a:p>
          <a:p>
            <a:r>
              <a:rPr lang="tr-TR" sz="2400" dirty="0"/>
              <a:t>Depresyon ve </a:t>
            </a:r>
            <a:r>
              <a:rPr lang="tr-TR" sz="2400" dirty="0" err="1"/>
              <a:t>anksiyete</a:t>
            </a:r>
            <a:r>
              <a:rPr lang="tr-TR" sz="2400" dirty="0"/>
              <a:t>                 12 milyar işgünü kaybı </a:t>
            </a:r>
          </a:p>
          <a:p>
            <a:endParaRPr lang="tr-TR" sz="2400" dirty="0"/>
          </a:p>
          <a:p>
            <a:r>
              <a:rPr lang="tr-TR" sz="2400" dirty="0"/>
              <a:t>Küresel ekonomiye 1 trilyon ABD Doları</a:t>
            </a:r>
          </a:p>
          <a:p>
            <a:pPr marL="0" indent="0">
              <a:buNone/>
            </a:pPr>
            <a:endParaRPr lang="tr-TR" sz="2400" dirty="0"/>
          </a:p>
        </p:txBody>
      </p:sp>
      <p:sp>
        <p:nvSpPr>
          <p:cNvPr id="5" name="Metin kutusu 4">
            <a:extLst>
              <a:ext uri="{FF2B5EF4-FFF2-40B4-BE49-F238E27FC236}">
                <a16:creationId xmlns:a16="http://schemas.microsoft.com/office/drawing/2014/main" id="{283426D6-3BAE-4D3D-B8AB-47DA904E097E}"/>
              </a:ext>
            </a:extLst>
          </p:cNvPr>
          <p:cNvSpPr txBox="1"/>
          <p:nvPr/>
        </p:nvSpPr>
        <p:spPr>
          <a:xfrm>
            <a:off x="644457" y="6492875"/>
            <a:ext cx="7594870" cy="276999"/>
          </a:xfrm>
          <a:prstGeom prst="rect">
            <a:avLst/>
          </a:prstGeom>
          <a:noFill/>
        </p:spPr>
        <p:txBody>
          <a:bodyPr wrap="square">
            <a:spAutoFit/>
          </a:bodyPr>
          <a:lstStyle/>
          <a:p>
            <a:r>
              <a:rPr lang="tr-TR" sz="1200" dirty="0"/>
              <a:t>World </a:t>
            </a:r>
            <a:r>
              <a:rPr lang="tr-TR" sz="1200" dirty="0" err="1"/>
              <a:t>mental</a:t>
            </a:r>
            <a:r>
              <a:rPr lang="tr-TR" sz="1200" dirty="0"/>
              <a:t> </a:t>
            </a:r>
            <a:r>
              <a:rPr lang="tr-TR" sz="1200" dirty="0" err="1"/>
              <a:t>health</a:t>
            </a:r>
            <a:r>
              <a:rPr lang="tr-TR" sz="1200" dirty="0"/>
              <a:t> </a:t>
            </a:r>
            <a:r>
              <a:rPr lang="tr-TR" sz="1200" dirty="0" err="1"/>
              <a:t>report</a:t>
            </a:r>
            <a:r>
              <a:rPr lang="tr-TR" sz="1200" dirty="0"/>
              <a:t>, </a:t>
            </a:r>
            <a:r>
              <a:rPr lang="en-US" sz="1200" dirty="0"/>
              <a:t>Geneva: World Health Organization; 2022</a:t>
            </a:r>
            <a:endParaRPr lang="tr-TR" sz="1200" dirty="0"/>
          </a:p>
        </p:txBody>
      </p:sp>
      <p:cxnSp>
        <p:nvCxnSpPr>
          <p:cNvPr id="6" name="Düz Ok Bağlayıcısı 5">
            <a:extLst>
              <a:ext uri="{FF2B5EF4-FFF2-40B4-BE49-F238E27FC236}">
                <a16:creationId xmlns:a16="http://schemas.microsoft.com/office/drawing/2014/main" id="{B742BD1F-B262-456B-AEE5-53CFE75AB9C3}"/>
              </a:ext>
            </a:extLst>
          </p:cNvPr>
          <p:cNvCxnSpPr>
            <a:cxnSpLocks/>
          </p:cNvCxnSpPr>
          <p:nvPr/>
        </p:nvCxnSpPr>
        <p:spPr>
          <a:xfrm>
            <a:off x="6908260" y="2071991"/>
            <a:ext cx="7879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a:extLst>
              <a:ext uri="{FF2B5EF4-FFF2-40B4-BE49-F238E27FC236}">
                <a16:creationId xmlns:a16="http://schemas.microsoft.com/office/drawing/2014/main" id="{E5EB6CAA-7257-4294-8138-E9C70FE5E19B}"/>
              </a:ext>
            </a:extLst>
          </p:cNvPr>
          <p:cNvCxnSpPr>
            <a:cxnSpLocks/>
          </p:cNvCxnSpPr>
          <p:nvPr/>
        </p:nvCxnSpPr>
        <p:spPr>
          <a:xfrm>
            <a:off x="4288444" y="3885957"/>
            <a:ext cx="7879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a:extLst>
              <a:ext uri="{FF2B5EF4-FFF2-40B4-BE49-F238E27FC236}">
                <a16:creationId xmlns:a16="http://schemas.microsoft.com/office/drawing/2014/main" id="{AEEE48BF-A90B-4726-890A-227DF89B299C}"/>
              </a:ext>
            </a:extLst>
          </p:cNvPr>
          <p:cNvCxnSpPr>
            <a:cxnSpLocks/>
          </p:cNvCxnSpPr>
          <p:nvPr/>
        </p:nvCxnSpPr>
        <p:spPr>
          <a:xfrm>
            <a:off x="9305096" y="2071991"/>
            <a:ext cx="7879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1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9AC973-E3DB-181A-0092-09462343DD6E}"/>
              </a:ext>
            </a:extLst>
          </p:cNvPr>
          <p:cNvSpPr>
            <a:spLocks noGrp="1"/>
          </p:cNvSpPr>
          <p:nvPr>
            <p:ph type="title"/>
          </p:nvPr>
        </p:nvSpPr>
        <p:spPr/>
        <p:txBody>
          <a:bodyPr/>
          <a:lstStyle/>
          <a:p>
            <a:r>
              <a:rPr lang="tr-TR" dirty="0"/>
              <a:t>Yaşa Ve Cinsiyete Göre Depresif Bozuklukların Küresel Yaygınlığı (%)</a:t>
            </a:r>
          </a:p>
        </p:txBody>
      </p:sp>
      <p:sp>
        <p:nvSpPr>
          <p:cNvPr id="3" name="İçerik Yer Tutucusu 2">
            <a:extLst>
              <a:ext uri="{FF2B5EF4-FFF2-40B4-BE49-F238E27FC236}">
                <a16:creationId xmlns:a16="http://schemas.microsoft.com/office/drawing/2014/main" id="{E33732E0-8308-6950-9760-A3AA5A82065E}"/>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C9D86BE-75D3-B360-B450-D396CACBDE27}"/>
              </a:ext>
            </a:extLst>
          </p:cNvPr>
          <p:cNvPicPr>
            <a:picLocks noChangeAspect="1"/>
          </p:cNvPicPr>
          <p:nvPr/>
        </p:nvPicPr>
        <p:blipFill>
          <a:blip r:embed="rId2"/>
          <a:stretch>
            <a:fillRect/>
          </a:stretch>
        </p:blipFill>
        <p:spPr>
          <a:xfrm>
            <a:off x="991101" y="1916029"/>
            <a:ext cx="7562850" cy="4686300"/>
          </a:xfrm>
          <a:prstGeom prst="rect">
            <a:avLst/>
          </a:prstGeom>
        </p:spPr>
      </p:pic>
    </p:spTree>
    <p:extLst>
      <p:ext uri="{BB962C8B-B14F-4D97-AF65-F5344CB8AC3E}">
        <p14:creationId xmlns:p14="http://schemas.microsoft.com/office/powerpoint/2010/main" val="41118547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TotalTime>
  <Words>3169</Words>
  <Application>Microsoft Office PowerPoint</Application>
  <PresentationFormat>Geniş ekran</PresentationFormat>
  <Paragraphs>570</Paragraphs>
  <Slides>64</Slides>
  <Notes>29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64</vt:i4>
      </vt:variant>
    </vt:vector>
  </HeadingPairs>
  <TitlesOfParts>
    <vt:vector size="71" baseType="lpstr">
      <vt:lpstr>Arial</vt:lpstr>
      <vt:lpstr>Arial</vt:lpstr>
      <vt:lpstr>Calibri</vt:lpstr>
      <vt:lpstr>Calibri Light</vt:lpstr>
      <vt:lpstr>LatoTRRegular</vt:lpstr>
      <vt:lpstr>NexusSerifWebPro</vt:lpstr>
      <vt:lpstr>Office Teması</vt:lpstr>
      <vt:lpstr>DEPRESYON</vt:lpstr>
      <vt:lpstr>Sunum Planı</vt:lpstr>
      <vt:lpstr>Hedefler</vt:lpstr>
      <vt:lpstr>GİRİŞ</vt:lpstr>
      <vt:lpstr>PowerPoint Sunusu</vt:lpstr>
      <vt:lpstr>PowerPoint Sunusu</vt:lpstr>
      <vt:lpstr>Monoamin Teorisi</vt:lpstr>
      <vt:lpstr>EPİDEMİYOLOJİ</vt:lpstr>
      <vt:lpstr>Yaşa Ve Cinsiyete Göre Depresif Bozuklukların Küresel Yaygınlığı (%)</vt:lpstr>
      <vt:lpstr>PowerPoint Sunusu</vt:lpstr>
      <vt:lpstr>PowerPoint Sunusu</vt:lpstr>
      <vt:lpstr>DEPRESYON BOZUKLUKLARI SINIFLANDIRMASI (DSM-V)</vt:lpstr>
      <vt:lpstr>MAJOR DEPRESYON</vt:lpstr>
      <vt:lpstr>RİSK FAKTÖRLERİ</vt:lpstr>
      <vt:lpstr>SEMPTOMLAR</vt:lpstr>
      <vt:lpstr>DİĞER SEMPTOMLAR</vt:lpstr>
      <vt:lpstr>TANI </vt:lpstr>
      <vt:lpstr>ANAMNEZ</vt:lpstr>
      <vt:lpstr>ANAMNEZ</vt:lpstr>
      <vt:lpstr>ANAMNEZ</vt:lpstr>
      <vt:lpstr>TANI  (DSM-V)</vt:lpstr>
      <vt:lpstr>TANI</vt:lpstr>
      <vt:lpstr>TARAMA</vt:lpstr>
      <vt:lpstr>Depresyon Tanı ve Derecelendirme Ölçekleri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TANI</vt:lpstr>
      <vt:lpstr>TEDAVİ</vt:lpstr>
      <vt:lpstr>Hasta Eğitimi</vt:lpstr>
      <vt:lpstr>Öneriler </vt:lpstr>
      <vt:lpstr>PowerPoint Sunusu</vt:lpstr>
      <vt:lpstr>PowerPoint Sunusu</vt:lpstr>
      <vt:lpstr>Farmakolojik Tedavi</vt:lpstr>
      <vt:lpstr>PowerPoint Sunusu</vt:lpstr>
      <vt:lpstr>PowerPoint Sunusu</vt:lpstr>
      <vt:lpstr>Selektif Serotonin Geri Alım İnhibitörleri (SSRI)</vt:lpstr>
      <vt:lpstr>PowerPoint Sunusu</vt:lpstr>
      <vt:lpstr>PowerPoint Sunusu</vt:lpstr>
      <vt:lpstr>Yan Etkiler</vt:lpstr>
      <vt:lpstr>Psikoterapi</vt:lpstr>
      <vt:lpstr>Psikoterapi </vt:lpstr>
      <vt:lpstr>ELEKTROKONVULSİF TEDAVİ (EKT)</vt:lpstr>
      <vt:lpstr>Diğer Tedavi Yöntemleri </vt:lpstr>
      <vt:lpstr>İZLEM</vt:lpstr>
      <vt:lpstr>İZLEM</vt:lpstr>
      <vt:lpstr>İZLEM</vt:lpstr>
      <vt:lpstr>İZLEM</vt:lpstr>
      <vt:lpstr>İNTİHAR</vt:lpstr>
      <vt:lpstr>PowerPoint Sunusu</vt:lpstr>
      <vt:lpstr>PowerPoint Sunusu</vt:lpstr>
      <vt:lpstr>PowerPoint Sunusu</vt:lpstr>
      <vt:lpstr>Bir Kişinin Ciddi Bir Şekilde İntihar Etme Düşüncesine Sahip Olduğunu Gösteren Uyarı İşaretleri</vt:lpstr>
      <vt:lpstr>Ne yapabilirsiniz?</vt:lpstr>
      <vt:lpstr>SEVK ENDİKASYONLARI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DEPRESYON</dc:title>
  <dc:creator>AHMET CEMIL BALTACIOGLU</dc:creator>
  <cp:lastModifiedBy>w10</cp:lastModifiedBy>
  <cp:revision>135</cp:revision>
  <dcterms:created xsi:type="dcterms:W3CDTF">2022-10-05T07:29:15Z</dcterms:created>
  <dcterms:modified xsi:type="dcterms:W3CDTF">2022-10-17T13:43:09Z</dcterms:modified>
</cp:coreProperties>
</file>