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66" r:id="rId2"/>
    <p:sldId id="256" r:id="rId3"/>
    <p:sldId id="257" r:id="rId4"/>
    <p:sldId id="258" r:id="rId5"/>
    <p:sldId id="269" r:id="rId6"/>
    <p:sldId id="259" r:id="rId7"/>
    <p:sldId id="267" r:id="rId8"/>
    <p:sldId id="268" r:id="rId9"/>
    <p:sldId id="260" r:id="rId10"/>
    <p:sldId id="261" r:id="rId11"/>
    <p:sldId id="262" r:id="rId12"/>
    <p:sldId id="264" r:id="rId13"/>
    <p:sldId id="265" r:id="rId14"/>
    <p:sldId id="271" r:id="rId15"/>
    <p:sldId id="270" r:id="rId16"/>
    <p:sldId id="273" r:id="rId17"/>
    <p:sldId id="274" r:id="rId18"/>
    <p:sldId id="275" r:id="rId19"/>
    <p:sldId id="277" r:id="rId20"/>
    <p:sldId id="278" r:id="rId21"/>
    <p:sldId id="279" r:id="rId22"/>
    <p:sldId id="283" r:id="rId23"/>
    <p:sldId id="280" r:id="rId24"/>
    <p:sldId id="281" r:id="rId25"/>
    <p:sldId id="282" r:id="rId26"/>
    <p:sldId id="284" r:id="rId27"/>
    <p:sldId id="285" r:id="rId28"/>
    <p:sldId id="286" r:id="rId29"/>
    <p:sldId id="287" r:id="rId30"/>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4660"/>
  </p:normalViewPr>
  <p:slideViewPr>
    <p:cSldViewPr snapToGrid="0">
      <p:cViewPr varScale="1">
        <p:scale>
          <a:sx n="91" d="100"/>
          <a:sy n="91" d="100"/>
        </p:scale>
        <p:origin x="-45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A9EA40F-03E0-4603-82CB-7349BD78DDA0}" type="datetimeFigureOut">
              <a:rPr lang="tr-TR"/>
              <a:pPr>
                <a:defRPr/>
              </a:pPr>
              <a:t>5/22/2018</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AAC4596-5CD7-4FC0-B609-62A36E2F0FE0}"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pPr>
              <a:defRPr/>
            </a:pPr>
            <a:endParaRPr lang="tr-TR"/>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5" name="Date Placeholder 3"/>
          <p:cNvSpPr>
            <a:spLocks noGrp="1"/>
          </p:cNvSpPr>
          <p:nvPr>
            <p:ph type="dt" sz="half" idx="10"/>
          </p:nvPr>
        </p:nvSpPr>
        <p:spPr/>
        <p:txBody>
          <a:bodyPr/>
          <a:lstStyle>
            <a:lvl1pPr>
              <a:defRPr/>
            </a:lvl1pPr>
          </a:lstStyle>
          <a:p>
            <a:pPr>
              <a:defRPr/>
            </a:pPr>
            <a:fld id="{CF10CD18-1720-4827-9053-B9F4430FE770}" type="datetimeFigureOut">
              <a:rPr lang="en-US"/>
              <a:pPr>
                <a:defRPr/>
              </a:pPr>
              <a:t>5/22/2018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531813" y="4529138"/>
            <a:ext cx="779462" cy="365125"/>
          </a:xfrm>
        </p:spPr>
        <p:txBody>
          <a:bodyPr/>
          <a:lstStyle>
            <a:lvl1pPr>
              <a:defRPr/>
            </a:lvl1pPr>
          </a:lstStyle>
          <a:p>
            <a:pPr>
              <a:defRPr/>
            </a:pPr>
            <a:fld id="{E2AEDFA9-4AAF-4808-AEC7-54F46A7596C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tr-TR"/>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5" name="Date Placeholder 3"/>
          <p:cNvSpPr>
            <a:spLocks noGrp="1"/>
          </p:cNvSpPr>
          <p:nvPr>
            <p:ph type="dt" sz="half" idx="10"/>
          </p:nvPr>
        </p:nvSpPr>
        <p:spPr/>
        <p:txBody>
          <a:bodyPr/>
          <a:lstStyle>
            <a:lvl1pPr>
              <a:defRPr/>
            </a:lvl1pPr>
          </a:lstStyle>
          <a:p>
            <a:pPr>
              <a:defRPr/>
            </a:pPr>
            <a:fld id="{DC8719E3-85E1-4343-9FEA-970C6640A763}" type="datetimeFigureOut">
              <a:rPr lang="en-US"/>
              <a:pPr>
                <a:defRPr/>
              </a:pPr>
              <a:t>5/22/2018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C552683D-81C0-4EAD-B67F-1A53E6ADF4C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tr-TR"/>
          </a:p>
        </p:txBody>
      </p:sp>
      <p:sp>
        <p:nvSpPr>
          <p:cNvPr id="6" name="TextBox 13"/>
          <p:cNvSpPr txBox="1"/>
          <p:nvPr/>
        </p:nvSpPr>
        <p:spPr>
          <a:xfrm>
            <a:off x="2466975" y="647700"/>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cs typeface="+mn-cs"/>
              </a:rPr>
              <a:t>“</a:t>
            </a:r>
          </a:p>
        </p:txBody>
      </p:sp>
      <p:sp>
        <p:nvSpPr>
          <p:cNvPr id="7" name="TextBox 14"/>
          <p:cNvSpPr txBox="1"/>
          <p:nvPr/>
        </p:nvSpPr>
        <p:spPr>
          <a:xfrm>
            <a:off x="11114088" y="290512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cs typeface="+mn-cs"/>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8" name="Date Placeholder 3"/>
          <p:cNvSpPr>
            <a:spLocks noGrp="1"/>
          </p:cNvSpPr>
          <p:nvPr>
            <p:ph type="dt" sz="half" idx="14"/>
          </p:nvPr>
        </p:nvSpPr>
        <p:spPr/>
        <p:txBody>
          <a:bodyPr/>
          <a:lstStyle>
            <a:lvl1pPr>
              <a:defRPr/>
            </a:lvl1pPr>
          </a:lstStyle>
          <a:p>
            <a:pPr>
              <a:defRPr/>
            </a:pPr>
            <a:fld id="{2B605E7E-889A-4D06-8665-133D948B2817}" type="datetimeFigureOut">
              <a:rPr lang="en-US"/>
              <a:pPr>
                <a:defRPr/>
              </a:pPr>
              <a:t>5/22/2018</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a:xfrm>
            <a:off x="531813" y="3244850"/>
            <a:ext cx="779462" cy="365125"/>
          </a:xfrm>
        </p:spPr>
        <p:txBody>
          <a:bodyPr/>
          <a:lstStyle>
            <a:lvl1pPr>
              <a:defRPr/>
            </a:lvl1pPr>
          </a:lstStyle>
          <a:p>
            <a:pPr>
              <a:defRPr/>
            </a:pPr>
            <a:fld id="{5CB0953D-64DC-49D4-9901-949E69D908B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tr-TR"/>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tr-TR"/>
              <a:t>Asıl metin stillerini düzenle</a:t>
            </a:r>
          </a:p>
        </p:txBody>
      </p:sp>
      <p:sp>
        <p:nvSpPr>
          <p:cNvPr id="6" name="Date Placeholder 4"/>
          <p:cNvSpPr>
            <a:spLocks noGrp="1"/>
          </p:cNvSpPr>
          <p:nvPr>
            <p:ph type="dt" sz="half" idx="10"/>
          </p:nvPr>
        </p:nvSpPr>
        <p:spPr/>
        <p:txBody>
          <a:bodyPr/>
          <a:lstStyle>
            <a:lvl1pPr>
              <a:defRPr/>
            </a:lvl1pPr>
          </a:lstStyle>
          <a:p>
            <a:pPr>
              <a:defRPr/>
            </a:pPr>
            <a:fld id="{E1E62F47-CCBF-4550-8F40-9EC3F779D374}" type="datetimeFigureOut">
              <a:rPr lang="en-US"/>
              <a:pPr>
                <a:defRPr/>
              </a:pPr>
              <a:t>5/22/2018</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382E2C5E-21AE-4D03-8CA7-5303ED9C65B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tr-TR"/>
          </a:p>
        </p:txBody>
      </p:sp>
      <p:sp>
        <p:nvSpPr>
          <p:cNvPr id="6" name="TextBox 16"/>
          <p:cNvSpPr txBox="1"/>
          <p:nvPr/>
        </p:nvSpPr>
        <p:spPr>
          <a:xfrm>
            <a:off x="2466975" y="647700"/>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cs typeface="+mn-cs"/>
              </a:rPr>
              <a:t>“</a:t>
            </a:r>
          </a:p>
        </p:txBody>
      </p:sp>
      <p:sp>
        <p:nvSpPr>
          <p:cNvPr id="7" name="TextBox 17"/>
          <p:cNvSpPr txBox="1"/>
          <p:nvPr/>
        </p:nvSpPr>
        <p:spPr>
          <a:xfrm>
            <a:off x="11114088" y="290512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cs typeface="+mn-cs"/>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tr-TR"/>
              <a:t>Asıl metin stillerini düzenle</a:t>
            </a:r>
          </a:p>
        </p:txBody>
      </p:sp>
      <p:sp>
        <p:nvSpPr>
          <p:cNvPr id="8" name="Date Placeholder 4"/>
          <p:cNvSpPr>
            <a:spLocks noGrp="1"/>
          </p:cNvSpPr>
          <p:nvPr>
            <p:ph type="dt" sz="half" idx="14"/>
          </p:nvPr>
        </p:nvSpPr>
        <p:spPr/>
        <p:txBody>
          <a:bodyPr/>
          <a:lstStyle>
            <a:lvl1pPr>
              <a:defRPr/>
            </a:lvl1pPr>
          </a:lstStyle>
          <a:p>
            <a:pPr>
              <a:defRPr/>
            </a:pPr>
            <a:fld id="{390B1937-859E-47B7-ACBE-AF466ABCB6CA}" type="datetimeFigureOut">
              <a:rPr lang="en-US"/>
              <a:pPr>
                <a:defRPr/>
              </a:pPr>
              <a:t>5/22/2018</a:t>
            </a:fld>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a:xfrm>
            <a:off x="531813" y="4983163"/>
            <a:ext cx="779462" cy="365125"/>
          </a:xfrm>
        </p:spPr>
        <p:txBody>
          <a:bodyPr/>
          <a:lstStyle>
            <a:lvl1pPr>
              <a:defRPr/>
            </a:lvl1pPr>
          </a:lstStyle>
          <a:p>
            <a:pPr>
              <a:defRPr/>
            </a:pPr>
            <a:fld id="{097D7122-2671-4038-AB0A-2EF2F88F0BE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tr-TR"/>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tr-TR"/>
              <a:t>Asıl metin stillerini düzenle</a:t>
            </a:r>
          </a:p>
        </p:txBody>
      </p:sp>
      <p:sp>
        <p:nvSpPr>
          <p:cNvPr id="6" name="Date Placeholder 4"/>
          <p:cNvSpPr>
            <a:spLocks noGrp="1"/>
          </p:cNvSpPr>
          <p:nvPr>
            <p:ph type="dt" sz="half" idx="14"/>
          </p:nvPr>
        </p:nvSpPr>
        <p:spPr/>
        <p:txBody>
          <a:bodyPr/>
          <a:lstStyle>
            <a:lvl1pPr>
              <a:defRPr/>
            </a:lvl1pPr>
          </a:lstStyle>
          <a:p>
            <a:pPr>
              <a:defRPr/>
            </a:pPr>
            <a:fld id="{ED15F330-C3F3-4A23-8FE4-4D66B861EA2C}" type="datetimeFigureOut">
              <a:rPr lang="en-US"/>
              <a:pPr>
                <a:defRPr/>
              </a:pPr>
              <a:t>5/22/2018</a:t>
            </a:fld>
            <a:endParaRPr lang="en-US"/>
          </a:p>
        </p:txBody>
      </p:sp>
      <p:sp>
        <p:nvSpPr>
          <p:cNvPr id="7" name="Footer Placeholder 5"/>
          <p:cNvSpPr>
            <a:spLocks noGrp="1"/>
          </p:cNvSpPr>
          <p:nvPr>
            <p:ph type="ftr" sz="quarter" idx="15"/>
          </p:nvPr>
        </p:nvSpPr>
        <p:spPr/>
        <p:txBody>
          <a:bodyPr/>
          <a:lstStyle>
            <a:lvl1pPr>
              <a:defRPr/>
            </a:lvl1pPr>
          </a:lstStyle>
          <a:p>
            <a:pPr>
              <a:defRPr/>
            </a:pPr>
            <a:endParaRPr lang="en-US"/>
          </a:p>
        </p:txBody>
      </p:sp>
      <p:sp>
        <p:nvSpPr>
          <p:cNvPr id="8" name="Slide Number Placeholder 6"/>
          <p:cNvSpPr>
            <a:spLocks noGrp="1"/>
          </p:cNvSpPr>
          <p:nvPr>
            <p:ph type="sldNum" sz="quarter" idx="16"/>
          </p:nvPr>
        </p:nvSpPr>
        <p:spPr>
          <a:xfrm>
            <a:off x="531813" y="4983163"/>
            <a:ext cx="779462" cy="365125"/>
          </a:xfrm>
        </p:spPr>
        <p:txBody>
          <a:bodyPr/>
          <a:lstStyle>
            <a:lvl1pPr>
              <a:defRPr/>
            </a:lvl1pPr>
          </a:lstStyle>
          <a:p>
            <a:pPr>
              <a:defRPr/>
            </a:pPr>
            <a:fld id="{424A228F-D05C-4921-BDA9-D34D24EEEB6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tr-TR"/>
          </a:p>
        </p:txBody>
      </p: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fld id="{A08E7E3B-6385-4B33-BC05-FC8FDAE55486}" type="datetimeFigureOut">
              <a:rPr lang="en-US"/>
              <a:pPr>
                <a:defRPr/>
              </a:pPr>
              <a:t>5/22/2018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6AFE27-C816-42DC-B490-DF077253D2A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tr-TR"/>
          </a:p>
        </p:txBody>
      </p:sp>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fld id="{109044D3-693B-4DDF-AAF9-419121D78205}" type="datetimeFigureOut">
              <a:rPr lang="en-US"/>
              <a:pPr>
                <a:defRPr/>
              </a:pPr>
              <a:t>5/22/2018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5BADEE-A1F0-4D94-9E52-00B5C87F372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tr-TR"/>
          </a:p>
        </p:txBody>
      </p:sp>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fld id="{7F6B6C37-FF42-4DE4-9F80-641B02101B0C}" type="datetimeFigureOut">
              <a:rPr lang="en-US"/>
              <a:pPr>
                <a:defRPr/>
              </a:pPr>
              <a:t>5/22/2018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C2DFA9-11D0-4D39-AEA2-D9623E24366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tr-TR"/>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5" name="Date Placeholder 3"/>
          <p:cNvSpPr>
            <a:spLocks noGrp="1"/>
          </p:cNvSpPr>
          <p:nvPr>
            <p:ph type="dt" sz="half" idx="10"/>
          </p:nvPr>
        </p:nvSpPr>
        <p:spPr/>
        <p:txBody>
          <a:bodyPr/>
          <a:lstStyle>
            <a:lvl1pPr>
              <a:defRPr/>
            </a:lvl1pPr>
          </a:lstStyle>
          <a:p>
            <a:pPr>
              <a:defRPr/>
            </a:pPr>
            <a:fld id="{BE81FB8E-4736-4B67-BD04-B3DE373F2747}" type="datetimeFigureOut">
              <a:rPr lang="en-US"/>
              <a:pPr>
                <a:defRPr/>
              </a:pPr>
              <a:t>5/22/2018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333A4EB8-AEB7-4FD3-BB73-577E6350923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tr-TR"/>
          </a:p>
        </p:txBody>
      </p:sp>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6" name="Date Placeholder 4"/>
          <p:cNvSpPr>
            <a:spLocks noGrp="1"/>
          </p:cNvSpPr>
          <p:nvPr>
            <p:ph type="dt" sz="half" idx="10"/>
          </p:nvPr>
        </p:nvSpPr>
        <p:spPr/>
        <p:txBody>
          <a:bodyPr/>
          <a:lstStyle>
            <a:lvl1pPr>
              <a:defRPr/>
            </a:lvl1pPr>
          </a:lstStyle>
          <a:p>
            <a:pPr>
              <a:defRPr/>
            </a:pPr>
            <a:fld id="{5AF01737-F1EE-4F99-A290-ECFFC74B1A3A}" type="datetimeFigureOut">
              <a:rPr lang="en-US"/>
              <a:pPr>
                <a:defRPr/>
              </a:pPr>
              <a:t>5/22/2018</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A5E7363-D5F9-4D9C-BA01-00E89FE4656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tr-TR"/>
          </a:p>
        </p:txBody>
      </p:sp>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8" name="Date Placeholder 6"/>
          <p:cNvSpPr>
            <a:spLocks noGrp="1"/>
          </p:cNvSpPr>
          <p:nvPr>
            <p:ph type="dt" sz="half" idx="10"/>
          </p:nvPr>
        </p:nvSpPr>
        <p:spPr/>
        <p:txBody>
          <a:bodyPr/>
          <a:lstStyle>
            <a:lvl1pPr>
              <a:defRPr/>
            </a:lvl1pPr>
          </a:lstStyle>
          <a:p>
            <a:pPr>
              <a:defRPr/>
            </a:pPr>
            <a:fld id="{D4584788-EA0F-4A63-A9B0-7849ACE6E3AE}" type="datetimeFigureOut">
              <a:rPr lang="en-US"/>
              <a:pPr>
                <a:defRPr/>
              </a:pPr>
              <a:t>5/22/2018</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ACD81525-C73B-4AD2-9FCF-06CAC27BC1A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tr-TR"/>
          </a:p>
        </p:txBody>
      </p: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4" name="Date Placeholder 2"/>
          <p:cNvSpPr>
            <a:spLocks noGrp="1"/>
          </p:cNvSpPr>
          <p:nvPr>
            <p:ph type="dt" sz="half" idx="10"/>
          </p:nvPr>
        </p:nvSpPr>
        <p:spPr/>
        <p:txBody>
          <a:bodyPr/>
          <a:lstStyle>
            <a:lvl1pPr>
              <a:defRPr/>
            </a:lvl1pPr>
          </a:lstStyle>
          <a:p>
            <a:pPr>
              <a:defRPr/>
            </a:pPr>
            <a:fld id="{D573662F-F16E-4C10-A8D0-64EDDF4E9E2D}" type="datetimeFigureOut">
              <a:rPr lang="en-US"/>
              <a:pPr>
                <a:defRPr/>
              </a:pPr>
              <a:t>5/22/2018</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FE59FEFA-A677-4217-9D1F-D016FE81EB4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tr-TR"/>
          </a:p>
        </p:txBody>
      </p:sp>
      <p:sp>
        <p:nvSpPr>
          <p:cNvPr id="3" name="Date Placeholder 1"/>
          <p:cNvSpPr>
            <a:spLocks noGrp="1"/>
          </p:cNvSpPr>
          <p:nvPr>
            <p:ph type="dt" sz="half" idx="10"/>
          </p:nvPr>
        </p:nvSpPr>
        <p:spPr/>
        <p:txBody>
          <a:bodyPr/>
          <a:lstStyle>
            <a:lvl1pPr>
              <a:defRPr/>
            </a:lvl1pPr>
          </a:lstStyle>
          <a:p>
            <a:pPr>
              <a:defRPr/>
            </a:pPr>
            <a:fld id="{3CDF6677-C0A2-4666-9DAC-E13084F48572}" type="datetimeFigureOut">
              <a:rPr lang="en-US"/>
              <a:pPr>
                <a:defRPr/>
              </a:pPr>
              <a:t>5/22/2018</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0CF84743-22CC-4747-B81A-42B32508E97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tr-TR"/>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6" name="Date Placeholder 4"/>
          <p:cNvSpPr>
            <a:spLocks noGrp="1"/>
          </p:cNvSpPr>
          <p:nvPr>
            <p:ph type="dt" sz="half" idx="10"/>
          </p:nvPr>
        </p:nvSpPr>
        <p:spPr/>
        <p:txBody>
          <a:bodyPr/>
          <a:lstStyle>
            <a:lvl1pPr>
              <a:defRPr/>
            </a:lvl1pPr>
          </a:lstStyle>
          <a:p>
            <a:pPr>
              <a:defRPr/>
            </a:pPr>
            <a:fld id="{9352D880-7A93-4DE1-9935-C3A6F333D3AE}" type="datetimeFigureOut">
              <a:rPr lang="en-US"/>
              <a:pPr>
                <a:defRPr/>
              </a:pPr>
              <a:t>5/22/2018</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10C607B3-341A-493A-ACE0-1E1B50C87C5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tr-TR"/>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a:t>Resim eklemek için simgeye tıklayın</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6" name="Date Placeholder 4"/>
          <p:cNvSpPr>
            <a:spLocks noGrp="1"/>
          </p:cNvSpPr>
          <p:nvPr>
            <p:ph type="dt" sz="half" idx="10"/>
          </p:nvPr>
        </p:nvSpPr>
        <p:spPr/>
        <p:txBody>
          <a:bodyPr/>
          <a:lstStyle>
            <a:lvl1pPr>
              <a:defRPr/>
            </a:lvl1pPr>
          </a:lstStyle>
          <a:p>
            <a:pPr>
              <a:defRPr/>
            </a:pPr>
            <a:fld id="{B7C78A79-95F5-418C-8E55-2FB68F7FCB66}" type="datetimeFigureOut">
              <a:rPr lang="en-US"/>
              <a:pPr>
                <a:defRPr/>
              </a:pPr>
              <a:t>5/22/2018</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2A95DA20-1C94-40F8-8EF3-D35D4FD59B3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0" y="228600"/>
            <a:ext cx="2851150" cy="6638925"/>
            <a:chOff x="2487613" y="285750"/>
            <a:chExt cx="2428875" cy="5654676"/>
          </a:xfrm>
        </p:grpSpPr>
        <p:sp>
          <p:nvSpPr>
            <p:cNvPr id="1046" name="Freeform 11"/>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a:defRPr/>
              </a:pPr>
              <a:endParaRPr lang="tr-TR"/>
            </a:p>
          </p:txBody>
        </p:sp>
        <p:sp>
          <p:nvSpPr>
            <p:cNvPr id="1047" name="Freeform 12"/>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a:defRPr/>
              </a:pPr>
              <a:endParaRPr lang="tr-TR"/>
            </a:p>
          </p:txBody>
        </p:sp>
        <p:sp>
          <p:nvSpPr>
            <p:cNvPr id="1048" name="Freeform 13"/>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a:defRPr/>
              </a:pPr>
              <a:endParaRPr lang="tr-TR"/>
            </a:p>
          </p:txBody>
        </p:sp>
        <p:sp>
          <p:nvSpPr>
            <p:cNvPr id="1049" name="Freeform 14"/>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a:defRPr/>
              </a:pPr>
              <a:endParaRPr lang="tr-TR"/>
            </a:p>
          </p:txBody>
        </p:sp>
        <p:sp>
          <p:nvSpPr>
            <p:cNvPr id="1050" name="Freeform 15"/>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a:defRPr/>
              </a:pPr>
              <a:endParaRPr lang="tr-TR"/>
            </a:p>
          </p:txBody>
        </p:sp>
        <p:sp>
          <p:nvSpPr>
            <p:cNvPr id="1051" name="Freeform 16"/>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a:defRPr/>
              </a:pPr>
              <a:endParaRPr lang="tr-TR"/>
            </a:p>
          </p:txBody>
        </p:sp>
        <p:sp>
          <p:nvSpPr>
            <p:cNvPr id="1052" name="Freeform 17"/>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a:defRPr/>
              </a:pPr>
              <a:endParaRPr lang="tr-TR"/>
            </a:p>
          </p:txBody>
        </p:sp>
        <p:sp>
          <p:nvSpPr>
            <p:cNvPr id="1053" name="Freeform 18"/>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a:defRPr/>
              </a:pPr>
              <a:endParaRPr lang="tr-TR"/>
            </a:p>
          </p:txBody>
        </p:sp>
        <p:sp>
          <p:nvSpPr>
            <p:cNvPr id="1054" name="Freeform 19"/>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a:defRPr/>
              </a:pPr>
              <a:endParaRPr lang="tr-TR"/>
            </a:p>
          </p:txBody>
        </p:sp>
        <p:sp>
          <p:nvSpPr>
            <p:cNvPr id="1055" name="Freeform 20"/>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a:defRPr/>
              </a:pPr>
              <a:endParaRPr lang="tr-TR"/>
            </a:p>
          </p:txBody>
        </p:sp>
        <p:sp>
          <p:nvSpPr>
            <p:cNvPr id="1056" name="Freeform 21"/>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a:defRPr/>
              </a:pPr>
              <a:endParaRPr lang="tr-TR"/>
            </a:p>
          </p:txBody>
        </p:sp>
        <p:sp>
          <p:nvSpPr>
            <p:cNvPr id="1057" name="Freeform 22"/>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a:defRPr/>
              </a:pPr>
              <a:endParaRPr lang="tr-TR"/>
            </a:p>
          </p:txBody>
        </p:sp>
      </p:grpSp>
      <p:grpSp>
        <p:nvGrpSpPr>
          <p:cNvPr id="1027" name="Group 9"/>
          <p:cNvGrpSpPr>
            <a:grpSpLocks/>
          </p:cNvGrpSpPr>
          <p:nvPr/>
        </p:nvGrpSpPr>
        <p:grpSpPr bwMode="auto">
          <a:xfrm>
            <a:off x="26988" y="0"/>
            <a:ext cx="2357437" cy="6853238"/>
            <a:chOff x="6627813" y="194833"/>
            <a:chExt cx="1952625" cy="5678918"/>
          </a:xfrm>
        </p:grpSpPr>
        <p:sp>
          <p:nvSpPr>
            <p:cNvPr id="1034" name="Freeform 27"/>
            <p:cNvSpPr>
              <a:spLocks/>
            </p:cNvSpPr>
            <p:nvPr/>
          </p:nvSpPr>
          <p:spPr bwMode="auto">
            <a:xfrm>
              <a:off x="6627813" y="194833"/>
              <a:ext cx="408933" cy="3646504"/>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a:defRPr/>
              </a:pPr>
              <a:endParaRPr lang="tr-TR"/>
            </a:p>
          </p:txBody>
        </p:sp>
        <p:sp>
          <p:nvSpPr>
            <p:cNvPr id="1035" name="Freeform 28"/>
            <p:cNvSpPr>
              <a:spLocks/>
            </p:cNvSpPr>
            <p:nvPr/>
          </p:nvSpPr>
          <p:spPr bwMode="auto">
            <a:xfrm>
              <a:off x="7061730" y="3771618"/>
              <a:ext cx="349763" cy="1310216"/>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a:defRPr/>
              </a:pPr>
              <a:endParaRPr lang="tr-TR"/>
            </a:p>
          </p:txBody>
        </p:sp>
        <p:sp>
          <p:nvSpPr>
            <p:cNvPr id="1036" name="Freeform 29"/>
            <p:cNvSpPr>
              <a:spLocks/>
            </p:cNvSpPr>
            <p:nvPr/>
          </p:nvSpPr>
          <p:spPr bwMode="auto">
            <a:xfrm>
              <a:off x="7439105" y="5052893"/>
              <a:ext cx="357653" cy="82085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a:defRPr/>
              </a:pPr>
              <a:endParaRPr lang="tr-TR"/>
            </a:p>
          </p:txBody>
        </p:sp>
        <p:sp>
          <p:nvSpPr>
            <p:cNvPr id="1037" name="Freeform 30"/>
            <p:cNvSpPr>
              <a:spLocks/>
            </p:cNvSpPr>
            <p:nvPr/>
          </p:nvSpPr>
          <p:spPr bwMode="auto">
            <a:xfrm>
              <a:off x="7036746" y="3811082"/>
              <a:ext cx="457585" cy="1853508"/>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a:defRPr/>
              </a:pPr>
              <a:endParaRPr lang="tr-TR"/>
            </a:p>
          </p:txBody>
        </p:sp>
        <p:sp>
          <p:nvSpPr>
            <p:cNvPr id="1038" name="Freeform 31"/>
            <p:cNvSpPr>
              <a:spLocks/>
            </p:cNvSpPr>
            <p:nvPr/>
          </p:nvSpPr>
          <p:spPr bwMode="auto">
            <a:xfrm>
              <a:off x="6993355" y="1263001"/>
              <a:ext cx="144639" cy="2508617"/>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a:defRPr/>
              </a:pPr>
              <a:endParaRPr lang="tr-TR"/>
            </a:p>
          </p:txBody>
        </p:sp>
        <p:sp>
          <p:nvSpPr>
            <p:cNvPr id="1039" name="Freeform 32"/>
            <p:cNvSpPr>
              <a:spLocks/>
            </p:cNvSpPr>
            <p:nvPr/>
          </p:nvSpPr>
          <p:spPr bwMode="auto">
            <a:xfrm>
              <a:off x="7525889" y="5640911"/>
              <a:ext cx="111767" cy="232840"/>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a:defRPr/>
              </a:pPr>
              <a:endParaRPr lang="tr-TR"/>
            </a:p>
          </p:txBody>
        </p:sp>
        <p:sp>
          <p:nvSpPr>
            <p:cNvPr id="1040" name="Freeform 33"/>
            <p:cNvSpPr>
              <a:spLocks/>
            </p:cNvSpPr>
            <p:nvPr/>
          </p:nvSpPr>
          <p:spPr bwMode="auto">
            <a:xfrm>
              <a:off x="7020967" y="3599290"/>
              <a:ext cx="68375" cy="423584"/>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a:defRPr/>
              </a:pPr>
              <a:endParaRPr lang="tr-TR"/>
            </a:p>
          </p:txBody>
        </p:sp>
        <p:sp>
          <p:nvSpPr>
            <p:cNvPr id="1041" name="Freeform 34"/>
            <p:cNvSpPr>
              <a:spLocks/>
            </p:cNvSpPr>
            <p:nvPr/>
          </p:nvSpPr>
          <p:spPr bwMode="auto">
            <a:xfrm>
              <a:off x="7411493" y="2802110"/>
              <a:ext cx="1168945" cy="2250783"/>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a:defRPr/>
              </a:pPr>
              <a:endParaRPr lang="tr-TR"/>
            </a:p>
          </p:txBody>
        </p:sp>
        <p:sp>
          <p:nvSpPr>
            <p:cNvPr id="1042" name="Freeform 35"/>
            <p:cNvSpPr>
              <a:spLocks/>
            </p:cNvSpPr>
            <p:nvPr/>
          </p:nvSpPr>
          <p:spPr bwMode="auto">
            <a:xfrm>
              <a:off x="7494331" y="5664590"/>
              <a:ext cx="99932" cy="209161"/>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a:defRPr/>
              </a:pPr>
              <a:endParaRPr lang="tr-TR"/>
            </a:p>
          </p:txBody>
        </p:sp>
        <p:sp>
          <p:nvSpPr>
            <p:cNvPr id="1043" name="Freeform 36"/>
            <p:cNvSpPr>
              <a:spLocks/>
            </p:cNvSpPr>
            <p:nvPr/>
          </p:nvSpPr>
          <p:spPr bwMode="auto">
            <a:xfrm>
              <a:off x="7411493" y="5081833"/>
              <a:ext cx="114396" cy="559078"/>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a:defRPr/>
              </a:pPr>
              <a:endParaRPr lang="tr-TR"/>
            </a:p>
          </p:txBody>
        </p:sp>
        <p:sp>
          <p:nvSpPr>
            <p:cNvPr id="1044" name="Freeform 37"/>
            <p:cNvSpPr>
              <a:spLocks/>
            </p:cNvSpPr>
            <p:nvPr/>
          </p:nvSpPr>
          <p:spPr bwMode="auto">
            <a:xfrm>
              <a:off x="7411493" y="4977910"/>
              <a:ext cx="32872" cy="189429"/>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a:defRPr/>
              </a:pPr>
              <a:endParaRPr lang="tr-TR"/>
            </a:p>
          </p:txBody>
        </p:sp>
        <p:sp>
          <p:nvSpPr>
            <p:cNvPr id="1045" name="Freeform 38"/>
            <p:cNvSpPr>
              <a:spLocks/>
            </p:cNvSpPr>
            <p:nvPr/>
          </p:nvSpPr>
          <p:spPr bwMode="auto">
            <a:xfrm>
              <a:off x="7439105" y="5434381"/>
              <a:ext cx="174882" cy="439370"/>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a:defRPr/>
              </a:pPr>
              <a:endParaRPr lang="tr-TR"/>
            </a:p>
          </p:txBody>
        </p:sp>
      </p:grpSp>
      <p:sp>
        <p:nvSpPr>
          <p:cNvPr id="7" name="Rectangle 6"/>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2592388" y="623888"/>
            <a:ext cx="8912225" cy="1281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başlık stilini düzenlemek için tıklayın</a:t>
            </a:r>
            <a:endParaRPr lang="en-US" smtClean="0"/>
          </a:p>
        </p:txBody>
      </p:sp>
      <p:sp>
        <p:nvSpPr>
          <p:cNvPr id="1030" name="Text Placeholder 2"/>
          <p:cNvSpPr>
            <a:spLocks noGrp="1"/>
          </p:cNvSpPr>
          <p:nvPr>
            <p:ph type="body" idx="1"/>
          </p:nvPr>
        </p:nvSpPr>
        <p:spPr bwMode="auto">
          <a:xfrm>
            <a:off x="2589213" y="2133600"/>
            <a:ext cx="8915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Date Placeholder 3"/>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cs typeface="+mn-cs"/>
              </a:defRPr>
            </a:lvl1pPr>
          </a:lstStyle>
          <a:p>
            <a:pPr>
              <a:defRPr/>
            </a:pPr>
            <a:fld id="{BA7CBFA0-08A5-43F7-92DA-CA5BEBCC131A}" type="datetimeFigureOut">
              <a:rPr lang="en-US"/>
              <a:pPr>
                <a:defRPr/>
              </a:pPr>
              <a:t>5/22/2018</a:t>
            </a:fld>
            <a:endParaRPr lang="en-US"/>
          </a:p>
        </p:txBody>
      </p:sp>
      <p:sp>
        <p:nvSpPr>
          <p:cNvPr id="5" name="Footer Placeholder 4"/>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bwMode="gray">
          <a:xfrm>
            <a:off x="531813" y="787400"/>
            <a:ext cx="779462" cy="365125"/>
          </a:xfrm>
          <a:prstGeom prst="rect">
            <a:avLst/>
          </a:prstGeom>
        </p:spPr>
        <p:txBody>
          <a:bodyPr vert="horz" lIns="91440" tIns="45720" rIns="91440" bIns="45720" rtlCol="0" anchor="ctr"/>
          <a:lstStyle>
            <a:lvl1pPr algn="r" fontAlgn="auto">
              <a:spcBef>
                <a:spcPts val="0"/>
              </a:spcBef>
              <a:spcAft>
                <a:spcPts val="0"/>
              </a:spcAft>
              <a:defRPr sz="2000">
                <a:solidFill>
                  <a:srgbClr val="FEFFFF"/>
                </a:solidFill>
                <a:latin typeface="+mn-lt"/>
                <a:cs typeface="+mn-cs"/>
              </a:defRPr>
            </a:lvl1pPr>
          </a:lstStyle>
          <a:p>
            <a:pPr>
              <a:defRPr/>
            </a:pPr>
            <a:fld id="{CC97A29E-0B49-4C4C-98CC-3687DDA4E33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Lst>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itchFamily="34" charset="0"/>
        </a:defRPr>
      </a:lvl2pPr>
      <a:lvl3pPr algn="l" defTabSz="457200" rtl="0" eaLnBrk="0" fontAlgn="base" hangingPunct="0">
        <a:spcBef>
          <a:spcPct val="0"/>
        </a:spcBef>
        <a:spcAft>
          <a:spcPct val="0"/>
        </a:spcAft>
        <a:defRPr sz="3600">
          <a:solidFill>
            <a:srgbClr val="262626"/>
          </a:solidFill>
          <a:latin typeface="Century Gothic" pitchFamily="34" charset="0"/>
        </a:defRPr>
      </a:lvl3pPr>
      <a:lvl4pPr algn="l" defTabSz="457200" rtl="0" eaLnBrk="0" fontAlgn="base" hangingPunct="0">
        <a:spcBef>
          <a:spcPct val="0"/>
        </a:spcBef>
        <a:spcAft>
          <a:spcPct val="0"/>
        </a:spcAft>
        <a:defRPr sz="3600">
          <a:solidFill>
            <a:srgbClr val="262626"/>
          </a:solidFill>
          <a:latin typeface="Century Gothic" pitchFamily="34" charset="0"/>
        </a:defRPr>
      </a:lvl4pPr>
      <a:lvl5pPr algn="l" defTabSz="457200" rtl="0" eaLnBrk="0" fontAlgn="base" hangingPunct="0">
        <a:spcBef>
          <a:spcPct val="0"/>
        </a:spcBef>
        <a:spcAft>
          <a:spcPct val="0"/>
        </a:spcAft>
        <a:defRPr sz="3600">
          <a:solidFill>
            <a:srgbClr val="262626"/>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Resim 3"/>
          <p:cNvPicPr>
            <a:picLocks noChangeAspect="1"/>
          </p:cNvPicPr>
          <p:nvPr/>
        </p:nvPicPr>
        <p:blipFill>
          <a:blip r:embed="rId2"/>
          <a:srcRect l="22755" t="16582" r="28313" b="44786"/>
          <a:stretch>
            <a:fillRect/>
          </a:stretch>
        </p:blipFill>
        <p:spPr bwMode="auto">
          <a:xfrm>
            <a:off x="88900" y="22225"/>
            <a:ext cx="12192000" cy="6858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extLst>
          </p:cNvPr>
          <p:cNvSpPr>
            <a:spLocks noGrp="1"/>
          </p:cNvSpPr>
          <p:nvPr>
            <p:ph idx="1"/>
          </p:nvPr>
        </p:nvSpPr>
        <p:spPr>
          <a:xfrm>
            <a:off x="809625" y="1301750"/>
            <a:ext cx="11018838" cy="5029200"/>
          </a:xfrm>
        </p:spPr>
        <p:txBody>
          <a:bodyPr rtlCol="0">
            <a:normAutofit/>
          </a:bodyPr>
          <a:lstStyle/>
          <a:p>
            <a:pPr eaLnBrk="1" fontAlgn="auto" hangingPunct="1">
              <a:spcAft>
                <a:spcPts val="0"/>
              </a:spcAft>
              <a:buFont typeface="Wingdings 3" charset="2"/>
              <a:buChar char=""/>
              <a:defRPr/>
            </a:pPr>
            <a:r>
              <a:rPr lang="tr-TR" sz="2400" dirty="0">
                <a:solidFill>
                  <a:schemeClr val="tx1"/>
                </a:solidFill>
                <a:latin typeface="Calibri" panose="020F0502020204030204" pitchFamily="34" charset="0"/>
              </a:rPr>
              <a:t>Demografik bilgiler (yaş ve cinsiyet), </a:t>
            </a:r>
          </a:p>
          <a:p>
            <a:pPr eaLnBrk="1" fontAlgn="auto" hangingPunct="1">
              <a:spcAft>
                <a:spcPts val="0"/>
              </a:spcAft>
              <a:buFont typeface="Wingdings 3" charset="2"/>
              <a:buChar char=""/>
              <a:defRPr/>
            </a:pPr>
            <a:r>
              <a:rPr lang="tr-TR" sz="2400" dirty="0" err="1">
                <a:solidFill>
                  <a:schemeClr val="tx1"/>
                </a:solidFill>
                <a:latin typeface="Calibri" panose="020F0502020204030204" pitchFamily="34" charset="0"/>
              </a:rPr>
              <a:t>statinle</a:t>
            </a:r>
            <a:r>
              <a:rPr lang="tr-TR" sz="2400" dirty="0">
                <a:solidFill>
                  <a:schemeClr val="tx1"/>
                </a:solidFill>
                <a:latin typeface="Calibri" panose="020F0502020204030204" pitchFamily="34" charset="0"/>
              </a:rPr>
              <a:t> tedavi süresi, sigara içme durumu, </a:t>
            </a:r>
          </a:p>
          <a:p>
            <a:pPr eaLnBrk="1" fontAlgn="auto" hangingPunct="1">
              <a:spcAft>
                <a:spcPts val="0"/>
              </a:spcAft>
              <a:buFont typeface="Wingdings 3" charset="2"/>
              <a:buChar char=""/>
              <a:defRPr/>
            </a:pPr>
            <a:r>
              <a:rPr lang="tr-TR" sz="2400" dirty="0">
                <a:solidFill>
                  <a:schemeClr val="tx1"/>
                </a:solidFill>
                <a:latin typeface="Calibri" panose="020F0502020204030204" pitchFamily="34" charset="0"/>
              </a:rPr>
              <a:t>stres, </a:t>
            </a:r>
            <a:r>
              <a:rPr lang="tr-TR" sz="2400" dirty="0" err="1">
                <a:solidFill>
                  <a:schemeClr val="tx1"/>
                </a:solidFill>
                <a:latin typeface="Calibri" panose="020F0502020204030204" pitchFamily="34" charset="0"/>
              </a:rPr>
              <a:t>anksiyete</a:t>
            </a:r>
            <a:r>
              <a:rPr lang="tr-TR" sz="2400" dirty="0">
                <a:solidFill>
                  <a:schemeClr val="tx1"/>
                </a:solidFill>
                <a:latin typeface="Calibri" panose="020F0502020204030204" pitchFamily="34" charset="0"/>
              </a:rPr>
              <a:t> veya depresyonun klinik tanısı, </a:t>
            </a:r>
          </a:p>
          <a:p>
            <a:pPr eaLnBrk="1" fontAlgn="auto" hangingPunct="1">
              <a:spcAft>
                <a:spcPts val="0"/>
              </a:spcAft>
              <a:buFont typeface="Wingdings 3" charset="2"/>
              <a:buChar char=""/>
              <a:defRPr/>
            </a:pPr>
            <a:r>
              <a:rPr lang="tr-TR" sz="2400" dirty="0">
                <a:solidFill>
                  <a:schemeClr val="tx1"/>
                </a:solidFill>
                <a:latin typeface="Calibri" panose="020F0502020204030204" pitchFamily="34" charset="0"/>
              </a:rPr>
              <a:t>düzenli fiziksel aktivite (30 </a:t>
            </a:r>
            <a:r>
              <a:rPr lang="tr-TR" sz="2400" dirty="0" err="1">
                <a:solidFill>
                  <a:schemeClr val="tx1"/>
                </a:solidFill>
                <a:latin typeface="Calibri" panose="020F0502020204030204" pitchFamily="34" charset="0"/>
              </a:rPr>
              <a:t>dk</a:t>
            </a:r>
            <a:r>
              <a:rPr lang="tr-TR" sz="2400" dirty="0">
                <a:solidFill>
                  <a:schemeClr val="tx1"/>
                </a:solidFill>
                <a:latin typeface="Calibri" panose="020F0502020204030204" pitchFamily="34" charset="0"/>
              </a:rPr>
              <a:t> / gün, 5 gün / hafta), </a:t>
            </a:r>
          </a:p>
          <a:p>
            <a:pPr eaLnBrk="1" fontAlgn="auto" hangingPunct="1">
              <a:spcAft>
                <a:spcPts val="0"/>
              </a:spcAft>
              <a:buFont typeface="Wingdings 3" charset="2"/>
              <a:buChar char=""/>
              <a:defRPr/>
            </a:pPr>
            <a:r>
              <a:rPr lang="tr-TR" sz="2400" dirty="0">
                <a:solidFill>
                  <a:schemeClr val="tx1"/>
                </a:solidFill>
                <a:latin typeface="Calibri" panose="020F0502020204030204" pitchFamily="34" charset="0"/>
              </a:rPr>
              <a:t>vücut kitle indeksi, VKİ kategorisi (zayıf, &lt;18,5 kg / m2; normal, 18,5-24,9 kg / m2;  </a:t>
            </a:r>
          </a:p>
          <a:p>
            <a:pPr marL="0" indent="0" eaLnBrk="1" fontAlgn="auto" hangingPunct="1">
              <a:spcAft>
                <a:spcPts val="0"/>
              </a:spcAft>
              <a:buFont typeface="Wingdings 3" charset="2"/>
              <a:buNone/>
              <a:defRPr/>
            </a:pPr>
            <a:r>
              <a:rPr lang="tr-TR" sz="2400" dirty="0">
                <a:solidFill>
                  <a:schemeClr val="tx1"/>
                </a:solidFill>
                <a:latin typeface="Calibri" panose="020F0502020204030204" pitchFamily="34" charset="0"/>
              </a:rPr>
              <a:t>                                                               fazla kilolu, 25-29. 9 kg / m2 ve </a:t>
            </a:r>
            <a:r>
              <a:rPr lang="tr-TR" sz="2400" dirty="0" err="1">
                <a:solidFill>
                  <a:schemeClr val="tx1"/>
                </a:solidFill>
                <a:latin typeface="Calibri" panose="020F0502020204030204" pitchFamily="34" charset="0"/>
              </a:rPr>
              <a:t>obez</a:t>
            </a:r>
            <a:r>
              <a:rPr lang="tr-TR" sz="2400" dirty="0">
                <a:solidFill>
                  <a:schemeClr val="tx1"/>
                </a:solidFill>
                <a:latin typeface="Calibri" panose="020F0502020204030204" pitchFamily="34" charset="0"/>
              </a:rPr>
              <a:t> ≥ 30 kg / m2), </a:t>
            </a:r>
          </a:p>
          <a:p>
            <a:pPr eaLnBrk="1" fontAlgn="auto" hangingPunct="1">
              <a:spcAft>
                <a:spcPts val="0"/>
              </a:spcAft>
              <a:buFont typeface="Wingdings 3" charset="2"/>
              <a:buChar char=""/>
              <a:defRPr/>
            </a:pPr>
            <a:r>
              <a:rPr lang="tr-TR" sz="2400" dirty="0">
                <a:solidFill>
                  <a:schemeClr val="tx1"/>
                </a:solidFill>
                <a:latin typeface="Calibri" panose="020F0502020204030204" pitchFamily="34" charset="0"/>
              </a:rPr>
              <a:t>hipertansiyon tanısı, </a:t>
            </a:r>
            <a:r>
              <a:rPr lang="tr-TR" sz="2400" dirty="0" err="1">
                <a:solidFill>
                  <a:schemeClr val="tx1"/>
                </a:solidFill>
                <a:latin typeface="Calibri" panose="020F0502020204030204" pitchFamily="34" charset="0"/>
              </a:rPr>
              <a:t>sistolik</a:t>
            </a:r>
            <a:r>
              <a:rPr lang="tr-TR" sz="2400" dirty="0">
                <a:solidFill>
                  <a:schemeClr val="tx1"/>
                </a:solidFill>
                <a:latin typeface="Calibri" panose="020F0502020204030204" pitchFamily="34" charset="0"/>
              </a:rPr>
              <a:t> ve </a:t>
            </a:r>
            <a:r>
              <a:rPr lang="tr-TR" sz="2400" dirty="0" err="1">
                <a:solidFill>
                  <a:schemeClr val="tx1"/>
                </a:solidFill>
                <a:latin typeface="Calibri" panose="020F0502020204030204" pitchFamily="34" charset="0"/>
              </a:rPr>
              <a:t>diyastolik</a:t>
            </a:r>
            <a:r>
              <a:rPr lang="tr-TR" sz="2400" dirty="0">
                <a:solidFill>
                  <a:schemeClr val="tx1"/>
                </a:solidFill>
                <a:latin typeface="Calibri" panose="020F0502020204030204" pitchFamily="34" charset="0"/>
              </a:rPr>
              <a:t> kan basıncı (SBP, DBP), </a:t>
            </a:r>
          </a:p>
          <a:p>
            <a:pPr eaLnBrk="1" fontAlgn="auto" hangingPunct="1">
              <a:spcAft>
                <a:spcPts val="0"/>
              </a:spcAft>
              <a:buFont typeface="Wingdings 3" charset="2"/>
              <a:buChar char=""/>
              <a:defRPr/>
            </a:pPr>
            <a:r>
              <a:rPr lang="tr-TR" sz="2400" dirty="0" err="1">
                <a:solidFill>
                  <a:schemeClr val="tx1"/>
                </a:solidFill>
                <a:latin typeface="Calibri" panose="020F0502020204030204" pitchFamily="34" charset="0"/>
              </a:rPr>
              <a:t>diabetes</a:t>
            </a:r>
            <a:r>
              <a:rPr lang="tr-TR" sz="2400" dirty="0">
                <a:solidFill>
                  <a:schemeClr val="tx1"/>
                </a:solidFill>
                <a:latin typeface="Calibri" panose="020F0502020204030204" pitchFamily="34" charset="0"/>
              </a:rPr>
              <a:t> </a:t>
            </a:r>
            <a:r>
              <a:rPr lang="tr-TR" sz="2400" dirty="0" err="1">
                <a:solidFill>
                  <a:schemeClr val="tx1"/>
                </a:solidFill>
                <a:latin typeface="Calibri" panose="020F0502020204030204" pitchFamily="34" charset="0"/>
              </a:rPr>
              <a:t>mellitus</a:t>
            </a:r>
            <a:r>
              <a:rPr lang="tr-TR" sz="2400" dirty="0">
                <a:solidFill>
                  <a:schemeClr val="tx1"/>
                </a:solidFill>
                <a:latin typeface="Calibri" panose="020F0502020204030204" pitchFamily="34" charset="0"/>
              </a:rPr>
              <a:t> (DM) ve daha önceki CVD (</a:t>
            </a:r>
            <a:r>
              <a:rPr lang="tr-TR" sz="2400" dirty="0" err="1">
                <a:solidFill>
                  <a:schemeClr val="tx1"/>
                </a:solidFill>
                <a:latin typeface="Calibri" panose="020F0502020204030204" pitchFamily="34" charset="0"/>
              </a:rPr>
              <a:t>aterosklerotik</a:t>
            </a:r>
            <a:r>
              <a:rPr lang="tr-TR" sz="2400" dirty="0">
                <a:solidFill>
                  <a:schemeClr val="tx1"/>
                </a:solidFill>
                <a:latin typeface="Calibri" panose="020F0502020204030204" pitchFamily="34" charset="0"/>
              </a:rPr>
              <a:t> hastalığın tüm kayıtları, aortun inme ve anevrizması dahil edildi).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İçerik Yer Tutucusu 2"/>
          <p:cNvSpPr>
            <a:spLocks noGrp="1"/>
          </p:cNvSpPr>
          <p:nvPr>
            <p:ph idx="1"/>
          </p:nvPr>
        </p:nvSpPr>
        <p:spPr>
          <a:xfrm>
            <a:off x="1724025" y="1312863"/>
            <a:ext cx="9780588" cy="4598987"/>
          </a:xfrm>
        </p:spPr>
        <p:txBody>
          <a:bodyPr/>
          <a:lstStyle/>
          <a:p>
            <a:pPr eaLnBrk="1" hangingPunct="1"/>
            <a:endParaRPr lang="tr-TR" sz="2400" smtClean="0">
              <a:solidFill>
                <a:schemeClr val="tx1"/>
              </a:solidFill>
              <a:latin typeface="Calibri" pitchFamily="34" charset="0"/>
            </a:endParaRPr>
          </a:p>
          <a:p>
            <a:pPr eaLnBrk="1" hangingPunct="1"/>
            <a:r>
              <a:rPr lang="tr-TR" sz="2400" smtClean="0">
                <a:solidFill>
                  <a:schemeClr val="tx1"/>
                </a:solidFill>
                <a:latin typeface="Calibri" pitchFamily="34" charset="0"/>
              </a:rPr>
              <a:t>Hipertansiyon, SBP&gt; 140 mmHg veya DBP&gt; 90 mmHg ve / veya antihipertansif ajanların kullanımı olarak tanımlandı.</a:t>
            </a:r>
          </a:p>
          <a:p>
            <a:pPr eaLnBrk="1" hangingPunct="1"/>
            <a:r>
              <a:rPr lang="tr-TR" sz="2400" smtClean="0">
                <a:solidFill>
                  <a:schemeClr val="tx1"/>
                </a:solidFill>
                <a:latin typeface="Calibri" pitchFamily="34" charset="0"/>
              </a:rPr>
              <a:t>DM, açlık plazma glikoz seviyesi ≥ 126 mg / dl (6.99 mmol /l) ve / veya antidiyabetik ilaçların kullanılması olarak tanımlandı.</a:t>
            </a:r>
          </a:p>
          <a:p>
            <a:pPr eaLnBrk="1" hangingPunct="1"/>
            <a:r>
              <a:rPr lang="tr-TR" sz="2400" smtClean="0">
                <a:solidFill>
                  <a:schemeClr val="tx1"/>
                </a:solidFill>
                <a:latin typeface="Calibri" pitchFamily="34" charset="0"/>
              </a:rPr>
              <a:t>CVD riski SCORE modeli kullanılarak hesaplandı.</a:t>
            </a:r>
          </a:p>
          <a:p>
            <a:pPr eaLnBrk="1" hangingPunct="1"/>
            <a:endParaRPr lang="tr-TR" sz="2400" smtClean="0">
              <a:solidFill>
                <a:schemeClr val="tx1"/>
              </a:solidFill>
              <a:latin typeface="Calibri" pitchFamily="34" charset="0"/>
            </a:endParaRPr>
          </a:p>
          <a:p>
            <a:pPr eaLnBrk="1" hangingPunct="1"/>
            <a:endParaRPr lang="tr-TR" smtClean="0"/>
          </a:p>
          <a:p>
            <a:pPr eaLnBrk="1" hangingPunct="1"/>
            <a:endParaRPr lang="tr-TR" smtClean="0"/>
          </a:p>
          <a:p>
            <a:pPr eaLnBrk="1" hangingPunct="1"/>
            <a:endParaRPr lang="tr-TR"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İçerik Yer Tutucusu 2"/>
          <p:cNvSpPr>
            <a:spLocks noGrp="1"/>
          </p:cNvSpPr>
          <p:nvPr>
            <p:ph idx="1"/>
          </p:nvPr>
        </p:nvSpPr>
        <p:spPr>
          <a:xfrm>
            <a:off x="1008063" y="1277938"/>
            <a:ext cx="10496550" cy="4633912"/>
          </a:xfrm>
        </p:spPr>
        <p:txBody>
          <a:bodyPr/>
          <a:lstStyle/>
          <a:p>
            <a:pPr eaLnBrk="1" hangingPunct="1"/>
            <a:r>
              <a:rPr lang="tr-TR" sz="2400" smtClean="0">
                <a:solidFill>
                  <a:schemeClr val="tx1"/>
                </a:solidFill>
                <a:latin typeface="Calibri" pitchFamily="34" charset="0"/>
              </a:rPr>
              <a:t>Normal ve normal olmayan dağılmış veriler için sırasıyla cinsiyet grupları arasındaki sürekli değişkenleri karşılaştırmak için Student t-testi ve ManneWhitney U testi kullanıldı.</a:t>
            </a:r>
          </a:p>
          <a:p>
            <a:pPr eaLnBrk="1" hangingPunct="1"/>
            <a:r>
              <a:rPr lang="tr-TR" sz="2400" smtClean="0">
                <a:solidFill>
                  <a:schemeClr val="tx1"/>
                </a:solidFill>
                <a:latin typeface="Calibri" pitchFamily="34" charset="0"/>
              </a:rPr>
              <a:t>Kategorik değişkenleri karşılaştırmak için ki-kare ve Fisher testi kullanıldı.</a:t>
            </a:r>
          </a:p>
          <a:p>
            <a:pPr eaLnBrk="1" hangingPunct="1"/>
            <a:r>
              <a:rPr lang="tr-TR" sz="2400" smtClean="0">
                <a:solidFill>
                  <a:schemeClr val="tx1"/>
                </a:solidFill>
                <a:latin typeface="Calibri" pitchFamily="34" charset="0"/>
              </a:rPr>
              <a:t>Her bir lipit hedef seviyesine ulaşma yüzdesi, ki-kare testi kullanılarak cinsiyet gruplarına göre karşılaştırıldı.</a:t>
            </a:r>
          </a:p>
          <a:p>
            <a:pPr eaLnBrk="1" hangingPunct="1"/>
            <a:r>
              <a:rPr lang="tr-TR" sz="2400" smtClean="0">
                <a:solidFill>
                  <a:schemeClr val="tx1"/>
                </a:solidFill>
                <a:latin typeface="Calibri" pitchFamily="34" charset="0"/>
              </a:rPr>
              <a:t>Cinsiyet ilişkisini değerlendirmek ve yaş gibi bir başka geleneksel karıştırıcı faktörün ayarlanmasından sonra total kolesterol, LDL-C, HDL-C ve trigliseritlerin terapötik hedef düzeylerine uyumu değerlendirmek için çok değişkenli lojistik regresyon gerçekleştirildi.</a:t>
            </a:r>
          </a:p>
          <a:p>
            <a:pPr eaLnBrk="1" hangingPunct="1"/>
            <a:endParaRPr lang="tr-TR"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İçerik Yer Tutucusu 2"/>
          <p:cNvSpPr>
            <a:spLocks noGrp="1"/>
          </p:cNvSpPr>
          <p:nvPr>
            <p:ph idx="1"/>
          </p:nvPr>
        </p:nvSpPr>
        <p:spPr>
          <a:xfrm>
            <a:off x="1665288" y="1641475"/>
            <a:ext cx="9839325" cy="4270375"/>
          </a:xfrm>
        </p:spPr>
        <p:txBody>
          <a:bodyPr/>
          <a:lstStyle/>
          <a:p>
            <a:pPr eaLnBrk="1" hangingPunct="1"/>
            <a:r>
              <a:rPr lang="tr-TR" sz="2400" smtClean="0">
                <a:solidFill>
                  <a:schemeClr val="tx1"/>
                </a:solidFill>
                <a:latin typeface="Calibri" pitchFamily="34" charset="0"/>
              </a:rPr>
              <a:t>Bu sonuçlar % 95 CI ile odds oranı (OR) olarak sunulmuştur.</a:t>
            </a:r>
          </a:p>
          <a:p>
            <a:pPr eaLnBrk="1" hangingPunct="1"/>
            <a:r>
              <a:rPr lang="tr-TR" sz="2400" smtClean="0">
                <a:solidFill>
                  <a:schemeClr val="tx1"/>
                </a:solidFill>
                <a:latin typeface="Calibri" pitchFamily="34" charset="0"/>
              </a:rPr>
              <a:t>İki taraflı bir p değeri &lt;0,05 istatistiksel olarak anlamlı kabul edildi.</a:t>
            </a:r>
          </a:p>
          <a:p>
            <a:pPr eaLnBrk="1" hangingPunct="1"/>
            <a:endParaRPr lang="tr-TR"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Unvan 1"/>
          <p:cNvSpPr>
            <a:spLocks noGrp="1"/>
          </p:cNvSpPr>
          <p:nvPr>
            <p:ph type="title"/>
          </p:nvPr>
        </p:nvSpPr>
        <p:spPr>
          <a:xfrm>
            <a:off x="1954213" y="1174750"/>
            <a:ext cx="8912225" cy="1281113"/>
          </a:xfrm>
        </p:spPr>
        <p:txBody>
          <a:bodyPr/>
          <a:lstStyle/>
          <a:p>
            <a:pPr eaLnBrk="1" hangingPunct="1"/>
            <a:r>
              <a:rPr lang="tr-TR" smtClean="0">
                <a:latin typeface="Calibri" pitchFamily="34" charset="0"/>
              </a:rPr>
              <a:t>Sonuç:</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İçerik Yer Tutucusu 3"/>
          <p:cNvPicPr>
            <a:picLocks noGrp="1" noChangeAspect="1"/>
          </p:cNvPicPr>
          <p:nvPr>
            <p:ph idx="1"/>
          </p:nvPr>
        </p:nvPicPr>
        <p:blipFill>
          <a:blip r:embed="rId2"/>
          <a:srcRect l="24773" t="39259" r="30583" b="13794"/>
          <a:stretch>
            <a:fillRect/>
          </a:stretch>
        </p:blipFill>
        <p:spPr>
          <a:xfrm>
            <a:off x="211138" y="0"/>
            <a:ext cx="11018837" cy="68580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İçerik Yer Tutucusu 9"/>
          <p:cNvPicPr>
            <a:picLocks noGrp="1" noChangeAspect="1"/>
          </p:cNvPicPr>
          <p:nvPr>
            <p:ph idx="1"/>
          </p:nvPr>
        </p:nvPicPr>
        <p:blipFill>
          <a:blip r:embed="rId2"/>
          <a:srcRect/>
          <a:stretch>
            <a:fillRect/>
          </a:stretch>
        </p:blipFill>
        <p:spPr>
          <a:xfrm>
            <a:off x="1077913" y="357188"/>
            <a:ext cx="9672637" cy="6143625"/>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İçerik Yer Tutucusu 3"/>
          <p:cNvPicPr>
            <a:picLocks noGrp="1" noChangeAspect="1"/>
          </p:cNvPicPr>
          <p:nvPr>
            <p:ph idx="1"/>
          </p:nvPr>
        </p:nvPicPr>
        <p:blipFill>
          <a:blip r:embed="rId2"/>
          <a:srcRect l="24648" t="55751" r="28677" b="12355"/>
          <a:stretch>
            <a:fillRect/>
          </a:stretch>
        </p:blipFill>
        <p:spPr>
          <a:xfrm>
            <a:off x="293688" y="304800"/>
            <a:ext cx="11847512" cy="6376988"/>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İçerik Yer Tutucusu 3"/>
          <p:cNvPicPr>
            <a:picLocks noGrp="1" noChangeAspect="1"/>
          </p:cNvPicPr>
          <p:nvPr>
            <p:ph idx="1"/>
          </p:nvPr>
        </p:nvPicPr>
        <p:blipFill>
          <a:blip r:embed="rId2"/>
          <a:srcRect l="24074" t="18127" r="53062" b="33542"/>
          <a:stretch>
            <a:fillRect/>
          </a:stretch>
        </p:blipFill>
        <p:spPr>
          <a:xfrm>
            <a:off x="2133600" y="23813"/>
            <a:ext cx="6494463" cy="6810375"/>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Unvan 1"/>
          <p:cNvSpPr>
            <a:spLocks noGrp="1"/>
          </p:cNvSpPr>
          <p:nvPr>
            <p:ph type="title"/>
          </p:nvPr>
        </p:nvSpPr>
        <p:spPr>
          <a:xfrm>
            <a:off x="2041525" y="682625"/>
            <a:ext cx="2870200" cy="782638"/>
          </a:xfrm>
        </p:spPr>
        <p:txBody>
          <a:bodyPr/>
          <a:lstStyle/>
          <a:p>
            <a:pPr eaLnBrk="1" hangingPunct="1"/>
            <a:r>
              <a:rPr lang="tr-TR" smtClean="0">
                <a:solidFill>
                  <a:schemeClr val="tx1"/>
                </a:solidFill>
                <a:latin typeface="Calibri" pitchFamily="34" charset="0"/>
              </a:rPr>
              <a:t>TARTIŞMA: </a:t>
            </a:r>
          </a:p>
        </p:txBody>
      </p:sp>
      <p:sp>
        <p:nvSpPr>
          <p:cNvPr id="37890" name="İçerik Yer Tutucusu 2"/>
          <p:cNvSpPr>
            <a:spLocks noGrp="1"/>
          </p:cNvSpPr>
          <p:nvPr>
            <p:ph idx="1"/>
          </p:nvPr>
        </p:nvSpPr>
        <p:spPr>
          <a:xfrm>
            <a:off x="1641475" y="1617663"/>
            <a:ext cx="9315450" cy="3883025"/>
          </a:xfrm>
        </p:spPr>
        <p:txBody>
          <a:bodyPr/>
          <a:lstStyle/>
          <a:p>
            <a:pPr eaLnBrk="1" hangingPunct="1">
              <a:lnSpc>
                <a:spcPct val="90000"/>
              </a:lnSpc>
            </a:pPr>
            <a:r>
              <a:rPr lang="tr-TR" sz="2400" smtClean="0">
                <a:solidFill>
                  <a:schemeClr val="tx1"/>
                </a:solidFill>
                <a:latin typeface="Calibri" pitchFamily="34" charset="0"/>
              </a:rPr>
              <a:t>Çalışmanın temel bulguları, birinci basamak sağlık hizmetlerinde, kadınlarda total kolesterol ve LDL-C düzeylerinin erkeklerde olduğu kadar iyi kontrol edilememesidir.</a:t>
            </a:r>
          </a:p>
          <a:p>
            <a:pPr eaLnBrk="1" hangingPunct="1">
              <a:lnSpc>
                <a:spcPct val="90000"/>
              </a:lnSpc>
            </a:pPr>
            <a:r>
              <a:rPr lang="tr-TR" sz="2400" smtClean="0">
                <a:solidFill>
                  <a:schemeClr val="tx1"/>
                </a:solidFill>
                <a:latin typeface="Calibri" pitchFamily="34" charset="0"/>
              </a:rPr>
              <a:t>Üstelik, kadınların lipit hedef seviyeleri (total kolesterol ve LDL-C) elde etme olasılıkları daha azdı ve bu da kadınlarda artmış CVD riskini temsil edecektir.</a:t>
            </a:r>
          </a:p>
          <a:p>
            <a:pPr eaLnBrk="1" hangingPunct="1">
              <a:lnSpc>
                <a:spcPct val="90000"/>
              </a:lnSpc>
            </a:pPr>
            <a:r>
              <a:rPr lang="tr-TR" sz="2400" smtClean="0">
                <a:solidFill>
                  <a:schemeClr val="tx1"/>
                </a:solidFill>
                <a:latin typeface="Calibri" pitchFamily="34" charset="0"/>
              </a:rPr>
              <a:t>Kadınlara daha düşük dozda statin reçete edildi.</a:t>
            </a:r>
          </a:p>
          <a:p>
            <a:pPr eaLnBrk="1" hangingPunct="1">
              <a:lnSpc>
                <a:spcPct val="90000"/>
              </a:lnSpc>
            </a:pPr>
            <a:r>
              <a:rPr lang="tr-TR" sz="2400" smtClean="0">
                <a:solidFill>
                  <a:schemeClr val="tx1"/>
                </a:solidFill>
                <a:latin typeface="Calibri" pitchFamily="34" charset="0"/>
              </a:rPr>
              <a:t>Statinlerle tedavi süresi her iki cinsiyette de benzerdi, bu da tedavi süresinin erkeklerle kadınlar arasında gözlenen farklılıkların sebebi olmadığını düşündürmektedir.</a:t>
            </a:r>
          </a:p>
          <a:p>
            <a:pPr eaLnBrk="1" hangingPunct="1">
              <a:lnSpc>
                <a:spcPct val="90000"/>
              </a:lnSpc>
            </a:pPr>
            <a:endParaRPr lang="tr-TR" sz="2400" smtClean="0">
              <a:solidFill>
                <a:schemeClr val="tx1"/>
              </a:solidFill>
              <a:latin typeface="Calibri" pitchFamily="34" charset="0"/>
            </a:endParaRPr>
          </a:p>
          <a:p>
            <a:pPr eaLnBrk="1" hangingPunct="1">
              <a:lnSpc>
                <a:spcPct val="90000"/>
              </a:lnSpc>
            </a:pPr>
            <a:endParaRPr lang="tr-TR"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Unvan 1"/>
          <p:cNvSpPr>
            <a:spLocks noGrp="1"/>
          </p:cNvSpPr>
          <p:nvPr>
            <p:ph type="ctrTitle"/>
          </p:nvPr>
        </p:nvSpPr>
        <p:spPr>
          <a:xfrm>
            <a:off x="1347788" y="949325"/>
            <a:ext cx="9571037" cy="2262188"/>
          </a:xfrm>
        </p:spPr>
        <p:txBody>
          <a:bodyPr/>
          <a:lstStyle/>
          <a:p>
            <a:pPr eaLnBrk="1" hangingPunct="1"/>
            <a:r>
              <a:rPr lang="tr-TR" sz="3600" smtClean="0">
                <a:solidFill>
                  <a:schemeClr val="tx1"/>
                </a:solidFill>
                <a:latin typeface="Calibri" pitchFamily="34" charset="0"/>
              </a:rPr>
              <a:t>Erkeklere kıyasla kadınlarda statin tedavisinin kardiyovasküler hastalıkları önlenmedeki cinsiyet eşitsizliği devam etmektedir</a:t>
            </a:r>
          </a:p>
        </p:txBody>
      </p:sp>
      <p:sp>
        <p:nvSpPr>
          <p:cNvPr id="20482" name="Alt Başlık 2"/>
          <p:cNvSpPr>
            <a:spLocks noGrp="1"/>
          </p:cNvSpPr>
          <p:nvPr>
            <p:ph type="subTitle" idx="1"/>
          </p:nvPr>
        </p:nvSpPr>
        <p:spPr>
          <a:xfrm>
            <a:off x="5992813" y="3816350"/>
            <a:ext cx="4667250" cy="1470025"/>
          </a:xfrm>
        </p:spPr>
        <p:txBody>
          <a:bodyPr/>
          <a:lstStyle/>
          <a:p>
            <a:pPr eaLnBrk="1" hangingPunct="1"/>
            <a:r>
              <a:rPr lang="tr-TR" sz="2400" smtClean="0">
                <a:solidFill>
                  <a:schemeClr val="tx1"/>
                </a:solidFill>
                <a:latin typeface="Calibri" pitchFamily="34" charset="0"/>
                <a:cs typeface="Times New Roman" pitchFamily="18" charset="0"/>
              </a:rPr>
              <a:t>Araş. Gör. Dr.  Hatice Çavuş </a:t>
            </a:r>
          </a:p>
          <a:p>
            <a:pPr eaLnBrk="1" hangingPunct="1"/>
            <a:r>
              <a:rPr lang="tr-TR" sz="2400" smtClean="0">
                <a:solidFill>
                  <a:schemeClr val="tx1"/>
                </a:solidFill>
                <a:latin typeface="Calibri" pitchFamily="34" charset="0"/>
                <a:cs typeface="Times New Roman" pitchFamily="18" charset="0"/>
              </a:rPr>
              <a:t>KTÜ  Tıp Fakültesi Aile Hekimliği AD</a:t>
            </a:r>
          </a:p>
          <a:p>
            <a:pPr eaLnBrk="1" hangingPunct="1"/>
            <a:r>
              <a:rPr lang="tr-TR" sz="2400" smtClean="0">
                <a:solidFill>
                  <a:schemeClr val="tx1"/>
                </a:solidFill>
                <a:latin typeface="Calibri" pitchFamily="34" charset="0"/>
                <a:cs typeface="Times New Roman" pitchFamily="18" charset="0"/>
              </a:rPr>
              <a:t>22.05.2018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İçerik Yer Tutucusu 2"/>
          <p:cNvSpPr>
            <a:spLocks noGrp="1"/>
          </p:cNvSpPr>
          <p:nvPr>
            <p:ph idx="1"/>
          </p:nvPr>
        </p:nvSpPr>
        <p:spPr>
          <a:xfrm>
            <a:off x="1617663" y="1395413"/>
            <a:ext cx="9886950" cy="4516437"/>
          </a:xfrm>
        </p:spPr>
        <p:txBody>
          <a:bodyPr/>
          <a:lstStyle/>
          <a:p>
            <a:pPr eaLnBrk="1" hangingPunct="1"/>
            <a:r>
              <a:rPr lang="tr-TR" sz="2400" smtClean="0">
                <a:solidFill>
                  <a:schemeClr val="tx1"/>
                </a:solidFill>
                <a:latin typeface="Calibri" pitchFamily="34" charset="0"/>
              </a:rPr>
              <a:t>Ayrıca, sonuçlar kadınların obezite, depresyon, anksiyete ve fiziksel inaktivite prevalansının daha yüksek olduğunu göstermektedir.</a:t>
            </a:r>
          </a:p>
          <a:p>
            <a:pPr eaLnBrk="1" hangingPunct="1"/>
            <a:r>
              <a:rPr lang="tr-TR" sz="2400" smtClean="0">
                <a:solidFill>
                  <a:schemeClr val="tx1"/>
                </a:solidFill>
                <a:latin typeface="Calibri" pitchFamily="34" charset="0"/>
              </a:rPr>
              <a:t>Tüm bu faktörler artmış CVD gelişme riskine katkıda bulunur ve tedaviye uyumun önündeki engeller olarak görülebilir.</a:t>
            </a:r>
          </a:p>
          <a:p>
            <a:pPr eaLnBrk="1" hangingPunct="1"/>
            <a:r>
              <a:rPr lang="tr-TR" sz="2400" smtClean="0">
                <a:solidFill>
                  <a:schemeClr val="tx1"/>
                </a:solidFill>
                <a:latin typeface="Calibri" pitchFamily="34" charset="0"/>
              </a:rPr>
              <a:t>Bu faktörlerin sonuçları genellikle CVD risk tahmin sistemlerinde değerlendirilmemektedir (10 yıllık ölümcül CVD riskini değerlendiren SCORE, aşağıdaki risk faktörlerine dayanmaktadır: yaş, cinsiyet, sigara, sistolik kan basıncı, ve total kolesterol).</a:t>
            </a:r>
          </a:p>
          <a:p>
            <a:pPr eaLnBrk="1" hangingPunct="1"/>
            <a:endParaRPr lang="tr-TR"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İçerik Yer Tutucusu 2"/>
          <p:cNvSpPr>
            <a:spLocks noGrp="1"/>
          </p:cNvSpPr>
          <p:nvPr>
            <p:ph idx="1"/>
          </p:nvPr>
        </p:nvSpPr>
        <p:spPr>
          <a:xfrm>
            <a:off x="1239838" y="1281113"/>
            <a:ext cx="10494962" cy="4622800"/>
          </a:xfrm>
        </p:spPr>
        <p:txBody>
          <a:bodyPr/>
          <a:lstStyle/>
          <a:p>
            <a:pPr eaLnBrk="1" hangingPunct="1"/>
            <a:r>
              <a:rPr lang="tr-TR" sz="2400" smtClean="0">
                <a:solidFill>
                  <a:schemeClr val="tx1"/>
                </a:solidFill>
                <a:latin typeface="Calibri" pitchFamily="34" charset="0"/>
              </a:rPr>
              <a:t>Yapılan çalışmalrda statin kullanımının kadınlarda CVD olaylarını azalttığı gösterilmiştir.</a:t>
            </a:r>
          </a:p>
          <a:p>
            <a:pPr eaLnBrk="1" hangingPunct="1"/>
            <a:r>
              <a:rPr lang="tr-TR" sz="2400" smtClean="0">
                <a:solidFill>
                  <a:schemeClr val="tx1"/>
                </a:solidFill>
                <a:latin typeface="Calibri" pitchFamily="34" charset="0"/>
              </a:rPr>
              <a:t>Victor ve diğ., kardiyoloji pratiğinden yapılan ayaktan elektronik sağlık kayıtlarının retrospektif bir analizinde, koroner arter hastalığı olan hastalarda lipid hedef düzeylerinin elde edilmesinde cinsiyet farklılıklarını araştırmış ve kadınların erkeklere göre LDL hedef seviyesine ulaşma olasılıklarının daha az olduğunu bulmuşlardır.</a:t>
            </a:r>
          </a:p>
          <a:p>
            <a:pPr eaLnBrk="1" hangingPunct="1"/>
            <a:r>
              <a:rPr lang="tr-TR" sz="2400" smtClean="0">
                <a:solidFill>
                  <a:schemeClr val="tx1"/>
                </a:solidFill>
                <a:latin typeface="Calibri" pitchFamily="34" charset="0"/>
              </a:rPr>
              <a:t>Ek olarak, kadınların statin olmayan veya herhangi bir lipit düşürücü tedavi alma olasılığı daha yüksekti ve yüksek yoğunluklu statin alma olasılığı daha azdı.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İçerik Yer Tutucusu 2"/>
          <p:cNvSpPr>
            <a:spLocks noGrp="1"/>
          </p:cNvSpPr>
          <p:nvPr>
            <p:ph idx="1"/>
          </p:nvPr>
        </p:nvSpPr>
        <p:spPr>
          <a:xfrm>
            <a:off x="1514475" y="1135063"/>
            <a:ext cx="9945688" cy="4633912"/>
          </a:xfrm>
        </p:spPr>
        <p:txBody>
          <a:bodyPr/>
          <a:lstStyle/>
          <a:p>
            <a:pPr eaLnBrk="1" hangingPunct="1"/>
            <a:r>
              <a:rPr lang="tr-TR" sz="2400" smtClean="0">
                <a:solidFill>
                  <a:schemeClr val="tx1"/>
                </a:solidFill>
                <a:latin typeface="Calibri" pitchFamily="34" charset="0"/>
              </a:rPr>
              <a:t>Benzer şekilde, Ballo ve diğ., kadın cinsiyetinin bağımsız olarak daha düşük statin reçeteleme oranlarının daha yüksek doz yetersizliği ile ilişkili olduğunu, statin tedavisinin her iki cinsiyette de 1 yıllık sağkalım ile ilişkili olduğunu gözlemiştir.</a:t>
            </a:r>
          </a:p>
          <a:p>
            <a:pPr eaLnBrk="1" hangingPunct="1"/>
            <a:r>
              <a:rPr lang="tr-TR" sz="2400" smtClean="0">
                <a:solidFill>
                  <a:schemeClr val="tx1"/>
                </a:solidFill>
                <a:latin typeface="Calibri" pitchFamily="34" charset="0"/>
              </a:rPr>
              <a:t>Birincil önleme ile ilgili olarak, bazı çalışmalarda kadınlarda statinin daha fazla kullanıldığı saptanırken, diğerlerinde cinsiyet farklılığı bildirilmemiştir.</a:t>
            </a:r>
          </a:p>
          <a:p>
            <a:pPr eaLnBrk="1" hangingPunct="1"/>
            <a:r>
              <a:rPr lang="tr-TR" sz="2400" smtClean="0">
                <a:solidFill>
                  <a:schemeClr val="tx1"/>
                </a:solidFill>
                <a:latin typeface="Calibri" pitchFamily="34" charset="0"/>
              </a:rPr>
              <a:t>Statin tedavisinin yan etkileri, tedavinin kesilmesine ve statin dozunun veya yoğunluğunun azalmasına neden olabilir.</a:t>
            </a:r>
          </a:p>
          <a:p>
            <a:pPr eaLnBrk="1" hangingPunct="1"/>
            <a:r>
              <a:rPr lang="tr-TR" sz="2400" smtClean="0">
                <a:solidFill>
                  <a:schemeClr val="tx1"/>
                </a:solidFill>
                <a:latin typeface="Calibri" pitchFamily="34" charset="0"/>
              </a:rPr>
              <a:t>Statin ile ilişkili kas semptomları (SAMS), kas ağrısı veya güçsüzlüğü gibi statin tedavisinin en yaygın yan etkilerdir ve bunlar statin uyumsuzluğunun veya tedavinin bırakılmasının ana nedenlerindendir.</a:t>
            </a:r>
          </a:p>
          <a:p>
            <a:pPr eaLnBrk="1" hangingPunct="1"/>
            <a:endParaRPr lang="tr-TR"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İçerik Yer Tutucusu 2"/>
          <p:cNvSpPr>
            <a:spLocks noGrp="1"/>
          </p:cNvSpPr>
          <p:nvPr>
            <p:ph idx="1"/>
          </p:nvPr>
        </p:nvSpPr>
        <p:spPr>
          <a:xfrm>
            <a:off x="1236663" y="1285875"/>
            <a:ext cx="10279062" cy="4868863"/>
          </a:xfrm>
        </p:spPr>
        <p:txBody>
          <a:bodyPr/>
          <a:lstStyle/>
          <a:p>
            <a:pPr eaLnBrk="1" hangingPunct="1"/>
            <a:r>
              <a:rPr lang="tr-TR" sz="2400" smtClean="0">
                <a:solidFill>
                  <a:schemeClr val="tx1"/>
                </a:solidFill>
                <a:latin typeface="Calibri" pitchFamily="34" charset="0"/>
              </a:rPr>
              <a:t>Kadın cinsiyette statin ile ilişkili kas semptomlarının (SAMS), insidansı daha yüksek olup, tedaviyi bırakma ya da dozu azaltma nedeni olarak düşünülebilir.</a:t>
            </a:r>
          </a:p>
          <a:p>
            <a:pPr eaLnBrk="1" hangingPunct="1"/>
            <a:r>
              <a:rPr lang="tr-TR" sz="2400" smtClean="0">
                <a:solidFill>
                  <a:schemeClr val="tx1"/>
                </a:solidFill>
                <a:latin typeface="Calibri" pitchFamily="34" charset="0"/>
              </a:rPr>
              <a:t>Yine de, statin tedavisi etkili bir statin rejimi (örneğin günlük 40 mg atorvastatin) ile 5 yıl boyunca tedavi edilen 10.000 hasta için 50-100 hastaya kadar (% 0,5-1,0) SAMS'a neden olabilir ve bu da çok az sayıda kadını temsil eder. </a:t>
            </a:r>
          </a:p>
          <a:p>
            <a:pPr eaLnBrk="1" hangingPunct="1"/>
            <a:r>
              <a:rPr lang="tr-TR" sz="2400" smtClean="0">
                <a:solidFill>
                  <a:schemeClr val="tx1"/>
                </a:solidFill>
                <a:latin typeface="Calibri" pitchFamily="34" charset="0"/>
              </a:rPr>
              <a:t>Bu çalışmada erkeklerle kadınlar arasındaki farklılıkların sebebinin bu olması olası görünmemektedir.</a:t>
            </a:r>
          </a:p>
          <a:p>
            <a:pPr eaLnBrk="1" hangingPunct="1"/>
            <a:endParaRPr lang="tr-TR" smtClean="0"/>
          </a:p>
          <a:p>
            <a:pPr eaLnBrk="1" hangingPunct="1"/>
            <a:endParaRPr lang="tr-TR"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İçerik Yer Tutucusu 2"/>
          <p:cNvSpPr>
            <a:spLocks noGrp="1"/>
          </p:cNvSpPr>
          <p:nvPr>
            <p:ph idx="1"/>
          </p:nvPr>
        </p:nvSpPr>
        <p:spPr>
          <a:xfrm>
            <a:off x="1593850" y="1184275"/>
            <a:ext cx="9875838" cy="4489450"/>
          </a:xfrm>
        </p:spPr>
        <p:txBody>
          <a:bodyPr/>
          <a:lstStyle/>
          <a:p>
            <a:pPr eaLnBrk="1" hangingPunct="1"/>
            <a:r>
              <a:rPr lang="tr-TR" sz="2400" smtClean="0">
                <a:solidFill>
                  <a:schemeClr val="tx1"/>
                </a:solidFill>
                <a:latin typeface="Calibri" pitchFamily="34" charset="0"/>
              </a:rPr>
              <a:t>Kadınlarda daha kötü tedaviye uyum gösteren çalışmalar var; başka çalışmalarda ise kadın cinsiyette statinlere daha iyi bağlılık tespit edilmiştir.</a:t>
            </a:r>
          </a:p>
          <a:p>
            <a:pPr eaLnBrk="1" hangingPunct="1"/>
            <a:r>
              <a:rPr lang="tr-TR" sz="2400" smtClean="0">
                <a:solidFill>
                  <a:schemeClr val="tx1"/>
                </a:solidFill>
                <a:latin typeface="Calibri" pitchFamily="34" charset="0"/>
              </a:rPr>
              <a:t>Statinlerin cinsiyetler arasında LDL-C'nin azaltılmasındaki etkinliğindeki  eşitsizliğin diğer olası nedeni, bu ilaçların farmakokinetiğindeki farklılıklara bağlı olabilir.</a:t>
            </a:r>
          </a:p>
          <a:p>
            <a:pPr eaLnBrk="1" hangingPunct="1"/>
            <a:r>
              <a:rPr lang="tr-TR" sz="2400" smtClean="0">
                <a:solidFill>
                  <a:schemeClr val="tx1"/>
                </a:solidFill>
                <a:latin typeface="Calibri" pitchFamily="34" charset="0"/>
              </a:rPr>
              <a:t>Dahası, kadınlar daha fazla yağ dokusuna sahiptir ve bu, ilaçların dağılım hacmini arttırarak statinlerin farmakokinetiğini etkileyebilir.</a:t>
            </a:r>
          </a:p>
          <a:p>
            <a:pPr eaLnBrk="1" hangingPunct="1"/>
            <a:r>
              <a:rPr lang="tr-TR" sz="2400" smtClean="0">
                <a:solidFill>
                  <a:schemeClr val="tx1"/>
                </a:solidFill>
                <a:latin typeface="Calibri" pitchFamily="34" charset="0"/>
              </a:rPr>
              <a:t>Yakın zamanda yapılan bir meta-analiz, birincil ve ikincil korunmada, statin tedavisi ile hem erkeklerde hem de kadınlarda benzer bir yarar göstermiştir.</a:t>
            </a:r>
          </a:p>
          <a:p>
            <a:pPr eaLnBrk="1" hangingPunct="1"/>
            <a:endParaRPr lang="tr-TR" smtClean="0"/>
          </a:p>
          <a:p>
            <a:pPr eaLnBrk="1" hangingPunct="1"/>
            <a:endParaRPr lang="tr-TR" smtClean="0"/>
          </a:p>
          <a:p>
            <a:pPr eaLnBrk="1" hangingPunct="1"/>
            <a:endParaRPr lang="tr-TR"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İçerik Yer Tutucusu 2"/>
          <p:cNvSpPr>
            <a:spLocks noGrp="1"/>
          </p:cNvSpPr>
          <p:nvPr>
            <p:ph idx="1"/>
          </p:nvPr>
        </p:nvSpPr>
        <p:spPr>
          <a:xfrm>
            <a:off x="1771650" y="1271588"/>
            <a:ext cx="9675813" cy="4445000"/>
          </a:xfrm>
        </p:spPr>
        <p:txBody>
          <a:bodyPr/>
          <a:lstStyle/>
          <a:p>
            <a:pPr eaLnBrk="1" hangingPunct="1">
              <a:lnSpc>
                <a:spcPct val="90000"/>
              </a:lnSpc>
            </a:pPr>
            <a:r>
              <a:rPr lang="tr-TR" sz="2400" smtClean="0">
                <a:solidFill>
                  <a:schemeClr val="tx1"/>
                </a:solidFill>
                <a:latin typeface="Calibri" pitchFamily="34" charset="0"/>
              </a:rPr>
              <a:t>Aynı şekilde, HOPE-3 çalışması, (21 ülkedeki 12,705 katılımcı) birincil korunmada, rosuvastatin kullanımının CVD riskinde önemli bir azalma sağladığı gözlemlemiştir.</a:t>
            </a:r>
          </a:p>
          <a:p>
            <a:pPr eaLnBrk="1" hangingPunct="1">
              <a:lnSpc>
                <a:spcPct val="90000"/>
              </a:lnSpc>
            </a:pPr>
            <a:r>
              <a:rPr lang="tr-TR" sz="2400" smtClean="0">
                <a:solidFill>
                  <a:schemeClr val="tx1"/>
                </a:solidFill>
                <a:latin typeface="Calibri" pitchFamily="34" charset="0"/>
              </a:rPr>
              <a:t>Bu çalışmada birkaç hasta kombinasyon lipit düşürücü tedavi ile tedavi edildi.</a:t>
            </a:r>
          </a:p>
          <a:p>
            <a:pPr eaLnBrk="1" hangingPunct="1">
              <a:lnSpc>
                <a:spcPct val="90000"/>
              </a:lnSpc>
            </a:pPr>
            <a:r>
              <a:rPr lang="tr-TR" sz="2400" smtClean="0">
                <a:solidFill>
                  <a:schemeClr val="tx1"/>
                </a:solidFill>
                <a:latin typeface="Calibri" pitchFamily="34" charset="0"/>
              </a:rPr>
              <a:t>Bu tedaviye ilişkin mevcut çalışmaların eksikliği, alternatif LDL düşürücü reçetelerin sınırlı kullanımının nedenlerinden biri olabilir.</a:t>
            </a:r>
          </a:p>
          <a:p>
            <a:pPr eaLnBrk="1" hangingPunct="1">
              <a:lnSpc>
                <a:spcPct val="90000"/>
              </a:lnSpc>
            </a:pPr>
            <a:endParaRPr lang="tr-TR" sz="2400" smtClean="0">
              <a:solidFill>
                <a:schemeClr val="tx1"/>
              </a:solidFill>
              <a:latin typeface="Calibri" pitchFamily="34" charset="0"/>
            </a:endParaRPr>
          </a:p>
          <a:p>
            <a:pPr eaLnBrk="1" hangingPunct="1">
              <a:lnSpc>
                <a:spcPct val="90000"/>
              </a:lnSpc>
            </a:pPr>
            <a:endParaRPr lang="tr-TR" smtClean="0"/>
          </a:p>
          <a:p>
            <a:pPr eaLnBrk="1" hangingPunct="1">
              <a:lnSpc>
                <a:spcPct val="90000"/>
              </a:lnSpc>
            </a:pPr>
            <a:endParaRPr lang="tr-TR"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İçerik Yer Tutucusu 2"/>
          <p:cNvSpPr>
            <a:spLocks noGrp="1"/>
          </p:cNvSpPr>
          <p:nvPr>
            <p:ph idx="1"/>
          </p:nvPr>
        </p:nvSpPr>
        <p:spPr>
          <a:xfrm>
            <a:off x="1793875" y="1323975"/>
            <a:ext cx="9710738" cy="4587875"/>
          </a:xfrm>
        </p:spPr>
        <p:txBody>
          <a:bodyPr/>
          <a:lstStyle/>
          <a:p>
            <a:pPr eaLnBrk="1" hangingPunct="1"/>
            <a:r>
              <a:rPr lang="tr-TR" sz="2400" smtClean="0">
                <a:solidFill>
                  <a:schemeClr val="tx1"/>
                </a:solidFill>
                <a:latin typeface="Calibri" pitchFamily="34" charset="0"/>
              </a:rPr>
              <a:t>Bu çalışmanın güçlü yanı, klinik pratikte rutin olarak görülen bir yaş ve cinsiyet dağılımını temsil eden büyük çalışma popülasyonuna sahip olmasıdır.</a:t>
            </a:r>
          </a:p>
          <a:p>
            <a:pPr eaLnBrk="1" hangingPunct="1"/>
            <a:endParaRPr lang="tr-TR"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İçerik Yer Tutucusu 2"/>
          <p:cNvSpPr>
            <a:spLocks noGrp="1"/>
          </p:cNvSpPr>
          <p:nvPr>
            <p:ph idx="1"/>
          </p:nvPr>
        </p:nvSpPr>
        <p:spPr>
          <a:xfrm>
            <a:off x="1628775" y="1301750"/>
            <a:ext cx="9875838" cy="4610100"/>
          </a:xfrm>
        </p:spPr>
        <p:txBody>
          <a:bodyPr/>
          <a:lstStyle/>
          <a:p>
            <a:pPr eaLnBrk="1" hangingPunct="1"/>
            <a:r>
              <a:rPr lang="tr-TR" sz="2400" smtClean="0">
                <a:solidFill>
                  <a:schemeClr val="tx1"/>
                </a:solidFill>
                <a:latin typeface="Calibri" pitchFamily="34" charset="0"/>
              </a:rPr>
              <a:t>Çalışmamızın bazı sınırlılıkları vardır.</a:t>
            </a:r>
          </a:p>
          <a:p>
            <a:pPr eaLnBrk="1" hangingPunct="1"/>
            <a:r>
              <a:rPr lang="tr-TR" sz="2400" smtClean="0">
                <a:solidFill>
                  <a:schemeClr val="tx1"/>
                </a:solidFill>
                <a:latin typeface="Calibri" pitchFamily="34" charset="0"/>
              </a:rPr>
              <a:t>Birincisi, bu çalışma İspanyol bölgelerinde gerçekleştirildi, böylece bulguları diğer ortamlara ve popülasyonlara genellemek için dikkatli olunması gerekir.</a:t>
            </a:r>
          </a:p>
          <a:p>
            <a:pPr eaLnBrk="1" hangingPunct="1"/>
            <a:r>
              <a:rPr lang="tr-TR" sz="2400" smtClean="0">
                <a:solidFill>
                  <a:schemeClr val="tx1"/>
                </a:solidFill>
                <a:latin typeface="Calibri" pitchFamily="34" charset="0"/>
              </a:rPr>
              <a:t>İkincisi, bu bölgede, statinler, kolesterolü düşürmek için kullanılan en yaygın ilaçlardı; bununla birlikte, statinlerin ve diğer lipit düşürücü maddelerin kullanımının yaygınlığı diğer ülkelerde farklı olabilir.</a:t>
            </a:r>
          </a:p>
          <a:p>
            <a:pPr eaLnBrk="1" hangingPunct="1"/>
            <a:r>
              <a:rPr lang="tr-TR" sz="2400" smtClean="0">
                <a:solidFill>
                  <a:schemeClr val="tx1"/>
                </a:solidFill>
                <a:latin typeface="Calibri" pitchFamily="34" charset="0"/>
              </a:rPr>
              <a:t>Üçüncü olarak, bu çalışma statin tedavisinin yan etkilerine sekonder hastalar tarafından statinlerin veya yüksek yoğunluklu statinlerin kesilmesini değerlendirmemiştir, bu da statin tedavisinin kadınlarda erkeklere göre daha az kullanılmasını kısmen açıklayabilmiştir.</a:t>
            </a:r>
          </a:p>
          <a:p>
            <a:pPr eaLnBrk="1" hangingPunct="1"/>
            <a:endParaRPr lang="tr-TR"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İçerik Yer Tutucusu 2"/>
          <p:cNvSpPr>
            <a:spLocks noGrp="1"/>
          </p:cNvSpPr>
          <p:nvPr>
            <p:ph idx="1"/>
          </p:nvPr>
        </p:nvSpPr>
        <p:spPr>
          <a:xfrm>
            <a:off x="1270000" y="1301750"/>
            <a:ext cx="10055225" cy="4714875"/>
          </a:xfrm>
        </p:spPr>
        <p:txBody>
          <a:bodyPr/>
          <a:lstStyle/>
          <a:p>
            <a:pPr eaLnBrk="1" hangingPunct="1"/>
            <a:r>
              <a:rPr lang="tr-TR" sz="2400" smtClean="0">
                <a:solidFill>
                  <a:schemeClr val="tx1"/>
                </a:solidFill>
                <a:latin typeface="Calibri" pitchFamily="34" charset="0"/>
              </a:rPr>
              <a:t>Sonuç olarak, birinci basamaktaki statin kullanıcıları arasında, dislipidemi tanısı ile, kadınların yüksek yoğunluklu statin reçeteleri daha azdır ve ortalama statin dozları daha düşüktür.</a:t>
            </a:r>
          </a:p>
          <a:p>
            <a:pPr eaLnBrk="1" hangingPunct="1"/>
            <a:r>
              <a:rPr lang="tr-TR" sz="2400" smtClean="0">
                <a:solidFill>
                  <a:schemeClr val="tx1"/>
                </a:solidFill>
                <a:latin typeface="Calibri" pitchFamily="34" charset="0"/>
              </a:rPr>
              <a:t>Ayrıca, kadınların total kolesterol ve LDL-C hedef seviyelerine ulaşması daha az olasıdır.</a:t>
            </a:r>
          </a:p>
          <a:p>
            <a:pPr eaLnBrk="1" hangingPunct="1"/>
            <a:r>
              <a:rPr lang="tr-TR" sz="2400" smtClean="0">
                <a:solidFill>
                  <a:schemeClr val="tx1"/>
                </a:solidFill>
                <a:latin typeface="Calibri" pitchFamily="34" charset="0"/>
              </a:rPr>
              <a:t>Kadınlarda dislipidemi birinci basamakta daha az kontrol edilir.</a:t>
            </a:r>
          </a:p>
          <a:p>
            <a:pPr eaLnBrk="1" hangingPunct="1"/>
            <a:r>
              <a:rPr lang="tr-TR" sz="2400" smtClean="0">
                <a:solidFill>
                  <a:schemeClr val="tx1"/>
                </a:solidFill>
                <a:latin typeface="Calibri" pitchFamily="34" charset="0"/>
              </a:rPr>
              <a:t>Daha yoğun statin veya daha yüksek doz statin ve non-statin LDL düşürücü ilaçların kullanımı, CVD riski olan kadınlarda lipid hedef düzeylerine ulaşma oranını artırabilir.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
          <p:cNvSpPr>
            <a:spLocks noGrp="1"/>
          </p:cNvSpPr>
          <p:nvPr>
            <p:ph type="body" idx="4294967295"/>
          </p:nvPr>
        </p:nvSpPr>
        <p:spPr>
          <a:xfrm>
            <a:off x="1697038" y="1262063"/>
            <a:ext cx="8915400" cy="3886200"/>
          </a:xfrm>
        </p:spPr>
        <p:txBody>
          <a:bodyPr/>
          <a:lstStyle/>
          <a:p>
            <a:pPr eaLnBrk="1" hangingPunct="1"/>
            <a:endParaRPr lang="tr-TR" smtClean="0"/>
          </a:p>
          <a:p>
            <a:pPr eaLnBrk="1" hangingPunct="1"/>
            <a:endParaRPr lang="tr-TR" sz="2400" smtClean="0">
              <a:solidFill>
                <a:schemeClr val="tx1"/>
              </a:solidFill>
              <a:latin typeface="Calibri" pitchFamily="34" charset="0"/>
            </a:endParaRPr>
          </a:p>
          <a:p>
            <a:pPr eaLnBrk="1" hangingPunct="1"/>
            <a:r>
              <a:rPr lang="tr-TR" sz="2400" smtClean="0">
                <a:solidFill>
                  <a:schemeClr val="tx1"/>
                </a:solidFill>
                <a:latin typeface="Calibri" pitchFamily="34" charset="0"/>
              </a:rPr>
              <a:t>Gelecekteki prospektif çalışmalar, lipid tedavi hedeflerini optimize etmek için daha fazla kadının dahil edilmesine ve CVD risk azaltımı üzerindeki etkilerin değerlendirilmesine yönelik olmalıdır.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Unvan 1"/>
          <p:cNvSpPr>
            <a:spLocks noGrp="1"/>
          </p:cNvSpPr>
          <p:nvPr>
            <p:ph type="title"/>
          </p:nvPr>
        </p:nvSpPr>
        <p:spPr>
          <a:xfrm>
            <a:off x="2335213" y="730250"/>
            <a:ext cx="8912225" cy="817563"/>
          </a:xfrm>
        </p:spPr>
        <p:txBody>
          <a:bodyPr/>
          <a:lstStyle/>
          <a:p>
            <a:pPr eaLnBrk="1" hangingPunct="1"/>
            <a:r>
              <a:rPr lang="tr-TR" smtClean="0">
                <a:latin typeface="Calibri" pitchFamily="34" charset="0"/>
              </a:rPr>
              <a:t>Giriş:</a:t>
            </a:r>
          </a:p>
        </p:txBody>
      </p:sp>
      <p:sp>
        <p:nvSpPr>
          <p:cNvPr id="21506" name="İçerik Yer Tutucusu 2"/>
          <p:cNvSpPr>
            <a:spLocks noGrp="1"/>
          </p:cNvSpPr>
          <p:nvPr>
            <p:ph idx="1"/>
          </p:nvPr>
        </p:nvSpPr>
        <p:spPr>
          <a:xfrm>
            <a:off x="1301750" y="1770063"/>
            <a:ext cx="9823450" cy="4173537"/>
          </a:xfrm>
        </p:spPr>
        <p:txBody>
          <a:bodyPr/>
          <a:lstStyle/>
          <a:p>
            <a:pPr eaLnBrk="1" hangingPunct="1"/>
            <a:r>
              <a:rPr lang="tr-TR" sz="2400" smtClean="0">
                <a:solidFill>
                  <a:schemeClr val="tx1"/>
                </a:solidFill>
                <a:latin typeface="Calibri" pitchFamily="34" charset="0"/>
              </a:rPr>
              <a:t>Aterosklerotik kardiyovasküler hastalıklar (CVD), gelişmiş ülkelerde 50 yaş ve üzeri kadınlarda rapor edilen morbidite, mortalite ve maluliyetin ilk sebebi olmaya devam etmektedir.</a:t>
            </a:r>
          </a:p>
          <a:p>
            <a:pPr eaLnBrk="1" hangingPunct="1"/>
            <a:r>
              <a:rPr lang="tr-TR" sz="2400" smtClean="0">
                <a:solidFill>
                  <a:schemeClr val="tx1"/>
                </a:solidFill>
                <a:latin typeface="Calibri" pitchFamily="34" charset="0"/>
              </a:rPr>
              <a:t>Erkeklerde koroner arter hastalığı insidansı son yıllarda azalmakla birlikte, kadınlarda benzer bir eğilim görülmemiştir.</a:t>
            </a:r>
          </a:p>
          <a:p>
            <a:pPr eaLnBrk="1" hangingPunct="1"/>
            <a:r>
              <a:rPr lang="tr-TR" sz="2400" smtClean="0">
                <a:solidFill>
                  <a:schemeClr val="tx1"/>
                </a:solidFill>
                <a:latin typeface="Calibri" pitchFamily="34" charset="0"/>
              </a:rPr>
              <a:t>Statin tedavisinin</a:t>
            </a:r>
            <a:r>
              <a:rPr lang="tr-TR" sz="2400" smtClean="0">
                <a:solidFill>
                  <a:schemeClr val="tx1"/>
                </a:solidFill>
                <a:latin typeface="Arial" charset="0"/>
              </a:rPr>
              <a:t> </a:t>
            </a:r>
            <a:r>
              <a:rPr lang="tr-TR" sz="2400" smtClean="0">
                <a:solidFill>
                  <a:schemeClr val="tx1"/>
                </a:solidFill>
                <a:latin typeface="Calibri" pitchFamily="34" charset="0"/>
              </a:rPr>
              <a:t>her iki cinsiyette de CVD morbidite ve mortalitesini azalttığı gösterilmiştir.</a:t>
            </a:r>
          </a:p>
          <a:p>
            <a:pPr eaLnBrk="1" hangingPunct="1"/>
            <a:endParaRPr lang="tr-TR" sz="2400" smtClean="0"/>
          </a:p>
          <a:p>
            <a:pPr eaLnBrk="1" hangingPunct="1"/>
            <a:endParaRPr lang="tr-TR" smtClean="0"/>
          </a:p>
          <a:p>
            <a:pPr eaLnBrk="1" hangingPunct="1"/>
            <a:endParaRPr lang="tr-TR" sz="2400" smtClean="0">
              <a:solidFill>
                <a:schemeClr val="tx1"/>
              </a:solidFill>
              <a:latin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İçerik Yer Tutucusu 2"/>
          <p:cNvSpPr>
            <a:spLocks noGrp="1"/>
          </p:cNvSpPr>
          <p:nvPr>
            <p:ph idx="1"/>
          </p:nvPr>
        </p:nvSpPr>
        <p:spPr>
          <a:xfrm>
            <a:off x="1382713" y="1512888"/>
            <a:ext cx="10172700" cy="4586287"/>
          </a:xfrm>
        </p:spPr>
        <p:txBody>
          <a:bodyPr/>
          <a:lstStyle/>
          <a:p>
            <a:pPr eaLnBrk="1" hangingPunct="1"/>
            <a:r>
              <a:rPr lang="tr-TR" sz="2400" smtClean="0">
                <a:solidFill>
                  <a:schemeClr val="tx1"/>
                </a:solidFill>
                <a:latin typeface="Calibri" pitchFamily="34" charset="0"/>
              </a:rPr>
              <a:t>CVD'nin primer ve sekonder korunmasına ilişkin mevcut kılavuzlar, kadın ve erkeklerin CVD riskine göre benzer şekilde tedavi edilmesini önermektedir.</a:t>
            </a:r>
          </a:p>
          <a:p>
            <a:pPr eaLnBrk="1" hangingPunct="1"/>
            <a:r>
              <a:rPr lang="tr-TR" sz="2400" smtClean="0">
                <a:solidFill>
                  <a:schemeClr val="tx1"/>
                </a:solidFill>
                <a:latin typeface="Calibri" pitchFamily="34" charset="0"/>
              </a:rPr>
              <a:t>CVD'li hastalarda, statin tedavisi her iki cinsiyette de aynı faydaya sahiptir.</a:t>
            </a:r>
          </a:p>
          <a:p>
            <a:pPr eaLnBrk="1" hangingPunct="1"/>
            <a:r>
              <a:rPr lang="tr-TR" sz="2400" smtClean="0">
                <a:solidFill>
                  <a:schemeClr val="tx1"/>
                </a:solidFill>
                <a:latin typeface="Calibri" pitchFamily="34" charset="0"/>
              </a:rPr>
              <a:t>CVD olan hastalarda, yoğun statin tedavisi orta şiddette statin tedavisinden daha etkilidir.</a:t>
            </a:r>
          </a:p>
          <a:p>
            <a:pPr eaLnBrk="1" hangingPunct="1"/>
            <a:r>
              <a:rPr lang="tr-TR" sz="2400" smtClean="0">
                <a:solidFill>
                  <a:schemeClr val="tx1"/>
                </a:solidFill>
                <a:latin typeface="Calibri" pitchFamily="34" charset="0"/>
              </a:rPr>
              <a:t>Ek olarak, CVD veya serebrovasküler hastalığı olan hastalarda antiplatelet tedavi önerilmektedir.</a:t>
            </a:r>
          </a:p>
          <a:p>
            <a:pPr eaLnBrk="1" hangingPunct="1"/>
            <a:endParaRPr lang="tr-TR" sz="2000" smtClean="0">
              <a:latin typeface="Calibri" pitchFamily="34" charset="0"/>
            </a:endParaRPr>
          </a:p>
          <a:p>
            <a:pPr eaLnBrk="1" hangingPunct="1"/>
            <a:endParaRPr lang="tr-TR"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İçerik Yer Tutucusu 2"/>
          <p:cNvSpPr>
            <a:spLocks noGrp="1"/>
          </p:cNvSpPr>
          <p:nvPr>
            <p:ph idx="1"/>
          </p:nvPr>
        </p:nvSpPr>
        <p:spPr>
          <a:xfrm>
            <a:off x="1157288" y="1465263"/>
            <a:ext cx="10072687" cy="4610100"/>
          </a:xfrm>
        </p:spPr>
        <p:txBody>
          <a:bodyPr/>
          <a:lstStyle/>
          <a:p>
            <a:pPr eaLnBrk="1" hangingPunct="1"/>
            <a:r>
              <a:rPr lang="tr-TR" sz="2400" smtClean="0">
                <a:solidFill>
                  <a:schemeClr val="tx1"/>
                </a:solidFill>
                <a:latin typeface="Calibri" pitchFamily="34" charset="0"/>
              </a:rPr>
              <a:t>Bununla birlikte, son çalışmalardan elde edilen sonuçlar, önleyici stratejilerin kadınlarda daha az kullanıldığını göstermektedir.</a:t>
            </a:r>
          </a:p>
          <a:p>
            <a:pPr eaLnBrk="1" hangingPunct="1"/>
            <a:r>
              <a:rPr lang="tr-TR" sz="2400" smtClean="0">
                <a:solidFill>
                  <a:schemeClr val="tx1"/>
                </a:solidFill>
                <a:latin typeface="Calibri" pitchFamily="34" charset="0"/>
              </a:rPr>
              <a:t>Daha önce yapılan çalışmalar, CVD hastalarının bakımında cinsiyet farklılıkları bulmasına rağmen, çoğu çalışma, LDL seviyelerine odaklanmıştır. </a:t>
            </a:r>
          </a:p>
          <a:p>
            <a:pPr eaLnBrk="1" hangingPunct="1"/>
            <a:r>
              <a:rPr lang="tr-TR" sz="2400" smtClean="0">
                <a:solidFill>
                  <a:schemeClr val="tx1"/>
                </a:solidFill>
                <a:latin typeface="Calibri" pitchFamily="34" charset="0"/>
              </a:rPr>
              <a:t>Az sayıda çalışma, daha yüksek dozların veya daha güçlü statinlerin alınmasında farklılıkları değerlendirmiştir.</a:t>
            </a:r>
          </a:p>
          <a:p>
            <a:pPr eaLnBrk="1" hangingPunct="1"/>
            <a:endParaRPr lang="tr-TR"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İçerik Yer Tutucusu 2"/>
          <p:cNvSpPr>
            <a:spLocks noGrp="1"/>
          </p:cNvSpPr>
          <p:nvPr>
            <p:ph idx="1"/>
          </p:nvPr>
        </p:nvSpPr>
        <p:spPr>
          <a:xfrm>
            <a:off x="1489075" y="1301750"/>
            <a:ext cx="10015538" cy="4610100"/>
          </a:xfrm>
        </p:spPr>
        <p:txBody>
          <a:bodyPr/>
          <a:lstStyle/>
          <a:p>
            <a:pPr eaLnBrk="1" hangingPunct="1"/>
            <a:r>
              <a:rPr lang="tr-TR" sz="2400" smtClean="0">
                <a:solidFill>
                  <a:schemeClr val="tx1"/>
                </a:solidFill>
                <a:latin typeface="Calibri" pitchFamily="34" charset="0"/>
              </a:rPr>
              <a:t>Bu nedenle, bu araştırmanın amacı;</a:t>
            </a:r>
          </a:p>
          <a:p>
            <a:pPr eaLnBrk="1" hangingPunct="1">
              <a:buFont typeface="Wingdings 3" pitchFamily="18" charset="2"/>
              <a:buNone/>
            </a:pPr>
            <a:r>
              <a:rPr lang="tr-TR" sz="2400" smtClean="0">
                <a:solidFill>
                  <a:schemeClr val="tx1"/>
                </a:solidFill>
                <a:latin typeface="Calibri" pitchFamily="34" charset="0"/>
              </a:rPr>
              <a:t>     Dislipidemi tanısı konan birinci basamaktaki hastalarda statin tedavisiyle lipit </a:t>
            </a:r>
          </a:p>
          <a:p>
            <a:pPr eaLnBrk="1" hangingPunct="1">
              <a:buFont typeface="Wingdings 3" pitchFamily="18" charset="2"/>
              <a:buNone/>
            </a:pPr>
            <a:r>
              <a:rPr lang="tr-TR" sz="2400" smtClean="0">
                <a:solidFill>
                  <a:schemeClr val="tx1"/>
                </a:solidFill>
                <a:latin typeface="Calibri" pitchFamily="34" charset="0"/>
              </a:rPr>
              <a:t>     düzeylerinin düşürülmesi, kanıta dayalı doz ve statin yoğunluğu açısından </a:t>
            </a:r>
          </a:p>
          <a:p>
            <a:pPr eaLnBrk="1" hangingPunct="1">
              <a:buFont typeface="Wingdings 3" pitchFamily="18" charset="2"/>
              <a:buNone/>
            </a:pPr>
            <a:r>
              <a:rPr lang="tr-TR" sz="2400" smtClean="0">
                <a:solidFill>
                  <a:schemeClr val="tx1"/>
                </a:solidFill>
                <a:latin typeface="Calibri" pitchFamily="34" charset="0"/>
              </a:rPr>
              <a:t>     kadınların erkeklerden farklı olup olmadığını değerlendirmekti.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Unvan 1"/>
          <p:cNvSpPr>
            <a:spLocks noGrp="1"/>
          </p:cNvSpPr>
          <p:nvPr>
            <p:ph type="title"/>
          </p:nvPr>
        </p:nvSpPr>
        <p:spPr>
          <a:xfrm>
            <a:off x="1901825" y="658813"/>
            <a:ext cx="8910638" cy="1281112"/>
          </a:xfrm>
        </p:spPr>
        <p:txBody>
          <a:bodyPr/>
          <a:lstStyle/>
          <a:p>
            <a:pPr eaLnBrk="1" hangingPunct="1"/>
            <a:r>
              <a:rPr lang="tr-TR" smtClean="0">
                <a:latin typeface="Calibri" pitchFamily="34" charset="0"/>
              </a:rPr>
              <a:t>Metod:</a:t>
            </a:r>
          </a:p>
        </p:txBody>
      </p:sp>
      <p:sp>
        <p:nvSpPr>
          <p:cNvPr id="25602" name="İçerik Yer Tutucusu 2"/>
          <p:cNvSpPr>
            <a:spLocks noGrp="1"/>
          </p:cNvSpPr>
          <p:nvPr>
            <p:ph idx="1"/>
          </p:nvPr>
        </p:nvSpPr>
        <p:spPr>
          <a:xfrm>
            <a:off x="1379538" y="1500188"/>
            <a:ext cx="10125075" cy="4411662"/>
          </a:xfrm>
        </p:spPr>
        <p:txBody>
          <a:bodyPr/>
          <a:lstStyle/>
          <a:p>
            <a:pPr eaLnBrk="1" hangingPunct="1"/>
            <a:r>
              <a:rPr lang="tr-TR" sz="2400" smtClean="0">
                <a:solidFill>
                  <a:schemeClr val="tx1"/>
                </a:solidFill>
                <a:latin typeface="Calibri" pitchFamily="34" charset="0"/>
              </a:rPr>
              <a:t>Eylül 2014 - Ağustos 2015 tarihleri arasında Endülüs Ana Sağlık Bakımı (İspanya) 'nın elektronik sağlık kayıt sisteminden veriler kullanarak statin kullanan dislipidemi hastaları arasında çok merkezli bir kesitsel araştırma yapılmıştır.</a:t>
            </a:r>
          </a:p>
          <a:p>
            <a:pPr eaLnBrk="1" hangingPunct="1"/>
            <a:r>
              <a:rPr lang="tr-TR" sz="2400" smtClean="0">
                <a:solidFill>
                  <a:schemeClr val="tx1"/>
                </a:solidFill>
                <a:latin typeface="Calibri" pitchFamily="34" charset="0"/>
              </a:rPr>
              <a:t>15 ana merkezde 10 farklı ilçenin katıldığı rastgele örneklem alındı.</a:t>
            </a:r>
          </a:p>
          <a:p>
            <a:pPr eaLnBrk="1" hangingPunct="1"/>
            <a:r>
              <a:rPr lang="tr-TR" sz="2400" smtClean="0">
                <a:solidFill>
                  <a:schemeClr val="tx1"/>
                </a:solidFill>
                <a:latin typeface="Calibri" pitchFamily="34" charset="0"/>
              </a:rPr>
              <a:t>Statinler ile tedavi edilen 55,634 kişilik bir popülasyon için tahmini bir varsayım, % 95 güven aralığı ile hesaplanan gerekli örnek büyüklüğü 1046 idi.</a:t>
            </a:r>
          </a:p>
          <a:p>
            <a:pPr eaLnBrk="1" hangingPunct="1"/>
            <a:r>
              <a:rPr lang="tr-TR" sz="2400" smtClean="0">
                <a:solidFill>
                  <a:schemeClr val="tx1"/>
                </a:solidFill>
                <a:latin typeface="Calibri" pitchFamily="34" charset="0"/>
              </a:rPr>
              <a:t>Nüfus büyüklüğüne bağlı olarak sınıflandırmak için bir kümelenme rasgele örnekleme kullanıldı: büyük, orta veya küçük kasabalar.</a:t>
            </a:r>
          </a:p>
          <a:p>
            <a:pPr eaLnBrk="1" hangingPunct="1"/>
            <a:endParaRPr lang="tr-TR" sz="2400" smtClean="0">
              <a:solidFill>
                <a:schemeClr val="tx1"/>
              </a:solidFill>
              <a:latin typeface="Calibri" pitchFamily="34" charset="0"/>
            </a:endParaRPr>
          </a:p>
          <a:p>
            <a:pPr eaLnBrk="1" hangingPunct="1"/>
            <a:endParaRPr lang="tr-TR"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İçerik Yer Tutucusu 2"/>
          <p:cNvSpPr>
            <a:spLocks noGrp="1"/>
          </p:cNvSpPr>
          <p:nvPr>
            <p:ph idx="1"/>
          </p:nvPr>
        </p:nvSpPr>
        <p:spPr>
          <a:xfrm>
            <a:off x="1593850" y="1382713"/>
            <a:ext cx="9910763" cy="4529137"/>
          </a:xfrm>
        </p:spPr>
        <p:txBody>
          <a:bodyPr/>
          <a:lstStyle/>
          <a:p>
            <a:pPr eaLnBrk="1" hangingPunct="1"/>
            <a:r>
              <a:rPr lang="tr-TR" sz="2400" smtClean="0">
                <a:solidFill>
                  <a:schemeClr val="tx1"/>
                </a:solidFill>
                <a:latin typeface="Calibri" pitchFamily="34" charset="0"/>
              </a:rPr>
              <a:t>Çalışmaya alınma kriterleri, her iki cinsiyette de CVD'si olan veya olmayan &gt;18 yaş olan hastalardı ve çalışmaların en az 6 aylık döneminde statin reçete edilen hastalardı.</a:t>
            </a:r>
          </a:p>
          <a:p>
            <a:pPr eaLnBrk="1" hangingPunct="1"/>
            <a:r>
              <a:rPr lang="tr-TR" sz="2400" smtClean="0">
                <a:solidFill>
                  <a:schemeClr val="tx1"/>
                </a:solidFill>
                <a:latin typeface="Calibri" pitchFamily="34" charset="0"/>
              </a:rPr>
              <a:t>Hamile ve emziren kadınlar, 18 yaş altı bireyler, son dönem hastalar ve psikiyatri hastaları çalışma dışı bırakıldı.</a:t>
            </a:r>
          </a:p>
          <a:p>
            <a:pPr eaLnBrk="1" hangingPunct="1"/>
            <a:endParaRPr lang="tr-TR"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İçerik Yer Tutucusu 2"/>
          <p:cNvSpPr>
            <a:spLocks noGrp="1"/>
          </p:cNvSpPr>
          <p:nvPr>
            <p:ph idx="1"/>
          </p:nvPr>
        </p:nvSpPr>
        <p:spPr>
          <a:xfrm>
            <a:off x="1395413" y="1301750"/>
            <a:ext cx="10109200" cy="4610100"/>
          </a:xfrm>
        </p:spPr>
        <p:txBody>
          <a:bodyPr/>
          <a:lstStyle/>
          <a:p>
            <a:pPr eaLnBrk="1" hangingPunct="1"/>
            <a:r>
              <a:rPr lang="tr-TR" sz="2400" smtClean="0">
                <a:solidFill>
                  <a:schemeClr val="tx1"/>
                </a:solidFill>
                <a:latin typeface="Calibri" pitchFamily="34" charset="0"/>
              </a:rPr>
              <a:t>Hastalar merkez doktorları tarafından düzenli olarak takip edildi.</a:t>
            </a:r>
          </a:p>
          <a:p>
            <a:pPr eaLnBrk="1" hangingPunct="1"/>
            <a:r>
              <a:rPr lang="tr-TR" sz="2400" smtClean="0">
                <a:solidFill>
                  <a:schemeClr val="tx1"/>
                </a:solidFill>
                <a:latin typeface="Calibri" pitchFamily="34" charset="0"/>
              </a:rPr>
              <a:t>Her hasta yılda ortalama üç ile dört klinik muayene ve laboratuvar analizlerine tabi tutuldu.</a:t>
            </a:r>
          </a:p>
          <a:p>
            <a:pPr eaLnBrk="1" hangingPunct="1"/>
            <a:r>
              <a:rPr lang="tr-TR" sz="2400" smtClean="0">
                <a:solidFill>
                  <a:schemeClr val="tx1"/>
                </a:solidFill>
                <a:latin typeface="Calibri" pitchFamily="34" charset="0"/>
              </a:rPr>
              <a:t>Mevcut statin kullanıcıları, ya tek başına ya da başka bir lipid düşürücü ilaç ile</a:t>
            </a:r>
            <a:r>
              <a:rPr lang="tr-TR" sz="2400" smtClean="0">
                <a:solidFill>
                  <a:schemeClr val="tx1"/>
                </a:solidFill>
                <a:latin typeface="Arial" charset="0"/>
              </a:rPr>
              <a:t> </a:t>
            </a:r>
            <a:r>
              <a:rPr lang="tr-TR" sz="2400" smtClean="0">
                <a:solidFill>
                  <a:schemeClr val="tx1"/>
                </a:solidFill>
                <a:latin typeface="Calibri" pitchFamily="34" charset="0"/>
              </a:rPr>
              <a:t>kombinasyon halinde, çalışma sırasında statin alan bireyler olarak tanımlandı.</a:t>
            </a:r>
          </a:p>
          <a:p>
            <a:pPr eaLnBrk="1" hangingPunct="1"/>
            <a:r>
              <a:rPr lang="tr-TR" sz="2400" smtClean="0">
                <a:solidFill>
                  <a:schemeClr val="tx1"/>
                </a:solidFill>
                <a:latin typeface="Calibri" pitchFamily="34" charset="0"/>
              </a:rPr>
              <a:t>Eşdeğer statin dozları hesaplandı ve yüksek yoğunluklu statinler 20 mg / gün rosuvastatin, atorvastatin 40 mg / gün veya 80 mg / gün idi.</a:t>
            </a:r>
          </a:p>
          <a:p>
            <a:pPr eaLnBrk="1" hangingPunct="1"/>
            <a:r>
              <a:rPr lang="tr-TR" sz="2400" smtClean="0">
                <a:solidFill>
                  <a:schemeClr val="tx1"/>
                </a:solidFill>
                <a:latin typeface="Calibri" pitchFamily="34" charset="0"/>
              </a:rPr>
              <a:t>Reçeteli ilaç bilgileri (statinler) toplandı ve her ziyarette doğrulandı.</a:t>
            </a:r>
          </a:p>
          <a:p>
            <a:pPr eaLnBrk="1" hangingPunct="1"/>
            <a:endParaRPr lang="tr-TR" sz="2400" smtClean="0">
              <a:latin typeface="Calibri" pitchFamily="34" charset="0"/>
            </a:endParaRPr>
          </a:p>
          <a:p>
            <a:pPr eaLnBrk="1" hangingPunct="1"/>
            <a:endParaRPr lang="tr-TR" sz="2400" smtClean="0">
              <a:solidFill>
                <a:schemeClr val="tx1"/>
              </a:solidFill>
              <a:latin typeface="Calibri" pitchFamily="34" charset="0"/>
            </a:endParaRPr>
          </a:p>
          <a:p>
            <a:pPr eaLnBrk="1" hangingPunct="1"/>
            <a:endParaRPr lang="tr-TR" smtClean="0"/>
          </a:p>
        </p:txBody>
      </p:sp>
    </p:spTree>
  </p:cSld>
  <p:clrMapOvr>
    <a:masterClrMapping/>
  </p:clrMapOvr>
</p:sld>
</file>

<file path=ppt/theme/theme1.xml><?xml version="1.0" encoding="utf-8"?>
<a:theme xmlns:a="http://schemas.openxmlformats.org/drawingml/2006/main" name="Duma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410</TotalTime>
  <Words>1271</Words>
  <Application>Microsoft Office PowerPoint</Application>
  <PresentationFormat>Custom</PresentationFormat>
  <Paragraphs>93</Paragraphs>
  <Slides>29</Slides>
  <Notes>0</Notes>
  <HiddenSlides>0</HiddenSlides>
  <MMClips>0</MMClips>
  <ScaleCrop>false</ScaleCrop>
  <HeadingPairs>
    <vt:vector size="6" baseType="variant">
      <vt:variant>
        <vt:lpstr>Kullanılan Yazı Tipleri</vt:lpstr>
      </vt:variant>
      <vt:variant>
        <vt:i4>5</vt:i4>
      </vt:variant>
      <vt:variant>
        <vt:lpstr>Tasarım Şablonu</vt:lpstr>
      </vt:variant>
      <vt:variant>
        <vt:i4>17</vt:i4>
      </vt:variant>
      <vt:variant>
        <vt:lpstr>Slayt Başlıkları</vt:lpstr>
      </vt:variant>
      <vt:variant>
        <vt:i4>29</vt:i4>
      </vt:variant>
    </vt:vector>
  </HeadingPairs>
  <TitlesOfParts>
    <vt:vector size="51" baseType="lpstr">
      <vt:lpstr>Arial</vt:lpstr>
      <vt:lpstr>Century Gothic</vt:lpstr>
      <vt:lpstr>Wingdings 3</vt:lpstr>
      <vt:lpstr>Calibri</vt:lpstr>
      <vt:lpstr>Times New Roman</vt:lpstr>
      <vt:lpstr>Duman</vt:lpstr>
      <vt:lpstr>Duman</vt:lpstr>
      <vt:lpstr>Duman</vt:lpstr>
      <vt:lpstr>Duman</vt:lpstr>
      <vt:lpstr>Duman</vt:lpstr>
      <vt:lpstr>Duman</vt:lpstr>
      <vt:lpstr>Duman</vt:lpstr>
      <vt:lpstr>Duman</vt:lpstr>
      <vt:lpstr>Duman</vt:lpstr>
      <vt:lpstr>Duman</vt:lpstr>
      <vt:lpstr>Duman</vt:lpstr>
      <vt:lpstr>Duman</vt:lpstr>
      <vt:lpstr>Duman</vt:lpstr>
      <vt:lpstr>Duman</vt:lpstr>
      <vt:lpstr>Duman</vt:lpstr>
      <vt:lpstr>Duman</vt:lpstr>
      <vt:lpstr>Duman</vt:lpstr>
      <vt:lpstr>Slayt 1</vt:lpstr>
      <vt:lpstr>Erkeklere kıyasla kadınlarda statin tedavisinin kardiyovasküler hastalıkları önlenmedeki cinsiyet eşitsizliği devam etmektedir</vt:lpstr>
      <vt:lpstr>Giriş:</vt:lpstr>
      <vt:lpstr>Slayt 4</vt:lpstr>
      <vt:lpstr>Slayt 5</vt:lpstr>
      <vt:lpstr>Slayt 6</vt:lpstr>
      <vt:lpstr>Metod:</vt:lpstr>
      <vt:lpstr>Slayt 8</vt:lpstr>
      <vt:lpstr>Slayt 9</vt:lpstr>
      <vt:lpstr>Slayt 10</vt:lpstr>
      <vt:lpstr>Slayt 11</vt:lpstr>
      <vt:lpstr>Slayt 12</vt:lpstr>
      <vt:lpstr>Slayt 13</vt:lpstr>
      <vt:lpstr>Sonuç:</vt:lpstr>
      <vt:lpstr>Slayt 15</vt:lpstr>
      <vt:lpstr>Slayt 16</vt:lpstr>
      <vt:lpstr>Slayt 17</vt:lpstr>
      <vt:lpstr>Slayt 18</vt:lpstr>
      <vt:lpstr>TARTIŞMA: </vt:lpstr>
      <vt:lpstr>Slayt 20</vt:lpstr>
      <vt:lpstr>Slayt 21</vt:lpstr>
      <vt:lpstr>Slayt 22</vt:lpstr>
      <vt:lpstr>Slayt 23</vt:lpstr>
      <vt:lpstr>Slayt 24</vt:lpstr>
      <vt:lpstr>Slayt 25</vt:lpstr>
      <vt:lpstr>Slayt 26</vt:lpstr>
      <vt:lpstr>Slayt 27</vt:lpstr>
      <vt:lpstr>Slayt 28</vt:lpstr>
      <vt:lpstr>Slayt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DX6120MT</cp:lastModifiedBy>
  <cp:revision>31</cp:revision>
  <dcterms:created xsi:type="dcterms:W3CDTF">2018-05-19T07:17:30Z</dcterms:created>
  <dcterms:modified xsi:type="dcterms:W3CDTF">2018-05-22T11:51:37Z</dcterms:modified>
</cp:coreProperties>
</file>