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notesMasterIdLst>
    <p:notesMasterId r:id="rId43"/>
  </p:notesMasterIdLst>
  <p:sldIdLst>
    <p:sldId id="307" r:id="rId2"/>
    <p:sldId id="256"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309" r:id="rId18"/>
    <p:sldId id="273" r:id="rId19"/>
    <p:sldId id="310" r:id="rId20"/>
    <p:sldId id="304" r:id="rId21"/>
    <p:sldId id="305" r:id="rId22"/>
    <p:sldId id="306" r:id="rId23"/>
    <p:sldId id="284" r:id="rId24"/>
    <p:sldId id="285" r:id="rId25"/>
    <p:sldId id="278" r:id="rId26"/>
    <p:sldId id="286" r:id="rId27"/>
    <p:sldId id="287" r:id="rId28"/>
    <p:sldId id="288" r:id="rId29"/>
    <p:sldId id="289" r:id="rId30"/>
    <p:sldId id="290" r:id="rId31"/>
    <p:sldId id="302" r:id="rId32"/>
    <p:sldId id="292" r:id="rId33"/>
    <p:sldId id="293" r:id="rId34"/>
    <p:sldId id="294" r:id="rId35"/>
    <p:sldId id="295" r:id="rId36"/>
    <p:sldId id="296" r:id="rId37"/>
    <p:sldId id="297" r:id="rId38"/>
    <p:sldId id="298" r:id="rId39"/>
    <p:sldId id="299" r:id="rId40"/>
    <p:sldId id="300" r:id="rId41"/>
    <p:sldId id="301"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5451" autoAdjust="0"/>
  </p:normalViewPr>
  <p:slideViewPr>
    <p:cSldViewPr snapToGrid="0">
      <p:cViewPr varScale="1">
        <p:scale>
          <a:sx n="62" d="100"/>
          <a:sy n="62" d="100"/>
        </p:scale>
        <p:origin x="1056" y="66"/>
      </p:cViewPr>
      <p:guideLst/>
    </p:cSldViewPr>
  </p:slideViewPr>
  <p:outlineViewPr>
    <p:cViewPr>
      <p:scale>
        <a:sx n="33" d="100"/>
        <a:sy n="33" d="100"/>
      </p:scale>
      <p:origin x="0" y="-2832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3BEA38-4B2B-409B-9F9C-81CF5DA2637B}" type="datetimeFigureOut">
              <a:rPr lang="tr-TR" smtClean="0"/>
              <a:t>24.02.2023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38AA59-AC21-4B75-88B7-025BC3CABD1F}" type="slidenum">
              <a:rPr lang="tr-TR" smtClean="0"/>
              <a:t>‹#›</a:t>
            </a:fld>
            <a:endParaRPr lang="tr-TR"/>
          </a:p>
        </p:txBody>
      </p:sp>
    </p:spTree>
    <p:extLst>
      <p:ext uri="{BB962C8B-B14F-4D97-AF65-F5344CB8AC3E}">
        <p14:creationId xmlns:p14="http://schemas.microsoft.com/office/powerpoint/2010/main" val="1055863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B38AA59-AC21-4B75-88B7-025BC3CABD1F}" type="slidenum">
              <a:rPr lang="tr-TR" smtClean="0"/>
              <a:t>3</a:t>
            </a:fld>
            <a:endParaRPr lang="tr-TR"/>
          </a:p>
        </p:txBody>
      </p:sp>
    </p:spTree>
    <p:extLst>
      <p:ext uri="{BB962C8B-B14F-4D97-AF65-F5344CB8AC3E}">
        <p14:creationId xmlns:p14="http://schemas.microsoft.com/office/powerpoint/2010/main" val="1308818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Çalışmaya toplam 219 </a:t>
            </a:r>
            <a:r>
              <a:rPr lang="tr-TR" dirty="0" err="1"/>
              <a:t>PrEP</a:t>
            </a:r>
            <a:r>
              <a:rPr lang="tr-TR" dirty="0"/>
              <a:t> kullanıcısı ilk ziyarette ve 30 gün içindeki tekrar ziyaretinde dahil edildi. 4., 7. ve 10. ay takiplerinde ziyaretlerde , sırasıyla 12, 11 ve 14 kullanıcının takibinde kayıp yaşandı, Şekil 1'de açıklandığı gibi.</a:t>
            </a:r>
          </a:p>
        </p:txBody>
      </p:sp>
      <p:sp>
        <p:nvSpPr>
          <p:cNvPr id="4" name="Slayt Numarası Yer Tutucusu 3"/>
          <p:cNvSpPr>
            <a:spLocks noGrp="1"/>
          </p:cNvSpPr>
          <p:nvPr>
            <p:ph type="sldNum" sz="quarter" idx="5"/>
          </p:nvPr>
        </p:nvSpPr>
        <p:spPr/>
        <p:txBody>
          <a:bodyPr/>
          <a:lstStyle/>
          <a:p>
            <a:fld id="{6B38AA59-AC21-4B75-88B7-025BC3CABD1F}" type="slidenum">
              <a:rPr lang="tr-TR" smtClean="0"/>
              <a:t>17</a:t>
            </a:fld>
            <a:endParaRPr lang="tr-TR"/>
          </a:p>
        </p:txBody>
      </p:sp>
    </p:spTree>
    <p:extLst>
      <p:ext uri="{BB962C8B-B14F-4D97-AF65-F5344CB8AC3E}">
        <p14:creationId xmlns:p14="http://schemas.microsoft.com/office/powerpoint/2010/main" val="1638054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Katılımcıların ortanca yaşı 30'du ve %88,6'sı erkekti. Cinsel yönelim ile ilgili olarak, çoğu homoseksüel olduğunu beyan etti (%75,8). Ten rengine göre, %45,7'si kendilerini beyaz ve %39,3'ü renkli insanlar olarak, kullanıcıların %89,9'u 12 veya daha fazla okul yılı. İncelenen popülasyonda, %9,1'i seks işçisiydi ve %38,5'i </a:t>
            </a:r>
            <a:r>
              <a:rPr lang="tr-TR" dirty="0" err="1"/>
              <a:t>serodiskordant</a:t>
            </a:r>
            <a:r>
              <a:rPr lang="tr-TR" dirty="0"/>
              <a:t> ilişki içindeydi. Sosyal alışkanlıklarını tanımlarken, %71,7  aşırı içki içtiğini bildirdi, %44,3'ü yasa dışı uyuşturucu kullandı, ve sadece bir kullanıcı enjekte edilen ilaçları kullandığını bildirdi (Tablo 1). </a:t>
            </a:r>
          </a:p>
        </p:txBody>
      </p:sp>
      <p:sp>
        <p:nvSpPr>
          <p:cNvPr id="4" name="Slayt Numarası Yer Tutucusu 3"/>
          <p:cNvSpPr>
            <a:spLocks noGrp="1"/>
          </p:cNvSpPr>
          <p:nvPr>
            <p:ph type="sldNum" sz="quarter" idx="5"/>
          </p:nvPr>
        </p:nvSpPr>
        <p:spPr/>
        <p:txBody>
          <a:bodyPr/>
          <a:lstStyle/>
          <a:p>
            <a:fld id="{6B38AA59-AC21-4B75-88B7-025BC3CABD1F}" type="slidenum">
              <a:rPr lang="tr-TR" smtClean="0"/>
              <a:t>19</a:t>
            </a:fld>
            <a:endParaRPr lang="tr-TR"/>
          </a:p>
        </p:txBody>
      </p:sp>
    </p:spTree>
    <p:extLst>
      <p:ext uri="{BB962C8B-B14F-4D97-AF65-F5344CB8AC3E}">
        <p14:creationId xmlns:p14="http://schemas.microsoft.com/office/powerpoint/2010/main" val="4137229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Tedaviye başladıktan 30 gün sonra </a:t>
            </a:r>
            <a:r>
              <a:rPr lang="tr-TR" dirty="0" err="1"/>
              <a:t>PrEP'e</a:t>
            </a:r>
            <a:r>
              <a:rPr lang="tr-TR" dirty="0"/>
              <a:t> bağlılık %94,9 ve geri dönüş ziyaretleri %90 civarındaymış, bu durum; istatistiksel olarak anlamlı bir azalma oluşturmuş (p &lt; 0.05) (Tablo 2). Katılımcıların </a:t>
            </a:r>
            <a:r>
              <a:rPr lang="tr-TR" dirty="0" err="1"/>
              <a:t>PrEP</a:t>
            </a:r>
            <a:r>
              <a:rPr lang="tr-TR" dirty="0"/>
              <a:t> almamasının başlıca nedenleri; %60,8 unuttukları için, %15,4 planlanan tekrar ziyaretine katılmadıklarından dolayı ellerinde ilaç kalmadığı için, ve %13,3'ü seyahat ettikleri veya evden uzakta oldukları için. 30 günlük profilaksiden sonra kullanıcı tarafından bildirilen advers olayların sıklığı %49,3.</a:t>
            </a:r>
          </a:p>
          <a:p>
            <a:r>
              <a:rPr lang="tr-TR" dirty="0"/>
              <a:t>Zaman içinde advers olayların sıklığında önemli bir azalma; 4 aylık ziyarette %85 azalma(IRR = 0,15 CI %95 0,09 –0,24) gözlemlenmiş.</a:t>
            </a:r>
          </a:p>
          <a:p>
            <a:r>
              <a:rPr lang="tr-TR" dirty="0"/>
              <a:t>Bu koruma seviyesi, diğer tüm takip sürelerinde de devam etmiş(Tablo 2).</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Slayt Numarası Yer Tutucusu 3"/>
          <p:cNvSpPr>
            <a:spLocks noGrp="1"/>
          </p:cNvSpPr>
          <p:nvPr>
            <p:ph type="sldNum" sz="quarter" idx="5"/>
          </p:nvPr>
        </p:nvSpPr>
        <p:spPr/>
        <p:txBody>
          <a:bodyPr/>
          <a:lstStyle/>
          <a:p>
            <a:fld id="{6B38AA59-AC21-4B75-88B7-025BC3CABD1F}" type="slidenum">
              <a:rPr lang="tr-TR" smtClean="0"/>
              <a:t>20</a:t>
            </a:fld>
            <a:endParaRPr lang="tr-TR"/>
          </a:p>
        </p:txBody>
      </p:sp>
    </p:spTree>
    <p:extLst>
      <p:ext uri="{BB962C8B-B14F-4D97-AF65-F5344CB8AC3E}">
        <p14:creationId xmlns:p14="http://schemas.microsoft.com/office/powerpoint/2010/main" val="3906020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Advers olay frekansları: şişkinlik(%20,1), mide bulantısı (%17,1), ishal(%11,4), karın ağrısı(%6,4), kusma(%2,3) ve diğerleri(%12,8) (Şek. 2). </a:t>
            </a:r>
          </a:p>
          <a:p>
            <a:endParaRPr lang="tr-TR" dirty="0"/>
          </a:p>
        </p:txBody>
      </p:sp>
      <p:sp>
        <p:nvSpPr>
          <p:cNvPr id="4" name="Slayt Numarası Yer Tutucusu 3"/>
          <p:cNvSpPr>
            <a:spLocks noGrp="1"/>
          </p:cNvSpPr>
          <p:nvPr>
            <p:ph type="sldNum" sz="quarter" idx="5"/>
          </p:nvPr>
        </p:nvSpPr>
        <p:spPr/>
        <p:txBody>
          <a:bodyPr/>
          <a:lstStyle/>
          <a:p>
            <a:fld id="{6B38AA59-AC21-4B75-88B7-025BC3CABD1F}" type="slidenum">
              <a:rPr lang="tr-TR" smtClean="0"/>
              <a:t>21</a:t>
            </a:fld>
            <a:endParaRPr lang="tr-TR"/>
          </a:p>
        </p:txBody>
      </p:sp>
    </p:spTree>
    <p:extLst>
      <p:ext uri="{BB962C8B-B14F-4D97-AF65-F5344CB8AC3E}">
        <p14:creationId xmlns:p14="http://schemas.microsoft.com/office/powerpoint/2010/main" val="154209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err="1"/>
              <a:t>PrEP'e</a:t>
            </a:r>
            <a:r>
              <a:rPr lang="tr-TR" dirty="0"/>
              <a:t> başlamadan önce ilk değerlendirmeyi referans alarak, tedaviye başladıktan 10 ay sonra 0,79'luk bir IRR(%95 CI 0,76 –0,82) tahmin edilmiş(Tablo 3).</a:t>
            </a: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Tedavi süresince ortalama kreatinin klirensi seviyesi önemli ölçüde azalmış: 104,9 ila 83,5 mL/dk.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a:p>
            <a:endParaRPr lang="tr-TR" dirty="0"/>
          </a:p>
        </p:txBody>
      </p:sp>
      <p:sp>
        <p:nvSpPr>
          <p:cNvPr id="4" name="Slayt Numarası Yer Tutucusu 3"/>
          <p:cNvSpPr>
            <a:spLocks noGrp="1"/>
          </p:cNvSpPr>
          <p:nvPr>
            <p:ph type="sldNum" sz="quarter" idx="5"/>
          </p:nvPr>
        </p:nvSpPr>
        <p:spPr/>
        <p:txBody>
          <a:bodyPr/>
          <a:lstStyle/>
          <a:p>
            <a:fld id="{6B38AA59-AC21-4B75-88B7-025BC3CABD1F}" type="slidenum">
              <a:rPr lang="tr-TR" smtClean="0"/>
              <a:t>22</a:t>
            </a:fld>
            <a:endParaRPr lang="tr-TR"/>
          </a:p>
        </p:txBody>
      </p:sp>
    </p:spTree>
    <p:extLst>
      <p:ext uri="{BB962C8B-B14F-4D97-AF65-F5344CB8AC3E}">
        <p14:creationId xmlns:p14="http://schemas.microsoft.com/office/powerpoint/2010/main" val="1107566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Cinsel davranışla ilgili değişkenlerle ilgili olarak Tablo 4'te, dahil etme ziyareti ile karşılaştırıldığında, partner sayısında ve anal veya vajinal kondomsuz seks sıklığında dördüncü ve beşinci ziyaretlerde önemli bir değişiklik olmamış.</a:t>
            </a:r>
          </a:p>
          <a:p>
            <a:r>
              <a:rPr lang="tr-TR" dirty="0"/>
              <a:t>Kondom kullanımı ile ilgili olarak, cinsel ilişkilerin yarısında veya daha azında kondom kullanımı göz önüne alındığında, her iki takipte de 7 aylık ziyaret(IRR = 1,99 %95 GA 1,36–2,90) ve 10 ay ziyaret(IRR = 2,44 %95 GA 1,69–3,50) için kondom kullanmama sıklığında artış olmuştur. (Tablo 4)</a:t>
            </a:r>
          </a:p>
        </p:txBody>
      </p:sp>
      <p:sp>
        <p:nvSpPr>
          <p:cNvPr id="4" name="Slayt Numarası Yer Tutucusu 3"/>
          <p:cNvSpPr>
            <a:spLocks noGrp="1"/>
          </p:cNvSpPr>
          <p:nvPr>
            <p:ph type="sldNum" sz="quarter" idx="5"/>
          </p:nvPr>
        </p:nvSpPr>
        <p:spPr/>
        <p:txBody>
          <a:bodyPr/>
          <a:lstStyle/>
          <a:p>
            <a:fld id="{6B38AA59-AC21-4B75-88B7-025BC3CABD1F}" type="slidenum">
              <a:rPr lang="tr-TR" smtClean="0"/>
              <a:t>23</a:t>
            </a:fld>
            <a:endParaRPr lang="tr-TR"/>
          </a:p>
        </p:txBody>
      </p:sp>
    </p:spTree>
    <p:extLst>
      <p:ext uri="{BB962C8B-B14F-4D97-AF65-F5344CB8AC3E}">
        <p14:creationId xmlns:p14="http://schemas.microsoft.com/office/powerpoint/2010/main" val="3770182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a:t>PrEP</a:t>
            </a:r>
            <a:r>
              <a:rPr lang="tr-TR" dirty="0"/>
              <a:t> alırken CYBE riskine ilişkin </a:t>
            </a:r>
            <a:r>
              <a:rPr lang="tr-TR" dirty="0" err="1"/>
              <a:t>sifiliz</a:t>
            </a:r>
            <a:r>
              <a:rPr lang="tr-TR" dirty="0"/>
              <a:t> vaka sıklığında dahil etme ziyaretinde %17,6 artış olmasına rağmen; 10 aylık takip sonrası için %21,4 vaka sıklık artışı anlamlılık risk tahmininde %10'un altında(p = .086) kaldığı için(IRR = 1,37 %95) GA 0,96–1,97) </a:t>
            </a:r>
            <a:r>
              <a:rPr lang="tr-TR" dirty="0" err="1"/>
              <a:t>sifiliz</a:t>
            </a:r>
            <a:r>
              <a:rPr lang="tr-TR" dirty="0"/>
              <a:t> olaylarında ciddi bir artış gözlenmemiş.</a:t>
            </a:r>
          </a:p>
          <a:p>
            <a:r>
              <a:rPr lang="tr-TR" dirty="0"/>
              <a:t>CYBE semptomlarının referansını şu şekilde değerlendirilmiş; başlangıçtan 10 aylık ziyarete kadar semptom bildirmede %50 azalma olmuş. Bu durum istatistiksel olarak anlamlıymış (Tablo 5).</a:t>
            </a:r>
          </a:p>
          <a:p>
            <a:endParaRPr lang="tr-TR" dirty="0"/>
          </a:p>
        </p:txBody>
      </p:sp>
      <p:sp>
        <p:nvSpPr>
          <p:cNvPr id="4" name="Slayt Numarası Yer Tutucusu 3"/>
          <p:cNvSpPr>
            <a:spLocks noGrp="1"/>
          </p:cNvSpPr>
          <p:nvPr>
            <p:ph type="sldNum" sz="quarter" idx="5"/>
          </p:nvPr>
        </p:nvSpPr>
        <p:spPr/>
        <p:txBody>
          <a:bodyPr/>
          <a:lstStyle/>
          <a:p>
            <a:fld id="{6B38AA59-AC21-4B75-88B7-025BC3CABD1F}" type="slidenum">
              <a:rPr lang="tr-TR" smtClean="0"/>
              <a:t>24</a:t>
            </a:fld>
            <a:endParaRPr lang="tr-TR"/>
          </a:p>
        </p:txBody>
      </p:sp>
    </p:spTree>
    <p:extLst>
      <p:ext uri="{BB962C8B-B14F-4D97-AF65-F5344CB8AC3E}">
        <p14:creationId xmlns:p14="http://schemas.microsoft.com/office/powerpoint/2010/main" val="4106162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tr-TR"/>
              <a:t>Asıl başlık stilini düzenlemek için tıklayın</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C8B5640A-7AC5-4D6A-A0AB-8D125FF76EDD}" type="datetimeFigureOut">
              <a:rPr lang="tr-TR" smtClean="0"/>
              <a:t>24.02.2023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A6C6759-B125-497C-BF53-EA0A9AB7E31F}" type="slidenum">
              <a:rPr lang="tr-TR" smtClean="0"/>
              <a:t>‹#›</a:t>
            </a:fld>
            <a:endParaRPr lang="tr-TR"/>
          </a:p>
        </p:txBody>
      </p:sp>
    </p:spTree>
    <p:extLst>
      <p:ext uri="{BB962C8B-B14F-4D97-AF65-F5344CB8AC3E}">
        <p14:creationId xmlns:p14="http://schemas.microsoft.com/office/powerpoint/2010/main" val="1504359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8B5640A-7AC5-4D6A-A0AB-8D125FF76EDD}" type="datetimeFigureOut">
              <a:rPr lang="tr-TR" smtClean="0"/>
              <a:t>24.02.2023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A6C6759-B125-497C-BF53-EA0A9AB7E31F}" type="slidenum">
              <a:rPr lang="tr-TR" smtClean="0"/>
              <a:t>‹#›</a:t>
            </a:fld>
            <a:endParaRPr lang="tr-TR"/>
          </a:p>
        </p:txBody>
      </p:sp>
    </p:spTree>
    <p:extLst>
      <p:ext uri="{BB962C8B-B14F-4D97-AF65-F5344CB8AC3E}">
        <p14:creationId xmlns:p14="http://schemas.microsoft.com/office/powerpoint/2010/main" val="98908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8B5640A-7AC5-4D6A-A0AB-8D125FF76EDD}" type="datetimeFigureOut">
              <a:rPr lang="tr-TR" smtClean="0"/>
              <a:t>24.02.2023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A6C6759-B125-497C-BF53-EA0A9AB7E31F}" type="slidenum">
              <a:rPr lang="tr-TR" smtClean="0"/>
              <a:t>‹#›</a:t>
            </a:fld>
            <a:endParaRPr lang="tr-TR"/>
          </a:p>
        </p:txBody>
      </p:sp>
    </p:spTree>
    <p:extLst>
      <p:ext uri="{BB962C8B-B14F-4D97-AF65-F5344CB8AC3E}">
        <p14:creationId xmlns:p14="http://schemas.microsoft.com/office/powerpoint/2010/main" val="3134503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tr-TR"/>
              <a:t>Asıl başlık stilini düzenlemek için tıklayın</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8B5640A-7AC5-4D6A-A0AB-8D125FF76EDD}" type="datetimeFigureOut">
              <a:rPr lang="tr-TR" smtClean="0"/>
              <a:t>24.02.2023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A6C6759-B125-497C-BF53-EA0A9AB7E31F}" type="slidenum">
              <a:rPr lang="tr-TR" smtClean="0"/>
              <a:t>‹#›</a:t>
            </a:fld>
            <a:endParaRPr lang="tr-TR"/>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564994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8B5640A-7AC5-4D6A-A0AB-8D125FF76EDD}" type="datetimeFigureOut">
              <a:rPr lang="tr-TR" smtClean="0"/>
              <a:t>24.02.2023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A6C6759-B125-497C-BF53-EA0A9AB7E31F}" type="slidenum">
              <a:rPr lang="tr-TR" smtClean="0"/>
              <a:t>‹#›</a:t>
            </a:fld>
            <a:endParaRPr lang="tr-TR"/>
          </a:p>
        </p:txBody>
      </p:sp>
    </p:spTree>
    <p:extLst>
      <p:ext uri="{BB962C8B-B14F-4D97-AF65-F5344CB8AC3E}">
        <p14:creationId xmlns:p14="http://schemas.microsoft.com/office/powerpoint/2010/main" val="1128925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tr-TR"/>
              <a:t>Asıl başlık stilini düzenlemek için tıklayın</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C8B5640A-7AC5-4D6A-A0AB-8D125FF76EDD}" type="datetimeFigureOut">
              <a:rPr lang="tr-TR" smtClean="0"/>
              <a:t>24.02.2023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A6C6759-B125-497C-BF53-EA0A9AB7E31F}" type="slidenum">
              <a:rPr lang="tr-TR" smtClean="0"/>
              <a:t>‹#›</a:t>
            </a:fld>
            <a:endParaRPr lang="tr-TR"/>
          </a:p>
        </p:txBody>
      </p:sp>
    </p:spTree>
    <p:extLst>
      <p:ext uri="{BB962C8B-B14F-4D97-AF65-F5344CB8AC3E}">
        <p14:creationId xmlns:p14="http://schemas.microsoft.com/office/powerpoint/2010/main" val="1632963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tr-TR"/>
              <a:t>Asıl başlık stilini düzenlemek için tıklayın</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3" name="Date Placeholder 2"/>
          <p:cNvSpPr>
            <a:spLocks noGrp="1"/>
          </p:cNvSpPr>
          <p:nvPr>
            <p:ph type="dt" sz="half" idx="10"/>
          </p:nvPr>
        </p:nvSpPr>
        <p:spPr/>
        <p:txBody>
          <a:bodyPr/>
          <a:lstStyle/>
          <a:p>
            <a:fld id="{C8B5640A-7AC5-4D6A-A0AB-8D125FF76EDD}" type="datetimeFigureOut">
              <a:rPr lang="tr-TR" smtClean="0"/>
              <a:t>24.02.2023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A6C6759-B125-497C-BF53-EA0A9AB7E31F}" type="slidenum">
              <a:rPr lang="tr-TR" smtClean="0"/>
              <a:t>‹#›</a:t>
            </a:fld>
            <a:endParaRPr lang="tr-TR"/>
          </a:p>
        </p:txBody>
      </p:sp>
    </p:spTree>
    <p:extLst>
      <p:ext uri="{BB962C8B-B14F-4D97-AF65-F5344CB8AC3E}">
        <p14:creationId xmlns:p14="http://schemas.microsoft.com/office/powerpoint/2010/main" val="1570223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8B5640A-7AC5-4D6A-A0AB-8D125FF76EDD}" type="datetimeFigureOut">
              <a:rPr lang="tr-TR" smtClean="0"/>
              <a:t>24.02.2023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A6C6759-B125-497C-BF53-EA0A9AB7E31F}" type="slidenum">
              <a:rPr lang="tr-TR" smtClean="0"/>
              <a:t>‹#›</a:t>
            </a:fld>
            <a:endParaRPr lang="tr-TR"/>
          </a:p>
        </p:txBody>
      </p:sp>
    </p:spTree>
    <p:extLst>
      <p:ext uri="{BB962C8B-B14F-4D97-AF65-F5344CB8AC3E}">
        <p14:creationId xmlns:p14="http://schemas.microsoft.com/office/powerpoint/2010/main" val="2602999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8B5640A-7AC5-4D6A-A0AB-8D125FF76EDD}" type="datetimeFigureOut">
              <a:rPr lang="tr-TR" smtClean="0"/>
              <a:t>24.02.2023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A6C6759-B125-497C-BF53-EA0A9AB7E31F}" type="slidenum">
              <a:rPr lang="tr-TR" smtClean="0"/>
              <a:t>‹#›</a:t>
            </a:fld>
            <a:endParaRPr lang="tr-TR"/>
          </a:p>
        </p:txBody>
      </p:sp>
    </p:spTree>
    <p:extLst>
      <p:ext uri="{BB962C8B-B14F-4D97-AF65-F5344CB8AC3E}">
        <p14:creationId xmlns:p14="http://schemas.microsoft.com/office/powerpoint/2010/main" val="3260229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C8B5640A-7AC5-4D6A-A0AB-8D125FF76EDD}" type="datetimeFigureOut">
              <a:rPr lang="tr-TR" smtClean="0"/>
              <a:t>24.02.2023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A6C6759-B125-497C-BF53-EA0A9AB7E31F}" type="slidenum">
              <a:rPr lang="tr-TR" smtClean="0"/>
              <a:t>‹#›</a:t>
            </a:fld>
            <a:endParaRPr lang="tr-TR"/>
          </a:p>
        </p:txBody>
      </p:sp>
    </p:spTree>
    <p:extLst>
      <p:ext uri="{BB962C8B-B14F-4D97-AF65-F5344CB8AC3E}">
        <p14:creationId xmlns:p14="http://schemas.microsoft.com/office/powerpoint/2010/main" val="2372538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C8B5640A-7AC5-4D6A-A0AB-8D125FF76EDD}" type="datetimeFigureOut">
              <a:rPr lang="tr-TR" smtClean="0"/>
              <a:t>24.02.2023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A6C6759-B125-497C-BF53-EA0A9AB7E31F}" type="slidenum">
              <a:rPr lang="tr-TR" smtClean="0"/>
              <a:t>‹#›</a:t>
            </a:fld>
            <a:endParaRPr lang="tr-TR"/>
          </a:p>
        </p:txBody>
      </p:sp>
    </p:spTree>
    <p:extLst>
      <p:ext uri="{BB962C8B-B14F-4D97-AF65-F5344CB8AC3E}">
        <p14:creationId xmlns:p14="http://schemas.microsoft.com/office/powerpoint/2010/main" val="1640082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C8B5640A-7AC5-4D6A-A0AB-8D125FF76EDD}" type="datetimeFigureOut">
              <a:rPr lang="tr-TR" smtClean="0"/>
              <a:t>24.02.2023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A6C6759-B125-497C-BF53-EA0A9AB7E31F}" type="slidenum">
              <a:rPr lang="tr-TR" smtClean="0"/>
              <a:t>‹#›</a:t>
            </a:fld>
            <a:endParaRPr lang="tr-TR"/>
          </a:p>
        </p:txBody>
      </p:sp>
    </p:spTree>
    <p:extLst>
      <p:ext uri="{BB962C8B-B14F-4D97-AF65-F5344CB8AC3E}">
        <p14:creationId xmlns:p14="http://schemas.microsoft.com/office/powerpoint/2010/main" val="3043928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C8B5640A-7AC5-4D6A-A0AB-8D125FF76EDD}" type="datetimeFigureOut">
              <a:rPr lang="tr-TR" smtClean="0"/>
              <a:t>24.02.2023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A6C6759-B125-497C-BF53-EA0A9AB7E31F}" type="slidenum">
              <a:rPr lang="tr-TR" smtClean="0"/>
              <a:t>‹#›</a:t>
            </a:fld>
            <a:endParaRPr lang="tr-TR"/>
          </a:p>
        </p:txBody>
      </p:sp>
    </p:spTree>
    <p:extLst>
      <p:ext uri="{BB962C8B-B14F-4D97-AF65-F5344CB8AC3E}">
        <p14:creationId xmlns:p14="http://schemas.microsoft.com/office/powerpoint/2010/main" val="295265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C8B5640A-7AC5-4D6A-A0AB-8D125FF76EDD}" type="datetimeFigureOut">
              <a:rPr lang="tr-TR" smtClean="0"/>
              <a:t>24.02.2023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A6C6759-B125-497C-BF53-EA0A9AB7E31F}" type="slidenum">
              <a:rPr lang="tr-TR" smtClean="0"/>
              <a:t>‹#›</a:t>
            </a:fld>
            <a:endParaRPr lang="tr-TR"/>
          </a:p>
        </p:txBody>
      </p:sp>
    </p:spTree>
    <p:extLst>
      <p:ext uri="{BB962C8B-B14F-4D97-AF65-F5344CB8AC3E}">
        <p14:creationId xmlns:p14="http://schemas.microsoft.com/office/powerpoint/2010/main" val="76591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B5640A-7AC5-4D6A-A0AB-8D125FF76EDD}" type="datetimeFigureOut">
              <a:rPr lang="tr-TR" smtClean="0"/>
              <a:t>24.02.2023</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A6C6759-B125-497C-BF53-EA0A9AB7E31F}" type="slidenum">
              <a:rPr lang="tr-TR" smtClean="0"/>
              <a:t>‹#›</a:t>
            </a:fld>
            <a:endParaRPr lang="tr-TR"/>
          </a:p>
        </p:txBody>
      </p:sp>
    </p:spTree>
    <p:extLst>
      <p:ext uri="{BB962C8B-B14F-4D97-AF65-F5344CB8AC3E}">
        <p14:creationId xmlns:p14="http://schemas.microsoft.com/office/powerpoint/2010/main" val="1338017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8B5640A-7AC5-4D6A-A0AB-8D125FF76EDD}" type="datetimeFigureOut">
              <a:rPr lang="tr-TR" smtClean="0"/>
              <a:t>24.02.2023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A6C6759-B125-497C-BF53-EA0A9AB7E31F}" type="slidenum">
              <a:rPr lang="tr-TR" smtClean="0"/>
              <a:t>‹#›</a:t>
            </a:fld>
            <a:endParaRPr lang="tr-TR"/>
          </a:p>
        </p:txBody>
      </p:sp>
    </p:spTree>
    <p:extLst>
      <p:ext uri="{BB962C8B-B14F-4D97-AF65-F5344CB8AC3E}">
        <p14:creationId xmlns:p14="http://schemas.microsoft.com/office/powerpoint/2010/main" val="2973682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8B5640A-7AC5-4D6A-A0AB-8D125FF76EDD}" type="datetimeFigureOut">
              <a:rPr lang="tr-TR" smtClean="0"/>
              <a:t>24.02.2023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A6C6759-B125-497C-BF53-EA0A9AB7E31F}" type="slidenum">
              <a:rPr lang="tr-TR" smtClean="0"/>
              <a:t>‹#›</a:t>
            </a:fld>
            <a:endParaRPr lang="tr-TR"/>
          </a:p>
        </p:txBody>
      </p:sp>
    </p:spTree>
    <p:extLst>
      <p:ext uri="{BB962C8B-B14F-4D97-AF65-F5344CB8AC3E}">
        <p14:creationId xmlns:p14="http://schemas.microsoft.com/office/powerpoint/2010/main" val="2269905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8B5640A-7AC5-4D6A-A0AB-8D125FF76EDD}" type="datetimeFigureOut">
              <a:rPr lang="tr-TR" smtClean="0"/>
              <a:t>24.02.2023</a:t>
            </a:fld>
            <a:endParaRPr lang="tr-TR"/>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tr-T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5A6C6759-B125-497C-BF53-EA0A9AB7E31F}" type="slidenum">
              <a:rPr lang="tr-TR" smtClean="0"/>
              <a:t>‹#›</a:t>
            </a:fld>
            <a:endParaRPr lang="tr-TR"/>
          </a:p>
        </p:txBody>
      </p:sp>
    </p:spTree>
    <p:extLst>
      <p:ext uri="{BB962C8B-B14F-4D97-AF65-F5344CB8AC3E}">
        <p14:creationId xmlns:p14="http://schemas.microsoft.com/office/powerpoint/2010/main" val="780779781"/>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FAB25022-3B17-17C4-D7C0-8A1E1A7849EF}"/>
              </a:ext>
            </a:extLst>
          </p:cNvPr>
          <p:cNvPicPr>
            <a:picLocks noChangeAspect="1"/>
          </p:cNvPicPr>
          <p:nvPr/>
        </p:nvPicPr>
        <p:blipFill>
          <a:blip r:embed="rId2"/>
          <a:stretch>
            <a:fillRect/>
          </a:stretch>
        </p:blipFill>
        <p:spPr>
          <a:xfrm>
            <a:off x="601211" y="1131376"/>
            <a:ext cx="11119302" cy="4649492"/>
          </a:xfrm>
          <a:prstGeom prst="rect">
            <a:avLst/>
          </a:prstGeom>
        </p:spPr>
      </p:pic>
    </p:spTree>
    <p:extLst>
      <p:ext uri="{BB962C8B-B14F-4D97-AF65-F5344CB8AC3E}">
        <p14:creationId xmlns:p14="http://schemas.microsoft.com/office/powerpoint/2010/main" val="1479148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722822-DBAE-A260-5DAA-41CDC691AC35}"/>
              </a:ext>
            </a:extLst>
          </p:cNvPr>
          <p:cNvSpPr>
            <a:spLocks noGrp="1"/>
          </p:cNvSpPr>
          <p:nvPr>
            <p:ph type="title"/>
          </p:nvPr>
        </p:nvSpPr>
        <p:spPr/>
        <p:txBody>
          <a:bodyPr/>
          <a:lstStyle/>
          <a:p>
            <a:r>
              <a:rPr lang="tr-TR" dirty="0"/>
              <a:t>METOD</a:t>
            </a:r>
          </a:p>
        </p:txBody>
      </p:sp>
      <p:sp>
        <p:nvSpPr>
          <p:cNvPr id="3" name="İçerik Yer Tutucusu 2">
            <a:extLst>
              <a:ext uri="{FF2B5EF4-FFF2-40B4-BE49-F238E27FC236}">
                <a16:creationId xmlns:a16="http://schemas.microsoft.com/office/drawing/2014/main" id="{F0DDD858-74D9-E4A4-2E1A-31A535BDBA02}"/>
              </a:ext>
            </a:extLst>
          </p:cNvPr>
          <p:cNvSpPr>
            <a:spLocks noGrp="1"/>
          </p:cNvSpPr>
          <p:nvPr>
            <p:ph idx="1"/>
          </p:nvPr>
        </p:nvSpPr>
        <p:spPr>
          <a:xfrm>
            <a:off x="913795" y="1732449"/>
            <a:ext cx="10353762" cy="5012908"/>
          </a:xfrm>
        </p:spPr>
        <p:txBody>
          <a:bodyPr>
            <a:normAutofit fontScale="92500"/>
          </a:bodyPr>
          <a:lstStyle/>
          <a:p>
            <a:r>
              <a:rPr lang="tr-TR" sz="2400" dirty="0"/>
              <a:t>Dahil etme ziyareti sırasında şunlarla ilgili veriler toplanmış: </a:t>
            </a:r>
          </a:p>
          <a:p>
            <a:endParaRPr lang="tr-TR" sz="2400" dirty="0"/>
          </a:p>
          <a:p>
            <a:r>
              <a:rPr lang="tr-TR" sz="2400" dirty="0"/>
              <a:t>(1)sosyodemografik öz.—yaş, renk, eğitim, cinsiyet, cinsel yönelim, </a:t>
            </a:r>
            <a:r>
              <a:rPr lang="tr-TR" sz="2400" dirty="0" err="1"/>
              <a:t>sero</a:t>
            </a:r>
            <a:r>
              <a:rPr lang="tr-TR" sz="2400" dirty="0"/>
              <a:t> uyumsuz bir ilişki içinde olup olmadığı ve seks işçisi olup olmadıkları; </a:t>
            </a:r>
          </a:p>
          <a:p>
            <a:endParaRPr lang="tr-TR" sz="2400" dirty="0"/>
          </a:p>
          <a:p>
            <a:r>
              <a:rPr lang="tr-TR" sz="2400" dirty="0"/>
              <a:t>(2)sosyal alışkanlıklar - aşırı alkol kullanımı* ve şu maddelerden herhangi birinin </a:t>
            </a:r>
            <a:r>
              <a:rPr lang="tr-TR" sz="2400" dirty="0" err="1"/>
              <a:t>kullanımı;poppers</a:t>
            </a:r>
            <a:r>
              <a:rPr lang="tr-TR" sz="2400" dirty="0"/>
              <a:t>, kokain, </a:t>
            </a:r>
            <a:r>
              <a:rPr lang="tr-TR" sz="2400" dirty="0" err="1"/>
              <a:t>crack</a:t>
            </a:r>
            <a:r>
              <a:rPr lang="tr-TR" sz="2400" dirty="0"/>
              <a:t>, esrar, kulüp uyuşturucuları(Ketamin, </a:t>
            </a:r>
            <a:r>
              <a:rPr lang="tr-TR" sz="2400" dirty="0" err="1"/>
              <a:t>Ectasy</a:t>
            </a:r>
            <a:r>
              <a:rPr lang="tr-TR" sz="2400" dirty="0"/>
              <a:t>, LSD, GHB, vb.), çözücüler veya enjekte edilebilir ilaçlar.</a:t>
            </a:r>
          </a:p>
          <a:p>
            <a:endParaRPr lang="tr-TR" dirty="0"/>
          </a:p>
          <a:p>
            <a:endParaRPr lang="tr-TR" sz="1800" i="1" dirty="0"/>
          </a:p>
          <a:p>
            <a:pPr marL="36900" indent="0">
              <a:buNone/>
            </a:pPr>
            <a:r>
              <a:rPr lang="tr-TR" sz="1800" i="1" dirty="0"/>
              <a:t>Aşırı alkol kullanımı (NIAAA,2004)*, kullanıcının son üç ay içinde iki saatlik bir süre içinde 5 veya daha fazla alkollü içki içip içmediği sorularak değerlendirildi.</a:t>
            </a:r>
          </a:p>
        </p:txBody>
      </p:sp>
    </p:spTree>
    <p:extLst>
      <p:ext uri="{BB962C8B-B14F-4D97-AF65-F5344CB8AC3E}">
        <p14:creationId xmlns:p14="http://schemas.microsoft.com/office/powerpoint/2010/main" val="3230800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8BA6F1-AF26-ADD9-33CC-EC61F88E3266}"/>
              </a:ext>
            </a:extLst>
          </p:cNvPr>
          <p:cNvSpPr>
            <a:spLocks noGrp="1"/>
          </p:cNvSpPr>
          <p:nvPr>
            <p:ph type="title"/>
          </p:nvPr>
        </p:nvSpPr>
        <p:spPr/>
        <p:txBody>
          <a:bodyPr/>
          <a:lstStyle/>
          <a:p>
            <a:r>
              <a:rPr lang="tr-TR" dirty="0"/>
              <a:t>METOD</a:t>
            </a:r>
          </a:p>
        </p:txBody>
      </p:sp>
      <p:sp>
        <p:nvSpPr>
          <p:cNvPr id="3" name="İçerik Yer Tutucusu 2">
            <a:extLst>
              <a:ext uri="{FF2B5EF4-FFF2-40B4-BE49-F238E27FC236}">
                <a16:creationId xmlns:a16="http://schemas.microsoft.com/office/drawing/2014/main" id="{C4F378D3-0B8D-3169-F149-BCE7F7EC0951}"/>
              </a:ext>
            </a:extLst>
          </p:cNvPr>
          <p:cNvSpPr>
            <a:spLocks noGrp="1"/>
          </p:cNvSpPr>
          <p:nvPr>
            <p:ph idx="1"/>
          </p:nvPr>
        </p:nvSpPr>
        <p:spPr/>
        <p:txBody>
          <a:bodyPr>
            <a:normAutofit/>
          </a:bodyPr>
          <a:lstStyle/>
          <a:p>
            <a:r>
              <a:rPr lang="tr-TR" sz="2400" dirty="0"/>
              <a:t>(3)cinsel davranış—önceki 3 ay </a:t>
            </a:r>
            <a:r>
              <a:rPr lang="tr-TR" sz="2400" dirty="0" err="1"/>
              <a:t>boyuncaki</a:t>
            </a:r>
            <a:r>
              <a:rPr lang="tr-TR" sz="2400" dirty="0"/>
              <a:t> cinsel partner sayısı, kullanıcının cinsel ilişki sırasında prezervatif kullanımı (“Hiç”, “Yarısından az,” “Yarısında,” “Yarısından fazla,” ve "Her zaman"), kullanıcının </a:t>
            </a:r>
            <a:r>
              <a:rPr lang="tr-TR" sz="2400" dirty="0" err="1"/>
              <a:t>kondomlu</a:t>
            </a:r>
            <a:r>
              <a:rPr lang="tr-TR" sz="2400" dirty="0"/>
              <a:t> veya kondomsuz anal veya vajinal seks yapıp yapmadığı </a:t>
            </a:r>
          </a:p>
          <a:p>
            <a:endParaRPr lang="tr-TR" sz="2400" dirty="0"/>
          </a:p>
          <a:p>
            <a:r>
              <a:rPr lang="tr-TR" sz="2400" dirty="0"/>
              <a:t>(4)CYBE geçmişi—üretral/anal akıntı, penis, anüs veya vajina üzerinde yara, vezikül ve siğillerle ilgili kişisel bildirimler ve </a:t>
            </a:r>
            <a:r>
              <a:rPr lang="tr-TR" sz="2400" dirty="0" err="1"/>
              <a:t>PrEP'i</a:t>
            </a:r>
            <a:r>
              <a:rPr lang="tr-TR" sz="2400" dirty="0"/>
              <a:t> başlamadan önceki 3 aylık dönemde herhangi bir CYBE teşhisi alıp almadığı</a:t>
            </a:r>
          </a:p>
        </p:txBody>
      </p:sp>
    </p:spTree>
    <p:extLst>
      <p:ext uri="{BB962C8B-B14F-4D97-AF65-F5344CB8AC3E}">
        <p14:creationId xmlns:p14="http://schemas.microsoft.com/office/powerpoint/2010/main" val="499305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35D3350-AD42-2917-C1B1-4C21A2912082}"/>
              </a:ext>
            </a:extLst>
          </p:cNvPr>
          <p:cNvSpPr>
            <a:spLocks noGrp="1"/>
          </p:cNvSpPr>
          <p:nvPr>
            <p:ph type="title"/>
          </p:nvPr>
        </p:nvSpPr>
        <p:spPr/>
        <p:txBody>
          <a:bodyPr/>
          <a:lstStyle/>
          <a:p>
            <a:r>
              <a:rPr lang="tr-TR" dirty="0"/>
              <a:t>METOD</a:t>
            </a:r>
          </a:p>
        </p:txBody>
      </p:sp>
      <p:sp>
        <p:nvSpPr>
          <p:cNvPr id="3" name="İçerik Yer Tutucusu 2">
            <a:extLst>
              <a:ext uri="{FF2B5EF4-FFF2-40B4-BE49-F238E27FC236}">
                <a16:creationId xmlns:a16="http://schemas.microsoft.com/office/drawing/2014/main" id="{0BEB3103-DE97-339D-301C-36430877EA73}"/>
              </a:ext>
            </a:extLst>
          </p:cNvPr>
          <p:cNvSpPr>
            <a:spLocks noGrp="1"/>
          </p:cNvSpPr>
          <p:nvPr>
            <p:ph idx="1"/>
          </p:nvPr>
        </p:nvSpPr>
        <p:spPr>
          <a:xfrm>
            <a:off x="913795" y="1732449"/>
            <a:ext cx="10353762" cy="5026160"/>
          </a:xfrm>
        </p:spPr>
        <p:txBody>
          <a:bodyPr>
            <a:normAutofit fontScale="92500" lnSpcReduction="10000"/>
          </a:bodyPr>
          <a:lstStyle/>
          <a:p>
            <a:r>
              <a:rPr lang="tr-TR" sz="2400" dirty="0"/>
              <a:t>Katılımdan 30 gün sonra gerçekleşen ikinci ziyarette ilaçlar ve advers olayların ortaya çıkışı ile ilgili veriler toplanmış.</a:t>
            </a:r>
          </a:p>
          <a:p>
            <a:endParaRPr lang="tr-TR" sz="2400" dirty="0"/>
          </a:p>
          <a:p>
            <a:r>
              <a:rPr lang="tr-TR" sz="2400" dirty="0"/>
              <a:t>İlaca uyum, kullanıcı tarafından önceki ay içinde kaç tane </a:t>
            </a:r>
            <a:r>
              <a:rPr lang="tr-TR" sz="2400" dirty="0" err="1"/>
              <a:t>PrEP</a:t>
            </a:r>
            <a:r>
              <a:rPr lang="tr-TR" sz="2400" dirty="0"/>
              <a:t> hapı aldıklarına dair rapor edilen bilgiler aracılığıyla değerlendirilmiş ve alınan hapların yüzdesi toplam 30 referans hap kullanılarak hesaplanmış.</a:t>
            </a:r>
          </a:p>
          <a:p>
            <a:endParaRPr lang="tr-TR" sz="2400" dirty="0"/>
          </a:p>
          <a:p>
            <a:r>
              <a:rPr lang="tr-TR" sz="2400" dirty="0"/>
              <a:t>İlaç almamanın ana nedeni şu seçeneklerden elde edilmiş: unutmak, seyahat/evden uzakta olmak, ilacın bitmesi, yan etkiler veya başka sebepler </a:t>
            </a:r>
          </a:p>
          <a:p>
            <a:endParaRPr lang="tr-TR" sz="2400" dirty="0"/>
          </a:p>
          <a:p>
            <a:r>
              <a:rPr lang="tr-TR" sz="2400" dirty="0"/>
              <a:t>Yan etkileri değerlendirirken kullanıcı, son ziyaretten bu yana şu olaylardan herhangi birinin gösterilip gösterilmediğini yanıtlamış: ishal, şişkinlik, mide bulantısı, kusma, karın ağrısı ve diğerleri. </a:t>
            </a:r>
          </a:p>
        </p:txBody>
      </p:sp>
    </p:spTree>
    <p:extLst>
      <p:ext uri="{BB962C8B-B14F-4D97-AF65-F5344CB8AC3E}">
        <p14:creationId xmlns:p14="http://schemas.microsoft.com/office/powerpoint/2010/main" val="615022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90469D-5CA8-42E0-CAF3-B830F84419D1}"/>
              </a:ext>
            </a:extLst>
          </p:cNvPr>
          <p:cNvSpPr>
            <a:spLocks noGrp="1"/>
          </p:cNvSpPr>
          <p:nvPr>
            <p:ph type="title"/>
          </p:nvPr>
        </p:nvSpPr>
        <p:spPr/>
        <p:txBody>
          <a:bodyPr/>
          <a:lstStyle/>
          <a:p>
            <a:r>
              <a:rPr lang="tr-TR" dirty="0"/>
              <a:t>METOD</a:t>
            </a:r>
          </a:p>
        </p:txBody>
      </p:sp>
      <p:sp>
        <p:nvSpPr>
          <p:cNvPr id="3" name="İçerik Yer Tutucusu 2">
            <a:extLst>
              <a:ext uri="{FF2B5EF4-FFF2-40B4-BE49-F238E27FC236}">
                <a16:creationId xmlns:a16="http://schemas.microsoft.com/office/drawing/2014/main" id="{165A90E5-85ED-B33D-1566-69A4EEB476C6}"/>
              </a:ext>
            </a:extLst>
          </p:cNvPr>
          <p:cNvSpPr>
            <a:spLocks noGrp="1"/>
          </p:cNvSpPr>
          <p:nvPr>
            <p:ph idx="1"/>
          </p:nvPr>
        </p:nvSpPr>
        <p:spPr>
          <a:xfrm>
            <a:off x="913795" y="1732449"/>
            <a:ext cx="10353762" cy="5012908"/>
          </a:xfrm>
        </p:spPr>
        <p:txBody>
          <a:bodyPr>
            <a:normAutofit fontScale="85000" lnSpcReduction="20000"/>
          </a:bodyPr>
          <a:lstStyle/>
          <a:p>
            <a:r>
              <a:rPr lang="tr-TR" sz="2400" dirty="0"/>
              <a:t>Üç aylık ziyaretler sırasında önceki 30 güne ilişkin uyum, yan etkiler, sosyal alışkanlıklar, cinsel davranış ve önceki 3 ayla ilgili </a:t>
            </a:r>
            <a:r>
              <a:rPr lang="tr-TR" sz="2400" dirty="0" err="1"/>
              <a:t>CYBE’ler</a:t>
            </a:r>
            <a:r>
              <a:rPr lang="tr-TR" sz="2400" dirty="0"/>
              <a:t>  hakkında herhangi bir belirti olup olmadığı toplanmış.</a:t>
            </a:r>
          </a:p>
          <a:p>
            <a:endParaRPr lang="tr-TR" sz="2400" dirty="0"/>
          </a:p>
          <a:p>
            <a:r>
              <a:rPr lang="tr-TR" sz="2400" dirty="0"/>
              <a:t>Tüm ziyaretlerde, serum kreatinin seviyeleri, MDRD formülü kullanılarak kreatinin klirensi, HIV ve </a:t>
            </a:r>
            <a:r>
              <a:rPr lang="tr-TR" sz="2400" dirty="0" err="1"/>
              <a:t>sifiliz</a:t>
            </a:r>
            <a:r>
              <a:rPr lang="tr-TR" sz="2400" dirty="0"/>
              <a:t> hızlı testleri yapılmış.</a:t>
            </a:r>
          </a:p>
          <a:p>
            <a:endParaRPr lang="tr-TR" sz="2400" dirty="0"/>
          </a:p>
          <a:p>
            <a:r>
              <a:rPr lang="tr-TR" sz="2400" dirty="0"/>
              <a:t>HIV tanısı için </a:t>
            </a:r>
            <a:r>
              <a:rPr lang="tr-TR" sz="2400" dirty="0" err="1"/>
              <a:t>Abon</a:t>
            </a:r>
            <a:r>
              <a:rPr lang="tr-TR" sz="2400" dirty="0"/>
              <a:t>(birinci test) ve </a:t>
            </a:r>
            <a:r>
              <a:rPr lang="tr-TR" sz="2400" dirty="0" err="1"/>
              <a:t>Biomanguinhos'tan</a:t>
            </a:r>
            <a:r>
              <a:rPr lang="tr-TR" sz="2400" dirty="0"/>
              <a:t>(ikinci test) hızlı üçüncü nesil testler kullanılmış. </a:t>
            </a:r>
          </a:p>
          <a:p>
            <a:endParaRPr lang="tr-TR" sz="2400" dirty="0"/>
          </a:p>
          <a:p>
            <a:r>
              <a:rPr lang="tr-TR" sz="2400" dirty="0"/>
              <a:t>Hızlı testler HIV için pozitif çıkarsa, kantitatif PCR(viral yük) ve antiretroviral dirençle ilgili mutasyonları belirlemek için </a:t>
            </a:r>
            <a:r>
              <a:rPr lang="tr-TR" sz="2400" dirty="0" err="1"/>
              <a:t>genotipleme</a:t>
            </a:r>
            <a:r>
              <a:rPr lang="tr-TR" sz="2400" dirty="0"/>
              <a:t> yapılmış. </a:t>
            </a:r>
          </a:p>
          <a:p>
            <a:endParaRPr lang="tr-TR" sz="2400" dirty="0"/>
          </a:p>
          <a:p>
            <a:r>
              <a:rPr lang="tr-TR" sz="2400" dirty="0" err="1"/>
              <a:t>Sifiliz</a:t>
            </a:r>
            <a:r>
              <a:rPr lang="tr-TR" sz="2400" dirty="0"/>
              <a:t> için reaktif test durumunda, hastalık aktivitesini tanımlamak için VDRL toplanmış.</a:t>
            </a:r>
          </a:p>
        </p:txBody>
      </p:sp>
    </p:spTree>
    <p:extLst>
      <p:ext uri="{BB962C8B-B14F-4D97-AF65-F5344CB8AC3E}">
        <p14:creationId xmlns:p14="http://schemas.microsoft.com/office/powerpoint/2010/main" val="1967069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7230452-C42E-3407-131A-C28A6E8F2B79}"/>
              </a:ext>
            </a:extLst>
          </p:cNvPr>
          <p:cNvSpPr>
            <a:spLocks noGrp="1"/>
          </p:cNvSpPr>
          <p:nvPr>
            <p:ph type="title"/>
          </p:nvPr>
        </p:nvSpPr>
        <p:spPr/>
        <p:txBody>
          <a:bodyPr/>
          <a:lstStyle/>
          <a:p>
            <a:r>
              <a:rPr lang="tr-TR" dirty="0"/>
              <a:t>İSTATİKSEL ANALİZ</a:t>
            </a:r>
          </a:p>
        </p:txBody>
      </p:sp>
      <p:sp>
        <p:nvSpPr>
          <p:cNvPr id="3" name="İçerik Yer Tutucusu 2">
            <a:extLst>
              <a:ext uri="{FF2B5EF4-FFF2-40B4-BE49-F238E27FC236}">
                <a16:creationId xmlns:a16="http://schemas.microsoft.com/office/drawing/2014/main" id="{52012CBC-4B03-F7F0-1060-4C052D0B84DB}"/>
              </a:ext>
            </a:extLst>
          </p:cNvPr>
          <p:cNvSpPr>
            <a:spLocks noGrp="1"/>
          </p:cNvSpPr>
          <p:nvPr>
            <p:ph idx="1"/>
          </p:nvPr>
        </p:nvSpPr>
        <p:spPr>
          <a:xfrm>
            <a:off x="913795" y="1732449"/>
            <a:ext cx="10353762" cy="4986403"/>
          </a:xfrm>
        </p:spPr>
        <p:txBody>
          <a:bodyPr>
            <a:normAutofit fontScale="92500" lnSpcReduction="10000"/>
          </a:bodyPr>
          <a:lstStyle/>
          <a:p>
            <a:r>
              <a:rPr lang="tr-TR" dirty="0"/>
              <a:t>Örneği karakterize etmek için frekans ölçüleri (mutlak ve yüzde) niteliksel değişken olarak gözlemlenmiş; değişken nicel ise merkezi eğilim ve değişkenlik ölçüleri kullanılmış.</a:t>
            </a:r>
          </a:p>
          <a:p>
            <a:endParaRPr lang="tr-TR" dirty="0"/>
          </a:p>
          <a:p>
            <a:r>
              <a:rPr lang="tr-TR" dirty="0"/>
              <a:t>Advers olayların ve CYBE tutulumunun analizinde, farklı zamanlarda meydana gelen insidanslar, ilgili güven aralıklarıyla birlikte tahmin edilmiştir.</a:t>
            </a:r>
          </a:p>
          <a:p>
            <a:endParaRPr lang="tr-TR" dirty="0"/>
          </a:p>
          <a:p>
            <a:r>
              <a:rPr lang="tr-TR" dirty="0"/>
              <a:t>Yan etki analizinde ve CYBE tutulumunda, insidanslar farklı zamanlarda ilgili güven aralıkları ile tahmin edilmiş.</a:t>
            </a:r>
          </a:p>
          <a:p>
            <a:endParaRPr lang="tr-TR" dirty="0"/>
          </a:p>
          <a:p>
            <a:r>
              <a:rPr lang="tr-TR" dirty="0"/>
              <a:t>Cinsel davranış eğilim değerlendirmesi, kişisel olarak bildirilen, cinsel davranışta zaman içindeki değişiklikleri modellemek için genelleştirilmiş tahmin denklemleri (GEE) kullanılarak yapılmış.</a:t>
            </a:r>
          </a:p>
          <a:p>
            <a:endParaRPr lang="tr-TR" dirty="0"/>
          </a:p>
          <a:p>
            <a:r>
              <a:rPr lang="tr-TR" dirty="0"/>
              <a:t>Her davranış için bağımsız modeller tahmin edilmiş.</a:t>
            </a:r>
          </a:p>
        </p:txBody>
      </p:sp>
    </p:spTree>
    <p:extLst>
      <p:ext uri="{BB962C8B-B14F-4D97-AF65-F5344CB8AC3E}">
        <p14:creationId xmlns:p14="http://schemas.microsoft.com/office/powerpoint/2010/main" val="1861648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327FD9-1393-D02F-0C3E-0CAE9171E624}"/>
              </a:ext>
            </a:extLst>
          </p:cNvPr>
          <p:cNvSpPr>
            <a:spLocks noGrp="1"/>
          </p:cNvSpPr>
          <p:nvPr>
            <p:ph type="title"/>
          </p:nvPr>
        </p:nvSpPr>
        <p:spPr/>
        <p:txBody>
          <a:bodyPr/>
          <a:lstStyle/>
          <a:p>
            <a:r>
              <a:rPr lang="tr-TR" dirty="0"/>
              <a:t>İSTATİKSEL ANALİZ</a:t>
            </a:r>
          </a:p>
        </p:txBody>
      </p:sp>
      <p:sp>
        <p:nvSpPr>
          <p:cNvPr id="3" name="İçerik Yer Tutucusu 2">
            <a:extLst>
              <a:ext uri="{FF2B5EF4-FFF2-40B4-BE49-F238E27FC236}">
                <a16:creationId xmlns:a16="http://schemas.microsoft.com/office/drawing/2014/main" id="{75EB90D9-89FD-E3DF-8D75-C1C2F3B06F29}"/>
              </a:ext>
            </a:extLst>
          </p:cNvPr>
          <p:cNvSpPr>
            <a:spLocks noGrp="1"/>
          </p:cNvSpPr>
          <p:nvPr>
            <p:ph idx="1"/>
          </p:nvPr>
        </p:nvSpPr>
        <p:spPr>
          <a:xfrm>
            <a:off x="913795" y="1732449"/>
            <a:ext cx="10353762" cy="4946647"/>
          </a:xfrm>
        </p:spPr>
        <p:txBody>
          <a:bodyPr>
            <a:normAutofit fontScale="92500" lnSpcReduction="10000"/>
          </a:bodyPr>
          <a:lstStyle/>
          <a:p>
            <a:r>
              <a:rPr lang="tr-TR" dirty="0"/>
              <a:t>Zaman, ilk ziyaretten sonraki günlerle ölçülen sürekli bir değişken olarak dahil edilmiş. </a:t>
            </a:r>
          </a:p>
          <a:p>
            <a:endParaRPr lang="tr-TR" dirty="0"/>
          </a:p>
          <a:p>
            <a:r>
              <a:rPr lang="tr-TR" dirty="0"/>
              <a:t>Cinsel partner sayısı, zaman içindeki her bir noktayı ilk değerlendirmenin ölçümüyle karşılaştıran düzeltilmiş göreli insidans riskini(</a:t>
            </a:r>
            <a:r>
              <a:rPr lang="tr-TR" dirty="0" err="1"/>
              <a:t>aIRR</a:t>
            </a:r>
            <a:r>
              <a:rPr lang="tr-TR" dirty="0"/>
              <a:t>) elde etmek için değiştirilebilir bir korelasyon yapısına sahip </a:t>
            </a:r>
            <a:r>
              <a:rPr lang="tr-TR" dirty="0" err="1"/>
              <a:t>Poisson</a:t>
            </a:r>
            <a:r>
              <a:rPr lang="tr-TR" dirty="0"/>
              <a:t> dağılımı kullanılarak modellenmiştir.</a:t>
            </a:r>
          </a:p>
          <a:p>
            <a:endParaRPr lang="tr-TR" dirty="0"/>
          </a:p>
          <a:p>
            <a:r>
              <a:rPr lang="tr-TR" dirty="0"/>
              <a:t>Diğer tüm davranışlar, ilk değerlendirmenin ölçümü ile karşılaştırıldığında, zamanın her noktasında düzeltilmiş bağıl riski (</a:t>
            </a:r>
            <a:r>
              <a:rPr lang="tr-TR" dirty="0" err="1"/>
              <a:t>aRR</a:t>
            </a:r>
            <a:r>
              <a:rPr lang="tr-TR" dirty="0"/>
              <a:t>) ve karşılık gelen %95 güven aralığını (CI) tahmin eden, değiştirilebilir bir korelasyon yapısı ile binom dağılımı kullanılarak modellenmiştir.</a:t>
            </a:r>
          </a:p>
          <a:p>
            <a:endParaRPr lang="tr-TR" dirty="0"/>
          </a:p>
          <a:p>
            <a:r>
              <a:rPr lang="tr-TR" dirty="0" err="1"/>
              <a:t>aIRR</a:t>
            </a:r>
            <a:r>
              <a:rPr lang="tr-TR" dirty="0"/>
              <a:t> ve </a:t>
            </a:r>
            <a:r>
              <a:rPr lang="tr-TR" dirty="0" err="1"/>
              <a:t>aRR</a:t>
            </a:r>
            <a:r>
              <a:rPr lang="tr-TR" dirty="0"/>
              <a:t>, ilk ziyarete göre 4., 7. ve 10. aylar için hesaplanmış ve yaş, cinsel yönelim, </a:t>
            </a:r>
            <a:r>
              <a:rPr lang="tr-TR" dirty="0" err="1"/>
              <a:t>sero</a:t>
            </a:r>
            <a:r>
              <a:rPr lang="tr-TR" dirty="0"/>
              <a:t>-uyumsuzluk ilişkisi, alkol kullanımı ve yasadışı uyuşturucu kullanımı için ayarlanmış.</a:t>
            </a:r>
          </a:p>
          <a:p>
            <a:endParaRPr lang="tr-TR" dirty="0"/>
          </a:p>
          <a:p>
            <a:r>
              <a:rPr lang="tr-TR" dirty="0"/>
              <a:t>Veri analizi için kullanılan yazılım STATA 14 .</a:t>
            </a:r>
          </a:p>
        </p:txBody>
      </p:sp>
    </p:spTree>
    <p:extLst>
      <p:ext uri="{BB962C8B-B14F-4D97-AF65-F5344CB8AC3E}">
        <p14:creationId xmlns:p14="http://schemas.microsoft.com/office/powerpoint/2010/main" val="32118743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F97876A-AD16-BACB-DF6A-20D0E90D4DF7}"/>
              </a:ext>
            </a:extLst>
          </p:cNvPr>
          <p:cNvSpPr>
            <a:spLocks noGrp="1"/>
          </p:cNvSpPr>
          <p:nvPr>
            <p:ph type="title"/>
          </p:nvPr>
        </p:nvSpPr>
        <p:spPr/>
        <p:txBody>
          <a:bodyPr/>
          <a:lstStyle/>
          <a:p>
            <a:r>
              <a:rPr lang="tr-TR" dirty="0"/>
              <a:t>BULGULAR</a:t>
            </a:r>
          </a:p>
        </p:txBody>
      </p:sp>
      <p:sp>
        <p:nvSpPr>
          <p:cNvPr id="3" name="İçerik Yer Tutucusu 2">
            <a:extLst>
              <a:ext uri="{FF2B5EF4-FFF2-40B4-BE49-F238E27FC236}">
                <a16:creationId xmlns:a16="http://schemas.microsoft.com/office/drawing/2014/main" id="{A4D50205-139B-13D5-5A27-1171F72B5F30}"/>
              </a:ext>
            </a:extLst>
          </p:cNvPr>
          <p:cNvSpPr>
            <a:spLocks noGrp="1"/>
          </p:cNvSpPr>
          <p:nvPr>
            <p:ph idx="1"/>
          </p:nvPr>
        </p:nvSpPr>
        <p:spPr>
          <a:xfrm>
            <a:off x="913795" y="1732449"/>
            <a:ext cx="10353762" cy="4973151"/>
          </a:xfrm>
        </p:spPr>
        <p:txBody>
          <a:bodyPr>
            <a:normAutofit/>
          </a:bodyPr>
          <a:lstStyle/>
          <a:p>
            <a:endParaRPr lang="tr-TR" dirty="0"/>
          </a:p>
          <a:p>
            <a:endParaRPr lang="tr-TR" dirty="0"/>
          </a:p>
          <a:p>
            <a:endParaRPr lang="tr-TR" dirty="0"/>
          </a:p>
          <a:p>
            <a:endParaRPr lang="tr-TR" dirty="0"/>
          </a:p>
          <a:p>
            <a:endParaRPr lang="tr-TR" dirty="0"/>
          </a:p>
          <a:p>
            <a:endParaRPr lang="tr-TR" dirty="0"/>
          </a:p>
        </p:txBody>
      </p:sp>
    </p:spTree>
    <p:extLst>
      <p:ext uri="{BB962C8B-B14F-4D97-AF65-F5344CB8AC3E}">
        <p14:creationId xmlns:p14="http://schemas.microsoft.com/office/powerpoint/2010/main" val="2307493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05EFCCF6-33FA-DC49-C49C-8C00170EF5AC}"/>
              </a:ext>
            </a:extLst>
          </p:cNvPr>
          <p:cNvPicPr>
            <a:picLocks noChangeAspect="1"/>
          </p:cNvPicPr>
          <p:nvPr/>
        </p:nvPicPr>
        <p:blipFill>
          <a:blip r:embed="rId3"/>
          <a:stretch>
            <a:fillRect/>
          </a:stretch>
        </p:blipFill>
        <p:spPr>
          <a:xfrm>
            <a:off x="2510726" y="-2141"/>
            <a:ext cx="7160216" cy="6852393"/>
          </a:xfrm>
          <a:prstGeom prst="rect">
            <a:avLst/>
          </a:prstGeom>
        </p:spPr>
      </p:pic>
    </p:spTree>
    <p:extLst>
      <p:ext uri="{BB962C8B-B14F-4D97-AF65-F5344CB8AC3E}">
        <p14:creationId xmlns:p14="http://schemas.microsoft.com/office/powerpoint/2010/main" val="1369553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F8C87C-C1F1-DB04-58C6-165545B557EA}"/>
              </a:ext>
            </a:extLst>
          </p:cNvPr>
          <p:cNvSpPr>
            <a:spLocks noGrp="1"/>
          </p:cNvSpPr>
          <p:nvPr>
            <p:ph type="title"/>
          </p:nvPr>
        </p:nvSpPr>
        <p:spPr/>
        <p:txBody>
          <a:bodyPr/>
          <a:lstStyle/>
          <a:p>
            <a:r>
              <a:rPr lang="tr-TR" dirty="0"/>
              <a:t>BULGULAR</a:t>
            </a:r>
          </a:p>
        </p:txBody>
      </p:sp>
      <p:sp>
        <p:nvSpPr>
          <p:cNvPr id="3" name="İçerik Yer Tutucusu 2">
            <a:extLst>
              <a:ext uri="{FF2B5EF4-FFF2-40B4-BE49-F238E27FC236}">
                <a16:creationId xmlns:a16="http://schemas.microsoft.com/office/drawing/2014/main" id="{FD7B8820-061A-B03D-4C56-9B5BE40316B8}"/>
              </a:ext>
            </a:extLst>
          </p:cNvPr>
          <p:cNvSpPr>
            <a:spLocks noGrp="1"/>
          </p:cNvSpPr>
          <p:nvPr>
            <p:ph idx="1"/>
          </p:nvPr>
        </p:nvSpPr>
        <p:spPr>
          <a:xfrm>
            <a:off x="681321" y="1580050"/>
            <a:ext cx="10353762" cy="4058751"/>
          </a:xfrm>
        </p:spPr>
        <p:txBody>
          <a:bodyPr/>
          <a:lstStyle/>
          <a:p>
            <a:endParaRPr lang="tr-TR" dirty="0"/>
          </a:p>
          <a:p>
            <a:endParaRPr lang="tr-TR" dirty="0"/>
          </a:p>
          <a:p>
            <a:r>
              <a:rPr lang="tr-TR" sz="2400" dirty="0"/>
              <a:t>35 kullanıcı (%16) </a:t>
            </a:r>
            <a:r>
              <a:rPr lang="tr-TR" sz="2400" dirty="0" err="1"/>
              <a:t>PrEP’i</a:t>
            </a:r>
            <a:r>
              <a:rPr lang="tr-TR" sz="2400" dirty="0"/>
              <a:t> bıraktığını belirtmiş.</a:t>
            </a:r>
          </a:p>
          <a:p>
            <a:r>
              <a:rPr lang="tr-TR" sz="2400" dirty="0"/>
              <a:t>İlacı bırakanların, ortanca yaşları 26, çoğunlukla renkli veya siyahi insanlar(%62,9) ve %60’ının </a:t>
            </a:r>
            <a:r>
              <a:rPr lang="tr-TR" sz="2400" dirty="0" err="1"/>
              <a:t>serodiskordan</a:t>
            </a:r>
            <a:r>
              <a:rPr lang="tr-TR" sz="2400" dirty="0"/>
              <a:t> ilişkisi varmış.</a:t>
            </a:r>
          </a:p>
        </p:txBody>
      </p:sp>
    </p:spTree>
    <p:extLst>
      <p:ext uri="{BB962C8B-B14F-4D97-AF65-F5344CB8AC3E}">
        <p14:creationId xmlns:p14="http://schemas.microsoft.com/office/powerpoint/2010/main" val="3311569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B87142CC-9D7B-41C6-4690-B61BEA1363A7}"/>
              </a:ext>
            </a:extLst>
          </p:cNvPr>
          <p:cNvPicPr>
            <a:picLocks noChangeAspect="1"/>
          </p:cNvPicPr>
          <p:nvPr/>
        </p:nvPicPr>
        <p:blipFill>
          <a:blip r:embed="rId3"/>
          <a:stretch>
            <a:fillRect/>
          </a:stretch>
        </p:blipFill>
        <p:spPr>
          <a:xfrm>
            <a:off x="3949485" y="10695"/>
            <a:ext cx="4293030" cy="6847305"/>
          </a:xfrm>
          <a:prstGeom prst="rect">
            <a:avLst/>
          </a:prstGeom>
        </p:spPr>
      </p:pic>
    </p:spTree>
    <p:extLst>
      <p:ext uri="{BB962C8B-B14F-4D97-AF65-F5344CB8AC3E}">
        <p14:creationId xmlns:p14="http://schemas.microsoft.com/office/powerpoint/2010/main" val="2580958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E67952-4B2B-B3BA-7D46-3B4F916A98B2}"/>
              </a:ext>
            </a:extLst>
          </p:cNvPr>
          <p:cNvSpPr>
            <a:spLocks noGrp="1"/>
          </p:cNvSpPr>
          <p:nvPr>
            <p:ph type="ctrTitle"/>
          </p:nvPr>
        </p:nvSpPr>
        <p:spPr/>
        <p:txBody>
          <a:bodyPr>
            <a:noAutofit/>
          </a:bodyPr>
          <a:lstStyle/>
          <a:p>
            <a:r>
              <a:rPr lang="tr-TR" sz="4000" dirty="0">
                <a:latin typeface="+mn-lt"/>
              </a:rPr>
              <a:t>Brezilya Klinik Ortamında HIV Temas Öncesi Profilaksi (</a:t>
            </a:r>
            <a:r>
              <a:rPr lang="tr-TR" sz="4000" dirty="0" err="1">
                <a:latin typeface="+mn-lt"/>
              </a:rPr>
              <a:t>PrEP</a:t>
            </a:r>
            <a:r>
              <a:rPr lang="tr-TR" sz="4000" dirty="0">
                <a:latin typeface="+mn-lt"/>
              </a:rPr>
              <a:t>):</a:t>
            </a:r>
            <a:br>
              <a:rPr lang="tr-TR" sz="4000" dirty="0">
                <a:latin typeface="+mn-lt"/>
              </a:rPr>
            </a:br>
            <a:r>
              <a:rPr lang="tr-TR" sz="4000" dirty="0">
                <a:latin typeface="+mn-lt"/>
              </a:rPr>
              <a:t>İlaç Uyumu, Yan Etkiler, Cinsel Davranış ve Cinsel Yolla Bulaşan Enfeksiyonlar</a:t>
            </a:r>
          </a:p>
        </p:txBody>
      </p:sp>
      <p:sp>
        <p:nvSpPr>
          <p:cNvPr id="3" name="Alt Başlık 2">
            <a:extLst>
              <a:ext uri="{FF2B5EF4-FFF2-40B4-BE49-F238E27FC236}">
                <a16:creationId xmlns:a16="http://schemas.microsoft.com/office/drawing/2014/main" id="{8C1A754F-A85E-1F65-BB8B-D659E25E836E}"/>
              </a:ext>
            </a:extLst>
          </p:cNvPr>
          <p:cNvSpPr>
            <a:spLocks noGrp="1"/>
          </p:cNvSpPr>
          <p:nvPr>
            <p:ph type="subTitle" idx="1"/>
          </p:nvPr>
        </p:nvSpPr>
        <p:spPr/>
        <p:txBody>
          <a:bodyPr>
            <a:normAutofit fontScale="85000" lnSpcReduction="10000"/>
          </a:bodyPr>
          <a:lstStyle/>
          <a:p>
            <a:endParaRPr lang="tr-TR" dirty="0"/>
          </a:p>
          <a:p>
            <a:r>
              <a:rPr lang="tr-TR" dirty="0"/>
              <a:t>ARAŞ. GÖR. DR. AYDAN GÜZEL</a:t>
            </a:r>
          </a:p>
          <a:p>
            <a:r>
              <a:rPr lang="tr-TR" dirty="0"/>
              <a:t>KTÜ AİLE HEKİMLİĞİ A.B.D.</a:t>
            </a:r>
          </a:p>
        </p:txBody>
      </p:sp>
    </p:spTree>
    <p:extLst>
      <p:ext uri="{BB962C8B-B14F-4D97-AF65-F5344CB8AC3E}">
        <p14:creationId xmlns:p14="http://schemas.microsoft.com/office/powerpoint/2010/main" val="983520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B5CE7C03-CA8E-8DFB-8718-B35135774D0F}"/>
              </a:ext>
            </a:extLst>
          </p:cNvPr>
          <p:cNvPicPr>
            <a:picLocks noChangeAspect="1"/>
          </p:cNvPicPr>
          <p:nvPr/>
        </p:nvPicPr>
        <p:blipFill>
          <a:blip r:embed="rId3"/>
          <a:stretch>
            <a:fillRect/>
          </a:stretch>
        </p:blipFill>
        <p:spPr>
          <a:xfrm>
            <a:off x="892801" y="1952786"/>
            <a:ext cx="10324455" cy="2929180"/>
          </a:xfrm>
          <a:prstGeom prst="rect">
            <a:avLst/>
          </a:prstGeom>
        </p:spPr>
      </p:pic>
    </p:spTree>
    <p:extLst>
      <p:ext uri="{BB962C8B-B14F-4D97-AF65-F5344CB8AC3E}">
        <p14:creationId xmlns:p14="http://schemas.microsoft.com/office/powerpoint/2010/main" val="383865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6904339C-3BA7-1B70-0A85-3145AF1B02C4}"/>
              </a:ext>
            </a:extLst>
          </p:cNvPr>
          <p:cNvPicPr>
            <a:picLocks noChangeAspect="1"/>
          </p:cNvPicPr>
          <p:nvPr/>
        </p:nvPicPr>
        <p:blipFill>
          <a:blip r:embed="rId3"/>
          <a:stretch>
            <a:fillRect/>
          </a:stretch>
        </p:blipFill>
        <p:spPr>
          <a:xfrm>
            <a:off x="1438591" y="1193369"/>
            <a:ext cx="9314818" cy="3781587"/>
          </a:xfrm>
          <a:prstGeom prst="rect">
            <a:avLst/>
          </a:prstGeom>
        </p:spPr>
      </p:pic>
    </p:spTree>
    <p:extLst>
      <p:ext uri="{BB962C8B-B14F-4D97-AF65-F5344CB8AC3E}">
        <p14:creationId xmlns:p14="http://schemas.microsoft.com/office/powerpoint/2010/main" val="2396936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BE9D3098-3558-9C7A-0619-B551C96AC7FB}"/>
              </a:ext>
            </a:extLst>
          </p:cNvPr>
          <p:cNvPicPr>
            <a:picLocks noChangeAspect="1"/>
          </p:cNvPicPr>
          <p:nvPr/>
        </p:nvPicPr>
        <p:blipFill>
          <a:blip r:embed="rId3"/>
          <a:stretch>
            <a:fillRect/>
          </a:stretch>
        </p:blipFill>
        <p:spPr>
          <a:xfrm>
            <a:off x="617353" y="1983783"/>
            <a:ext cx="11248050" cy="2231756"/>
          </a:xfrm>
          <a:prstGeom prst="rect">
            <a:avLst/>
          </a:prstGeom>
        </p:spPr>
      </p:pic>
    </p:spTree>
    <p:extLst>
      <p:ext uri="{BB962C8B-B14F-4D97-AF65-F5344CB8AC3E}">
        <p14:creationId xmlns:p14="http://schemas.microsoft.com/office/powerpoint/2010/main" val="18115796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E5DE2AA1-B20F-CE12-E47A-B2048E4A0773}"/>
              </a:ext>
            </a:extLst>
          </p:cNvPr>
          <p:cNvPicPr>
            <a:picLocks noChangeAspect="1"/>
          </p:cNvPicPr>
          <p:nvPr/>
        </p:nvPicPr>
        <p:blipFill>
          <a:blip r:embed="rId3"/>
          <a:stretch>
            <a:fillRect/>
          </a:stretch>
        </p:blipFill>
        <p:spPr>
          <a:xfrm>
            <a:off x="1638807" y="185981"/>
            <a:ext cx="8925037" cy="6493788"/>
          </a:xfrm>
          <a:prstGeom prst="rect">
            <a:avLst/>
          </a:prstGeom>
        </p:spPr>
      </p:pic>
    </p:spTree>
    <p:extLst>
      <p:ext uri="{BB962C8B-B14F-4D97-AF65-F5344CB8AC3E}">
        <p14:creationId xmlns:p14="http://schemas.microsoft.com/office/powerpoint/2010/main" val="13963916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E4FA9C25-48A0-36FE-DCFB-D403109DE6FF}"/>
              </a:ext>
            </a:extLst>
          </p:cNvPr>
          <p:cNvPicPr>
            <a:picLocks noChangeAspect="1"/>
          </p:cNvPicPr>
          <p:nvPr/>
        </p:nvPicPr>
        <p:blipFill>
          <a:blip r:embed="rId3"/>
          <a:stretch>
            <a:fillRect/>
          </a:stretch>
        </p:blipFill>
        <p:spPr>
          <a:xfrm>
            <a:off x="509007" y="1658319"/>
            <a:ext cx="11051735" cy="3502617"/>
          </a:xfrm>
          <a:prstGeom prst="rect">
            <a:avLst/>
          </a:prstGeom>
        </p:spPr>
      </p:pic>
    </p:spTree>
    <p:extLst>
      <p:ext uri="{BB962C8B-B14F-4D97-AF65-F5344CB8AC3E}">
        <p14:creationId xmlns:p14="http://schemas.microsoft.com/office/powerpoint/2010/main" val="3559786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7CB3A3A-412C-B196-0251-23728074FEAE}"/>
              </a:ext>
            </a:extLst>
          </p:cNvPr>
          <p:cNvSpPr>
            <a:spLocks noGrp="1"/>
          </p:cNvSpPr>
          <p:nvPr>
            <p:ph type="title"/>
          </p:nvPr>
        </p:nvSpPr>
        <p:spPr/>
        <p:txBody>
          <a:bodyPr/>
          <a:lstStyle/>
          <a:p>
            <a:r>
              <a:rPr lang="tr-TR" dirty="0"/>
              <a:t>BULGULAR</a:t>
            </a:r>
          </a:p>
        </p:txBody>
      </p:sp>
      <p:sp>
        <p:nvSpPr>
          <p:cNvPr id="3" name="İçerik Yer Tutucusu 2">
            <a:extLst>
              <a:ext uri="{FF2B5EF4-FFF2-40B4-BE49-F238E27FC236}">
                <a16:creationId xmlns:a16="http://schemas.microsoft.com/office/drawing/2014/main" id="{BC1DE552-BB92-54E1-7F95-329ECED918F1}"/>
              </a:ext>
            </a:extLst>
          </p:cNvPr>
          <p:cNvSpPr>
            <a:spLocks noGrp="1"/>
          </p:cNvSpPr>
          <p:nvPr>
            <p:ph idx="1"/>
          </p:nvPr>
        </p:nvSpPr>
        <p:spPr/>
        <p:txBody>
          <a:bodyPr>
            <a:normAutofit/>
          </a:bodyPr>
          <a:lstStyle/>
          <a:p>
            <a:r>
              <a:rPr lang="tr-TR" sz="2400" dirty="0"/>
              <a:t>İki katılımcıda hızlı HIV testi pozitif çıkmış.</a:t>
            </a:r>
          </a:p>
          <a:p>
            <a:endParaRPr lang="tr-TR" sz="2400" dirty="0"/>
          </a:p>
          <a:p>
            <a:r>
              <a:rPr lang="tr-TR" sz="2400" dirty="0"/>
              <a:t>Her iki vaka da akut viral enfeksiyon olarak kabul edildi immünolojik olarak pencere döneminde olduklarından dahil etme ziyaretinde tanımlanamamışlar. </a:t>
            </a:r>
          </a:p>
          <a:p>
            <a:endParaRPr lang="tr-TR" sz="2400" dirty="0"/>
          </a:p>
          <a:p>
            <a:r>
              <a:rPr lang="tr-TR" sz="2400" dirty="0" err="1"/>
              <a:t>Genotipleme</a:t>
            </a:r>
            <a:r>
              <a:rPr lang="tr-TR" sz="2400" dirty="0"/>
              <a:t> testleri dirençli mutasyonları göstermemiş.</a:t>
            </a:r>
          </a:p>
        </p:txBody>
      </p:sp>
    </p:spTree>
    <p:extLst>
      <p:ext uri="{BB962C8B-B14F-4D97-AF65-F5344CB8AC3E}">
        <p14:creationId xmlns:p14="http://schemas.microsoft.com/office/powerpoint/2010/main" val="1900621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75676B-1EC0-E9DB-15D1-8D629935564E}"/>
              </a:ext>
            </a:extLst>
          </p:cNvPr>
          <p:cNvSpPr>
            <a:spLocks noGrp="1"/>
          </p:cNvSpPr>
          <p:nvPr>
            <p:ph type="title"/>
          </p:nvPr>
        </p:nvSpPr>
        <p:spPr/>
        <p:txBody>
          <a:bodyPr/>
          <a:lstStyle/>
          <a:p>
            <a:r>
              <a:rPr lang="tr-TR" dirty="0"/>
              <a:t>TARTIŞMA</a:t>
            </a:r>
          </a:p>
        </p:txBody>
      </p:sp>
      <p:sp>
        <p:nvSpPr>
          <p:cNvPr id="3" name="İçerik Yer Tutucusu 2">
            <a:extLst>
              <a:ext uri="{FF2B5EF4-FFF2-40B4-BE49-F238E27FC236}">
                <a16:creationId xmlns:a16="http://schemas.microsoft.com/office/drawing/2014/main" id="{D98FCCFC-89AC-96E5-EF4A-999E1279F7BE}"/>
              </a:ext>
            </a:extLst>
          </p:cNvPr>
          <p:cNvSpPr>
            <a:spLocks noGrp="1"/>
          </p:cNvSpPr>
          <p:nvPr>
            <p:ph idx="1"/>
          </p:nvPr>
        </p:nvSpPr>
        <p:spPr/>
        <p:txBody>
          <a:bodyPr>
            <a:normAutofit lnSpcReduction="10000"/>
          </a:bodyPr>
          <a:lstStyle/>
          <a:p>
            <a:r>
              <a:rPr lang="tr-TR" sz="2400" dirty="0"/>
              <a:t>Bu çalışmada 10 aylık takip süresi boyunca Kuzeydoğu Brezilya'da kamu için bulundurulan 219 </a:t>
            </a:r>
            <a:r>
              <a:rPr lang="tr-TR" sz="2400" dirty="0" err="1"/>
              <a:t>PrEP</a:t>
            </a:r>
            <a:r>
              <a:rPr lang="tr-TR" sz="2400" dirty="0"/>
              <a:t> kullanıcısının sonuçları bildirilmiş. </a:t>
            </a:r>
          </a:p>
          <a:p>
            <a:endParaRPr lang="tr-TR" sz="2400" dirty="0"/>
          </a:p>
          <a:p>
            <a:r>
              <a:rPr lang="tr-TR" sz="2400" dirty="0"/>
              <a:t>Önleme konusunda kullanıcıyı elde tutma programı ve profilaktik olarak kullanılan antiretrovirallere bağlılık oranı iyiymiş.</a:t>
            </a:r>
          </a:p>
          <a:p>
            <a:endParaRPr lang="tr-TR" sz="2400" dirty="0"/>
          </a:p>
          <a:p>
            <a:r>
              <a:rPr lang="tr-TR" sz="2400" dirty="0"/>
              <a:t>Yüksek sıklıkta, kendi kendini sınırlayan, böbrek fonksiyonunda azalma ve prezervatifsiz cinsel uygulama artışı ile ilgili yan etki gözlemlenmiş, ancak prezervatifsiz cinsel uygulamalarda artış olsa da bu daha yüksek bir CYBE insidansına yansımamış.</a:t>
            </a:r>
          </a:p>
        </p:txBody>
      </p:sp>
    </p:spTree>
    <p:extLst>
      <p:ext uri="{BB962C8B-B14F-4D97-AF65-F5344CB8AC3E}">
        <p14:creationId xmlns:p14="http://schemas.microsoft.com/office/powerpoint/2010/main" val="3433038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C8FF21B-EF81-AC8A-5AD4-E99720C8C5B1}"/>
              </a:ext>
            </a:extLst>
          </p:cNvPr>
          <p:cNvSpPr>
            <a:spLocks noGrp="1"/>
          </p:cNvSpPr>
          <p:nvPr>
            <p:ph type="title"/>
          </p:nvPr>
        </p:nvSpPr>
        <p:spPr/>
        <p:txBody>
          <a:bodyPr/>
          <a:lstStyle/>
          <a:p>
            <a:r>
              <a:rPr lang="tr-TR" dirty="0"/>
              <a:t>TARTIŞMA</a:t>
            </a:r>
          </a:p>
        </p:txBody>
      </p:sp>
      <p:sp>
        <p:nvSpPr>
          <p:cNvPr id="3" name="İçerik Yer Tutucusu 2">
            <a:extLst>
              <a:ext uri="{FF2B5EF4-FFF2-40B4-BE49-F238E27FC236}">
                <a16:creationId xmlns:a16="http://schemas.microsoft.com/office/drawing/2014/main" id="{57D040C6-BB5D-18D4-300B-F00E01E0A620}"/>
              </a:ext>
            </a:extLst>
          </p:cNvPr>
          <p:cNvSpPr>
            <a:spLocks noGrp="1"/>
          </p:cNvSpPr>
          <p:nvPr>
            <p:ph idx="1"/>
          </p:nvPr>
        </p:nvSpPr>
        <p:spPr/>
        <p:txBody>
          <a:bodyPr>
            <a:normAutofit lnSpcReduction="10000"/>
          </a:bodyPr>
          <a:lstStyle/>
          <a:p>
            <a:r>
              <a:rPr lang="tr-TR" sz="2400" dirty="0"/>
              <a:t>Sonuçlar, </a:t>
            </a:r>
            <a:r>
              <a:rPr lang="tr-TR" sz="2400" dirty="0" err="1"/>
              <a:t>PrEP'in</a:t>
            </a:r>
            <a:r>
              <a:rPr lang="tr-TR" sz="2400" dirty="0"/>
              <a:t> beş takip ziyareti sırasında 10 aylık dönemde kullanıcıların %84’ü tarafından kullanıldığını göstermiştir. </a:t>
            </a:r>
          </a:p>
          <a:p>
            <a:endParaRPr lang="tr-TR" sz="2400" dirty="0"/>
          </a:p>
          <a:p>
            <a:r>
              <a:rPr lang="tr-TR" sz="2400" dirty="0"/>
              <a:t>Bu seviye, </a:t>
            </a:r>
            <a:r>
              <a:rPr lang="tr-TR" sz="2400" dirty="0" err="1"/>
              <a:t>PrELUDE</a:t>
            </a:r>
            <a:r>
              <a:rPr lang="tr-TR" sz="2400" dirty="0"/>
              <a:t>(12 aylık takipte %81,2) demonstrasyon çalışması</a:t>
            </a:r>
            <a:r>
              <a:rPr lang="tr-TR" sz="2400" dirty="0">
                <a:latin typeface="Calibri Light" panose="020F0302020204030204" pitchFamily="34" charset="0"/>
                <a:cs typeface="Calibri Light" panose="020F0302020204030204" pitchFamily="34" charset="0"/>
              </a:rPr>
              <a:t>¹⁶</a:t>
            </a:r>
            <a:r>
              <a:rPr lang="tr-TR" sz="2400" dirty="0"/>
              <a:t> ve </a:t>
            </a:r>
            <a:r>
              <a:rPr lang="tr-TR" sz="2400" dirty="0" err="1"/>
              <a:t>PrEP</a:t>
            </a:r>
            <a:r>
              <a:rPr lang="tr-TR" sz="2400" dirty="0"/>
              <a:t> Brezilya (12 ayda %83) çalışmasında</a:t>
            </a:r>
            <a:r>
              <a:rPr lang="tr-TR" sz="2400" dirty="0">
                <a:latin typeface="Calibri Light" panose="020F0302020204030204" pitchFamily="34" charset="0"/>
                <a:cs typeface="Calibri Light" panose="020F0302020204030204" pitchFamily="34" charset="0"/>
              </a:rPr>
              <a:t>⁸</a:t>
            </a:r>
            <a:r>
              <a:rPr lang="tr-TR" sz="2400" dirty="0"/>
              <a:t> bulunanlara benzerken, Be-</a:t>
            </a:r>
            <a:r>
              <a:rPr lang="tr-TR" sz="2400" dirty="0" err="1"/>
              <a:t>PrEP</a:t>
            </a:r>
            <a:r>
              <a:rPr lang="tr-TR" sz="2400" dirty="0"/>
              <a:t>-</a:t>
            </a:r>
            <a:r>
              <a:rPr lang="tr-TR" sz="2400" dirty="0" err="1"/>
              <a:t>ared</a:t>
            </a:r>
            <a:r>
              <a:rPr lang="tr-TR" sz="2400" dirty="0"/>
              <a:t> (18 ayda %89,5) 'den</a:t>
            </a:r>
            <a:r>
              <a:rPr lang="tr-TR" sz="2400" dirty="0">
                <a:latin typeface="Calibri Light" panose="020F0302020204030204" pitchFamily="34" charset="0"/>
                <a:cs typeface="Calibri Light" panose="020F0302020204030204" pitchFamily="34" charset="0"/>
              </a:rPr>
              <a:t>¹³</a:t>
            </a:r>
            <a:r>
              <a:rPr lang="tr-TR" sz="2400" dirty="0"/>
              <a:t>  daha düşük bulunmuş.</a:t>
            </a:r>
          </a:p>
          <a:p>
            <a:endParaRPr lang="tr-TR" sz="2400" dirty="0"/>
          </a:p>
          <a:p>
            <a:r>
              <a:rPr lang="tr-TR" sz="2400" dirty="0"/>
              <a:t>Bu çalışmada </a:t>
            </a:r>
            <a:r>
              <a:rPr lang="tr-TR" sz="2400" dirty="0" err="1"/>
              <a:t>PrEP</a:t>
            </a:r>
            <a:r>
              <a:rPr lang="tr-TR" sz="2400" dirty="0"/>
              <a:t> almayı bırakan 35 kişiden, 28(%75,7)’i hiçbir gerekçe gösterilmeden takibe alınamamış, bu kişilerin medyan yaşı 26 , %62.9'u renkli veya siyahi insanlar ve %60'ında </a:t>
            </a:r>
            <a:r>
              <a:rPr lang="tr-TR" sz="2400" dirty="0" err="1"/>
              <a:t>serodiskordan</a:t>
            </a:r>
            <a:r>
              <a:rPr lang="tr-TR" sz="2400" dirty="0"/>
              <a:t> partneri varmış.</a:t>
            </a:r>
          </a:p>
        </p:txBody>
      </p:sp>
      <p:sp>
        <p:nvSpPr>
          <p:cNvPr id="4" name="Metin kutusu 3">
            <a:extLst>
              <a:ext uri="{FF2B5EF4-FFF2-40B4-BE49-F238E27FC236}">
                <a16:creationId xmlns:a16="http://schemas.microsoft.com/office/drawing/2014/main" id="{8F9C83F1-7FAA-CDC8-DC68-60E7D05AFCB9}"/>
              </a:ext>
            </a:extLst>
          </p:cNvPr>
          <p:cNvSpPr txBox="1"/>
          <p:nvPr/>
        </p:nvSpPr>
        <p:spPr>
          <a:xfrm>
            <a:off x="1219198" y="6248400"/>
            <a:ext cx="8865705" cy="246221"/>
          </a:xfrm>
          <a:prstGeom prst="rect">
            <a:avLst/>
          </a:prstGeom>
          <a:noFill/>
        </p:spPr>
        <p:txBody>
          <a:bodyPr wrap="square" rtlCol="0">
            <a:spAutoFit/>
          </a:bodyPr>
          <a:lstStyle/>
          <a:p>
            <a:r>
              <a:rPr lang="tr-TR" sz="1000" dirty="0"/>
              <a:t>16-Zablotska ve diğerleri, 2019   8- </a:t>
            </a:r>
            <a:r>
              <a:rPr lang="tr-TR" sz="1000" dirty="0" err="1"/>
              <a:t>Grinsztejn</a:t>
            </a:r>
            <a:r>
              <a:rPr lang="tr-TR" sz="1000" dirty="0"/>
              <a:t> ve diğerleri, 2018   13- </a:t>
            </a:r>
            <a:r>
              <a:rPr lang="tr-TR" sz="1000" dirty="0" err="1"/>
              <a:t>Vuylsteke</a:t>
            </a:r>
            <a:r>
              <a:rPr lang="tr-TR" sz="1000" dirty="0"/>
              <a:t> ve ark., 2019  </a:t>
            </a:r>
          </a:p>
        </p:txBody>
      </p:sp>
    </p:spTree>
    <p:extLst>
      <p:ext uri="{BB962C8B-B14F-4D97-AF65-F5344CB8AC3E}">
        <p14:creationId xmlns:p14="http://schemas.microsoft.com/office/powerpoint/2010/main" val="42565576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512EE6-8D51-FED1-E3EB-549A3D03E5DB}"/>
              </a:ext>
            </a:extLst>
          </p:cNvPr>
          <p:cNvSpPr>
            <a:spLocks noGrp="1"/>
          </p:cNvSpPr>
          <p:nvPr>
            <p:ph type="title"/>
          </p:nvPr>
        </p:nvSpPr>
        <p:spPr/>
        <p:txBody>
          <a:bodyPr/>
          <a:lstStyle/>
          <a:p>
            <a:r>
              <a:rPr lang="tr-TR" dirty="0"/>
              <a:t>TARTIŞMA</a:t>
            </a:r>
          </a:p>
        </p:txBody>
      </p:sp>
      <p:sp>
        <p:nvSpPr>
          <p:cNvPr id="3" name="İçerik Yer Tutucusu 2">
            <a:extLst>
              <a:ext uri="{FF2B5EF4-FFF2-40B4-BE49-F238E27FC236}">
                <a16:creationId xmlns:a16="http://schemas.microsoft.com/office/drawing/2014/main" id="{8D2D1106-3C87-A891-8E6A-35C27935B79B}"/>
              </a:ext>
            </a:extLst>
          </p:cNvPr>
          <p:cNvSpPr>
            <a:spLocks noGrp="1"/>
          </p:cNvSpPr>
          <p:nvPr>
            <p:ph idx="1"/>
          </p:nvPr>
        </p:nvSpPr>
        <p:spPr/>
        <p:txBody>
          <a:bodyPr>
            <a:normAutofit fontScale="92500"/>
          </a:bodyPr>
          <a:lstStyle/>
          <a:p>
            <a:r>
              <a:rPr lang="tr-TR" sz="2400" dirty="0" err="1"/>
              <a:t>PrEP</a:t>
            </a:r>
            <a:r>
              <a:rPr lang="tr-TR" sz="2400" dirty="0"/>
              <a:t> programlarındaki kullanıcı tutma oranı, </a:t>
            </a:r>
            <a:r>
              <a:rPr lang="tr-TR" sz="2400" dirty="0" err="1"/>
              <a:t>PrEP'i</a:t>
            </a:r>
            <a:r>
              <a:rPr lang="tr-TR" sz="2400" dirty="0"/>
              <a:t> bırakan kişilerin bir kez daha HIV enfeksiyonu riski altında olduğu göz önüne alındığında, bir zorluk teşkil ediyormuş.</a:t>
            </a:r>
          </a:p>
          <a:p>
            <a:r>
              <a:rPr lang="tr-TR" sz="2400" dirty="0"/>
              <a:t>Kanada, Montreal'de yürütülen bir kohort çalışması, daha sonra </a:t>
            </a:r>
            <a:r>
              <a:rPr lang="tr-TR" sz="2400" dirty="0" err="1"/>
              <a:t>PrEP'i</a:t>
            </a:r>
            <a:r>
              <a:rPr lang="tr-TR" sz="2400" dirty="0"/>
              <a:t> bırakan üç katılımcıda edinilmiş HIV göstermiş</a:t>
            </a:r>
            <a:r>
              <a:rPr lang="tr-TR" sz="2400" dirty="0">
                <a:latin typeface="Calibri Light" panose="020F0302020204030204" pitchFamily="34" charset="0"/>
                <a:cs typeface="Calibri Light" panose="020F0302020204030204" pitchFamily="34" charset="0"/>
              </a:rPr>
              <a:t>¹⁷.</a:t>
            </a:r>
            <a:endParaRPr lang="tr-TR" sz="2400" dirty="0"/>
          </a:p>
          <a:p>
            <a:r>
              <a:rPr lang="tr-TR" sz="2400" dirty="0"/>
              <a:t>Bazı popülasyonlar </a:t>
            </a:r>
            <a:r>
              <a:rPr lang="tr-TR" sz="2400" dirty="0" err="1"/>
              <a:t>PrEP'i</a:t>
            </a:r>
            <a:r>
              <a:rPr lang="tr-TR" sz="2400" dirty="0"/>
              <a:t> bırakmaya eğilimli ve daha savunmasız olduğundan özel dikkat gerektirmektedir.</a:t>
            </a:r>
          </a:p>
          <a:p>
            <a:r>
              <a:rPr lang="tr-TR" sz="2400" dirty="0"/>
              <a:t>Bu bulgulara benzer şekilde, San Francisco'da yapılan bir çalışmada da ilacı bırakma, gençlerde ve beyaz olmayan kişilerde daha belirginmiş</a:t>
            </a:r>
            <a:r>
              <a:rPr lang="tr-TR" sz="2400" dirty="0">
                <a:latin typeface="Calibri Light" panose="020F0302020204030204" pitchFamily="34" charset="0"/>
                <a:cs typeface="Calibri Light" panose="020F0302020204030204" pitchFamily="34" charset="0"/>
              </a:rPr>
              <a:t>¹⁸.</a:t>
            </a:r>
            <a:r>
              <a:rPr lang="tr-TR" sz="2400" dirty="0"/>
              <a:t> Aynı çalışmada, trans kişiler arasında anlamlı bir devamsızlık göstermek de mümkün olmuştur.</a:t>
            </a:r>
          </a:p>
        </p:txBody>
      </p:sp>
      <p:sp>
        <p:nvSpPr>
          <p:cNvPr id="5" name="Metin kutusu 4">
            <a:extLst>
              <a:ext uri="{FF2B5EF4-FFF2-40B4-BE49-F238E27FC236}">
                <a16:creationId xmlns:a16="http://schemas.microsoft.com/office/drawing/2014/main" id="{1DD8A43E-76BA-1CCB-B393-D5103D8CA3F8}"/>
              </a:ext>
            </a:extLst>
          </p:cNvPr>
          <p:cNvSpPr txBox="1"/>
          <p:nvPr/>
        </p:nvSpPr>
        <p:spPr>
          <a:xfrm>
            <a:off x="1285461" y="6248400"/>
            <a:ext cx="6096000" cy="246221"/>
          </a:xfrm>
          <a:prstGeom prst="rect">
            <a:avLst/>
          </a:prstGeom>
          <a:noFill/>
        </p:spPr>
        <p:txBody>
          <a:bodyPr wrap="square" rtlCol="0">
            <a:spAutoFit/>
          </a:bodyPr>
          <a:lstStyle/>
          <a:p>
            <a:r>
              <a:rPr lang="tr-TR" sz="1000" dirty="0"/>
              <a:t>17-Greenwald ve diğerleri, 2019    18- Scott ve ark., 2019</a:t>
            </a:r>
          </a:p>
        </p:txBody>
      </p:sp>
    </p:spTree>
    <p:extLst>
      <p:ext uri="{BB962C8B-B14F-4D97-AF65-F5344CB8AC3E}">
        <p14:creationId xmlns:p14="http://schemas.microsoft.com/office/powerpoint/2010/main" val="78210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7177339-24CD-82ED-6163-895093774978}"/>
              </a:ext>
            </a:extLst>
          </p:cNvPr>
          <p:cNvSpPr>
            <a:spLocks noGrp="1"/>
          </p:cNvSpPr>
          <p:nvPr>
            <p:ph type="title"/>
          </p:nvPr>
        </p:nvSpPr>
        <p:spPr/>
        <p:txBody>
          <a:bodyPr/>
          <a:lstStyle/>
          <a:p>
            <a:r>
              <a:rPr lang="tr-TR" dirty="0"/>
              <a:t>TARTIŞMA</a:t>
            </a:r>
          </a:p>
        </p:txBody>
      </p:sp>
      <p:sp>
        <p:nvSpPr>
          <p:cNvPr id="3" name="İçerik Yer Tutucusu 2">
            <a:extLst>
              <a:ext uri="{FF2B5EF4-FFF2-40B4-BE49-F238E27FC236}">
                <a16:creationId xmlns:a16="http://schemas.microsoft.com/office/drawing/2014/main" id="{859F1395-D72D-C940-C8AA-C6D7BDFE4812}"/>
              </a:ext>
            </a:extLst>
          </p:cNvPr>
          <p:cNvSpPr>
            <a:spLocks noGrp="1"/>
          </p:cNvSpPr>
          <p:nvPr>
            <p:ph idx="1"/>
          </p:nvPr>
        </p:nvSpPr>
        <p:spPr/>
        <p:txBody>
          <a:bodyPr>
            <a:normAutofit/>
          </a:bodyPr>
          <a:lstStyle/>
          <a:p>
            <a:r>
              <a:rPr lang="tr-TR" sz="2400" dirty="0"/>
              <a:t>İlaç uyumu, </a:t>
            </a:r>
            <a:r>
              <a:rPr lang="tr-TR" sz="2400" dirty="0" err="1"/>
              <a:t>PrEP</a:t>
            </a:r>
            <a:r>
              <a:rPr lang="tr-TR" sz="2400" dirty="0"/>
              <a:t> kullanımının ilk ayında %94'ten sonraki ziyaretlerde ortalama %90'a kadar istatistiksel olarak anlamlı bir düşüş olmasına rağmen, yine de ilacın etkinliğini garanti edecek kadar yüksek kalmıştır. </a:t>
            </a:r>
          </a:p>
          <a:p>
            <a:pPr marL="36900" indent="0">
              <a:buNone/>
            </a:pPr>
            <a:endParaRPr lang="tr-TR" sz="2400" dirty="0"/>
          </a:p>
          <a:p>
            <a:r>
              <a:rPr lang="tr-TR" sz="2400" dirty="0"/>
              <a:t>10 aylık ziyarette bildirilen, kullanıcıların çoğunluğunun (%57,4) cinsel ilişkilerinin yarısında veya daha azında kondom kullanmak gibi kondomsuz cinsel uygulamaları sürdürmesine rağmen, kohort genelinde HIV </a:t>
            </a:r>
            <a:r>
              <a:rPr lang="tr-TR" sz="2400" dirty="0" err="1"/>
              <a:t>serokonversiyonu</a:t>
            </a:r>
            <a:r>
              <a:rPr lang="tr-TR" sz="2400" dirty="0"/>
              <a:t> negatif. </a:t>
            </a:r>
          </a:p>
        </p:txBody>
      </p:sp>
    </p:spTree>
    <p:extLst>
      <p:ext uri="{BB962C8B-B14F-4D97-AF65-F5344CB8AC3E}">
        <p14:creationId xmlns:p14="http://schemas.microsoft.com/office/powerpoint/2010/main" val="685793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1A6FD0-4056-6CAB-CEC1-93CFFD9E07DF}"/>
              </a:ext>
            </a:extLst>
          </p:cNvPr>
          <p:cNvSpPr>
            <a:spLocks noGrp="1"/>
          </p:cNvSpPr>
          <p:nvPr>
            <p:ph type="title"/>
          </p:nvPr>
        </p:nvSpPr>
        <p:spPr/>
        <p:txBody>
          <a:bodyPr/>
          <a:lstStyle/>
          <a:p>
            <a:r>
              <a:rPr lang="tr-TR" dirty="0"/>
              <a:t>GİRİŞ</a:t>
            </a:r>
          </a:p>
        </p:txBody>
      </p:sp>
      <p:sp>
        <p:nvSpPr>
          <p:cNvPr id="3" name="İçerik Yer Tutucusu 2">
            <a:extLst>
              <a:ext uri="{FF2B5EF4-FFF2-40B4-BE49-F238E27FC236}">
                <a16:creationId xmlns:a16="http://schemas.microsoft.com/office/drawing/2014/main" id="{11A0CD83-B861-2715-071A-2DC5C885F22B}"/>
              </a:ext>
            </a:extLst>
          </p:cNvPr>
          <p:cNvSpPr>
            <a:spLocks noGrp="1"/>
          </p:cNvSpPr>
          <p:nvPr>
            <p:ph idx="1"/>
          </p:nvPr>
        </p:nvSpPr>
        <p:spPr>
          <a:xfrm>
            <a:off x="913795" y="1732449"/>
            <a:ext cx="10353762" cy="4515951"/>
          </a:xfrm>
        </p:spPr>
        <p:txBody>
          <a:bodyPr>
            <a:normAutofit fontScale="92500" lnSpcReduction="10000"/>
          </a:bodyPr>
          <a:lstStyle/>
          <a:p>
            <a:r>
              <a:rPr lang="tr-TR" sz="2400" dirty="0"/>
              <a:t>Brezilya'da AIDS salgınını kontrol altına almak için büyük çaba gerekmektedir.</a:t>
            </a:r>
          </a:p>
          <a:p>
            <a:endParaRPr lang="tr-TR" sz="2400" dirty="0"/>
          </a:p>
          <a:p>
            <a:r>
              <a:rPr lang="tr-TR" sz="2400" dirty="0"/>
              <a:t>2014 yılında yürürlüğe giren zorunlu HIV bildiriminden bu yana Sağlık Bakanlığı, her yıl yeni veri sayısında ilerleyici bir artışla, 2018’de 43.941 vaka bildirildiğini raporladı.</a:t>
            </a:r>
          </a:p>
          <a:p>
            <a:endParaRPr lang="tr-TR" sz="2400" dirty="0"/>
          </a:p>
          <a:p>
            <a:r>
              <a:rPr lang="tr-TR" sz="2400" dirty="0"/>
              <a:t>Küresel HIV/AIDS salgınıyla mücadelede temas öncesi profilaksi(</a:t>
            </a:r>
            <a:r>
              <a:rPr lang="tr-TR" sz="2400" dirty="0" err="1"/>
              <a:t>PrEP</a:t>
            </a:r>
            <a:r>
              <a:rPr lang="tr-TR" sz="2400" dirty="0"/>
              <a:t>) geniş birleşik önlem konsepti içinde yenilikçi bir yöntem olarak ortaya çıkmıştır.</a:t>
            </a:r>
          </a:p>
          <a:p>
            <a:endParaRPr lang="tr-TR" dirty="0"/>
          </a:p>
          <a:p>
            <a:r>
              <a:rPr lang="tr-TR" sz="2400" dirty="0" err="1"/>
              <a:t>PrEP</a:t>
            </a:r>
            <a:r>
              <a:rPr lang="tr-TR" sz="2400" dirty="0"/>
              <a:t>; iki antiretroviralden, </a:t>
            </a:r>
            <a:r>
              <a:rPr lang="tr-TR" sz="2400" dirty="0" err="1"/>
              <a:t>tenofovir</a:t>
            </a:r>
            <a:r>
              <a:rPr lang="tr-TR" sz="2400" dirty="0"/>
              <a:t> </a:t>
            </a:r>
            <a:r>
              <a:rPr lang="tr-TR" sz="2400" dirty="0" err="1"/>
              <a:t>disoproksil</a:t>
            </a:r>
            <a:r>
              <a:rPr lang="tr-TR" sz="2400" dirty="0"/>
              <a:t> </a:t>
            </a:r>
            <a:r>
              <a:rPr lang="tr-TR" sz="2400" dirty="0" err="1"/>
              <a:t>fumarat</a:t>
            </a:r>
            <a:r>
              <a:rPr lang="tr-TR" sz="2400" dirty="0"/>
              <a:t> ve </a:t>
            </a:r>
            <a:r>
              <a:rPr lang="tr-TR" sz="2400" dirty="0" err="1"/>
              <a:t>emtrisitabinden</a:t>
            </a:r>
            <a:r>
              <a:rPr lang="tr-TR" sz="2400" dirty="0"/>
              <a:t> (TDF-FTC) oluşur ve bu kombinasyonun HIV önlemede çok etkili olduğu kanıtlanmıştır.</a:t>
            </a:r>
          </a:p>
          <a:p>
            <a:endParaRPr lang="tr-TR" dirty="0"/>
          </a:p>
        </p:txBody>
      </p:sp>
    </p:spTree>
    <p:extLst>
      <p:ext uri="{BB962C8B-B14F-4D97-AF65-F5344CB8AC3E}">
        <p14:creationId xmlns:p14="http://schemas.microsoft.com/office/powerpoint/2010/main" val="40507790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DF928A4-3AAA-1CD7-8AD7-13C108D3C0B3}"/>
              </a:ext>
            </a:extLst>
          </p:cNvPr>
          <p:cNvSpPr>
            <a:spLocks noGrp="1"/>
          </p:cNvSpPr>
          <p:nvPr>
            <p:ph type="title"/>
          </p:nvPr>
        </p:nvSpPr>
        <p:spPr/>
        <p:txBody>
          <a:bodyPr/>
          <a:lstStyle/>
          <a:p>
            <a:r>
              <a:rPr lang="tr-TR" dirty="0"/>
              <a:t>TARTIŞMA</a:t>
            </a:r>
          </a:p>
        </p:txBody>
      </p:sp>
      <p:sp>
        <p:nvSpPr>
          <p:cNvPr id="3" name="İçerik Yer Tutucusu 2">
            <a:extLst>
              <a:ext uri="{FF2B5EF4-FFF2-40B4-BE49-F238E27FC236}">
                <a16:creationId xmlns:a16="http://schemas.microsoft.com/office/drawing/2014/main" id="{64C92660-22EE-82CA-608E-5CA3A9C66738}"/>
              </a:ext>
            </a:extLst>
          </p:cNvPr>
          <p:cNvSpPr>
            <a:spLocks noGrp="1"/>
          </p:cNvSpPr>
          <p:nvPr>
            <p:ph idx="1"/>
          </p:nvPr>
        </p:nvSpPr>
        <p:spPr/>
        <p:txBody>
          <a:bodyPr>
            <a:normAutofit/>
          </a:bodyPr>
          <a:lstStyle/>
          <a:p>
            <a:r>
              <a:rPr lang="tr-TR" sz="2400" dirty="0"/>
              <a:t>Kullanıcılar tarafından bildirilen yan etkiler çoğunlukla ilaç başlanan ilk ayda meydana gelmiş. Raporlar, sonraki ziyaretlerde önemli ölçüde azalmış. (p &lt; 0,001).</a:t>
            </a:r>
          </a:p>
          <a:p>
            <a:pPr marL="36900" indent="0">
              <a:buNone/>
            </a:pPr>
            <a:endParaRPr lang="tr-TR" sz="2400" dirty="0"/>
          </a:p>
          <a:p>
            <a:r>
              <a:rPr lang="tr-TR" sz="2400" dirty="0"/>
              <a:t>Bu bulgu, </a:t>
            </a:r>
            <a:r>
              <a:rPr lang="tr-TR" sz="2400" dirty="0" err="1"/>
              <a:t>tenofovir</a:t>
            </a:r>
            <a:r>
              <a:rPr lang="tr-TR" sz="2400" dirty="0"/>
              <a:t> ve </a:t>
            </a:r>
            <a:r>
              <a:rPr lang="tr-TR" sz="2400" dirty="0" err="1"/>
              <a:t>emtrisitabin</a:t>
            </a:r>
            <a:r>
              <a:rPr lang="tr-TR" sz="2400" dirty="0"/>
              <a:t> kombinasyonuna iyi tolerans bildiren birçok çalışma ile uyumlu bulunmuş(</a:t>
            </a:r>
            <a:r>
              <a:rPr lang="tr-TR" sz="2400" dirty="0">
                <a:latin typeface="Calibri Light" panose="020F0302020204030204" pitchFamily="34" charset="0"/>
                <a:cs typeface="Calibri Light" panose="020F0302020204030204" pitchFamily="34" charset="0"/>
              </a:rPr>
              <a:t>⁶,¹⁹,⁹,²⁰,¹⁶</a:t>
            </a:r>
            <a:r>
              <a:rPr lang="tr-TR" sz="2400" dirty="0"/>
              <a:t>).</a:t>
            </a:r>
          </a:p>
        </p:txBody>
      </p:sp>
      <p:sp>
        <p:nvSpPr>
          <p:cNvPr id="4" name="Metin kutusu 3">
            <a:extLst>
              <a:ext uri="{FF2B5EF4-FFF2-40B4-BE49-F238E27FC236}">
                <a16:creationId xmlns:a16="http://schemas.microsoft.com/office/drawing/2014/main" id="{C8027856-0A40-16A1-5D46-5AC2E6BF42BA}"/>
              </a:ext>
            </a:extLst>
          </p:cNvPr>
          <p:cNvSpPr txBox="1"/>
          <p:nvPr/>
        </p:nvSpPr>
        <p:spPr>
          <a:xfrm>
            <a:off x="913795" y="6347792"/>
            <a:ext cx="9766852" cy="246221"/>
          </a:xfrm>
          <a:prstGeom prst="rect">
            <a:avLst/>
          </a:prstGeom>
          <a:noFill/>
        </p:spPr>
        <p:txBody>
          <a:bodyPr wrap="square" rtlCol="0">
            <a:spAutoFit/>
          </a:bodyPr>
          <a:lstStyle/>
          <a:p>
            <a:r>
              <a:rPr lang="tr-TR" sz="1000" dirty="0"/>
              <a:t>6- </a:t>
            </a:r>
            <a:r>
              <a:rPr lang="tr-TR" sz="1000" dirty="0" err="1"/>
              <a:t>Fonner</a:t>
            </a:r>
            <a:r>
              <a:rPr lang="tr-TR" sz="1000" dirty="0"/>
              <a:t> ve ark., 2016    19-Hosek ve ark., 2017   9- Marcus ve ark., 2013  20- </a:t>
            </a:r>
            <a:r>
              <a:rPr lang="tr-TR" sz="1000" dirty="0" err="1"/>
              <a:t>Pilkington</a:t>
            </a:r>
            <a:r>
              <a:rPr lang="tr-TR" sz="1000" dirty="0"/>
              <a:t> ve ark., 2018     16-Zablotska ve ark. al., 2019</a:t>
            </a:r>
          </a:p>
        </p:txBody>
      </p:sp>
    </p:spTree>
    <p:extLst>
      <p:ext uri="{BB962C8B-B14F-4D97-AF65-F5344CB8AC3E}">
        <p14:creationId xmlns:p14="http://schemas.microsoft.com/office/powerpoint/2010/main" val="3436033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8DD17E6-7816-02DB-20B3-7E8C8E0232F7}"/>
              </a:ext>
            </a:extLst>
          </p:cNvPr>
          <p:cNvSpPr>
            <a:spLocks noGrp="1"/>
          </p:cNvSpPr>
          <p:nvPr>
            <p:ph type="title"/>
          </p:nvPr>
        </p:nvSpPr>
        <p:spPr/>
        <p:txBody>
          <a:bodyPr/>
          <a:lstStyle/>
          <a:p>
            <a:r>
              <a:rPr lang="tr-TR" dirty="0"/>
              <a:t>TARTIŞMA</a:t>
            </a:r>
          </a:p>
        </p:txBody>
      </p:sp>
      <p:sp>
        <p:nvSpPr>
          <p:cNvPr id="3" name="İçerik Yer Tutucusu 2">
            <a:extLst>
              <a:ext uri="{FF2B5EF4-FFF2-40B4-BE49-F238E27FC236}">
                <a16:creationId xmlns:a16="http://schemas.microsoft.com/office/drawing/2014/main" id="{F6DDEF03-0A8F-C4EB-E715-E422A54C2A61}"/>
              </a:ext>
            </a:extLst>
          </p:cNvPr>
          <p:cNvSpPr>
            <a:spLocks noGrp="1"/>
          </p:cNvSpPr>
          <p:nvPr>
            <p:ph idx="1"/>
          </p:nvPr>
        </p:nvSpPr>
        <p:spPr/>
        <p:txBody>
          <a:bodyPr>
            <a:normAutofit/>
          </a:bodyPr>
          <a:lstStyle/>
          <a:p>
            <a:r>
              <a:rPr lang="tr-TR" sz="2400" dirty="0"/>
              <a:t>Ancak bulgular, bu kohort boyunca kullanıcıların böbrek fonksiyonlarında önemli bir düşüş (p &lt; .001) göstermiş: (katılım ziyaretinde ortalama kreatinin </a:t>
            </a:r>
            <a:r>
              <a:rPr lang="tr-TR" sz="2400" dirty="0" err="1"/>
              <a:t>klerensi</a:t>
            </a:r>
            <a:r>
              <a:rPr lang="tr-TR" sz="2400" dirty="0"/>
              <a:t> 104,9 mL/dk iken on ay sonra 83,5 mL/dk).</a:t>
            </a:r>
          </a:p>
          <a:p>
            <a:pPr marL="36900" indent="0">
              <a:buNone/>
            </a:pPr>
            <a:endParaRPr lang="tr-TR" sz="2400" dirty="0"/>
          </a:p>
          <a:p>
            <a:r>
              <a:rPr lang="tr-TR" sz="2400" dirty="0"/>
              <a:t>Bu sonuç, böbrek fonksiyonunda küçük bir azalma bildiren çoğu çalışmada bulunandan farklı bulunmuş (</a:t>
            </a:r>
            <a:r>
              <a:rPr lang="tr-TR" sz="2400" dirty="0">
                <a:latin typeface="Calibri Light" panose="020F0302020204030204" pitchFamily="34" charset="0"/>
                <a:cs typeface="Calibri Light" panose="020F0302020204030204" pitchFamily="34" charset="0"/>
              </a:rPr>
              <a:t>²¹,⁶,²²</a:t>
            </a:r>
            <a:r>
              <a:rPr lang="tr-TR" sz="2400" dirty="0"/>
              <a:t>).</a:t>
            </a:r>
          </a:p>
        </p:txBody>
      </p:sp>
      <p:sp>
        <p:nvSpPr>
          <p:cNvPr id="4" name="Metin kutusu 3">
            <a:extLst>
              <a:ext uri="{FF2B5EF4-FFF2-40B4-BE49-F238E27FC236}">
                <a16:creationId xmlns:a16="http://schemas.microsoft.com/office/drawing/2014/main" id="{4339D0EB-B0E4-91AA-6725-4F5C994D71CA}"/>
              </a:ext>
            </a:extLst>
          </p:cNvPr>
          <p:cNvSpPr txBox="1"/>
          <p:nvPr/>
        </p:nvSpPr>
        <p:spPr>
          <a:xfrm>
            <a:off x="1364973" y="6394174"/>
            <a:ext cx="7951305" cy="246221"/>
          </a:xfrm>
          <a:prstGeom prst="rect">
            <a:avLst/>
          </a:prstGeom>
          <a:noFill/>
        </p:spPr>
        <p:txBody>
          <a:bodyPr wrap="square" rtlCol="0">
            <a:spAutoFit/>
          </a:bodyPr>
          <a:lstStyle/>
          <a:p>
            <a:r>
              <a:rPr lang="tr-TR" sz="1000" dirty="0"/>
              <a:t>21- </a:t>
            </a:r>
            <a:r>
              <a:rPr lang="tr-TR" sz="1000" dirty="0" err="1"/>
              <a:t>Ascher</a:t>
            </a:r>
            <a:r>
              <a:rPr lang="tr-TR" sz="1000" dirty="0"/>
              <a:t> ve ark., 2020   6- </a:t>
            </a:r>
            <a:r>
              <a:rPr lang="tr-TR" sz="1000" dirty="0" err="1"/>
              <a:t>Fonner</a:t>
            </a:r>
            <a:r>
              <a:rPr lang="tr-TR" sz="1000" dirty="0"/>
              <a:t> ve ark., 2016  22- Solomon ve ark., 2014</a:t>
            </a:r>
          </a:p>
        </p:txBody>
      </p:sp>
    </p:spTree>
    <p:extLst>
      <p:ext uri="{BB962C8B-B14F-4D97-AF65-F5344CB8AC3E}">
        <p14:creationId xmlns:p14="http://schemas.microsoft.com/office/powerpoint/2010/main" val="36133842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050BFC-FEF3-EAED-95C9-D7E1F61D5669}"/>
              </a:ext>
            </a:extLst>
          </p:cNvPr>
          <p:cNvSpPr>
            <a:spLocks noGrp="1"/>
          </p:cNvSpPr>
          <p:nvPr>
            <p:ph type="title"/>
          </p:nvPr>
        </p:nvSpPr>
        <p:spPr/>
        <p:txBody>
          <a:bodyPr/>
          <a:lstStyle/>
          <a:p>
            <a:r>
              <a:rPr lang="tr-TR" dirty="0"/>
              <a:t>TARTIŞMA</a:t>
            </a:r>
          </a:p>
        </p:txBody>
      </p:sp>
      <p:sp>
        <p:nvSpPr>
          <p:cNvPr id="3" name="İçerik Yer Tutucusu 2">
            <a:extLst>
              <a:ext uri="{FF2B5EF4-FFF2-40B4-BE49-F238E27FC236}">
                <a16:creationId xmlns:a16="http://schemas.microsoft.com/office/drawing/2014/main" id="{B638BF48-1DBF-C1D4-1875-7E2D85967BD5}"/>
              </a:ext>
            </a:extLst>
          </p:cNvPr>
          <p:cNvSpPr>
            <a:spLocks noGrp="1"/>
          </p:cNvSpPr>
          <p:nvPr>
            <p:ph idx="1"/>
          </p:nvPr>
        </p:nvSpPr>
        <p:spPr/>
        <p:txBody>
          <a:bodyPr>
            <a:normAutofit/>
          </a:bodyPr>
          <a:lstStyle/>
          <a:p>
            <a:r>
              <a:rPr lang="tr-TR" sz="2400" dirty="0"/>
              <a:t>Böyle bir azalma olmasına rağmen, </a:t>
            </a:r>
            <a:r>
              <a:rPr lang="tr-TR" sz="2400" dirty="0" err="1"/>
              <a:t>klerens</a:t>
            </a:r>
            <a:r>
              <a:rPr lang="tr-TR" sz="2400" dirty="0"/>
              <a:t> değeri normal aralıkta kaldığı ve herhangi bir klinik yansıma olmadığı için ilacın kesilmesine gerek duyulmamış. </a:t>
            </a:r>
          </a:p>
          <a:p>
            <a:endParaRPr lang="tr-TR" sz="2400" dirty="0"/>
          </a:p>
          <a:p>
            <a:r>
              <a:rPr lang="tr-TR" sz="2400" dirty="0"/>
              <a:t>Bu düşüşün devam edip etmediğini doğrulamak için bu kohorta daha uzun bir değerlendirme gerekmiş, bu da tedavinin kesilmesine neden olacakmış.</a:t>
            </a:r>
          </a:p>
          <a:p>
            <a:pPr marL="36900" indent="0">
              <a:buNone/>
            </a:pPr>
            <a:endParaRPr lang="tr-TR" sz="2400" dirty="0"/>
          </a:p>
          <a:p>
            <a:r>
              <a:rPr lang="tr-TR" sz="2400" dirty="0"/>
              <a:t>Bu bulgu, kullanıcıların güvenliğini sağlamak için bu parametrelerin izlenmesinin önemini vurgulamaktadır.</a:t>
            </a:r>
          </a:p>
        </p:txBody>
      </p:sp>
    </p:spTree>
    <p:extLst>
      <p:ext uri="{BB962C8B-B14F-4D97-AF65-F5344CB8AC3E}">
        <p14:creationId xmlns:p14="http://schemas.microsoft.com/office/powerpoint/2010/main" val="26430517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D2480FA-B8FE-632C-D827-6F1E78EB526D}"/>
              </a:ext>
            </a:extLst>
          </p:cNvPr>
          <p:cNvSpPr>
            <a:spLocks noGrp="1"/>
          </p:cNvSpPr>
          <p:nvPr>
            <p:ph type="title"/>
          </p:nvPr>
        </p:nvSpPr>
        <p:spPr/>
        <p:txBody>
          <a:bodyPr/>
          <a:lstStyle/>
          <a:p>
            <a:r>
              <a:rPr lang="tr-TR" dirty="0"/>
              <a:t>TARTIŞMA</a:t>
            </a:r>
          </a:p>
        </p:txBody>
      </p:sp>
      <p:sp>
        <p:nvSpPr>
          <p:cNvPr id="3" name="İçerik Yer Tutucusu 2">
            <a:extLst>
              <a:ext uri="{FF2B5EF4-FFF2-40B4-BE49-F238E27FC236}">
                <a16:creationId xmlns:a16="http://schemas.microsoft.com/office/drawing/2014/main" id="{7A49B827-706F-B4D1-6FCD-048433929B98}"/>
              </a:ext>
            </a:extLst>
          </p:cNvPr>
          <p:cNvSpPr>
            <a:spLocks noGrp="1"/>
          </p:cNvSpPr>
          <p:nvPr>
            <p:ph idx="1"/>
          </p:nvPr>
        </p:nvSpPr>
        <p:spPr/>
        <p:txBody>
          <a:bodyPr>
            <a:normAutofit/>
          </a:bodyPr>
          <a:lstStyle/>
          <a:p>
            <a:r>
              <a:rPr lang="tr-TR" sz="2400" dirty="0"/>
              <a:t>Profilaktik antiretrovirallerin reçetelenme kriterlerinden biri olan prezervatifsiz cinsel uygulamalar nedeniyle </a:t>
            </a:r>
            <a:r>
              <a:rPr lang="tr-TR" sz="2400" dirty="0" err="1"/>
              <a:t>PrEP</a:t>
            </a:r>
            <a:r>
              <a:rPr lang="tr-TR" sz="2400" dirty="0"/>
              <a:t> kullananlar genellikle HIV enfeksiyonu açısından yüksek risk altındadır. </a:t>
            </a:r>
          </a:p>
          <a:p>
            <a:r>
              <a:rPr lang="tr-TR" sz="2400" dirty="0"/>
              <a:t>Bu çalışmada </a:t>
            </a:r>
            <a:r>
              <a:rPr lang="tr-TR" sz="2400" dirty="0" err="1"/>
              <a:t>PrEP</a:t>
            </a:r>
            <a:r>
              <a:rPr lang="tr-TR" sz="2400" dirty="0"/>
              <a:t> alınmasına rağmen, cinsel partner sayısı ve cinsel uygulama şekli değişmemiş.</a:t>
            </a:r>
          </a:p>
          <a:p>
            <a:r>
              <a:rPr lang="tr-TR" sz="2400" dirty="0"/>
              <a:t>Bununla birlikte, cinsel ilişki sırasında daha az prezervatif kullanma riskinde kademeli ve önemli bir artış olmuş.</a:t>
            </a:r>
          </a:p>
          <a:p>
            <a:r>
              <a:rPr lang="tr-TR" sz="2400" dirty="0"/>
              <a:t>Diğer çalışmalar da, </a:t>
            </a:r>
            <a:r>
              <a:rPr lang="tr-TR" sz="2400" dirty="0" err="1"/>
              <a:t>PrEP'i</a:t>
            </a:r>
            <a:r>
              <a:rPr lang="tr-TR" sz="2400" dirty="0"/>
              <a:t> başlattıktan sonra kondomsuz cinsel uygulamalar da artış olduğunu göstermiş</a:t>
            </a:r>
            <a:r>
              <a:rPr lang="tr-TR" sz="2400" dirty="0">
                <a:latin typeface="Calibri Light" panose="020F0302020204030204" pitchFamily="34" charset="0"/>
                <a:cs typeface="Calibri Light" panose="020F0302020204030204" pitchFamily="34" charset="0"/>
              </a:rPr>
              <a:t>¹⁴</a:t>
            </a:r>
            <a:r>
              <a:rPr lang="tr-TR" sz="2400" dirty="0"/>
              <a:t>. </a:t>
            </a:r>
          </a:p>
        </p:txBody>
      </p:sp>
      <p:sp>
        <p:nvSpPr>
          <p:cNvPr id="4" name="Metin kutusu 3">
            <a:extLst>
              <a:ext uri="{FF2B5EF4-FFF2-40B4-BE49-F238E27FC236}">
                <a16:creationId xmlns:a16="http://schemas.microsoft.com/office/drawing/2014/main" id="{F0EA656E-7B74-4F1F-F780-91EB7447B1F2}"/>
              </a:ext>
            </a:extLst>
          </p:cNvPr>
          <p:cNvSpPr txBox="1"/>
          <p:nvPr/>
        </p:nvSpPr>
        <p:spPr>
          <a:xfrm>
            <a:off x="1285461" y="6248400"/>
            <a:ext cx="3458817" cy="246221"/>
          </a:xfrm>
          <a:prstGeom prst="rect">
            <a:avLst/>
          </a:prstGeom>
          <a:noFill/>
        </p:spPr>
        <p:txBody>
          <a:bodyPr wrap="square" rtlCol="0">
            <a:spAutoFit/>
          </a:bodyPr>
          <a:lstStyle/>
          <a:p>
            <a:r>
              <a:rPr lang="tr-TR" sz="1000" dirty="0"/>
              <a:t>14- </a:t>
            </a:r>
            <a:r>
              <a:rPr lang="tr-TR" sz="1000" dirty="0" err="1"/>
              <a:t>Traeger</a:t>
            </a:r>
            <a:r>
              <a:rPr lang="tr-TR" sz="1000" dirty="0"/>
              <a:t> ve diğerleri, 2018</a:t>
            </a:r>
          </a:p>
        </p:txBody>
      </p:sp>
    </p:spTree>
    <p:extLst>
      <p:ext uri="{BB962C8B-B14F-4D97-AF65-F5344CB8AC3E}">
        <p14:creationId xmlns:p14="http://schemas.microsoft.com/office/powerpoint/2010/main" val="30341003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7FC7AF5-69A5-A382-0602-D4D705A719BE}"/>
              </a:ext>
            </a:extLst>
          </p:cNvPr>
          <p:cNvSpPr>
            <a:spLocks noGrp="1"/>
          </p:cNvSpPr>
          <p:nvPr>
            <p:ph type="title"/>
          </p:nvPr>
        </p:nvSpPr>
        <p:spPr/>
        <p:txBody>
          <a:bodyPr/>
          <a:lstStyle/>
          <a:p>
            <a:r>
              <a:rPr lang="tr-TR" dirty="0"/>
              <a:t>TARTIŞMA</a:t>
            </a:r>
          </a:p>
        </p:txBody>
      </p:sp>
      <p:sp>
        <p:nvSpPr>
          <p:cNvPr id="3" name="İçerik Yer Tutucusu 2">
            <a:extLst>
              <a:ext uri="{FF2B5EF4-FFF2-40B4-BE49-F238E27FC236}">
                <a16:creationId xmlns:a16="http://schemas.microsoft.com/office/drawing/2014/main" id="{F71DA7C1-751C-7268-EE33-7705AF8C9863}"/>
              </a:ext>
            </a:extLst>
          </p:cNvPr>
          <p:cNvSpPr>
            <a:spLocks noGrp="1"/>
          </p:cNvSpPr>
          <p:nvPr>
            <p:ph idx="1"/>
          </p:nvPr>
        </p:nvSpPr>
        <p:spPr/>
        <p:txBody>
          <a:bodyPr>
            <a:normAutofit/>
          </a:bodyPr>
          <a:lstStyle/>
          <a:p>
            <a:r>
              <a:rPr lang="tr-TR" sz="2400" dirty="0"/>
              <a:t>Bununla birlikte, kondomsuz cinsel uygulamalardaki bu artış, sıklıkla cinsel yolla bulaşan hastalıkların sayısındaki artışla ilişkilendirilmesine rağmen, </a:t>
            </a:r>
            <a:r>
              <a:rPr lang="tr-TR" sz="2400" dirty="0" err="1"/>
              <a:t>PreP'nin</a:t>
            </a:r>
            <a:r>
              <a:rPr lang="tr-TR" sz="2400" dirty="0"/>
              <a:t> yeni HIV vakalarının ortaya çıkmasını önleme olan ana faydasını azaltmadı.(</a:t>
            </a:r>
            <a:r>
              <a:rPr lang="tr-TR" sz="2400" dirty="0">
                <a:latin typeface="Calibri Light" panose="020F0302020204030204" pitchFamily="34" charset="0"/>
                <a:cs typeface="Calibri Light" panose="020F0302020204030204" pitchFamily="34" charset="0"/>
              </a:rPr>
              <a:t>¹¹,¹²</a:t>
            </a:r>
            <a:r>
              <a:rPr lang="tr-TR" sz="2400" dirty="0"/>
              <a:t>).</a:t>
            </a:r>
          </a:p>
          <a:p>
            <a:r>
              <a:rPr lang="tr-TR" sz="2400" dirty="0"/>
              <a:t>Kohort boyunca </a:t>
            </a:r>
            <a:r>
              <a:rPr lang="tr-TR" sz="2400" dirty="0" err="1"/>
              <a:t>PrEP</a:t>
            </a:r>
            <a:r>
              <a:rPr lang="tr-TR" sz="2400" dirty="0"/>
              <a:t> kullanıcıları arasında HIV enfeksiyonu yokmuş. </a:t>
            </a:r>
          </a:p>
          <a:p>
            <a:r>
              <a:rPr lang="tr-TR" sz="2400" dirty="0"/>
              <a:t>Katılım ziyaretini takip eden ziyaretlerde iki akut HIV viral enfeksiyonu vakası tespit edilmiş.</a:t>
            </a:r>
          </a:p>
          <a:p>
            <a:r>
              <a:rPr lang="tr-TR" sz="2400" dirty="0" err="1"/>
              <a:t>Genotiplemede</a:t>
            </a:r>
            <a:r>
              <a:rPr lang="tr-TR" sz="2400" dirty="0"/>
              <a:t> antiretrovirallere direnç gözlenmemiş.</a:t>
            </a:r>
          </a:p>
        </p:txBody>
      </p:sp>
      <p:sp>
        <p:nvSpPr>
          <p:cNvPr id="4" name="Metin kutusu 3">
            <a:extLst>
              <a:ext uri="{FF2B5EF4-FFF2-40B4-BE49-F238E27FC236}">
                <a16:creationId xmlns:a16="http://schemas.microsoft.com/office/drawing/2014/main" id="{B240DF92-0AAA-72E4-CC33-C6CAD54ECE02}"/>
              </a:ext>
            </a:extLst>
          </p:cNvPr>
          <p:cNvSpPr txBox="1"/>
          <p:nvPr/>
        </p:nvSpPr>
        <p:spPr>
          <a:xfrm>
            <a:off x="913795" y="6248400"/>
            <a:ext cx="6480313" cy="246221"/>
          </a:xfrm>
          <a:prstGeom prst="rect">
            <a:avLst/>
          </a:prstGeom>
          <a:noFill/>
        </p:spPr>
        <p:txBody>
          <a:bodyPr wrap="square" rtlCol="0">
            <a:spAutoFit/>
          </a:bodyPr>
          <a:lstStyle/>
          <a:p>
            <a:r>
              <a:rPr lang="tr-TR" sz="1000" dirty="0"/>
              <a:t>11- </a:t>
            </a:r>
            <a:r>
              <a:rPr lang="tr-TR" sz="1000" dirty="0" err="1"/>
              <a:t>Montaño</a:t>
            </a:r>
            <a:r>
              <a:rPr lang="tr-TR" sz="1000" dirty="0"/>
              <a:t> ve diğerleri, 2019    12- </a:t>
            </a:r>
            <a:r>
              <a:rPr lang="tr-TR" sz="1000" dirty="0" err="1"/>
              <a:t>Volk</a:t>
            </a:r>
            <a:r>
              <a:rPr lang="tr-TR" sz="1000" dirty="0"/>
              <a:t> ve diğerleri, 2015</a:t>
            </a:r>
          </a:p>
        </p:txBody>
      </p:sp>
    </p:spTree>
    <p:extLst>
      <p:ext uri="{BB962C8B-B14F-4D97-AF65-F5344CB8AC3E}">
        <p14:creationId xmlns:p14="http://schemas.microsoft.com/office/powerpoint/2010/main" val="9590248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170B114-7EAC-AEA9-334A-F081EFC62F20}"/>
              </a:ext>
            </a:extLst>
          </p:cNvPr>
          <p:cNvSpPr>
            <a:spLocks noGrp="1"/>
          </p:cNvSpPr>
          <p:nvPr>
            <p:ph type="title"/>
          </p:nvPr>
        </p:nvSpPr>
        <p:spPr/>
        <p:txBody>
          <a:bodyPr/>
          <a:lstStyle/>
          <a:p>
            <a:r>
              <a:rPr lang="tr-TR" dirty="0"/>
              <a:t>TARTIŞMA</a:t>
            </a:r>
          </a:p>
        </p:txBody>
      </p:sp>
      <p:sp>
        <p:nvSpPr>
          <p:cNvPr id="3" name="İçerik Yer Tutucusu 2">
            <a:extLst>
              <a:ext uri="{FF2B5EF4-FFF2-40B4-BE49-F238E27FC236}">
                <a16:creationId xmlns:a16="http://schemas.microsoft.com/office/drawing/2014/main" id="{85EA8DF2-6BFD-345C-B22E-E78EB6C71435}"/>
              </a:ext>
            </a:extLst>
          </p:cNvPr>
          <p:cNvSpPr>
            <a:spLocks noGrp="1"/>
          </p:cNvSpPr>
          <p:nvPr>
            <p:ph idx="1"/>
          </p:nvPr>
        </p:nvSpPr>
        <p:spPr/>
        <p:txBody>
          <a:bodyPr>
            <a:normAutofit/>
          </a:bodyPr>
          <a:lstStyle/>
          <a:p>
            <a:r>
              <a:rPr lang="tr-TR" sz="2400" dirty="0" err="1"/>
              <a:t>PrEP</a:t>
            </a:r>
            <a:r>
              <a:rPr lang="tr-TR" sz="2400" dirty="0"/>
              <a:t> bağlamında HIV testi süreci, gelişmiş laboratuvar ve altyapı testlerine sınırlı erişimin olduğu düşük kaynaklı ortamlarda özellikle zordur</a:t>
            </a:r>
            <a:r>
              <a:rPr lang="tr-TR" sz="2400" dirty="0">
                <a:latin typeface="Calibri Light" panose="020F0302020204030204" pitchFamily="34" charset="0"/>
                <a:cs typeface="Calibri Light" panose="020F0302020204030204" pitchFamily="34" charset="0"/>
              </a:rPr>
              <a:t>²³.</a:t>
            </a:r>
            <a:endParaRPr lang="tr-TR" sz="2400" dirty="0"/>
          </a:p>
          <a:p>
            <a:r>
              <a:rPr lang="tr-TR" sz="2400" dirty="0"/>
              <a:t>Akut HIV enfeksiyonunu ekarte etmek için faydalı olabilecek 4. nesil testler ve HIV viral yükünün ölçülmesi gibi </a:t>
            </a:r>
            <a:r>
              <a:rPr lang="tr-TR" sz="2400" dirty="0" err="1"/>
              <a:t>HIV'i</a:t>
            </a:r>
            <a:r>
              <a:rPr lang="tr-TR" sz="2400" dirty="0"/>
              <a:t> tespit etmek için daha yüksek hassasiyete sahip testlerin kullanılmasına ihtiyaç vardır.</a:t>
            </a:r>
          </a:p>
          <a:p>
            <a:r>
              <a:rPr lang="tr-TR" sz="2400" dirty="0"/>
              <a:t>CYBE oluşumunu değerlendirmek için kullanılan parametrelerden biri belirti ve semptomların kişisel bildirimiydi. Semptomatik </a:t>
            </a:r>
            <a:r>
              <a:rPr lang="tr-TR" sz="2400" dirty="0" err="1"/>
              <a:t>CYBE'leri</a:t>
            </a:r>
            <a:r>
              <a:rPr lang="tr-TR" sz="2400" dirty="0"/>
              <a:t> değerlendiren bu parametre ile ilgili olarak insidansta artış olmamış, aksine takip süresi boyunca azalma gözlenmiş.</a:t>
            </a:r>
          </a:p>
        </p:txBody>
      </p:sp>
      <p:sp>
        <p:nvSpPr>
          <p:cNvPr id="4" name="Metin kutusu 3">
            <a:extLst>
              <a:ext uri="{FF2B5EF4-FFF2-40B4-BE49-F238E27FC236}">
                <a16:creationId xmlns:a16="http://schemas.microsoft.com/office/drawing/2014/main" id="{B6D77728-4A47-6646-5E36-34E5F447BCE5}"/>
              </a:ext>
            </a:extLst>
          </p:cNvPr>
          <p:cNvSpPr txBox="1"/>
          <p:nvPr/>
        </p:nvSpPr>
        <p:spPr>
          <a:xfrm>
            <a:off x="1404730" y="6125289"/>
            <a:ext cx="4134679" cy="246221"/>
          </a:xfrm>
          <a:prstGeom prst="rect">
            <a:avLst/>
          </a:prstGeom>
          <a:noFill/>
        </p:spPr>
        <p:txBody>
          <a:bodyPr wrap="square" rtlCol="0">
            <a:spAutoFit/>
          </a:bodyPr>
          <a:lstStyle/>
          <a:p>
            <a:r>
              <a:rPr lang="tr-TR" sz="1000" dirty="0"/>
              <a:t>23- Elliott ve diğerleri, 2019 </a:t>
            </a:r>
          </a:p>
        </p:txBody>
      </p:sp>
    </p:spTree>
    <p:extLst>
      <p:ext uri="{BB962C8B-B14F-4D97-AF65-F5344CB8AC3E}">
        <p14:creationId xmlns:p14="http://schemas.microsoft.com/office/powerpoint/2010/main" val="340308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C7F054-0632-679E-96CB-19D0A88402D0}"/>
              </a:ext>
            </a:extLst>
          </p:cNvPr>
          <p:cNvSpPr>
            <a:spLocks noGrp="1"/>
          </p:cNvSpPr>
          <p:nvPr>
            <p:ph type="title"/>
          </p:nvPr>
        </p:nvSpPr>
        <p:spPr/>
        <p:txBody>
          <a:bodyPr/>
          <a:lstStyle/>
          <a:p>
            <a:r>
              <a:rPr lang="tr-TR" dirty="0"/>
              <a:t>TARTIŞMA</a:t>
            </a:r>
          </a:p>
        </p:txBody>
      </p:sp>
      <p:sp>
        <p:nvSpPr>
          <p:cNvPr id="3" name="İçerik Yer Tutucusu 2">
            <a:extLst>
              <a:ext uri="{FF2B5EF4-FFF2-40B4-BE49-F238E27FC236}">
                <a16:creationId xmlns:a16="http://schemas.microsoft.com/office/drawing/2014/main" id="{4B403DD9-B2DD-B953-283E-1BE01F4CB9E2}"/>
              </a:ext>
            </a:extLst>
          </p:cNvPr>
          <p:cNvSpPr>
            <a:spLocks noGrp="1"/>
          </p:cNvSpPr>
          <p:nvPr>
            <p:ph idx="1"/>
          </p:nvPr>
        </p:nvSpPr>
        <p:spPr/>
        <p:txBody>
          <a:bodyPr>
            <a:normAutofit/>
          </a:bodyPr>
          <a:lstStyle/>
          <a:p>
            <a:r>
              <a:rPr lang="tr-TR" sz="2400" dirty="0"/>
              <a:t>Bununla birlikte, insanların çoğunun asemptomatik olması, hafif belirti veya bulgularının olması ve değişikliklerin fark edilememesi nedeniyle </a:t>
            </a:r>
            <a:r>
              <a:rPr lang="tr-TR" sz="2400" dirty="0" err="1"/>
              <a:t>CYBE'leri</a:t>
            </a:r>
            <a:r>
              <a:rPr lang="tr-TR" sz="2400" dirty="0"/>
              <a:t> bildirmemesi muhtemeldir</a:t>
            </a:r>
            <a:r>
              <a:rPr lang="tr-TR" sz="2400" dirty="0">
                <a:latin typeface="Calibri Light" panose="020F0302020204030204" pitchFamily="34" charset="0"/>
                <a:cs typeface="Calibri Light" panose="020F0302020204030204" pitchFamily="34" charset="0"/>
              </a:rPr>
              <a:t>²⁴.</a:t>
            </a:r>
            <a:endParaRPr lang="tr-TR" sz="2400" dirty="0"/>
          </a:p>
          <a:p>
            <a:r>
              <a:rPr lang="tr-TR" sz="2400" dirty="0"/>
              <a:t>Geniş bir sistematik inceleme ve meta-analiz, </a:t>
            </a:r>
            <a:r>
              <a:rPr lang="tr-TR" sz="2400" dirty="0" err="1"/>
              <a:t>PrEP</a:t>
            </a:r>
            <a:r>
              <a:rPr lang="tr-TR" sz="2400" dirty="0"/>
              <a:t> kullanıcıları arasında </a:t>
            </a:r>
            <a:r>
              <a:rPr lang="tr-TR" sz="2400" dirty="0" err="1"/>
              <a:t>CYBE'lerin</a:t>
            </a:r>
            <a:r>
              <a:rPr lang="tr-TR" sz="2400" dirty="0"/>
              <a:t> yüksek prevalansını ve insidansını</a:t>
            </a:r>
            <a:r>
              <a:rPr lang="tr-TR" sz="2400" dirty="0">
                <a:latin typeface="Calibri Light" panose="020F0302020204030204" pitchFamily="34" charset="0"/>
                <a:cs typeface="Calibri Light" panose="020F0302020204030204" pitchFamily="34" charset="0"/>
              </a:rPr>
              <a:t>²⁵ </a:t>
            </a:r>
            <a:r>
              <a:rPr lang="tr-TR" sz="2400" dirty="0"/>
              <a:t>cinsel ilişki sırasında kondom kullanımının azalması ile uyumlu olduğu birçok çalışmada gözlemlenmiştir</a:t>
            </a:r>
            <a:r>
              <a:rPr lang="tr-TR" sz="2400" dirty="0">
                <a:latin typeface="Calibri Light" panose="020F0302020204030204" pitchFamily="34" charset="0"/>
                <a:cs typeface="Calibri Light" panose="020F0302020204030204" pitchFamily="34" charset="0"/>
              </a:rPr>
              <a:t>¹⁴.</a:t>
            </a:r>
            <a:endParaRPr lang="tr-TR" sz="2400" dirty="0"/>
          </a:p>
          <a:p>
            <a:r>
              <a:rPr lang="tr-TR" sz="2400" dirty="0"/>
              <a:t>CYBE insidansının yüksek olduğunu bildiren araştırmalar, anorektal, üretral ve </a:t>
            </a:r>
            <a:r>
              <a:rPr lang="tr-TR" sz="2400" dirty="0" err="1"/>
              <a:t>orofaringeal</a:t>
            </a:r>
            <a:r>
              <a:rPr lang="tr-TR" sz="2400" dirty="0"/>
              <a:t> mukoza gibi çeşitli anatomik bölgelerde </a:t>
            </a:r>
            <a:r>
              <a:rPr lang="tr-TR" sz="2400" dirty="0" err="1"/>
              <a:t>klamidya</a:t>
            </a:r>
            <a:r>
              <a:rPr lang="tr-TR" sz="2400" dirty="0"/>
              <a:t> ve </a:t>
            </a:r>
            <a:r>
              <a:rPr lang="tr-TR" sz="2400" dirty="0" err="1"/>
              <a:t>sifilizi</a:t>
            </a:r>
            <a:r>
              <a:rPr lang="tr-TR" sz="2400" dirty="0"/>
              <a:t> taramak için moleküler biyoloji gibi diğer tanı araçlarını kullanmıştır.</a:t>
            </a:r>
          </a:p>
        </p:txBody>
      </p:sp>
      <p:sp>
        <p:nvSpPr>
          <p:cNvPr id="4" name="Metin kutusu 3">
            <a:extLst>
              <a:ext uri="{FF2B5EF4-FFF2-40B4-BE49-F238E27FC236}">
                <a16:creationId xmlns:a16="http://schemas.microsoft.com/office/drawing/2014/main" id="{AFE7C6D6-AE42-13FF-33F3-30DA16C56504}"/>
              </a:ext>
            </a:extLst>
          </p:cNvPr>
          <p:cNvSpPr txBox="1"/>
          <p:nvPr/>
        </p:nvSpPr>
        <p:spPr>
          <a:xfrm>
            <a:off x="913795" y="6195391"/>
            <a:ext cx="7354957" cy="246221"/>
          </a:xfrm>
          <a:prstGeom prst="rect">
            <a:avLst/>
          </a:prstGeom>
          <a:noFill/>
        </p:spPr>
        <p:txBody>
          <a:bodyPr wrap="square" rtlCol="0">
            <a:spAutoFit/>
          </a:bodyPr>
          <a:lstStyle/>
          <a:p>
            <a:r>
              <a:rPr lang="tr-TR" sz="1000" dirty="0"/>
              <a:t>24- </a:t>
            </a:r>
            <a:r>
              <a:rPr lang="tr-TR" sz="1000" dirty="0" err="1"/>
              <a:t>Brasil</a:t>
            </a:r>
            <a:r>
              <a:rPr lang="tr-TR" sz="1000" dirty="0"/>
              <a:t>, 2020   25- </a:t>
            </a:r>
            <a:r>
              <a:rPr lang="tr-TR" sz="1000" dirty="0" err="1"/>
              <a:t>Ong</a:t>
            </a:r>
            <a:r>
              <a:rPr lang="tr-TR" sz="1000" dirty="0"/>
              <a:t> ve ark., 2019  14- </a:t>
            </a:r>
            <a:r>
              <a:rPr lang="tr-TR" sz="1000" dirty="0" err="1"/>
              <a:t>Traeger</a:t>
            </a:r>
            <a:r>
              <a:rPr lang="tr-TR" sz="1000" dirty="0"/>
              <a:t> ve ark.,2018</a:t>
            </a:r>
          </a:p>
        </p:txBody>
      </p:sp>
    </p:spTree>
    <p:extLst>
      <p:ext uri="{BB962C8B-B14F-4D97-AF65-F5344CB8AC3E}">
        <p14:creationId xmlns:p14="http://schemas.microsoft.com/office/powerpoint/2010/main" val="4236736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A99DC2E-20CC-9F0F-1BEA-DAF7E584AD8A}"/>
              </a:ext>
            </a:extLst>
          </p:cNvPr>
          <p:cNvSpPr>
            <a:spLocks noGrp="1"/>
          </p:cNvSpPr>
          <p:nvPr>
            <p:ph type="title"/>
          </p:nvPr>
        </p:nvSpPr>
        <p:spPr/>
        <p:txBody>
          <a:bodyPr/>
          <a:lstStyle/>
          <a:p>
            <a:r>
              <a:rPr lang="tr-TR" dirty="0"/>
              <a:t>TARTIŞMA</a:t>
            </a:r>
          </a:p>
        </p:txBody>
      </p:sp>
      <p:sp>
        <p:nvSpPr>
          <p:cNvPr id="3" name="İçerik Yer Tutucusu 2">
            <a:extLst>
              <a:ext uri="{FF2B5EF4-FFF2-40B4-BE49-F238E27FC236}">
                <a16:creationId xmlns:a16="http://schemas.microsoft.com/office/drawing/2014/main" id="{9BAD8FD4-8327-7D5B-561D-914B9883D002}"/>
              </a:ext>
            </a:extLst>
          </p:cNvPr>
          <p:cNvSpPr>
            <a:spLocks noGrp="1"/>
          </p:cNvSpPr>
          <p:nvPr>
            <p:ph idx="1"/>
          </p:nvPr>
        </p:nvSpPr>
        <p:spPr/>
        <p:txBody>
          <a:bodyPr>
            <a:normAutofit/>
          </a:bodyPr>
          <a:lstStyle/>
          <a:p>
            <a:r>
              <a:rPr lang="tr-TR" sz="2400" dirty="0"/>
              <a:t>Bu, özellikle asemptomatik olanlarda </a:t>
            </a:r>
            <a:r>
              <a:rPr lang="tr-TR" sz="2400" dirty="0" err="1"/>
              <a:t>CYBE'lerin</a:t>
            </a:r>
            <a:r>
              <a:rPr lang="tr-TR" sz="2400" dirty="0"/>
              <a:t> saptanmasındaki hassasiyeti önemli ölçüde artırır. </a:t>
            </a:r>
          </a:p>
          <a:p>
            <a:r>
              <a:rPr lang="tr-TR" sz="2400" dirty="0"/>
              <a:t>Bu çalışmada kullanılmış diğer bir parametre, hızlı test ve VDRL kullanılarak </a:t>
            </a:r>
            <a:r>
              <a:rPr lang="tr-TR" sz="2400" dirty="0" err="1"/>
              <a:t>sifiliz</a:t>
            </a:r>
            <a:r>
              <a:rPr lang="tr-TR" sz="2400" dirty="0"/>
              <a:t> taramasıdır.</a:t>
            </a:r>
          </a:p>
          <a:p>
            <a:r>
              <a:rPr lang="tr-TR" sz="2400" dirty="0" err="1"/>
              <a:t>Sifiliz</a:t>
            </a:r>
            <a:r>
              <a:rPr lang="tr-TR" sz="2400" dirty="0"/>
              <a:t> vakalarının ortaya çıkmasında bir artış olmuştur, ancak bu bulgu analiz edilen numunenin büyüklüğünden dolayı istatistiksel olarak anlamlı çıkmamıştır.</a:t>
            </a:r>
          </a:p>
          <a:p>
            <a:r>
              <a:rPr lang="tr-TR" sz="2400" dirty="0"/>
              <a:t>Brezilya, son yıllarda </a:t>
            </a:r>
            <a:r>
              <a:rPr lang="tr-TR" sz="2400" dirty="0" err="1"/>
              <a:t>sifiliz</a:t>
            </a:r>
            <a:r>
              <a:rPr lang="tr-TR" sz="2400" dirty="0"/>
              <a:t> saptama oranındaki önemli artışla ilgili olarak diğer ülkelerden farklı değildir</a:t>
            </a:r>
            <a:r>
              <a:rPr lang="tr-TR" sz="2400" dirty="0">
                <a:latin typeface="Calibri Light" panose="020F0302020204030204" pitchFamily="34" charset="0"/>
                <a:cs typeface="Calibri Light" panose="020F0302020204030204" pitchFamily="34" charset="0"/>
              </a:rPr>
              <a:t>²⁹.</a:t>
            </a:r>
            <a:endParaRPr lang="tr-TR" sz="2400" dirty="0"/>
          </a:p>
        </p:txBody>
      </p:sp>
      <p:sp>
        <p:nvSpPr>
          <p:cNvPr id="4" name="Metin kutusu 3">
            <a:extLst>
              <a:ext uri="{FF2B5EF4-FFF2-40B4-BE49-F238E27FC236}">
                <a16:creationId xmlns:a16="http://schemas.microsoft.com/office/drawing/2014/main" id="{7B38FD10-D686-E2D9-8087-3832BD6DF513}"/>
              </a:ext>
            </a:extLst>
          </p:cNvPr>
          <p:cNvSpPr txBox="1"/>
          <p:nvPr/>
        </p:nvSpPr>
        <p:spPr>
          <a:xfrm>
            <a:off x="1503336" y="6137329"/>
            <a:ext cx="2216257" cy="246221"/>
          </a:xfrm>
          <a:prstGeom prst="rect">
            <a:avLst/>
          </a:prstGeom>
          <a:noFill/>
        </p:spPr>
        <p:txBody>
          <a:bodyPr wrap="square" rtlCol="0">
            <a:spAutoFit/>
          </a:bodyPr>
          <a:lstStyle/>
          <a:p>
            <a:r>
              <a:rPr lang="tr-TR" sz="1000" dirty="0"/>
              <a:t>29- </a:t>
            </a:r>
            <a:r>
              <a:rPr lang="tr-TR" sz="1000" dirty="0" err="1"/>
              <a:t>Brasil</a:t>
            </a:r>
            <a:r>
              <a:rPr lang="tr-TR" sz="1000" dirty="0"/>
              <a:t>, 2019b</a:t>
            </a:r>
          </a:p>
        </p:txBody>
      </p:sp>
    </p:spTree>
    <p:extLst>
      <p:ext uri="{BB962C8B-B14F-4D97-AF65-F5344CB8AC3E}">
        <p14:creationId xmlns:p14="http://schemas.microsoft.com/office/powerpoint/2010/main" val="34435544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FEE3FC5-5820-FA03-073B-848FC3BD9EDB}"/>
              </a:ext>
            </a:extLst>
          </p:cNvPr>
          <p:cNvSpPr>
            <a:spLocks noGrp="1"/>
          </p:cNvSpPr>
          <p:nvPr>
            <p:ph type="title"/>
          </p:nvPr>
        </p:nvSpPr>
        <p:spPr/>
        <p:txBody>
          <a:bodyPr/>
          <a:lstStyle/>
          <a:p>
            <a:r>
              <a:rPr lang="tr-TR" dirty="0"/>
              <a:t>TARTIŞMA</a:t>
            </a:r>
          </a:p>
        </p:txBody>
      </p:sp>
      <p:sp>
        <p:nvSpPr>
          <p:cNvPr id="3" name="İçerik Yer Tutucusu 2">
            <a:extLst>
              <a:ext uri="{FF2B5EF4-FFF2-40B4-BE49-F238E27FC236}">
                <a16:creationId xmlns:a16="http://schemas.microsoft.com/office/drawing/2014/main" id="{BAF243B8-23E3-7D8A-2334-F9D6C147B0B1}"/>
              </a:ext>
            </a:extLst>
          </p:cNvPr>
          <p:cNvSpPr>
            <a:spLocks noGrp="1"/>
          </p:cNvSpPr>
          <p:nvPr>
            <p:ph idx="1"/>
          </p:nvPr>
        </p:nvSpPr>
        <p:spPr/>
        <p:txBody>
          <a:bodyPr>
            <a:normAutofit fontScale="92500"/>
          </a:bodyPr>
          <a:lstStyle/>
          <a:p>
            <a:r>
              <a:rPr lang="tr-TR" sz="2400" dirty="0"/>
              <a:t>Bu çalışmanın sonuçlarının bazı sınırlılıklar dikkate alınarak yorumlanması gerekmektedir. </a:t>
            </a:r>
          </a:p>
          <a:p>
            <a:r>
              <a:rPr lang="tr-TR" sz="2400" dirty="0"/>
              <a:t>Araştırmanın ana popülasyonunu yüksek eğitim düzeyine (% 89,9) sahip beyaz kullanıcılar (% 45,7) oluşturuyordu; bu, genel olarak çoğunlukla düşük eğitim düzeyine sahip beyaz olmayan insanlardan oluşan yerel nüfus gerçeğiyle çelişmekteydi</a:t>
            </a:r>
            <a:r>
              <a:rPr lang="tr-TR" sz="2400" dirty="0">
                <a:latin typeface="Calibri Light" panose="020F0302020204030204" pitchFamily="34" charset="0"/>
                <a:cs typeface="Calibri Light" panose="020F0302020204030204" pitchFamily="34" charset="0"/>
              </a:rPr>
              <a:t>²⁶.</a:t>
            </a:r>
            <a:r>
              <a:rPr lang="tr-TR" sz="2400" dirty="0"/>
              <a:t> </a:t>
            </a:r>
          </a:p>
          <a:p>
            <a:r>
              <a:rPr lang="tr-TR" sz="2400" dirty="0"/>
              <a:t>Bu çalışma popülasyonunda 18 ila 24 yaş arasındaki gençler (%21,9) ve trans bireyler (%2,3) gibi hassas nüfusların temsilinin düşük olduğu gözlenmiş.</a:t>
            </a:r>
          </a:p>
          <a:p>
            <a:r>
              <a:rPr lang="tr-TR" sz="2400" dirty="0"/>
              <a:t>Bu seviyeler, gençlerin %25,1'i ve transların %5,6'sı ile </a:t>
            </a:r>
            <a:r>
              <a:rPr lang="tr-TR" sz="2400" dirty="0" err="1"/>
              <a:t>PrEP</a:t>
            </a:r>
            <a:r>
              <a:rPr lang="tr-TR" sz="2400" dirty="0"/>
              <a:t> </a:t>
            </a:r>
            <a:r>
              <a:rPr lang="tr-TR" sz="2400" dirty="0" err="1"/>
              <a:t>Brasil</a:t>
            </a:r>
            <a:r>
              <a:rPr lang="tr-TR" sz="2400" dirty="0"/>
              <a:t> demonstrasyon çalışmasında</a:t>
            </a:r>
            <a:r>
              <a:rPr lang="tr-TR" sz="2400" dirty="0">
                <a:latin typeface="Calibri Light" panose="020F0302020204030204" pitchFamily="34" charset="0"/>
                <a:cs typeface="Calibri Light" panose="020F0302020204030204" pitchFamily="34" charset="0"/>
              </a:rPr>
              <a:t>²⁷</a:t>
            </a:r>
            <a:r>
              <a:rPr lang="tr-TR" sz="2400" dirty="0"/>
              <a:t> gözlemlenenlerden daha düşüktür.</a:t>
            </a:r>
          </a:p>
        </p:txBody>
      </p:sp>
      <p:sp>
        <p:nvSpPr>
          <p:cNvPr id="4" name="Metin kutusu 3">
            <a:extLst>
              <a:ext uri="{FF2B5EF4-FFF2-40B4-BE49-F238E27FC236}">
                <a16:creationId xmlns:a16="http://schemas.microsoft.com/office/drawing/2014/main" id="{AA6E330B-D917-6791-70AE-0BA7165A16B3}"/>
              </a:ext>
            </a:extLst>
          </p:cNvPr>
          <p:cNvSpPr txBox="1"/>
          <p:nvPr/>
        </p:nvSpPr>
        <p:spPr>
          <a:xfrm>
            <a:off x="1174119" y="6248400"/>
            <a:ext cx="4916557" cy="246221"/>
          </a:xfrm>
          <a:prstGeom prst="rect">
            <a:avLst/>
          </a:prstGeom>
          <a:noFill/>
        </p:spPr>
        <p:txBody>
          <a:bodyPr wrap="square" rtlCol="0">
            <a:spAutoFit/>
          </a:bodyPr>
          <a:lstStyle/>
          <a:p>
            <a:r>
              <a:rPr lang="tr-TR" sz="1000" dirty="0"/>
              <a:t>26-IBGE, 2010  27- </a:t>
            </a:r>
            <a:r>
              <a:rPr lang="tr-TR" sz="1000" dirty="0" err="1"/>
              <a:t>Grinsztejn</a:t>
            </a:r>
            <a:r>
              <a:rPr lang="tr-TR" sz="1000" dirty="0"/>
              <a:t> ve diğerleri, 2018 </a:t>
            </a:r>
          </a:p>
        </p:txBody>
      </p:sp>
    </p:spTree>
    <p:extLst>
      <p:ext uri="{BB962C8B-B14F-4D97-AF65-F5344CB8AC3E}">
        <p14:creationId xmlns:p14="http://schemas.microsoft.com/office/powerpoint/2010/main" val="24601265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08CE011-54AF-253E-E529-A2DF6D73322A}"/>
              </a:ext>
            </a:extLst>
          </p:cNvPr>
          <p:cNvSpPr>
            <a:spLocks noGrp="1"/>
          </p:cNvSpPr>
          <p:nvPr>
            <p:ph type="title"/>
          </p:nvPr>
        </p:nvSpPr>
        <p:spPr/>
        <p:txBody>
          <a:bodyPr/>
          <a:lstStyle/>
          <a:p>
            <a:r>
              <a:rPr lang="tr-TR" dirty="0"/>
              <a:t>TARTIŞMA</a:t>
            </a:r>
          </a:p>
        </p:txBody>
      </p:sp>
      <p:sp>
        <p:nvSpPr>
          <p:cNvPr id="3" name="İçerik Yer Tutucusu 2">
            <a:extLst>
              <a:ext uri="{FF2B5EF4-FFF2-40B4-BE49-F238E27FC236}">
                <a16:creationId xmlns:a16="http://schemas.microsoft.com/office/drawing/2014/main" id="{B9E711FA-6F07-CB95-6140-7575523FC28B}"/>
              </a:ext>
            </a:extLst>
          </p:cNvPr>
          <p:cNvSpPr>
            <a:spLocks noGrp="1"/>
          </p:cNvSpPr>
          <p:nvPr>
            <p:ph idx="1"/>
          </p:nvPr>
        </p:nvSpPr>
        <p:spPr/>
        <p:txBody>
          <a:bodyPr>
            <a:normAutofit/>
          </a:bodyPr>
          <a:lstStyle/>
          <a:p>
            <a:r>
              <a:rPr lang="tr-TR" sz="2400" dirty="0"/>
              <a:t>Öte yandan, 10 aylık takip süresi böbrek fonksiyonunda azalma gibi klinik olarak anlamlı değişiklikleri değerlendirmek için yetersiz kalmış olabilir.</a:t>
            </a:r>
          </a:p>
          <a:p>
            <a:r>
              <a:rPr lang="tr-TR" sz="2400" dirty="0"/>
              <a:t>Sonuç olarak, </a:t>
            </a:r>
            <a:r>
              <a:rPr lang="tr-TR" sz="2400" dirty="0" err="1"/>
              <a:t>PrEP'in</a:t>
            </a:r>
            <a:r>
              <a:rPr lang="tr-TR" sz="2400" dirty="0"/>
              <a:t> etkili olduğunu kanıtladığını ve yan etkilerin az sayıda komplikasyonunu ortaya koyduğunu gözlemlemişler.</a:t>
            </a:r>
          </a:p>
          <a:p>
            <a:r>
              <a:rPr lang="tr-TR" sz="2400" dirty="0" err="1"/>
              <a:t>PrEP</a:t>
            </a:r>
            <a:r>
              <a:rPr lang="tr-TR" sz="2400" dirty="0"/>
              <a:t>, yeni HIV vakalarının oluşumunu azaltma ana hedefinde etkilidir.</a:t>
            </a:r>
          </a:p>
          <a:p>
            <a:r>
              <a:rPr lang="tr-TR" sz="2400" dirty="0"/>
              <a:t>Bununla birlikte, prezervatifsiz cinsel uygulamalarda bir artış olabileceği gerçeğini kabul ederek, daha geniş bir önleme bağlamına dahil edilmelidir.</a:t>
            </a:r>
          </a:p>
          <a:p>
            <a:r>
              <a:rPr lang="tr-TR" sz="2400" dirty="0"/>
              <a:t>Bu bağlamda, </a:t>
            </a:r>
            <a:r>
              <a:rPr lang="tr-TR" sz="2400" dirty="0" err="1"/>
              <a:t>PrEP'e</a:t>
            </a:r>
            <a:r>
              <a:rPr lang="tr-TR" sz="2400" dirty="0"/>
              <a:t> uyumu teşvik etmek ve izlemek ve erken tedavilerini mümkün kılarak </a:t>
            </a:r>
            <a:r>
              <a:rPr lang="tr-TR" sz="2400" dirty="0" err="1"/>
              <a:t>CYBE'ler</a:t>
            </a:r>
            <a:r>
              <a:rPr lang="tr-TR" sz="2400" dirty="0"/>
              <a:t> için teşhis araçlarını optimize etmek gereklidir.</a:t>
            </a:r>
          </a:p>
        </p:txBody>
      </p:sp>
    </p:spTree>
    <p:extLst>
      <p:ext uri="{BB962C8B-B14F-4D97-AF65-F5344CB8AC3E}">
        <p14:creationId xmlns:p14="http://schemas.microsoft.com/office/powerpoint/2010/main" val="990842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8DC287-8E63-9433-61D4-F47EE5BA21B6}"/>
              </a:ext>
            </a:extLst>
          </p:cNvPr>
          <p:cNvSpPr>
            <a:spLocks noGrp="1"/>
          </p:cNvSpPr>
          <p:nvPr>
            <p:ph type="title"/>
          </p:nvPr>
        </p:nvSpPr>
        <p:spPr/>
        <p:txBody>
          <a:bodyPr/>
          <a:lstStyle/>
          <a:p>
            <a:r>
              <a:rPr lang="tr-TR" dirty="0"/>
              <a:t>GİRİŞ</a:t>
            </a:r>
          </a:p>
        </p:txBody>
      </p:sp>
      <p:sp>
        <p:nvSpPr>
          <p:cNvPr id="3" name="İçerik Yer Tutucusu 2">
            <a:extLst>
              <a:ext uri="{FF2B5EF4-FFF2-40B4-BE49-F238E27FC236}">
                <a16:creationId xmlns:a16="http://schemas.microsoft.com/office/drawing/2014/main" id="{319A1072-D70C-D9E9-6E7C-58376E1B7E6B}"/>
              </a:ext>
            </a:extLst>
          </p:cNvPr>
          <p:cNvSpPr>
            <a:spLocks noGrp="1"/>
          </p:cNvSpPr>
          <p:nvPr>
            <p:ph idx="1"/>
          </p:nvPr>
        </p:nvSpPr>
        <p:spPr>
          <a:xfrm>
            <a:off x="913795" y="1732449"/>
            <a:ext cx="10353762" cy="4628594"/>
          </a:xfrm>
        </p:spPr>
        <p:txBody>
          <a:bodyPr>
            <a:normAutofit fontScale="92500" lnSpcReduction="10000"/>
          </a:bodyPr>
          <a:lstStyle/>
          <a:p>
            <a:r>
              <a:rPr lang="tr-TR" sz="2400" dirty="0"/>
              <a:t>Birçok kontrollü çalışma erkeklerle </a:t>
            </a:r>
            <a:r>
              <a:rPr lang="tr-TR" sz="2400" dirty="0" err="1"/>
              <a:t>sex</a:t>
            </a:r>
            <a:r>
              <a:rPr lang="tr-TR" sz="2400" dirty="0"/>
              <a:t> yapan erkekler</a:t>
            </a:r>
            <a:r>
              <a:rPr lang="tr-TR" sz="2400" dirty="0">
                <a:latin typeface="Calibri Light" panose="020F0302020204030204" pitchFamily="34" charset="0"/>
                <a:cs typeface="Calibri Light" panose="020F0302020204030204" pitchFamily="34" charset="0"/>
              </a:rPr>
              <a:t> ¹,²</a:t>
            </a:r>
            <a:r>
              <a:rPr lang="tr-TR" sz="2400" dirty="0"/>
              <a:t>(MSM), trans kadınlar</a:t>
            </a:r>
            <a:r>
              <a:rPr lang="tr-TR" sz="2400" dirty="0">
                <a:latin typeface="Calibri Light" panose="020F0302020204030204" pitchFamily="34" charset="0"/>
                <a:cs typeface="Calibri Light" panose="020F0302020204030204" pitchFamily="34" charset="0"/>
              </a:rPr>
              <a:t>¹</a:t>
            </a:r>
            <a:r>
              <a:rPr lang="tr-TR" sz="2400" dirty="0"/>
              <a:t>, heteroseksüel çiftler</a:t>
            </a:r>
            <a:r>
              <a:rPr lang="tr-TR" sz="2400" dirty="0">
                <a:latin typeface="Calibri Light" panose="020F0302020204030204" pitchFamily="34" charset="0"/>
                <a:cs typeface="Calibri Light" panose="020F0302020204030204" pitchFamily="34" charset="0"/>
              </a:rPr>
              <a:t>³</a:t>
            </a:r>
            <a:r>
              <a:rPr lang="tr-TR" sz="2400" dirty="0"/>
              <a:t>, HIV </a:t>
            </a:r>
            <a:r>
              <a:rPr lang="tr-TR" sz="2400" dirty="0" err="1"/>
              <a:t>serodiskordanı</a:t>
            </a:r>
            <a:r>
              <a:rPr lang="tr-TR" sz="2400" dirty="0"/>
              <a:t> çiftler</a:t>
            </a:r>
            <a:r>
              <a:rPr lang="tr-TR" sz="2400" dirty="0">
                <a:latin typeface="Calibri Light" panose="020F0302020204030204" pitchFamily="34" charset="0"/>
                <a:cs typeface="Calibri Light" panose="020F0302020204030204" pitchFamily="34" charset="0"/>
              </a:rPr>
              <a:t>⁴</a:t>
            </a:r>
            <a:r>
              <a:rPr lang="tr-TR" sz="2400" dirty="0"/>
              <a:t> ve damar içi uyuşturucu kullanıcıları</a:t>
            </a:r>
            <a:r>
              <a:rPr lang="tr-TR" sz="2400" dirty="0">
                <a:latin typeface="Calibri Light" panose="020F0302020204030204" pitchFamily="34" charset="0"/>
                <a:cs typeface="Calibri Light" panose="020F0302020204030204" pitchFamily="34" charset="0"/>
              </a:rPr>
              <a:t>⁵</a:t>
            </a:r>
            <a:r>
              <a:rPr lang="tr-TR" sz="2400" dirty="0"/>
              <a:t> için bu günlük ilacın etkinliğini göstermiştir.</a:t>
            </a:r>
          </a:p>
          <a:p>
            <a:endParaRPr lang="tr-TR" sz="2400" dirty="0"/>
          </a:p>
          <a:p>
            <a:r>
              <a:rPr lang="tr-TR" sz="2400" dirty="0" err="1"/>
              <a:t>PrEP'in</a:t>
            </a:r>
            <a:r>
              <a:rPr lang="tr-TR" sz="2400" dirty="0"/>
              <a:t> etkinliği tamamen kullanıcının ilaca uyumuna bağlıdır. </a:t>
            </a:r>
          </a:p>
          <a:p>
            <a:endParaRPr lang="tr-TR" sz="2400" dirty="0"/>
          </a:p>
          <a:p>
            <a:r>
              <a:rPr lang="tr-TR" sz="2400" dirty="0"/>
              <a:t>Çok merkezli </a:t>
            </a:r>
            <a:r>
              <a:rPr lang="tr-TR" sz="2400" dirty="0" err="1"/>
              <a:t>iPrex</a:t>
            </a:r>
            <a:r>
              <a:rPr lang="tr-TR" sz="2400" dirty="0"/>
              <a:t> çalışmasında, kanlarında etkili ilaç konsantrasyonları olan kullanıcılar arasında HIV kapma riskinde %90'dan fazla bir azalma olmuştur</a:t>
            </a:r>
            <a:r>
              <a:rPr lang="tr-TR" sz="2400" dirty="0">
                <a:latin typeface="Calibri Light" panose="020F0302020204030204" pitchFamily="34" charset="0"/>
                <a:cs typeface="Calibri Light" panose="020F0302020204030204" pitchFamily="34" charset="0"/>
              </a:rPr>
              <a:t>¹</a:t>
            </a:r>
            <a:r>
              <a:rPr lang="tr-TR" sz="2400" dirty="0"/>
              <a:t>.</a:t>
            </a:r>
          </a:p>
          <a:p>
            <a:endParaRPr lang="tr-TR" sz="2400" dirty="0"/>
          </a:p>
          <a:p>
            <a:r>
              <a:rPr lang="tr-TR" sz="2400" dirty="0"/>
              <a:t>Sistematik bir derleme ve meta-analiz, </a:t>
            </a:r>
            <a:r>
              <a:rPr lang="tr-TR" sz="2400" dirty="0" err="1"/>
              <a:t>PrEP'in</a:t>
            </a:r>
            <a:r>
              <a:rPr lang="tr-TR" sz="2400" dirty="0"/>
              <a:t> etkinliğinin, yüksek kullanıcı uyumu olan çalışmalarda elde edildiğini bildirmiştir.</a:t>
            </a:r>
          </a:p>
        </p:txBody>
      </p:sp>
      <p:sp>
        <p:nvSpPr>
          <p:cNvPr id="4" name="Metin kutusu 3">
            <a:extLst>
              <a:ext uri="{FF2B5EF4-FFF2-40B4-BE49-F238E27FC236}">
                <a16:creationId xmlns:a16="http://schemas.microsoft.com/office/drawing/2014/main" id="{00161A80-8423-0C51-FBE5-31C2B0BCA508}"/>
              </a:ext>
            </a:extLst>
          </p:cNvPr>
          <p:cNvSpPr txBox="1"/>
          <p:nvPr/>
        </p:nvSpPr>
        <p:spPr>
          <a:xfrm>
            <a:off x="703665" y="6386484"/>
            <a:ext cx="10353761" cy="253916"/>
          </a:xfrm>
          <a:prstGeom prst="rect">
            <a:avLst/>
          </a:prstGeom>
          <a:noFill/>
        </p:spPr>
        <p:txBody>
          <a:bodyPr wrap="square" rtlCol="0">
            <a:spAutoFit/>
          </a:bodyPr>
          <a:lstStyle/>
          <a:p>
            <a:r>
              <a:rPr lang="tr-TR" sz="1000" dirty="0"/>
              <a:t>1-Grant ve diğerleri, 2010, 2014       2-McCormack ve diğerleri, 2016       3-Thigpen ve diğerleri, 2012           4-Baeten ve diğerleri, 2012        5-Choopanya ve diğerleri, 2013</a:t>
            </a:r>
          </a:p>
        </p:txBody>
      </p:sp>
    </p:spTree>
    <p:extLst>
      <p:ext uri="{BB962C8B-B14F-4D97-AF65-F5344CB8AC3E}">
        <p14:creationId xmlns:p14="http://schemas.microsoft.com/office/powerpoint/2010/main" val="2898601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9C0F28-2C57-FFD5-C4B6-2B3D4E4EAC14}"/>
              </a:ext>
            </a:extLst>
          </p:cNvPr>
          <p:cNvSpPr>
            <a:spLocks noGrp="1"/>
          </p:cNvSpPr>
          <p:nvPr>
            <p:ph type="title"/>
          </p:nvPr>
        </p:nvSpPr>
        <p:spPr/>
        <p:txBody>
          <a:bodyPr/>
          <a:lstStyle/>
          <a:p>
            <a:r>
              <a:rPr lang="tr-TR" dirty="0"/>
              <a:t>TARTIŞMA</a:t>
            </a:r>
          </a:p>
        </p:txBody>
      </p:sp>
      <p:sp>
        <p:nvSpPr>
          <p:cNvPr id="3" name="İçerik Yer Tutucusu 2">
            <a:extLst>
              <a:ext uri="{FF2B5EF4-FFF2-40B4-BE49-F238E27FC236}">
                <a16:creationId xmlns:a16="http://schemas.microsoft.com/office/drawing/2014/main" id="{F0F6F59D-4842-C22C-5DFC-D65145A6EA6B}"/>
              </a:ext>
            </a:extLst>
          </p:cNvPr>
          <p:cNvSpPr>
            <a:spLocks noGrp="1"/>
          </p:cNvSpPr>
          <p:nvPr>
            <p:ph idx="1"/>
          </p:nvPr>
        </p:nvSpPr>
        <p:spPr/>
        <p:txBody>
          <a:bodyPr>
            <a:normAutofit/>
          </a:bodyPr>
          <a:lstStyle/>
          <a:p>
            <a:r>
              <a:rPr lang="tr-TR" sz="2400" dirty="0"/>
              <a:t>Kullanıcıları </a:t>
            </a:r>
            <a:r>
              <a:rPr lang="tr-TR" sz="2400" dirty="0" err="1"/>
              <a:t>PrEP'te</a:t>
            </a:r>
            <a:r>
              <a:rPr lang="tr-TR" sz="2400" dirty="0"/>
              <a:t> tutmak ve kullanımından daha fazla kişinin yararlanabilmesi için kullanım önerisini genişletmek, önleme programının zorluklarıdır.</a:t>
            </a:r>
          </a:p>
          <a:p>
            <a:r>
              <a:rPr lang="tr-TR" sz="2400" dirty="0"/>
              <a:t>Gençler, trans kişiler ve seks işçileri gibi sosyal ve kültürel kaygılar nedeniyle erişimde güçlükler yaşayan en savunmasız topluluklardaki eylemlere öncelik verilmesine vurgu yapılmalıdır. </a:t>
            </a:r>
          </a:p>
          <a:p>
            <a:r>
              <a:rPr lang="tr-TR" sz="2400" dirty="0"/>
              <a:t>Öte yandan, </a:t>
            </a:r>
            <a:r>
              <a:rPr lang="tr-TR" sz="2400" dirty="0" err="1"/>
              <a:t>teletıp</a:t>
            </a:r>
            <a:r>
              <a:rPr lang="tr-TR" sz="2400" dirty="0"/>
              <a:t> yoluyla uzaktan yardım imkanının genişletilmesi bu açıdan umut verici olabilir</a:t>
            </a:r>
            <a:r>
              <a:rPr lang="tr-TR" sz="2400" dirty="0">
                <a:latin typeface="Calibri Light" panose="020F0302020204030204" pitchFamily="34" charset="0"/>
                <a:cs typeface="Calibri Light" panose="020F0302020204030204" pitchFamily="34" charset="0"/>
              </a:rPr>
              <a:t>²⁸.</a:t>
            </a:r>
            <a:endParaRPr lang="tr-TR" sz="2400" dirty="0"/>
          </a:p>
        </p:txBody>
      </p:sp>
      <p:sp>
        <p:nvSpPr>
          <p:cNvPr id="4" name="Metin kutusu 3">
            <a:extLst>
              <a:ext uri="{FF2B5EF4-FFF2-40B4-BE49-F238E27FC236}">
                <a16:creationId xmlns:a16="http://schemas.microsoft.com/office/drawing/2014/main" id="{9C1CCFF7-0915-5191-4DDE-DE26384080BF}"/>
              </a:ext>
            </a:extLst>
          </p:cNvPr>
          <p:cNvSpPr txBox="1"/>
          <p:nvPr/>
        </p:nvSpPr>
        <p:spPr>
          <a:xfrm>
            <a:off x="1113183" y="6069496"/>
            <a:ext cx="2875721" cy="246221"/>
          </a:xfrm>
          <a:prstGeom prst="rect">
            <a:avLst/>
          </a:prstGeom>
          <a:noFill/>
        </p:spPr>
        <p:txBody>
          <a:bodyPr wrap="square" rtlCol="0">
            <a:spAutoFit/>
          </a:bodyPr>
          <a:lstStyle/>
          <a:p>
            <a:r>
              <a:rPr lang="tr-TR" sz="1000" dirty="0"/>
              <a:t>28- </a:t>
            </a:r>
            <a:r>
              <a:rPr lang="tr-TR" sz="1000" dirty="0" err="1"/>
              <a:t>Hoagland</a:t>
            </a:r>
            <a:r>
              <a:rPr lang="tr-TR" sz="1000" dirty="0"/>
              <a:t> ve diğerleri, 2020</a:t>
            </a:r>
          </a:p>
        </p:txBody>
      </p:sp>
    </p:spTree>
    <p:extLst>
      <p:ext uri="{BB962C8B-B14F-4D97-AF65-F5344CB8AC3E}">
        <p14:creationId xmlns:p14="http://schemas.microsoft.com/office/powerpoint/2010/main" val="9255229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2D2BEF1-C1F8-7617-0EB5-3EF5F156E184}"/>
              </a:ext>
            </a:extLst>
          </p:cNvPr>
          <p:cNvSpPr>
            <a:spLocks noGrp="1"/>
          </p:cNvSpPr>
          <p:nvPr>
            <p:ph type="title"/>
          </p:nvPr>
        </p:nvSpPr>
        <p:spPr/>
        <p:txBody>
          <a:bodyPr/>
          <a:lstStyle/>
          <a:p>
            <a:r>
              <a:rPr lang="tr-TR" dirty="0"/>
              <a:t>TARTIŞMA</a:t>
            </a:r>
          </a:p>
        </p:txBody>
      </p:sp>
      <p:sp>
        <p:nvSpPr>
          <p:cNvPr id="3" name="İçerik Yer Tutucusu 2">
            <a:extLst>
              <a:ext uri="{FF2B5EF4-FFF2-40B4-BE49-F238E27FC236}">
                <a16:creationId xmlns:a16="http://schemas.microsoft.com/office/drawing/2014/main" id="{09462186-CBCF-1173-E643-3ADF4C0F0967}"/>
              </a:ext>
            </a:extLst>
          </p:cNvPr>
          <p:cNvSpPr>
            <a:spLocks noGrp="1"/>
          </p:cNvSpPr>
          <p:nvPr>
            <p:ph idx="1"/>
          </p:nvPr>
        </p:nvSpPr>
        <p:spPr/>
        <p:txBody>
          <a:bodyPr>
            <a:normAutofit/>
          </a:bodyPr>
          <a:lstStyle/>
          <a:p>
            <a:r>
              <a:rPr lang="tr-TR" sz="2400" dirty="0" err="1"/>
              <a:t>PrEP</a:t>
            </a:r>
            <a:r>
              <a:rPr lang="tr-TR" sz="2400" dirty="0"/>
              <a:t>, bu çalışmada gözlemlendiği gibi, antiretrovirallere yüksek bağlılıkla programda kalıcılık gösteren kullanıcılarda HIV önlemede etkili bir yoldur.</a:t>
            </a:r>
          </a:p>
          <a:p>
            <a:pPr marL="36900" indent="0">
              <a:buNone/>
            </a:pPr>
            <a:endParaRPr lang="tr-TR" sz="2400" dirty="0"/>
          </a:p>
          <a:p>
            <a:r>
              <a:rPr lang="tr-TR" sz="2400" dirty="0"/>
              <a:t>Bu nedenle </a:t>
            </a:r>
            <a:r>
              <a:rPr lang="tr-TR" sz="2400" dirty="0" err="1"/>
              <a:t>PrEP</a:t>
            </a:r>
            <a:r>
              <a:rPr lang="tr-TR" sz="2400" dirty="0"/>
              <a:t>, yalnızca bulaşma üzerindeki doğrudan etkisi nedeniyle değil, aynı zamanda erken teşhis ve tedaviyi teşvik ederek HIV ve diğer </a:t>
            </a:r>
            <a:r>
              <a:rPr lang="tr-TR" sz="2400" dirty="0" err="1"/>
              <a:t>CYBE'leri</a:t>
            </a:r>
            <a:r>
              <a:rPr lang="tr-TR" sz="2400" dirty="0"/>
              <a:t> test etme fırsatı nedeniyle de önemli bir rol oynar.</a:t>
            </a:r>
          </a:p>
        </p:txBody>
      </p:sp>
    </p:spTree>
    <p:extLst>
      <p:ext uri="{BB962C8B-B14F-4D97-AF65-F5344CB8AC3E}">
        <p14:creationId xmlns:p14="http://schemas.microsoft.com/office/powerpoint/2010/main" val="2907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D1939F-DC2B-A4BF-5C42-1A6DC0FFB61D}"/>
              </a:ext>
            </a:extLst>
          </p:cNvPr>
          <p:cNvSpPr>
            <a:spLocks noGrp="1"/>
          </p:cNvSpPr>
          <p:nvPr>
            <p:ph type="title"/>
          </p:nvPr>
        </p:nvSpPr>
        <p:spPr/>
        <p:txBody>
          <a:bodyPr/>
          <a:lstStyle/>
          <a:p>
            <a:r>
              <a:rPr lang="tr-TR" dirty="0"/>
              <a:t>GİRİŞ</a:t>
            </a:r>
          </a:p>
        </p:txBody>
      </p:sp>
      <p:sp>
        <p:nvSpPr>
          <p:cNvPr id="3" name="İçerik Yer Tutucusu 2">
            <a:extLst>
              <a:ext uri="{FF2B5EF4-FFF2-40B4-BE49-F238E27FC236}">
                <a16:creationId xmlns:a16="http://schemas.microsoft.com/office/drawing/2014/main" id="{7C3DC8D1-4768-1B75-D6D2-28DDB6A7B902}"/>
              </a:ext>
            </a:extLst>
          </p:cNvPr>
          <p:cNvSpPr>
            <a:spLocks noGrp="1"/>
          </p:cNvSpPr>
          <p:nvPr>
            <p:ph idx="1"/>
          </p:nvPr>
        </p:nvSpPr>
        <p:spPr>
          <a:xfrm>
            <a:off x="913795" y="1732449"/>
            <a:ext cx="10353762" cy="4515951"/>
          </a:xfrm>
        </p:spPr>
        <p:txBody>
          <a:bodyPr>
            <a:normAutofit fontScale="92500"/>
          </a:bodyPr>
          <a:lstStyle/>
          <a:p>
            <a:r>
              <a:rPr lang="tr-TR" sz="2400" dirty="0"/>
              <a:t>Bu çalışma; ilacın kanıt destekli güvenliğini belirtmişse de, bazı çalışmalardaki gibi hafif düzeyde </a:t>
            </a:r>
            <a:r>
              <a:rPr lang="tr-TR" sz="2400" dirty="0" err="1"/>
              <a:t>gastrointestinal</a:t>
            </a:r>
            <a:r>
              <a:rPr lang="tr-TR" sz="2400" dirty="0"/>
              <a:t> sistemle ilgili mide bulantısı, ishal ve şişkinlik gibi yan etkiler de ortaya çıkmıştır</a:t>
            </a:r>
            <a:r>
              <a:rPr lang="tr-TR" sz="2400" dirty="0">
                <a:latin typeface="Calibri Light" panose="020F0302020204030204" pitchFamily="34" charset="0"/>
                <a:cs typeface="Calibri Light" panose="020F0302020204030204" pitchFamily="34" charset="0"/>
              </a:rPr>
              <a:t>⁶.</a:t>
            </a:r>
          </a:p>
          <a:p>
            <a:endParaRPr lang="tr-TR" sz="2400" dirty="0"/>
          </a:p>
          <a:p>
            <a:r>
              <a:rPr lang="tr-TR" sz="2400" dirty="0" err="1"/>
              <a:t>PrEP</a:t>
            </a:r>
            <a:r>
              <a:rPr lang="tr-TR" sz="2400" dirty="0"/>
              <a:t> kullanımıyla ilgili endişelerden biri, bireylerin “risk </a:t>
            </a:r>
            <a:r>
              <a:rPr lang="tr-TR" sz="2400" dirty="0" err="1"/>
              <a:t>kompansasyonu</a:t>
            </a:r>
            <a:r>
              <a:rPr lang="tr-TR" sz="2400" dirty="0"/>
              <a:t>” olasılığı, </a:t>
            </a:r>
            <a:r>
              <a:rPr lang="tr-TR" sz="2400" dirty="0" err="1"/>
              <a:t>PrEP'in</a:t>
            </a:r>
            <a:r>
              <a:rPr lang="tr-TR" sz="2400" dirty="0"/>
              <a:t> koruyucu etkisi nedeniyle cinsel uygulamalarında daha az prezervatif kullanabilecekleri düşüncesidir</a:t>
            </a:r>
            <a:r>
              <a:rPr lang="tr-TR" sz="2400" dirty="0">
                <a:latin typeface="Calibri Light" panose="020F0302020204030204" pitchFamily="34" charset="0"/>
                <a:cs typeface="Calibri Light" panose="020F0302020204030204" pitchFamily="34" charset="0"/>
              </a:rPr>
              <a:t>⁷.</a:t>
            </a:r>
          </a:p>
          <a:p>
            <a:endParaRPr lang="tr-TR" sz="2400" dirty="0"/>
          </a:p>
          <a:p>
            <a:r>
              <a:rPr lang="tr-TR" sz="2400" dirty="0"/>
              <a:t>Çalışmalarda, ‘risk </a:t>
            </a:r>
            <a:r>
              <a:rPr lang="tr-TR" sz="2400" dirty="0" err="1"/>
              <a:t>kompansasyonu</a:t>
            </a:r>
            <a:r>
              <a:rPr lang="tr-TR" sz="2400" dirty="0"/>
              <a:t>’ ilişkideki partner sayısı, cinsel ilişki sırasında kondom kullanımı ve objektif bir risk ölçümü olarak cinsel yolla bulaşan enfeksiyonlar(CYBE) tanı kullanımı gibi bilgiler kullanılarak araştırılmıştır.</a:t>
            </a:r>
          </a:p>
          <a:p>
            <a:endParaRPr lang="tr-TR" dirty="0"/>
          </a:p>
        </p:txBody>
      </p:sp>
      <p:sp>
        <p:nvSpPr>
          <p:cNvPr id="4" name="Metin kutusu 3">
            <a:extLst>
              <a:ext uri="{FF2B5EF4-FFF2-40B4-BE49-F238E27FC236}">
                <a16:creationId xmlns:a16="http://schemas.microsoft.com/office/drawing/2014/main" id="{71899A7A-6E2A-C6FB-E09A-5CE98AF500D3}"/>
              </a:ext>
            </a:extLst>
          </p:cNvPr>
          <p:cNvSpPr txBox="1"/>
          <p:nvPr/>
        </p:nvSpPr>
        <p:spPr>
          <a:xfrm>
            <a:off x="1563757" y="6354418"/>
            <a:ext cx="6016487" cy="261610"/>
          </a:xfrm>
          <a:prstGeom prst="rect">
            <a:avLst/>
          </a:prstGeom>
          <a:noFill/>
        </p:spPr>
        <p:txBody>
          <a:bodyPr wrap="square" rtlCol="0">
            <a:spAutoFit/>
          </a:bodyPr>
          <a:lstStyle/>
          <a:p>
            <a:r>
              <a:rPr lang="tr-TR" sz="1050" dirty="0"/>
              <a:t>6-Fonner ve ark., 2016     7-Cassell ve diğerleri, 2006 </a:t>
            </a:r>
          </a:p>
        </p:txBody>
      </p:sp>
    </p:spTree>
    <p:extLst>
      <p:ext uri="{BB962C8B-B14F-4D97-AF65-F5344CB8AC3E}">
        <p14:creationId xmlns:p14="http://schemas.microsoft.com/office/powerpoint/2010/main" val="2717565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7163ACD-3D05-9DD0-8116-5511250D1C3B}"/>
              </a:ext>
            </a:extLst>
          </p:cNvPr>
          <p:cNvSpPr>
            <a:spLocks noGrp="1"/>
          </p:cNvSpPr>
          <p:nvPr>
            <p:ph type="title"/>
          </p:nvPr>
        </p:nvSpPr>
        <p:spPr/>
        <p:txBody>
          <a:bodyPr/>
          <a:lstStyle/>
          <a:p>
            <a:r>
              <a:rPr lang="tr-TR" dirty="0"/>
              <a:t>GİRİŞ</a:t>
            </a:r>
          </a:p>
        </p:txBody>
      </p:sp>
      <p:sp>
        <p:nvSpPr>
          <p:cNvPr id="3" name="İçerik Yer Tutucusu 2">
            <a:extLst>
              <a:ext uri="{FF2B5EF4-FFF2-40B4-BE49-F238E27FC236}">
                <a16:creationId xmlns:a16="http://schemas.microsoft.com/office/drawing/2014/main" id="{A21429F3-9380-3F84-8E41-C85020BF96F6}"/>
              </a:ext>
            </a:extLst>
          </p:cNvPr>
          <p:cNvSpPr>
            <a:spLocks noGrp="1"/>
          </p:cNvSpPr>
          <p:nvPr>
            <p:ph idx="1"/>
          </p:nvPr>
        </p:nvSpPr>
        <p:spPr>
          <a:xfrm>
            <a:off x="913795" y="1732449"/>
            <a:ext cx="10353762" cy="4191273"/>
          </a:xfrm>
        </p:spPr>
        <p:txBody>
          <a:bodyPr>
            <a:normAutofit fontScale="92500" lnSpcReduction="20000"/>
          </a:bodyPr>
          <a:lstStyle/>
          <a:p>
            <a:r>
              <a:rPr lang="tr-TR" sz="2600" dirty="0"/>
              <a:t>Klinik ve açık araştırmalar prezervatifsiz cinsel ilişki artışında bir kanıt bildirmemişken</a:t>
            </a:r>
            <a:r>
              <a:rPr lang="tr-TR" sz="2200" dirty="0"/>
              <a:t>(</a:t>
            </a:r>
            <a:r>
              <a:rPr lang="tr-TR" sz="2200" dirty="0">
                <a:latin typeface="Calibri Light" panose="020F0302020204030204" pitchFamily="34" charset="0"/>
                <a:cs typeface="Calibri Light" panose="020F0302020204030204" pitchFamily="34" charset="0"/>
              </a:rPr>
              <a:t>⁸,⁹,²</a:t>
            </a:r>
            <a:r>
              <a:rPr lang="tr-TR" sz="2200" dirty="0"/>
              <a:t>), </a:t>
            </a:r>
            <a:r>
              <a:rPr lang="tr-TR" sz="2600" dirty="0" err="1"/>
              <a:t>PrEP'in</a:t>
            </a:r>
            <a:r>
              <a:rPr lang="tr-TR" sz="2600" dirty="0"/>
              <a:t> klinik uygulamada kullanımına ilişkin çalışmalarda</a:t>
            </a:r>
            <a:r>
              <a:rPr lang="tr-TR" sz="2200" dirty="0"/>
              <a:t>(</a:t>
            </a:r>
            <a:r>
              <a:rPr lang="tr-TR" sz="2200" dirty="0">
                <a:latin typeface="Calibri Light" panose="020F0302020204030204" pitchFamily="34" charset="0"/>
                <a:cs typeface="Calibri Light" panose="020F0302020204030204" pitchFamily="34" charset="0"/>
              </a:rPr>
              <a:t>¹⁰,¹¹,¹²,¹³</a:t>
            </a:r>
            <a:r>
              <a:rPr lang="tr-TR" sz="2200" dirty="0"/>
              <a:t>) </a:t>
            </a:r>
            <a:r>
              <a:rPr lang="tr-TR" sz="2600" dirty="0"/>
              <a:t>ve meta-analizde</a:t>
            </a:r>
            <a:r>
              <a:rPr lang="tr-TR" sz="2600" dirty="0">
                <a:latin typeface="Calibri Light" panose="020F0302020204030204" pitchFamily="34" charset="0"/>
                <a:cs typeface="Calibri Light" panose="020F0302020204030204" pitchFamily="34" charset="0"/>
              </a:rPr>
              <a:t>¹⁴ </a:t>
            </a:r>
            <a:r>
              <a:rPr lang="tr-TR" sz="2600" dirty="0"/>
              <a:t>prezervatif kullanımının azaldığını ve CYBE insidansının arttığını bildirmiştir. </a:t>
            </a:r>
          </a:p>
          <a:p>
            <a:endParaRPr lang="tr-TR" sz="2600" dirty="0"/>
          </a:p>
          <a:p>
            <a:r>
              <a:rPr lang="tr-TR" sz="2600" dirty="0"/>
              <a:t>Brezilya </a:t>
            </a:r>
            <a:r>
              <a:rPr lang="tr-TR" sz="2600" dirty="0" err="1"/>
              <a:t>PrEP'i</a:t>
            </a:r>
            <a:r>
              <a:rPr lang="tr-TR" sz="2600" dirty="0"/>
              <a:t> Sağlık sistemine entegre ederek bir halk sağlığı politikası olarak uygulayan ilk Latin Amerika ülkesi olmuştur.</a:t>
            </a:r>
          </a:p>
          <a:p>
            <a:endParaRPr lang="tr-TR" sz="2600" dirty="0"/>
          </a:p>
          <a:p>
            <a:r>
              <a:rPr lang="tr-TR" sz="2600" dirty="0"/>
              <a:t>Aralık 2017'den bu yana </a:t>
            </a:r>
            <a:r>
              <a:rPr lang="tr-TR" sz="2600" dirty="0" err="1"/>
              <a:t>PrEP</a:t>
            </a:r>
            <a:r>
              <a:rPr lang="tr-TR" sz="2600" dirty="0"/>
              <a:t>, MSM, trans bireyler, seks işçileri ve </a:t>
            </a:r>
            <a:r>
              <a:rPr lang="tr-TR" sz="2600" dirty="0" err="1"/>
              <a:t>serodiskordan</a:t>
            </a:r>
            <a:r>
              <a:rPr lang="tr-TR" sz="2600" dirty="0"/>
              <a:t> çiftleri içeren risk altındaki öncelikli popülasyonlara ücretsiz olarak sunulmaktadır.</a:t>
            </a:r>
          </a:p>
          <a:p>
            <a:pPr marL="0" indent="0">
              <a:buNone/>
            </a:pPr>
            <a:endParaRPr lang="tr-TR" dirty="0"/>
          </a:p>
        </p:txBody>
      </p:sp>
      <p:sp>
        <p:nvSpPr>
          <p:cNvPr id="4" name="Metin kutusu 3">
            <a:extLst>
              <a:ext uri="{FF2B5EF4-FFF2-40B4-BE49-F238E27FC236}">
                <a16:creationId xmlns:a16="http://schemas.microsoft.com/office/drawing/2014/main" id="{79CE37E4-62DA-C17C-3E31-F753CC0D528E}"/>
              </a:ext>
            </a:extLst>
          </p:cNvPr>
          <p:cNvSpPr txBox="1"/>
          <p:nvPr/>
        </p:nvSpPr>
        <p:spPr>
          <a:xfrm>
            <a:off x="913795" y="6248400"/>
            <a:ext cx="9740954" cy="400110"/>
          </a:xfrm>
          <a:prstGeom prst="rect">
            <a:avLst/>
          </a:prstGeom>
          <a:noFill/>
        </p:spPr>
        <p:txBody>
          <a:bodyPr wrap="square" rtlCol="0">
            <a:spAutoFit/>
          </a:bodyPr>
          <a:lstStyle/>
          <a:p>
            <a:r>
              <a:rPr lang="tr-TR" sz="1000" dirty="0"/>
              <a:t>2- </a:t>
            </a:r>
            <a:r>
              <a:rPr lang="tr-TR" sz="1000" dirty="0" err="1"/>
              <a:t>McCormack</a:t>
            </a:r>
            <a:r>
              <a:rPr lang="tr-TR" sz="1000" dirty="0"/>
              <a:t> ve diğerleri, 2016       8-Grinsztejn ve diğerleri, 2018         9-Marcus ve diğerleri, 2013       10-Hoornenborg ve diğerleri, 2019    11- </a:t>
            </a:r>
            <a:r>
              <a:rPr lang="tr-TR" sz="1000" dirty="0" err="1"/>
              <a:t>Montaño</a:t>
            </a:r>
            <a:r>
              <a:rPr lang="tr-TR" sz="1000" dirty="0"/>
              <a:t> ve diğerleri, 2019                   12- </a:t>
            </a:r>
            <a:r>
              <a:rPr lang="tr-TR" sz="1000" dirty="0" err="1"/>
              <a:t>Volk</a:t>
            </a:r>
            <a:r>
              <a:rPr lang="tr-TR" sz="1000" dirty="0"/>
              <a:t> ve diğerleri, 2015            13- </a:t>
            </a:r>
            <a:r>
              <a:rPr lang="tr-TR" sz="1000" dirty="0" err="1"/>
              <a:t>Vuylsteke</a:t>
            </a:r>
            <a:r>
              <a:rPr lang="tr-TR" sz="1000" dirty="0"/>
              <a:t> ve diğerleri, 2019              14- </a:t>
            </a:r>
            <a:r>
              <a:rPr lang="tr-TR" sz="1000" dirty="0" err="1"/>
              <a:t>Traeger</a:t>
            </a:r>
            <a:r>
              <a:rPr lang="tr-TR" sz="1000" dirty="0"/>
              <a:t> ve diğerleri, 2018</a:t>
            </a:r>
          </a:p>
        </p:txBody>
      </p:sp>
    </p:spTree>
    <p:extLst>
      <p:ext uri="{BB962C8B-B14F-4D97-AF65-F5344CB8AC3E}">
        <p14:creationId xmlns:p14="http://schemas.microsoft.com/office/powerpoint/2010/main" val="1329470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159A6E1-81D6-55BE-32FE-FD8088DEEC64}"/>
              </a:ext>
            </a:extLst>
          </p:cNvPr>
          <p:cNvSpPr>
            <a:spLocks noGrp="1"/>
          </p:cNvSpPr>
          <p:nvPr>
            <p:ph type="title"/>
          </p:nvPr>
        </p:nvSpPr>
        <p:spPr/>
        <p:txBody>
          <a:bodyPr/>
          <a:lstStyle/>
          <a:p>
            <a:r>
              <a:rPr lang="tr-TR" dirty="0"/>
              <a:t>GİRİŞ</a:t>
            </a:r>
          </a:p>
        </p:txBody>
      </p:sp>
      <p:sp>
        <p:nvSpPr>
          <p:cNvPr id="3" name="İçerik Yer Tutucusu 2">
            <a:extLst>
              <a:ext uri="{FF2B5EF4-FFF2-40B4-BE49-F238E27FC236}">
                <a16:creationId xmlns:a16="http://schemas.microsoft.com/office/drawing/2014/main" id="{8E32851D-0034-57E3-D2BD-227268DBDDBB}"/>
              </a:ext>
            </a:extLst>
          </p:cNvPr>
          <p:cNvSpPr>
            <a:spLocks noGrp="1"/>
          </p:cNvSpPr>
          <p:nvPr>
            <p:ph idx="1"/>
          </p:nvPr>
        </p:nvSpPr>
        <p:spPr/>
        <p:txBody>
          <a:bodyPr>
            <a:normAutofit/>
          </a:bodyPr>
          <a:lstStyle/>
          <a:p>
            <a:r>
              <a:rPr lang="tr-TR" sz="2400" dirty="0"/>
              <a:t>Bu çalışma, Kuzeydoğu Brezilya'da </a:t>
            </a:r>
            <a:r>
              <a:rPr lang="tr-TR" sz="2400" dirty="0" err="1"/>
              <a:t>PrEP</a:t>
            </a:r>
            <a:r>
              <a:rPr lang="tr-TR" sz="2400" dirty="0"/>
              <a:t> kullanıcılarına sağlanan bakımın sonuçlarını gerçek yaşam bağlamında sunmayı amaçlamıştır. </a:t>
            </a:r>
          </a:p>
          <a:p>
            <a:endParaRPr lang="tr-TR" sz="2400" dirty="0"/>
          </a:p>
          <a:p>
            <a:r>
              <a:rPr lang="tr-TR" sz="2400" dirty="0"/>
              <a:t>Kuzey ve kuzeydoğu bölgelerinin, ülkenin diğer bölgelerine göre en düşük kişi başına gayri safi yurtiçi hasılaya (GSYİH) ve insani gelişme endeksine sahip olduğunu vurgulamak önemlidir</a:t>
            </a:r>
            <a:r>
              <a:rPr lang="tr-TR" sz="2400" dirty="0">
                <a:latin typeface="Calibri Light" panose="020F0302020204030204" pitchFamily="34" charset="0"/>
                <a:cs typeface="Calibri Light" panose="020F0302020204030204" pitchFamily="34" charset="0"/>
              </a:rPr>
              <a:t>¹⁵.</a:t>
            </a:r>
          </a:p>
          <a:p>
            <a:endParaRPr lang="tr-TR" sz="2400" dirty="0"/>
          </a:p>
          <a:p>
            <a:r>
              <a:rPr lang="tr-TR" sz="2400" dirty="0"/>
              <a:t>Kullanıcının çalışmada kalması, </a:t>
            </a:r>
            <a:r>
              <a:rPr lang="tr-TR" sz="2400" dirty="0" err="1"/>
              <a:t>PrEP'e</a:t>
            </a:r>
            <a:r>
              <a:rPr lang="tr-TR" sz="2400" dirty="0"/>
              <a:t> uyumu, olumsuz olayların ortaya çıkışı, davranış değişiklikleri ve CYBE insidansı değerlendirilmiştir.</a:t>
            </a:r>
          </a:p>
        </p:txBody>
      </p:sp>
      <p:sp>
        <p:nvSpPr>
          <p:cNvPr id="4" name="Metin kutusu 3">
            <a:extLst>
              <a:ext uri="{FF2B5EF4-FFF2-40B4-BE49-F238E27FC236}">
                <a16:creationId xmlns:a16="http://schemas.microsoft.com/office/drawing/2014/main" id="{6F632879-2A36-8780-0458-FAE6E7C773EB}"/>
              </a:ext>
            </a:extLst>
          </p:cNvPr>
          <p:cNvSpPr txBox="1"/>
          <p:nvPr/>
        </p:nvSpPr>
        <p:spPr>
          <a:xfrm>
            <a:off x="1510748" y="6248400"/>
            <a:ext cx="4876800" cy="246221"/>
          </a:xfrm>
          <a:prstGeom prst="rect">
            <a:avLst/>
          </a:prstGeom>
          <a:noFill/>
        </p:spPr>
        <p:txBody>
          <a:bodyPr wrap="square" rtlCol="0">
            <a:spAutoFit/>
          </a:bodyPr>
          <a:lstStyle/>
          <a:p>
            <a:r>
              <a:rPr lang="tr-TR" sz="1000" dirty="0"/>
              <a:t>15-Torres vd., 2019</a:t>
            </a:r>
          </a:p>
        </p:txBody>
      </p:sp>
    </p:spTree>
    <p:extLst>
      <p:ext uri="{BB962C8B-B14F-4D97-AF65-F5344CB8AC3E}">
        <p14:creationId xmlns:p14="http://schemas.microsoft.com/office/powerpoint/2010/main" val="3845965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9F2A77-2231-33B6-5219-D7538806A831}"/>
              </a:ext>
            </a:extLst>
          </p:cNvPr>
          <p:cNvSpPr>
            <a:spLocks noGrp="1"/>
          </p:cNvSpPr>
          <p:nvPr>
            <p:ph type="title"/>
          </p:nvPr>
        </p:nvSpPr>
        <p:spPr/>
        <p:txBody>
          <a:bodyPr/>
          <a:lstStyle/>
          <a:p>
            <a:r>
              <a:rPr lang="tr-TR" dirty="0"/>
              <a:t>METOD</a:t>
            </a:r>
            <a:endParaRPr lang="tr-TR" i="1" dirty="0"/>
          </a:p>
        </p:txBody>
      </p:sp>
      <p:sp>
        <p:nvSpPr>
          <p:cNvPr id="3" name="İçerik Yer Tutucusu 2">
            <a:extLst>
              <a:ext uri="{FF2B5EF4-FFF2-40B4-BE49-F238E27FC236}">
                <a16:creationId xmlns:a16="http://schemas.microsoft.com/office/drawing/2014/main" id="{66CFE243-1968-C01B-EB50-DF77E173AAF5}"/>
              </a:ext>
            </a:extLst>
          </p:cNvPr>
          <p:cNvSpPr>
            <a:spLocks noGrp="1"/>
          </p:cNvSpPr>
          <p:nvPr>
            <p:ph idx="1"/>
          </p:nvPr>
        </p:nvSpPr>
        <p:spPr>
          <a:xfrm>
            <a:off x="913795" y="1732449"/>
            <a:ext cx="10353762" cy="4906890"/>
          </a:xfrm>
        </p:spPr>
        <p:txBody>
          <a:bodyPr>
            <a:normAutofit fontScale="62500" lnSpcReduction="20000"/>
          </a:bodyPr>
          <a:lstStyle/>
          <a:p>
            <a:r>
              <a:rPr lang="tr-TR" sz="3200" dirty="0"/>
              <a:t>Bu çalışma, Brezilya Sağlık Bakanlığı tarafından kullanıma sunulan </a:t>
            </a:r>
            <a:r>
              <a:rPr lang="tr-TR" sz="3200" dirty="0" err="1"/>
              <a:t>PrEP</a:t>
            </a:r>
            <a:r>
              <a:rPr lang="tr-TR" sz="3200" dirty="0"/>
              <a:t> kullanıcılarının elektronik tıbbi kayıtlarından toplanan verilere dayanan prospektif bir kohort çalışmasıydı.</a:t>
            </a:r>
          </a:p>
          <a:p>
            <a:endParaRPr lang="tr-TR" sz="3200" dirty="0"/>
          </a:p>
          <a:p>
            <a:r>
              <a:rPr lang="tr-TR" sz="3200" dirty="0"/>
              <a:t>Katılımcılar, Brezilya'nın kuzeydoğusundaki </a:t>
            </a:r>
            <a:r>
              <a:rPr lang="tr-TR" sz="3200" dirty="0" err="1"/>
              <a:t>Recife</a:t>
            </a:r>
            <a:r>
              <a:rPr lang="tr-TR" sz="3200" dirty="0"/>
              <a:t> şehrinde bulunan bir referans servisi olan </a:t>
            </a:r>
            <a:r>
              <a:rPr lang="tr-TR" sz="3200" dirty="0" err="1"/>
              <a:t>Hospital</a:t>
            </a:r>
            <a:r>
              <a:rPr lang="tr-TR" sz="3200" dirty="0"/>
              <a:t> </a:t>
            </a:r>
            <a:r>
              <a:rPr lang="tr-TR" sz="3200" dirty="0" err="1"/>
              <a:t>Universitário</a:t>
            </a:r>
            <a:r>
              <a:rPr lang="tr-TR" sz="3200" dirty="0"/>
              <a:t> </a:t>
            </a:r>
            <a:r>
              <a:rPr lang="tr-TR" sz="3200" dirty="0" err="1"/>
              <a:t>Oswaldo</a:t>
            </a:r>
            <a:r>
              <a:rPr lang="tr-TR" sz="3200" dirty="0"/>
              <a:t> Cruz'da (HUOC) takip edilmiş.</a:t>
            </a:r>
          </a:p>
          <a:p>
            <a:endParaRPr lang="tr-TR" sz="3200" dirty="0"/>
          </a:p>
          <a:p>
            <a:r>
              <a:rPr lang="tr-TR" sz="3200" dirty="0"/>
              <a:t>Bu kurumda kullanıcıların bakımı ve </a:t>
            </a:r>
            <a:r>
              <a:rPr lang="tr-TR" sz="3200" dirty="0" err="1"/>
              <a:t>PrEP</a:t>
            </a:r>
            <a:r>
              <a:rPr lang="tr-TR" sz="3200" dirty="0"/>
              <a:t> muafiyeti, ulusal yönergeler izlenerek Mart 2018'de başlamış. </a:t>
            </a:r>
          </a:p>
          <a:p>
            <a:endParaRPr lang="tr-TR" sz="3200" dirty="0"/>
          </a:p>
          <a:p>
            <a:r>
              <a:rPr lang="tr-TR" sz="3200" dirty="0" err="1"/>
              <a:t>PrEP</a:t>
            </a:r>
            <a:r>
              <a:rPr lang="tr-TR" sz="3200" dirty="0"/>
              <a:t>, </a:t>
            </a:r>
            <a:r>
              <a:rPr lang="tr-TR" sz="3200" dirty="0" err="1"/>
              <a:t>spontan</a:t>
            </a:r>
            <a:r>
              <a:rPr lang="tr-TR" sz="3200" dirty="0"/>
              <a:t> taleple hizmete gelen HIV kapma riski taşıyan popülasyonlara sağlanmaktaymış.</a:t>
            </a:r>
          </a:p>
          <a:p>
            <a:endParaRPr lang="tr-TR" sz="3200" dirty="0"/>
          </a:p>
          <a:p>
            <a:r>
              <a:rPr lang="tr-TR" sz="3200" dirty="0"/>
              <a:t>Rehbere uygun olarak, 30 günlük tekrar ziyareti ve bunun devamında üç aylık takip ziyaretlerinin yanı sıra bir kaynaştırma ziyareti gerçekleştirilmiş.</a:t>
            </a:r>
          </a:p>
          <a:p>
            <a:pPr marL="0" indent="0">
              <a:buNone/>
            </a:pPr>
            <a:endParaRPr lang="tr-TR" dirty="0"/>
          </a:p>
        </p:txBody>
      </p:sp>
    </p:spTree>
    <p:extLst>
      <p:ext uri="{BB962C8B-B14F-4D97-AF65-F5344CB8AC3E}">
        <p14:creationId xmlns:p14="http://schemas.microsoft.com/office/powerpoint/2010/main" val="2148866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12D8B6C-6C80-B6E4-00FC-3EE2C5D22F3C}"/>
              </a:ext>
            </a:extLst>
          </p:cNvPr>
          <p:cNvSpPr>
            <a:spLocks noGrp="1"/>
          </p:cNvSpPr>
          <p:nvPr>
            <p:ph type="title"/>
          </p:nvPr>
        </p:nvSpPr>
        <p:spPr/>
        <p:txBody>
          <a:bodyPr/>
          <a:lstStyle/>
          <a:p>
            <a:r>
              <a:rPr lang="tr-TR" dirty="0"/>
              <a:t>METOD</a:t>
            </a:r>
          </a:p>
        </p:txBody>
      </p:sp>
      <p:sp>
        <p:nvSpPr>
          <p:cNvPr id="3" name="İçerik Yer Tutucusu 2">
            <a:extLst>
              <a:ext uri="{FF2B5EF4-FFF2-40B4-BE49-F238E27FC236}">
                <a16:creationId xmlns:a16="http://schemas.microsoft.com/office/drawing/2014/main" id="{CC797A3B-B1CC-C97A-3380-791ED89B7B8E}"/>
              </a:ext>
            </a:extLst>
          </p:cNvPr>
          <p:cNvSpPr>
            <a:spLocks noGrp="1"/>
          </p:cNvSpPr>
          <p:nvPr>
            <p:ph idx="1"/>
          </p:nvPr>
        </p:nvSpPr>
        <p:spPr>
          <a:xfrm>
            <a:off x="913795" y="1732449"/>
            <a:ext cx="10353762" cy="5012908"/>
          </a:xfrm>
        </p:spPr>
        <p:txBody>
          <a:bodyPr>
            <a:normAutofit fontScale="92500" lnSpcReduction="20000"/>
          </a:bodyPr>
          <a:lstStyle/>
          <a:p>
            <a:r>
              <a:rPr lang="tr-TR" sz="2200" dirty="0"/>
              <a:t>Çalışma popülasyonu, Mart 2018 ile Nisan 2019 arasında </a:t>
            </a:r>
            <a:r>
              <a:rPr lang="tr-TR" sz="2200" dirty="0" err="1"/>
              <a:t>PrEP</a:t>
            </a:r>
            <a:r>
              <a:rPr lang="tr-TR" sz="2200" dirty="0"/>
              <a:t> başlatılan ve 30 gün içinde en az bir kez tekrar ziyarette bulunan tüm kullanıcılardan oluşuyormuş. </a:t>
            </a:r>
          </a:p>
          <a:p>
            <a:endParaRPr lang="tr-TR" sz="2200" dirty="0"/>
          </a:p>
          <a:p>
            <a:r>
              <a:rPr lang="tr-TR" sz="2200" dirty="0"/>
              <a:t>Popülasyon, böbrek hastalığı öyküsü veya akut viral enfeksiyon şüphesi olmayan, 18 yaşından büyük HIV edinimi için risk taşıyan faktörleri olan; erkeklerle seks yapan erkekler(MSM), trans bireyler, seks işçileri ve </a:t>
            </a:r>
            <a:r>
              <a:rPr lang="tr-TR" sz="2200" dirty="0" err="1"/>
              <a:t>serodiskordan</a:t>
            </a:r>
            <a:r>
              <a:rPr lang="tr-TR" sz="2200" dirty="0"/>
              <a:t> çiftler, yakın tarihte düzensiz prezervatif kullanan veya daha öncesinde cinsel yolla bulaşan hastalığı olan kişilerden oluşuyormuş.</a:t>
            </a:r>
          </a:p>
          <a:p>
            <a:endParaRPr lang="tr-TR" sz="2200" dirty="0"/>
          </a:p>
          <a:p>
            <a:r>
              <a:rPr lang="tr-TR" sz="2200" dirty="0"/>
              <a:t>Bu çalışma için herhangi bir dışlama kriteri yokmuş.</a:t>
            </a:r>
          </a:p>
          <a:p>
            <a:endParaRPr lang="tr-TR" sz="2200" dirty="0"/>
          </a:p>
          <a:p>
            <a:r>
              <a:rPr lang="tr-TR" sz="2200" dirty="0"/>
              <a:t>Veriler, dahil etme ziyaretinde, </a:t>
            </a:r>
            <a:r>
              <a:rPr lang="tr-TR" sz="2200" dirty="0" err="1"/>
              <a:t>PrEP'i</a:t>
            </a:r>
            <a:r>
              <a:rPr lang="tr-TR" sz="2200" dirty="0"/>
              <a:t> başlattıktan sonraki 30 günlük(ikinci ziyaret) ve sonraki 4 (üçüncü ziyaret), 7 (dördüncü) ve 10 ay sonra (beşinci ziyaret) toplanmış.</a:t>
            </a:r>
          </a:p>
          <a:p>
            <a:endParaRPr lang="tr-TR" sz="2200" dirty="0"/>
          </a:p>
          <a:p>
            <a:r>
              <a:rPr lang="tr-TR" sz="2200" dirty="0"/>
              <a:t>Süreç Şubat 2020'de tamamlanmış. </a:t>
            </a:r>
          </a:p>
          <a:p>
            <a:endParaRPr lang="tr-TR" dirty="0"/>
          </a:p>
        </p:txBody>
      </p:sp>
    </p:spTree>
    <p:extLst>
      <p:ext uri="{BB962C8B-B14F-4D97-AF65-F5344CB8AC3E}">
        <p14:creationId xmlns:p14="http://schemas.microsoft.com/office/powerpoint/2010/main" val="37753349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urşun Rengi">
  <a:themeElements>
    <a:clrScheme name="Kurşun Rengi">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Kurşun Rengi">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urşun Rengi">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TM04033929[[fn=Kurşun Rengi]]</Template>
  <TotalTime>2878</TotalTime>
  <Words>3317</Words>
  <Application>Microsoft Office PowerPoint</Application>
  <PresentationFormat>Geniş ekran</PresentationFormat>
  <Paragraphs>238</Paragraphs>
  <Slides>41</Slides>
  <Notes>8</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41</vt:i4>
      </vt:variant>
    </vt:vector>
  </HeadingPairs>
  <TitlesOfParts>
    <vt:vector size="46" baseType="lpstr">
      <vt:lpstr>Calibri</vt:lpstr>
      <vt:lpstr>Calibri Light</vt:lpstr>
      <vt:lpstr>Calisto MT</vt:lpstr>
      <vt:lpstr>Wingdings 2</vt:lpstr>
      <vt:lpstr>Kurşun Rengi</vt:lpstr>
      <vt:lpstr>PowerPoint Sunusu</vt:lpstr>
      <vt:lpstr>Brezilya Klinik Ortamında HIV Temas Öncesi Profilaksi (PrEP): İlaç Uyumu, Yan Etkiler, Cinsel Davranış ve Cinsel Yolla Bulaşan Enfeksiyonlar</vt:lpstr>
      <vt:lpstr>GİRİŞ</vt:lpstr>
      <vt:lpstr>GİRİŞ</vt:lpstr>
      <vt:lpstr>GİRİŞ</vt:lpstr>
      <vt:lpstr>GİRİŞ</vt:lpstr>
      <vt:lpstr>GİRİŞ</vt:lpstr>
      <vt:lpstr>METOD</vt:lpstr>
      <vt:lpstr>METOD</vt:lpstr>
      <vt:lpstr>METOD</vt:lpstr>
      <vt:lpstr>METOD</vt:lpstr>
      <vt:lpstr>METOD</vt:lpstr>
      <vt:lpstr>METOD</vt:lpstr>
      <vt:lpstr>İSTATİKSEL ANALİZ</vt:lpstr>
      <vt:lpstr>İSTATİKSEL ANALİZ</vt:lpstr>
      <vt:lpstr>BULGULAR</vt:lpstr>
      <vt:lpstr>PowerPoint Sunusu</vt:lpstr>
      <vt:lpstr>BULGULAR</vt:lpstr>
      <vt:lpstr>PowerPoint Sunusu</vt:lpstr>
      <vt:lpstr>PowerPoint Sunusu</vt:lpstr>
      <vt:lpstr>PowerPoint Sunusu</vt:lpstr>
      <vt:lpstr>PowerPoint Sunusu</vt:lpstr>
      <vt:lpstr>PowerPoint Sunusu</vt:lpstr>
      <vt:lpstr>PowerPoint Sunusu</vt:lpstr>
      <vt:lpstr>BULGULAR</vt:lpstr>
      <vt:lpstr>TARTIŞMA</vt:lpstr>
      <vt:lpstr>TARTIŞMA</vt:lpstr>
      <vt:lpstr>TARTIŞMA</vt:lpstr>
      <vt:lpstr>TARTIŞMA</vt:lpstr>
      <vt:lpstr>TARTIŞMA</vt:lpstr>
      <vt:lpstr>TARTIŞMA</vt:lpstr>
      <vt:lpstr>TARTIŞMA</vt:lpstr>
      <vt:lpstr>TARTIŞMA</vt:lpstr>
      <vt:lpstr>TARTIŞMA</vt:lpstr>
      <vt:lpstr>TARTIŞMA</vt:lpstr>
      <vt:lpstr>TARTIŞMA</vt:lpstr>
      <vt:lpstr>TARTIŞMA</vt:lpstr>
      <vt:lpstr>TARTIŞMA</vt:lpstr>
      <vt:lpstr>TARTIŞMA</vt:lpstr>
      <vt:lpstr>TARTIŞMA</vt:lpstr>
      <vt:lpstr>TARTIŞMA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lenovo</dc:creator>
  <cp:lastModifiedBy>lenovo</cp:lastModifiedBy>
  <cp:revision>26</cp:revision>
  <dcterms:created xsi:type="dcterms:W3CDTF">2023-01-27T11:16:58Z</dcterms:created>
  <dcterms:modified xsi:type="dcterms:W3CDTF">2023-02-24T07:57:37Z</dcterms:modified>
</cp:coreProperties>
</file>