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96" r:id="rId3"/>
    <p:sldId id="257" r:id="rId4"/>
    <p:sldId id="259" r:id="rId5"/>
    <p:sldId id="277" r:id="rId6"/>
    <p:sldId id="269" r:id="rId7"/>
    <p:sldId id="258" r:id="rId8"/>
    <p:sldId id="268" r:id="rId9"/>
    <p:sldId id="273" r:id="rId10"/>
    <p:sldId id="274" r:id="rId11"/>
    <p:sldId id="276" r:id="rId12"/>
    <p:sldId id="278" r:id="rId13"/>
    <p:sldId id="261" r:id="rId14"/>
    <p:sldId id="264" r:id="rId15"/>
    <p:sldId id="266" r:id="rId16"/>
    <p:sldId id="262" r:id="rId17"/>
    <p:sldId id="279" r:id="rId18"/>
    <p:sldId id="280" r:id="rId19"/>
    <p:sldId id="281" r:id="rId20"/>
    <p:sldId id="267" r:id="rId21"/>
    <p:sldId id="282" r:id="rId22"/>
    <p:sldId id="283" r:id="rId23"/>
    <p:sldId id="284" r:id="rId24"/>
    <p:sldId id="285" r:id="rId25"/>
    <p:sldId id="287" r:id="rId26"/>
    <p:sldId id="286" r:id="rId27"/>
    <p:sldId id="288" r:id="rId28"/>
    <p:sldId id="289" r:id="rId29"/>
    <p:sldId id="290" r:id="rId30"/>
    <p:sldId id="292" r:id="rId31"/>
    <p:sldId id="294" r:id="rId32"/>
    <p:sldId id="270" r:id="rId33"/>
    <p:sldId id="271" r:id="rId34"/>
    <p:sldId id="272" r:id="rId35"/>
    <p:sldId id="297" r:id="rId3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4567" autoAdjust="0"/>
  </p:normalViewPr>
  <p:slideViewPr>
    <p:cSldViewPr snapToGrid="0">
      <p:cViewPr varScale="1">
        <p:scale>
          <a:sx n="54" d="100"/>
          <a:sy n="54" d="100"/>
        </p:scale>
        <p:origin x="129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B8A04E-DBC7-4C9D-A611-564784856196}" type="datetimeFigureOut">
              <a:rPr lang="tr-TR" smtClean="0"/>
              <a:t>6.03.2020</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4E853E-168E-44AF-9A75-E67CBF712CDC}" type="slidenum">
              <a:rPr lang="tr-TR" smtClean="0"/>
              <a:t>‹#›</a:t>
            </a:fld>
            <a:endParaRPr lang="tr-TR"/>
          </a:p>
        </p:txBody>
      </p:sp>
    </p:spTree>
    <p:extLst>
      <p:ext uri="{BB962C8B-B14F-4D97-AF65-F5344CB8AC3E}">
        <p14:creationId xmlns:p14="http://schemas.microsoft.com/office/powerpoint/2010/main" val="2237274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Ülkemizde bağışıklama çalışmaları 1930’lu yıllarda başlamış olmasına rağmen bağışıklama çalışmaları uzun yıllar sadece çocuklara yönelik olarak uygulanmıştır. Son yıllarda başta risk grupları olmak üzere erişkin bağışıklamasına verilen önemde iyileşme olmasına rağmen maalesef erişkin ve yaşlılardaki aşılama programları, erişkin aşılama bilinci ve aşıya </a:t>
            </a:r>
            <a:r>
              <a:rPr lang="tr-TR" dirty="0" err="1"/>
              <a:t>erişebilirlik</a:t>
            </a:r>
            <a:r>
              <a:rPr lang="tr-TR" dirty="0"/>
              <a:t> oldukça düşük düzeylerdedir. Oysa çocuklarda başlanan aşılama şemalarının bir devamı olarak erişkinlerde yapılacak düzenli aşılamalarla ve erişkin yaş gurubuna özgü aşılamalarla </a:t>
            </a:r>
            <a:r>
              <a:rPr lang="tr-TR" dirty="0" err="1"/>
              <a:t>mortalite</a:t>
            </a:r>
            <a:r>
              <a:rPr lang="tr-TR" dirty="0"/>
              <a:t> ve </a:t>
            </a:r>
            <a:r>
              <a:rPr lang="tr-TR" dirty="0" err="1"/>
              <a:t>morbidite</a:t>
            </a:r>
            <a:r>
              <a:rPr lang="tr-TR" dirty="0"/>
              <a:t> bakımından önemli birçok hastalıklardan korunmak mümkün olabilecektir.</a:t>
            </a:r>
          </a:p>
        </p:txBody>
      </p:sp>
      <p:sp>
        <p:nvSpPr>
          <p:cNvPr id="4" name="Slayt Numarası Yer Tutucusu 3"/>
          <p:cNvSpPr>
            <a:spLocks noGrp="1"/>
          </p:cNvSpPr>
          <p:nvPr>
            <p:ph type="sldNum" sz="quarter" idx="5"/>
          </p:nvPr>
        </p:nvSpPr>
        <p:spPr/>
        <p:txBody>
          <a:bodyPr/>
          <a:lstStyle/>
          <a:p>
            <a:fld id="{F14E853E-168E-44AF-9A75-E67CBF712CDC}" type="slidenum">
              <a:rPr lang="tr-TR" smtClean="0"/>
              <a:t>3</a:t>
            </a:fld>
            <a:endParaRPr lang="tr-TR"/>
          </a:p>
        </p:txBody>
      </p:sp>
    </p:spTree>
    <p:extLst>
      <p:ext uri="{BB962C8B-B14F-4D97-AF65-F5344CB8AC3E}">
        <p14:creationId xmlns:p14="http://schemas.microsoft.com/office/powerpoint/2010/main" val="2132572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85542BB-AD2A-4DBD-AB8F-DDD044088863}"/>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CF14FAF2-2CCF-4C5D-A2EA-405F2E6A27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15187865-BF71-4B45-971B-24772EBB8115}"/>
              </a:ext>
            </a:extLst>
          </p:cNvPr>
          <p:cNvSpPr>
            <a:spLocks noGrp="1"/>
          </p:cNvSpPr>
          <p:nvPr>
            <p:ph type="dt" sz="half" idx="10"/>
          </p:nvPr>
        </p:nvSpPr>
        <p:spPr/>
        <p:txBody>
          <a:bodyPr/>
          <a:lstStyle/>
          <a:p>
            <a:fld id="{44C5903D-7F05-43A3-B6CD-05A7D71514E1}" type="datetimeFigureOut">
              <a:rPr lang="tr-TR" smtClean="0"/>
              <a:t>6.03.2020</a:t>
            </a:fld>
            <a:endParaRPr lang="tr-TR"/>
          </a:p>
        </p:txBody>
      </p:sp>
      <p:sp>
        <p:nvSpPr>
          <p:cNvPr id="5" name="Alt Bilgi Yer Tutucusu 4">
            <a:extLst>
              <a:ext uri="{FF2B5EF4-FFF2-40B4-BE49-F238E27FC236}">
                <a16:creationId xmlns:a16="http://schemas.microsoft.com/office/drawing/2014/main" id="{6047EE2C-171C-49AE-BAEE-1043C12577F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4C6A202-8AC6-4352-9E6F-11C87262126B}"/>
              </a:ext>
            </a:extLst>
          </p:cNvPr>
          <p:cNvSpPr>
            <a:spLocks noGrp="1"/>
          </p:cNvSpPr>
          <p:nvPr>
            <p:ph type="sldNum" sz="quarter" idx="12"/>
          </p:nvPr>
        </p:nvSpPr>
        <p:spPr/>
        <p:txBody>
          <a:bodyPr/>
          <a:lstStyle/>
          <a:p>
            <a:fld id="{D1B0F9CF-1CB1-4CFC-A510-EF8C1BACC27C}" type="slidenum">
              <a:rPr lang="tr-TR" smtClean="0"/>
              <a:t>‹#›</a:t>
            </a:fld>
            <a:endParaRPr lang="tr-TR"/>
          </a:p>
        </p:txBody>
      </p:sp>
    </p:spTree>
    <p:extLst>
      <p:ext uri="{BB962C8B-B14F-4D97-AF65-F5344CB8AC3E}">
        <p14:creationId xmlns:p14="http://schemas.microsoft.com/office/powerpoint/2010/main" val="2547494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202D97A-56CB-49B9-B536-F81366B3F5B1}"/>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6DED9629-6A3A-4BA0-BAB0-E71DEC43E1D5}"/>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82342B21-00CF-4EC5-A09D-EBC5AAC853D3}"/>
              </a:ext>
            </a:extLst>
          </p:cNvPr>
          <p:cNvSpPr>
            <a:spLocks noGrp="1"/>
          </p:cNvSpPr>
          <p:nvPr>
            <p:ph type="dt" sz="half" idx="10"/>
          </p:nvPr>
        </p:nvSpPr>
        <p:spPr/>
        <p:txBody>
          <a:bodyPr/>
          <a:lstStyle/>
          <a:p>
            <a:fld id="{44C5903D-7F05-43A3-B6CD-05A7D71514E1}" type="datetimeFigureOut">
              <a:rPr lang="tr-TR" smtClean="0"/>
              <a:t>6.03.2020</a:t>
            </a:fld>
            <a:endParaRPr lang="tr-TR"/>
          </a:p>
        </p:txBody>
      </p:sp>
      <p:sp>
        <p:nvSpPr>
          <p:cNvPr id="5" name="Alt Bilgi Yer Tutucusu 4">
            <a:extLst>
              <a:ext uri="{FF2B5EF4-FFF2-40B4-BE49-F238E27FC236}">
                <a16:creationId xmlns:a16="http://schemas.microsoft.com/office/drawing/2014/main" id="{7C39CD80-99DD-465B-90CB-B0D8EADF9DB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361A65A-B113-4F30-A805-87579E250DBF}"/>
              </a:ext>
            </a:extLst>
          </p:cNvPr>
          <p:cNvSpPr>
            <a:spLocks noGrp="1"/>
          </p:cNvSpPr>
          <p:nvPr>
            <p:ph type="sldNum" sz="quarter" idx="12"/>
          </p:nvPr>
        </p:nvSpPr>
        <p:spPr/>
        <p:txBody>
          <a:bodyPr/>
          <a:lstStyle/>
          <a:p>
            <a:fld id="{D1B0F9CF-1CB1-4CFC-A510-EF8C1BACC27C}" type="slidenum">
              <a:rPr lang="tr-TR" smtClean="0"/>
              <a:t>‹#›</a:t>
            </a:fld>
            <a:endParaRPr lang="tr-TR"/>
          </a:p>
        </p:txBody>
      </p:sp>
    </p:spTree>
    <p:extLst>
      <p:ext uri="{BB962C8B-B14F-4D97-AF65-F5344CB8AC3E}">
        <p14:creationId xmlns:p14="http://schemas.microsoft.com/office/powerpoint/2010/main" val="2069893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3D296ABD-2764-40CA-BFD7-2D3F4F5BFFD2}"/>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BFF03CD3-54FA-4758-B8C9-272EC1A4B8AC}"/>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DF324CA8-021C-45F8-A78B-51D9CD753482}"/>
              </a:ext>
            </a:extLst>
          </p:cNvPr>
          <p:cNvSpPr>
            <a:spLocks noGrp="1"/>
          </p:cNvSpPr>
          <p:nvPr>
            <p:ph type="dt" sz="half" idx="10"/>
          </p:nvPr>
        </p:nvSpPr>
        <p:spPr/>
        <p:txBody>
          <a:bodyPr/>
          <a:lstStyle/>
          <a:p>
            <a:fld id="{44C5903D-7F05-43A3-B6CD-05A7D71514E1}" type="datetimeFigureOut">
              <a:rPr lang="tr-TR" smtClean="0"/>
              <a:t>6.03.2020</a:t>
            </a:fld>
            <a:endParaRPr lang="tr-TR"/>
          </a:p>
        </p:txBody>
      </p:sp>
      <p:sp>
        <p:nvSpPr>
          <p:cNvPr id="5" name="Alt Bilgi Yer Tutucusu 4">
            <a:extLst>
              <a:ext uri="{FF2B5EF4-FFF2-40B4-BE49-F238E27FC236}">
                <a16:creationId xmlns:a16="http://schemas.microsoft.com/office/drawing/2014/main" id="{B2B46BDF-7470-4A5E-AB72-DD6D44533A4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22BF5F9-6565-421E-8EAD-77CEC8E34B8D}"/>
              </a:ext>
            </a:extLst>
          </p:cNvPr>
          <p:cNvSpPr>
            <a:spLocks noGrp="1"/>
          </p:cNvSpPr>
          <p:nvPr>
            <p:ph type="sldNum" sz="quarter" idx="12"/>
          </p:nvPr>
        </p:nvSpPr>
        <p:spPr/>
        <p:txBody>
          <a:bodyPr/>
          <a:lstStyle/>
          <a:p>
            <a:fld id="{D1B0F9CF-1CB1-4CFC-A510-EF8C1BACC27C}" type="slidenum">
              <a:rPr lang="tr-TR" smtClean="0"/>
              <a:t>‹#›</a:t>
            </a:fld>
            <a:endParaRPr lang="tr-TR"/>
          </a:p>
        </p:txBody>
      </p:sp>
    </p:spTree>
    <p:extLst>
      <p:ext uri="{BB962C8B-B14F-4D97-AF65-F5344CB8AC3E}">
        <p14:creationId xmlns:p14="http://schemas.microsoft.com/office/powerpoint/2010/main" val="3350344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F28ED01-E613-48F9-869C-975B5C394E5B}"/>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4C71B7E7-5957-401F-942D-52595AD2F36E}"/>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41E0145-23AD-4957-93D5-D1C70C67298F}"/>
              </a:ext>
            </a:extLst>
          </p:cNvPr>
          <p:cNvSpPr>
            <a:spLocks noGrp="1"/>
          </p:cNvSpPr>
          <p:nvPr>
            <p:ph type="dt" sz="half" idx="10"/>
          </p:nvPr>
        </p:nvSpPr>
        <p:spPr/>
        <p:txBody>
          <a:bodyPr/>
          <a:lstStyle/>
          <a:p>
            <a:fld id="{44C5903D-7F05-43A3-B6CD-05A7D71514E1}" type="datetimeFigureOut">
              <a:rPr lang="tr-TR" smtClean="0"/>
              <a:t>6.03.2020</a:t>
            </a:fld>
            <a:endParaRPr lang="tr-TR"/>
          </a:p>
        </p:txBody>
      </p:sp>
      <p:sp>
        <p:nvSpPr>
          <p:cNvPr id="5" name="Alt Bilgi Yer Tutucusu 4">
            <a:extLst>
              <a:ext uri="{FF2B5EF4-FFF2-40B4-BE49-F238E27FC236}">
                <a16:creationId xmlns:a16="http://schemas.microsoft.com/office/drawing/2014/main" id="{1A3876B4-DFA8-4E68-9535-CE2263AE4FC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3EF08F0-66AB-4586-884B-04EEC6E6CB1F}"/>
              </a:ext>
            </a:extLst>
          </p:cNvPr>
          <p:cNvSpPr>
            <a:spLocks noGrp="1"/>
          </p:cNvSpPr>
          <p:nvPr>
            <p:ph type="sldNum" sz="quarter" idx="12"/>
          </p:nvPr>
        </p:nvSpPr>
        <p:spPr/>
        <p:txBody>
          <a:bodyPr/>
          <a:lstStyle/>
          <a:p>
            <a:fld id="{D1B0F9CF-1CB1-4CFC-A510-EF8C1BACC27C}" type="slidenum">
              <a:rPr lang="tr-TR" smtClean="0"/>
              <a:t>‹#›</a:t>
            </a:fld>
            <a:endParaRPr lang="tr-TR"/>
          </a:p>
        </p:txBody>
      </p:sp>
    </p:spTree>
    <p:extLst>
      <p:ext uri="{BB962C8B-B14F-4D97-AF65-F5344CB8AC3E}">
        <p14:creationId xmlns:p14="http://schemas.microsoft.com/office/powerpoint/2010/main" val="4221669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1A26344-CE5A-4647-94B0-3F8743ABBA59}"/>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2F1F58C7-3B27-4491-8C6A-C16C9ED90D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D0748A24-447E-4041-A2BA-BC4C8FEEF6E7}"/>
              </a:ext>
            </a:extLst>
          </p:cNvPr>
          <p:cNvSpPr>
            <a:spLocks noGrp="1"/>
          </p:cNvSpPr>
          <p:nvPr>
            <p:ph type="dt" sz="half" idx="10"/>
          </p:nvPr>
        </p:nvSpPr>
        <p:spPr/>
        <p:txBody>
          <a:bodyPr/>
          <a:lstStyle/>
          <a:p>
            <a:fld id="{44C5903D-7F05-43A3-B6CD-05A7D71514E1}" type="datetimeFigureOut">
              <a:rPr lang="tr-TR" smtClean="0"/>
              <a:t>6.03.2020</a:t>
            </a:fld>
            <a:endParaRPr lang="tr-TR"/>
          </a:p>
        </p:txBody>
      </p:sp>
      <p:sp>
        <p:nvSpPr>
          <p:cNvPr id="5" name="Alt Bilgi Yer Tutucusu 4">
            <a:extLst>
              <a:ext uri="{FF2B5EF4-FFF2-40B4-BE49-F238E27FC236}">
                <a16:creationId xmlns:a16="http://schemas.microsoft.com/office/drawing/2014/main" id="{9552512B-250E-451B-A8F9-99DBE98A1F6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7971906-FE00-42EB-B57E-53CBE75A99EF}"/>
              </a:ext>
            </a:extLst>
          </p:cNvPr>
          <p:cNvSpPr>
            <a:spLocks noGrp="1"/>
          </p:cNvSpPr>
          <p:nvPr>
            <p:ph type="sldNum" sz="quarter" idx="12"/>
          </p:nvPr>
        </p:nvSpPr>
        <p:spPr/>
        <p:txBody>
          <a:bodyPr/>
          <a:lstStyle/>
          <a:p>
            <a:fld id="{D1B0F9CF-1CB1-4CFC-A510-EF8C1BACC27C}" type="slidenum">
              <a:rPr lang="tr-TR" smtClean="0"/>
              <a:t>‹#›</a:t>
            </a:fld>
            <a:endParaRPr lang="tr-TR"/>
          </a:p>
        </p:txBody>
      </p:sp>
    </p:spTree>
    <p:extLst>
      <p:ext uri="{BB962C8B-B14F-4D97-AF65-F5344CB8AC3E}">
        <p14:creationId xmlns:p14="http://schemas.microsoft.com/office/powerpoint/2010/main" val="3159645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D8084AF-5EEF-4EB5-B8D3-0CC2A0161538}"/>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EDE9917C-6FC5-4C71-9085-4EDC20129E19}"/>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75E5A731-60F2-475E-9131-52678C6ED8F6}"/>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C09F2F41-42E9-4896-8818-AE47F9B30E88}"/>
              </a:ext>
            </a:extLst>
          </p:cNvPr>
          <p:cNvSpPr>
            <a:spLocks noGrp="1"/>
          </p:cNvSpPr>
          <p:nvPr>
            <p:ph type="dt" sz="half" idx="10"/>
          </p:nvPr>
        </p:nvSpPr>
        <p:spPr/>
        <p:txBody>
          <a:bodyPr/>
          <a:lstStyle/>
          <a:p>
            <a:fld id="{44C5903D-7F05-43A3-B6CD-05A7D71514E1}" type="datetimeFigureOut">
              <a:rPr lang="tr-TR" smtClean="0"/>
              <a:t>6.03.2020</a:t>
            </a:fld>
            <a:endParaRPr lang="tr-TR"/>
          </a:p>
        </p:txBody>
      </p:sp>
      <p:sp>
        <p:nvSpPr>
          <p:cNvPr id="6" name="Alt Bilgi Yer Tutucusu 5">
            <a:extLst>
              <a:ext uri="{FF2B5EF4-FFF2-40B4-BE49-F238E27FC236}">
                <a16:creationId xmlns:a16="http://schemas.microsoft.com/office/drawing/2014/main" id="{C390A8E6-D8AE-4AC1-AE11-C81CBE1F59F4}"/>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45BA2540-5B04-4AB9-B2D3-18F89D3CE7C6}"/>
              </a:ext>
            </a:extLst>
          </p:cNvPr>
          <p:cNvSpPr>
            <a:spLocks noGrp="1"/>
          </p:cNvSpPr>
          <p:nvPr>
            <p:ph type="sldNum" sz="quarter" idx="12"/>
          </p:nvPr>
        </p:nvSpPr>
        <p:spPr/>
        <p:txBody>
          <a:bodyPr/>
          <a:lstStyle/>
          <a:p>
            <a:fld id="{D1B0F9CF-1CB1-4CFC-A510-EF8C1BACC27C}" type="slidenum">
              <a:rPr lang="tr-TR" smtClean="0"/>
              <a:t>‹#›</a:t>
            </a:fld>
            <a:endParaRPr lang="tr-TR"/>
          </a:p>
        </p:txBody>
      </p:sp>
    </p:spTree>
    <p:extLst>
      <p:ext uri="{BB962C8B-B14F-4D97-AF65-F5344CB8AC3E}">
        <p14:creationId xmlns:p14="http://schemas.microsoft.com/office/powerpoint/2010/main" val="2651375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832F3CF-E89B-4B61-B34A-693F7E339392}"/>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67DBBFD7-2CFB-45ED-8BE7-9F6B01AFA2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CE623E55-6CB8-44BD-B21C-4F0CBF7A13B7}"/>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7FB63C7B-D30C-453E-BC07-D076F99D2B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F2CBE2C9-13DD-4A19-8D81-7C768939C608}"/>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B79A26DF-2522-4EC0-9E16-F0A6B0BB4BD1}"/>
              </a:ext>
            </a:extLst>
          </p:cNvPr>
          <p:cNvSpPr>
            <a:spLocks noGrp="1"/>
          </p:cNvSpPr>
          <p:nvPr>
            <p:ph type="dt" sz="half" idx="10"/>
          </p:nvPr>
        </p:nvSpPr>
        <p:spPr/>
        <p:txBody>
          <a:bodyPr/>
          <a:lstStyle/>
          <a:p>
            <a:fld id="{44C5903D-7F05-43A3-B6CD-05A7D71514E1}" type="datetimeFigureOut">
              <a:rPr lang="tr-TR" smtClean="0"/>
              <a:t>6.03.2020</a:t>
            </a:fld>
            <a:endParaRPr lang="tr-TR"/>
          </a:p>
        </p:txBody>
      </p:sp>
      <p:sp>
        <p:nvSpPr>
          <p:cNvPr id="8" name="Alt Bilgi Yer Tutucusu 7">
            <a:extLst>
              <a:ext uri="{FF2B5EF4-FFF2-40B4-BE49-F238E27FC236}">
                <a16:creationId xmlns:a16="http://schemas.microsoft.com/office/drawing/2014/main" id="{B9E34662-A2B8-4C81-8DE0-388698979948}"/>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C14468EE-5D0F-428A-962F-F51FEDB46D7B}"/>
              </a:ext>
            </a:extLst>
          </p:cNvPr>
          <p:cNvSpPr>
            <a:spLocks noGrp="1"/>
          </p:cNvSpPr>
          <p:nvPr>
            <p:ph type="sldNum" sz="quarter" idx="12"/>
          </p:nvPr>
        </p:nvSpPr>
        <p:spPr/>
        <p:txBody>
          <a:bodyPr/>
          <a:lstStyle/>
          <a:p>
            <a:fld id="{D1B0F9CF-1CB1-4CFC-A510-EF8C1BACC27C}" type="slidenum">
              <a:rPr lang="tr-TR" smtClean="0"/>
              <a:t>‹#›</a:t>
            </a:fld>
            <a:endParaRPr lang="tr-TR"/>
          </a:p>
        </p:txBody>
      </p:sp>
    </p:spTree>
    <p:extLst>
      <p:ext uri="{BB962C8B-B14F-4D97-AF65-F5344CB8AC3E}">
        <p14:creationId xmlns:p14="http://schemas.microsoft.com/office/powerpoint/2010/main" val="65111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6DE87E8-C616-4101-A5BB-BFC80BF842DF}"/>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A34FB159-F3FE-4C8F-B837-7A208BFE9F43}"/>
              </a:ext>
            </a:extLst>
          </p:cNvPr>
          <p:cNvSpPr>
            <a:spLocks noGrp="1"/>
          </p:cNvSpPr>
          <p:nvPr>
            <p:ph type="dt" sz="half" idx="10"/>
          </p:nvPr>
        </p:nvSpPr>
        <p:spPr/>
        <p:txBody>
          <a:bodyPr/>
          <a:lstStyle/>
          <a:p>
            <a:fld id="{44C5903D-7F05-43A3-B6CD-05A7D71514E1}" type="datetimeFigureOut">
              <a:rPr lang="tr-TR" smtClean="0"/>
              <a:t>6.03.2020</a:t>
            </a:fld>
            <a:endParaRPr lang="tr-TR"/>
          </a:p>
        </p:txBody>
      </p:sp>
      <p:sp>
        <p:nvSpPr>
          <p:cNvPr id="4" name="Alt Bilgi Yer Tutucusu 3">
            <a:extLst>
              <a:ext uri="{FF2B5EF4-FFF2-40B4-BE49-F238E27FC236}">
                <a16:creationId xmlns:a16="http://schemas.microsoft.com/office/drawing/2014/main" id="{B4620C3C-4DCF-40CA-87E3-3DD5808435D8}"/>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E402EBF2-84D4-443A-A6B9-B803FF6901AE}"/>
              </a:ext>
            </a:extLst>
          </p:cNvPr>
          <p:cNvSpPr>
            <a:spLocks noGrp="1"/>
          </p:cNvSpPr>
          <p:nvPr>
            <p:ph type="sldNum" sz="quarter" idx="12"/>
          </p:nvPr>
        </p:nvSpPr>
        <p:spPr/>
        <p:txBody>
          <a:bodyPr/>
          <a:lstStyle/>
          <a:p>
            <a:fld id="{D1B0F9CF-1CB1-4CFC-A510-EF8C1BACC27C}" type="slidenum">
              <a:rPr lang="tr-TR" smtClean="0"/>
              <a:t>‹#›</a:t>
            </a:fld>
            <a:endParaRPr lang="tr-TR"/>
          </a:p>
        </p:txBody>
      </p:sp>
    </p:spTree>
    <p:extLst>
      <p:ext uri="{BB962C8B-B14F-4D97-AF65-F5344CB8AC3E}">
        <p14:creationId xmlns:p14="http://schemas.microsoft.com/office/powerpoint/2010/main" val="3156083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0639AA0F-C346-4A68-A089-1AE0F4E78392}"/>
              </a:ext>
            </a:extLst>
          </p:cNvPr>
          <p:cNvSpPr>
            <a:spLocks noGrp="1"/>
          </p:cNvSpPr>
          <p:nvPr>
            <p:ph type="dt" sz="half" idx="10"/>
          </p:nvPr>
        </p:nvSpPr>
        <p:spPr/>
        <p:txBody>
          <a:bodyPr/>
          <a:lstStyle/>
          <a:p>
            <a:fld id="{44C5903D-7F05-43A3-B6CD-05A7D71514E1}" type="datetimeFigureOut">
              <a:rPr lang="tr-TR" smtClean="0"/>
              <a:t>6.03.2020</a:t>
            </a:fld>
            <a:endParaRPr lang="tr-TR"/>
          </a:p>
        </p:txBody>
      </p:sp>
      <p:sp>
        <p:nvSpPr>
          <p:cNvPr id="3" name="Alt Bilgi Yer Tutucusu 2">
            <a:extLst>
              <a:ext uri="{FF2B5EF4-FFF2-40B4-BE49-F238E27FC236}">
                <a16:creationId xmlns:a16="http://schemas.microsoft.com/office/drawing/2014/main" id="{CD328D57-BFC3-4B5F-8A42-6EDB05AE1405}"/>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AAC8143C-89F0-4398-8694-3D6AC9B0809D}"/>
              </a:ext>
            </a:extLst>
          </p:cNvPr>
          <p:cNvSpPr>
            <a:spLocks noGrp="1"/>
          </p:cNvSpPr>
          <p:nvPr>
            <p:ph type="sldNum" sz="quarter" idx="12"/>
          </p:nvPr>
        </p:nvSpPr>
        <p:spPr/>
        <p:txBody>
          <a:bodyPr/>
          <a:lstStyle/>
          <a:p>
            <a:fld id="{D1B0F9CF-1CB1-4CFC-A510-EF8C1BACC27C}" type="slidenum">
              <a:rPr lang="tr-TR" smtClean="0"/>
              <a:t>‹#›</a:t>
            </a:fld>
            <a:endParaRPr lang="tr-TR"/>
          </a:p>
        </p:txBody>
      </p:sp>
    </p:spTree>
    <p:extLst>
      <p:ext uri="{BB962C8B-B14F-4D97-AF65-F5344CB8AC3E}">
        <p14:creationId xmlns:p14="http://schemas.microsoft.com/office/powerpoint/2010/main" val="3823073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3127A51-E215-48D6-8A15-0660A6A82404}"/>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81667032-7CAB-4564-8D50-209D7428D5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3121EEF5-89E7-4ED7-80D7-EE122FDE8A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B55562B8-0786-4EA4-8628-353B51E493D7}"/>
              </a:ext>
            </a:extLst>
          </p:cNvPr>
          <p:cNvSpPr>
            <a:spLocks noGrp="1"/>
          </p:cNvSpPr>
          <p:nvPr>
            <p:ph type="dt" sz="half" idx="10"/>
          </p:nvPr>
        </p:nvSpPr>
        <p:spPr/>
        <p:txBody>
          <a:bodyPr/>
          <a:lstStyle/>
          <a:p>
            <a:fld id="{44C5903D-7F05-43A3-B6CD-05A7D71514E1}" type="datetimeFigureOut">
              <a:rPr lang="tr-TR" smtClean="0"/>
              <a:t>6.03.2020</a:t>
            </a:fld>
            <a:endParaRPr lang="tr-TR"/>
          </a:p>
        </p:txBody>
      </p:sp>
      <p:sp>
        <p:nvSpPr>
          <p:cNvPr id="6" name="Alt Bilgi Yer Tutucusu 5">
            <a:extLst>
              <a:ext uri="{FF2B5EF4-FFF2-40B4-BE49-F238E27FC236}">
                <a16:creationId xmlns:a16="http://schemas.microsoft.com/office/drawing/2014/main" id="{9852AF26-E5A9-4F6F-B79A-E4C7362025BB}"/>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B0A5206D-DE28-4F35-A8B2-F30BDCAD585E}"/>
              </a:ext>
            </a:extLst>
          </p:cNvPr>
          <p:cNvSpPr>
            <a:spLocks noGrp="1"/>
          </p:cNvSpPr>
          <p:nvPr>
            <p:ph type="sldNum" sz="quarter" idx="12"/>
          </p:nvPr>
        </p:nvSpPr>
        <p:spPr/>
        <p:txBody>
          <a:bodyPr/>
          <a:lstStyle/>
          <a:p>
            <a:fld id="{D1B0F9CF-1CB1-4CFC-A510-EF8C1BACC27C}" type="slidenum">
              <a:rPr lang="tr-TR" smtClean="0"/>
              <a:t>‹#›</a:t>
            </a:fld>
            <a:endParaRPr lang="tr-TR"/>
          </a:p>
        </p:txBody>
      </p:sp>
    </p:spTree>
    <p:extLst>
      <p:ext uri="{BB962C8B-B14F-4D97-AF65-F5344CB8AC3E}">
        <p14:creationId xmlns:p14="http://schemas.microsoft.com/office/powerpoint/2010/main" val="2665133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40FB005-FA61-42CE-85E3-6FBE32AC3353}"/>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C9A5567B-A07D-47EC-9A3C-8E79223201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F5A92F98-85A5-4C41-92FD-4E655E02A9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616D50A3-F132-40A6-853B-F759F4C47482}"/>
              </a:ext>
            </a:extLst>
          </p:cNvPr>
          <p:cNvSpPr>
            <a:spLocks noGrp="1"/>
          </p:cNvSpPr>
          <p:nvPr>
            <p:ph type="dt" sz="half" idx="10"/>
          </p:nvPr>
        </p:nvSpPr>
        <p:spPr/>
        <p:txBody>
          <a:bodyPr/>
          <a:lstStyle/>
          <a:p>
            <a:fld id="{44C5903D-7F05-43A3-B6CD-05A7D71514E1}" type="datetimeFigureOut">
              <a:rPr lang="tr-TR" smtClean="0"/>
              <a:t>6.03.2020</a:t>
            </a:fld>
            <a:endParaRPr lang="tr-TR"/>
          </a:p>
        </p:txBody>
      </p:sp>
      <p:sp>
        <p:nvSpPr>
          <p:cNvPr id="6" name="Alt Bilgi Yer Tutucusu 5">
            <a:extLst>
              <a:ext uri="{FF2B5EF4-FFF2-40B4-BE49-F238E27FC236}">
                <a16:creationId xmlns:a16="http://schemas.microsoft.com/office/drawing/2014/main" id="{E3719198-FF14-43F4-9CDE-9FB294F89829}"/>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513437E7-9F83-4015-9DAC-1CAC932C36BC}"/>
              </a:ext>
            </a:extLst>
          </p:cNvPr>
          <p:cNvSpPr>
            <a:spLocks noGrp="1"/>
          </p:cNvSpPr>
          <p:nvPr>
            <p:ph type="sldNum" sz="quarter" idx="12"/>
          </p:nvPr>
        </p:nvSpPr>
        <p:spPr/>
        <p:txBody>
          <a:bodyPr/>
          <a:lstStyle/>
          <a:p>
            <a:fld id="{D1B0F9CF-1CB1-4CFC-A510-EF8C1BACC27C}" type="slidenum">
              <a:rPr lang="tr-TR" smtClean="0"/>
              <a:t>‹#›</a:t>
            </a:fld>
            <a:endParaRPr lang="tr-TR"/>
          </a:p>
        </p:txBody>
      </p:sp>
    </p:spTree>
    <p:extLst>
      <p:ext uri="{BB962C8B-B14F-4D97-AF65-F5344CB8AC3E}">
        <p14:creationId xmlns:p14="http://schemas.microsoft.com/office/powerpoint/2010/main" val="3065107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9E239CFF-9F59-4899-B117-41FC009787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EE18EC3D-2B6A-4E3B-BACA-291E9B6AB4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AB9BB7E-0DB4-434A-95B2-3D53B89214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C5903D-7F05-43A3-B6CD-05A7D71514E1}" type="datetimeFigureOut">
              <a:rPr lang="tr-TR" smtClean="0"/>
              <a:t>6.03.2020</a:t>
            </a:fld>
            <a:endParaRPr lang="tr-TR"/>
          </a:p>
        </p:txBody>
      </p:sp>
      <p:sp>
        <p:nvSpPr>
          <p:cNvPr id="5" name="Alt Bilgi Yer Tutucusu 4">
            <a:extLst>
              <a:ext uri="{FF2B5EF4-FFF2-40B4-BE49-F238E27FC236}">
                <a16:creationId xmlns:a16="http://schemas.microsoft.com/office/drawing/2014/main" id="{CC0724BD-F18A-49B7-914C-B2C6048863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C10CD4AC-62E3-4B73-8C66-306F857D83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B0F9CF-1CB1-4CFC-A510-EF8C1BACC27C}" type="slidenum">
              <a:rPr lang="tr-TR" smtClean="0"/>
              <a:t>‹#›</a:t>
            </a:fld>
            <a:endParaRPr lang="tr-TR"/>
          </a:p>
        </p:txBody>
      </p:sp>
    </p:spTree>
    <p:extLst>
      <p:ext uri="{BB962C8B-B14F-4D97-AF65-F5344CB8AC3E}">
        <p14:creationId xmlns:p14="http://schemas.microsoft.com/office/powerpoint/2010/main" val="42121135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98A45AD-A17C-4B4B-92E5-0A300D9813B0}"/>
              </a:ext>
            </a:extLst>
          </p:cNvPr>
          <p:cNvSpPr>
            <a:spLocks noGrp="1"/>
          </p:cNvSpPr>
          <p:nvPr>
            <p:ph type="ctrTitle"/>
          </p:nvPr>
        </p:nvSpPr>
        <p:spPr/>
        <p:txBody>
          <a:bodyPr/>
          <a:lstStyle/>
          <a:p>
            <a:r>
              <a:rPr lang="tr-TR" dirty="0"/>
              <a:t>Erişkin Bağışıklaması</a:t>
            </a:r>
          </a:p>
        </p:txBody>
      </p:sp>
      <p:sp>
        <p:nvSpPr>
          <p:cNvPr id="3" name="Alt Başlık 2">
            <a:extLst>
              <a:ext uri="{FF2B5EF4-FFF2-40B4-BE49-F238E27FC236}">
                <a16:creationId xmlns:a16="http://schemas.microsoft.com/office/drawing/2014/main" id="{5552552F-3535-49F3-A3A0-A6EA36A50993}"/>
              </a:ext>
            </a:extLst>
          </p:cNvPr>
          <p:cNvSpPr>
            <a:spLocks noGrp="1"/>
          </p:cNvSpPr>
          <p:nvPr>
            <p:ph type="subTitle" idx="1"/>
          </p:nvPr>
        </p:nvSpPr>
        <p:spPr>
          <a:xfrm>
            <a:off x="1524000" y="4419600"/>
            <a:ext cx="9144000" cy="1655762"/>
          </a:xfrm>
        </p:spPr>
        <p:txBody>
          <a:bodyPr/>
          <a:lstStyle/>
          <a:p>
            <a:r>
              <a:rPr lang="tr-TR" dirty="0"/>
              <a:t>Aile Hekimliği Stajı</a:t>
            </a:r>
          </a:p>
          <a:p>
            <a:r>
              <a:rPr lang="tr-TR" dirty="0" err="1"/>
              <a:t>İnt</a:t>
            </a:r>
            <a:r>
              <a:rPr lang="tr-TR" dirty="0"/>
              <a:t>. Dr. Z. Ece ÖZGÜN</a:t>
            </a:r>
          </a:p>
          <a:p>
            <a:endParaRPr lang="tr-TR" dirty="0"/>
          </a:p>
        </p:txBody>
      </p:sp>
      <p:pic>
        <p:nvPicPr>
          <p:cNvPr id="5" name="Resim 4" descr="oda içeren bir resim&#10;&#10;Açıklama otomatik olarak oluşturuldu">
            <a:extLst>
              <a:ext uri="{FF2B5EF4-FFF2-40B4-BE49-F238E27FC236}">
                <a16:creationId xmlns:a16="http://schemas.microsoft.com/office/drawing/2014/main" id="{22A76EFD-FFDF-4221-BEA3-37A52DD983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71050" y="4470400"/>
            <a:ext cx="2393900" cy="2387600"/>
          </a:xfrm>
          <a:prstGeom prst="rect">
            <a:avLst/>
          </a:prstGeom>
        </p:spPr>
      </p:pic>
      <p:pic>
        <p:nvPicPr>
          <p:cNvPr id="7" name="Resim 6" descr="oda, işaret içeren bir resim&#10;&#10;Açıklama otomatik olarak oluşturuldu">
            <a:extLst>
              <a:ext uri="{FF2B5EF4-FFF2-40B4-BE49-F238E27FC236}">
                <a16:creationId xmlns:a16="http://schemas.microsoft.com/office/drawing/2014/main" id="{65CCD9F6-0F7A-4B10-80DD-07CCD64C99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050" y="4419600"/>
            <a:ext cx="2489200" cy="2489200"/>
          </a:xfrm>
          <a:prstGeom prst="rect">
            <a:avLst/>
          </a:prstGeom>
        </p:spPr>
      </p:pic>
    </p:spTree>
    <p:extLst>
      <p:ext uri="{BB962C8B-B14F-4D97-AF65-F5344CB8AC3E}">
        <p14:creationId xmlns:p14="http://schemas.microsoft.com/office/powerpoint/2010/main" val="33608531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394288B-0FC0-487E-A1D6-783375236123}"/>
              </a:ext>
            </a:extLst>
          </p:cNvPr>
          <p:cNvSpPr>
            <a:spLocks noGrp="1"/>
          </p:cNvSpPr>
          <p:nvPr>
            <p:ph type="title"/>
          </p:nvPr>
        </p:nvSpPr>
        <p:spPr/>
        <p:txBody>
          <a:bodyPr/>
          <a:lstStyle/>
          <a:p>
            <a:r>
              <a:rPr lang="tr-TR" dirty="0"/>
              <a:t>Difteri, </a:t>
            </a:r>
            <a:r>
              <a:rPr lang="tr-TR" dirty="0" err="1"/>
              <a:t>Tetanoz</a:t>
            </a:r>
            <a:r>
              <a:rPr lang="tr-TR" dirty="0"/>
              <a:t>, Boğmaca Aşıları</a:t>
            </a:r>
          </a:p>
        </p:txBody>
      </p:sp>
      <p:sp>
        <p:nvSpPr>
          <p:cNvPr id="3" name="İçerik Yer Tutucusu 2">
            <a:extLst>
              <a:ext uri="{FF2B5EF4-FFF2-40B4-BE49-F238E27FC236}">
                <a16:creationId xmlns:a16="http://schemas.microsoft.com/office/drawing/2014/main" id="{6E90D662-094C-4B76-85FF-43A6814575B7}"/>
              </a:ext>
            </a:extLst>
          </p:cNvPr>
          <p:cNvSpPr>
            <a:spLocks noGrp="1"/>
          </p:cNvSpPr>
          <p:nvPr>
            <p:ph idx="1"/>
          </p:nvPr>
        </p:nvSpPr>
        <p:spPr/>
        <p:txBody>
          <a:bodyPr/>
          <a:lstStyle/>
          <a:p>
            <a:r>
              <a:rPr lang="tr-TR" dirty="0"/>
              <a:t>Ülkemizde 2007‘den beri, boğmaca aşısı bebeklere </a:t>
            </a:r>
            <a:r>
              <a:rPr lang="tr-TR" dirty="0" err="1"/>
              <a:t>aselüler</a:t>
            </a:r>
            <a:r>
              <a:rPr lang="tr-TR" dirty="0"/>
              <a:t> aşı şeklinde (</a:t>
            </a:r>
            <a:r>
              <a:rPr lang="tr-TR" dirty="0" err="1"/>
              <a:t>DaBT</a:t>
            </a:r>
            <a:r>
              <a:rPr lang="tr-TR" dirty="0"/>
              <a:t>-İPA-</a:t>
            </a:r>
            <a:r>
              <a:rPr lang="tr-TR" dirty="0" err="1"/>
              <a:t>Hib</a:t>
            </a:r>
            <a:r>
              <a:rPr lang="tr-TR" dirty="0"/>
              <a:t> beşli karma aşı) uygulanmakta</a:t>
            </a:r>
          </a:p>
          <a:p>
            <a:r>
              <a:rPr lang="tr-TR" dirty="0"/>
              <a:t>Erişkinler için </a:t>
            </a:r>
            <a:r>
              <a:rPr lang="tr-TR" dirty="0" err="1"/>
              <a:t>primer</a:t>
            </a:r>
            <a:r>
              <a:rPr lang="tr-TR" dirty="0"/>
              <a:t> aşılama üç dozdur: Dört hafta ara ile iki doz, ikinci dozdan 6–12 ay sonra üçüncü doz </a:t>
            </a:r>
            <a:r>
              <a:rPr lang="tr-TR" dirty="0" err="1"/>
              <a:t>Td</a:t>
            </a:r>
            <a:r>
              <a:rPr lang="tr-TR" dirty="0"/>
              <a:t> aşısı</a:t>
            </a:r>
          </a:p>
          <a:p>
            <a:r>
              <a:rPr lang="tr-TR" dirty="0"/>
              <a:t>10 yılda bir </a:t>
            </a:r>
            <a:r>
              <a:rPr lang="tr-TR" dirty="0" err="1"/>
              <a:t>rapel</a:t>
            </a:r>
            <a:r>
              <a:rPr lang="tr-TR" dirty="0"/>
              <a:t> en az biri </a:t>
            </a:r>
            <a:r>
              <a:rPr lang="tr-TR" dirty="0" err="1"/>
              <a:t>Tdap</a:t>
            </a:r>
            <a:endParaRPr lang="tr-TR" dirty="0"/>
          </a:p>
          <a:p>
            <a:r>
              <a:rPr lang="tr-TR" dirty="0"/>
              <a:t> Aşılama sonrası ciddi </a:t>
            </a:r>
            <a:r>
              <a:rPr lang="tr-TR" dirty="0" err="1"/>
              <a:t>allerjik</a:t>
            </a:r>
            <a:r>
              <a:rPr lang="tr-TR" dirty="0"/>
              <a:t> reaksiyonlar </a:t>
            </a:r>
            <a:r>
              <a:rPr lang="tr-TR" dirty="0" err="1"/>
              <a:t>kontrendikasyon</a:t>
            </a:r>
            <a:endParaRPr lang="tr-TR" dirty="0"/>
          </a:p>
        </p:txBody>
      </p:sp>
    </p:spTree>
    <p:extLst>
      <p:ext uri="{BB962C8B-B14F-4D97-AF65-F5344CB8AC3E}">
        <p14:creationId xmlns:p14="http://schemas.microsoft.com/office/powerpoint/2010/main" val="64565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B4FE478-810C-4853-85EB-690C52FC0282}"/>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B7B9911B-0931-4FA2-887C-55B44469EDA6}"/>
              </a:ext>
            </a:extLst>
          </p:cNvPr>
          <p:cNvSpPr>
            <a:spLocks noGrp="1"/>
          </p:cNvSpPr>
          <p:nvPr>
            <p:ph idx="1"/>
          </p:nvPr>
        </p:nvSpPr>
        <p:spPr/>
        <p:txBody>
          <a:bodyPr/>
          <a:lstStyle/>
          <a:p>
            <a:endParaRPr lang="tr-TR"/>
          </a:p>
        </p:txBody>
      </p:sp>
      <p:pic>
        <p:nvPicPr>
          <p:cNvPr id="4" name="Resim 3">
            <a:extLst>
              <a:ext uri="{FF2B5EF4-FFF2-40B4-BE49-F238E27FC236}">
                <a16:creationId xmlns:a16="http://schemas.microsoft.com/office/drawing/2014/main" id="{0B81589B-93BA-4D27-85F0-C2DF3C9C1250}"/>
              </a:ext>
            </a:extLst>
          </p:cNvPr>
          <p:cNvPicPr>
            <a:picLocks noChangeAspect="1"/>
          </p:cNvPicPr>
          <p:nvPr/>
        </p:nvPicPr>
        <p:blipFill>
          <a:blip r:embed="rId2"/>
          <a:stretch>
            <a:fillRect/>
          </a:stretch>
        </p:blipFill>
        <p:spPr>
          <a:xfrm>
            <a:off x="1195164" y="1388612"/>
            <a:ext cx="9801672" cy="4080776"/>
          </a:xfrm>
          <a:prstGeom prst="rect">
            <a:avLst/>
          </a:prstGeom>
        </p:spPr>
      </p:pic>
    </p:spTree>
    <p:extLst>
      <p:ext uri="{BB962C8B-B14F-4D97-AF65-F5344CB8AC3E}">
        <p14:creationId xmlns:p14="http://schemas.microsoft.com/office/powerpoint/2010/main" val="2665770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27A3A14-FE0C-4484-9486-C19FF479C587}"/>
              </a:ext>
            </a:extLst>
          </p:cNvPr>
          <p:cNvSpPr>
            <a:spLocks noGrp="1"/>
          </p:cNvSpPr>
          <p:nvPr>
            <p:ph type="title"/>
          </p:nvPr>
        </p:nvSpPr>
        <p:spPr/>
        <p:txBody>
          <a:bodyPr/>
          <a:lstStyle/>
          <a:p>
            <a:r>
              <a:rPr lang="tr-TR" dirty="0"/>
              <a:t>Grip (</a:t>
            </a:r>
            <a:r>
              <a:rPr lang="tr-TR" dirty="0" err="1"/>
              <a:t>İnfluenza</a:t>
            </a:r>
            <a:r>
              <a:rPr lang="tr-TR" dirty="0"/>
              <a:t>) Aşısı</a:t>
            </a:r>
          </a:p>
        </p:txBody>
      </p:sp>
      <p:sp>
        <p:nvSpPr>
          <p:cNvPr id="3" name="İçerik Yer Tutucusu 2">
            <a:extLst>
              <a:ext uri="{FF2B5EF4-FFF2-40B4-BE49-F238E27FC236}">
                <a16:creationId xmlns:a16="http://schemas.microsoft.com/office/drawing/2014/main" id="{44478652-D28D-49C9-ACD3-9F711179FEF9}"/>
              </a:ext>
            </a:extLst>
          </p:cNvPr>
          <p:cNvSpPr>
            <a:spLocks noGrp="1"/>
          </p:cNvSpPr>
          <p:nvPr>
            <p:ph idx="1"/>
          </p:nvPr>
        </p:nvSpPr>
        <p:spPr/>
        <p:txBody>
          <a:bodyPr/>
          <a:lstStyle/>
          <a:p>
            <a:r>
              <a:rPr lang="tr-TR" dirty="0"/>
              <a:t>Bir önceki grip sezonunda dolaşan </a:t>
            </a:r>
            <a:r>
              <a:rPr lang="tr-TR" dirty="0" err="1"/>
              <a:t>suşlardan</a:t>
            </a:r>
            <a:r>
              <a:rPr lang="tr-TR" dirty="0"/>
              <a:t> tahmin edilir ve Dünya Sağlık Örgütü’nün aşı komitesi tarafından bir sonraki mevsimsel aşının içeriği Kuzey yarım küre için Şubat, Güney yarım küre için Eylül ayında açıklanır</a:t>
            </a:r>
          </a:p>
          <a:p>
            <a:r>
              <a:rPr lang="tr-TR" dirty="0"/>
              <a:t>Aşının koruyucu etkisi, uygulamadan 1–2 hafta sonra başlar</a:t>
            </a:r>
          </a:p>
          <a:p>
            <a:r>
              <a:rPr lang="tr-TR" dirty="0"/>
              <a:t>Ekim ve Kasım ayları</a:t>
            </a:r>
          </a:p>
        </p:txBody>
      </p:sp>
    </p:spTree>
    <p:extLst>
      <p:ext uri="{BB962C8B-B14F-4D97-AF65-F5344CB8AC3E}">
        <p14:creationId xmlns:p14="http://schemas.microsoft.com/office/powerpoint/2010/main" val="2399811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664B559-824F-4F27-A105-AA3051E7FD49}"/>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F6D11E4E-20AF-406F-9615-EA8A8BD4D73B}"/>
              </a:ext>
            </a:extLst>
          </p:cNvPr>
          <p:cNvSpPr>
            <a:spLocks noGrp="1"/>
          </p:cNvSpPr>
          <p:nvPr>
            <p:ph idx="1"/>
          </p:nvPr>
        </p:nvSpPr>
        <p:spPr/>
        <p:txBody>
          <a:bodyPr/>
          <a:lstStyle/>
          <a:p>
            <a:endParaRPr lang="tr-TR"/>
          </a:p>
        </p:txBody>
      </p:sp>
      <p:pic>
        <p:nvPicPr>
          <p:cNvPr id="4" name="Resim 3">
            <a:extLst>
              <a:ext uri="{FF2B5EF4-FFF2-40B4-BE49-F238E27FC236}">
                <a16:creationId xmlns:a16="http://schemas.microsoft.com/office/drawing/2014/main" id="{7AB02CE9-206D-4F50-8295-97DF778C46B2}"/>
              </a:ext>
            </a:extLst>
          </p:cNvPr>
          <p:cNvPicPr>
            <a:picLocks noChangeAspect="1"/>
          </p:cNvPicPr>
          <p:nvPr/>
        </p:nvPicPr>
        <p:blipFill>
          <a:blip r:embed="rId2"/>
          <a:stretch>
            <a:fillRect/>
          </a:stretch>
        </p:blipFill>
        <p:spPr>
          <a:xfrm>
            <a:off x="3091705" y="99824"/>
            <a:ext cx="6008589" cy="6758176"/>
          </a:xfrm>
          <a:prstGeom prst="rect">
            <a:avLst/>
          </a:prstGeom>
        </p:spPr>
      </p:pic>
    </p:spTree>
    <p:extLst>
      <p:ext uri="{BB962C8B-B14F-4D97-AF65-F5344CB8AC3E}">
        <p14:creationId xmlns:p14="http://schemas.microsoft.com/office/powerpoint/2010/main" val="3005331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34AE267-1BE0-4F9C-A710-EA03FC3E60A4}"/>
              </a:ext>
            </a:extLst>
          </p:cNvPr>
          <p:cNvSpPr>
            <a:spLocks noGrp="1"/>
          </p:cNvSpPr>
          <p:nvPr>
            <p:ph type="title"/>
          </p:nvPr>
        </p:nvSpPr>
        <p:spPr/>
        <p:txBody>
          <a:bodyPr/>
          <a:lstStyle/>
          <a:p>
            <a:r>
              <a:rPr lang="tr-TR" dirty="0"/>
              <a:t>Grip aşısı önerilen gruplar</a:t>
            </a:r>
          </a:p>
        </p:txBody>
      </p:sp>
      <p:sp>
        <p:nvSpPr>
          <p:cNvPr id="3" name="İçerik Yer Tutucusu 2">
            <a:extLst>
              <a:ext uri="{FF2B5EF4-FFF2-40B4-BE49-F238E27FC236}">
                <a16:creationId xmlns:a16="http://schemas.microsoft.com/office/drawing/2014/main" id="{91A69B9B-4E69-4D5A-87D6-ADAD33F179CF}"/>
              </a:ext>
            </a:extLst>
          </p:cNvPr>
          <p:cNvSpPr>
            <a:spLocks noGrp="1"/>
          </p:cNvSpPr>
          <p:nvPr>
            <p:ph idx="1"/>
          </p:nvPr>
        </p:nvSpPr>
        <p:spPr>
          <a:xfrm>
            <a:off x="838200" y="1825625"/>
            <a:ext cx="10515600" cy="4351338"/>
          </a:xfrm>
        </p:spPr>
        <p:txBody>
          <a:bodyPr>
            <a:normAutofit fontScale="92500" lnSpcReduction="20000"/>
          </a:bodyPr>
          <a:lstStyle/>
          <a:p>
            <a:pPr>
              <a:buFont typeface="Wingdings" panose="05000000000000000000" pitchFamily="2" charset="2"/>
              <a:buChar char="v"/>
            </a:pPr>
            <a:r>
              <a:rPr lang="tr-TR" dirty="0"/>
              <a:t> 5 yaşından küçük (özellikle 2 yaş altı) çocuklar (6. aydan itibaren)</a:t>
            </a:r>
          </a:p>
          <a:p>
            <a:pPr>
              <a:buFont typeface="Wingdings" panose="05000000000000000000" pitchFamily="2" charset="2"/>
              <a:buChar char="v"/>
            </a:pPr>
            <a:r>
              <a:rPr lang="tr-TR" dirty="0"/>
              <a:t> 65 yaşından büyük erişkinler</a:t>
            </a:r>
          </a:p>
          <a:p>
            <a:pPr>
              <a:buFont typeface="Wingdings" panose="05000000000000000000" pitchFamily="2" charset="2"/>
              <a:buChar char="v"/>
            </a:pPr>
            <a:r>
              <a:rPr lang="tr-TR" dirty="0"/>
              <a:t> Gebeler</a:t>
            </a:r>
          </a:p>
          <a:p>
            <a:pPr>
              <a:buFont typeface="Wingdings" panose="05000000000000000000" pitchFamily="2" charset="2"/>
              <a:buChar char="v"/>
            </a:pPr>
            <a:r>
              <a:rPr lang="tr-TR" dirty="0"/>
              <a:t> Bakım evinde yaşayanlar</a:t>
            </a:r>
          </a:p>
          <a:p>
            <a:pPr>
              <a:buFont typeface="Wingdings" panose="05000000000000000000" pitchFamily="2" charset="2"/>
              <a:buChar char="v"/>
            </a:pPr>
            <a:r>
              <a:rPr lang="tr-TR" dirty="0"/>
              <a:t> Kronik sağlık sorunu olanlar</a:t>
            </a:r>
          </a:p>
          <a:p>
            <a:pPr lvl="1">
              <a:buFont typeface="Wingdings" panose="05000000000000000000" pitchFamily="2" charset="2"/>
              <a:buChar char="v"/>
            </a:pPr>
            <a:r>
              <a:rPr lang="tr-TR" dirty="0"/>
              <a:t> Kronik </a:t>
            </a:r>
            <a:r>
              <a:rPr lang="tr-TR" dirty="0" err="1"/>
              <a:t>pulmoner</a:t>
            </a:r>
            <a:r>
              <a:rPr lang="tr-TR" dirty="0"/>
              <a:t> hastalık (astım, kronik </a:t>
            </a:r>
            <a:r>
              <a:rPr lang="tr-TR" dirty="0" err="1"/>
              <a:t>obstruktif</a:t>
            </a:r>
            <a:r>
              <a:rPr lang="tr-TR" dirty="0"/>
              <a:t> akciğer hastalığı, </a:t>
            </a:r>
            <a:r>
              <a:rPr lang="tr-TR" dirty="0" err="1"/>
              <a:t>kistik</a:t>
            </a:r>
            <a:r>
              <a:rPr lang="tr-TR" dirty="0"/>
              <a:t> </a:t>
            </a:r>
            <a:r>
              <a:rPr lang="tr-TR" dirty="0" err="1"/>
              <a:t>fibrozis</a:t>
            </a:r>
            <a:r>
              <a:rPr lang="tr-TR" dirty="0"/>
              <a:t>),</a:t>
            </a:r>
          </a:p>
          <a:p>
            <a:pPr lvl="1">
              <a:buFont typeface="Wingdings" panose="05000000000000000000" pitchFamily="2" charset="2"/>
              <a:buChar char="v"/>
            </a:pPr>
            <a:r>
              <a:rPr lang="tr-TR" dirty="0"/>
              <a:t> </a:t>
            </a:r>
            <a:r>
              <a:rPr lang="tr-TR" dirty="0" err="1"/>
              <a:t>Kardiyovasküler</a:t>
            </a:r>
            <a:r>
              <a:rPr lang="tr-TR" dirty="0"/>
              <a:t> (tek başına hipertansiyon hariç) hastalık</a:t>
            </a:r>
          </a:p>
          <a:p>
            <a:pPr lvl="1">
              <a:buFont typeface="Wingdings" panose="05000000000000000000" pitchFamily="2" charset="2"/>
              <a:buChar char="v"/>
            </a:pPr>
            <a:r>
              <a:rPr lang="tr-TR" dirty="0"/>
              <a:t> Böbrek hastalığı</a:t>
            </a:r>
          </a:p>
          <a:p>
            <a:pPr lvl="1">
              <a:buFont typeface="Wingdings" panose="05000000000000000000" pitchFamily="2" charset="2"/>
              <a:buChar char="v"/>
            </a:pPr>
            <a:r>
              <a:rPr lang="tr-TR" dirty="0"/>
              <a:t> Karaciğer hastalığı</a:t>
            </a:r>
          </a:p>
          <a:p>
            <a:pPr lvl="1">
              <a:buFont typeface="Wingdings" panose="05000000000000000000" pitchFamily="2" charset="2"/>
              <a:buChar char="v"/>
            </a:pPr>
            <a:r>
              <a:rPr lang="tr-TR" dirty="0"/>
              <a:t> Kan hastalıkları (orak hücreli anemi dahil)</a:t>
            </a:r>
          </a:p>
          <a:p>
            <a:pPr lvl="1">
              <a:buFont typeface="Wingdings" panose="05000000000000000000" pitchFamily="2" charset="2"/>
              <a:buChar char="v"/>
            </a:pPr>
            <a:r>
              <a:rPr lang="tr-TR" dirty="0"/>
              <a:t> Endokrin hastalık (</a:t>
            </a:r>
            <a:r>
              <a:rPr lang="tr-TR" dirty="0" err="1"/>
              <a:t>diabetes</a:t>
            </a:r>
            <a:r>
              <a:rPr lang="tr-TR" dirty="0"/>
              <a:t> </a:t>
            </a:r>
            <a:r>
              <a:rPr lang="tr-TR" dirty="0" err="1"/>
              <a:t>mellitus</a:t>
            </a:r>
            <a:r>
              <a:rPr lang="tr-TR" dirty="0"/>
              <a:t> gibi)</a:t>
            </a:r>
          </a:p>
          <a:p>
            <a:pPr lvl="1">
              <a:buFont typeface="Wingdings" panose="05000000000000000000" pitchFamily="2" charset="2"/>
              <a:buChar char="v"/>
            </a:pPr>
            <a:r>
              <a:rPr lang="tr-TR" dirty="0"/>
              <a:t> </a:t>
            </a:r>
            <a:r>
              <a:rPr lang="tr-TR" dirty="0" err="1"/>
              <a:t>Metabolik</a:t>
            </a:r>
            <a:r>
              <a:rPr lang="tr-TR" dirty="0"/>
              <a:t> hastalık (genetik </a:t>
            </a:r>
            <a:r>
              <a:rPr lang="tr-TR" dirty="0" err="1"/>
              <a:t>metabolik</a:t>
            </a:r>
            <a:r>
              <a:rPr lang="tr-TR" dirty="0"/>
              <a:t> hastalıklar gibi)</a:t>
            </a:r>
          </a:p>
        </p:txBody>
      </p:sp>
    </p:spTree>
    <p:extLst>
      <p:ext uri="{BB962C8B-B14F-4D97-AF65-F5344CB8AC3E}">
        <p14:creationId xmlns:p14="http://schemas.microsoft.com/office/powerpoint/2010/main" val="4165513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D714C9F-772C-4315-B491-CDA90978F753}"/>
              </a:ext>
            </a:extLst>
          </p:cNvPr>
          <p:cNvSpPr>
            <a:spLocks noGrp="1"/>
          </p:cNvSpPr>
          <p:nvPr>
            <p:ph type="title"/>
          </p:nvPr>
        </p:nvSpPr>
        <p:spPr/>
        <p:txBody>
          <a:bodyPr/>
          <a:lstStyle/>
          <a:p>
            <a:r>
              <a:rPr lang="tr-TR" dirty="0"/>
              <a:t>Grip aşısı önerilen gruplar</a:t>
            </a:r>
          </a:p>
        </p:txBody>
      </p:sp>
      <p:sp>
        <p:nvSpPr>
          <p:cNvPr id="3" name="İçerik Yer Tutucusu 2">
            <a:extLst>
              <a:ext uri="{FF2B5EF4-FFF2-40B4-BE49-F238E27FC236}">
                <a16:creationId xmlns:a16="http://schemas.microsoft.com/office/drawing/2014/main" id="{4756D6E5-4245-41D3-9269-52511CF3084A}"/>
              </a:ext>
            </a:extLst>
          </p:cNvPr>
          <p:cNvSpPr>
            <a:spLocks noGrp="1"/>
          </p:cNvSpPr>
          <p:nvPr>
            <p:ph idx="1"/>
          </p:nvPr>
        </p:nvSpPr>
        <p:spPr/>
        <p:txBody>
          <a:bodyPr>
            <a:normAutofit fontScale="85000" lnSpcReduction="20000"/>
          </a:bodyPr>
          <a:lstStyle/>
          <a:p>
            <a:pPr>
              <a:buFont typeface="Wingdings" panose="05000000000000000000" pitchFamily="2" charset="2"/>
              <a:buChar char="v"/>
            </a:pPr>
            <a:r>
              <a:rPr lang="tr-TR" dirty="0"/>
              <a:t> Nörolojik veya </a:t>
            </a:r>
            <a:r>
              <a:rPr lang="tr-TR" dirty="0" err="1"/>
              <a:t>nöro</a:t>
            </a:r>
            <a:r>
              <a:rPr lang="tr-TR" dirty="0"/>
              <a:t>-gelişimsel bozukluğu olanlar (beyin, </a:t>
            </a:r>
            <a:r>
              <a:rPr lang="tr-TR" dirty="0" err="1"/>
              <a:t>spinal</a:t>
            </a:r>
            <a:r>
              <a:rPr lang="tr-TR" dirty="0"/>
              <a:t> </a:t>
            </a:r>
            <a:r>
              <a:rPr lang="tr-TR" dirty="0" err="1"/>
              <a:t>kord</a:t>
            </a:r>
            <a:r>
              <a:rPr lang="tr-TR" dirty="0"/>
              <a:t>,</a:t>
            </a:r>
          </a:p>
          <a:p>
            <a:pPr marL="0" indent="0">
              <a:buNone/>
            </a:pPr>
            <a:r>
              <a:rPr lang="tr-TR" dirty="0"/>
              <a:t>     </a:t>
            </a:r>
            <a:r>
              <a:rPr lang="tr-TR" dirty="0" err="1"/>
              <a:t>periferik</a:t>
            </a:r>
            <a:r>
              <a:rPr lang="tr-TR" dirty="0"/>
              <a:t> sinir ve kas hastalıkları, </a:t>
            </a:r>
            <a:r>
              <a:rPr lang="tr-TR" dirty="0" err="1"/>
              <a:t>serebral</a:t>
            </a:r>
            <a:r>
              <a:rPr lang="tr-TR" dirty="0"/>
              <a:t> </a:t>
            </a:r>
            <a:r>
              <a:rPr lang="tr-TR" dirty="0" err="1"/>
              <a:t>palsi</a:t>
            </a:r>
            <a:r>
              <a:rPr lang="tr-TR" dirty="0"/>
              <a:t>, epilepsi, inme, </a:t>
            </a:r>
            <a:r>
              <a:rPr lang="tr-TR" dirty="0" err="1"/>
              <a:t>mental</a:t>
            </a:r>
            <a:endParaRPr lang="tr-TR" dirty="0"/>
          </a:p>
          <a:p>
            <a:pPr marL="0" indent="0">
              <a:buNone/>
            </a:pPr>
            <a:r>
              <a:rPr lang="tr-TR" dirty="0"/>
              <a:t>     </a:t>
            </a:r>
            <a:r>
              <a:rPr lang="tr-TR" dirty="0" err="1"/>
              <a:t>retardasyon</a:t>
            </a:r>
            <a:r>
              <a:rPr lang="tr-TR" dirty="0"/>
              <a:t>, büyüme-gelişme geriliği, </a:t>
            </a:r>
            <a:r>
              <a:rPr lang="tr-TR" dirty="0" err="1"/>
              <a:t>musküler</a:t>
            </a:r>
            <a:r>
              <a:rPr lang="tr-TR" dirty="0"/>
              <a:t> </a:t>
            </a:r>
            <a:r>
              <a:rPr lang="tr-TR" dirty="0" err="1"/>
              <a:t>distrofi</a:t>
            </a:r>
            <a:r>
              <a:rPr lang="tr-TR" dirty="0"/>
              <a:t>, </a:t>
            </a:r>
            <a:r>
              <a:rPr lang="tr-TR" dirty="0" err="1"/>
              <a:t>spinal</a:t>
            </a:r>
            <a:r>
              <a:rPr lang="tr-TR" dirty="0"/>
              <a:t> </a:t>
            </a:r>
            <a:r>
              <a:rPr lang="tr-TR" dirty="0" err="1"/>
              <a:t>kord</a:t>
            </a:r>
            <a:r>
              <a:rPr lang="tr-TR" dirty="0"/>
              <a:t> hasarı</a:t>
            </a:r>
          </a:p>
          <a:p>
            <a:pPr marL="0" indent="0">
              <a:buNone/>
            </a:pPr>
            <a:r>
              <a:rPr lang="tr-TR" dirty="0"/>
              <a:t>     dahil)</a:t>
            </a:r>
          </a:p>
          <a:p>
            <a:pPr>
              <a:buFont typeface="Wingdings" panose="05000000000000000000" pitchFamily="2" charset="2"/>
              <a:buChar char="v"/>
            </a:pPr>
            <a:r>
              <a:rPr lang="tr-TR" dirty="0"/>
              <a:t>Hastalık veya ilaca bağlı olarak bağışıklık sistemi baskılanmış kişiler</a:t>
            </a:r>
          </a:p>
          <a:p>
            <a:pPr marL="0" indent="0">
              <a:buNone/>
            </a:pPr>
            <a:r>
              <a:rPr lang="tr-TR" dirty="0"/>
              <a:t>     (kanser, uzun süreli </a:t>
            </a:r>
            <a:r>
              <a:rPr lang="tr-TR" dirty="0" err="1"/>
              <a:t>steroid</a:t>
            </a:r>
            <a:r>
              <a:rPr lang="tr-TR" dirty="0"/>
              <a:t> kullanımı, HIV gibi)</a:t>
            </a:r>
          </a:p>
          <a:p>
            <a:pPr>
              <a:buFont typeface="Wingdings" panose="05000000000000000000" pitchFamily="2" charset="2"/>
              <a:buChar char="v"/>
            </a:pPr>
            <a:r>
              <a:rPr lang="tr-TR" dirty="0"/>
              <a:t>19 yaşından küçük olup uzun süredir aspirin tedavisi alanlar</a:t>
            </a:r>
          </a:p>
          <a:p>
            <a:pPr>
              <a:buFont typeface="Wingdings" panose="05000000000000000000" pitchFamily="2" charset="2"/>
              <a:buChar char="v"/>
            </a:pPr>
            <a:r>
              <a:rPr lang="tr-TR" dirty="0" err="1"/>
              <a:t>Morbid</a:t>
            </a:r>
            <a:r>
              <a:rPr lang="tr-TR" dirty="0"/>
              <a:t> </a:t>
            </a:r>
            <a:r>
              <a:rPr lang="tr-TR" dirty="0" err="1"/>
              <a:t>obezler</a:t>
            </a:r>
            <a:r>
              <a:rPr lang="tr-TR" dirty="0"/>
              <a:t> (Vücut kitle indeksi &gt;40)</a:t>
            </a:r>
          </a:p>
          <a:p>
            <a:pPr>
              <a:buFont typeface="Wingdings" panose="05000000000000000000" pitchFamily="2" charset="2"/>
              <a:buChar char="v"/>
            </a:pPr>
            <a:r>
              <a:rPr lang="tr-TR" dirty="0"/>
              <a:t>Sağlık çalışanları</a:t>
            </a:r>
          </a:p>
          <a:p>
            <a:pPr>
              <a:buFont typeface="Wingdings" panose="05000000000000000000" pitchFamily="2" charset="2"/>
              <a:buChar char="v"/>
            </a:pPr>
            <a:r>
              <a:rPr lang="tr-TR" dirty="0"/>
              <a:t>Grip açısından riskli grupta tanımlanan kişilere bakım verenler ve</a:t>
            </a:r>
          </a:p>
          <a:p>
            <a:pPr marL="0" indent="0">
              <a:buNone/>
            </a:pPr>
            <a:r>
              <a:rPr lang="tr-TR" dirty="0"/>
              <a:t>     aynı evde yaşayanlar (çocuklar dahil)</a:t>
            </a:r>
          </a:p>
        </p:txBody>
      </p:sp>
    </p:spTree>
    <p:extLst>
      <p:ext uri="{BB962C8B-B14F-4D97-AF65-F5344CB8AC3E}">
        <p14:creationId xmlns:p14="http://schemas.microsoft.com/office/powerpoint/2010/main" val="2308387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9694008-73F5-4464-BEFA-C06C279AFC79}"/>
              </a:ext>
            </a:extLst>
          </p:cNvPr>
          <p:cNvSpPr>
            <a:spLocks noGrp="1"/>
          </p:cNvSpPr>
          <p:nvPr>
            <p:ph type="title"/>
          </p:nvPr>
        </p:nvSpPr>
        <p:spPr/>
        <p:txBody>
          <a:bodyPr/>
          <a:lstStyle/>
          <a:p>
            <a:r>
              <a:rPr lang="tr-TR" dirty="0" err="1"/>
              <a:t>Kontrendikasyon</a:t>
            </a:r>
            <a:endParaRPr lang="tr-TR" dirty="0"/>
          </a:p>
        </p:txBody>
      </p:sp>
      <p:sp>
        <p:nvSpPr>
          <p:cNvPr id="3" name="İçerik Yer Tutucusu 2">
            <a:extLst>
              <a:ext uri="{FF2B5EF4-FFF2-40B4-BE49-F238E27FC236}">
                <a16:creationId xmlns:a16="http://schemas.microsoft.com/office/drawing/2014/main" id="{7352DBE2-AD12-422A-B87C-DE2C0F76CFB3}"/>
              </a:ext>
            </a:extLst>
          </p:cNvPr>
          <p:cNvSpPr>
            <a:spLocks noGrp="1"/>
          </p:cNvSpPr>
          <p:nvPr>
            <p:ph idx="1"/>
          </p:nvPr>
        </p:nvSpPr>
        <p:spPr>
          <a:xfrm>
            <a:off x="838200" y="2141537"/>
            <a:ext cx="10515600" cy="4351338"/>
          </a:xfrm>
        </p:spPr>
        <p:txBody>
          <a:bodyPr/>
          <a:lstStyle/>
          <a:p>
            <a:r>
              <a:rPr lang="tr-TR" dirty="0"/>
              <a:t>Yumurta proteini dahil olmak üzere aşı içeriğindeki herhangi bir bileşene karşı bilinen ciddi alerjik reaksiyon</a:t>
            </a:r>
          </a:p>
          <a:p>
            <a:r>
              <a:rPr lang="tr-TR" dirty="0"/>
              <a:t>Tek </a:t>
            </a:r>
            <a:r>
              <a:rPr lang="tr-TR" dirty="0" err="1"/>
              <a:t>kontrendikasyon</a:t>
            </a:r>
            <a:endParaRPr lang="tr-TR" dirty="0"/>
          </a:p>
          <a:p>
            <a:r>
              <a:rPr lang="tr-TR" dirty="0"/>
              <a:t>Aşı tipi önemli</a:t>
            </a:r>
          </a:p>
        </p:txBody>
      </p:sp>
    </p:spTree>
    <p:extLst>
      <p:ext uri="{BB962C8B-B14F-4D97-AF65-F5344CB8AC3E}">
        <p14:creationId xmlns:p14="http://schemas.microsoft.com/office/powerpoint/2010/main" val="2113445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9F0168D-A075-44FF-9DD0-393E42E7FDDC}"/>
              </a:ext>
            </a:extLst>
          </p:cNvPr>
          <p:cNvSpPr>
            <a:spLocks noGrp="1"/>
          </p:cNvSpPr>
          <p:nvPr>
            <p:ph type="title"/>
          </p:nvPr>
        </p:nvSpPr>
        <p:spPr/>
        <p:txBody>
          <a:bodyPr/>
          <a:lstStyle/>
          <a:p>
            <a:r>
              <a:rPr lang="tr-TR" dirty="0" err="1"/>
              <a:t>Pnömokok</a:t>
            </a:r>
            <a:r>
              <a:rPr lang="tr-TR" dirty="0"/>
              <a:t> Aşısı</a:t>
            </a:r>
          </a:p>
        </p:txBody>
      </p:sp>
      <p:sp>
        <p:nvSpPr>
          <p:cNvPr id="3" name="İçerik Yer Tutucusu 2">
            <a:extLst>
              <a:ext uri="{FF2B5EF4-FFF2-40B4-BE49-F238E27FC236}">
                <a16:creationId xmlns:a16="http://schemas.microsoft.com/office/drawing/2014/main" id="{58A0EF03-6A8A-4603-B351-F1BA597EFB7A}"/>
              </a:ext>
            </a:extLst>
          </p:cNvPr>
          <p:cNvSpPr>
            <a:spLocks noGrp="1"/>
          </p:cNvSpPr>
          <p:nvPr>
            <p:ph idx="1"/>
          </p:nvPr>
        </p:nvSpPr>
        <p:spPr/>
        <p:txBody>
          <a:bodyPr/>
          <a:lstStyle/>
          <a:p>
            <a:r>
              <a:rPr lang="tr-TR" dirty="0" err="1"/>
              <a:t>Pnömokokların</a:t>
            </a:r>
            <a:r>
              <a:rPr lang="tr-TR" dirty="0"/>
              <a:t> </a:t>
            </a:r>
            <a:r>
              <a:rPr lang="tr-TR" dirty="0" err="1"/>
              <a:t>virülansından</a:t>
            </a:r>
            <a:r>
              <a:rPr lang="tr-TR" dirty="0"/>
              <a:t> kapsül sorumludur</a:t>
            </a:r>
          </a:p>
          <a:p>
            <a:r>
              <a:rPr lang="tr-TR" dirty="0"/>
              <a:t>Biri </a:t>
            </a:r>
            <a:r>
              <a:rPr lang="tr-TR" dirty="0" err="1"/>
              <a:t>polisakkarit</a:t>
            </a:r>
            <a:r>
              <a:rPr lang="tr-TR" dirty="0"/>
              <a:t> (PPSV23) diğeri </a:t>
            </a:r>
            <a:r>
              <a:rPr lang="tr-TR" dirty="0" err="1"/>
              <a:t>konjuge</a:t>
            </a:r>
            <a:r>
              <a:rPr lang="tr-TR" dirty="0"/>
              <a:t> (PCV13) olmak üzere iki tip </a:t>
            </a:r>
            <a:r>
              <a:rPr lang="tr-TR" dirty="0" err="1"/>
              <a:t>pnömokok</a:t>
            </a:r>
            <a:r>
              <a:rPr lang="tr-TR" dirty="0"/>
              <a:t> aşısı bulunmakta</a:t>
            </a:r>
          </a:p>
          <a:p>
            <a:r>
              <a:rPr lang="tr-TR" dirty="0"/>
              <a:t>Antikor yanıtının daha geniş olmasını sağlamak amacı ile </a:t>
            </a:r>
            <a:r>
              <a:rPr lang="tr-TR" dirty="0" err="1"/>
              <a:t>konjuge</a:t>
            </a:r>
            <a:r>
              <a:rPr lang="tr-TR" dirty="0"/>
              <a:t> aşıyı takiben </a:t>
            </a:r>
            <a:r>
              <a:rPr lang="tr-TR" dirty="0" err="1"/>
              <a:t>polisakkarit</a:t>
            </a:r>
            <a:r>
              <a:rPr lang="tr-TR" dirty="0"/>
              <a:t> aşı kullanılması en etkin yöntem</a:t>
            </a:r>
          </a:p>
        </p:txBody>
      </p:sp>
    </p:spTree>
    <p:extLst>
      <p:ext uri="{BB962C8B-B14F-4D97-AF65-F5344CB8AC3E}">
        <p14:creationId xmlns:p14="http://schemas.microsoft.com/office/powerpoint/2010/main" val="16040154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2F7422B-903E-4219-9ABA-2098A51C6C18}"/>
              </a:ext>
            </a:extLst>
          </p:cNvPr>
          <p:cNvSpPr>
            <a:spLocks noGrp="1"/>
          </p:cNvSpPr>
          <p:nvPr>
            <p:ph type="title"/>
          </p:nvPr>
        </p:nvSpPr>
        <p:spPr/>
        <p:txBody>
          <a:bodyPr/>
          <a:lstStyle/>
          <a:p>
            <a:r>
              <a:rPr lang="tr-TR" dirty="0" err="1"/>
              <a:t>Endikasyon</a:t>
            </a:r>
            <a:endParaRPr lang="tr-TR" dirty="0"/>
          </a:p>
        </p:txBody>
      </p:sp>
      <p:sp>
        <p:nvSpPr>
          <p:cNvPr id="3" name="İçerik Yer Tutucusu 2">
            <a:extLst>
              <a:ext uri="{FF2B5EF4-FFF2-40B4-BE49-F238E27FC236}">
                <a16:creationId xmlns:a16="http://schemas.microsoft.com/office/drawing/2014/main" id="{72BCC8A9-8750-4559-A4A9-D792B2B48942}"/>
              </a:ext>
            </a:extLst>
          </p:cNvPr>
          <p:cNvSpPr>
            <a:spLocks noGrp="1"/>
          </p:cNvSpPr>
          <p:nvPr>
            <p:ph idx="1"/>
          </p:nvPr>
        </p:nvSpPr>
        <p:spPr>
          <a:xfrm>
            <a:off x="838200" y="1825624"/>
            <a:ext cx="10515600" cy="4879975"/>
          </a:xfrm>
        </p:spPr>
        <p:txBody>
          <a:bodyPr>
            <a:normAutofit fontScale="70000" lnSpcReduction="20000"/>
          </a:bodyPr>
          <a:lstStyle/>
          <a:p>
            <a:r>
              <a:rPr lang="tr-TR" dirty="0"/>
              <a:t> Kronik </a:t>
            </a:r>
            <a:r>
              <a:rPr lang="tr-TR" dirty="0" err="1"/>
              <a:t>pulmoner</a:t>
            </a:r>
            <a:r>
              <a:rPr lang="tr-TR" dirty="0"/>
              <a:t> hastalık (astım dışında)</a:t>
            </a:r>
          </a:p>
          <a:p>
            <a:r>
              <a:rPr lang="tr-TR" dirty="0"/>
              <a:t> Kronik </a:t>
            </a:r>
            <a:r>
              <a:rPr lang="tr-TR" dirty="0" err="1"/>
              <a:t>kardiyovasküler</a:t>
            </a:r>
            <a:r>
              <a:rPr lang="tr-TR" dirty="0"/>
              <a:t> hastalık</a:t>
            </a:r>
          </a:p>
          <a:p>
            <a:r>
              <a:rPr lang="tr-TR" dirty="0"/>
              <a:t> </a:t>
            </a:r>
            <a:r>
              <a:rPr lang="tr-TR" dirty="0" err="1"/>
              <a:t>Diabetes</a:t>
            </a:r>
            <a:r>
              <a:rPr lang="tr-TR" dirty="0"/>
              <a:t> </a:t>
            </a:r>
            <a:r>
              <a:rPr lang="tr-TR" dirty="0" err="1"/>
              <a:t>mellitus</a:t>
            </a:r>
            <a:endParaRPr lang="tr-TR" dirty="0"/>
          </a:p>
          <a:p>
            <a:r>
              <a:rPr lang="tr-TR" dirty="0"/>
              <a:t> Kronik karaciğer hastalığı veya </a:t>
            </a:r>
            <a:r>
              <a:rPr lang="tr-TR" dirty="0" err="1"/>
              <a:t>nefrotik</a:t>
            </a:r>
            <a:r>
              <a:rPr lang="tr-TR" dirty="0"/>
              <a:t> sendrom</a:t>
            </a:r>
          </a:p>
          <a:p>
            <a:r>
              <a:rPr lang="tr-TR" dirty="0"/>
              <a:t> Fonksiyonel veya anatomik </a:t>
            </a:r>
            <a:r>
              <a:rPr lang="tr-TR" dirty="0" err="1"/>
              <a:t>aspleni</a:t>
            </a:r>
            <a:r>
              <a:rPr lang="tr-TR" dirty="0"/>
              <a:t> </a:t>
            </a:r>
          </a:p>
          <a:p>
            <a:r>
              <a:rPr lang="tr-TR" dirty="0"/>
              <a:t> </a:t>
            </a:r>
            <a:r>
              <a:rPr lang="tr-TR" dirty="0" err="1"/>
              <a:t>İmmünsupresif</a:t>
            </a:r>
            <a:r>
              <a:rPr lang="tr-TR" dirty="0"/>
              <a:t> hastalıklar</a:t>
            </a:r>
          </a:p>
          <a:p>
            <a:r>
              <a:rPr lang="tr-TR" dirty="0"/>
              <a:t> </a:t>
            </a:r>
            <a:r>
              <a:rPr lang="tr-TR" dirty="0" err="1"/>
              <a:t>Koklear</a:t>
            </a:r>
            <a:r>
              <a:rPr lang="tr-TR" dirty="0"/>
              <a:t> </a:t>
            </a:r>
            <a:r>
              <a:rPr lang="tr-TR" dirty="0" err="1"/>
              <a:t>implantlar</a:t>
            </a:r>
            <a:endParaRPr lang="tr-TR" dirty="0"/>
          </a:p>
          <a:p>
            <a:r>
              <a:rPr lang="tr-TR" dirty="0"/>
              <a:t> Beyin-omurilik sıvısı (BOS) kaçakları</a:t>
            </a:r>
          </a:p>
          <a:p>
            <a:r>
              <a:rPr lang="tr-TR" dirty="0"/>
              <a:t> HIV tanısı alan hasta</a:t>
            </a:r>
          </a:p>
          <a:p>
            <a:r>
              <a:rPr lang="tr-TR" dirty="0"/>
              <a:t> Bakım evinde kalan kişiler</a:t>
            </a:r>
          </a:p>
          <a:p>
            <a:r>
              <a:rPr lang="tr-TR" dirty="0"/>
              <a:t> Lösemi, </a:t>
            </a:r>
            <a:r>
              <a:rPr lang="tr-TR" dirty="0" err="1"/>
              <a:t>Hodgkin</a:t>
            </a:r>
            <a:r>
              <a:rPr lang="tr-TR" dirty="0"/>
              <a:t> hastalığı, </a:t>
            </a:r>
            <a:r>
              <a:rPr lang="tr-TR" dirty="0" err="1"/>
              <a:t>multiple</a:t>
            </a:r>
            <a:r>
              <a:rPr lang="tr-TR" dirty="0"/>
              <a:t> </a:t>
            </a:r>
            <a:r>
              <a:rPr lang="tr-TR" dirty="0" err="1"/>
              <a:t>myelom</a:t>
            </a:r>
            <a:r>
              <a:rPr lang="tr-TR" dirty="0"/>
              <a:t> gibi hematolojik hastalıklar</a:t>
            </a:r>
          </a:p>
          <a:p>
            <a:r>
              <a:rPr lang="tr-TR" dirty="0"/>
              <a:t> Yaygın </a:t>
            </a:r>
            <a:r>
              <a:rPr lang="tr-TR" dirty="0" err="1"/>
              <a:t>malignite</a:t>
            </a:r>
            <a:endParaRPr lang="tr-TR" dirty="0"/>
          </a:p>
          <a:p>
            <a:r>
              <a:rPr lang="tr-TR" dirty="0"/>
              <a:t> Uzun süreli </a:t>
            </a:r>
            <a:r>
              <a:rPr lang="tr-TR" dirty="0" err="1"/>
              <a:t>immün</a:t>
            </a:r>
            <a:r>
              <a:rPr lang="tr-TR" dirty="0"/>
              <a:t> </a:t>
            </a:r>
            <a:r>
              <a:rPr lang="tr-TR" dirty="0" err="1"/>
              <a:t>supresif</a:t>
            </a:r>
            <a:r>
              <a:rPr lang="tr-TR" dirty="0"/>
              <a:t> tedavi</a:t>
            </a:r>
          </a:p>
          <a:p>
            <a:r>
              <a:rPr lang="tr-TR" dirty="0"/>
              <a:t> Solid organ nakli</a:t>
            </a:r>
          </a:p>
        </p:txBody>
      </p:sp>
    </p:spTree>
    <p:extLst>
      <p:ext uri="{BB962C8B-B14F-4D97-AF65-F5344CB8AC3E}">
        <p14:creationId xmlns:p14="http://schemas.microsoft.com/office/powerpoint/2010/main" val="28933899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F1CE6FD-52EF-47A3-9BC5-D9170E138BF9}"/>
              </a:ext>
            </a:extLst>
          </p:cNvPr>
          <p:cNvSpPr>
            <a:spLocks noGrp="1"/>
          </p:cNvSpPr>
          <p:nvPr>
            <p:ph type="title"/>
          </p:nvPr>
        </p:nvSpPr>
        <p:spPr/>
        <p:txBody>
          <a:bodyPr/>
          <a:lstStyle/>
          <a:p>
            <a:r>
              <a:rPr lang="tr-TR" dirty="0" err="1"/>
              <a:t>Kontrendikasyon</a:t>
            </a:r>
            <a:endParaRPr lang="tr-TR" dirty="0"/>
          </a:p>
        </p:txBody>
      </p:sp>
      <p:sp>
        <p:nvSpPr>
          <p:cNvPr id="5" name="İçerik Yer Tutucusu 4">
            <a:extLst>
              <a:ext uri="{FF2B5EF4-FFF2-40B4-BE49-F238E27FC236}">
                <a16:creationId xmlns:a16="http://schemas.microsoft.com/office/drawing/2014/main" id="{B48A18BA-6CE5-45A8-8536-EDC86730E606}"/>
              </a:ext>
            </a:extLst>
          </p:cNvPr>
          <p:cNvSpPr txBox="1">
            <a:spLocks noGrp="1"/>
          </p:cNvSpPr>
          <p:nvPr>
            <p:ph idx="1"/>
          </p:nvPr>
        </p:nvSpPr>
        <p:spPr>
          <a:xfrm>
            <a:off x="838200" y="1825625"/>
            <a:ext cx="10515600" cy="4351338"/>
          </a:xfrm>
          <a:prstGeom prst="rect">
            <a:avLst/>
          </a:prstGeom>
          <a:noFill/>
        </p:spPr>
        <p:txBody>
          <a:bodyPr wrap="square" rtlCol="0">
            <a:spAutoFit/>
          </a:bodyPr>
          <a:lstStyle/>
          <a:p>
            <a:r>
              <a:rPr lang="tr-TR" dirty="0"/>
              <a:t>Daha önceki dozlarda aşıya veya içeriğindekilere karşı </a:t>
            </a:r>
            <a:r>
              <a:rPr lang="tr-TR" dirty="0" err="1"/>
              <a:t>anafilaktik</a:t>
            </a:r>
            <a:r>
              <a:rPr lang="tr-TR" dirty="0"/>
              <a:t> reaksiyon gelişenlere aşı uygulanmamalı</a:t>
            </a:r>
          </a:p>
        </p:txBody>
      </p:sp>
    </p:spTree>
    <p:extLst>
      <p:ext uri="{BB962C8B-B14F-4D97-AF65-F5344CB8AC3E}">
        <p14:creationId xmlns:p14="http://schemas.microsoft.com/office/powerpoint/2010/main" val="2000385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A7D973F-1C1D-4721-AFB9-78F7EF6F00FC}"/>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82007AA8-003B-4DA1-B199-1FDE725C92FA}"/>
              </a:ext>
            </a:extLst>
          </p:cNvPr>
          <p:cNvSpPr>
            <a:spLocks noGrp="1"/>
          </p:cNvSpPr>
          <p:nvPr>
            <p:ph idx="1"/>
          </p:nvPr>
        </p:nvSpPr>
        <p:spPr/>
        <p:txBody>
          <a:bodyPr/>
          <a:lstStyle/>
          <a:p>
            <a:r>
              <a:rPr lang="tr-TR" dirty="0"/>
              <a:t>Enfeksiyon hastalıkları, önlenebilir hastalıklar olup, enfeksiyon hastalıklarından korunmanın bir yolu da bağışıklamadır</a:t>
            </a:r>
          </a:p>
          <a:p>
            <a:r>
              <a:rPr lang="tr-TR" dirty="0"/>
              <a:t>Yakın zamana kadar; ülkemizde, aşılama, çocukluk yaş gurubuna özel bir uygulama gibi algılanmış ve erişkin aşılama genel anlamda, bazı istisnai durumlar ve bireysel uygulamalar hariç ihmal edilmiş</a:t>
            </a:r>
          </a:p>
        </p:txBody>
      </p:sp>
    </p:spTree>
    <p:extLst>
      <p:ext uri="{BB962C8B-B14F-4D97-AF65-F5344CB8AC3E}">
        <p14:creationId xmlns:p14="http://schemas.microsoft.com/office/powerpoint/2010/main" val="31333379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4B921C7-5B73-47E8-95AD-7A0180279736}"/>
              </a:ext>
            </a:extLst>
          </p:cNvPr>
          <p:cNvSpPr>
            <a:spLocks noGrp="1"/>
          </p:cNvSpPr>
          <p:nvPr>
            <p:ph type="title"/>
          </p:nvPr>
        </p:nvSpPr>
        <p:spPr/>
        <p:txBody>
          <a:bodyPr/>
          <a:lstStyle/>
          <a:p>
            <a:r>
              <a:rPr lang="tr-TR" dirty="0"/>
              <a:t>Hepatit A Aşısı</a:t>
            </a:r>
          </a:p>
        </p:txBody>
      </p:sp>
      <p:sp>
        <p:nvSpPr>
          <p:cNvPr id="3" name="İçerik Yer Tutucusu 2">
            <a:extLst>
              <a:ext uri="{FF2B5EF4-FFF2-40B4-BE49-F238E27FC236}">
                <a16:creationId xmlns:a16="http://schemas.microsoft.com/office/drawing/2014/main" id="{6C80B581-936D-4C6C-B9B2-51B061E34C1F}"/>
              </a:ext>
            </a:extLst>
          </p:cNvPr>
          <p:cNvSpPr>
            <a:spLocks noGrp="1"/>
          </p:cNvSpPr>
          <p:nvPr>
            <p:ph idx="1"/>
          </p:nvPr>
        </p:nvSpPr>
        <p:spPr/>
        <p:txBody>
          <a:bodyPr/>
          <a:lstStyle/>
          <a:p>
            <a:r>
              <a:rPr lang="tr-TR" dirty="0" err="1"/>
              <a:t>İnaktive</a:t>
            </a:r>
            <a:r>
              <a:rPr lang="tr-TR" dirty="0"/>
              <a:t>, canlı </a:t>
            </a:r>
            <a:r>
              <a:rPr lang="tr-TR" dirty="0" err="1"/>
              <a:t>attenüe</a:t>
            </a:r>
            <a:r>
              <a:rPr lang="tr-TR" dirty="0"/>
              <a:t> ve kombine olmak üzere üç farklı tip</a:t>
            </a:r>
          </a:p>
          <a:p>
            <a:r>
              <a:rPr lang="tr-TR" dirty="0"/>
              <a:t>Hepatit A aşıları 2 doz olarak 0 ve 6.ayda uygulanmalıdır.</a:t>
            </a:r>
          </a:p>
          <a:p>
            <a:r>
              <a:rPr lang="tr-TR" dirty="0"/>
              <a:t>Eğer ikinci doz 6.ayda uygulanamazsa 18.aya kadar uygulanabilir. </a:t>
            </a:r>
          </a:p>
          <a:p>
            <a:r>
              <a:rPr lang="tr-TR" dirty="0"/>
              <a:t>Eğer hepatit A ve hepatit B kombine aşı uygulanacaksa;</a:t>
            </a:r>
          </a:p>
          <a:p>
            <a:pPr lvl="1"/>
            <a:r>
              <a:rPr lang="tr-TR" dirty="0"/>
              <a:t>0, 1, 6. aylarda olmak üzere 3 doz şeklinde </a:t>
            </a:r>
          </a:p>
          <a:p>
            <a:pPr lvl="1"/>
            <a:r>
              <a:rPr lang="tr-TR" dirty="0"/>
              <a:t>alternatif olarak 0, 7 ve 21-30. günlerde üç doz yapılıp 12. ayda son </a:t>
            </a:r>
            <a:r>
              <a:rPr lang="tr-TR" dirty="0" err="1"/>
              <a:t>rapel</a:t>
            </a:r>
            <a:r>
              <a:rPr lang="tr-TR" dirty="0"/>
              <a:t> doz uygulanacak şekilde dörtlü aşı şeması</a:t>
            </a:r>
          </a:p>
        </p:txBody>
      </p:sp>
    </p:spTree>
    <p:extLst>
      <p:ext uri="{BB962C8B-B14F-4D97-AF65-F5344CB8AC3E}">
        <p14:creationId xmlns:p14="http://schemas.microsoft.com/office/powerpoint/2010/main" val="41200016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EDCD99E-5584-4BD5-A651-E581422422D5}"/>
              </a:ext>
            </a:extLst>
          </p:cNvPr>
          <p:cNvSpPr>
            <a:spLocks noGrp="1"/>
          </p:cNvSpPr>
          <p:nvPr>
            <p:ph type="title"/>
          </p:nvPr>
        </p:nvSpPr>
        <p:spPr/>
        <p:txBody>
          <a:bodyPr/>
          <a:lstStyle/>
          <a:p>
            <a:r>
              <a:rPr lang="tr-TR" dirty="0" err="1"/>
              <a:t>Endikasyon</a:t>
            </a:r>
            <a:endParaRPr lang="tr-TR" dirty="0"/>
          </a:p>
        </p:txBody>
      </p:sp>
      <p:sp>
        <p:nvSpPr>
          <p:cNvPr id="3" name="İçerik Yer Tutucusu 2">
            <a:extLst>
              <a:ext uri="{FF2B5EF4-FFF2-40B4-BE49-F238E27FC236}">
                <a16:creationId xmlns:a16="http://schemas.microsoft.com/office/drawing/2014/main" id="{5E04324B-C954-403B-A7B2-E4A329973E28}"/>
              </a:ext>
            </a:extLst>
          </p:cNvPr>
          <p:cNvSpPr>
            <a:spLocks noGrp="1"/>
          </p:cNvSpPr>
          <p:nvPr>
            <p:ph idx="1"/>
          </p:nvPr>
        </p:nvSpPr>
        <p:spPr/>
        <p:txBody>
          <a:bodyPr>
            <a:normAutofit fontScale="77500" lnSpcReduction="20000"/>
          </a:bodyPr>
          <a:lstStyle/>
          <a:p>
            <a:r>
              <a:rPr lang="tr-TR" dirty="0"/>
              <a:t>Hepatit A’nın yüksek ya da orta derecede endemik olduğu yerlere seyahat eden kişiler</a:t>
            </a:r>
          </a:p>
          <a:p>
            <a:r>
              <a:rPr lang="tr-TR" dirty="0"/>
              <a:t>Uyuşturucu bağımlıları</a:t>
            </a:r>
          </a:p>
          <a:p>
            <a:r>
              <a:rPr lang="tr-TR" dirty="0"/>
              <a:t>Mesleki olarak enfeksiyon riski artmış kişiler</a:t>
            </a:r>
          </a:p>
          <a:p>
            <a:r>
              <a:rPr lang="tr-TR" dirty="0"/>
              <a:t>Kronik karaciğer hastalığı (HBV, HCV) olan </a:t>
            </a:r>
            <a:r>
              <a:rPr lang="tr-TR" dirty="0" err="1"/>
              <a:t>seronegatif</a:t>
            </a:r>
            <a:r>
              <a:rPr lang="tr-TR" dirty="0"/>
              <a:t> kişiler</a:t>
            </a:r>
          </a:p>
          <a:p>
            <a:r>
              <a:rPr lang="tr-TR" dirty="0" err="1"/>
              <a:t>Entellektüel</a:t>
            </a:r>
            <a:r>
              <a:rPr lang="tr-TR" dirty="0"/>
              <a:t> yetenekleri bozulmuş, özel bakıma gereksinim gösteren hastaları barındıran kurumlarda hem hastalar hem de sağlık/bakım personeli</a:t>
            </a:r>
          </a:p>
          <a:p>
            <a:r>
              <a:rPr lang="tr-TR" dirty="0"/>
              <a:t>Küçük çocukların gündüz bırakıldıkları yuva ve kreşlerde hem personel hem de çocuklar</a:t>
            </a:r>
          </a:p>
          <a:p>
            <a:r>
              <a:rPr lang="tr-TR" dirty="0"/>
              <a:t>Kanalizasyon işçileri</a:t>
            </a:r>
          </a:p>
          <a:p>
            <a:r>
              <a:rPr lang="tr-TR" dirty="0"/>
              <a:t>Hijyen uyumunun zayıf olduğu </a:t>
            </a:r>
            <a:r>
              <a:rPr lang="tr-TR" dirty="0" err="1"/>
              <a:t>seronegatif</a:t>
            </a:r>
            <a:r>
              <a:rPr lang="tr-TR" dirty="0"/>
              <a:t> temizlik işçileri ve gıda hazırlama işinde çalışanlar</a:t>
            </a:r>
          </a:p>
          <a:p>
            <a:r>
              <a:rPr lang="tr-TR" dirty="0"/>
              <a:t>Solid organ ve kemik iliği nakli adayları ve alıcıları ile pıhtılaşma faktör konsantreleri alan kişiler</a:t>
            </a:r>
          </a:p>
          <a:p>
            <a:endParaRPr lang="tr-TR" dirty="0"/>
          </a:p>
        </p:txBody>
      </p:sp>
    </p:spTree>
    <p:extLst>
      <p:ext uri="{BB962C8B-B14F-4D97-AF65-F5344CB8AC3E}">
        <p14:creationId xmlns:p14="http://schemas.microsoft.com/office/powerpoint/2010/main" val="2723014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A20C0F9-B13B-44C2-8FE7-61AD0DBB5831}"/>
              </a:ext>
            </a:extLst>
          </p:cNvPr>
          <p:cNvSpPr>
            <a:spLocks noGrp="1"/>
          </p:cNvSpPr>
          <p:nvPr>
            <p:ph type="title"/>
          </p:nvPr>
        </p:nvSpPr>
        <p:spPr/>
        <p:txBody>
          <a:bodyPr/>
          <a:lstStyle/>
          <a:p>
            <a:r>
              <a:rPr lang="tr-TR" dirty="0"/>
              <a:t>Hepatit B Aşısı</a:t>
            </a:r>
          </a:p>
        </p:txBody>
      </p:sp>
      <p:sp>
        <p:nvSpPr>
          <p:cNvPr id="3" name="İçerik Yer Tutucusu 2">
            <a:extLst>
              <a:ext uri="{FF2B5EF4-FFF2-40B4-BE49-F238E27FC236}">
                <a16:creationId xmlns:a16="http://schemas.microsoft.com/office/drawing/2014/main" id="{DC5EB3D5-A47B-4CB4-96BE-1AAAFD90CD2B}"/>
              </a:ext>
            </a:extLst>
          </p:cNvPr>
          <p:cNvSpPr>
            <a:spLocks noGrp="1"/>
          </p:cNvSpPr>
          <p:nvPr>
            <p:ph idx="1"/>
          </p:nvPr>
        </p:nvSpPr>
        <p:spPr/>
        <p:txBody>
          <a:bodyPr/>
          <a:lstStyle/>
          <a:p>
            <a:r>
              <a:rPr lang="tr-TR" dirty="0"/>
              <a:t>Hepatit B aşısı IM olarak </a:t>
            </a:r>
            <a:r>
              <a:rPr lang="tr-TR" dirty="0" err="1"/>
              <a:t>deltoid</a:t>
            </a:r>
            <a:r>
              <a:rPr lang="tr-TR" dirty="0"/>
              <a:t> kasa 0, 1, 6. aylarda olmak üzere 3 doz şeklinde uygulanır </a:t>
            </a:r>
          </a:p>
          <a:p>
            <a:r>
              <a:rPr lang="tr-TR" dirty="0"/>
              <a:t>Birinci ve ikinci dozu arasında en az 4 hafta, ikinci ve üçüncü dozu arasında en az 8 hafta olmalı </a:t>
            </a:r>
          </a:p>
          <a:p>
            <a:r>
              <a:rPr lang="tr-TR" dirty="0"/>
              <a:t>Üçüncü doz ilk dozdan en az 16 hafta sonra uygulanmalıdır. </a:t>
            </a:r>
          </a:p>
        </p:txBody>
      </p:sp>
    </p:spTree>
    <p:extLst>
      <p:ext uri="{BB962C8B-B14F-4D97-AF65-F5344CB8AC3E}">
        <p14:creationId xmlns:p14="http://schemas.microsoft.com/office/powerpoint/2010/main" val="18944979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81674D7-E21A-4B3A-8FED-F21F3CAE5B56}"/>
              </a:ext>
            </a:extLst>
          </p:cNvPr>
          <p:cNvSpPr>
            <a:spLocks noGrp="1"/>
          </p:cNvSpPr>
          <p:nvPr>
            <p:ph type="title"/>
          </p:nvPr>
        </p:nvSpPr>
        <p:spPr/>
        <p:txBody>
          <a:bodyPr/>
          <a:lstStyle/>
          <a:p>
            <a:r>
              <a:rPr lang="tr-TR" dirty="0"/>
              <a:t>Suçiçeği (</a:t>
            </a:r>
            <a:r>
              <a:rPr lang="tr-TR" dirty="0" err="1"/>
              <a:t>Varicella</a:t>
            </a:r>
            <a:r>
              <a:rPr lang="tr-TR" dirty="0"/>
              <a:t> </a:t>
            </a:r>
            <a:r>
              <a:rPr lang="tr-TR" dirty="0" err="1"/>
              <a:t>Zoster</a:t>
            </a:r>
            <a:r>
              <a:rPr lang="tr-TR" dirty="0"/>
              <a:t>) Aşısı</a:t>
            </a:r>
          </a:p>
        </p:txBody>
      </p:sp>
      <p:sp>
        <p:nvSpPr>
          <p:cNvPr id="3" name="İçerik Yer Tutucusu 2">
            <a:extLst>
              <a:ext uri="{FF2B5EF4-FFF2-40B4-BE49-F238E27FC236}">
                <a16:creationId xmlns:a16="http://schemas.microsoft.com/office/drawing/2014/main" id="{4165AEAD-D0D9-4F1B-B5F8-898E90BC9E55}"/>
              </a:ext>
            </a:extLst>
          </p:cNvPr>
          <p:cNvSpPr>
            <a:spLocks noGrp="1"/>
          </p:cNvSpPr>
          <p:nvPr>
            <p:ph idx="1"/>
          </p:nvPr>
        </p:nvSpPr>
        <p:spPr/>
        <p:txBody>
          <a:bodyPr/>
          <a:lstStyle/>
          <a:p>
            <a:r>
              <a:rPr lang="tr-TR" dirty="0"/>
              <a:t>Canlı </a:t>
            </a:r>
            <a:r>
              <a:rPr lang="tr-TR" dirty="0" err="1"/>
              <a:t>attenüe</a:t>
            </a:r>
            <a:r>
              <a:rPr lang="tr-TR" dirty="0"/>
              <a:t> aşıdır</a:t>
            </a:r>
          </a:p>
          <a:p>
            <a:r>
              <a:rPr lang="tr-TR" dirty="0"/>
              <a:t>Aşı çok az oranda neomisin ve jelatin içerir</a:t>
            </a:r>
          </a:p>
          <a:p>
            <a:r>
              <a:rPr lang="tr-TR" dirty="0"/>
              <a:t>Suçiçeğine karşı bağışıklığı olmayan bütün erişkinler aşılanabilir</a:t>
            </a:r>
          </a:p>
          <a:p>
            <a:r>
              <a:rPr lang="tr-TR" dirty="0"/>
              <a:t>Suçiçeği aşısı bir ay arayla iki doz olarak uygulanmalı</a:t>
            </a:r>
          </a:p>
        </p:txBody>
      </p:sp>
    </p:spTree>
    <p:extLst>
      <p:ext uri="{BB962C8B-B14F-4D97-AF65-F5344CB8AC3E}">
        <p14:creationId xmlns:p14="http://schemas.microsoft.com/office/powerpoint/2010/main" val="22517168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70AAA96-7DCD-4274-8B77-6CF891B086AD}"/>
              </a:ext>
            </a:extLst>
          </p:cNvPr>
          <p:cNvSpPr>
            <a:spLocks noGrp="1"/>
          </p:cNvSpPr>
          <p:nvPr>
            <p:ph type="title"/>
          </p:nvPr>
        </p:nvSpPr>
        <p:spPr/>
        <p:txBody>
          <a:bodyPr/>
          <a:lstStyle/>
          <a:p>
            <a:r>
              <a:rPr lang="tr-TR" dirty="0" err="1"/>
              <a:t>Kontrendikasyon</a:t>
            </a:r>
            <a:endParaRPr lang="tr-TR" dirty="0"/>
          </a:p>
        </p:txBody>
      </p:sp>
      <p:sp>
        <p:nvSpPr>
          <p:cNvPr id="3" name="İçerik Yer Tutucusu 2">
            <a:extLst>
              <a:ext uri="{FF2B5EF4-FFF2-40B4-BE49-F238E27FC236}">
                <a16:creationId xmlns:a16="http://schemas.microsoft.com/office/drawing/2014/main" id="{9E9D6FDF-9248-4A3B-99BE-68D9039B0BCE}"/>
              </a:ext>
            </a:extLst>
          </p:cNvPr>
          <p:cNvSpPr>
            <a:spLocks noGrp="1"/>
          </p:cNvSpPr>
          <p:nvPr>
            <p:ph idx="1"/>
          </p:nvPr>
        </p:nvSpPr>
        <p:spPr/>
        <p:txBody>
          <a:bodyPr/>
          <a:lstStyle/>
          <a:p>
            <a:r>
              <a:rPr lang="tr-TR" dirty="0" err="1"/>
              <a:t>Konjenital</a:t>
            </a:r>
            <a:r>
              <a:rPr lang="tr-TR" dirty="0"/>
              <a:t> </a:t>
            </a:r>
            <a:r>
              <a:rPr lang="tr-TR" dirty="0" err="1"/>
              <a:t>immün</a:t>
            </a:r>
            <a:r>
              <a:rPr lang="tr-TR" dirty="0"/>
              <a:t> yetmezlik</a:t>
            </a:r>
          </a:p>
          <a:p>
            <a:r>
              <a:rPr lang="tr-TR" dirty="0"/>
              <a:t>Bazı kan hastalıkları, lösemi, </a:t>
            </a:r>
            <a:r>
              <a:rPr lang="tr-TR" dirty="0" err="1"/>
              <a:t>lenfoma</a:t>
            </a:r>
            <a:r>
              <a:rPr lang="tr-TR" dirty="0"/>
              <a:t> gibi hastalıklarda</a:t>
            </a:r>
          </a:p>
          <a:p>
            <a:r>
              <a:rPr lang="tr-TR" dirty="0" err="1"/>
              <a:t>İmmünsupresif</a:t>
            </a:r>
            <a:r>
              <a:rPr lang="tr-TR" dirty="0"/>
              <a:t> tedavi alan kanser hastalarında</a:t>
            </a:r>
          </a:p>
          <a:p>
            <a:r>
              <a:rPr lang="tr-TR" dirty="0"/>
              <a:t>CD4&lt;200/mm3 olan HIV enfeksiyonlu hastalarda </a:t>
            </a:r>
          </a:p>
          <a:p>
            <a:r>
              <a:rPr lang="tr-TR" dirty="0"/>
              <a:t>Gebelerde</a:t>
            </a:r>
          </a:p>
          <a:p>
            <a:r>
              <a:rPr lang="tr-TR" dirty="0" err="1"/>
              <a:t>İmmünsupresif</a:t>
            </a:r>
            <a:r>
              <a:rPr lang="tr-TR" dirty="0"/>
              <a:t> tedavi bitiminden sonra en az üç ay </a:t>
            </a:r>
            <a:r>
              <a:rPr lang="tr-TR" dirty="0" err="1"/>
              <a:t>varisella</a:t>
            </a:r>
            <a:endParaRPr lang="tr-TR" dirty="0"/>
          </a:p>
          <a:p>
            <a:pPr marL="0" indent="0">
              <a:buNone/>
            </a:pPr>
            <a:r>
              <a:rPr lang="tr-TR" dirty="0"/>
              <a:t>aşısı verilmemeli</a:t>
            </a:r>
          </a:p>
        </p:txBody>
      </p:sp>
    </p:spTree>
    <p:extLst>
      <p:ext uri="{BB962C8B-B14F-4D97-AF65-F5344CB8AC3E}">
        <p14:creationId xmlns:p14="http://schemas.microsoft.com/office/powerpoint/2010/main" val="6218489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32C35D6-9C8F-4D1D-8DAB-7276D88F2D4B}"/>
              </a:ext>
            </a:extLst>
          </p:cNvPr>
          <p:cNvSpPr>
            <a:spLocks noGrp="1"/>
          </p:cNvSpPr>
          <p:nvPr>
            <p:ph type="title"/>
          </p:nvPr>
        </p:nvSpPr>
        <p:spPr/>
        <p:txBody>
          <a:bodyPr/>
          <a:lstStyle/>
          <a:p>
            <a:r>
              <a:rPr lang="tr-TR" dirty="0" err="1"/>
              <a:t>Herpes</a:t>
            </a:r>
            <a:r>
              <a:rPr lang="tr-TR" dirty="0"/>
              <a:t> </a:t>
            </a:r>
            <a:r>
              <a:rPr lang="tr-TR" dirty="0" err="1"/>
              <a:t>Zoster</a:t>
            </a:r>
            <a:r>
              <a:rPr lang="tr-TR" dirty="0"/>
              <a:t> (Zona) Aşısı</a:t>
            </a:r>
          </a:p>
        </p:txBody>
      </p:sp>
      <p:sp>
        <p:nvSpPr>
          <p:cNvPr id="3" name="İçerik Yer Tutucusu 2">
            <a:extLst>
              <a:ext uri="{FF2B5EF4-FFF2-40B4-BE49-F238E27FC236}">
                <a16:creationId xmlns:a16="http://schemas.microsoft.com/office/drawing/2014/main" id="{E4175F52-E8AD-4D8C-ADCC-7C121D5F285E}"/>
              </a:ext>
            </a:extLst>
          </p:cNvPr>
          <p:cNvSpPr>
            <a:spLocks noGrp="1"/>
          </p:cNvSpPr>
          <p:nvPr>
            <p:ph idx="1"/>
          </p:nvPr>
        </p:nvSpPr>
        <p:spPr/>
        <p:txBody>
          <a:bodyPr/>
          <a:lstStyle/>
          <a:p>
            <a:r>
              <a:rPr lang="tr-TR" dirty="0"/>
              <a:t>İnsan </a:t>
            </a:r>
            <a:r>
              <a:rPr lang="tr-TR" dirty="0" err="1"/>
              <a:t>diploid</a:t>
            </a:r>
            <a:r>
              <a:rPr lang="tr-TR" dirty="0"/>
              <a:t> (MRC-5) hücrelerinde üretilmiş canlı </a:t>
            </a:r>
            <a:r>
              <a:rPr lang="tr-TR" dirty="0" err="1"/>
              <a:t>attenüe</a:t>
            </a:r>
            <a:r>
              <a:rPr lang="tr-TR" dirty="0"/>
              <a:t> bir aşı</a:t>
            </a:r>
          </a:p>
          <a:p>
            <a:r>
              <a:rPr lang="tr-TR" dirty="0"/>
              <a:t>Aşı FDA tarafından 2006 yılında 60 yaş ve üzerine onay almış, 2011 yılında ise yaş sınırı 50’ye çekilmiştir</a:t>
            </a:r>
          </a:p>
        </p:txBody>
      </p:sp>
    </p:spTree>
    <p:extLst>
      <p:ext uri="{BB962C8B-B14F-4D97-AF65-F5344CB8AC3E}">
        <p14:creationId xmlns:p14="http://schemas.microsoft.com/office/powerpoint/2010/main" val="26168369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17CF47A-8813-4CFA-9566-C83581F64EC1}"/>
              </a:ext>
            </a:extLst>
          </p:cNvPr>
          <p:cNvSpPr>
            <a:spLocks noGrp="1"/>
          </p:cNvSpPr>
          <p:nvPr>
            <p:ph type="title"/>
          </p:nvPr>
        </p:nvSpPr>
        <p:spPr/>
        <p:txBody>
          <a:bodyPr/>
          <a:lstStyle/>
          <a:p>
            <a:r>
              <a:rPr lang="tr-TR" dirty="0" err="1"/>
              <a:t>Endikasyon</a:t>
            </a:r>
            <a:endParaRPr lang="tr-TR" dirty="0"/>
          </a:p>
        </p:txBody>
      </p:sp>
      <p:sp>
        <p:nvSpPr>
          <p:cNvPr id="3" name="İçerik Yer Tutucusu 2">
            <a:extLst>
              <a:ext uri="{FF2B5EF4-FFF2-40B4-BE49-F238E27FC236}">
                <a16:creationId xmlns:a16="http://schemas.microsoft.com/office/drawing/2014/main" id="{236DF321-384A-4AAC-8767-777C9862D4C9}"/>
              </a:ext>
            </a:extLst>
          </p:cNvPr>
          <p:cNvSpPr>
            <a:spLocks noGrp="1"/>
          </p:cNvSpPr>
          <p:nvPr>
            <p:ph idx="1"/>
          </p:nvPr>
        </p:nvSpPr>
        <p:spPr/>
        <p:txBody>
          <a:bodyPr/>
          <a:lstStyle/>
          <a:p>
            <a:r>
              <a:rPr lang="tr-TR" dirty="0"/>
              <a:t>Daha önce suçiçeği ve zona </a:t>
            </a:r>
            <a:r>
              <a:rPr lang="tr-TR" dirty="0" err="1"/>
              <a:t>zoster</a:t>
            </a:r>
            <a:r>
              <a:rPr lang="tr-TR" dirty="0"/>
              <a:t> geçirip geçirmemiş olmasına bakılmaksızın 60 yaş üzerindeki tüm bireylere </a:t>
            </a:r>
          </a:p>
          <a:p>
            <a:r>
              <a:rPr lang="tr-TR" dirty="0"/>
              <a:t>Kronik hastalığı olanlar (KBY, </a:t>
            </a:r>
            <a:r>
              <a:rPr lang="tr-TR" dirty="0" err="1"/>
              <a:t>diabetes</a:t>
            </a:r>
            <a:r>
              <a:rPr lang="tr-TR" dirty="0"/>
              <a:t> </a:t>
            </a:r>
            <a:r>
              <a:rPr lang="tr-TR" dirty="0" err="1"/>
              <a:t>mellitus</a:t>
            </a:r>
            <a:r>
              <a:rPr lang="tr-TR" dirty="0"/>
              <a:t>, </a:t>
            </a:r>
            <a:r>
              <a:rPr lang="tr-TR" dirty="0" err="1"/>
              <a:t>romatoid</a:t>
            </a:r>
            <a:r>
              <a:rPr lang="tr-TR" dirty="0"/>
              <a:t> </a:t>
            </a:r>
            <a:r>
              <a:rPr lang="tr-TR" dirty="0" err="1"/>
              <a:t>artrit</a:t>
            </a:r>
            <a:r>
              <a:rPr lang="tr-TR" dirty="0"/>
              <a:t>, KOAH) </a:t>
            </a:r>
          </a:p>
          <a:p>
            <a:r>
              <a:rPr lang="tr-TR" dirty="0"/>
              <a:t>Huzurevinde kalanlar zona açısından artmış riske sahip olacaklarından aşılanması önerilmektedir</a:t>
            </a:r>
          </a:p>
        </p:txBody>
      </p:sp>
    </p:spTree>
    <p:extLst>
      <p:ext uri="{BB962C8B-B14F-4D97-AF65-F5344CB8AC3E}">
        <p14:creationId xmlns:p14="http://schemas.microsoft.com/office/powerpoint/2010/main" val="23653503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8C465DB-F249-4497-862C-749F04C277DF}"/>
              </a:ext>
            </a:extLst>
          </p:cNvPr>
          <p:cNvSpPr>
            <a:spLocks noGrp="1"/>
          </p:cNvSpPr>
          <p:nvPr>
            <p:ph type="title"/>
          </p:nvPr>
        </p:nvSpPr>
        <p:spPr/>
        <p:txBody>
          <a:bodyPr/>
          <a:lstStyle/>
          <a:p>
            <a:r>
              <a:rPr lang="tr-TR" dirty="0" err="1"/>
              <a:t>Kontrendikasyon</a:t>
            </a:r>
            <a:endParaRPr lang="tr-TR" dirty="0"/>
          </a:p>
        </p:txBody>
      </p:sp>
      <p:sp>
        <p:nvSpPr>
          <p:cNvPr id="3" name="İçerik Yer Tutucusu 2">
            <a:extLst>
              <a:ext uri="{FF2B5EF4-FFF2-40B4-BE49-F238E27FC236}">
                <a16:creationId xmlns:a16="http://schemas.microsoft.com/office/drawing/2014/main" id="{27C46C4D-CC01-43CC-8C72-488E12A1C206}"/>
              </a:ext>
            </a:extLst>
          </p:cNvPr>
          <p:cNvSpPr>
            <a:spLocks noGrp="1"/>
          </p:cNvSpPr>
          <p:nvPr>
            <p:ph idx="1"/>
          </p:nvPr>
        </p:nvSpPr>
        <p:spPr/>
        <p:txBody>
          <a:bodyPr>
            <a:normAutofit/>
          </a:bodyPr>
          <a:lstStyle/>
          <a:p>
            <a:r>
              <a:rPr lang="tr-TR" dirty="0"/>
              <a:t>Aşının herhangi bir </a:t>
            </a:r>
            <a:r>
              <a:rPr lang="tr-TR" dirty="0" err="1"/>
              <a:t>komponentine</a:t>
            </a:r>
            <a:r>
              <a:rPr lang="tr-TR" dirty="0"/>
              <a:t> karşı </a:t>
            </a:r>
            <a:r>
              <a:rPr lang="tr-TR" dirty="0" err="1"/>
              <a:t>allerji</a:t>
            </a:r>
            <a:r>
              <a:rPr lang="tr-TR" dirty="0"/>
              <a:t> </a:t>
            </a:r>
          </a:p>
          <a:p>
            <a:r>
              <a:rPr lang="tr-TR" dirty="0"/>
              <a:t>Bir önceki dozda </a:t>
            </a:r>
            <a:r>
              <a:rPr lang="tr-TR" dirty="0" err="1"/>
              <a:t>allerjik</a:t>
            </a:r>
            <a:r>
              <a:rPr lang="tr-TR" dirty="0"/>
              <a:t> ve </a:t>
            </a:r>
            <a:r>
              <a:rPr lang="tr-TR" dirty="0" err="1"/>
              <a:t>anafilaktik</a:t>
            </a:r>
            <a:r>
              <a:rPr lang="tr-TR" dirty="0"/>
              <a:t> reaksiyon</a:t>
            </a:r>
          </a:p>
          <a:p>
            <a:r>
              <a:rPr lang="tr-TR" dirty="0"/>
              <a:t>Kemik iliği ya da lenfatik sistemin etkilendiği </a:t>
            </a:r>
            <a:r>
              <a:rPr lang="tr-TR" dirty="0" err="1"/>
              <a:t>malignitelerde</a:t>
            </a:r>
            <a:r>
              <a:rPr lang="tr-TR" dirty="0"/>
              <a:t> görülen </a:t>
            </a:r>
            <a:r>
              <a:rPr lang="tr-TR" dirty="0" err="1"/>
              <a:t>immün</a:t>
            </a:r>
            <a:r>
              <a:rPr lang="tr-TR" dirty="0"/>
              <a:t> yetmezlik</a:t>
            </a:r>
          </a:p>
          <a:p>
            <a:r>
              <a:rPr lang="tr-TR" dirty="0" err="1"/>
              <a:t>Primer</a:t>
            </a:r>
            <a:r>
              <a:rPr lang="tr-TR" dirty="0"/>
              <a:t> ya da kazanılmış </a:t>
            </a:r>
            <a:r>
              <a:rPr lang="tr-TR" dirty="0" err="1"/>
              <a:t>immün</a:t>
            </a:r>
            <a:r>
              <a:rPr lang="tr-TR" dirty="0"/>
              <a:t> yetmezlik halleri</a:t>
            </a:r>
          </a:p>
          <a:p>
            <a:r>
              <a:rPr lang="tr-TR" dirty="0"/>
              <a:t>Aktif tüberküloz</a:t>
            </a:r>
          </a:p>
          <a:p>
            <a:r>
              <a:rPr lang="tr-TR" dirty="0"/>
              <a:t>Gebelik </a:t>
            </a:r>
          </a:p>
          <a:p>
            <a:r>
              <a:rPr lang="tr-TR" dirty="0"/>
              <a:t>38.50C’nin üzerinde ateşin eşlik ettiği hastalıklar</a:t>
            </a:r>
          </a:p>
        </p:txBody>
      </p:sp>
    </p:spTree>
    <p:extLst>
      <p:ext uri="{BB962C8B-B14F-4D97-AF65-F5344CB8AC3E}">
        <p14:creationId xmlns:p14="http://schemas.microsoft.com/office/powerpoint/2010/main" val="15670542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20A7DE3-12F6-4979-88D6-0A77705988D4}"/>
              </a:ext>
            </a:extLst>
          </p:cNvPr>
          <p:cNvSpPr>
            <a:spLocks noGrp="1"/>
          </p:cNvSpPr>
          <p:nvPr>
            <p:ph type="title"/>
          </p:nvPr>
        </p:nvSpPr>
        <p:spPr/>
        <p:txBody>
          <a:bodyPr/>
          <a:lstStyle/>
          <a:p>
            <a:r>
              <a:rPr lang="tr-TR" dirty="0"/>
              <a:t>Kızamık, Kızamıkçık, Kabakulak Aşıları</a:t>
            </a:r>
          </a:p>
        </p:txBody>
      </p:sp>
      <p:sp>
        <p:nvSpPr>
          <p:cNvPr id="3" name="İçerik Yer Tutucusu 2">
            <a:extLst>
              <a:ext uri="{FF2B5EF4-FFF2-40B4-BE49-F238E27FC236}">
                <a16:creationId xmlns:a16="http://schemas.microsoft.com/office/drawing/2014/main" id="{3C023F35-7946-4D68-A9D6-BEF612ADE4DB}"/>
              </a:ext>
            </a:extLst>
          </p:cNvPr>
          <p:cNvSpPr>
            <a:spLocks noGrp="1"/>
          </p:cNvSpPr>
          <p:nvPr>
            <p:ph idx="1"/>
          </p:nvPr>
        </p:nvSpPr>
        <p:spPr/>
        <p:txBody>
          <a:bodyPr/>
          <a:lstStyle/>
          <a:p>
            <a:r>
              <a:rPr lang="tr-TR" dirty="0" err="1"/>
              <a:t>Attenüe</a:t>
            </a:r>
            <a:r>
              <a:rPr lang="tr-TR" dirty="0"/>
              <a:t> canlı aşılar</a:t>
            </a:r>
          </a:p>
          <a:p>
            <a:r>
              <a:rPr lang="tr-TR" dirty="0"/>
              <a:t>Kızamık ve kabakulak aşıları civciv embriyonu hücre kültüründen, kızamıkçık aşısı ise insan </a:t>
            </a:r>
            <a:r>
              <a:rPr lang="tr-TR" dirty="0" err="1"/>
              <a:t>diploid</a:t>
            </a:r>
            <a:r>
              <a:rPr lang="tr-TR" dirty="0"/>
              <a:t> hücre kültüründen üretilir</a:t>
            </a:r>
          </a:p>
          <a:p>
            <a:r>
              <a:rPr lang="tr-TR" dirty="0"/>
              <a:t>Kızamık aşısı (1980 yılından sonra doğanlar için) veya kızamıkçık aşısı  veya hastalığın geçirildiğine dair güvenilir bilgisi olmayan yetişkinlere en az 1 doz</a:t>
            </a:r>
          </a:p>
        </p:txBody>
      </p:sp>
    </p:spTree>
    <p:extLst>
      <p:ext uri="{BB962C8B-B14F-4D97-AF65-F5344CB8AC3E}">
        <p14:creationId xmlns:p14="http://schemas.microsoft.com/office/powerpoint/2010/main" val="6210268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105A64F-F246-4E18-B672-5EBD55D90246}"/>
              </a:ext>
            </a:extLst>
          </p:cNvPr>
          <p:cNvSpPr>
            <a:spLocks noGrp="1"/>
          </p:cNvSpPr>
          <p:nvPr>
            <p:ph type="title"/>
          </p:nvPr>
        </p:nvSpPr>
        <p:spPr/>
        <p:txBody>
          <a:bodyPr/>
          <a:lstStyle/>
          <a:p>
            <a:r>
              <a:rPr lang="tr-TR" dirty="0" err="1"/>
              <a:t>Kontrendikasyon</a:t>
            </a:r>
            <a:endParaRPr lang="tr-TR" dirty="0"/>
          </a:p>
        </p:txBody>
      </p:sp>
      <p:sp>
        <p:nvSpPr>
          <p:cNvPr id="3" name="İçerik Yer Tutucusu 2">
            <a:extLst>
              <a:ext uri="{FF2B5EF4-FFF2-40B4-BE49-F238E27FC236}">
                <a16:creationId xmlns:a16="http://schemas.microsoft.com/office/drawing/2014/main" id="{C078AB9C-928C-44FF-BFB5-D56E583FFA24}"/>
              </a:ext>
            </a:extLst>
          </p:cNvPr>
          <p:cNvSpPr>
            <a:spLocks noGrp="1"/>
          </p:cNvSpPr>
          <p:nvPr>
            <p:ph idx="1"/>
          </p:nvPr>
        </p:nvSpPr>
        <p:spPr/>
        <p:txBody>
          <a:bodyPr/>
          <a:lstStyle/>
          <a:p>
            <a:r>
              <a:rPr lang="tr-TR" dirty="0"/>
              <a:t>Gebeler veya aşı yapıldıktan sonra 4 hafta içerisinde gebelik planlayanlar </a:t>
            </a:r>
          </a:p>
          <a:p>
            <a:r>
              <a:rPr lang="tr-TR" dirty="0"/>
              <a:t>Ağır </a:t>
            </a:r>
            <a:r>
              <a:rPr lang="tr-TR" dirty="0" err="1"/>
              <a:t>immün</a:t>
            </a:r>
            <a:r>
              <a:rPr lang="tr-TR" dirty="0"/>
              <a:t> yetmezliği olan kişilerde </a:t>
            </a:r>
          </a:p>
          <a:p>
            <a:r>
              <a:rPr lang="tr-TR" dirty="0"/>
              <a:t>Aşı içeriğinde olması sebebi ile jelatin veya neomisine karşı anafilaksi</a:t>
            </a:r>
          </a:p>
          <a:p>
            <a:r>
              <a:rPr lang="tr-TR" dirty="0"/>
              <a:t>Aşı ve </a:t>
            </a:r>
            <a:r>
              <a:rPr lang="tr-TR" dirty="0" err="1"/>
              <a:t>immünglobulinler</a:t>
            </a:r>
            <a:r>
              <a:rPr lang="tr-TR" dirty="0"/>
              <a:t> aynı anda verilmemeli</a:t>
            </a:r>
          </a:p>
        </p:txBody>
      </p:sp>
    </p:spTree>
    <p:extLst>
      <p:ext uri="{BB962C8B-B14F-4D97-AF65-F5344CB8AC3E}">
        <p14:creationId xmlns:p14="http://schemas.microsoft.com/office/powerpoint/2010/main" val="1469936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4786622-65DF-4D9D-9AA6-ECCB371BF4A3}"/>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3A8A308D-27AF-480B-BA25-B5702351E867}"/>
              </a:ext>
            </a:extLst>
          </p:cNvPr>
          <p:cNvSpPr>
            <a:spLocks noGrp="1"/>
          </p:cNvSpPr>
          <p:nvPr>
            <p:ph idx="1"/>
          </p:nvPr>
        </p:nvSpPr>
        <p:spPr/>
        <p:txBody>
          <a:bodyPr/>
          <a:lstStyle/>
          <a:p>
            <a:r>
              <a:rPr lang="tr-TR" dirty="0"/>
              <a:t>Ülkemizde bağışıklama çalışmaları 1930’lu yıllarda başlamış</a:t>
            </a:r>
          </a:p>
          <a:p>
            <a:r>
              <a:rPr lang="tr-TR" dirty="0"/>
              <a:t>Son yıllarda başta risk grupları olmak üzere erişkin aşılamasına verilen önem artmakta yine de bilinç ve aşıya erişilebilirlik oldukça düşük düzeylerde</a:t>
            </a:r>
          </a:p>
          <a:p>
            <a:r>
              <a:rPr lang="tr-TR" dirty="0"/>
              <a:t>Oysa çocuklarda başlanan aşılama şemalarının bir devamı olarak erişkinlerde yapılacak düzenli aşılamalarla </a:t>
            </a:r>
            <a:r>
              <a:rPr lang="tr-TR" dirty="0" err="1"/>
              <a:t>mortalite</a:t>
            </a:r>
            <a:r>
              <a:rPr lang="tr-TR" dirty="0"/>
              <a:t> ve </a:t>
            </a:r>
            <a:r>
              <a:rPr lang="tr-TR" dirty="0" err="1"/>
              <a:t>morbidite</a:t>
            </a:r>
            <a:r>
              <a:rPr lang="tr-TR" dirty="0"/>
              <a:t> bakımından önemli birçok hastalıklardan korunmak mümkün </a:t>
            </a:r>
          </a:p>
        </p:txBody>
      </p:sp>
    </p:spTree>
    <p:extLst>
      <p:ext uri="{BB962C8B-B14F-4D97-AF65-F5344CB8AC3E}">
        <p14:creationId xmlns:p14="http://schemas.microsoft.com/office/powerpoint/2010/main" val="9751309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193CD38-2293-4A78-AD39-CFBB1E433071}"/>
              </a:ext>
            </a:extLst>
          </p:cNvPr>
          <p:cNvSpPr>
            <a:spLocks noGrp="1"/>
          </p:cNvSpPr>
          <p:nvPr>
            <p:ph type="title"/>
          </p:nvPr>
        </p:nvSpPr>
        <p:spPr/>
        <p:txBody>
          <a:bodyPr/>
          <a:lstStyle/>
          <a:p>
            <a:r>
              <a:rPr lang="tr-TR" dirty="0"/>
              <a:t>Human </a:t>
            </a:r>
            <a:r>
              <a:rPr lang="tr-TR" dirty="0" err="1"/>
              <a:t>Papilloma</a:t>
            </a:r>
            <a:r>
              <a:rPr lang="tr-TR" dirty="0"/>
              <a:t> Virüs (HPV) Aşısı</a:t>
            </a:r>
          </a:p>
        </p:txBody>
      </p:sp>
      <p:sp>
        <p:nvSpPr>
          <p:cNvPr id="3" name="İçerik Yer Tutucusu 2">
            <a:extLst>
              <a:ext uri="{FF2B5EF4-FFF2-40B4-BE49-F238E27FC236}">
                <a16:creationId xmlns:a16="http://schemas.microsoft.com/office/drawing/2014/main" id="{2168D9E2-D3D5-4C21-8E1E-5192B0C4575D}"/>
              </a:ext>
            </a:extLst>
          </p:cNvPr>
          <p:cNvSpPr>
            <a:spLocks noGrp="1"/>
          </p:cNvSpPr>
          <p:nvPr>
            <p:ph idx="1"/>
          </p:nvPr>
        </p:nvSpPr>
        <p:spPr/>
        <p:txBody>
          <a:bodyPr/>
          <a:lstStyle/>
          <a:p>
            <a:r>
              <a:rPr lang="tr-TR" dirty="0" err="1"/>
              <a:t>HPV’nin</a:t>
            </a:r>
            <a:r>
              <a:rPr lang="tr-TR" dirty="0"/>
              <a:t> neden olduğu </a:t>
            </a:r>
            <a:r>
              <a:rPr lang="tr-TR" dirty="0" err="1"/>
              <a:t>genital</a:t>
            </a:r>
            <a:r>
              <a:rPr lang="tr-TR" dirty="0"/>
              <a:t> siğil, </a:t>
            </a:r>
            <a:r>
              <a:rPr lang="tr-TR" dirty="0" err="1"/>
              <a:t>prekanseröz</a:t>
            </a:r>
            <a:r>
              <a:rPr lang="tr-TR" dirty="0"/>
              <a:t> </a:t>
            </a:r>
            <a:r>
              <a:rPr lang="tr-TR" dirty="0" err="1"/>
              <a:t>genital</a:t>
            </a:r>
            <a:r>
              <a:rPr lang="tr-TR" dirty="0"/>
              <a:t> lezyonlar ve </a:t>
            </a:r>
            <a:r>
              <a:rPr lang="tr-TR" dirty="0" err="1"/>
              <a:t>serviks</a:t>
            </a:r>
            <a:r>
              <a:rPr lang="tr-TR" dirty="0"/>
              <a:t> kanserini önlemeye yönelik olarak geliştirilen aşılar</a:t>
            </a:r>
          </a:p>
          <a:p>
            <a:r>
              <a:rPr lang="tr-TR" dirty="0" err="1"/>
              <a:t>serviks</a:t>
            </a:r>
            <a:r>
              <a:rPr lang="tr-TR" dirty="0"/>
              <a:t> kanserini %70-80, </a:t>
            </a:r>
            <a:r>
              <a:rPr lang="tr-TR" dirty="0" err="1"/>
              <a:t>genital</a:t>
            </a:r>
            <a:r>
              <a:rPr lang="tr-TR" dirty="0"/>
              <a:t> siğilleri %90 oranında engellediği gösterilmiş</a:t>
            </a:r>
          </a:p>
          <a:p>
            <a:r>
              <a:rPr lang="tr-TR" dirty="0"/>
              <a:t>9-13 yaş arası kız çocuklarına yapılan HPV aşılaması </a:t>
            </a:r>
            <a:r>
              <a:rPr lang="tr-TR" dirty="0" err="1"/>
              <a:t>serviks</a:t>
            </a:r>
            <a:r>
              <a:rPr lang="tr-TR" dirty="0"/>
              <a:t> kanserinin önlenmesinde en etkin</a:t>
            </a:r>
          </a:p>
        </p:txBody>
      </p:sp>
    </p:spTree>
    <p:extLst>
      <p:ext uri="{BB962C8B-B14F-4D97-AF65-F5344CB8AC3E}">
        <p14:creationId xmlns:p14="http://schemas.microsoft.com/office/powerpoint/2010/main" val="39741686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041578E-F247-4615-912C-07121CA42FCE}"/>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EAEA8A0F-CDA4-4F8E-BB1C-995D00F2F7D0}"/>
              </a:ext>
            </a:extLst>
          </p:cNvPr>
          <p:cNvSpPr>
            <a:spLocks noGrp="1"/>
          </p:cNvSpPr>
          <p:nvPr>
            <p:ph idx="1"/>
          </p:nvPr>
        </p:nvSpPr>
        <p:spPr/>
        <p:txBody>
          <a:bodyPr/>
          <a:lstStyle/>
          <a:p>
            <a:r>
              <a:rPr lang="tr-TR" dirty="0"/>
              <a:t>Dört ve dokuz </a:t>
            </a:r>
            <a:r>
              <a:rPr lang="tr-TR" dirty="0" err="1"/>
              <a:t>valanlı</a:t>
            </a:r>
            <a:r>
              <a:rPr lang="tr-TR" dirty="0"/>
              <a:t> aşı hem erkek hem kadınlar için, iki </a:t>
            </a:r>
            <a:r>
              <a:rPr lang="tr-TR" dirty="0" err="1"/>
              <a:t>valanlı</a:t>
            </a:r>
            <a:r>
              <a:rPr lang="tr-TR" dirty="0"/>
              <a:t> aşı ise kadınlar için önerilmektedir</a:t>
            </a:r>
          </a:p>
          <a:p>
            <a:r>
              <a:rPr lang="tr-TR" dirty="0"/>
              <a:t>Aşı şeması 3 dozdan oluşmakta</a:t>
            </a:r>
          </a:p>
          <a:p>
            <a:pPr lvl="1"/>
            <a:r>
              <a:rPr lang="tr-TR" dirty="0"/>
              <a:t>Dört ve dokuz </a:t>
            </a:r>
            <a:r>
              <a:rPr lang="tr-TR" dirty="0" err="1"/>
              <a:t>valanlı</a:t>
            </a:r>
            <a:r>
              <a:rPr lang="tr-TR" dirty="0"/>
              <a:t> aşı 0, 2 ve 6. aylarda</a:t>
            </a:r>
          </a:p>
          <a:p>
            <a:pPr lvl="1"/>
            <a:r>
              <a:rPr lang="tr-TR" dirty="0"/>
              <a:t>iki </a:t>
            </a:r>
            <a:r>
              <a:rPr lang="tr-TR" dirty="0" err="1"/>
              <a:t>valanlı</a:t>
            </a:r>
            <a:r>
              <a:rPr lang="tr-TR" dirty="0"/>
              <a:t> aşı ise 0,1 ve 6. aylarda IM yoldan yapılmalı</a:t>
            </a:r>
          </a:p>
        </p:txBody>
      </p:sp>
    </p:spTree>
    <p:extLst>
      <p:ext uri="{BB962C8B-B14F-4D97-AF65-F5344CB8AC3E}">
        <p14:creationId xmlns:p14="http://schemas.microsoft.com/office/powerpoint/2010/main" val="5053897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5542FF3-381E-4280-8AB9-25F79F62C7CC}"/>
              </a:ext>
            </a:extLst>
          </p:cNvPr>
          <p:cNvSpPr>
            <a:spLocks noGrp="1"/>
          </p:cNvSpPr>
          <p:nvPr>
            <p:ph type="title"/>
          </p:nvPr>
        </p:nvSpPr>
        <p:spPr/>
        <p:txBody>
          <a:bodyPr/>
          <a:lstStyle/>
          <a:p>
            <a:r>
              <a:rPr lang="tr-TR" dirty="0"/>
              <a:t>Seyahat Aşıları</a:t>
            </a:r>
          </a:p>
        </p:txBody>
      </p:sp>
      <p:sp>
        <p:nvSpPr>
          <p:cNvPr id="3" name="İçerik Yer Tutucusu 2">
            <a:extLst>
              <a:ext uri="{FF2B5EF4-FFF2-40B4-BE49-F238E27FC236}">
                <a16:creationId xmlns:a16="http://schemas.microsoft.com/office/drawing/2014/main" id="{8E8EB84E-3677-4445-A586-98E753268818}"/>
              </a:ext>
            </a:extLst>
          </p:cNvPr>
          <p:cNvSpPr>
            <a:spLocks noGrp="1"/>
          </p:cNvSpPr>
          <p:nvPr>
            <p:ph idx="1"/>
          </p:nvPr>
        </p:nvSpPr>
        <p:spPr/>
        <p:txBody>
          <a:bodyPr/>
          <a:lstStyle/>
          <a:p>
            <a:endParaRPr lang="tr-TR"/>
          </a:p>
        </p:txBody>
      </p:sp>
      <p:pic>
        <p:nvPicPr>
          <p:cNvPr id="4" name="Resim 3">
            <a:extLst>
              <a:ext uri="{FF2B5EF4-FFF2-40B4-BE49-F238E27FC236}">
                <a16:creationId xmlns:a16="http://schemas.microsoft.com/office/drawing/2014/main" id="{BC4562A5-24E2-4B4A-AAB3-E33402B1F45C}"/>
              </a:ext>
            </a:extLst>
          </p:cNvPr>
          <p:cNvPicPr>
            <a:picLocks noChangeAspect="1"/>
          </p:cNvPicPr>
          <p:nvPr/>
        </p:nvPicPr>
        <p:blipFill>
          <a:blip r:embed="rId2"/>
          <a:stretch>
            <a:fillRect/>
          </a:stretch>
        </p:blipFill>
        <p:spPr>
          <a:xfrm>
            <a:off x="838200" y="1882448"/>
            <a:ext cx="10242062" cy="4351338"/>
          </a:xfrm>
          <a:prstGeom prst="rect">
            <a:avLst/>
          </a:prstGeom>
        </p:spPr>
      </p:pic>
    </p:spTree>
    <p:extLst>
      <p:ext uri="{BB962C8B-B14F-4D97-AF65-F5344CB8AC3E}">
        <p14:creationId xmlns:p14="http://schemas.microsoft.com/office/powerpoint/2010/main" val="39694057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6DA393F-B717-4B04-B359-42629AEC5C6F}"/>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89AC9065-CC54-4B99-AB08-83944CC6BBB1}"/>
              </a:ext>
            </a:extLst>
          </p:cNvPr>
          <p:cNvSpPr>
            <a:spLocks noGrp="1"/>
          </p:cNvSpPr>
          <p:nvPr>
            <p:ph idx="1"/>
          </p:nvPr>
        </p:nvSpPr>
        <p:spPr/>
        <p:txBody>
          <a:bodyPr/>
          <a:lstStyle/>
          <a:p>
            <a:endParaRPr lang="tr-TR"/>
          </a:p>
        </p:txBody>
      </p:sp>
      <p:pic>
        <p:nvPicPr>
          <p:cNvPr id="4" name="Resim 3">
            <a:extLst>
              <a:ext uri="{FF2B5EF4-FFF2-40B4-BE49-F238E27FC236}">
                <a16:creationId xmlns:a16="http://schemas.microsoft.com/office/drawing/2014/main" id="{3997FF78-8F5F-4472-9C34-4D2D72D6F993}"/>
              </a:ext>
            </a:extLst>
          </p:cNvPr>
          <p:cNvPicPr>
            <a:picLocks noChangeAspect="1"/>
          </p:cNvPicPr>
          <p:nvPr/>
        </p:nvPicPr>
        <p:blipFill>
          <a:blip r:embed="rId2"/>
          <a:stretch>
            <a:fillRect/>
          </a:stretch>
        </p:blipFill>
        <p:spPr>
          <a:xfrm>
            <a:off x="2101356" y="365125"/>
            <a:ext cx="7989287" cy="5916218"/>
          </a:xfrm>
          <a:prstGeom prst="rect">
            <a:avLst/>
          </a:prstGeom>
        </p:spPr>
      </p:pic>
    </p:spTree>
    <p:extLst>
      <p:ext uri="{BB962C8B-B14F-4D97-AF65-F5344CB8AC3E}">
        <p14:creationId xmlns:p14="http://schemas.microsoft.com/office/powerpoint/2010/main" val="13835133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D7BBA67-0963-496D-A056-10574999570F}"/>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37A8386C-08E8-4525-84FE-8803F1F43CEA}"/>
              </a:ext>
            </a:extLst>
          </p:cNvPr>
          <p:cNvSpPr>
            <a:spLocks noGrp="1"/>
          </p:cNvSpPr>
          <p:nvPr>
            <p:ph idx="1"/>
          </p:nvPr>
        </p:nvSpPr>
        <p:spPr/>
        <p:txBody>
          <a:bodyPr/>
          <a:lstStyle/>
          <a:p>
            <a:endParaRPr lang="tr-TR"/>
          </a:p>
        </p:txBody>
      </p:sp>
      <p:pic>
        <p:nvPicPr>
          <p:cNvPr id="4" name="Resim 3">
            <a:extLst>
              <a:ext uri="{FF2B5EF4-FFF2-40B4-BE49-F238E27FC236}">
                <a16:creationId xmlns:a16="http://schemas.microsoft.com/office/drawing/2014/main" id="{C2922447-FEA7-4B90-A2EA-DE64CC74FEFD}"/>
              </a:ext>
            </a:extLst>
          </p:cNvPr>
          <p:cNvPicPr>
            <a:picLocks noChangeAspect="1"/>
          </p:cNvPicPr>
          <p:nvPr/>
        </p:nvPicPr>
        <p:blipFill>
          <a:blip r:embed="rId2"/>
          <a:stretch>
            <a:fillRect/>
          </a:stretch>
        </p:blipFill>
        <p:spPr>
          <a:xfrm>
            <a:off x="838200" y="2420471"/>
            <a:ext cx="10624134" cy="1947052"/>
          </a:xfrm>
          <a:prstGeom prst="rect">
            <a:avLst/>
          </a:prstGeom>
        </p:spPr>
      </p:pic>
    </p:spTree>
    <p:extLst>
      <p:ext uri="{BB962C8B-B14F-4D97-AF65-F5344CB8AC3E}">
        <p14:creationId xmlns:p14="http://schemas.microsoft.com/office/powerpoint/2010/main" val="6230617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4F02824-5F6F-4927-8014-F7F171877DB4}"/>
              </a:ext>
            </a:extLst>
          </p:cNvPr>
          <p:cNvSpPr>
            <a:spLocks noGrp="1"/>
          </p:cNvSpPr>
          <p:nvPr>
            <p:ph type="title"/>
          </p:nvPr>
        </p:nvSpPr>
        <p:spPr/>
        <p:txBody>
          <a:bodyPr/>
          <a:lstStyle/>
          <a:p>
            <a:r>
              <a:rPr lang="tr-TR" dirty="0"/>
              <a:t>Kaynakça</a:t>
            </a:r>
          </a:p>
        </p:txBody>
      </p:sp>
      <p:sp>
        <p:nvSpPr>
          <p:cNvPr id="3" name="İçerik Yer Tutucusu 2">
            <a:extLst>
              <a:ext uri="{FF2B5EF4-FFF2-40B4-BE49-F238E27FC236}">
                <a16:creationId xmlns:a16="http://schemas.microsoft.com/office/drawing/2014/main" id="{E04131D9-3FDC-41CE-88DC-707DDFD5D3FB}"/>
              </a:ext>
            </a:extLst>
          </p:cNvPr>
          <p:cNvSpPr>
            <a:spLocks noGrp="1"/>
          </p:cNvSpPr>
          <p:nvPr>
            <p:ph idx="1"/>
          </p:nvPr>
        </p:nvSpPr>
        <p:spPr/>
        <p:txBody>
          <a:bodyPr/>
          <a:lstStyle/>
          <a:p>
            <a:r>
              <a:rPr lang="tr-TR" dirty="0"/>
              <a:t>Türkiye Enfeksiyon Hastalıkları Ve Klinik Mikrobiyoloji Uzmanlık Derneği Erişkin Bağışıklama Rehberi 2016</a:t>
            </a:r>
          </a:p>
          <a:p>
            <a:r>
              <a:rPr lang="tr-TR" dirty="0"/>
              <a:t>Hacettepe Üniversitesi Erişkin Bağışıklama 2017</a:t>
            </a:r>
          </a:p>
          <a:p>
            <a:r>
              <a:rPr lang="tr-TR" dirty="0"/>
              <a:t>Kronik Hastalıklarda Aşılama Önerileri ve Dünya ile Karşılaştırmalı Olarak Türkiye’deki Örnekleri, </a:t>
            </a:r>
            <a:r>
              <a:rPr lang="tr-TR" dirty="0" err="1"/>
              <a:t>Dr</a:t>
            </a:r>
            <a:r>
              <a:rPr lang="tr-TR" dirty="0"/>
              <a:t> S. Sayın</a:t>
            </a:r>
          </a:p>
          <a:p>
            <a:r>
              <a:rPr lang="en-US" dirty="0"/>
              <a:t>WHO. Immunization, Vaccines and Biologicals.(2019 April 3)</a:t>
            </a:r>
            <a:endParaRPr lang="tr-TR" dirty="0"/>
          </a:p>
        </p:txBody>
      </p:sp>
    </p:spTree>
    <p:extLst>
      <p:ext uri="{BB962C8B-B14F-4D97-AF65-F5344CB8AC3E}">
        <p14:creationId xmlns:p14="http://schemas.microsoft.com/office/powerpoint/2010/main" val="1934758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38757D5-4B7B-4DD2-85C6-EE5599B43A23}"/>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4C85FB22-99F8-4FE6-A28A-4A0BFAEF3266}"/>
              </a:ext>
            </a:extLst>
          </p:cNvPr>
          <p:cNvSpPr>
            <a:spLocks noGrp="1"/>
          </p:cNvSpPr>
          <p:nvPr>
            <p:ph idx="1"/>
          </p:nvPr>
        </p:nvSpPr>
        <p:spPr/>
        <p:txBody>
          <a:bodyPr/>
          <a:lstStyle/>
          <a:p>
            <a:endParaRPr lang="tr-TR"/>
          </a:p>
        </p:txBody>
      </p:sp>
      <p:pic>
        <p:nvPicPr>
          <p:cNvPr id="4" name="Resim 3">
            <a:extLst>
              <a:ext uri="{FF2B5EF4-FFF2-40B4-BE49-F238E27FC236}">
                <a16:creationId xmlns:a16="http://schemas.microsoft.com/office/drawing/2014/main" id="{AA1D9B69-FDFA-4B4D-BEFB-B7A9695C0456}"/>
              </a:ext>
            </a:extLst>
          </p:cNvPr>
          <p:cNvPicPr>
            <a:picLocks noChangeAspect="1"/>
          </p:cNvPicPr>
          <p:nvPr/>
        </p:nvPicPr>
        <p:blipFill>
          <a:blip r:embed="rId2"/>
          <a:stretch>
            <a:fillRect/>
          </a:stretch>
        </p:blipFill>
        <p:spPr>
          <a:xfrm>
            <a:off x="1234888" y="235742"/>
            <a:ext cx="9722224" cy="6386515"/>
          </a:xfrm>
          <a:prstGeom prst="rect">
            <a:avLst/>
          </a:prstGeom>
        </p:spPr>
      </p:pic>
    </p:spTree>
    <p:extLst>
      <p:ext uri="{BB962C8B-B14F-4D97-AF65-F5344CB8AC3E}">
        <p14:creationId xmlns:p14="http://schemas.microsoft.com/office/powerpoint/2010/main" val="3928499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BFBE5FE-4127-4D2B-BC6D-FF049C7DF395}"/>
              </a:ext>
            </a:extLst>
          </p:cNvPr>
          <p:cNvSpPr>
            <a:spLocks noGrp="1"/>
          </p:cNvSpPr>
          <p:nvPr>
            <p:ph type="title"/>
          </p:nvPr>
        </p:nvSpPr>
        <p:spPr/>
        <p:txBody>
          <a:bodyPr/>
          <a:lstStyle/>
          <a:p>
            <a:r>
              <a:rPr lang="tr-TR" dirty="0"/>
              <a:t>ERİŞKİN DÖNEMDE ÖNERİLEN AŞILAR</a:t>
            </a:r>
          </a:p>
        </p:txBody>
      </p:sp>
      <p:sp>
        <p:nvSpPr>
          <p:cNvPr id="3" name="İçerik Yer Tutucusu 2">
            <a:extLst>
              <a:ext uri="{FF2B5EF4-FFF2-40B4-BE49-F238E27FC236}">
                <a16:creationId xmlns:a16="http://schemas.microsoft.com/office/drawing/2014/main" id="{93895C16-80DC-4AE5-AE83-051DD017404C}"/>
              </a:ext>
            </a:extLst>
          </p:cNvPr>
          <p:cNvSpPr>
            <a:spLocks noGrp="1"/>
          </p:cNvSpPr>
          <p:nvPr>
            <p:ph idx="1"/>
          </p:nvPr>
        </p:nvSpPr>
        <p:spPr/>
        <p:txBody>
          <a:bodyPr>
            <a:normAutofit fontScale="77500" lnSpcReduction="20000"/>
          </a:bodyPr>
          <a:lstStyle/>
          <a:p>
            <a:r>
              <a:rPr lang="tr-TR" dirty="0"/>
              <a:t>Difteri, </a:t>
            </a:r>
            <a:r>
              <a:rPr lang="tr-TR" dirty="0" err="1"/>
              <a:t>Tetanoz</a:t>
            </a:r>
            <a:r>
              <a:rPr lang="tr-TR" dirty="0"/>
              <a:t>, Boğmaca Aşıları</a:t>
            </a:r>
          </a:p>
          <a:p>
            <a:r>
              <a:rPr lang="tr-TR" dirty="0"/>
              <a:t>Grip (</a:t>
            </a:r>
            <a:r>
              <a:rPr lang="tr-TR" dirty="0" err="1"/>
              <a:t>İnfluenza</a:t>
            </a:r>
            <a:r>
              <a:rPr lang="tr-TR" dirty="0"/>
              <a:t>) Aşısı</a:t>
            </a:r>
          </a:p>
          <a:p>
            <a:r>
              <a:rPr lang="tr-TR" dirty="0" err="1"/>
              <a:t>Pnömokok</a:t>
            </a:r>
            <a:r>
              <a:rPr lang="tr-TR" dirty="0"/>
              <a:t> Aşısı</a:t>
            </a:r>
          </a:p>
          <a:p>
            <a:r>
              <a:rPr lang="tr-TR" dirty="0"/>
              <a:t>Hepatit A Aşısı</a:t>
            </a:r>
          </a:p>
          <a:p>
            <a:r>
              <a:rPr lang="tr-TR" dirty="0"/>
              <a:t>Hepatit B Aşısı</a:t>
            </a:r>
          </a:p>
          <a:p>
            <a:r>
              <a:rPr lang="tr-TR" dirty="0"/>
              <a:t>Suçiçeği (</a:t>
            </a:r>
            <a:r>
              <a:rPr lang="tr-TR" dirty="0" err="1"/>
              <a:t>Varicella</a:t>
            </a:r>
            <a:r>
              <a:rPr lang="tr-TR" dirty="0"/>
              <a:t> </a:t>
            </a:r>
            <a:r>
              <a:rPr lang="tr-TR" dirty="0" err="1"/>
              <a:t>Zoster</a:t>
            </a:r>
            <a:r>
              <a:rPr lang="tr-TR" dirty="0"/>
              <a:t>) Aşısı</a:t>
            </a:r>
          </a:p>
          <a:p>
            <a:r>
              <a:rPr lang="tr-TR" dirty="0" err="1"/>
              <a:t>Herpes</a:t>
            </a:r>
            <a:r>
              <a:rPr lang="tr-TR" dirty="0"/>
              <a:t> </a:t>
            </a:r>
            <a:r>
              <a:rPr lang="tr-TR" dirty="0" err="1"/>
              <a:t>Zoster</a:t>
            </a:r>
            <a:r>
              <a:rPr lang="tr-TR" dirty="0"/>
              <a:t> (Zona) Aşısı</a:t>
            </a:r>
          </a:p>
          <a:p>
            <a:r>
              <a:rPr lang="tr-TR" dirty="0"/>
              <a:t>Kızamık, Kızamıkçık, Kabakulak Aşıları</a:t>
            </a:r>
          </a:p>
          <a:p>
            <a:r>
              <a:rPr lang="tr-TR" dirty="0" err="1"/>
              <a:t>Meningokok</a:t>
            </a:r>
            <a:r>
              <a:rPr lang="tr-TR" dirty="0"/>
              <a:t> Aşısı</a:t>
            </a:r>
          </a:p>
          <a:p>
            <a:r>
              <a:rPr lang="tr-TR" dirty="0"/>
              <a:t>Human </a:t>
            </a:r>
            <a:r>
              <a:rPr lang="tr-TR" dirty="0" err="1"/>
              <a:t>Papilloma</a:t>
            </a:r>
            <a:r>
              <a:rPr lang="tr-TR" dirty="0"/>
              <a:t> Virüs (HPV) Aşısı</a:t>
            </a:r>
          </a:p>
          <a:p>
            <a:r>
              <a:rPr lang="tr-TR" dirty="0" err="1"/>
              <a:t>Haemophilus</a:t>
            </a:r>
            <a:r>
              <a:rPr lang="tr-TR" dirty="0"/>
              <a:t> </a:t>
            </a:r>
            <a:r>
              <a:rPr lang="tr-TR" dirty="0" err="1"/>
              <a:t>influenzae</a:t>
            </a:r>
            <a:r>
              <a:rPr lang="tr-TR" dirty="0"/>
              <a:t> tip b (</a:t>
            </a:r>
            <a:r>
              <a:rPr lang="tr-TR" dirty="0" err="1"/>
              <a:t>Hib</a:t>
            </a:r>
            <a:r>
              <a:rPr lang="tr-TR" dirty="0"/>
              <a:t>) Aşısı</a:t>
            </a:r>
          </a:p>
          <a:p>
            <a:r>
              <a:rPr lang="tr-TR" dirty="0"/>
              <a:t>Kuduz Aşısı</a:t>
            </a:r>
          </a:p>
        </p:txBody>
      </p:sp>
    </p:spTree>
    <p:extLst>
      <p:ext uri="{BB962C8B-B14F-4D97-AF65-F5344CB8AC3E}">
        <p14:creationId xmlns:p14="http://schemas.microsoft.com/office/powerpoint/2010/main" val="3285358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254EA7D-36DF-4866-9BDD-D824D4AD72A9}"/>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7791FD6F-18A6-437C-8346-4AC3F5EEC9A0}"/>
              </a:ext>
            </a:extLst>
          </p:cNvPr>
          <p:cNvSpPr>
            <a:spLocks noGrp="1"/>
          </p:cNvSpPr>
          <p:nvPr>
            <p:ph idx="1"/>
          </p:nvPr>
        </p:nvSpPr>
        <p:spPr/>
        <p:txBody>
          <a:bodyPr/>
          <a:lstStyle/>
          <a:p>
            <a:endParaRPr lang="tr-TR"/>
          </a:p>
        </p:txBody>
      </p:sp>
      <p:pic>
        <p:nvPicPr>
          <p:cNvPr id="4" name="Resim 3">
            <a:extLst>
              <a:ext uri="{FF2B5EF4-FFF2-40B4-BE49-F238E27FC236}">
                <a16:creationId xmlns:a16="http://schemas.microsoft.com/office/drawing/2014/main" id="{76AE4A74-1E79-43F4-A110-B315DF678A79}"/>
              </a:ext>
            </a:extLst>
          </p:cNvPr>
          <p:cNvPicPr>
            <a:picLocks noChangeAspect="1"/>
          </p:cNvPicPr>
          <p:nvPr/>
        </p:nvPicPr>
        <p:blipFill>
          <a:blip r:embed="rId2"/>
          <a:stretch>
            <a:fillRect/>
          </a:stretch>
        </p:blipFill>
        <p:spPr>
          <a:xfrm>
            <a:off x="143435" y="681037"/>
            <a:ext cx="12048565" cy="5710802"/>
          </a:xfrm>
          <a:prstGeom prst="rect">
            <a:avLst/>
          </a:prstGeom>
        </p:spPr>
      </p:pic>
    </p:spTree>
    <p:extLst>
      <p:ext uri="{BB962C8B-B14F-4D97-AF65-F5344CB8AC3E}">
        <p14:creationId xmlns:p14="http://schemas.microsoft.com/office/powerpoint/2010/main" val="2110068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19568CB-CCD2-43F5-B0AB-B95B92147369}"/>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C43D9EC2-538D-4042-A642-A96F60C86426}"/>
              </a:ext>
            </a:extLst>
          </p:cNvPr>
          <p:cNvSpPr>
            <a:spLocks noGrp="1"/>
          </p:cNvSpPr>
          <p:nvPr>
            <p:ph idx="1"/>
          </p:nvPr>
        </p:nvSpPr>
        <p:spPr/>
        <p:txBody>
          <a:bodyPr/>
          <a:lstStyle/>
          <a:p>
            <a:r>
              <a:rPr lang="tr-TR" dirty="0"/>
              <a:t>Transplantasyonlar, </a:t>
            </a:r>
          </a:p>
          <a:p>
            <a:r>
              <a:rPr lang="tr-TR" dirty="0"/>
              <a:t>Medikal cihaz uygulamaları, </a:t>
            </a:r>
          </a:p>
          <a:p>
            <a:r>
              <a:rPr lang="tr-TR" dirty="0"/>
              <a:t>Kanserlerin tedavi edilebilir hastalıklar halini alması erişkin aşılaması için özel hasta gruplarının meydana gelmesine neden olmuş</a:t>
            </a:r>
          </a:p>
          <a:p>
            <a:r>
              <a:rPr lang="tr-TR" dirty="0"/>
              <a:t>Seyahatlerin ve göçlerin artış göstermesi seyahat aşılaması</a:t>
            </a:r>
          </a:p>
        </p:txBody>
      </p:sp>
    </p:spTree>
    <p:extLst>
      <p:ext uri="{BB962C8B-B14F-4D97-AF65-F5344CB8AC3E}">
        <p14:creationId xmlns:p14="http://schemas.microsoft.com/office/powerpoint/2010/main" val="3425337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0706E74-3CA0-4CAE-AC65-EA0C43E6B42E}"/>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A2FA6B8A-5F01-45FB-9271-FABF256ECAC4}"/>
              </a:ext>
            </a:extLst>
          </p:cNvPr>
          <p:cNvSpPr>
            <a:spLocks noGrp="1"/>
          </p:cNvSpPr>
          <p:nvPr>
            <p:ph idx="1"/>
          </p:nvPr>
        </p:nvSpPr>
        <p:spPr/>
        <p:txBody>
          <a:bodyPr/>
          <a:lstStyle/>
          <a:p>
            <a:endParaRPr lang="tr-TR"/>
          </a:p>
        </p:txBody>
      </p:sp>
      <p:pic>
        <p:nvPicPr>
          <p:cNvPr id="4" name="Resim 3">
            <a:extLst>
              <a:ext uri="{FF2B5EF4-FFF2-40B4-BE49-F238E27FC236}">
                <a16:creationId xmlns:a16="http://schemas.microsoft.com/office/drawing/2014/main" id="{257D66A4-98F4-44C4-A494-4D1016DA96A4}"/>
              </a:ext>
            </a:extLst>
          </p:cNvPr>
          <p:cNvPicPr>
            <a:picLocks noChangeAspect="1"/>
          </p:cNvPicPr>
          <p:nvPr/>
        </p:nvPicPr>
        <p:blipFill>
          <a:blip r:embed="rId2"/>
          <a:stretch>
            <a:fillRect/>
          </a:stretch>
        </p:blipFill>
        <p:spPr>
          <a:xfrm>
            <a:off x="838201" y="369607"/>
            <a:ext cx="10515599" cy="5947847"/>
          </a:xfrm>
          <a:prstGeom prst="rect">
            <a:avLst/>
          </a:prstGeom>
        </p:spPr>
      </p:pic>
    </p:spTree>
    <p:extLst>
      <p:ext uri="{BB962C8B-B14F-4D97-AF65-F5344CB8AC3E}">
        <p14:creationId xmlns:p14="http://schemas.microsoft.com/office/powerpoint/2010/main" val="2813517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E7252B8-29FF-41EA-A3C2-041A77B67C4D}"/>
              </a:ext>
            </a:extLst>
          </p:cNvPr>
          <p:cNvSpPr>
            <a:spLocks noGrp="1"/>
          </p:cNvSpPr>
          <p:nvPr>
            <p:ph type="title"/>
          </p:nvPr>
        </p:nvSpPr>
        <p:spPr/>
        <p:txBody>
          <a:bodyPr/>
          <a:lstStyle/>
          <a:p>
            <a:r>
              <a:rPr lang="tr-TR" dirty="0"/>
              <a:t>Amaç</a:t>
            </a:r>
          </a:p>
        </p:txBody>
      </p:sp>
      <p:sp>
        <p:nvSpPr>
          <p:cNvPr id="3" name="İçerik Yer Tutucusu 2">
            <a:extLst>
              <a:ext uri="{FF2B5EF4-FFF2-40B4-BE49-F238E27FC236}">
                <a16:creationId xmlns:a16="http://schemas.microsoft.com/office/drawing/2014/main" id="{4C78F4D4-22C0-42CE-9A4D-5087FC194983}"/>
              </a:ext>
            </a:extLst>
          </p:cNvPr>
          <p:cNvSpPr>
            <a:spLocks noGrp="1"/>
          </p:cNvSpPr>
          <p:nvPr>
            <p:ph idx="1"/>
          </p:nvPr>
        </p:nvSpPr>
        <p:spPr/>
        <p:txBody>
          <a:bodyPr/>
          <a:lstStyle/>
          <a:p>
            <a:r>
              <a:rPr lang="tr-TR" dirty="0"/>
              <a:t>Erişkinlik dönemi rutin aşı uygulamaları hakkında bilgilendirme</a:t>
            </a:r>
          </a:p>
        </p:txBody>
      </p:sp>
    </p:spTree>
    <p:extLst>
      <p:ext uri="{BB962C8B-B14F-4D97-AF65-F5344CB8AC3E}">
        <p14:creationId xmlns:p14="http://schemas.microsoft.com/office/powerpoint/2010/main" val="3202212789"/>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3367</TotalTime>
  <Words>1387</Words>
  <Application>Microsoft Office PowerPoint</Application>
  <PresentationFormat>Geniş ekran</PresentationFormat>
  <Paragraphs>160</Paragraphs>
  <Slides>35</Slides>
  <Notes>1</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35</vt:i4>
      </vt:variant>
    </vt:vector>
  </HeadingPairs>
  <TitlesOfParts>
    <vt:vector size="40" baseType="lpstr">
      <vt:lpstr>Arial</vt:lpstr>
      <vt:lpstr>Calibri</vt:lpstr>
      <vt:lpstr>Calibri Light</vt:lpstr>
      <vt:lpstr>Wingdings</vt:lpstr>
      <vt:lpstr>Office Teması</vt:lpstr>
      <vt:lpstr>Erişkin Bağışıklaması</vt:lpstr>
      <vt:lpstr>PowerPoint Sunusu</vt:lpstr>
      <vt:lpstr>PowerPoint Sunusu</vt:lpstr>
      <vt:lpstr>PowerPoint Sunusu</vt:lpstr>
      <vt:lpstr>ERİŞKİN DÖNEMDE ÖNERİLEN AŞILAR</vt:lpstr>
      <vt:lpstr>PowerPoint Sunusu</vt:lpstr>
      <vt:lpstr>PowerPoint Sunusu</vt:lpstr>
      <vt:lpstr>PowerPoint Sunusu</vt:lpstr>
      <vt:lpstr>Amaç</vt:lpstr>
      <vt:lpstr>Difteri, Tetanoz, Boğmaca Aşıları</vt:lpstr>
      <vt:lpstr>PowerPoint Sunusu</vt:lpstr>
      <vt:lpstr>Grip (İnfluenza) Aşısı</vt:lpstr>
      <vt:lpstr>PowerPoint Sunusu</vt:lpstr>
      <vt:lpstr>Grip aşısı önerilen gruplar</vt:lpstr>
      <vt:lpstr>Grip aşısı önerilen gruplar</vt:lpstr>
      <vt:lpstr>Kontrendikasyon</vt:lpstr>
      <vt:lpstr>Pnömokok Aşısı</vt:lpstr>
      <vt:lpstr>Endikasyon</vt:lpstr>
      <vt:lpstr>Kontrendikasyon</vt:lpstr>
      <vt:lpstr>Hepatit A Aşısı</vt:lpstr>
      <vt:lpstr>Endikasyon</vt:lpstr>
      <vt:lpstr>Hepatit B Aşısı</vt:lpstr>
      <vt:lpstr>Suçiçeği (Varicella Zoster) Aşısı</vt:lpstr>
      <vt:lpstr>Kontrendikasyon</vt:lpstr>
      <vt:lpstr>Herpes Zoster (Zona) Aşısı</vt:lpstr>
      <vt:lpstr>Endikasyon</vt:lpstr>
      <vt:lpstr>Kontrendikasyon</vt:lpstr>
      <vt:lpstr>Kızamık, Kızamıkçık, Kabakulak Aşıları</vt:lpstr>
      <vt:lpstr>Kontrendikasyon</vt:lpstr>
      <vt:lpstr>Human Papilloma Virüs (HPV) Aşısı</vt:lpstr>
      <vt:lpstr>PowerPoint Sunusu</vt:lpstr>
      <vt:lpstr>Seyahat Aşıları</vt:lpstr>
      <vt:lpstr>PowerPoint Sunusu</vt:lpstr>
      <vt:lpstr>PowerPoint Sunusu</vt:lpstr>
      <vt:lpstr>Kaynakça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Zeynep Ece Özgün</dc:creator>
  <cp:lastModifiedBy>Zeynep Ece Özgün</cp:lastModifiedBy>
  <cp:revision>33</cp:revision>
  <dcterms:created xsi:type="dcterms:W3CDTF">2020-02-29T19:03:59Z</dcterms:created>
  <dcterms:modified xsi:type="dcterms:W3CDTF">2020-03-06T07:28:19Z</dcterms:modified>
</cp:coreProperties>
</file>