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1" r:id="rId4"/>
    <p:sldId id="260" r:id="rId5"/>
    <p:sldId id="266" r:id="rId6"/>
    <p:sldId id="265" r:id="rId7"/>
    <p:sldId id="279" r:id="rId8"/>
    <p:sldId id="268" r:id="rId9"/>
    <p:sldId id="263" r:id="rId10"/>
    <p:sldId id="262" r:id="rId11"/>
    <p:sldId id="275" r:id="rId12"/>
    <p:sldId id="282" r:id="rId13"/>
    <p:sldId id="276" r:id="rId14"/>
    <p:sldId id="272" r:id="rId15"/>
    <p:sldId id="280" r:id="rId16"/>
    <p:sldId id="271" r:id="rId17"/>
    <p:sldId id="270" r:id="rId18"/>
    <p:sldId id="277" r:id="rId19"/>
    <p:sldId id="269" r:id="rId20"/>
    <p:sldId id="258" r:id="rId21"/>
    <p:sldId id="281" r:id="rId22"/>
    <p:sldId id="273" r:id="rId23"/>
    <p:sldId id="278" r:id="rId24"/>
    <p:sldId id="283" r:id="rId25"/>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42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1BCAC1C1-80C8-4A86-B376-D3EC3B378F3E}" type="datetimeFigureOut">
              <a:rPr lang="tr-TR"/>
              <a:pPr>
                <a:defRPr/>
              </a:pPr>
              <a:t>03.03.2015</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9083A580-147C-4653-BD8A-A865F189EF34}"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F60C158C-9D86-4BD3-8067-4A9FD9C3FE52}" type="datetimeFigureOut">
              <a:rPr lang="tr-TR"/>
              <a:pPr>
                <a:defRPr/>
              </a:pPr>
              <a:t>03.03.2015</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4B4BC756-6A30-4031-B143-1B4DEF41D536}"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EA5A5D13-D29C-4F34-9EFE-BA984048DB5A}" type="datetimeFigureOut">
              <a:rPr lang="tr-TR"/>
              <a:pPr>
                <a:defRPr/>
              </a:pPr>
              <a:t>03.03.2015</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F78D1D8-2BAA-44AC-B03A-45AA5823859C}"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482DAFAD-185B-4455-96F9-FC4C8790D792}" type="datetimeFigureOut">
              <a:rPr lang="tr-TR"/>
              <a:pPr>
                <a:defRPr/>
              </a:pPr>
              <a:t>03.03.2015</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5986A3E9-DBFA-41FD-A9D4-F66D4196C17A}"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BD765E2D-F284-4497-87EF-8BD05A5F17E7}" type="datetimeFigureOut">
              <a:rPr lang="tr-TR"/>
              <a:pPr>
                <a:defRPr/>
              </a:pPr>
              <a:t>03.03.2015</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CEB84871-D033-45A7-8BA6-911C5F8EE2B3}"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4A404977-F54E-4914-A5AB-2FDF2AD7C771}" type="datetimeFigureOut">
              <a:rPr lang="tr-TR"/>
              <a:pPr>
                <a:defRPr/>
              </a:pPr>
              <a:t>03.03.2015</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6C2A14DD-89E2-4F46-9761-A112D64DD8F5}"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872B1C17-563B-4E6F-88D5-DE6305E29EE2}" type="datetimeFigureOut">
              <a:rPr lang="tr-TR"/>
              <a:pPr>
                <a:defRPr/>
              </a:pPr>
              <a:t>03.03.2015</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6C99BE0D-F7BD-4870-B893-DEEA63B7D8AE}"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547D92CE-3175-43C9-9BBA-9B5E18467236}" type="datetimeFigureOut">
              <a:rPr lang="tr-TR"/>
              <a:pPr>
                <a:defRPr/>
              </a:pPr>
              <a:t>03.03.2015</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8AE49784-38CF-49B9-9176-BE11EFA25306}"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C2F14EFE-B79E-4290-AE6A-3A0C05C71DDC}" type="datetimeFigureOut">
              <a:rPr lang="tr-TR"/>
              <a:pPr>
                <a:defRPr/>
              </a:pPr>
              <a:t>03.03.2015</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B53A211D-8BA9-4684-8DEF-30F7B76A990A}"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B9C1E39E-A067-4290-9488-FA4D73B4B62B}" type="datetimeFigureOut">
              <a:rPr lang="tr-TR"/>
              <a:pPr>
                <a:defRPr/>
              </a:pPr>
              <a:t>03.03.2015</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28A020CD-3BB2-437B-B298-BA8A2C8863AF}"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5E4E7781-9580-4AD4-A57E-8DEF7787F16B}" type="datetimeFigureOut">
              <a:rPr lang="tr-TR"/>
              <a:pPr>
                <a:defRPr/>
              </a:pPr>
              <a:t>03.03.2015</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F4B12DF7-A011-43CC-9FE8-05CDF1B8B823}"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1F6F22F-5AA7-4E59-8E47-852D5CFCAB7F}" type="datetimeFigureOut">
              <a:rPr lang="tr-TR"/>
              <a:pPr>
                <a:defRPr/>
              </a:pPr>
              <a:t>03.03.2015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D70E9AA-AD8F-40C0-891D-5CF5040CE4D3}"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1 Başlık"/>
          <p:cNvSpPr>
            <a:spLocks noGrp="1"/>
          </p:cNvSpPr>
          <p:nvPr>
            <p:ph type="ctrTitle"/>
          </p:nvPr>
        </p:nvSpPr>
        <p:spPr>
          <a:xfrm>
            <a:off x="2071688" y="2928938"/>
            <a:ext cx="7772400" cy="1470025"/>
          </a:xfrm>
        </p:spPr>
        <p:txBody>
          <a:bodyPr/>
          <a:lstStyle/>
          <a:p>
            <a:pPr eaLnBrk="1" hangingPunct="1"/>
            <a:r>
              <a:rPr lang="tr-TR" sz="2000" smtClean="0"/>
              <a:t>Karadeniz Teknik Üniversitesi Aile Hekimliği Anabilim Dalı</a:t>
            </a:r>
            <a:br>
              <a:rPr lang="tr-TR" sz="2000" smtClean="0"/>
            </a:br>
            <a:r>
              <a:rPr lang="tr-TR" sz="2000" smtClean="0"/>
              <a:t> Araştırma Görevlisi Dr. Burcu AYKANAT</a:t>
            </a:r>
            <a:br>
              <a:rPr lang="tr-TR" sz="2000" smtClean="0"/>
            </a:br>
            <a:r>
              <a:rPr lang="tr-TR" sz="2000" smtClean="0"/>
              <a:t>03.03.2015</a:t>
            </a:r>
          </a:p>
        </p:txBody>
      </p:sp>
      <p:sp>
        <p:nvSpPr>
          <p:cNvPr id="13314" name="2 Alt Başlık"/>
          <p:cNvSpPr>
            <a:spLocks noGrp="1"/>
          </p:cNvSpPr>
          <p:nvPr>
            <p:ph type="subTitle" idx="1"/>
          </p:nvPr>
        </p:nvSpPr>
        <p:spPr>
          <a:xfrm>
            <a:off x="1500188" y="1357313"/>
            <a:ext cx="6400800" cy="1752600"/>
          </a:xfrm>
        </p:spPr>
        <p:txBody>
          <a:bodyPr/>
          <a:lstStyle/>
          <a:p>
            <a:pPr eaLnBrk="1" hangingPunct="1"/>
            <a:r>
              <a:rPr lang="tr-TR" smtClean="0">
                <a:solidFill>
                  <a:schemeClr val="tx1"/>
                </a:solidFill>
              </a:rPr>
              <a:t>Cerrahi Skarda Ortaya Çıkan Nodül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Başlık"/>
          <p:cNvSpPr>
            <a:spLocks noGrp="1"/>
          </p:cNvSpPr>
          <p:nvPr>
            <p:ph type="title"/>
          </p:nvPr>
        </p:nvSpPr>
        <p:spPr/>
        <p:txBody>
          <a:bodyPr/>
          <a:lstStyle/>
          <a:p>
            <a:pPr eaLnBrk="1" hangingPunct="1"/>
            <a:r>
              <a:rPr lang="tr-TR" smtClean="0"/>
              <a:t>TEDAVİ</a:t>
            </a:r>
          </a:p>
        </p:txBody>
      </p:sp>
      <p:sp>
        <p:nvSpPr>
          <p:cNvPr id="22530" name="2 İçerik Yer Tutucusu"/>
          <p:cNvSpPr>
            <a:spLocks noGrp="1"/>
          </p:cNvSpPr>
          <p:nvPr>
            <p:ph idx="1"/>
          </p:nvPr>
        </p:nvSpPr>
        <p:spPr/>
        <p:txBody>
          <a:bodyPr/>
          <a:lstStyle/>
          <a:p>
            <a:pPr eaLnBrk="1" hangingPunct="1"/>
            <a:r>
              <a:rPr lang="tr-TR" sz="2800" smtClean="0"/>
              <a:t>Total cerrahi eksizyon en iyi seçenektir.</a:t>
            </a:r>
          </a:p>
          <a:p>
            <a:pPr eaLnBrk="1" hangingPunct="1"/>
            <a:r>
              <a:rPr lang="tr-TR" sz="2800" smtClean="0"/>
              <a:t>Özellikle başlangıç evresinde ve küçük çaplı lezyonlarda kriyoterapi kullanılabilir. </a:t>
            </a:r>
          </a:p>
          <a:p>
            <a:pPr eaLnBrk="1" hangingPunct="1"/>
            <a:r>
              <a:rPr lang="tr-TR" sz="2800" smtClean="0"/>
              <a:t>Diğer tedavi seçenekleri küretaj ve lazerdir.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Başlık"/>
          <p:cNvSpPr>
            <a:spLocks noGrp="1"/>
          </p:cNvSpPr>
          <p:nvPr>
            <p:ph type="title"/>
          </p:nvPr>
        </p:nvSpPr>
        <p:spPr/>
        <p:txBody>
          <a:bodyPr/>
          <a:lstStyle/>
          <a:p>
            <a:pPr eaLnBrk="1" hangingPunct="1"/>
            <a:r>
              <a:rPr lang="tr-TR" smtClean="0"/>
              <a:t>Bazal Hücreli Karsinom Nüksü</a:t>
            </a:r>
          </a:p>
        </p:txBody>
      </p:sp>
      <p:sp>
        <p:nvSpPr>
          <p:cNvPr id="23554" name="2 İçerik Yer Tutucusu"/>
          <p:cNvSpPr>
            <a:spLocks noGrp="1"/>
          </p:cNvSpPr>
          <p:nvPr>
            <p:ph idx="1"/>
          </p:nvPr>
        </p:nvSpPr>
        <p:spPr/>
        <p:txBody>
          <a:bodyPr/>
          <a:lstStyle/>
          <a:p>
            <a:pPr eaLnBrk="1" hangingPunct="1">
              <a:buFont typeface="Arial" charset="0"/>
              <a:buNone/>
            </a:pPr>
            <a:r>
              <a:rPr lang="tr-TR" sz="2800" smtClean="0"/>
              <a:t>	Radikal olmayan cerrahi eksizyon sonrası nüks eden bazal hücreli karsinomlar tipik olarak telenjiektaziler (genişlemiş damarlanma) ve merkezi ülserasyon ile karakterizedir. Nodüller, sert, cilt renginde ve sıklıkla parlak ve saydamdır. Başlangıçta keratoz yoktur.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Başlık"/>
          <p:cNvSpPr>
            <a:spLocks noGrp="1"/>
          </p:cNvSpPr>
          <p:nvPr>
            <p:ph type="title"/>
          </p:nvPr>
        </p:nvSpPr>
        <p:spPr/>
        <p:txBody>
          <a:bodyPr/>
          <a:lstStyle/>
          <a:p>
            <a:pPr eaLnBrk="1" hangingPunct="1"/>
            <a:r>
              <a:rPr lang="tr-TR" smtClean="0"/>
              <a:t>Bazal Hücreli Karsinom Nüksü</a:t>
            </a:r>
          </a:p>
        </p:txBody>
      </p:sp>
      <p:pic>
        <p:nvPicPr>
          <p:cNvPr id="24578" name="5 İçerik Yer Tutucusu" descr="noduler-tip.jpg"/>
          <p:cNvPicPr>
            <a:picLocks noGrp="1" noChangeAspect="1"/>
          </p:cNvPicPr>
          <p:nvPr>
            <p:ph idx="1"/>
          </p:nvPr>
        </p:nvPicPr>
        <p:blipFill>
          <a:blip r:embed="rId2"/>
          <a:srcRect/>
          <a:stretch>
            <a:fillRect/>
          </a:stretch>
        </p:blipFill>
        <p:spPr>
          <a:xfrm>
            <a:off x="2219325" y="1985963"/>
            <a:ext cx="4705350" cy="375285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Başlık"/>
          <p:cNvSpPr>
            <a:spLocks noGrp="1"/>
          </p:cNvSpPr>
          <p:nvPr>
            <p:ph type="title"/>
          </p:nvPr>
        </p:nvSpPr>
        <p:spPr/>
        <p:txBody>
          <a:bodyPr/>
          <a:lstStyle/>
          <a:p>
            <a:pPr eaLnBrk="1" hangingPunct="1"/>
            <a:r>
              <a:rPr lang="tr-TR" smtClean="0"/>
              <a:t>TEDAVİ</a:t>
            </a:r>
          </a:p>
        </p:txBody>
      </p:sp>
      <p:sp>
        <p:nvSpPr>
          <p:cNvPr id="25602" name="2 İçerik Yer Tutucusu"/>
          <p:cNvSpPr>
            <a:spLocks noGrp="1"/>
          </p:cNvSpPr>
          <p:nvPr>
            <p:ph idx="1"/>
          </p:nvPr>
        </p:nvSpPr>
        <p:spPr/>
        <p:txBody>
          <a:bodyPr/>
          <a:lstStyle/>
          <a:p>
            <a:pPr eaLnBrk="1" hangingPunct="1"/>
            <a:r>
              <a:rPr lang="tr-TR" sz="2800" smtClean="0"/>
              <a:t>Cerrahi+radyoterapi</a:t>
            </a:r>
          </a:p>
          <a:p>
            <a:pPr eaLnBrk="1" hangingPunct="1"/>
            <a:r>
              <a:rPr lang="tr-TR" sz="2800" smtClean="0"/>
              <a:t>Lazer cerrahisi</a:t>
            </a:r>
          </a:p>
          <a:p>
            <a:pPr eaLnBrk="1" hangingPunct="1"/>
            <a:r>
              <a:rPr lang="tr-TR" sz="2800" smtClean="0"/>
              <a:t>Kriyoterapi</a:t>
            </a:r>
          </a:p>
          <a:p>
            <a:pPr eaLnBrk="1" hangingPunct="1"/>
            <a:endParaRPr lang="tr-TR"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Başlık"/>
          <p:cNvSpPr>
            <a:spLocks noGrp="1"/>
          </p:cNvSpPr>
          <p:nvPr>
            <p:ph type="title"/>
          </p:nvPr>
        </p:nvSpPr>
        <p:spPr/>
        <p:txBody>
          <a:bodyPr/>
          <a:lstStyle/>
          <a:p>
            <a:pPr eaLnBrk="1" hangingPunct="1"/>
            <a:r>
              <a:rPr lang="tr-TR" smtClean="0"/>
              <a:t>Dermatofibrosarkoma Protuberans</a:t>
            </a:r>
          </a:p>
        </p:txBody>
      </p:sp>
      <p:sp>
        <p:nvSpPr>
          <p:cNvPr id="26626" name="2 İçerik Yer Tutucusu"/>
          <p:cNvSpPr>
            <a:spLocks noGrp="1"/>
          </p:cNvSpPr>
          <p:nvPr>
            <p:ph idx="1"/>
          </p:nvPr>
        </p:nvSpPr>
        <p:spPr/>
        <p:txBody>
          <a:bodyPr/>
          <a:lstStyle/>
          <a:p>
            <a:pPr eaLnBrk="1" hangingPunct="1"/>
            <a:r>
              <a:rPr lang="tr-TR" sz="2800" smtClean="0"/>
              <a:t>Dermatofibrosarkoma protuberans klinik olarak keloide benzeyen, nodüler, düşük dereceli, yavaş büyüyen kırmızı-kahverengi plak şeklinde nadir görülen sarkomatöz bir deri tümörüdür. </a:t>
            </a:r>
          </a:p>
          <a:p>
            <a:pPr eaLnBrk="1" hangingPunct="1"/>
            <a:r>
              <a:rPr lang="tr-TR" sz="2800" smtClean="0"/>
              <a:t>Sıklıkla birden fazla egzofitik nodüller içerir.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Başlık"/>
          <p:cNvSpPr>
            <a:spLocks noGrp="1"/>
          </p:cNvSpPr>
          <p:nvPr>
            <p:ph type="title"/>
          </p:nvPr>
        </p:nvSpPr>
        <p:spPr/>
        <p:txBody>
          <a:bodyPr/>
          <a:lstStyle/>
          <a:p>
            <a:pPr eaLnBrk="1" hangingPunct="1"/>
            <a:r>
              <a:rPr lang="tr-TR" smtClean="0"/>
              <a:t>Dermatofibrosarkoma Protuberans</a:t>
            </a:r>
          </a:p>
        </p:txBody>
      </p:sp>
      <p:pic>
        <p:nvPicPr>
          <p:cNvPr id="27650" name="3 İçerik Yer Tutucusu" descr="dermatofibrosarcoma_protuberans.jpg"/>
          <p:cNvPicPr>
            <a:picLocks noGrp="1" noChangeAspect="1"/>
          </p:cNvPicPr>
          <p:nvPr>
            <p:ph idx="1"/>
          </p:nvPr>
        </p:nvPicPr>
        <p:blipFill>
          <a:blip r:embed="rId2"/>
          <a:srcRect/>
          <a:stretch>
            <a:fillRect/>
          </a:stretch>
        </p:blipFill>
        <p:spPr>
          <a:xfrm>
            <a:off x="2000250" y="1643063"/>
            <a:ext cx="4673600" cy="35052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Başlık"/>
          <p:cNvSpPr>
            <a:spLocks noGrp="1"/>
          </p:cNvSpPr>
          <p:nvPr>
            <p:ph type="title"/>
          </p:nvPr>
        </p:nvSpPr>
        <p:spPr/>
        <p:txBody>
          <a:bodyPr/>
          <a:lstStyle/>
          <a:p>
            <a:pPr eaLnBrk="1" hangingPunct="1"/>
            <a:r>
              <a:rPr lang="tr-TR" smtClean="0"/>
              <a:t>TEDAVİ</a:t>
            </a:r>
          </a:p>
        </p:txBody>
      </p:sp>
      <p:sp>
        <p:nvSpPr>
          <p:cNvPr id="28674" name="2 İçerik Yer Tutucusu"/>
          <p:cNvSpPr>
            <a:spLocks noGrp="1"/>
          </p:cNvSpPr>
          <p:nvPr>
            <p:ph idx="1"/>
          </p:nvPr>
        </p:nvSpPr>
        <p:spPr/>
        <p:txBody>
          <a:bodyPr/>
          <a:lstStyle/>
          <a:p>
            <a:pPr eaLnBrk="1" hangingPunct="1"/>
            <a:r>
              <a:rPr lang="tr-TR" smtClean="0"/>
              <a:t>Geniş güvenlik sınırları içeren cerrahi rezeksiyondur.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Başlık"/>
          <p:cNvSpPr>
            <a:spLocks noGrp="1"/>
          </p:cNvSpPr>
          <p:nvPr>
            <p:ph type="title"/>
          </p:nvPr>
        </p:nvSpPr>
        <p:spPr/>
        <p:txBody>
          <a:bodyPr/>
          <a:lstStyle/>
          <a:p>
            <a:pPr eaLnBrk="1" hangingPunct="1"/>
            <a:r>
              <a:rPr lang="tr-TR" smtClean="0"/>
              <a:t>KELOİD</a:t>
            </a:r>
          </a:p>
        </p:txBody>
      </p:sp>
      <p:sp>
        <p:nvSpPr>
          <p:cNvPr id="3" name="2 İçerik Yer Tutucusu"/>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tr-TR" dirty="0" smtClean="0"/>
              <a:t> </a:t>
            </a:r>
            <a:r>
              <a:rPr lang="tr-TR" dirty="0" err="1" smtClean="0"/>
              <a:t>Keloidler</a:t>
            </a:r>
            <a:r>
              <a:rPr lang="tr-TR" dirty="0" smtClean="0"/>
              <a:t>, kontrolsüz yara iyileşmesinin sonucu olarak ortaya çıkarlar ve büyüyerek orijinal yara sınırlarını aşarlar.</a:t>
            </a:r>
          </a:p>
          <a:p>
            <a:pPr eaLnBrk="1" fontAlgn="auto" hangingPunct="1">
              <a:spcAft>
                <a:spcPts val="0"/>
              </a:spcAft>
              <a:buFont typeface="Arial" pitchFamily="34" charset="0"/>
              <a:buChar char="•"/>
              <a:defRPr/>
            </a:pPr>
            <a:r>
              <a:rPr lang="tr-TR" dirty="0" err="1" smtClean="0"/>
              <a:t>Keloidler</a:t>
            </a:r>
            <a:r>
              <a:rPr lang="tr-TR" dirty="0" smtClean="0"/>
              <a:t>, kendiliğinden gerilemeyen ve genellikle </a:t>
            </a:r>
            <a:r>
              <a:rPr lang="tr-TR" dirty="0" err="1" smtClean="0"/>
              <a:t>eksizyondan</a:t>
            </a:r>
            <a:r>
              <a:rPr lang="tr-TR" dirty="0" smtClean="0"/>
              <a:t>  sonra tekrarlayan yüksek </a:t>
            </a:r>
            <a:r>
              <a:rPr lang="tr-TR" dirty="0" err="1" smtClean="0"/>
              <a:t>hipertrofik</a:t>
            </a:r>
            <a:r>
              <a:rPr lang="tr-TR" dirty="0" smtClean="0"/>
              <a:t> yara izleridir. </a:t>
            </a:r>
          </a:p>
          <a:p>
            <a:pPr eaLnBrk="1" fontAlgn="auto" hangingPunct="1">
              <a:spcAft>
                <a:spcPts val="0"/>
              </a:spcAft>
              <a:buFont typeface="Arial" pitchFamily="34" charset="0"/>
              <a:buChar char="•"/>
              <a:defRPr/>
            </a:pPr>
            <a:r>
              <a:rPr lang="tr-TR" dirty="0" smtClean="0"/>
              <a:t>Koyu cilt renkli kişilerde daha sık görülür ve sert ve pürüzsüz bir yüzeye sahip kırmızı nodüllerdir. </a:t>
            </a:r>
            <a:r>
              <a:rPr lang="tr-TR" dirty="0" err="1" smtClean="0"/>
              <a:t>Keloidlerin</a:t>
            </a:r>
            <a:r>
              <a:rPr lang="tr-TR" dirty="0" smtClean="0"/>
              <a:t> gelişmesi aylar veya yıllar sürebilir.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Başlık"/>
          <p:cNvSpPr>
            <a:spLocks noGrp="1"/>
          </p:cNvSpPr>
          <p:nvPr>
            <p:ph type="title"/>
          </p:nvPr>
        </p:nvSpPr>
        <p:spPr/>
        <p:txBody>
          <a:bodyPr/>
          <a:lstStyle/>
          <a:p>
            <a:pPr eaLnBrk="1" hangingPunct="1"/>
            <a:r>
              <a:rPr lang="tr-TR" smtClean="0"/>
              <a:t>KELOİD</a:t>
            </a:r>
          </a:p>
        </p:txBody>
      </p:sp>
      <p:pic>
        <p:nvPicPr>
          <p:cNvPr id="30722" name="3 İçerik Yer Tutucusu" descr="hkeloid.JPG"/>
          <p:cNvPicPr>
            <a:picLocks noGrp="1" noChangeAspect="1"/>
          </p:cNvPicPr>
          <p:nvPr>
            <p:ph idx="1"/>
          </p:nvPr>
        </p:nvPicPr>
        <p:blipFill>
          <a:blip r:embed="rId2"/>
          <a:srcRect/>
          <a:stretch>
            <a:fillRect/>
          </a:stretch>
        </p:blipFill>
        <p:spPr>
          <a:xfrm>
            <a:off x="2609850" y="1779588"/>
            <a:ext cx="3924300" cy="4165600"/>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Başlık"/>
          <p:cNvSpPr>
            <a:spLocks noGrp="1"/>
          </p:cNvSpPr>
          <p:nvPr>
            <p:ph type="title"/>
          </p:nvPr>
        </p:nvSpPr>
        <p:spPr/>
        <p:txBody>
          <a:bodyPr/>
          <a:lstStyle/>
          <a:p>
            <a:pPr eaLnBrk="1" hangingPunct="1"/>
            <a:r>
              <a:rPr lang="tr-TR" smtClean="0"/>
              <a:t>TEDAVİ</a:t>
            </a:r>
          </a:p>
        </p:txBody>
      </p:sp>
      <p:sp>
        <p:nvSpPr>
          <p:cNvPr id="31746" name="2 İçerik Yer Tutucusu"/>
          <p:cNvSpPr>
            <a:spLocks noGrp="1"/>
          </p:cNvSpPr>
          <p:nvPr>
            <p:ph idx="1"/>
          </p:nvPr>
        </p:nvSpPr>
        <p:spPr/>
        <p:txBody>
          <a:bodyPr/>
          <a:lstStyle/>
          <a:p>
            <a:pPr eaLnBrk="1" hangingPunct="1"/>
            <a:r>
              <a:rPr lang="tr-TR" sz="2800" smtClean="0"/>
              <a:t>Cerrahi+radyoterapi</a:t>
            </a:r>
          </a:p>
          <a:p>
            <a:pPr eaLnBrk="1" hangingPunct="1"/>
            <a:r>
              <a:rPr lang="tr-TR" sz="2800" smtClean="0"/>
              <a:t>Lazer cerrahisi</a:t>
            </a:r>
          </a:p>
          <a:p>
            <a:pPr eaLnBrk="1" hangingPunct="1"/>
            <a:r>
              <a:rPr lang="tr-TR" sz="2800" smtClean="0"/>
              <a:t>Kriyoterapi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Başlık"/>
          <p:cNvSpPr>
            <a:spLocks noGrp="1"/>
          </p:cNvSpPr>
          <p:nvPr>
            <p:ph type="title"/>
          </p:nvPr>
        </p:nvSpPr>
        <p:spPr/>
        <p:txBody>
          <a:bodyPr/>
          <a:lstStyle/>
          <a:p>
            <a:pPr eaLnBrk="1" hangingPunct="1"/>
            <a:r>
              <a:rPr lang="tr-TR" smtClean="0"/>
              <a:t>VAKA</a:t>
            </a:r>
          </a:p>
        </p:txBody>
      </p:sp>
      <p:sp>
        <p:nvSpPr>
          <p:cNvPr id="3" name="2 İçerik Yer Tutucusu"/>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tr-TR" dirty="0"/>
              <a:t>  </a:t>
            </a:r>
            <a:r>
              <a:rPr lang="tr-TR" sz="3000" dirty="0"/>
              <a:t>79 </a:t>
            </a:r>
            <a:r>
              <a:rPr lang="tr-TR" sz="3000" dirty="0" smtClean="0"/>
              <a:t>yaşındaki </a:t>
            </a:r>
            <a:r>
              <a:rPr lang="tr-TR" sz="3000" dirty="0"/>
              <a:t>kadın </a:t>
            </a:r>
            <a:r>
              <a:rPr lang="tr-TR" sz="3000" dirty="0" smtClean="0"/>
              <a:t>hasta</a:t>
            </a:r>
          </a:p>
          <a:p>
            <a:pPr eaLnBrk="1" fontAlgn="auto" hangingPunct="1">
              <a:spcAft>
                <a:spcPts val="0"/>
              </a:spcAft>
              <a:buFont typeface="Arial" pitchFamily="34" charset="0"/>
              <a:buChar char="•"/>
              <a:defRPr/>
            </a:pPr>
            <a:r>
              <a:rPr lang="tr-TR" sz="3000" dirty="0" smtClean="0"/>
              <a:t> Bacağındaki bazal </a:t>
            </a:r>
            <a:r>
              <a:rPr lang="tr-TR" sz="3000" dirty="0"/>
              <a:t>hücreli </a:t>
            </a:r>
            <a:r>
              <a:rPr lang="tr-TR" sz="3000" dirty="0" err="1" smtClean="0"/>
              <a:t>karsinomun</a:t>
            </a:r>
            <a:r>
              <a:rPr lang="tr-TR" sz="3000" dirty="0" smtClean="0"/>
              <a:t> </a:t>
            </a:r>
            <a:r>
              <a:rPr lang="tr-TR" sz="3000" dirty="0"/>
              <a:t>cerrahi </a:t>
            </a:r>
            <a:r>
              <a:rPr lang="tr-TR" sz="3000" dirty="0" err="1"/>
              <a:t>eksizyonundan</a:t>
            </a:r>
            <a:r>
              <a:rPr lang="tr-TR" sz="3000" dirty="0"/>
              <a:t> altı ay sonra </a:t>
            </a:r>
            <a:r>
              <a:rPr lang="tr-TR" sz="3000" dirty="0" err="1" smtClean="0"/>
              <a:t>eksizyon</a:t>
            </a:r>
            <a:r>
              <a:rPr lang="tr-TR" sz="3000" dirty="0" smtClean="0"/>
              <a:t> yerinde hızla </a:t>
            </a:r>
            <a:r>
              <a:rPr lang="tr-TR" sz="3000" dirty="0"/>
              <a:t>büyüyen bir nodül ile </a:t>
            </a:r>
            <a:r>
              <a:rPr lang="tr-TR" sz="3000" dirty="0" smtClean="0"/>
              <a:t>başvurmuş. </a:t>
            </a:r>
          </a:p>
          <a:p>
            <a:pPr eaLnBrk="1" fontAlgn="auto" hangingPunct="1">
              <a:spcAft>
                <a:spcPts val="0"/>
              </a:spcAft>
              <a:buFont typeface="Arial" pitchFamily="34" charset="0"/>
              <a:buChar char="•"/>
              <a:defRPr/>
            </a:pPr>
            <a:r>
              <a:rPr lang="tr-TR" sz="3000" dirty="0" smtClean="0"/>
              <a:t>Nodül </a:t>
            </a:r>
            <a:r>
              <a:rPr lang="tr-TR" sz="3000" dirty="0"/>
              <a:t>boyutu yaklaşık 1 × 1 cm </a:t>
            </a:r>
            <a:r>
              <a:rPr lang="tr-TR" sz="3000" dirty="0" smtClean="0"/>
              <a:t>ve </a:t>
            </a:r>
            <a:r>
              <a:rPr lang="tr-TR" sz="3000" dirty="0"/>
              <a:t>cerrahi </a:t>
            </a:r>
            <a:r>
              <a:rPr lang="tr-TR" sz="3000" dirty="0" err="1"/>
              <a:t>eksizyon</a:t>
            </a:r>
            <a:r>
              <a:rPr lang="tr-TR" sz="3000" dirty="0"/>
              <a:t> bölgesinde yer </a:t>
            </a:r>
            <a:r>
              <a:rPr lang="tr-TR" sz="3000" dirty="0" smtClean="0"/>
              <a:t>alıyormuş.</a:t>
            </a:r>
          </a:p>
          <a:p>
            <a:pPr eaLnBrk="1" fontAlgn="auto" hangingPunct="1">
              <a:spcAft>
                <a:spcPts val="0"/>
              </a:spcAft>
              <a:buFont typeface="Arial" pitchFamily="34" charset="0"/>
              <a:buChar char="•"/>
              <a:defRPr/>
            </a:pPr>
            <a:r>
              <a:rPr lang="tr-TR" sz="3000" dirty="0" smtClean="0"/>
              <a:t>Fizik </a:t>
            </a:r>
            <a:r>
              <a:rPr lang="tr-TR" sz="3000" dirty="0"/>
              <a:t>muayenede </a:t>
            </a:r>
            <a:r>
              <a:rPr lang="tr-TR" sz="3000" dirty="0" smtClean="0"/>
              <a:t>cerrahi </a:t>
            </a:r>
            <a:r>
              <a:rPr lang="tr-TR" sz="3000" dirty="0" err="1"/>
              <a:t>skar</a:t>
            </a:r>
            <a:r>
              <a:rPr lang="tr-TR" sz="3000" dirty="0"/>
              <a:t> alt kenarında  </a:t>
            </a:r>
            <a:r>
              <a:rPr lang="tr-TR" sz="3000" dirty="0" err="1"/>
              <a:t>eritematöz</a:t>
            </a:r>
            <a:r>
              <a:rPr lang="tr-TR" sz="3000" dirty="0"/>
              <a:t> ve merkezi </a:t>
            </a:r>
            <a:r>
              <a:rPr lang="tr-TR" sz="3000" dirty="0" err="1"/>
              <a:t>hiperkeratotik</a:t>
            </a:r>
            <a:r>
              <a:rPr lang="tr-TR" sz="3000" dirty="0"/>
              <a:t> bir nodül </a:t>
            </a:r>
            <a:r>
              <a:rPr lang="tr-TR" sz="3000" dirty="0" smtClean="0"/>
              <a:t>saptanmış.  </a:t>
            </a:r>
          </a:p>
          <a:p>
            <a:pPr eaLnBrk="1" fontAlgn="auto" hangingPunct="1">
              <a:spcAft>
                <a:spcPts val="0"/>
              </a:spcAft>
              <a:buFont typeface="Arial" pitchFamily="34" charset="0"/>
              <a:buChar char="•"/>
              <a:defRPr/>
            </a:pPr>
            <a:r>
              <a:rPr lang="tr-TR" sz="3000" dirty="0" smtClean="0"/>
              <a:t>Lezyon </a:t>
            </a:r>
            <a:r>
              <a:rPr lang="tr-TR" sz="3000" dirty="0"/>
              <a:t>tedavisiz iki ay sonra </a:t>
            </a:r>
            <a:r>
              <a:rPr lang="tr-TR" sz="3000" dirty="0" smtClean="0"/>
              <a:t>kendiliğinden gerilemeye başlamış.</a:t>
            </a:r>
            <a:r>
              <a:rPr lang="tr-TR" sz="3000"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Başlık"/>
          <p:cNvSpPr>
            <a:spLocks noGrp="1"/>
          </p:cNvSpPr>
          <p:nvPr>
            <p:ph type="title"/>
          </p:nvPr>
        </p:nvSpPr>
        <p:spPr/>
        <p:txBody>
          <a:bodyPr/>
          <a:lstStyle/>
          <a:p>
            <a:pPr eaLnBrk="1" hangingPunct="1"/>
            <a:r>
              <a:rPr lang="tr-TR" smtClean="0"/>
              <a:t>Ciltaltı mantar enfeksiyonları</a:t>
            </a:r>
          </a:p>
        </p:txBody>
      </p:sp>
      <p:sp>
        <p:nvSpPr>
          <p:cNvPr id="32770" name="2 İçerik Yer Tutucusu"/>
          <p:cNvSpPr>
            <a:spLocks noGrp="1"/>
          </p:cNvSpPr>
          <p:nvPr>
            <p:ph idx="1"/>
          </p:nvPr>
        </p:nvSpPr>
        <p:spPr/>
        <p:txBody>
          <a:bodyPr/>
          <a:lstStyle/>
          <a:p>
            <a:pPr eaLnBrk="1" hangingPunct="1">
              <a:buFont typeface="Arial" charset="0"/>
              <a:buNone/>
            </a:pPr>
            <a:r>
              <a:rPr lang="tr-TR" smtClean="0"/>
              <a:t>	 </a:t>
            </a:r>
            <a:r>
              <a:rPr lang="tr-TR" sz="2800" smtClean="0"/>
              <a:t> Ciltaltı mantar enfeksiyonları, tek veya çoklu, yavaş büyüyen, ağrısız, eritematöz veya mavimsi nodüller veya plaklara yol açabilir. Mantar enfeksiyonları daha çok transplant geçirmiş ya da immün sistemi baskılanmış olan hastalarda, kötü hijyenik koşulları olan fakir ülkelerde yaşayan ya da kontamine bir cerrahi operasyon öyküsü olan hastalarda görülür.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Başlık"/>
          <p:cNvSpPr>
            <a:spLocks noGrp="1"/>
          </p:cNvSpPr>
          <p:nvPr>
            <p:ph type="title"/>
          </p:nvPr>
        </p:nvSpPr>
        <p:spPr/>
        <p:txBody>
          <a:bodyPr/>
          <a:lstStyle/>
          <a:p>
            <a:pPr eaLnBrk="1" hangingPunct="1"/>
            <a:r>
              <a:rPr lang="tr-TR" smtClean="0"/>
              <a:t>Ciltaltı Mantar Enfeksiyonları</a:t>
            </a:r>
          </a:p>
        </p:txBody>
      </p:sp>
      <p:pic>
        <p:nvPicPr>
          <p:cNvPr id="33794" name="3 İçerik Yer Tutucusu" descr="mantar-2.jpg"/>
          <p:cNvPicPr>
            <a:picLocks noGrp="1" noChangeAspect="1"/>
          </p:cNvPicPr>
          <p:nvPr>
            <p:ph idx="1"/>
          </p:nvPr>
        </p:nvPicPr>
        <p:blipFill>
          <a:blip r:embed="rId2"/>
          <a:srcRect/>
          <a:stretch>
            <a:fillRect/>
          </a:stretch>
        </p:blipFill>
        <p:spPr>
          <a:xfrm>
            <a:off x="1500188" y="1571625"/>
            <a:ext cx="5883275" cy="4625975"/>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Başlık"/>
          <p:cNvSpPr>
            <a:spLocks noGrp="1"/>
          </p:cNvSpPr>
          <p:nvPr>
            <p:ph type="title"/>
          </p:nvPr>
        </p:nvSpPr>
        <p:spPr/>
        <p:txBody>
          <a:bodyPr/>
          <a:lstStyle/>
          <a:p>
            <a:pPr eaLnBrk="1" hangingPunct="1"/>
            <a:r>
              <a:rPr lang="tr-TR" smtClean="0"/>
              <a:t>TEDAVİ</a:t>
            </a:r>
          </a:p>
        </p:txBody>
      </p:sp>
      <p:sp>
        <p:nvSpPr>
          <p:cNvPr id="34818" name="2 İçerik Yer Tutucusu"/>
          <p:cNvSpPr>
            <a:spLocks noGrp="1"/>
          </p:cNvSpPr>
          <p:nvPr>
            <p:ph idx="1"/>
          </p:nvPr>
        </p:nvSpPr>
        <p:spPr/>
        <p:txBody>
          <a:bodyPr/>
          <a:lstStyle/>
          <a:p>
            <a:pPr eaLnBrk="1" hangingPunct="1">
              <a:buFont typeface="Arial" charset="0"/>
              <a:buNone/>
            </a:pPr>
            <a:r>
              <a:rPr lang="tr-TR" smtClean="0"/>
              <a:t>	</a:t>
            </a:r>
            <a:r>
              <a:rPr lang="tr-TR" sz="2800" smtClean="0"/>
              <a:t>Antifungal ilaçlar ya da gerekirse cerrahi.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1"/>
          </p:nvPr>
        </p:nvGraphicFramePr>
        <p:xfrm>
          <a:off x="428625" y="357188"/>
          <a:ext cx="8229600" cy="5491162"/>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tr-TR" dirty="0" smtClean="0"/>
                        <a:t>LEZYON</a:t>
                      </a:r>
                      <a:endParaRPr lang="tr-TR" dirty="0"/>
                    </a:p>
                  </a:txBody>
                  <a:tcPr/>
                </a:tc>
                <a:tc>
                  <a:txBody>
                    <a:bodyPr/>
                    <a:lstStyle/>
                    <a:p>
                      <a:r>
                        <a:rPr lang="tr-TR" dirty="0" smtClean="0"/>
                        <a:t>ÖZELLİĞİ</a:t>
                      </a:r>
                      <a:endParaRPr lang="tr-TR" dirty="0"/>
                    </a:p>
                  </a:txBody>
                  <a:tcPr/>
                </a:tc>
              </a:tr>
              <a:tr h="370840">
                <a:tc>
                  <a:txBody>
                    <a:bodyPr/>
                    <a:lstStyle/>
                    <a:p>
                      <a:r>
                        <a:rPr lang="tr-TR" dirty="0" smtClean="0"/>
                        <a:t>KERATOAKANTOMA</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dirty="0" smtClean="0"/>
                        <a:t>İyi sınırlı, sert, </a:t>
                      </a:r>
                      <a:r>
                        <a:rPr lang="tr-TR" sz="1800" dirty="0" err="1" smtClean="0"/>
                        <a:t>infiltre</a:t>
                      </a:r>
                      <a:r>
                        <a:rPr lang="tr-TR" sz="1800" dirty="0" smtClean="0"/>
                        <a:t>, </a:t>
                      </a:r>
                      <a:r>
                        <a:rPr lang="tr-TR" sz="1800" dirty="0" err="1" smtClean="0"/>
                        <a:t>eritemli</a:t>
                      </a:r>
                      <a:r>
                        <a:rPr lang="tr-TR" sz="1800" dirty="0" smtClean="0"/>
                        <a:t>  veya deri renginde </a:t>
                      </a:r>
                      <a:r>
                        <a:rPr lang="tr-TR" sz="1800" dirty="0" err="1" smtClean="0"/>
                        <a:t>papül</a:t>
                      </a:r>
                      <a:r>
                        <a:rPr lang="tr-TR" sz="1800" dirty="0" smtClean="0"/>
                        <a:t> olarak başlar,merkezi kısmı çökük ve </a:t>
                      </a:r>
                      <a:r>
                        <a:rPr lang="tr-TR" sz="1800" dirty="0" err="1" smtClean="0"/>
                        <a:t>keratotik</a:t>
                      </a:r>
                      <a:r>
                        <a:rPr lang="tr-TR" sz="1800" dirty="0" smtClean="0"/>
                        <a:t> bir tıkaç içeren, kenarları onu çevreleyen deriden  </a:t>
                      </a:r>
                      <a:r>
                        <a:rPr lang="tr-TR" sz="1800" dirty="0" err="1" smtClean="0"/>
                        <a:t>eleve</a:t>
                      </a:r>
                      <a:r>
                        <a:rPr lang="tr-TR" sz="1800" baseline="0" dirty="0" smtClean="0"/>
                        <a:t> </a:t>
                      </a:r>
                      <a:r>
                        <a:rPr lang="tr-TR" sz="1800" dirty="0" smtClean="0"/>
                        <a:t> nodüle dönüşür. Hızlı büyür, genellikle kendiliğinden geriler.</a:t>
                      </a:r>
                    </a:p>
                    <a:p>
                      <a:endParaRPr lang="tr-TR" dirty="0"/>
                    </a:p>
                  </a:txBody>
                  <a:tcPr/>
                </a:tc>
              </a:tr>
              <a:tr h="370840">
                <a:tc>
                  <a:txBody>
                    <a:bodyPr/>
                    <a:lstStyle/>
                    <a:p>
                      <a:r>
                        <a:rPr lang="tr-TR" dirty="0" smtClean="0"/>
                        <a:t>BAZAL HÜCRELİ KANSER NÜKSÜ</a:t>
                      </a:r>
                      <a:endParaRPr lang="tr-TR" dirty="0"/>
                    </a:p>
                  </a:txBody>
                  <a:tcPr/>
                </a:tc>
                <a:tc>
                  <a:txBody>
                    <a:bodyPr/>
                    <a:lstStyle/>
                    <a:p>
                      <a:r>
                        <a:rPr lang="tr-TR" dirty="0" err="1" smtClean="0"/>
                        <a:t>Telenjektazi</a:t>
                      </a:r>
                      <a:r>
                        <a:rPr lang="tr-TR" dirty="0" smtClean="0"/>
                        <a:t> ve </a:t>
                      </a:r>
                      <a:r>
                        <a:rPr lang="tr-TR" dirty="0" err="1" smtClean="0"/>
                        <a:t>ülserasyon</a:t>
                      </a:r>
                      <a:r>
                        <a:rPr lang="tr-TR" dirty="0" smtClean="0"/>
                        <a:t> içerir, </a:t>
                      </a:r>
                      <a:r>
                        <a:rPr lang="tr-TR" dirty="0" err="1" smtClean="0"/>
                        <a:t>keratoz</a:t>
                      </a:r>
                      <a:r>
                        <a:rPr lang="tr-TR" dirty="0" smtClean="0"/>
                        <a:t> yoktur. Sert, saydam ve parlak renktedir.</a:t>
                      </a:r>
                      <a:endParaRPr lang="tr-TR" dirty="0"/>
                    </a:p>
                  </a:txBody>
                  <a:tcPr/>
                </a:tc>
              </a:tr>
              <a:tr h="370840">
                <a:tc>
                  <a:txBody>
                    <a:bodyPr/>
                    <a:lstStyle/>
                    <a:p>
                      <a:r>
                        <a:rPr lang="tr-TR" dirty="0" smtClean="0"/>
                        <a:t>DERMATOFİBROSARKOMA</a:t>
                      </a:r>
                      <a:r>
                        <a:rPr lang="tr-TR" baseline="0" dirty="0" smtClean="0"/>
                        <a:t> PROTUBERANS</a:t>
                      </a:r>
                      <a:endParaRPr lang="tr-TR" dirty="0"/>
                    </a:p>
                  </a:txBody>
                  <a:tcPr/>
                </a:tc>
                <a:tc>
                  <a:txBody>
                    <a:bodyPr/>
                    <a:lstStyle/>
                    <a:p>
                      <a:r>
                        <a:rPr lang="tr-TR" dirty="0" smtClean="0"/>
                        <a:t>Yavaş büyür, kırmızı</a:t>
                      </a:r>
                      <a:r>
                        <a:rPr lang="tr-TR" baseline="0" dirty="0" smtClean="0"/>
                        <a:t> kahverengi plaklar ve </a:t>
                      </a:r>
                      <a:r>
                        <a:rPr lang="tr-TR" baseline="0" dirty="0" err="1" smtClean="0"/>
                        <a:t>egzofitik</a:t>
                      </a:r>
                      <a:r>
                        <a:rPr lang="tr-TR" baseline="0" dirty="0" smtClean="0"/>
                        <a:t> nodüller içerir.</a:t>
                      </a:r>
                      <a:endParaRPr lang="tr-TR" dirty="0"/>
                    </a:p>
                  </a:txBody>
                  <a:tcPr/>
                </a:tc>
              </a:tr>
              <a:tr h="370840">
                <a:tc>
                  <a:txBody>
                    <a:bodyPr/>
                    <a:lstStyle/>
                    <a:p>
                      <a:r>
                        <a:rPr lang="tr-TR" dirty="0" smtClean="0"/>
                        <a:t>KELOİD</a:t>
                      </a:r>
                      <a:endParaRPr lang="tr-TR" dirty="0"/>
                    </a:p>
                  </a:txBody>
                  <a:tcPr/>
                </a:tc>
                <a:tc>
                  <a:txBody>
                    <a:bodyPr/>
                    <a:lstStyle/>
                    <a:p>
                      <a:r>
                        <a:rPr lang="tr-TR" dirty="0" smtClean="0"/>
                        <a:t>Genellikle cerrahi </a:t>
                      </a:r>
                      <a:r>
                        <a:rPr lang="tr-TR" dirty="0" err="1" smtClean="0"/>
                        <a:t>eksizyon</a:t>
                      </a:r>
                      <a:r>
                        <a:rPr lang="tr-TR" dirty="0" smtClean="0"/>
                        <a:t> sonrası</a:t>
                      </a:r>
                      <a:r>
                        <a:rPr lang="tr-TR" baseline="0" dirty="0" smtClean="0"/>
                        <a:t> ortaya çıkar, düzgün yüzeylidir, yara sınırlarını aşar, kendiliğinden gerilemez.</a:t>
                      </a:r>
                      <a:endParaRPr lang="tr-TR" dirty="0"/>
                    </a:p>
                  </a:txBody>
                  <a:tcPr/>
                </a:tc>
              </a:tr>
              <a:tr h="370840">
                <a:tc>
                  <a:txBody>
                    <a:bodyPr/>
                    <a:lstStyle/>
                    <a:p>
                      <a:r>
                        <a:rPr lang="tr-TR" dirty="0" smtClean="0"/>
                        <a:t>CİLTALTI MANTAR</a:t>
                      </a:r>
                      <a:r>
                        <a:rPr lang="tr-TR" baseline="0" dirty="0" smtClean="0"/>
                        <a:t> ENFEKSİYONU</a:t>
                      </a:r>
                      <a:endParaRPr lang="tr-TR" dirty="0"/>
                    </a:p>
                  </a:txBody>
                  <a:tcPr/>
                </a:tc>
                <a:tc>
                  <a:txBody>
                    <a:bodyPr/>
                    <a:lstStyle/>
                    <a:p>
                      <a:r>
                        <a:rPr lang="tr-TR" dirty="0" smtClean="0"/>
                        <a:t>Yavaş büyüyen,</a:t>
                      </a:r>
                      <a:r>
                        <a:rPr lang="tr-TR" baseline="0" dirty="0" smtClean="0"/>
                        <a:t> ağrısız, tek ya da çok sayıda </a:t>
                      </a:r>
                      <a:r>
                        <a:rPr lang="tr-TR" baseline="0" dirty="0" err="1" smtClean="0"/>
                        <a:t>eritematöz</a:t>
                      </a:r>
                      <a:r>
                        <a:rPr lang="tr-TR" baseline="0" dirty="0" smtClean="0"/>
                        <a:t> plaklardır. Kendiliğinden gerilemez.</a:t>
                      </a:r>
                      <a:endParaRPr lang="tr-TR" dirty="0"/>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Başlık"/>
          <p:cNvSpPr>
            <a:spLocks noGrp="1"/>
          </p:cNvSpPr>
          <p:nvPr>
            <p:ph type="title"/>
          </p:nvPr>
        </p:nvSpPr>
        <p:spPr/>
        <p:txBody>
          <a:bodyPr/>
          <a:lstStyle/>
          <a:p>
            <a:pPr eaLnBrk="1" hangingPunct="1"/>
            <a:r>
              <a:rPr lang="tr-TR" smtClean="0"/>
              <a:t>Teşekkürler.</a:t>
            </a:r>
          </a:p>
        </p:txBody>
      </p:sp>
      <p:pic>
        <p:nvPicPr>
          <p:cNvPr id="36866" name="5 İçerik Yer Tutucusu" descr="ailehekimligi1.jpg"/>
          <p:cNvPicPr>
            <a:picLocks noGrp="1" noChangeAspect="1"/>
          </p:cNvPicPr>
          <p:nvPr>
            <p:ph idx="1"/>
          </p:nvPr>
        </p:nvPicPr>
        <p:blipFill>
          <a:blip r:embed="rId2"/>
          <a:srcRect/>
          <a:stretch>
            <a:fillRect/>
          </a:stretch>
        </p:blipFill>
        <p:spPr>
          <a:xfrm>
            <a:off x="2214563" y="1500188"/>
            <a:ext cx="4572000" cy="3940175"/>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Başlık"/>
          <p:cNvSpPr>
            <a:spLocks noGrp="1"/>
          </p:cNvSpPr>
          <p:nvPr>
            <p:ph type="title"/>
          </p:nvPr>
        </p:nvSpPr>
        <p:spPr/>
        <p:txBody>
          <a:bodyPr/>
          <a:lstStyle/>
          <a:p>
            <a:pPr eaLnBrk="1" hangingPunct="1"/>
            <a:r>
              <a:rPr lang="tr-TR" smtClean="0"/>
              <a:t>VAKA</a:t>
            </a:r>
          </a:p>
        </p:txBody>
      </p:sp>
      <p:pic>
        <p:nvPicPr>
          <p:cNvPr id="15362" name="3 İçerik Yer Tutucusu" descr="afp20130215p285-uf1.jpg"/>
          <p:cNvPicPr>
            <a:picLocks noGrp="1" noChangeAspect="1"/>
          </p:cNvPicPr>
          <p:nvPr>
            <p:ph idx="1"/>
          </p:nvPr>
        </p:nvPicPr>
        <p:blipFill>
          <a:blip r:embed="rId2"/>
          <a:srcRect/>
          <a:stretch>
            <a:fillRect/>
          </a:stretch>
        </p:blipFill>
        <p:spPr>
          <a:xfrm>
            <a:off x="1357313" y="1500188"/>
            <a:ext cx="6272212" cy="4678362"/>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2 İçerik Yer Tutucusu"/>
          <p:cNvSpPr>
            <a:spLocks noGrp="1"/>
          </p:cNvSpPr>
          <p:nvPr>
            <p:ph idx="1"/>
          </p:nvPr>
        </p:nvSpPr>
        <p:spPr>
          <a:xfrm>
            <a:off x="468313" y="981075"/>
            <a:ext cx="8229600" cy="4525963"/>
          </a:xfrm>
        </p:spPr>
        <p:txBody>
          <a:bodyPr/>
          <a:lstStyle/>
          <a:p>
            <a:pPr eaLnBrk="1" hangingPunct="1"/>
            <a:r>
              <a:rPr lang="tr-TR" sz="2800" smtClean="0"/>
              <a:t>Soru: Hastanın öyküsü ve fizik muayene bulgularına dayanarak , en olası tanı aşağıdakilerden hangisidir?  </a:t>
            </a:r>
          </a:p>
          <a:p>
            <a:pPr eaLnBrk="1" hangingPunct="1"/>
            <a:r>
              <a:rPr lang="tr-TR" sz="2800" smtClean="0"/>
              <a:t>A. Bazal hücreli karsinom nüksü </a:t>
            </a:r>
          </a:p>
          <a:p>
            <a:pPr eaLnBrk="1" hangingPunct="1"/>
            <a:r>
              <a:rPr lang="tr-TR" sz="2800" smtClean="0"/>
              <a:t>B. Dermatofibrosarcoma protuberans</a:t>
            </a:r>
          </a:p>
          <a:p>
            <a:pPr eaLnBrk="1" hangingPunct="1"/>
            <a:r>
              <a:rPr lang="tr-TR" sz="2800" smtClean="0"/>
              <a:t>C. Keloid.</a:t>
            </a:r>
          </a:p>
          <a:p>
            <a:pPr eaLnBrk="1" hangingPunct="1"/>
            <a:r>
              <a:rPr lang="tr-TR" sz="2800" smtClean="0"/>
              <a:t>D. Keratoakantom</a:t>
            </a:r>
          </a:p>
          <a:p>
            <a:pPr eaLnBrk="1" hangingPunct="1"/>
            <a:r>
              <a:rPr lang="tr-TR" sz="2800" smtClean="0"/>
              <a:t>E. Ciltaltı mantar enfeksiyonu</a:t>
            </a:r>
          </a:p>
          <a:p>
            <a:pPr eaLnBrk="1" hangingPunct="1"/>
            <a:endParaRPr lang="tr-TR" smtClean="0"/>
          </a:p>
        </p:txBody>
      </p:sp>
      <p:pic>
        <p:nvPicPr>
          <p:cNvPr id="16386" name="4 İçerik Yer Tutucusu" descr="bebek.jpg"/>
          <p:cNvPicPr>
            <a:picLocks noChangeAspect="1"/>
          </p:cNvPicPr>
          <p:nvPr/>
        </p:nvPicPr>
        <p:blipFill>
          <a:blip r:embed="rId2"/>
          <a:srcRect/>
          <a:stretch>
            <a:fillRect/>
          </a:stretch>
        </p:blipFill>
        <p:spPr bwMode="auto">
          <a:xfrm>
            <a:off x="5148263" y="3357563"/>
            <a:ext cx="3816350" cy="282416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2 İçerik Yer Tutucusu"/>
          <p:cNvSpPr>
            <a:spLocks noGrp="1"/>
          </p:cNvSpPr>
          <p:nvPr>
            <p:ph idx="1"/>
          </p:nvPr>
        </p:nvSpPr>
        <p:spPr/>
        <p:txBody>
          <a:bodyPr/>
          <a:lstStyle/>
          <a:p>
            <a:pPr eaLnBrk="1" hangingPunct="1">
              <a:buFont typeface="Arial" charset="0"/>
              <a:buNone/>
            </a:pPr>
            <a:r>
              <a:rPr lang="tr-TR" sz="2800" smtClean="0"/>
              <a:t>   </a:t>
            </a:r>
          </a:p>
          <a:p>
            <a:pPr eaLnBrk="1" hangingPunct="1">
              <a:buFont typeface="Arial" charset="0"/>
              <a:buNone/>
            </a:pPr>
            <a:endParaRPr lang="tr-TR" sz="2800" smtClean="0"/>
          </a:p>
          <a:p>
            <a:pPr eaLnBrk="1" hangingPunct="1">
              <a:buFont typeface="Arial" charset="0"/>
              <a:buNone/>
            </a:pPr>
            <a:endParaRPr lang="tr-TR" sz="2800" smtClean="0"/>
          </a:p>
          <a:p>
            <a:pPr eaLnBrk="1" hangingPunct="1">
              <a:buFont typeface="Arial" charset="0"/>
              <a:buNone/>
            </a:pPr>
            <a:endParaRPr lang="tr-TR" sz="2800" smtClean="0"/>
          </a:p>
          <a:p>
            <a:pPr eaLnBrk="1" hangingPunct="1">
              <a:buFont typeface="Arial" charset="0"/>
              <a:buNone/>
            </a:pPr>
            <a:r>
              <a:rPr lang="tr-TR" sz="2800" smtClean="0"/>
              <a:t>			Cevap D :Keratoakantoma</a:t>
            </a:r>
          </a:p>
        </p:txBody>
      </p:sp>
      <p:pic>
        <p:nvPicPr>
          <p:cNvPr id="17410" name="4 Resim" descr="pembeli-bebek-resimleri.jpg"/>
          <p:cNvPicPr>
            <a:picLocks noChangeAspect="1"/>
          </p:cNvPicPr>
          <p:nvPr/>
        </p:nvPicPr>
        <p:blipFill>
          <a:blip r:embed="rId2"/>
          <a:srcRect/>
          <a:stretch>
            <a:fillRect/>
          </a:stretch>
        </p:blipFill>
        <p:spPr bwMode="auto">
          <a:xfrm>
            <a:off x="5876925" y="785813"/>
            <a:ext cx="2836863" cy="2143125"/>
          </a:xfrm>
          <a:prstGeom prst="rect">
            <a:avLst/>
          </a:prstGeom>
          <a:noFill/>
          <a:ln w="9525">
            <a:noFill/>
            <a:miter lim="800000"/>
            <a:headEnd/>
            <a:tailEnd/>
          </a:ln>
        </p:spPr>
      </p:pic>
      <p:pic>
        <p:nvPicPr>
          <p:cNvPr id="17411" name="5 Resim" descr="download.jpg"/>
          <p:cNvPicPr>
            <a:picLocks noChangeAspect="1"/>
          </p:cNvPicPr>
          <p:nvPr/>
        </p:nvPicPr>
        <p:blipFill>
          <a:blip r:embed="rId3"/>
          <a:srcRect/>
          <a:stretch>
            <a:fillRect/>
          </a:stretch>
        </p:blipFill>
        <p:spPr bwMode="auto">
          <a:xfrm>
            <a:off x="500063" y="4286250"/>
            <a:ext cx="2500312" cy="2190750"/>
          </a:xfrm>
          <a:prstGeom prst="rect">
            <a:avLst/>
          </a:prstGeom>
          <a:noFill/>
          <a:ln w="9525">
            <a:noFill/>
            <a:miter lim="800000"/>
            <a:headEnd/>
            <a:tailEnd/>
          </a:ln>
        </p:spPr>
      </p:pic>
      <p:pic>
        <p:nvPicPr>
          <p:cNvPr id="17412" name="6 Resim" descr="tig-isi-orgu-bebek-bere-modelleri.jpg"/>
          <p:cNvPicPr>
            <a:picLocks noChangeAspect="1"/>
          </p:cNvPicPr>
          <p:nvPr/>
        </p:nvPicPr>
        <p:blipFill>
          <a:blip r:embed="rId4"/>
          <a:srcRect/>
          <a:stretch>
            <a:fillRect/>
          </a:stretch>
        </p:blipFill>
        <p:spPr bwMode="auto">
          <a:xfrm>
            <a:off x="5929313" y="4286250"/>
            <a:ext cx="2833687" cy="2286000"/>
          </a:xfrm>
          <a:prstGeom prst="rect">
            <a:avLst/>
          </a:prstGeom>
          <a:noFill/>
          <a:ln w="9525">
            <a:noFill/>
            <a:miter lim="800000"/>
            <a:headEnd/>
            <a:tailEnd/>
          </a:ln>
        </p:spPr>
      </p:pic>
      <p:pic>
        <p:nvPicPr>
          <p:cNvPr id="17413" name="7 Resim" descr="bebek-8.jpg"/>
          <p:cNvPicPr>
            <a:picLocks noChangeAspect="1"/>
          </p:cNvPicPr>
          <p:nvPr/>
        </p:nvPicPr>
        <p:blipFill>
          <a:blip r:embed="rId5"/>
          <a:srcRect/>
          <a:stretch>
            <a:fillRect/>
          </a:stretch>
        </p:blipFill>
        <p:spPr bwMode="auto">
          <a:xfrm>
            <a:off x="357188" y="785813"/>
            <a:ext cx="2571750" cy="217646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Başlık"/>
          <p:cNvSpPr>
            <a:spLocks noGrp="1"/>
          </p:cNvSpPr>
          <p:nvPr>
            <p:ph type="title"/>
          </p:nvPr>
        </p:nvSpPr>
        <p:spPr/>
        <p:txBody>
          <a:bodyPr/>
          <a:lstStyle/>
          <a:p>
            <a:pPr eaLnBrk="1" hangingPunct="1"/>
            <a:r>
              <a:rPr lang="tr-TR" smtClean="0"/>
              <a:t>KERATOAKANTOMA</a:t>
            </a:r>
          </a:p>
        </p:txBody>
      </p:sp>
      <p:sp>
        <p:nvSpPr>
          <p:cNvPr id="18434" name="2 İçerik Yer Tutucusu"/>
          <p:cNvSpPr>
            <a:spLocks noGrp="1"/>
          </p:cNvSpPr>
          <p:nvPr>
            <p:ph idx="1"/>
          </p:nvPr>
        </p:nvSpPr>
        <p:spPr/>
        <p:txBody>
          <a:bodyPr/>
          <a:lstStyle/>
          <a:p>
            <a:pPr eaLnBrk="1" hangingPunct="1"/>
            <a:r>
              <a:rPr lang="tr-TR" sz="2800" smtClean="0"/>
              <a:t>Keratoakantomalar genellikle hızla büyüyen skuamöz hücreli karsinom varyantı olarak kabul edilirler. Nadiren  postoperatif yara veya yara izlerinden de gelişebilirler. Çoğu derinin güneşe maruz kalan bölgelerinde ortaya çıkar.</a:t>
            </a:r>
          </a:p>
          <a:p>
            <a:pPr eaLnBrk="1" hangingPunct="1"/>
            <a:endParaRPr lang="tr-TR" sz="2800" smtClean="0"/>
          </a:p>
          <a:p>
            <a:pPr eaLnBrk="1" hangingPunct="1"/>
            <a:endParaRPr lang="tr-TR" sz="2800" smtClean="0"/>
          </a:p>
        </p:txBody>
      </p:sp>
      <p:pic>
        <p:nvPicPr>
          <p:cNvPr id="18435" name="3 Resim" descr="keratoacanthoma.jpg"/>
          <p:cNvPicPr>
            <a:picLocks noChangeAspect="1"/>
          </p:cNvPicPr>
          <p:nvPr/>
        </p:nvPicPr>
        <p:blipFill>
          <a:blip r:embed="rId2"/>
          <a:srcRect/>
          <a:stretch>
            <a:fillRect/>
          </a:stretch>
        </p:blipFill>
        <p:spPr bwMode="auto">
          <a:xfrm>
            <a:off x="3286125" y="3786188"/>
            <a:ext cx="4183063" cy="2643187"/>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Başlık"/>
          <p:cNvSpPr>
            <a:spLocks noGrp="1"/>
          </p:cNvSpPr>
          <p:nvPr>
            <p:ph type="title"/>
          </p:nvPr>
        </p:nvSpPr>
        <p:spPr/>
        <p:txBody>
          <a:bodyPr/>
          <a:lstStyle/>
          <a:p>
            <a:pPr eaLnBrk="1" hangingPunct="1"/>
            <a:endParaRPr lang="tr-TR" smtClean="0"/>
          </a:p>
        </p:txBody>
      </p:sp>
      <p:sp>
        <p:nvSpPr>
          <p:cNvPr id="19458" name="2 İçerik Yer Tutucusu"/>
          <p:cNvSpPr>
            <a:spLocks noGrp="1"/>
          </p:cNvSpPr>
          <p:nvPr>
            <p:ph idx="1"/>
          </p:nvPr>
        </p:nvSpPr>
        <p:spPr/>
        <p:txBody>
          <a:bodyPr/>
          <a:lstStyle/>
          <a:p>
            <a:pPr eaLnBrk="1" hangingPunct="1">
              <a:buFont typeface="Arial" charset="0"/>
              <a:buNone/>
            </a:pPr>
            <a:r>
              <a:rPr lang="tr-TR" smtClean="0"/>
              <a:t>	Lezyonlar papül olarak başlar, iyi sınırlı, sert, infiltre, eritemli veya deri renginde nodüle dönüşür. Nodülün merkezi kısmı çökük ve keratotik bir tıkaç içerir, kenarları onu çevreleyen deriden  elevedir. Lezyon büyümeye devam edecek olursa daha geniş krater tarzı bir görünüm alır. Boyutları genellikle 1-2 cm , ancak daha büyük de olabilir.</a:t>
            </a:r>
          </a:p>
          <a:p>
            <a:pPr eaLnBrk="1" hangingPunct="1"/>
            <a:endParaRPr lang="tr-TR"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Başlık"/>
          <p:cNvSpPr>
            <a:spLocks noGrp="1"/>
          </p:cNvSpPr>
          <p:nvPr>
            <p:ph type="title"/>
          </p:nvPr>
        </p:nvSpPr>
        <p:spPr/>
        <p:txBody>
          <a:bodyPr/>
          <a:lstStyle/>
          <a:p>
            <a:pPr eaLnBrk="1" hangingPunct="1"/>
            <a:endParaRPr lang="tr-TR" smtClean="0"/>
          </a:p>
        </p:txBody>
      </p:sp>
      <p:sp>
        <p:nvSpPr>
          <p:cNvPr id="20482" name="2 İçerik Yer Tutucusu"/>
          <p:cNvSpPr>
            <a:spLocks noGrp="1"/>
          </p:cNvSpPr>
          <p:nvPr>
            <p:ph idx="1"/>
          </p:nvPr>
        </p:nvSpPr>
        <p:spPr/>
        <p:txBody>
          <a:bodyPr/>
          <a:lstStyle/>
          <a:p>
            <a:pPr eaLnBrk="1" hangingPunct="1">
              <a:buFont typeface="Arial" charset="0"/>
              <a:buNone/>
            </a:pPr>
            <a:r>
              <a:rPr lang="tr-TR" sz="2800" smtClean="0"/>
              <a:t>	Keratoakantomalar genellikle birkaç hafta veya ay içinde hızla büyüyüp dört ile altı ay içinde spontan çözünmeyle kendiliğinden iyileşir.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Başlık"/>
          <p:cNvSpPr>
            <a:spLocks noGrp="1"/>
          </p:cNvSpPr>
          <p:nvPr>
            <p:ph type="title"/>
          </p:nvPr>
        </p:nvSpPr>
        <p:spPr/>
        <p:txBody>
          <a:bodyPr/>
          <a:lstStyle/>
          <a:p>
            <a:pPr eaLnBrk="1" hangingPunct="1"/>
            <a:r>
              <a:rPr lang="tr-TR" smtClean="0"/>
              <a:t>TEDAVİ</a:t>
            </a:r>
          </a:p>
        </p:txBody>
      </p:sp>
      <p:sp>
        <p:nvSpPr>
          <p:cNvPr id="21506" name="2 İçerik Yer Tutucusu"/>
          <p:cNvSpPr>
            <a:spLocks noGrp="1"/>
          </p:cNvSpPr>
          <p:nvPr>
            <p:ph idx="1"/>
          </p:nvPr>
        </p:nvSpPr>
        <p:spPr/>
        <p:txBody>
          <a:bodyPr/>
          <a:lstStyle/>
          <a:p>
            <a:pPr eaLnBrk="1" hangingPunct="1"/>
            <a:r>
              <a:rPr lang="tr-TR" sz="2800" smtClean="0"/>
              <a:t>Keratoakantomlar spontan olarak regrese olma eğiliminde olan tümörlerdir, bu nedenle tipik olgularda regresyonu bekleyerek hastayı izlemek bir seçenek olarak görülebilir.</a:t>
            </a:r>
          </a:p>
          <a:p>
            <a:pPr eaLnBrk="1" hangingPunct="1"/>
            <a:r>
              <a:rPr lang="tr-TR" sz="2800" smtClean="0"/>
              <a:t> Ancak yayınlanmış binlerce keratoakantom olgusu içerisinde ancak çok az bir kısmının spontan olarak regrese olduğu bildirilmiştir. Bu nedenle klinik tanı konduğu andan itibaren tedaviye gidilmesi en doğru davranış olacaktır. </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TotalTime>
  <Words>559</Words>
  <Application>Microsoft Office PowerPoint</Application>
  <PresentationFormat>Ekran Gösterisi (4:3)</PresentationFormat>
  <Paragraphs>71</Paragraphs>
  <Slides>24</Slides>
  <Notes>0</Notes>
  <HiddenSlides>0</HiddenSlides>
  <MMClips>0</MMClips>
  <ScaleCrop>false</ScaleCrop>
  <HeadingPairs>
    <vt:vector size="6" baseType="variant">
      <vt:variant>
        <vt:lpstr>Kullanılan Yazı Tipleri</vt:lpstr>
      </vt:variant>
      <vt:variant>
        <vt:i4>2</vt:i4>
      </vt:variant>
      <vt:variant>
        <vt:lpstr>Tasarım Şablonu</vt:lpstr>
      </vt:variant>
      <vt:variant>
        <vt:i4>1</vt:i4>
      </vt:variant>
      <vt:variant>
        <vt:lpstr>Slayt Başlıkları</vt:lpstr>
      </vt:variant>
      <vt:variant>
        <vt:i4>24</vt:i4>
      </vt:variant>
    </vt:vector>
  </HeadingPairs>
  <TitlesOfParts>
    <vt:vector size="27" baseType="lpstr">
      <vt:lpstr>Arial</vt:lpstr>
      <vt:lpstr>Calibri</vt:lpstr>
      <vt:lpstr>Ofis Teması</vt:lpstr>
      <vt:lpstr>Karadeniz Teknik Üniversitesi Aile Hekimliği Anabilim Dalı  Araştırma Görevlisi Dr. Burcu AYKANAT 03.03.2015</vt:lpstr>
      <vt:lpstr>VAKA</vt:lpstr>
      <vt:lpstr>VAKA</vt:lpstr>
      <vt:lpstr>Slayt 4</vt:lpstr>
      <vt:lpstr>Slayt 5</vt:lpstr>
      <vt:lpstr>KERATOAKANTOMA</vt:lpstr>
      <vt:lpstr>Slayt 7</vt:lpstr>
      <vt:lpstr>Slayt 8</vt:lpstr>
      <vt:lpstr>TEDAVİ</vt:lpstr>
      <vt:lpstr>TEDAVİ</vt:lpstr>
      <vt:lpstr>Bazal Hücreli Karsinom Nüksü</vt:lpstr>
      <vt:lpstr>Bazal Hücreli Karsinom Nüksü</vt:lpstr>
      <vt:lpstr>TEDAVİ</vt:lpstr>
      <vt:lpstr>Dermatofibrosarkoma Protuberans</vt:lpstr>
      <vt:lpstr>Dermatofibrosarkoma Protuberans</vt:lpstr>
      <vt:lpstr>TEDAVİ</vt:lpstr>
      <vt:lpstr>KELOİD</vt:lpstr>
      <vt:lpstr>KELOİD</vt:lpstr>
      <vt:lpstr>TEDAVİ</vt:lpstr>
      <vt:lpstr>Ciltaltı mantar enfeksiyonları</vt:lpstr>
      <vt:lpstr>Ciltaltı Mantar Enfeksiyonları</vt:lpstr>
      <vt:lpstr>TEDAVİ</vt:lpstr>
      <vt:lpstr>Slayt 23</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Karadeniz Teknik Üniversitesi Aile Hekimliği Anabilim Dalı  Araştırma Görevlisi Dr. Burcu AYKANAT 03.03.2015</dc:title>
  <dc:creator>Canerr</dc:creator>
  <cp:lastModifiedBy>lenovo</cp:lastModifiedBy>
  <cp:revision>23</cp:revision>
  <dcterms:created xsi:type="dcterms:W3CDTF">2015-03-01T16:13:32Z</dcterms:created>
  <dcterms:modified xsi:type="dcterms:W3CDTF">2015-03-03T10:45:55Z</dcterms:modified>
</cp:coreProperties>
</file>