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3"/>
  </p:notesMasterIdLst>
  <p:sldIdLst>
    <p:sldId id="423" r:id="rId2"/>
    <p:sldId id="344" r:id="rId3"/>
    <p:sldId id="346" r:id="rId4"/>
    <p:sldId id="420" r:id="rId5"/>
    <p:sldId id="424" r:id="rId6"/>
    <p:sldId id="348" r:id="rId7"/>
    <p:sldId id="349" r:id="rId8"/>
    <p:sldId id="425" r:id="rId9"/>
    <p:sldId id="351" r:id="rId10"/>
    <p:sldId id="362" r:id="rId11"/>
    <p:sldId id="352" r:id="rId12"/>
    <p:sldId id="428" r:id="rId13"/>
    <p:sldId id="426" r:id="rId14"/>
    <p:sldId id="429" r:id="rId15"/>
    <p:sldId id="354" r:id="rId16"/>
    <p:sldId id="353" r:id="rId17"/>
    <p:sldId id="396" r:id="rId18"/>
    <p:sldId id="414" r:id="rId19"/>
    <p:sldId id="431" r:id="rId20"/>
    <p:sldId id="432" r:id="rId21"/>
    <p:sldId id="356" r:id="rId22"/>
    <p:sldId id="357" r:id="rId23"/>
    <p:sldId id="358" r:id="rId24"/>
    <p:sldId id="364" r:id="rId25"/>
    <p:sldId id="433" r:id="rId26"/>
    <p:sldId id="440" r:id="rId27"/>
    <p:sldId id="367" r:id="rId28"/>
    <p:sldId id="435" r:id="rId29"/>
    <p:sldId id="437" r:id="rId30"/>
    <p:sldId id="436" r:id="rId31"/>
    <p:sldId id="434" r:id="rId32"/>
    <p:sldId id="368" r:id="rId33"/>
    <p:sldId id="438" r:id="rId34"/>
    <p:sldId id="372" r:id="rId35"/>
    <p:sldId id="373" r:id="rId36"/>
    <p:sldId id="375" r:id="rId37"/>
    <p:sldId id="377" r:id="rId38"/>
    <p:sldId id="439" r:id="rId39"/>
    <p:sldId id="378" r:id="rId40"/>
    <p:sldId id="379" r:id="rId41"/>
    <p:sldId id="380" r:id="rId42"/>
    <p:sldId id="381" r:id="rId43"/>
    <p:sldId id="397" r:id="rId44"/>
    <p:sldId id="441" r:id="rId45"/>
    <p:sldId id="384" r:id="rId46"/>
    <p:sldId id="443" r:id="rId47"/>
    <p:sldId id="442" r:id="rId48"/>
    <p:sldId id="387" r:id="rId49"/>
    <p:sldId id="444" r:id="rId50"/>
    <p:sldId id="445" r:id="rId51"/>
    <p:sldId id="446" r:id="rId52"/>
    <p:sldId id="393" r:id="rId53"/>
    <p:sldId id="447" r:id="rId54"/>
    <p:sldId id="394" r:id="rId55"/>
    <p:sldId id="400" r:id="rId56"/>
    <p:sldId id="401" r:id="rId57"/>
    <p:sldId id="402" r:id="rId58"/>
    <p:sldId id="403" r:id="rId59"/>
    <p:sldId id="404" r:id="rId60"/>
    <p:sldId id="448" r:id="rId61"/>
    <p:sldId id="449" r:id="rId62"/>
    <p:sldId id="413" r:id="rId63"/>
    <p:sldId id="418" r:id="rId64"/>
    <p:sldId id="408" r:id="rId65"/>
    <p:sldId id="409" r:id="rId66"/>
    <p:sldId id="410" r:id="rId67"/>
    <p:sldId id="411" r:id="rId68"/>
    <p:sldId id="421" r:id="rId69"/>
    <p:sldId id="416" r:id="rId70"/>
    <p:sldId id="430" r:id="rId71"/>
    <p:sldId id="450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5214" autoAdjust="0"/>
  </p:normalViewPr>
  <p:slideViewPr>
    <p:cSldViewPr>
      <p:cViewPr varScale="1">
        <p:scale>
          <a:sx n="81" d="100"/>
          <a:sy n="81" d="100"/>
        </p:scale>
        <p:origin x="154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93C97-B1E7-48F5-B9B2-7716D9652135}" type="datetimeFigureOut">
              <a:rPr lang="tr-TR" smtClean="0"/>
              <a:pPr/>
              <a:t>24.12.2019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E369B-61C5-4BE5-A37C-3F639D8CB7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81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5780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Fulminan</a:t>
            </a:r>
            <a:r>
              <a:rPr lang="tr-TR" dirty="0"/>
              <a:t> </a:t>
            </a:r>
            <a:r>
              <a:rPr lang="tr-TR" dirty="0" err="1"/>
              <a:t>hepatitde</a:t>
            </a:r>
            <a:r>
              <a:rPr lang="tr-TR" dirty="0"/>
              <a:t>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Hasta mutlaka yoğun bakım ünitesinde izlenmeli ve bir an önce en yakın karaciğer transplantasyonu yapılabilecek merkeze sevki planlanmalıdır. </a:t>
            </a:r>
          </a:p>
          <a:p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Fulminan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hepatitte kan beyin bariyeri bozularak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permeabilite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artar ve beyin hücreleri şişerek beyin ödemi görülür. Yani sirozda oluşan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ensefalopati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ile farklıdır.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924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İyileşme döneminde ilk olarak HBV DNA kaybolur sonrasında </a:t>
            </a:r>
            <a:r>
              <a:rPr lang="tr-TR" dirty="0" err="1"/>
              <a:t>HBeAg</a:t>
            </a:r>
            <a:r>
              <a:rPr lang="tr-TR" dirty="0"/>
              <a:t> kaybolarak anti </a:t>
            </a:r>
            <a:r>
              <a:rPr lang="tr-TR" dirty="0" err="1"/>
              <a:t>Hbe</a:t>
            </a:r>
            <a:r>
              <a:rPr lang="tr-TR" dirty="0"/>
              <a:t> oluşur ve </a:t>
            </a:r>
            <a:r>
              <a:rPr lang="tr-TR" dirty="0" err="1"/>
              <a:t>HbsAg</a:t>
            </a:r>
            <a:r>
              <a:rPr lang="tr-TR" dirty="0"/>
              <a:t> kaybolarak anti </a:t>
            </a:r>
            <a:r>
              <a:rPr lang="tr-TR" dirty="0" err="1"/>
              <a:t>Hbs</a:t>
            </a:r>
            <a:r>
              <a:rPr lang="tr-TR" dirty="0"/>
              <a:t> </a:t>
            </a:r>
            <a:r>
              <a:rPr lang="tr-TR" dirty="0" err="1"/>
              <a:t>pozitifleşir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410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Ayrıca kronik hepatit B alevlenme dönemlerinde Anti </a:t>
            </a:r>
            <a:r>
              <a:rPr lang="tr-TR" dirty="0" err="1"/>
              <a:t>HBc</a:t>
            </a:r>
            <a:r>
              <a:rPr lang="tr-TR" dirty="0"/>
              <a:t> </a:t>
            </a:r>
            <a:r>
              <a:rPr lang="tr-TR" dirty="0" err="1"/>
              <a:t>İgM</a:t>
            </a:r>
            <a:r>
              <a:rPr lang="tr-TR" dirty="0"/>
              <a:t> tespit edilebilir seviyelere ulaşır.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595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Türkiye HBV açısından orta endemik bir ülkedir, bu nedenle herkesin HBV açısından taranması uygun olacaktır. Bununla birlikte aşağıda tanımlanan grupların yüksek risk taşımaları nedeniyle öncelikli olarak taranması önerilir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6637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518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003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Kronik hep c enfeksiyonu açısından incelenmesi gereken gruplar </a:t>
            </a:r>
          </a:p>
          <a:p>
            <a:r>
              <a:rPr lang="tr-TR" dirty="0"/>
              <a:t>Tarama anti HCV bakılarak yapılır, anti </a:t>
            </a:r>
            <a:r>
              <a:rPr lang="tr-TR" dirty="0" err="1"/>
              <a:t>hcv</a:t>
            </a:r>
            <a:r>
              <a:rPr lang="tr-TR" dirty="0"/>
              <a:t> pozitif saptanan durumda HCV RNA bakılmalıdır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15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---- </a:t>
            </a:r>
            <a:r>
              <a:rPr lang="tr-TR" dirty="0" err="1"/>
              <a:t>fekal</a:t>
            </a:r>
            <a:r>
              <a:rPr lang="tr-TR" dirty="0"/>
              <a:t> oral yolla bulaş; kişiden kişiye temas yoluyla veya </a:t>
            </a:r>
            <a:r>
              <a:rPr lang="tr-TR" dirty="0" err="1"/>
              <a:t>kontamine</a:t>
            </a:r>
            <a:r>
              <a:rPr lang="tr-TR" dirty="0"/>
              <a:t> su ve gıdaların tüketimi ile bulaşabilir.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98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Sarılığın oluşmaya başlamasıyla, başlangıç semptomları kaybolur. Ve sarılık 2 hafta içerisinde </a:t>
            </a:r>
            <a:r>
              <a:rPr lang="tr-TR" dirty="0" err="1"/>
              <a:t>peak</a:t>
            </a:r>
            <a:r>
              <a:rPr lang="tr-TR" dirty="0"/>
              <a:t> yapar.</a:t>
            </a:r>
          </a:p>
          <a:p>
            <a:r>
              <a:rPr lang="tr-TR" dirty="0"/>
              <a:t>Aksayan </a:t>
            </a:r>
            <a:r>
              <a:rPr lang="tr-TR" dirty="0" err="1"/>
              <a:t>bilirubin</a:t>
            </a:r>
            <a:r>
              <a:rPr lang="tr-TR" dirty="0"/>
              <a:t> metabolizmasına bağlı olarak, safraya salınan </a:t>
            </a:r>
            <a:r>
              <a:rPr lang="tr-TR" dirty="0" err="1"/>
              <a:t>konjuge</a:t>
            </a:r>
            <a:r>
              <a:rPr lang="tr-TR" dirty="0"/>
              <a:t> </a:t>
            </a:r>
            <a:r>
              <a:rPr lang="tr-TR" dirty="0" err="1"/>
              <a:t>bilirubin</a:t>
            </a:r>
            <a:r>
              <a:rPr lang="tr-TR" dirty="0"/>
              <a:t> ve </a:t>
            </a:r>
            <a:r>
              <a:rPr lang="tr-TR" dirty="0" err="1"/>
              <a:t>barsakta</a:t>
            </a:r>
            <a:r>
              <a:rPr lang="tr-TR" dirty="0"/>
              <a:t> </a:t>
            </a:r>
            <a:r>
              <a:rPr lang="tr-TR" dirty="0" err="1"/>
              <a:t>sterkobilin</a:t>
            </a:r>
            <a:r>
              <a:rPr lang="tr-TR" dirty="0"/>
              <a:t> üretimi aksadı. </a:t>
            </a:r>
            <a:r>
              <a:rPr lang="tr-TR" dirty="0" err="1"/>
              <a:t>Hiperbilirubinemi</a:t>
            </a:r>
            <a:r>
              <a:rPr lang="tr-TR" dirty="0"/>
              <a:t> tablosu sebebiyle idrarla atılım arttı ve kanda </a:t>
            </a:r>
            <a:r>
              <a:rPr lang="tr-TR" dirty="0" err="1"/>
              <a:t>bilirubin</a:t>
            </a:r>
            <a:r>
              <a:rPr lang="tr-TR" dirty="0"/>
              <a:t> artışına bağlı sarılık oluştu.</a:t>
            </a:r>
          </a:p>
          <a:p>
            <a:r>
              <a:rPr lang="tr-TR" dirty="0"/>
              <a:t>Yetişkinlerde sarılık oluşması için </a:t>
            </a:r>
            <a:r>
              <a:rPr lang="tr-TR" dirty="0" err="1"/>
              <a:t>bilirubin</a:t>
            </a:r>
            <a:r>
              <a:rPr lang="tr-TR" dirty="0"/>
              <a:t> seviyesinin 2,5-3 mg/ dl, </a:t>
            </a:r>
            <a:r>
              <a:rPr lang="tr-TR" dirty="0" err="1"/>
              <a:t>yenidoğanlarda</a:t>
            </a:r>
            <a:r>
              <a:rPr lang="tr-TR" dirty="0"/>
              <a:t> ise 5 mg/dl üzerine çıkması lazım.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05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Virüse </a:t>
            </a:r>
            <a:r>
              <a:rPr lang="tr-TR" dirty="0" err="1"/>
              <a:t>maruziyetten</a:t>
            </a:r>
            <a:r>
              <a:rPr lang="tr-TR" dirty="0"/>
              <a:t> yaklaşık 1 ay sonra </a:t>
            </a:r>
            <a:r>
              <a:rPr lang="tr-TR" dirty="0" err="1"/>
              <a:t>aminotransferaz</a:t>
            </a:r>
            <a:r>
              <a:rPr lang="tr-TR" dirty="0"/>
              <a:t> </a:t>
            </a:r>
            <a:r>
              <a:rPr lang="tr-TR" dirty="0" err="1"/>
              <a:t>peak</a:t>
            </a:r>
            <a:r>
              <a:rPr lang="tr-TR" dirty="0"/>
              <a:t> i oluşuyor.</a:t>
            </a:r>
          </a:p>
          <a:p>
            <a:r>
              <a:rPr lang="tr-TR" dirty="0"/>
              <a:t>Alt düzeyi ast ye göre daha çok artış gösterir.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45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Bulaştırıcılık </a:t>
            </a:r>
            <a:r>
              <a:rPr lang="tr-TR" dirty="0" err="1"/>
              <a:t>inkübasyon</a:t>
            </a:r>
            <a:r>
              <a:rPr lang="tr-TR" dirty="0"/>
              <a:t> süresi boyunca başlayıp, sarılığın oluşmasından bir hafta sonrasına kadar devam eder.</a:t>
            </a:r>
          </a:p>
          <a:p>
            <a:r>
              <a:rPr lang="tr-TR" dirty="0"/>
              <a:t>Klinik ve biyokimyasal iyileşme 2-3 ay sonunda sağlanırken, tamamen düzelme yaklaşık 6 ayı bulur.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21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Anti hav </a:t>
            </a:r>
            <a:r>
              <a:rPr lang="tr-TR" dirty="0" err="1"/>
              <a:t>igm</a:t>
            </a:r>
            <a:r>
              <a:rPr lang="tr-TR" dirty="0"/>
              <a:t>: semptomların başlaması ile tespit edilebilir düzeye gelir, hastalığın akut fazında </a:t>
            </a:r>
            <a:r>
              <a:rPr lang="tr-TR" dirty="0" err="1"/>
              <a:t>peak</a:t>
            </a:r>
            <a:r>
              <a:rPr lang="tr-TR" dirty="0"/>
              <a:t> yapar ve 3-6 ay kadar pozitif kalır. Pozitifliği bize </a:t>
            </a:r>
            <a:r>
              <a:rPr lang="tr-TR" dirty="0" err="1"/>
              <a:t>asemptomatik</a:t>
            </a:r>
            <a:r>
              <a:rPr lang="tr-TR" dirty="0"/>
              <a:t> hastalığı veya geçirilmiş enfeksiyonu gösterir.</a:t>
            </a:r>
          </a:p>
          <a:p>
            <a:r>
              <a:rPr lang="tr-TR" dirty="0"/>
              <a:t>Anti hav </a:t>
            </a:r>
            <a:r>
              <a:rPr lang="tr-TR" dirty="0" err="1"/>
              <a:t>igg</a:t>
            </a:r>
            <a:r>
              <a:rPr lang="tr-TR" dirty="0"/>
              <a:t>: yaşam boyu kalır. Geçirilmiş </a:t>
            </a:r>
            <a:r>
              <a:rPr lang="tr-TR" dirty="0" err="1"/>
              <a:t>enf</a:t>
            </a:r>
            <a:r>
              <a:rPr lang="tr-TR" dirty="0"/>
              <a:t> veya aşıyı gösterir.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012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Hep a aşısı aşı takvimine 2012 yılında girmiştir.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926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---- akut ve kronik hepatit b </a:t>
            </a:r>
            <a:r>
              <a:rPr lang="tr-TR" dirty="0" err="1"/>
              <a:t>nin</a:t>
            </a:r>
            <a:r>
              <a:rPr lang="tr-TR" dirty="0"/>
              <a:t> klinik seyri farklılık gösterir. Akut tabloda </a:t>
            </a:r>
            <a:r>
              <a:rPr lang="tr-TR" dirty="0" err="1"/>
              <a:t>subklinik</a:t>
            </a:r>
            <a:r>
              <a:rPr lang="tr-TR" dirty="0"/>
              <a:t> </a:t>
            </a:r>
            <a:r>
              <a:rPr lang="tr-TR" dirty="0" err="1"/>
              <a:t>anikterik</a:t>
            </a:r>
            <a:r>
              <a:rPr lang="tr-TR" dirty="0"/>
              <a:t> hepatit veya </a:t>
            </a:r>
            <a:r>
              <a:rPr lang="tr-TR" dirty="0" err="1"/>
              <a:t>ikterik</a:t>
            </a:r>
            <a:r>
              <a:rPr lang="tr-TR" dirty="0"/>
              <a:t> hepatit görülebilir. </a:t>
            </a:r>
            <a:r>
              <a:rPr lang="tr-TR" dirty="0" err="1"/>
              <a:t>Fulminan</a:t>
            </a:r>
            <a:r>
              <a:rPr lang="tr-TR" dirty="0"/>
              <a:t> hepatite ilerleyiş olabilir. Altta yatan </a:t>
            </a:r>
            <a:r>
              <a:rPr lang="tr-TR" dirty="0" err="1"/>
              <a:t>kc</a:t>
            </a:r>
            <a:r>
              <a:rPr lang="tr-TR" dirty="0"/>
              <a:t> hastalığı olan kişilerde klinik tablo daha ağırdır.</a:t>
            </a:r>
          </a:p>
          <a:p>
            <a:r>
              <a:rPr lang="tr-TR" dirty="0"/>
              <a:t>----- ancak kronik hepatitte </a:t>
            </a:r>
            <a:r>
              <a:rPr lang="tr-TR" dirty="0" err="1"/>
              <a:t>asemptomatik</a:t>
            </a:r>
            <a:r>
              <a:rPr lang="tr-TR" dirty="0"/>
              <a:t> taşıyıcılık, kronik hepatit, siroz veya </a:t>
            </a:r>
            <a:r>
              <a:rPr lang="tr-TR" dirty="0" err="1"/>
              <a:t>hcc</a:t>
            </a:r>
            <a:r>
              <a:rPr lang="tr-TR" dirty="0"/>
              <a:t> arasında değişkenlik görülebilir.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543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Fulminan</a:t>
            </a:r>
            <a:r>
              <a:rPr lang="tr-TR" dirty="0"/>
              <a:t> </a:t>
            </a:r>
            <a:r>
              <a:rPr lang="tr-TR" dirty="0" err="1"/>
              <a:t>hepatitde</a:t>
            </a:r>
            <a:r>
              <a:rPr lang="tr-TR" dirty="0"/>
              <a:t>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Hasta mutlaka yoğun bakım ünitesinde izlenmeli ve bir an önce en yakın karaciğer transplantasyonu yapılabilecek merkeze sevki planlanmalıdır. </a:t>
            </a:r>
          </a:p>
          <a:p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Fulminan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hepatitte kan beyin bariyeri bozularak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permeabilite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artar ve beyin hücreleri şişerek beyin ödemi görülür. Yani sirozda oluşan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ensefalopati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ile farklıdır.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369B-61C5-4BE5-A37C-3F639D8CB76A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98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E1F17-67CD-47AD-A1D7-8DA944870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9A7B2CE-73BC-4D51-B848-5AB230CE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543E9A-F402-4FE2-8750-23B77527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89FCB8-83A5-4488-AECA-BEBAAB46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ED99A0-089C-4DE1-8E76-BEDE6DCA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74634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9FC6EE-853A-40DB-99C9-0EEB302E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7AEC4D7-58CC-4A26-BB8E-369122782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E621AB-DC7A-4E7A-A4F7-26C55F32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AF1AAC-54DE-4051-ABEB-4A361EFB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8467F5-77F1-40C0-9770-F19301EE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56578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67674BE-5FA2-48C1-9457-E55E13066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6984BB3-6F57-47DA-9EDF-26AD72515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0D70E45-9640-4DA2-8353-CF28FC9E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7B9898-C7D9-4E6E-BFC5-8F316804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A5A5E3-A7E3-4C1C-A49D-D34D630D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33226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9DC0B6-3792-4415-9BF4-6A2D4BD9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AA5A1A-7E36-4392-B5CD-5E0B6E8CE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16EAC0-AF95-4B25-AB23-1A17A8FC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30E0C5-3F5F-4296-8A4A-7CB1A5DC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E6935F7-25CB-4659-B493-7825FDEC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83269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96D806-2725-4E85-AFC0-00F6D311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E961C2F-DD0A-41C9-93F9-EEC382264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DCF214-576F-40BE-A541-267EA051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957D09-B3EC-4840-B41D-9EED4097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F985D1-DBBF-43D1-819C-1056DBC0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152320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C98540-3ECF-4028-833D-56BD5B61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E60137-8399-4D2B-8172-F16C86C6A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98538C1-3B33-4267-BDD6-E6E419BC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1F545FE-3282-4C88-BA5B-AB35F0E9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A020B11-9465-424A-8F11-5F8F93FC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D80E50-0D84-497B-99D4-8A5F72DA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6133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295886-8BC3-41FF-89AB-BC9C05CB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4ED28F-AAA3-4EF5-B906-20E7E06F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75EC82-9386-4807-9FD9-3CB35CB02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249A620-6DA8-4B81-9CC1-83FDDC765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64C6565-704D-4390-BE42-55D3AB36C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37DDD8A-2390-455F-AE82-166F482D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A223CFE-A022-4F36-9AEA-2E02A07F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6940F01-9A71-4F32-A6F0-A1DD2363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8948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8B5AF7-F061-45CC-9CF6-D6067AE0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2BD9815-2B02-41EA-87E4-982756CB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64F0941-AAFB-485C-8CCE-6E08FE23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E9A2649-186D-4505-A664-9BD1E61B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25185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3A4E766-BBAE-4B06-B39F-BBECE4E8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7991E6D-B5BA-4F0A-B251-3B6CF672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8FACE4-285A-4C04-8312-76432022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54331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41A887-ECC4-4A34-B615-B1C093C0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45FA47-D1EF-4306-9181-6526D301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C81EADB-9EE3-46E7-B5CE-A277A7771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F765292-9A8F-4407-963C-2BDCD365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28C99B7-4FA8-475D-9584-FBDCABF6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F804253-037D-44ED-BB69-FEF8239D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08348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82EBC6-040D-4888-8D79-91B4DC3F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6FD68AB-3F3C-4367-A5F2-A1A297705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7175FC0-8B7E-432A-8887-CFBE84786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FCC5A1A-AD61-4EAD-9048-43A83975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02.01.2018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F058032-4A87-4FF1-AE7C-CAA3C9DD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2CA2F51-F3A5-4D11-9BA1-C87AF498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272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8E26960-F4A2-4BE6-BD85-C1B8363A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3AD922-42A7-409F-AD30-EC94D44C7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B47BAB-0A51-429A-A5DB-E55176D65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02.01.2018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46182F-05A9-432D-973B-786C77C0C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0398A1A-A5E0-4D65-890B-3D361EA17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96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sh dir="u"/>
  </p:transition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hepatitis-b-virus-screening-and-diagnosis/contributors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73FD86-15B7-4F5A-8198-D2B58BB6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33401"/>
            <a:ext cx="6858000" cy="838199"/>
          </a:xfrm>
        </p:spPr>
        <p:txBody>
          <a:bodyPr>
            <a:normAutofit/>
          </a:bodyPr>
          <a:lstStyle/>
          <a:p>
            <a:r>
              <a:rPr lang="tr-TR" sz="4400" dirty="0">
                <a:latin typeface="Arial" panose="020B0604020202020204" pitchFamily="34" charset="0"/>
                <a:cs typeface="Arial" panose="020B0604020202020204" pitchFamily="34" charset="0"/>
              </a:rPr>
              <a:t>VİRAL HEPATİTLER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395474-E26C-4F48-A5A2-79A2A97126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9708D90-3443-4BF5-B363-4F0236EA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9200" y="5638800"/>
            <a:ext cx="3886200" cy="1082677"/>
          </a:xfrm>
        </p:spPr>
        <p:txBody>
          <a:bodyPr/>
          <a:lstStyle/>
          <a:p>
            <a:pPr algn="ctr"/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KTÜ Aile Hekimliği Anabilim Dalı</a:t>
            </a:r>
          </a:p>
          <a:p>
            <a:pPr algn="ctr"/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Araş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Gör. Dr. Feyzanur Çelik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Teymur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7E57DA-D61A-4091-AFAB-7AB661E7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7" y="1406951"/>
            <a:ext cx="9144000" cy="38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20419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Çocuklar genellikle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asemptomatik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geçirirler.</a:t>
            </a:r>
          </a:p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Erişkinlerde ise daha ağır seyreder.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Mortalitesi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%0.1)</a:t>
            </a:r>
          </a:p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Enfeksiyonu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50 yaşından sonra geçirmek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altta yatan bir karaciğer hastalığının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olması önemli risk faktörleridir.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Siroz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hepatosellüler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karsinom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(HCC) ile ilişkisi yoktur.</a:t>
            </a:r>
          </a:p>
          <a:p>
            <a:pPr marL="0" indent="0" algn="just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BA02921-0E4E-4EAB-8EAE-2EAF3F513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973513"/>
            <a:ext cx="3038475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A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Klinik seyir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İlk olarak ateş, halsizlik, iştahsızlık, bulantı, kusma, karın ağrısı görülür.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Yaklaşık 1 hafta içerisinde,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akolik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gaita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çay rengi idrar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oluşmaya başlar. Ardından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sarılık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kaşıntı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oluşur.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Fizik muayenede sağ üst kadran hassasiyeti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hepatomegali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tespit edilebilir.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E4B526A-9545-464D-BC43-9818AF7E0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4921249"/>
            <a:ext cx="3124200" cy="180022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27E8625-A105-4722-9C41-A62E17141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057773"/>
            <a:ext cx="2647950" cy="14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3294A4-C958-4E11-A82B-A12CB2DE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Hepatit A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AA5449-E47F-42C2-8EF4-3B1F75E0E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Laboratuvar bulguları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Serum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aminotransferaz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seviyesinde artış. (1000 İU/L&lt;)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Artmış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bilirubin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düzeyi (genellikle &lt;10 mg/dl)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Artmış ALP düzeyi</a:t>
            </a:r>
          </a:p>
        </p:txBody>
      </p:sp>
    </p:spTree>
    <p:extLst>
      <p:ext uri="{BB962C8B-B14F-4D97-AF65-F5344CB8AC3E}">
        <p14:creationId xmlns:p14="http://schemas.microsoft.com/office/powerpoint/2010/main" val="12801391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9E0F8525-040A-4141-A8B0-81E653873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838200"/>
            <a:ext cx="8001000" cy="5791200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1E0DD2A-A0FE-41C7-B025-56D436DC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73085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0C7F48-E7D0-4158-A3C9-CA250FE6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Hepatit A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A8B4CA-2C99-493A-8721-0EE0390D8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A virüsü ile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olmuş bireyler,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inkübasyon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periyodu süresince ve sarılığın ortaya çıkmasından sonraki 1 hafta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boyunca virüsü bulaştırabilirler.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HAV karaciğerde bölünür ve sarılık oluşmadan önceki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2-3 haftalık dönem ile sarılık sonrası 1 haftalık dönemde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dışkıda yüksek konsantrasyonlarda bulunur.</a:t>
            </a:r>
          </a:p>
        </p:txBody>
      </p:sp>
    </p:spTree>
    <p:extLst>
      <p:ext uri="{BB962C8B-B14F-4D97-AF65-F5344CB8AC3E}">
        <p14:creationId xmlns:p14="http://schemas.microsoft.com/office/powerpoint/2010/main" val="393963981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Hepatit A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5410200" y="3657600"/>
            <a:ext cx="3733800" cy="3200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0CF3C1A8-9995-4C6B-B5A5-0006ECBB9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206" y="1828800"/>
            <a:ext cx="7620393" cy="4351338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Tanı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Anamnez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fizik muayene bulguları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Laboratuvarda yükselmiş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aminotransferaz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seviyesi ve artan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bilirubin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düzeyleri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A ya özgün laboratuvar testleri;</a:t>
            </a:r>
          </a:p>
          <a:p>
            <a:pPr lvl="1"/>
            <a:r>
              <a:rPr lang="tr-TR" sz="2100" dirty="0">
                <a:cs typeface="Calibri" panose="020F0502020204030204" pitchFamily="34" charset="0"/>
              </a:rPr>
              <a:t>Dışkıda HAV antijeni</a:t>
            </a:r>
          </a:p>
          <a:p>
            <a:pPr lvl="1"/>
            <a:r>
              <a:rPr lang="tr-TR" sz="2100" dirty="0">
                <a:cs typeface="Calibri" panose="020F0502020204030204" pitchFamily="34" charset="0"/>
              </a:rPr>
              <a:t>Anti-HAV </a:t>
            </a:r>
            <a:r>
              <a:rPr lang="tr-TR" sz="2100" dirty="0" err="1">
                <a:cs typeface="Calibri" panose="020F0502020204030204" pitchFamily="34" charset="0"/>
              </a:rPr>
              <a:t>IgM</a:t>
            </a:r>
            <a:endParaRPr lang="tr-TR" sz="2100" dirty="0">
              <a:cs typeface="Calibri" panose="020F0502020204030204" pitchFamily="34" charset="0"/>
            </a:endParaRPr>
          </a:p>
          <a:p>
            <a:pPr lvl="1"/>
            <a:r>
              <a:rPr lang="tr-TR" sz="2100" dirty="0">
                <a:cs typeface="Calibri" panose="020F0502020204030204" pitchFamily="34" charset="0"/>
              </a:rPr>
              <a:t>Anti-HAV </a:t>
            </a:r>
            <a:r>
              <a:rPr lang="tr-TR" sz="2100" dirty="0" err="1">
                <a:cs typeface="Calibri" panose="020F0502020204030204" pitchFamily="34" charset="0"/>
              </a:rPr>
              <a:t>IgG</a:t>
            </a:r>
            <a:endParaRPr lang="tr-TR" sz="2100" dirty="0">
              <a:cs typeface="Calibri" panose="020F0502020204030204" pitchFamily="34" charset="0"/>
            </a:endParaRPr>
          </a:p>
          <a:p>
            <a:pPr marL="342900" lvl="1" indent="0">
              <a:buNone/>
            </a:pPr>
            <a:endParaRPr lang="tr-TR" sz="2400" dirty="0"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0794" y="1524001"/>
            <a:ext cx="7886700" cy="4724400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Gebelikte geçirilen akut hepatit A enfeksiyonunun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preterm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doğum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gestasyonel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komplikasyon riskini arttırdığı görülmüştür.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Maternal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geçiş bildirilmemiştir.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F47725D-9A02-4975-AA9B-0B1DBE341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428999"/>
            <a:ext cx="2209800" cy="292735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ED46811-FD89-4A67-B015-B2B6B4417060}"/>
              </a:ext>
            </a:extLst>
          </p:cNvPr>
          <p:cNvSpPr txBox="1"/>
          <p:nvPr/>
        </p:nvSpPr>
        <p:spPr>
          <a:xfrm>
            <a:off x="533400" y="6096000"/>
            <a:ext cx="5208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/>
              <a:t>Lai</a:t>
            </a:r>
            <a:r>
              <a:rPr lang="tr-TR" sz="1200" dirty="0"/>
              <a:t>, M., &amp; </a:t>
            </a:r>
            <a:r>
              <a:rPr lang="tr-TR" sz="1200" dirty="0" err="1"/>
              <a:t>Chopra</a:t>
            </a:r>
            <a:r>
              <a:rPr lang="tr-TR" sz="1200" dirty="0"/>
              <a:t>, S. </a:t>
            </a:r>
            <a:r>
              <a:rPr lang="tr-TR" sz="1200" dirty="0" err="1"/>
              <a:t>Hepatitis</a:t>
            </a:r>
            <a:r>
              <a:rPr lang="tr-TR" sz="1200" dirty="0"/>
              <a:t> A </a:t>
            </a:r>
            <a:r>
              <a:rPr lang="tr-TR" sz="1200" dirty="0" err="1"/>
              <a:t>virus</a:t>
            </a:r>
            <a:r>
              <a:rPr lang="tr-TR" sz="1200" dirty="0"/>
              <a:t> </a:t>
            </a:r>
            <a:r>
              <a:rPr lang="tr-TR" sz="1200" dirty="0" err="1"/>
              <a:t>infection</a:t>
            </a:r>
            <a:r>
              <a:rPr lang="tr-TR" sz="1200" dirty="0"/>
              <a:t> in </a:t>
            </a:r>
            <a:r>
              <a:rPr lang="tr-TR" sz="1200" dirty="0" err="1"/>
              <a:t>adults</a:t>
            </a:r>
            <a:r>
              <a:rPr lang="tr-TR" sz="1200" dirty="0"/>
              <a:t>: </a:t>
            </a:r>
            <a:r>
              <a:rPr lang="tr-TR" sz="1200" dirty="0" err="1"/>
              <a:t>Epidemiology</a:t>
            </a:r>
            <a:r>
              <a:rPr lang="tr-TR" sz="1200" dirty="0"/>
              <a:t>, </a:t>
            </a:r>
            <a:r>
              <a:rPr lang="tr-TR" sz="1200" dirty="0" err="1"/>
              <a:t>clinical</a:t>
            </a:r>
            <a:r>
              <a:rPr lang="tr-TR" sz="1200" dirty="0"/>
              <a:t> </a:t>
            </a:r>
            <a:r>
              <a:rPr lang="tr-TR" sz="1200" dirty="0" err="1"/>
              <a:t>manifestations</a:t>
            </a:r>
            <a:r>
              <a:rPr lang="tr-TR" sz="1200" dirty="0"/>
              <a:t>,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diagnosis</a:t>
            </a:r>
            <a:r>
              <a:rPr lang="tr-T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Tedavi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Destekleyicidir.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ilaçlar kullanılmaz.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Hepatotoksik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ilaç kullanımından kaçınılmalı.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Aşırı fiziksel aktivite yapılmamalıdır.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AABF383-80BE-4D07-B58B-D4F13B436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38600"/>
            <a:ext cx="395935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828800"/>
            <a:ext cx="8020050" cy="4527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Korunma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İyi kişisel hijyen ve el yıkama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Aşılama: 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Çocukluk dönemi aşı takviminde HAV aşısı bulunmaktadır. HAV aşısı 18. ve 24. ay olmak üzere 2 doz uygulanır.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Erişkin: </a:t>
            </a:r>
          </a:p>
          <a:p>
            <a:pPr lvl="2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Risk faktörü varsa, 0. ve 6. ay olmak üzere 2 doz aşı uygulanır.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Koruyucu antikor düzeyi 20IU/ml’dir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B10BC8F-7C7A-4EBE-A49A-81F3BEE0B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15" y="180042"/>
            <a:ext cx="3633835" cy="187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E349B81-BADE-4F11-A0EA-7F390ABBD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57200"/>
            <a:ext cx="7600950" cy="6019800"/>
          </a:xfrm>
        </p:spPr>
      </p:pic>
    </p:spTree>
    <p:extLst>
      <p:ext uri="{BB962C8B-B14F-4D97-AF65-F5344CB8AC3E}">
        <p14:creationId xmlns:p14="http://schemas.microsoft.com/office/powerpoint/2010/main" val="40292324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Sunum Planı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Sunumun amacı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Hedefler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Etiyolojisi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Hepatitler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A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D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E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8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ekran görüntüsü, iç mekan, tutma içeren bir resim&#10;&#10;Açıklama otomatik olarak oluşturuldu">
            <a:extLst>
              <a:ext uri="{FF2B5EF4-FFF2-40B4-BE49-F238E27FC236}">
                <a16:creationId xmlns:a16="http://schemas.microsoft.com/office/drawing/2014/main" id="{5713A1CD-2519-4EF0-8A26-21699E492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8" y="609600"/>
            <a:ext cx="7866472" cy="1524000"/>
          </a:xfr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7192843B-6EB1-4A20-BFB6-48B1B782275D}"/>
              </a:ext>
            </a:extLst>
          </p:cNvPr>
          <p:cNvSpPr txBox="1"/>
          <p:nvPr/>
        </p:nvSpPr>
        <p:spPr>
          <a:xfrm>
            <a:off x="381000" y="3200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E04A387-27BF-4E89-B7F6-51E38EE9998A}"/>
              </a:ext>
            </a:extLst>
          </p:cNvPr>
          <p:cNvSpPr txBox="1"/>
          <p:nvPr/>
        </p:nvSpPr>
        <p:spPr>
          <a:xfrm>
            <a:off x="762000" y="25908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A aşısının kaç yıl koruyuculuğunun olduğu bilinmiyor.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Amerika’da yapılan bir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kohort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çalışmasına, çocukluk döneminde hep A aşısı yaptırmış 46 kişi dahil ediliyor ve 22 yıl sonra antikor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titrelerine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bakılıyor. Çalışma sonucunda koruyuculuğun devam ettiği ve aşılamaya gerek olmadığı tespit edilmiş.</a:t>
            </a:r>
          </a:p>
        </p:txBody>
      </p:sp>
    </p:spTree>
    <p:extLst>
      <p:ext uri="{BB962C8B-B14F-4D97-AF65-F5344CB8AC3E}">
        <p14:creationId xmlns:p14="http://schemas.microsoft.com/office/powerpoint/2010/main" val="337690337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2209800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Hepadnaviridae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ailesinden bir DNA virüsüdür.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Enfeksiyon sonrası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neonatal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dönemde %90 ihtimalle, erişkin dönemde ise %1-5 ihtimalle kronikleşir.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Mortalitesi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%1-3’dür.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Siroz ve HCC ile ilişkilidir.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0634876-44FF-447B-B1AC-1072CF193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581400"/>
            <a:ext cx="3886200" cy="29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Epidemiyoloji</a:t>
            </a:r>
          </a:p>
          <a:p>
            <a:endParaRPr lang="tr-TR" altLang="tr-TR" sz="2400" dirty="0"/>
          </a:p>
          <a:p>
            <a:r>
              <a:rPr lang="tr-TR" altLang="tr-TR" sz="2400" dirty="0"/>
              <a:t>Dünya genelinde 350 milyon kişi, ülkemizde ise en az 3,5 milyon kişi HBV ile </a:t>
            </a:r>
            <a:r>
              <a:rPr lang="tr-TR" altLang="tr-TR" sz="2400" dirty="0" err="1"/>
              <a:t>enfektedir</a:t>
            </a:r>
            <a:r>
              <a:rPr lang="tr-TR" altLang="tr-TR" sz="2400" dirty="0"/>
              <a:t>.</a:t>
            </a:r>
          </a:p>
          <a:p>
            <a:r>
              <a:rPr lang="tr-TR" altLang="tr-TR" sz="2400" dirty="0"/>
              <a:t>Her yıl yaklaşık 500 bin kişi HBV komplikasyonları nedeni ile ölmektedir.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960CD76-E5AE-4BDF-AAD4-4C5B72968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168774"/>
            <a:ext cx="3886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358527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Bulaş yolları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Perkutan</a:t>
            </a:r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 bulaş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Kan ve kan ürünleri transfüzyonu, hemodiyaliz, endoskopi, ortak temizlik malzemesi kullanımı veya vücut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sekresyonları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ile temas.</a:t>
            </a:r>
          </a:p>
          <a:p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Cinsel yol ile bulaş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En önemli bulaş yoludur.</a:t>
            </a:r>
          </a:p>
          <a:p>
            <a:r>
              <a:rPr lang="tr-T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Perinatal</a:t>
            </a:r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 bulaş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Kronik HBV olan annenin bebeklerinde, gebeliğin 3.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trimesterinde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postpartum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ilk 2 ay içerisinde akut HBV enfeksiyonu geçiren annelerin bebeklerinde olan bulaştır.</a:t>
            </a:r>
          </a:p>
          <a:p>
            <a:r>
              <a:rPr lang="tr-T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Horizontal</a:t>
            </a:r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 bulaş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Sık temasın olduğu aile içi bulaş bu grupta yer alır.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24FEF93-A864-4A37-AAAD-7A8C0BFBD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191340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/>
          </a:bodyPr>
          <a:lstStyle/>
          <a:p>
            <a:pPr marL="0" lvl="1" indent="0" algn="just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Akut hepatit B</a:t>
            </a:r>
          </a:p>
          <a:p>
            <a:pPr marL="457200" lvl="1" indent="-457200" algn="just"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algn="just">
              <a:spcBef>
                <a:spcPts val="700"/>
              </a:spcBef>
              <a:buClr>
                <a:schemeClr val="accent1"/>
              </a:buClr>
              <a:buSzPct val="60000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Akut HBV enfeksiyonu geçiren hastaların %70’i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subklinik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anikterik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hepatit geçirirken,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%30’u </a:t>
            </a:r>
            <a:r>
              <a:rPr lang="tr-T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ikterik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 hepatit yaşar.</a:t>
            </a:r>
          </a:p>
          <a:p>
            <a:pPr marL="457200" lvl="1" indent="-457200" algn="just">
              <a:spcBef>
                <a:spcPts val="700"/>
              </a:spcBef>
              <a:buClr>
                <a:schemeClr val="accent1"/>
              </a:buClr>
              <a:buSzPct val="60000"/>
            </a:pP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İnkübasyon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süresi 1-4 aydır.</a:t>
            </a:r>
          </a:p>
          <a:p>
            <a:pPr marL="0" lvl="1" indent="0" algn="just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algn="just">
              <a:spcBef>
                <a:spcPts val="700"/>
              </a:spcBef>
              <a:buClr>
                <a:schemeClr val="accent1"/>
              </a:buClr>
              <a:buSzPct val="60000"/>
            </a:pP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Prodromal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dönemde; Ateş, iştahsızlık, karın ağrısı, döküntü,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artralji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gibi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-spesifik belirtiler mevcuttur.</a:t>
            </a:r>
          </a:p>
          <a:p>
            <a:pPr marL="0" lvl="1" indent="0" algn="just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algn="just">
              <a:spcBef>
                <a:spcPts val="700"/>
              </a:spcBef>
              <a:buClr>
                <a:schemeClr val="accent1"/>
              </a:buClr>
              <a:buSzPct val="60000"/>
            </a:pP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İkterik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dönemde ise %15-25 hastada sarılık görülebilir. Serum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aminotransferazları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1000 -2000 U/L kadar yükselebilir.</a:t>
            </a:r>
          </a:p>
          <a:p>
            <a:pPr marL="457200" lvl="1" indent="-457200" algn="just">
              <a:spcBef>
                <a:spcPts val="7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endParaRPr lang="tr-TR" sz="2600" dirty="0">
              <a:cs typeface="Calibri" panose="020F050202020403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5BDDF92-254F-4BCC-A304-3A3EF1653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5126"/>
            <a:ext cx="30480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DAEC17-BF7F-48A3-8B77-2038F3E7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F79914-0231-410B-8780-09AEE1114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1"/>
            <a:ext cx="7886700" cy="3962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sz="5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Akut hepatit B</a:t>
            </a:r>
          </a:p>
          <a:p>
            <a:pPr marL="0" indent="0">
              <a:buNone/>
            </a:pPr>
            <a:endParaRPr lang="tr-T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Protrombin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zamanı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prognoz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açısından en önemli belirteçtir.</a:t>
            </a: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İyileşen hastalarda serum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aminotransferaz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seviyelerinin normale gelmesi 1-4 ay kadar sürer.</a:t>
            </a:r>
          </a:p>
          <a:p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ALT düzeylerinin 6 aydan uzun süre yüksek kalması kronik hepatite ilerleyişi gösterir.</a:t>
            </a:r>
          </a:p>
          <a:p>
            <a:endParaRPr lang="tr-T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2DF8655-5C30-4906-B747-BE69F2A1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29803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F1ACEE-E4AA-4E38-AAB9-18B6453D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9F39A3-3727-479A-9159-792F4BDBF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Akut hepatit B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Fulminan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 görülme ihtimali %1’dir.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Fulminant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hepatit B hepatiti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sarılık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koagülopatiyle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birlikte karaciğer fonksiyonlarının hızla bozulması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ensefalopatinin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varlığıyla tanımlanan klinik bir tablodur.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 mutlaka yoğun bakım ünitesinde izlenmeli ve bir an önce en yakın karaciğer transplantasyonu yapılabilecek merkeze sevki planlanmalıdır. 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2AECAE0-EC35-4615-A697-39525600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54683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32015"/>
            <a:ext cx="7791450" cy="1325563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6" name="İçerik Yer Tutucusu 4"/>
          <p:cNvSpPr txBox="1">
            <a:spLocks/>
          </p:cNvSpPr>
          <p:nvPr/>
        </p:nvSpPr>
        <p:spPr>
          <a:xfrm>
            <a:off x="628650" y="1524000"/>
            <a:ext cx="8359902" cy="50019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Akut hepatit B</a:t>
            </a:r>
          </a:p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Tanı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Tanıda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serolojik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belirteçler kullanılır. Akut hepatit B tanısında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anti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HBc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İgM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pozitifliği olur.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Enfeksiyonun başlangıç döneminde HBV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replikasyonunu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gösteren,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HBeAg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ve HBV DNA pozitifliği de olabilir.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Bazı hastalarda pencere dönemi yaşanabilir. Yani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kaybolmuş, ancak daha henüz anti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HBs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oluşmamıştır. Serumda anti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HBc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İgM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pozitifliği görülür.</a:t>
            </a:r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C5F81E57-890C-4F0A-8AC7-AF23F404C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029700" cy="3047999"/>
          </a:xfr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014B03CC-0661-4C06-94FE-47E990029A90}"/>
              </a:ext>
            </a:extLst>
          </p:cNvPr>
          <p:cNvSpPr txBox="1"/>
          <p:nvPr/>
        </p:nvSpPr>
        <p:spPr>
          <a:xfrm>
            <a:off x="628650" y="6019800"/>
            <a:ext cx="706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/>
              <a:t>Terrault</a:t>
            </a:r>
            <a:r>
              <a:rPr lang="tr-TR" sz="1200" dirty="0"/>
              <a:t> NA, Lok ASF, </a:t>
            </a:r>
            <a:r>
              <a:rPr lang="tr-TR" sz="1200" dirty="0" err="1"/>
              <a:t>McMahon</a:t>
            </a:r>
            <a:r>
              <a:rPr lang="tr-TR" sz="1200" dirty="0"/>
              <a:t> BJ, et al. Update on </a:t>
            </a:r>
            <a:r>
              <a:rPr lang="tr-TR" sz="1200" dirty="0" err="1"/>
              <a:t>prevention</a:t>
            </a:r>
            <a:r>
              <a:rPr lang="tr-TR" sz="1200" dirty="0"/>
              <a:t>, </a:t>
            </a:r>
            <a:r>
              <a:rPr lang="tr-TR" sz="1200" dirty="0" err="1"/>
              <a:t>diagnosis</a:t>
            </a:r>
            <a:r>
              <a:rPr lang="tr-TR" sz="1200" dirty="0"/>
              <a:t>,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treatment</a:t>
            </a:r>
            <a:r>
              <a:rPr lang="tr-TR" sz="1200" dirty="0"/>
              <a:t> of </a:t>
            </a:r>
            <a:r>
              <a:rPr lang="tr-TR" sz="1200" dirty="0" err="1"/>
              <a:t>chronic</a:t>
            </a:r>
            <a:r>
              <a:rPr lang="tr-TR" sz="1200" dirty="0"/>
              <a:t> </a:t>
            </a:r>
            <a:r>
              <a:rPr lang="tr-TR" sz="1200" dirty="0" err="1"/>
              <a:t>hepatitis</a:t>
            </a:r>
            <a:r>
              <a:rPr lang="tr-TR" sz="1200" dirty="0"/>
              <a:t> B: AASLD 2018 </a:t>
            </a:r>
            <a:r>
              <a:rPr lang="tr-TR" sz="1200" dirty="0" err="1"/>
              <a:t>hepatitis</a:t>
            </a:r>
            <a:r>
              <a:rPr lang="tr-TR" sz="1200" dirty="0"/>
              <a:t> B </a:t>
            </a:r>
            <a:r>
              <a:rPr lang="tr-TR" sz="1200" dirty="0" err="1"/>
              <a:t>guidance</a:t>
            </a:r>
            <a:r>
              <a:rPr lang="tr-TR" sz="1200" dirty="0"/>
              <a:t>. </a:t>
            </a:r>
            <a:r>
              <a:rPr lang="tr-TR" sz="1200" dirty="0" err="1"/>
              <a:t>Hepatology</a:t>
            </a:r>
            <a:r>
              <a:rPr lang="tr-TR" sz="1200" dirty="0"/>
              <a:t> 2018; 67:1560.</a:t>
            </a:r>
          </a:p>
          <a:p>
            <a:r>
              <a:rPr lang="tr-TR" sz="1200" dirty="0" err="1"/>
              <a:t>Graphic</a:t>
            </a:r>
            <a:r>
              <a:rPr lang="tr-TR" sz="1200" dirty="0"/>
              <a:t> 60627 </a:t>
            </a:r>
            <a:r>
              <a:rPr lang="tr-TR" sz="1200" dirty="0" err="1"/>
              <a:t>Version</a:t>
            </a:r>
            <a:r>
              <a:rPr lang="tr-TR" sz="1200" dirty="0"/>
              <a:t> 6.0</a:t>
            </a:r>
          </a:p>
        </p:txBody>
      </p:sp>
    </p:spTree>
    <p:extLst>
      <p:ext uri="{BB962C8B-B14F-4D97-AF65-F5344CB8AC3E}">
        <p14:creationId xmlns:p14="http://schemas.microsoft.com/office/powerpoint/2010/main" val="111282021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09D0961-313E-4E9F-B250-A40CBD0CE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467599" cy="5643572"/>
          </a:xfr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2899A22-A2F7-4CBE-BF06-3F1A2DA2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2729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04800" y="1600200"/>
            <a:ext cx="8461248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dirty="0"/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hepatitler hakkında bilgi vermek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b="1" dirty="0"/>
              <a:t>	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2920B9-2A2F-449C-8828-B954134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Hepatit B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12D54B-78CD-4FBA-A3EE-2ECB002B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1"/>
            <a:ext cx="7886700" cy="4832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Akut hepatit B</a:t>
            </a:r>
          </a:p>
          <a:p>
            <a:pPr marL="0" indent="0">
              <a:buNone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Tanı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HBV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maruziyetinden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sonraki 1-10 hafta arasında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pozitifleşir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Henüz daha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semptomlar oluşmamış ve ALT yükselmemiştir.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HBcAg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olmuş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hepatosit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hücresinde bulunan bir antijendir. Bu sebeple serumda tespit edilemez. Anti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HBc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İgM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antikorları akut enfeksiyondan sonra 2 yıl kadar pozitif kalabilirler..</a:t>
            </a:r>
          </a:p>
          <a:p>
            <a:pPr>
              <a:lnSpc>
                <a:spcPct val="110000"/>
              </a:lnSpc>
            </a:pP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HBsAg’nin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ortaya çıkmasından kısa süre sonra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HBeAg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ortaya çıkar. </a:t>
            </a:r>
          </a:p>
          <a:p>
            <a:pPr>
              <a:lnSpc>
                <a:spcPct val="110000"/>
              </a:lnSpc>
            </a:pP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HBeAg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varlığı; bulaşıcılık,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infektivite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replikasyon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ile ilişkilidir.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6AE6F82-D872-4F05-9A8F-345212AB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86843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1548E77-2572-4E1D-92B1-23495D4AC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7886700" cy="5486400"/>
          </a:xfr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B94A008-BD8B-4569-8144-821C1632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578722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-76199"/>
            <a:ext cx="7886700" cy="121920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639308"/>
              </p:ext>
            </p:extLst>
          </p:nvPr>
        </p:nvGraphicFramePr>
        <p:xfrm>
          <a:off x="40943" y="1295400"/>
          <a:ext cx="9121254" cy="563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8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5579">
                <a:tc>
                  <a:txBody>
                    <a:bodyPr/>
                    <a:lstStyle/>
                    <a:p>
                      <a:r>
                        <a:rPr lang="tr-TR" dirty="0" err="1">
                          <a:solidFill>
                            <a:schemeClr val="tx1"/>
                          </a:solidFill>
                        </a:rPr>
                        <a:t>HBsAg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>
                          <a:solidFill>
                            <a:schemeClr val="tx1"/>
                          </a:solidFill>
                        </a:rPr>
                        <a:t>HBeAg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</a:rPr>
                        <a:t>HBe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</a:rPr>
                        <a:t>HBc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baseline="0" dirty="0" err="1">
                          <a:solidFill>
                            <a:schemeClr val="tx1"/>
                          </a:solidFill>
                        </a:rPr>
                        <a:t>IgM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</a:rPr>
                        <a:t>HBc</a:t>
                      </a:r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</a:rPr>
                        <a:t>IgG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</a:rPr>
                        <a:t>HBs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YORUM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454">
                <a:tc>
                  <a:txBody>
                    <a:bodyPr/>
                    <a:lstStyle/>
                    <a:p>
                      <a:r>
                        <a:rPr lang="tr-TR" sz="1800" b="1" dirty="0"/>
                        <a:t>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baseline="0" dirty="0"/>
                        <a:t>     </a:t>
                      </a:r>
                      <a:r>
                        <a:rPr lang="tr-TR" sz="1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baseline="0" dirty="0"/>
                        <a:t>      </a:t>
                      </a:r>
                      <a:r>
                        <a:rPr lang="tr-TR" sz="18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baseline="0" dirty="0"/>
                        <a:t>       </a:t>
                      </a:r>
                      <a:r>
                        <a:rPr lang="tr-TR" sz="18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baseline="0" dirty="0"/>
                        <a:t>        +/</a:t>
                      </a:r>
                      <a:r>
                        <a:rPr lang="tr-TR" sz="18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baseline="0" dirty="0"/>
                        <a:t>       </a:t>
                      </a:r>
                      <a:r>
                        <a:rPr lang="tr-TR" sz="18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Akut</a:t>
                      </a:r>
                      <a:r>
                        <a:rPr lang="tr-TR" b="1" baseline="0" dirty="0"/>
                        <a:t> HBV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579">
                <a:tc>
                  <a:txBody>
                    <a:bodyPr/>
                    <a:lstStyle/>
                    <a:p>
                      <a:r>
                        <a:rPr lang="tr-TR" sz="1800" b="1" dirty="0"/>
                        <a:t>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/>
                        <a:t>       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Akut</a:t>
                      </a:r>
                      <a:r>
                        <a:rPr lang="tr-TR" b="1" baseline="0" dirty="0"/>
                        <a:t> HBV</a:t>
                      </a:r>
                      <a:endParaRPr lang="tr-TR" b="1" dirty="0"/>
                    </a:p>
                    <a:p>
                      <a:r>
                        <a:rPr lang="tr-TR" b="1" dirty="0"/>
                        <a:t>Pencere Dönemi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579">
                <a:tc>
                  <a:txBody>
                    <a:bodyPr/>
                    <a:lstStyle/>
                    <a:p>
                      <a:r>
                        <a:rPr lang="tr-TR" sz="1800" b="1" dirty="0"/>
                        <a:t>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Akut</a:t>
                      </a:r>
                      <a:r>
                        <a:rPr lang="tr-TR" b="1" baseline="0" dirty="0"/>
                        <a:t> HBV</a:t>
                      </a:r>
                      <a:endParaRPr lang="tr-TR" b="1" dirty="0"/>
                    </a:p>
                    <a:p>
                      <a:r>
                        <a:rPr lang="tr-TR" b="1" dirty="0" err="1"/>
                        <a:t>Nekahat</a:t>
                      </a:r>
                      <a:r>
                        <a:rPr lang="tr-TR" b="1" dirty="0"/>
                        <a:t> Dönemi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454"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Geçirilmiş HBV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5579">
                <a:tc>
                  <a:txBody>
                    <a:bodyPr/>
                    <a:lstStyle/>
                    <a:p>
                      <a:r>
                        <a:rPr lang="tr-TR" sz="1800" b="1" dirty="0"/>
                        <a:t>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/>
                        <a:t>      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Kronik HBV Enfeksiyonu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5579"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-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/>
                        <a:t>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Aşılama ile Bağışıklık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16C39C-4F7E-4BAF-A819-7C6C61BA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35C66F-3351-4A44-B659-EDCDFF89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altLang="tr-TR" sz="2400" b="1" dirty="0">
                <a:cs typeface="Calibri" panose="020F0502020204030204" pitchFamily="34" charset="0"/>
              </a:rPr>
              <a:t>Riskli Gruplar</a:t>
            </a:r>
          </a:p>
          <a:p>
            <a:r>
              <a:rPr lang="tr-TR" sz="2400" dirty="0" err="1"/>
              <a:t>HBsAg</a:t>
            </a:r>
            <a:r>
              <a:rPr lang="tr-TR" sz="2400" dirty="0"/>
              <a:t> pozitif kişilerin 1. derece akrabaları (aynı evde yaşamasalar bile) </a:t>
            </a:r>
          </a:p>
          <a:p>
            <a:r>
              <a:rPr lang="tr-TR" sz="2400" dirty="0" err="1"/>
              <a:t>HBsAg</a:t>
            </a:r>
            <a:r>
              <a:rPr lang="tr-TR" sz="2400" dirty="0"/>
              <a:t> pozitif kişiyle aynı evde yaşayanlar veya cinsel temasta bulunanlar</a:t>
            </a:r>
          </a:p>
          <a:p>
            <a:r>
              <a:rPr lang="tr-TR" altLang="tr-TR" sz="2400" dirty="0">
                <a:cs typeface="Calibri" panose="020F0502020204030204" pitchFamily="34" charset="0"/>
              </a:rPr>
              <a:t>Sağlık çalışanları</a:t>
            </a:r>
            <a:endParaRPr lang="tr-TR" sz="2400" dirty="0"/>
          </a:p>
          <a:p>
            <a:r>
              <a:rPr lang="tr-TR" sz="2400" dirty="0"/>
              <a:t>İv ilaç kullanma alışkanlığı bulunan kişiler  </a:t>
            </a:r>
          </a:p>
          <a:p>
            <a:r>
              <a:rPr lang="tr-TR" sz="2400" dirty="0"/>
              <a:t>Dövme ve </a:t>
            </a:r>
            <a:r>
              <a:rPr lang="tr-TR" sz="2400" dirty="0" err="1"/>
              <a:t>piercing</a:t>
            </a:r>
            <a:r>
              <a:rPr lang="tr-TR" sz="2400" dirty="0"/>
              <a:t> yaptıranlar </a:t>
            </a:r>
          </a:p>
          <a:p>
            <a:r>
              <a:rPr lang="tr-TR" sz="2400" dirty="0"/>
              <a:t>Birden çok cinsel eşi bulunanlar ve homoseksüeller</a:t>
            </a:r>
          </a:p>
          <a:p>
            <a:r>
              <a:rPr lang="tr-TR" sz="2400" dirty="0"/>
              <a:t>Hapishanelerde bulunan ve buralarda çalışan kişiler </a:t>
            </a:r>
          </a:p>
          <a:p>
            <a:r>
              <a:rPr lang="tr-TR" sz="2400" dirty="0"/>
              <a:t>Kronik ALT ve AST yüksekliği bulunan kişiler </a:t>
            </a:r>
          </a:p>
          <a:p>
            <a:r>
              <a:rPr lang="tr-TR" sz="2400" dirty="0"/>
              <a:t>HCV ya da HIV ile </a:t>
            </a:r>
            <a:r>
              <a:rPr lang="tr-TR" sz="2400" dirty="0" err="1"/>
              <a:t>enfekte</a:t>
            </a:r>
            <a:r>
              <a:rPr lang="tr-TR" sz="2400" dirty="0"/>
              <a:t> kişiler </a:t>
            </a:r>
          </a:p>
          <a:p>
            <a:r>
              <a:rPr lang="tr-TR" sz="2400" dirty="0"/>
              <a:t>Diyaliz hastaları </a:t>
            </a:r>
          </a:p>
          <a:p>
            <a:r>
              <a:rPr lang="tr-TR" sz="2400" dirty="0"/>
              <a:t>Tüm gebe kadınlar </a:t>
            </a:r>
            <a:endParaRPr lang="tr-TR" altLang="tr-TR" sz="24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3437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81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alt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Kronik hepatit B </a:t>
            </a:r>
          </a:p>
          <a:p>
            <a:pPr>
              <a:lnSpc>
                <a:spcPct val="120000"/>
              </a:lnSpc>
            </a:pP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pozitifliğinin 6 aydan uzun süreli olması,</a:t>
            </a:r>
          </a:p>
          <a:p>
            <a:pPr>
              <a:lnSpc>
                <a:spcPct val="120000"/>
              </a:lnSpc>
              <a:defRPr/>
            </a:pP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HBeAg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pozitif olan hastalarda serum HBV DNA &gt; 20.000 IU/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20000"/>
              </a:lnSpc>
              <a:defRPr/>
            </a:pP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HBeAg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negatif olan hastalarda HBV DNA &gt; 2000 IU/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olması,</a:t>
            </a:r>
          </a:p>
          <a:p>
            <a:pPr>
              <a:lnSpc>
                <a:spcPct val="120000"/>
              </a:lnSpc>
              <a:defRPr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Kalıcı veya aralıklı ALT / AST yüksekliği olması,</a:t>
            </a:r>
          </a:p>
          <a:p>
            <a:pPr>
              <a:lnSpc>
                <a:spcPct val="120000"/>
              </a:lnSpc>
              <a:defRPr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Karaciğer biyopsisinde: Orta yada ileri düzeyde nekroz ve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enflamasyonun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gözlendiği kronik hepatit olması.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12648" y="1600199"/>
            <a:ext cx="8153400" cy="47561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İnaktif</a:t>
            </a:r>
            <a:r>
              <a:rPr lang="tr-TR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Taşıyıcılığı</a:t>
            </a:r>
          </a:p>
          <a:p>
            <a:pPr marL="0" indent="0">
              <a:lnSpc>
                <a:spcPct val="120000"/>
              </a:lnSpc>
              <a:buNone/>
            </a:pPr>
            <a:endParaRPr lang="tr-TR" altLang="tr-TR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pozitifliği 6 aydan uzun süreli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olacak,</a:t>
            </a:r>
          </a:p>
          <a:p>
            <a:pPr>
              <a:lnSpc>
                <a:spcPct val="120000"/>
              </a:lnSpc>
            </a:pP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HBeAg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(-) / Anti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HBe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(+) </a:t>
            </a:r>
          </a:p>
          <a:p>
            <a:pPr>
              <a:lnSpc>
                <a:spcPct val="120000"/>
              </a:lnSpc>
            </a:pPr>
            <a:r>
              <a:rPr lang="pl-PL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HBV DNA &lt; 2000 IU/ ml </a:t>
            </a:r>
          </a:p>
          <a:p>
            <a:pPr>
              <a:lnSpc>
                <a:spcPct val="120000"/>
              </a:lnSpc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ALT ve AST düzeyi sürekli olarak normal </a:t>
            </a:r>
          </a:p>
          <a:p>
            <a:pPr>
              <a:lnSpc>
                <a:spcPct val="120000"/>
              </a:lnSpc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Karaciğer biyopsisinde hepatite özgü bulguların görülmemesi</a:t>
            </a:r>
            <a:endParaRPr lang="tr-TR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Tedavi </a:t>
            </a: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Akut enfeksiyonda istirahat ve destek tedavisi</a:t>
            </a: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Kronik enfeksiyon tedavisinde kullanılabilen ajanlar</a:t>
            </a:r>
          </a:p>
          <a:p>
            <a:pPr lvl="1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Pegile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interferonlar 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antiviraller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Lamivudin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Telbuvidin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Adefovir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Tenofovir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Entekavir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Tenofovir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Alafenamid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-TAF)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98762" y="381000"/>
            <a:ext cx="7886700" cy="1325563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Korunma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Çocukta;</a:t>
            </a:r>
          </a:p>
          <a:p>
            <a:pPr lvl="1"/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HBV aşısı çocukluk dönemi aşı takviminde bulunmaktadır. </a:t>
            </a:r>
            <a:r>
              <a:rPr lang="tr-TR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0., 1. ve 6. ay olmak üzere 3 doz uygulanır.</a:t>
            </a:r>
          </a:p>
          <a:p>
            <a:pPr lvl="1"/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+ tespit edilen anne bebeklerine </a:t>
            </a:r>
            <a:r>
              <a:rPr lang="tr-TR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doğum sonrası 12 saat içerisinde HBV </a:t>
            </a:r>
            <a:r>
              <a:rPr lang="tr-TR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İg</a:t>
            </a:r>
            <a:r>
              <a:rPr lang="tr-TR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ve aşı yapılır.</a:t>
            </a:r>
          </a:p>
          <a:p>
            <a:pPr lvl="1"/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Doğum ağırlığı 2000 gramdan az olan bebeklerde;</a:t>
            </a:r>
          </a:p>
          <a:p>
            <a:pPr lvl="2"/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Anne </a:t>
            </a:r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- ise aşının ilk dozu bebek 2000 gram olduğunda veya 1. ayda yapılmalı ve aşı şemasına devam edilir.</a:t>
            </a:r>
          </a:p>
          <a:p>
            <a:pPr lvl="2"/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Anne </a:t>
            </a:r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+ ise doğumda HBV </a:t>
            </a:r>
            <a:r>
              <a:rPr lang="tr-TR" sz="2100" dirty="0" err="1">
                <a:latin typeface="Arial" panose="020B0604020202020204" pitchFamily="34" charset="0"/>
                <a:cs typeface="Arial" panose="020B0604020202020204" pitchFamily="34" charset="0"/>
              </a:rPr>
              <a:t>ig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ve aşısı yapılır. Sonra 1. ayda bebek hiç aşılanmamış gibi 3 doz aşı şeması başlatılır.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573CFAF-C1FD-47AC-A4AA-78364FAE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76200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2B5562-D5DD-4D68-BB20-000EB0FD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F62D4B-9BC3-4806-9345-1AAAA958E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Korunma</a:t>
            </a:r>
          </a:p>
          <a:p>
            <a:r>
              <a:rPr lang="tr-TR" sz="2400" dirty="0"/>
              <a:t>Yetişkinde;</a:t>
            </a:r>
          </a:p>
          <a:p>
            <a:pPr lvl="1"/>
            <a:r>
              <a:rPr lang="tr-TR" sz="2400" dirty="0"/>
              <a:t>Risk faktörleri bulunması durumunda, 3 doz aşılama önerilir. (0,1,6. aylarda )</a:t>
            </a:r>
          </a:p>
          <a:p>
            <a:pPr lvl="1"/>
            <a:r>
              <a:rPr lang="tr-TR" sz="2400" dirty="0"/>
              <a:t>Aşı sonrası koruyucu antikor düzeyi  (&gt;10 IU/ml) saptananlarda ilave hatırlatma dozlarına gerek yoktur.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D02E7E5-7CBF-400B-86AE-456568324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568824"/>
            <a:ext cx="3505200" cy="21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96239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B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E04C993-9F97-49D3-BC89-D8DA2355C2CE}"/>
              </a:ext>
            </a:extLst>
          </p:cNvPr>
          <p:cNvSpPr txBox="1"/>
          <p:nvPr/>
        </p:nvSpPr>
        <p:spPr>
          <a:xfrm>
            <a:off x="123265" y="6138931"/>
            <a:ext cx="803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/>
              <a:t>HIV </a:t>
            </a:r>
            <a:r>
              <a:rPr lang="tr-TR" sz="800" dirty="0" err="1"/>
              <a:t>Clinical</a:t>
            </a:r>
            <a:r>
              <a:rPr lang="tr-TR" sz="800" dirty="0"/>
              <a:t> Resource. UPDATE: HIV </a:t>
            </a:r>
            <a:r>
              <a:rPr lang="tr-TR" sz="800" dirty="0" err="1"/>
              <a:t>prophylaxis</a:t>
            </a:r>
            <a:r>
              <a:rPr lang="tr-TR" sz="800" dirty="0"/>
              <a:t> </a:t>
            </a:r>
            <a:r>
              <a:rPr lang="tr-TR" sz="800" dirty="0" err="1"/>
              <a:t>following</a:t>
            </a:r>
            <a:r>
              <a:rPr lang="tr-TR" sz="800" dirty="0"/>
              <a:t> </a:t>
            </a:r>
            <a:r>
              <a:rPr lang="tr-TR" sz="800" dirty="0" err="1"/>
              <a:t>non-occupational</a:t>
            </a:r>
            <a:r>
              <a:rPr lang="tr-TR" sz="800" dirty="0"/>
              <a:t> </a:t>
            </a:r>
            <a:r>
              <a:rPr lang="tr-TR" sz="800" dirty="0" err="1"/>
              <a:t>exposure</a:t>
            </a:r>
            <a:r>
              <a:rPr lang="tr-TR" sz="800" dirty="0"/>
              <a:t>. </a:t>
            </a:r>
            <a:r>
              <a:rPr lang="tr-TR" sz="800" dirty="0" err="1"/>
              <a:t>Available</a:t>
            </a:r>
            <a:r>
              <a:rPr lang="tr-TR" sz="800" dirty="0"/>
              <a:t> at: http://www.hivguidelines.org/clinical-guidelines/post-exposure-prophylaxis/hiv-prophylaxis-following-non-occupational-exposure/ (</a:t>
            </a:r>
            <a:r>
              <a:rPr lang="tr-TR" sz="800" dirty="0" err="1"/>
              <a:t>Accessed</a:t>
            </a:r>
            <a:r>
              <a:rPr lang="tr-TR" sz="800" dirty="0"/>
              <a:t> on </a:t>
            </a:r>
            <a:r>
              <a:rPr lang="tr-TR" sz="800" dirty="0" err="1"/>
              <a:t>February</a:t>
            </a:r>
            <a:r>
              <a:rPr lang="tr-TR" sz="800" dirty="0"/>
              <a:t> 2, 2016). </a:t>
            </a:r>
            <a:r>
              <a:rPr lang="tr-TR" sz="800" dirty="0" err="1"/>
              <a:t>Copyright</a:t>
            </a:r>
            <a:r>
              <a:rPr lang="tr-TR" sz="800" dirty="0"/>
              <a:t> © 2014 New York </a:t>
            </a:r>
            <a:r>
              <a:rPr lang="tr-TR" sz="800" dirty="0" err="1"/>
              <a:t>State</a:t>
            </a:r>
            <a:r>
              <a:rPr lang="tr-TR" sz="800" dirty="0"/>
              <a:t> </a:t>
            </a:r>
            <a:r>
              <a:rPr lang="tr-TR" sz="800" dirty="0" err="1"/>
              <a:t>Department</a:t>
            </a:r>
            <a:r>
              <a:rPr lang="tr-TR" sz="800" dirty="0"/>
              <a:t> of </a:t>
            </a:r>
            <a:r>
              <a:rPr lang="tr-TR" sz="800" dirty="0" err="1"/>
              <a:t>Health</a:t>
            </a:r>
            <a:r>
              <a:rPr lang="tr-TR" sz="800" dirty="0"/>
              <a:t> AIDS </a:t>
            </a:r>
            <a:r>
              <a:rPr lang="tr-TR" sz="800" dirty="0" err="1"/>
              <a:t>Institute's</a:t>
            </a:r>
            <a:r>
              <a:rPr lang="tr-TR" sz="800" dirty="0"/>
              <a:t> </a:t>
            </a:r>
            <a:r>
              <a:rPr lang="tr-TR" sz="800" dirty="0" err="1"/>
              <a:t>Clinical</a:t>
            </a:r>
            <a:r>
              <a:rPr lang="tr-TR" sz="800" dirty="0"/>
              <a:t> </a:t>
            </a:r>
            <a:r>
              <a:rPr lang="tr-TR" sz="800" dirty="0" err="1"/>
              <a:t>Guidelines</a:t>
            </a:r>
            <a:r>
              <a:rPr lang="tr-TR" sz="800" dirty="0"/>
              <a:t> Development Program.</a:t>
            </a:r>
          </a:p>
          <a:p>
            <a:r>
              <a:rPr lang="tr-TR" sz="800" dirty="0"/>
              <a:t>CDC </a:t>
            </a:r>
            <a:r>
              <a:rPr lang="tr-TR" sz="800" dirty="0" err="1"/>
              <a:t>Guidance</a:t>
            </a:r>
            <a:r>
              <a:rPr lang="tr-TR" sz="800" dirty="0"/>
              <a:t> </a:t>
            </a:r>
            <a:r>
              <a:rPr lang="tr-TR" sz="800" dirty="0" err="1"/>
              <a:t>for</a:t>
            </a:r>
            <a:r>
              <a:rPr lang="tr-TR" sz="800" dirty="0"/>
              <a:t> </a:t>
            </a:r>
            <a:r>
              <a:rPr lang="tr-TR" sz="800" dirty="0" err="1"/>
              <a:t>Evaluating</a:t>
            </a:r>
            <a:r>
              <a:rPr lang="tr-TR" sz="800" dirty="0"/>
              <a:t> </a:t>
            </a:r>
            <a:r>
              <a:rPr lang="tr-TR" sz="800" dirty="0" err="1"/>
              <a:t>Health-Care</a:t>
            </a:r>
            <a:r>
              <a:rPr lang="tr-TR" sz="800" dirty="0"/>
              <a:t> </a:t>
            </a:r>
            <a:r>
              <a:rPr lang="tr-TR" sz="800" dirty="0" err="1"/>
              <a:t>Personnel</a:t>
            </a:r>
            <a:r>
              <a:rPr lang="tr-TR" sz="800" dirty="0"/>
              <a:t> </a:t>
            </a:r>
            <a:r>
              <a:rPr lang="tr-TR" sz="800" dirty="0" err="1"/>
              <a:t>for</a:t>
            </a:r>
            <a:r>
              <a:rPr lang="tr-TR" sz="800" dirty="0"/>
              <a:t> </a:t>
            </a:r>
            <a:r>
              <a:rPr lang="tr-TR" sz="800" dirty="0" err="1"/>
              <a:t>Hepatitis</a:t>
            </a:r>
            <a:r>
              <a:rPr lang="tr-TR" sz="800" dirty="0"/>
              <a:t> B </a:t>
            </a:r>
            <a:r>
              <a:rPr lang="tr-TR" sz="800" dirty="0" err="1"/>
              <a:t>Virus</a:t>
            </a:r>
            <a:r>
              <a:rPr lang="tr-TR" sz="800" dirty="0"/>
              <a:t> </a:t>
            </a:r>
            <a:r>
              <a:rPr lang="tr-TR" sz="800" dirty="0" err="1"/>
              <a:t>Protection</a:t>
            </a:r>
            <a:r>
              <a:rPr lang="tr-TR" sz="800" dirty="0"/>
              <a:t> </a:t>
            </a:r>
            <a:r>
              <a:rPr lang="tr-TR" sz="800" dirty="0" err="1"/>
              <a:t>and</a:t>
            </a:r>
            <a:r>
              <a:rPr lang="tr-TR" sz="800" dirty="0"/>
              <a:t> </a:t>
            </a:r>
            <a:r>
              <a:rPr lang="tr-TR" sz="800" dirty="0" err="1"/>
              <a:t>for</a:t>
            </a:r>
            <a:r>
              <a:rPr lang="tr-TR" sz="800" dirty="0"/>
              <a:t> </a:t>
            </a:r>
            <a:r>
              <a:rPr lang="tr-TR" sz="800" dirty="0" err="1"/>
              <a:t>Administering</a:t>
            </a:r>
            <a:r>
              <a:rPr lang="tr-TR" sz="800" dirty="0"/>
              <a:t> </a:t>
            </a:r>
            <a:r>
              <a:rPr lang="tr-TR" sz="800" dirty="0" err="1"/>
              <a:t>Postexposure</a:t>
            </a:r>
            <a:r>
              <a:rPr lang="tr-TR" sz="800" dirty="0"/>
              <a:t> Management. MMWR </a:t>
            </a:r>
            <a:r>
              <a:rPr lang="tr-TR" sz="800" dirty="0" err="1"/>
              <a:t>Recomm</a:t>
            </a:r>
            <a:r>
              <a:rPr lang="tr-TR" sz="800" dirty="0"/>
              <a:t> </a:t>
            </a:r>
            <a:r>
              <a:rPr lang="tr-TR" sz="800" dirty="0" err="1"/>
              <a:t>Rep</a:t>
            </a:r>
            <a:r>
              <a:rPr lang="tr-TR" sz="800" dirty="0"/>
              <a:t> 2013; 62:1.</a:t>
            </a:r>
          </a:p>
          <a:p>
            <a:r>
              <a:rPr lang="tr-TR" sz="800" dirty="0" err="1"/>
              <a:t>Workowski</a:t>
            </a:r>
            <a:r>
              <a:rPr lang="tr-TR" sz="800" dirty="0"/>
              <a:t> KA, </a:t>
            </a:r>
            <a:r>
              <a:rPr lang="tr-TR" sz="800" dirty="0" err="1"/>
              <a:t>Bolan</a:t>
            </a:r>
            <a:r>
              <a:rPr lang="tr-TR" sz="800" dirty="0"/>
              <a:t> GA, </a:t>
            </a:r>
            <a:r>
              <a:rPr lang="tr-TR" sz="800" dirty="0" err="1"/>
              <a:t>Centers</a:t>
            </a:r>
            <a:r>
              <a:rPr lang="tr-TR" sz="800" dirty="0"/>
              <a:t> </a:t>
            </a:r>
            <a:r>
              <a:rPr lang="tr-TR" sz="800" dirty="0" err="1"/>
              <a:t>for</a:t>
            </a:r>
            <a:r>
              <a:rPr lang="tr-TR" sz="800" dirty="0"/>
              <a:t> </a:t>
            </a:r>
            <a:r>
              <a:rPr lang="tr-TR" sz="800" dirty="0" err="1"/>
              <a:t>Disease</a:t>
            </a:r>
            <a:r>
              <a:rPr lang="tr-TR" sz="800" dirty="0"/>
              <a:t> Control </a:t>
            </a:r>
            <a:r>
              <a:rPr lang="tr-TR" sz="800" dirty="0" err="1"/>
              <a:t>and</a:t>
            </a:r>
            <a:r>
              <a:rPr lang="tr-TR" sz="800" dirty="0"/>
              <a:t> </a:t>
            </a:r>
            <a:r>
              <a:rPr lang="tr-TR" sz="800" dirty="0" err="1"/>
              <a:t>Prevention</a:t>
            </a:r>
            <a:r>
              <a:rPr lang="tr-TR" sz="800" dirty="0"/>
              <a:t>. </a:t>
            </a:r>
            <a:r>
              <a:rPr lang="tr-TR" sz="800" dirty="0" err="1"/>
              <a:t>Sexually</a:t>
            </a:r>
            <a:r>
              <a:rPr lang="tr-TR" sz="800" dirty="0"/>
              <a:t> </a:t>
            </a:r>
            <a:r>
              <a:rPr lang="tr-TR" sz="800" dirty="0" err="1"/>
              <a:t>transmitted</a:t>
            </a:r>
            <a:r>
              <a:rPr lang="tr-TR" sz="800" dirty="0"/>
              <a:t> </a:t>
            </a:r>
            <a:r>
              <a:rPr lang="tr-TR" sz="800" dirty="0" err="1"/>
              <a:t>diseases</a:t>
            </a:r>
            <a:r>
              <a:rPr lang="tr-TR" sz="800" dirty="0"/>
              <a:t> </a:t>
            </a:r>
            <a:r>
              <a:rPr lang="tr-TR" sz="800" dirty="0" err="1"/>
              <a:t>treatment</a:t>
            </a:r>
            <a:r>
              <a:rPr lang="tr-TR" sz="800" dirty="0"/>
              <a:t> </a:t>
            </a:r>
            <a:r>
              <a:rPr lang="tr-TR" sz="800" dirty="0" err="1"/>
              <a:t>guidelines</a:t>
            </a:r>
            <a:r>
              <a:rPr lang="tr-TR" sz="800" dirty="0"/>
              <a:t>, 2015. MMWR </a:t>
            </a:r>
            <a:r>
              <a:rPr lang="tr-TR" sz="800" dirty="0" err="1"/>
              <a:t>Recomm</a:t>
            </a:r>
            <a:r>
              <a:rPr lang="tr-TR" sz="800" dirty="0"/>
              <a:t> </a:t>
            </a:r>
            <a:r>
              <a:rPr lang="tr-TR" sz="800" dirty="0" err="1"/>
              <a:t>Rep</a:t>
            </a:r>
            <a:r>
              <a:rPr lang="tr-TR" sz="800" dirty="0"/>
              <a:t> 2015; 64:1</a:t>
            </a:r>
          </a:p>
        </p:txBody>
      </p:sp>
      <p:pic>
        <p:nvPicPr>
          <p:cNvPr id="11" name="İçerik Yer Tutucusu 1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78D1853-0BB6-4592-B37B-CC2A16198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690689"/>
            <a:ext cx="8915400" cy="3567111"/>
          </a:xfrm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tx1"/>
                </a:solidFill>
              </a:rPr>
              <a:t>Hedefler</a:t>
            </a:r>
            <a:endParaRPr lang="tr-TR" sz="3200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/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etiyolojisinde yer alan faktörleri sayabilmek.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Hepatotrop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virüsleri sayabilmek.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hepatitlerin klinik belirtilerini sayabilmek.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hepatitlerin tanı kriterlerini açıklayabilmek.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Serolojik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testleri yorumlayabilmek.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hepatitlerden korunma yollarını sayabilmek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/>
          <a:lstStyle/>
          <a:p>
            <a:r>
              <a:rPr lang="tr-TR" dirty="0" err="1"/>
              <a:t>Flaviviridae</a:t>
            </a:r>
            <a:r>
              <a:rPr lang="tr-TR" dirty="0"/>
              <a:t> ailesinden bir RNA virüsüdür.</a:t>
            </a:r>
          </a:p>
          <a:p>
            <a:r>
              <a:rPr lang="tr-TR" dirty="0"/>
              <a:t>Enfeksiyon sonrası %70 ihtimalle kronikleşir.</a:t>
            </a:r>
          </a:p>
          <a:p>
            <a:r>
              <a:rPr lang="tr-TR" dirty="0" err="1"/>
              <a:t>Mortalitesi</a:t>
            </a:r>
            <a:r>
              <a:rPr lang="tr-TR" dirty="0"/>
              <a:t> %1-2’dir.</a:t>
            </a:r>
          </a:p>
          <a:p>
            <a:r>
              <a:rPr lang="tr-TR" dirty="0"/>
              <a:t>Siroz ve HCC ile ilişkilidir.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F06D2DC-2FE9-48BA-9630-0DD9CB6B2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971800"/>
            <a:ext cx="4552950" cy="32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Epidemiyeloji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Dünya genelinde yaklaşık 100 milyon kişi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HCV’ye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maruz kalmıştır ve 71 milyon kişi kronik hepatit C hastasıdır.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C41C0AA-7DCD-4CAD-922C-5431C96EF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4267200"/>
            <a:ext cx="3429000" cy="19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 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981200"/>
            <a:ext cx="813739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Bulaş yolları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Parenteral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Cinsel yol</a:t>
            </a:r>
          </a:p>
          <a:p>
            <a:pPr>
              <a:defRPr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Perinatal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bulaş</a:t>
            </a:r>
          </a:p>
          <a:p>
            <a:pPr>
              <a:defRPr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Aile içi bulaş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387D01-5CF3-4022-A97D-CB83F4B5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75" y="3806825"/>
            <a:ext cx="3733800" cy="2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13739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Akut hepatit C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Akut hastalık tablosu, virüse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maruziyetten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yaklaşık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7-8 hafta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sonra oluşur.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olanların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çoğusu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hastalığı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asemptomatik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olarak geçirir.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Semptomatik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olanlarda;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sarılık, sağ üst kadran ağrısı, bulantı, koyu renkli idrar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yapma gibi semptomlar olabilir.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D952516-C873-43EF-9A74-1FF09249C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76200"/>
            <a:ext cx="3810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223D04-F1CE-4AD0-B27F-0ADC80A0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C582F8-92EE-43F6-8630-274EF0FB9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Akut hepatit C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Serum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aminotransferaz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düzeyleri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semptomatik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hastalarda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artış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gösterir.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Aminotransferazların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artışından yaklaşık 1-4 hafta önce HCV-RNA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pozitifleşir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Anti-HCV virüs alındıktan 8 hafta sonra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pozitifleşir</a:t>
            </a:r>
            <a:r>
              <a:rPr lang="tr-TR" dirty="0"/>
              <a:t>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Fulminan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 gelişimi oldukça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nadirdir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893997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524000"/>
            <a:ext cx="8137398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Akut hepatit C</a:t>
            </a:r>
          </a:p>
          <a:p>
            <a:pPr marL="0" indent="0">
              <a:buNone/>
            </a:pPr>
            <a:r>
              <a:rPr lang="tr-TR" sz="2400" b="1" dirty="0"/>
              <a:t>Tanı</a:t>
            </a:r>
          </a:p>
          <a:p>
            <a:r>
              <a:rPr lang="tr-TR" sz="2400" dirty="0"/>
              <a:t>Akut hepatit klinik bulguları varlığı veya şüpheli HCV </a:t>
            </a:r>
            <a:r>
              <a:rPr lang="tr-TR" sz="2400" dirty="0" err="1"/>
              <a:t>maruziyeti</a:t>
            </a:r>
            <a:r>
              <a:rPr lang="tr-TR" sz="2400" dirty="0"/>
              <a:t> öyküsü varsa spesifik laboratuvar testleri yapılır.</a:t>
            </a:r>
          </a:p>
          <a:p>
            <a:pPr lvl="1"/>
            <a:r>
              <a:rPr lang="tr-TR" sz="2400" dirty="0"/>
              <a:t>HCV-RNA pozitifliğinin gösterilmesi ve ardından 12 hafta içinde </a:t>
            </a:r>
            <a:r>
              <a:rPr lang="tr-TR" sz="2400" dirty="0" err="1"/>
              <a:t>pozitifleşen</a:t>
            </a:r>
            <a:r>
              <a:rPr lang="tr-TR" sz="2400" dirty="0"/>
              <a:t> anti HCV antikorlarının varlığı veya;</a:t>
            </a:r>
          </a:p>
          <a:p>
            <a:pPr lvl="1"/>
            <a:r>
              <a:rPr lang="tr-TR" sz="2400" dirty="0"/>
              <a:t>Yeni </a:t>
            </a:r>
            <a:r>
              <a:rPr lang="tr-TR" sz="2400" dirty="0" err="1"/>
              <a:t>pozitifleşmiş</a:t>
            </a:r>
            <a:r>
              <a:rPr lang="tr-TR" sz="2400" dirty="0"/>
              <a:t> HCV-RNA ve anti HCV antikorlarının varlığı (son 6 ay içinde yapılan testlerde tespit edilmemiş) akut hepatit C tanısı koydurur.</a:t>
            </a:r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metin, harita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AAC2524-B89E-4D51-A7F4-DBC861765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467600" cy="5867400"/>
          </a:xfr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0B98686-3203-4665-92BE-AACF3243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00770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B29EC09-D0A8-40BC-884E-2958FB4E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47</a:t>
            </a:fld>
            <a:endParaRPr lang="tr-TR"/>
          </a:p>
        </p:txBody>
      </p:sp>
      <p:pic>
        <p:nvPicPr>
          <p:cNvPr id="11" name="İçerik Yer Tutucusu 1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941F4DA-912D-4AE5-8111-D45448745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391400" cy="5867400"/>
          </a:xfrm>
        </p:spPr>
      </p:pic>
    </p:spTree>
    <p:extLst>
      <p:ext uri="{BB962C8B-B14F-4D97-AF65-F5344CB8AC3E}">
        <p14:creationId xmlns:p14="http://schemas.microsoft.com/office/powerpoint/2010/main" val="4091473333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Kronik Hepatit C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Akut hepatit C tablosu %70-85 oranında kronikleşir.</a:t>
            </a:r>
          </a:p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ALT düzeyine bakılmaksızın en az 6 aydır anti-HCV ve HCV-RNA (+) olan kişilerde kronik hepatit C tanısı konulur.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7C0D76-53E6-417B-95C7-0C1534F4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292F21-18AD-4607-A3EC-7C302799A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Kronik Hepatit C</a:t>
            </a:r>
          </a:p>
          <a:p>
            <a:endParaRPr lang="tr-TR" sz="2400" dirty="0"/>
          </a:p>
          <a:p>
            <a:r>
              <a:rPr lang="tr-TR" sz="2400" dirty="0"/>
              <a:t>Kronik hepatit C hastalarının yaklaşık  %20-30’unda siroz gelişir ve </a:t>
            </a:r>
            <a:r>
              <a:rPr lang="tr-TR" sz="2400" dirty="0" err="1"/>
              <a:t>HCC’ye</a:t>
            </a:r>
            <a:r>
              <a:rPr lang="tr-TR" sz="2400" dirty="0"/>
              <a:t> ilerleyebilir.</a:t>
            </a:r>
          </a:p>
          <a:p>
            <a:r>
              <a:rPr lang="tr-TR" sz="2400" dirty="0"/>
              <a:t>Kronik HCV enfeksiyonunda </a:t>
            </a:r>
            <a:r>
              <a:rPr lang="tr-TR" sz="2400" dirty="0" err="1"/>
              <a:t>aminotransferaz</a:t>
            </a:r>
            <a:r>
              <a:rPr lang="tr-TR" sz="2400" dirty="0"/>
              <a:t> yüksekliği dalgalı seyir gösterir. %30 hastada ALT düzeyi sürekli normaldir.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729A20E-3DFB-44D3-A353-3B570F6F7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6524"/>
            <a:ext cx="3429000" cy="26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280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ADB376-7374-4217-BE24-626EBDC2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Hepatitler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EA8801-DBFC-40FF-90F7-3D1F02113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Hepatit,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karaciğer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inflamasyonu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için kullanılan genel bir terimdir.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Enfeksiyöz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enfeksiyöz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olmak üzere birçok sebebi olabilir.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Amerika’daki akut hepatit vakalarının %50’den fazlasını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hepatitler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oluşturmaktadır.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9C9880C-7A05-44FE-B958-C8BA87400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038600"/>
            <a:ext cx="4419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04430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4927AC-A0F3-44E2-8FF8-79E315EF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25F123-8AB4-4255-B885-252969ADD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Risk Grubu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Klinik veya biyokimyasal olarak kanıtlanmış karaciğer hastalığı olanlar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Hemodiyaliz hastaları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Sağlık çalışanları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HCV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olmuş anneden doğan çocuklar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Çoklu cinsel partneri olanlar ve seks işçileri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İv madde veya ilaç kullanımı olanlar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Aile içi temas riski olanlar 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İmmün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süpresif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kişiler ve kemoterapi alan hastalar 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01624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EB62D2-5786-431F-92CF-30B41200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9169FF-26D1-4493-B513-7EAE40BB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Risk grubu taraması anti HCV testi ile yapılır. Anti HCV pozitif saptandığı durumlarda HCV-RNA bakılmalıdır.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0FE708B-B3B7-48D4-B2B2-309B9EA4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00400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0772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100" b="1" dirty="0"/>
              <a:t>Tedavi</a:t>
            </a:r>
          </a:p>
          <a:p>
            <a:r>
              <a:rPr lang="tr-TR" sz="2800" dirty="0"/>
              <a:t>Uygun tedavi; HCV </a:t>
            </a:r>
            <a:r>
              <a:rPr lang="tr-TR" sz="2800" dirty="0" err="1"/>
              <a:t>genotipi</a:t>
            </a:r>
            <a:r>
              <a:rPr lang="tr-TR" sz="2800" dirty="0"/>
              <a:t>/</a:t>
            </a:r>
            <a:r>
              <a:rPr lang="tr-TR" sz="2800" dirty="0" err="1"/>
              <a:t>subtipi</a:t>
            </a:r>
            <a:r>
              <a:rPr lang="tr-TR" sz="2800" dirty="0"/>
              <a:t>, HCVRNA </a:t>
            </a:r>
            <a:r>
              <a:rPr lang="tr-TR" sz="2800" dirty="0" err="1"/>
              <a:t>titresi</a:t>
            </a:r>
            <a:r>
              <a:rPr lang="tr-TR" sz="2800" dirty="0"/>
              <a:t>, karaciğer hasarının seviyesi, önceki tedaviye cevap düzeyine göre seçilir.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A7F2E872-0F6F-4DFD-A69D-13A845F75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848600" cy="6416676"/>
          </a:xfrm>
        </p:spPr>
      </p:pic>
    </p:spTree>
    <p:extLst>
      <p:ext uri="{BB962C8B-B14F-4D97-AF65-F5344CB8AC3E}">
        <p14:creationId xmlns:p14="http://schemas.microsoft.com/office/powerpoint/2010/main" val="1543253592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51535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Korunma</a:t>
            </a:r>
          </a:p>
          <a:p>
            <a:r>
              <a:rPr lang="tr-TR" sz="2400" dirty="0"/>
              <a:t>Hepatit C’nin aşısı yoktur.</a:t>
            </a:r>
          </a:p>
          <a:p>
            <a:r>
              <a:rPr lang="tr-TR" sz="2400" dirty="0"/>
              <a:t>HCV ile </a:t>
            </a:r>
            <a:r>
              <a:rPr lang="tr-TR" sz="2400" dirty="0" err="1"/>
              <a:t>enfekte</a:t>
            </a:r>
            <a:r>
              <a:rPr lang="tr-TR" sz="2400" dirty="0"/>
              <a:t> kişi ile aynı evde yaşayan bireyler kişisel malzemeleri (diş fırçası ve tırnak makası) ortak kullanmamaları konusunda uyarılmalıdır.</a:t>
            </a:r>
          </a:p>
          <a:p>
            <a:r>
              <a:rPr lang="tr-TR" sz="2400" dirty="0"/>
              <a:t>Damar içi ilaç kullanma alışkanlığı olanlar ortak enjektör ve iğne kullanımı ile HCV </a:t>
            </a:r>
            <a:r>
              <a:rPr lang="tr-TR" sz="2400" dirty="0" err="1"/>
              <a:t>bulaşı</a:t>
            </a:r>
            <a:r>
              <a:rPr lang="tr-TR" sz="2400" dirty="0"/>
              <a:t> olabileceği konusunda uyarılmalıdır.</a:t>
            </a:r>
          </a:p>
          <a:p>
            <a:endParaRPr lang="tr-TR" sz="2400" dirty="0"/>
          </a:p>
          <a:p>
            <a:pPr>
              <a:lnSpc>
                <a:spcPct val="90000"/>
              </a:lnSpc>
            </a:pPr>
            <a:endParaRPr lang="tr-TR" sz="2400" dirty="0"/>
          </a:p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E1495E1-8929-4917-812C-E1252BBD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07" y="4662055"/>
            <a:ext cx="2162175" cy="16764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39F3876-4AFC-4E75-8DF1-5EE0AA8AD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36" y="4724400"/>
            <a:ext cx="2905125" cy="157162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3E272A6-C071-444E-BB2E-2DF13D34F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21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058150" cy="1325563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34109" y="1553731"/>
            <a:ext cx="8991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HCV </a:t>
            </a:r>
            <a:r>
              <a:rPr lang="tr-T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maruziyeti</a:t>
            </a: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şüphesi</a:t>
            </a:r>
          </a:p>
          <a:p>
            <a:r>
              <a:rPr lang="tr-TR" sz="2400" dirty="0"/>
              <a:t>Sağlık çalışanlarında HCV kontrolü; iğne batması, kesici aletlerle yaralanma, </a:t>
            </a:r>
            <a:r>
              <a:rPr lang="tr-TR" sz="2400" dirty="0" err="1"/>
              <a:t>mukozal</a:t>
            </a:r>
            <a:r>
              <a:rPr lang="tr-TR" sz="2400" dirty="0"/>
              <a:t> bulaşma ve HCV pozitif kan ürünleri ile temas sonrası yapılmalıdır.</a:t>
            </a:r>
          </a:p>
          <a:p>
            <a:r>
              <a:rPr lang="tr-TR" sz="2400" dirty="0"/>
              <a:t>Kanın </a:t>
            </a:r>
            <a:r>
              <a:rPr lang="tr-TR" sz="2400" dirty="0" err="1"/>
              <a:t>konjuktivaya</a:t>
            </a:r>
            <a:r>
              <a:rPr lang="tr-TR" sz="2400" dirty="0"/>
              <a:t> sıçraması ile bulaşma tanımlanmıştır. Sağlam deriden bulaşma bildirilmemiştir. </a:t>
            </a:r>
          </a:p>
          <a:p>
            <a:pPr marL="0" indent="0">
              <a:lnSpc>
                <a:spcPct val="90000"/>
              </a:lnSpc>
              <a:buNone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66FEF74-5D97-4AD9-B0E9-DA0791F32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962399"/>
            <a:ext cx="2590800" cy="239395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96853C1-5DCF-41F2-B2F0-DAF2CF51F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419749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C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51535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HCV </a:t>
            </a:r>
            <a:r>
              <a:rPr lang="tr-T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maruziyeti</a:t>
            </a:r>
            <a:r>
              <a:rPr lang="tr-T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şüphesi</a:t>
            </a:r>
          </a:p>
          <a:p>
            <a:pPr marL="0" indent="0">
              <a:buNone/>
            </a:pPr>
            <a:endParaRPr lang="tr-T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tr-TR" sz="2400" dirty="0"/>
              <a:t>Başlangıçta istenmesi gereken testler: Anti-HCV, HCV RNA ve ALT.</a:t>
            </a:r>
          </a:p>
          <a:p>
            <a:r>
              <a:rPr lang="tr-TR" sz="2400" dirty="0"/>
              <a:t>İzlemde istenmesi gerekli testler: </a:t>
            </a:r>
          </a:p>
          <a:p>
            <a:pPr lvl="1"/>
            <a:r>
              <a:rPr lang="tr-TR" sz="2100" dirty="0"/>
              <a:t>Bulaşma sonrası 4.-8. haftalar arasında HCV RNA; </a:t>
            </a:r>
          </a:p>
          <a:p>
            <a:pPr lvl="1"/>
            <a:r>
              <a:rPr lang="tr-TR" sz="2100" dirty="0"/>
              <a:t>4.-6. aylar arasında Anti-HCV, HCV RNA ve ALT</a:t>
            </a:r>
          </a:p>
          <a:p>
            <a:r>
              <a:rPr lang="tr-TR" sz="2400" dirty="0"/>
              <a:t>Akut HCV enfeksiyonu doğrulandığında ise 8-12 hafta beklenerek tedaviye başlanmalıdır.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14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D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439150" cy="5257800"/>
          </a:xfrm>
        </p:spPr>
        <p:txBody>
          <a:bodyPr>
            <a:normAutofit/>
          </a:bodyPr>
          <a:lstStyle/>
          <a:p>
            <a:r>
              <a:rPr lang="tr-TR" sz="2400" dirty="0" err="1"/>
              <a:t>Deltaviridae</a:t>
            </a:r>
            <a:r>
              <a:rPr lang="tr-TR" sz="2400" dirty="0"/>
              <a:t> ailesinden bir RNA virüsüdür.</a:t>
            </a:r>
          </a:p>
          <a:p>
            <a:r>
              <a:rPr lang="tr-TR" sz="2400" dirty="0"/>
              <a:t>Kendi RNA’sını sentezleyebilir ancak </a:t>
            </a:r>
            <a:r>
              <a:rPr lang="tr-TR" sz="2400" dirty="0" err="1"/>
              <a:t>lipoprotein</a:t>
            </a:r>
            <a:r>
              <a:rPr lang="tr-TR" sz="2400" dirty="0"/>
              <a:t> kılıfını yapmak için </a:t>
            </a:r>
            <a:r>
              <a:rPr lang="tr-TR" sz="2400" dirty="0" err="1"/>
              <a:t>HBV’ye</a:t>
            </a:r>
            <a:r>
              <a:rPr lang="tr-TR" sz="2400" dirty="0"/>
              <a:t> ihtiyaç duyar. Bu sebeple </a:t>
            </a:r>
            <a:r>
              <a:rPr lang="tr-TR" sz="2400" dirty="0" err="1"/>
              <a:t>defektif</a:t>
            </a:r>
            <a:r>
              <a:rPr lang="tr-TR" sz="2400" dirty="0"/>
              <a:t> bir virüstür.</a:t>
            </a:r>
          </a:p>
          <a:p>
            <a:pPr marL="0" indent="0">
              <a:buNone/>
            </a:pPr>
            <a:endParaRPr lang="tr-TR" dirty="0"/>
          </a:p>
          <a:p>
            <a:pPr lvl="1"/>
            <a:endParaRPr lang="tr-TR" dirty="0"/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C1CECE0-E50B-4149-8B15-A5D326054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925763"/>
            <a:ext cx="4381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D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137398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Epidemiyoloji</a:t>
            </a:r>
          </a:p>
          <a:p>
            <a:pPr marL="0" indent="0">
              <a:buNone/>
            </a:pPr>
            <a:endParaRPr lang="tr-TR" sz="2400" b="1" dirty="0"/>
          </a:p>
          <a:p>
            <a:pPr>
              <a:defRPr/>
            </a:pPr>
            <a:r>
              <a:rPr lang="tr-TR" sz="2400" dirty="0"/>
              <a:t>Dünya genelindeki 257 milyon HBV taşıyıcısından yaklaşık 15-20 milyon kişinin HDV ile </a:t>
            </a:r>
            <a:r>
              <a:rPr lang="tr-TR" sz="2400" dirty="0" err="1"/>
              <a:t>enfekte</a:t>
            </a:r>
            <a:r>
              <a:rPr lang="tr-TR" sz="2400" dirty="0"/>
              <a:t> olduğu bilinmektedir.</a:t>
            </a:r>
          </a:p>
          <a:p>
            <a:pPr>
              <a:defRPr/>
            </a:pPr>
            <a:r>
              <a:rPr lang="tr-TR" sz="2400" dirty="0" err="1"/>
              <a:t>HBV’ye</a:t>
            </a:r>
            <a:r>
              <a:rPr lang="tr-TR" sz="2400" dirty="0"/>
              <a:t> benzer yollarla bulaşır;</a:t>
            </a:r>
          </a:p>
          <a:p>
            <a:pPr lvl="1">
              <a:defRPr/>
            </a:pPr>
            <a:r>
              <a:rPr lang="tr-TR" sz="2400" dirty="0" err="1">
                <a:cs typeface="Calibri" panose="020F0502020204030204" pitchFamily="34" charset="0"/>
              </a:rPr>
              <a:t>Perkütan</a:t>
            </a:r>
            <a:r>
              <a:rPr lang="tr-TR" sz="2400" dirty="0">
                <a:cs typeface="Calibri" panose="020F0502020204030204" pitchFamily="34" charset="0"/>
              </a:rPr>
              <a:t> bulaş</a:t>
            </a:r>
          </a:p>
          <a:p>
            <a:pPr lvl="1">
              <a:defRPr/>
            </a:pPr>
            <a:r>
              <a:rPr lang="tr-TR" sz="2400" dirty="0">
                <a:cs typeface="Calibri" panose="020F0502020204030204" pitchFamily="34" charset="0"/>
              </a:rPr>
              <a:t>Cinsel yol ile bulaş</a:t>
            </a:r>
          </a:p>
          <a:p>
            <a:pPr lvl="1">
              <a:defRPr/>
            </a:pPr>
            <a:r>
              <a:rPr lang="tr-TR" sz="2400" dirty="0" err="1">
                <a:cs typeface="Calibri" panose="020F0502020204030204" pitchFamily="34" charset="0"/>
              </a:rPr>
              <a:t>Perinatal</a:t>
            </a:r>
            <a:r>
              <a:rPr lang="tr-TR" sz="2400" dirty="0">
                <a:cs typeface="Calibri" panose="020F0502020204030204" pitchFamily="34" charset="0"/>
              </a:rPr>
              <a:t> bulaş</a:t>
            </a:r>
          </a:p>
          <a:p>
            <a:pPr lvl="1">
              <a:defRPr/>
            </a:pPr>
            <a:r>
              <a:rPr lang="tr-TR" sz="2400" dirty="0" err="1">
                <a:cs typeface="Calibri" panose="020F0502020204030204" pitchFamily="34" charset="0"/>
              </a:rPr>
              <a:t>Horizontal</a:t>
            </a:r>
            <a:r>
              <a:rPr lang="tr-TR" sz="2400" dirty="0">
                <a:cs typeface="Calibri" panose="020F0502020204030204" pitchFamily="34" charset="0"/>
              </a:rPr>
              <a:t> bulaş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D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762000" y="1660215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/>
              <a:t>Klinik Seyir</a:t>
            </a:r>
          </a:p>
          <a:p>
            <a:pPr marL="0" indent="0">
              <a:buNone/>
            </a:pPr>
            <a:endParaRPr lang="tr-TR" sz="2400" b="1" dirty="0"/>
          </a:p>
          <a:p>
            <a:r>
              <a:rPr lang="tr-TR" sz="2400" i="1" u="sng" dirty="0" err="1"/>
              <a:t>Ko</a:t>
            </a:r>
            <a:r>
              <a:rPr lang="tr-TR" sz="2400" i="1" u="sng" dirty="0"/>
              <a:t>-enfeksiyon</a:t>
            </a:r>
          </a:p>
          <a:p>
            <a:pPr lvl="1"/>
            <a:r>
              <a:rPr lang="tr-TR" sz="2400" dirty="0"/>
              <a:t> Daha önceden HBV taşıyıcılığı olmayan kişiye eşzamanlı  HBV ve </a:t>
            </a:r>
            <a:r>
              <a:rPr lang="tr-TR" sz="2400" dirty="0" err="1"/>
              <a:t>HDV’nin</a:t>
            </a:r>
            <a:r>
              <a:rPr lang="tr-TR" sz="2400" dirty="0"/>
              <a:t> bulaşmasıdır.</a:t>
            </a:r>
          </a:p>
          <a:p>
            <a:pPr lvl="1"/>
            <a:r>
              <a:rPr lang="tr-TR" sz="2400" dirty="0"/>
              <a:t>Kronikleşme ihtimali %2’dir. (akut hepatit B’nin kronikleşme ihtimaliyle benzer)</a:t>
            </a:r>
          </a:p>
          <a:p>
            <a:r>
              <a:rPr lang="tr-TR" sz="2400" i="1" u="sng" dirty="0"/>
              <a:t>Süper-enfeksiyon</a:t>
            </a:r>
          </a:p>
          <a:p>
            <a:pPr lvl="1"/>
            <a:r>
              <a:rPr lang="tr-TR" sz="2400" dirty="0"/>
              <a:t>HBV taşıyıcısı olan kişide, bunun üzerine HDV enfeksiyonunun eklenmesidir.</a:t>
            </a:r>
          </a:p>
          <a:p>
            <a:pPr lvl="1"/>
            <a:r>
              <a:rPr lang="tr-TR" sz="2400" dirty="0"/>
              <a:t>Hastaların %5’inde </a:t>
            </a:r>
            <a:r>
              <a:rPr lang="tr-TR" sz="2400" dirty="0" err="1"/>
              <a:t>fulminan</a:t>
            </a:r>
            <a:r>
              <a:rPr lang="tr-TR" sz="2400" dirty="0"/>
              <a:t> seyir görülür.</a:t>
            </a:r>
          </a:p>
          <a:p>
            <a:pPr lvl="1"/>
            <a:r>
              <a:rPr lang="tr-TR" sz="2400" dirty="0"/>
              <a:t>Kronikleşme ihtimali %70-90’dır.</a:t>
            </a:r>
          </a:p>
          <a:p>
            <a:pPr lvl="1"/>
            <a:r>
              <a:rPr lang="tr-TR" sz="2400" dirty="0"/>
              <a:t>Bu hastalarda siroz ve HCC daha hızlı bir şekilde gelişir.</a:t>
            </a:r>
          </a:p>
          <a:p>
            <a:pPr marL="3429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81900" cy="1325563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Hepatitler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838200" y="1825625"/>
            <a:ext cx="3200400" cy="4351338"/>
          </a:xfrm>
        </p:spPr>
        <p:txBody>
          <a:bodyPr>
            <a:normAutofit/>
          </a:bodyPr>
          <a:lstStyle/>
          <a:p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Enfeksiyöz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Bakteriyal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Fungal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Parazitik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>
              <a:buNone/>
            </a:pPr>
            <a:endParaRPr lang="tr-TR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2ED99BF-ED20-49DF-AEC6-6BC896E8617F}"/>
              </a:ext>
            </a:extLst>
          </p:cNvPr>
          <p:cNvSpPr txBox="1"/>
          <p:nvPr/>
        </p:nvSpPr>
        <p:spPr>
          <a:xfrm>
            <a:off x="2971800" y="1809128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Nonenfeksiyöz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Alkolik hepatit</a:t>
            </a:r>
          </a:p>
          <a:p>
            <a:pPr marL="342900"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İlaca bağlı hepatit</a:t>
            </a:r>
          </a:p>
          <a:p>
            <a:pPr marL="342900"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Otoimmün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</a:t>
            </a:r>
          </a:p>
          <a:p>
            <a:pPr marL="342900"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İskemik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</a:t>
            </a:r>
          </a:p>
          <a:p>
            <a:pPr marL="342900"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Metabolik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hastalıklara bağlı hep.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74ECE36-57A1-452C-B394-CDB69541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259295"/>
            <a:ext cx="42862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B7FF4478-E363-4CB8-833E-B77F35E03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010399" cy="5486399"/>
          </a:xfrm>
        </p:spPr>
      </p:pic>
    </p:spTree>
    <p:extLst>
      <p:ext uri="{BB962C8B-B14F-4D97-AF65-F5344CB8AC3E}">
        <p14:creationId xmlns:p14="http://schemas.microsoft.com/office/powerpoint/2010/main" val="1238245968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3A1DA8FF-017D-48BF-A157-C7966A0EA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7086600" cy="5562600"/>
          </a:xfrm>
        </p:spPr>
      </p:pic>
    </p:spTree>
    <p:extLst>
      <p:ext uri="{BB962C8B-B14F-4D97-AF65-F5344CB8AC3E}">
        <p14:creationId xmlns:p14="http://schemas.microsoft.com/office/powerpoint/2010/main" val="670376077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D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47800"/>
            <a:ext cx="8515350" cy="4729163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HDV enfeksiyonunda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serolojik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tanı</a:t>
            </a: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37759"/>
              </p:ext>
            </p:extLst>
          </p:nvPr>
        </p:nvGraphicFramePr>
        <p:xfrm>
          <a:off x="-2" y="2286000"/>
          <a:ext cx="9143999" cy="34825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14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99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01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26964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HBsAg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HBeAg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HBe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u="sng" dirty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sz="1400" b="1" u="sng" dirty="0" err="1">
                          <a:solidFill>
                            <a:schemeClr val="tx1"/>
                          </a:solidFill>
                        </a:rPr>
                        <a:t>HBc</a:t>
                      </a:r>
                      <a:r>
                        <a:rPr lang="tr-TR" sz="1400" b="1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400" b="1" u="sng" dirty="0" err="1">
                          <a:solidFill>
                            <a:schemeClr val="tx1"/>
                          </a:solidFill>
                        </a:rPr>
                        <a:t>IgM</a:t>
                      </a:r>
                      <a:endParaRPr lang="tr-TR" sz="14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u="sng" dirty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sz="1400" b="1" u="sng" dirty="0" err="1">
                          <a:solidFill>
                            <a:schemeClr val="tx1"/>
                          </a:solidFill>
                        </a:rPr>
                        <a:t>HBc</a:t>
                      </a:r>
                      <a:r>
                        <a:rPr lang="tr-TR" sz="1400" b="1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400" b="1" u="sng" dirty="0" err="1">
                          <a:solidFill>
                            <a:schemeClr val="tx1"/>
                          </a:solidFill>
                        </a:rPr>
                        <a:t>IgG</a:t>
                      </a:r>
                      <a:endParaRPr lang="tr-TR" sz="1400" b="1" u="sng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HBs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Anti-HDV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HDV RNA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YORUM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51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  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 +/-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  +/-</a:t>
                      </a: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Koenfeksiyon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51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  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 +/-</a:t>
                      </a:r>
                    </a:p>
                    <a:p>
                      <a:pPr algn="ctr"/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  +/-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</a:t>
                      </a:r>
                      <a:endParaRPr lang="tr-TR" sz="2400" b="1" i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>
                          <a:solidFill>
                            <a:schemeClr val="tx1"/>
                          </a:solidFill>
                        </a:rPr>
                        <a:t>Süperenfeksiyon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518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(6</a:t>
                      </a:r>
                      <a:r>
                        <a:rPr lang="tr-TR" sz="1400" b="1" baseline="0" dirty="0">
                          <a:solidFill>
                            <a:schemeClr val="tx1"/>
                          </a:solidFill>
                        </a:rPr>
                        <a:t> aydan uzun)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+/-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 +/-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i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i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(6</a:t>
                      </a:r>
                      <a:r>
                        <a:rPr lang="tr-TR" sz="1400" b="1" baseline="0" dirty="0">
                          <a:solidFill>
                            <a:schemeClr val="tx1"/>
                          </a:solidFill>
                        </a:rPr>
                        <a:t> aydan uzun)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</a:rPr>
                        <a:t>Kronik Hepatit 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9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D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Tedavi</a:t>
            </a:r>
          </a:p>
          <a:p>
            <a:r>
              <a:rPr lang="tr-TR" sz="2400" dirty="0"/>
              <a:t>Akut hepatit D için uygulanabilecek özgün tedavi yoktur. Destek tedavisi uygulanır.</a:t>
            </a:r>
          </a:p>
          <a:p>
            <a:r>
              <a:rPr lang="tr-TR" sz="2400" dirty="0" err="1"/>
              <a:t>Fulminan</a:t>
            </a:r>
            <a:r>
              <a:rPr lang="tr-TR" sz="2400" dirty="0"/>
              <a:t> seyir gösteren olgular için karaciğer </a:t>
            </a:r>
            <a:r>
              <a:rPr lang="tr-TR" sz="2400" dirty="0" err="1"/>
              <a:t>transplantı</a:t>
            </a:r>
            <a:r>
              <a:rPr lang="tr-TR" sz="2400" dirty="0"/>
              <a:t> gerekmektedir.</a:t>
            </a:r>
          </a:p>
          <a:p>
            <a:r>
              <a:rPr lang="tr-TR" sz="2400" dirty="0" err="1"/>
              <a:t>Antiviral</a:t>
            </a:r>
            <a:r>
              <a:rPr lang="tr-TR" sz="2400" dirty="0"/>
              <a:t> tedavide interferon alfa kullanılabilir.</a:t>
            </a:r>
          </a:p>
          <a:p>
            <a:pPr marL="0" indent="0">
              <a:buNone/>
            </a:pPr>
            <a:endParaRPr lang="tr-TR" sz="2400" dirty="0"/>
          </a:p>
          <a:p>
            <a:pPr>
              <a:buFont typeface="Wingdings" panose="05000000000000000000" pitchFamily="2" charset="2"/>
              <a:buChar char="q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60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90689"/>
            <a:ext cx="8058150" cy="4862511"/>
          </a:xfrm>
        </p:spPr>
        <p:txBody>
          <a:bodyPr>
            <a:normAutofit/>
          </a:bodyPr>
          <a:lstStyle/>
          <a:p>
            <a:r>
              <a:rPr lang="tr-TR" sz="2400" dirty="0" err="1"/>
              <a:t>Calisiviridae</a:t>
            </a:r>
            <a:r>
              <a:rPr lang="tr-TR" sz="2400" dirty="0"/>
              <a:t> ailesinden bir RNA virüsüdür.</a:t>
            </a:r>
          </a:p>
          <a:p>
            <a:r>
              <a:rPr lang="tr-TR" sz="2400" dirty="0"/>
              <a:t>Temel olarak </a:t>
            </a:r>
            <a:r>
              <a:rPr lang="tr-TR" sz="2400" dirty="0" err="1"/>
              <a:t>fekal</a:t>
            </a:r>
            <a:r>
              <a:rPr lang="tr-TR" sz="2400" dirty="0"/>
              <a:t> oral yol ile bulaşır. Özellikle endemik bölgelerde kan yoluyla </a:t>
            </a:r>
            <a:r>
              <a:rPr lang="tr-TR" sz="2400" dirty="0" err="1"/>
              <a:t>bulaşı</a:t>
            </a:r>
            <a:r>
              <a:rPr lang="tr-TR" sz="2400" dirty="0"/>
              <a:t> da vardır.</a:t>
            </a:r>
          </a:p>
          <a:p>
            <a:r>
              <a:rPr lang="tr-TR" sz="2400" dirty="0"/>
              <a:t>Kronikleşme göstermez.</a:t>
            </a:r>
          </a:p>
          <a:p>
            <a:r>
              <a:rPr lang="tr-TR" sz="2400" dirty="0"/>
              <a:t>Siroz ve HCC ile ilişkisi yoktur.</a:t>
            </a:r>
          </a:p>
          <a:p>
            <a:r>
              <a:rPr lang="tr-TR" sz="2400" dirty="0" err="1"/>
              <a:t>Mortalitesi</a:t>
            </a:r>
            <a:r>
              <a:rPr lang="tr-TR" sz="2400" dirty="0"/>
              <a:t>  genel olarak %1-3 iken gebelikte geçirilen hepatit E </a:t>
            </a:r>
            <a:r>
              <a:rPr lang="tr-TR" sz="2400" dirty="0" err="1"/>
              <a:t>mortalitesi</a:t>
            </a:r>
            <a:r>
              <a:rPr lang="tr-TR" sz="2400" dirty="0"/>
              <a:t>  %15-25‘dir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64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9F80E63-7EC0-462B-81D3-C8A7A6DFE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692" y="4519566"/>
            <a:ext cx="4648200" cy="21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43915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Epidemiyoloji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Gelişmekte olan ülkelerde hepatit 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prevelansı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daha yüksektir.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Su kaynaklarındaki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kontaminasyona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bağlı olarak, en yüksek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prevelans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Asya ve Afrika ülkelerindedir.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İnsan dışı kaynaklardan bulaş olmaz.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tr-TR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tr-TR" sz="32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F613A3C-4A29-4FE6-AFCF-1580C0A2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648200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13739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Klinik Seyir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İnkübasyon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süresi 15-60 gündür.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Hastaların büyük bir çoğunluğu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asemptomatiktir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veya hafif semptomlar gösterir.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Semptomatik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hastalarda bulantı, kusma, karın ağrısı, halsizlik, sarılık görülebilir.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Fizik muayenede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hepatomegali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tespit edilebilir.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66</a:t>
            </a:fld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DD051DE-4839-4AF7-83B4-EFDAC36C5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41960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137398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Serolojik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Tanı</a:t>
            </a: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HEV RNA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Akut enfeksiyonda hem serumda, hem de safra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feçeste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saptanabilir.</a:t>
            </a:r>
          </a:p>
          <a:p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Anti-HEV </a:t>
            </a:r>
            <a:r>
              <a:rPr lang="tr-T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ALT pikinden önce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pozitifleşir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6-12 ay içerisinde kaybolur.</a:t>
            </a:r>
          </a:p>
          <a:p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Anti-HEV </a:t>
            </a:r>
            <a:r>
              <a:rPr lang="tr-T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Anti-HEV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kaybolduktan sonra oluşur, yıllarca pozitif kalabilir.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02176B-0E47-46AC-8F43-DAB4B8A37D06}" type="slidenum">
              <a:rPr lang="tr-TR" smtClean="0"/>
              <a:pPr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7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E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00200"/>
            <a:ext cx="851535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Serolojik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Tanı: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Tanıda altın standart PCR yöntemi ile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HEV RNA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bakılmasıdır.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Klinik özellikleri ile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 düşünülen hastada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anti-HEV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ise hasta hepatit E kabul edilebilir.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Klinik özellikleri ile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hepatit düşünülen hastada hepatit A, B, C göstergeleri negatif ve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anti-HEV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ise hasta hepatit E kabul edilebilir.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6834792"/>
      </p:ext>
    </p:extLst>
  </p:cSld>
  <p:clrMapOvr>
    <a:masterClrMapping/>
  </p:clrMapOvr>
  <p:transition spd="slow"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E </a:t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Tedavi</a:t>
            </a:r>
          </a:p>
          <a:p>
            <a:pPr marL="0" indent="0">
              <a:buNone/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Uygulanabilecek özgün tedavisi yoktur.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Destek tedavisi önerilir.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546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3363" y="304800"/>
            <a:ext cx="7886700" cy="1325563"/>
          </a:xfrm>
        </p:spPr>
        <p:txBody>
          <a:bodyPr/>
          <a:lstStyle/>
          <a:p>
            <a:r>
              <a:rPr lang="tr-T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Hepatitler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hepatotrop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virüsler: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A (HAV)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B (HBV)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C (HCV)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D (HDV)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Hepatit E (HEV)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Sekonder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hepatotrop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virüsler:</a:t>
            </a:r>
          </a:p>
          <a:p>
            <a:pPr lvl="1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EBV, CMV, HSV,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Adenovirüs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9BC2E5-0CE5-40A1-B7DE-C3CB8B78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Kaynakça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4DF816-FCF6-4BBA-AF30-2CC55FA9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27" y="1910664"/>
            <a:ext cx="7886700" cy="4351338"/>
          </a:xfrm>
        </p:spPr>
        <p:txBody>
          <a:bodyPr>
            <a:normAutofit/>
          </a:bodyPr>
          <a:lstStyle/>
          <a:p>
            <a:r>
              <a:rPr lang="tr-TR" sz="2000" dirty="0"/>
              <a:t>Türkiye </a:t>
            </a:r>
            <a:r>
              <a:rPr lang="tr-TR" sz="2000" dirty="0" err="1"/>
              <a:t>Viral</a:t>
            </a:r>
            <a:r>
              <a:rPr lang="tr-TR" sz="2000" dirty="0"/>
              <a:t> Hepatitler Tanı ve Tedavi Klavuzu-2017</a:t>
            </a:r>
          </a:p>
          <a:p>
            <a:r>
              <a:rPr lang="tr-TR" sz="2000" dirty="0" err="1"/>
              <a:t>Lai</a:t>
            </a:r>
            <a:r>
              <a:rPr lang="tr-TR" sz="2000" dirty="0"/>
              <a:t>, M., &amp; </a:t>
            </a:r>
            <a:r>
              <a:rPr lang="tr-TR" sz="2000" dirty="0" err="1"/>
              <a:t>Chopra</a:t>
            </a:r>
            <a:r>
              <a:rPr lang="tr-TR" sz="2000" dirty="0"/>
              <a:t>, S. </a:t>
            </a:r>
            <a:r>
              <a:rPr lang="tr-TR" sz="2000" dirty="0" err="1"/>
              <a:t>Hepatitis</a:t>
            </a:r>
            <a:r>
              <a:rPr lang="tr-TR" sz="2000" dirty="0"/>
              <a:t> A </a:t>
            </a:r>
            <a:r>
              <a:rPr lang="tr-TR" sz="2000" dirty="0" err="1"/>
              <a:t>virus</a:t>
            </a:r>
            <a:r>
              <a:rPr lang="tr-TR" sz="2000" dirty="0"/>
              <a:t> </a:t>
            </a:r>
            <a:r>
              <a:rPr lang="tr-TR" sz="2000" dirty="0" err="1"/>
              <a:t>infection</a:t>
            </a:r>
            <a:r>
              <a:rPr lang="tr-TR" sz="2000" dirty="0"/>
              <a:t> in </a:t>
            </a:r>
            <a:r>
              <a:rPr lang="tr-TR" sz="2000" dirty="0" err="1"/>
              <a:t>adults</a:t>
            </a:r>
            <a:r>
              <a:rPr lang="tr-TR" sz="2000" dirty="0"/>
              <a:t>: </a:t>
            </a:r>
            <a:r>
              <a:rPr lang="tr-TR" sz="2000" dirty="0" err="1"/>
              <a:t>Epidemiology</a:t>
            </a:r>
            <a:r>
              <a:rPr lang="tr-TR" sz="2000" dirty="0"/>
              <a:t>, </a:t>
            </a:r>
            <a:r>
              <a:rPr lang="tr-TR" sz="2000" dirty="0" err="1"/>
              <a:t>clinical</a:t>
            </a:r>
            <a:r>
              <a:rPr lang="tr-TR" sz="2000" dirty="0"/>
              <a:t> </a:t>
            </a:r>
            <a:r>
              <a:rPr lang="tr-TR" sz="2000" dirty="0" err="1"/>
              <a:t>manifestations</a:t>
            </a:r>
            <a:r>
              <a:rPr lang="tr-TR" sz="2000" dirty="0"/>
              <a:t>,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diagnosis</a:t>
            </a:r>
            <a:r>
              <a:rPr lang="tr-TR" sz="2000" dirty="0"/>
              <a:t>.</a:t>
            </a:r>
          </a:p>
          <a:p>
            <a:r>
              <a:rPr lang="tr-TR" sz="20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</a:t>
            </a:r>
            <a:r>
              <a:rPr lang="tr-TR" sz="20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SF Lok, MD </a:t>
            </a:r>
            <a:r>
              <a:rPr lang="en-US" sz="2000" dirty="0"/>
              <a:t>Hepatitis B virus: Screening and diagnosis</a:t>
            </a:r>
            <a:endParaRPr lang="tr-TR" sz="2000" dirty="0"/>
          </a:p>
          <a:p>
            <a:r>
              <a:rPr lang="tr-TR" sz="2000" dirty="0" err="1"/>
              <a:t>Judith</a:t>
            </a:r>
            <a:r>
              <a:rPr lang="tr-TR" sz="2000" dirty="0"/>
              <a:t> A </a:t>
            </a:r>
            <a:r>
              <a:rPr lang="tr-TR" sz="2000" dirty="0" err="1"/>
              <a:t>Aberg</a:t>
            </a:r>
            <a:r>
              <a:rPr lang="tr-TR" sz="2000" dirty="0"/>
              <a:t>, MD , </a:t>
            </a:r>
            <a:r>
              <a:rPr lang="tr-TR" sz="2000" dirty="0" err="1"/>
              <a:t>Demetre</a:t>
            </a:r>
            <a:r>
              <a:rPr lang="tr-TR" sz="2000" dirty="0"/>
              <a:t> C </a:t>
            </a:r>
            <a:r>
              <a:rPr lang="tr-TR" sz="2000" dirty="0" err="1"/>
              <a:t>Daskalakis</a:t>
            </a:r>
            <a:r>
              <a:rPr lang="tr-TR" sz="2000" dirty="0"/>
              <a:t>, MD, MPH </a:t>
            </a:r>
            <a:r>
              <a:rPr lang="en-US" sz="2000" dirty="0"/>
              <a:t>Management of nonoccupational exposures to HIV and hepatitis B and C in adults</a:t>
            </a:r>
            <a:endParaRPr lang="tr-TR" sz="2000" dirty="0"/>
          </a:p>
          <a:p>
            <a:r>
              <a:rPr lang="tr-TR" sz="2000" dirty="0"/>
              <a:t>Jordan J </a:t>
            </a:r>
            <a:r>
              <a:rPr lang="tr-TR" sz="2000" dirty="0" err="1"/>
              <a:t>Feld</a:t>
            </a:r>
            <a:r>
              <a:rPr lang="tr-TR" sz="2000" dirty="0"/>
              <a:t>, MD, MPH, </a:t>
            </a:r>
            <a:r>
              <a:rPr lang="en-US" sz="2000" dirty="0"/>
              <a:t>Clinical manifestations, diagnosis, and treatment of acute hepatitis C virus infection in adults</a:t>
            </a:r>
            <a:endParaRPr lang="tr-TR" sz="2000" dirty="0"/>
          </a:p>
          <a:p>
            <a:r>
              <a:rPr lang="tr-TR" sz="2000" dirty="0" err="1"/>
              <a:t>Francesco</a:t>
            </a:r>
            <a:r>
              <a:rPr lang="tr-TR" sz="2000" dirty="0"/>
              <a:t> </a:t>
            </a:r>
            <a:r>
              <a:rPr lang="tr-TR" sz="2000" dirty="0" err="1"/>
              <a:t>Negro</a:t>
            </a:r>
            <a:r>
              <a:rPr lang="tr-TR" sz="2000" dirty="0"/>
              <a:t>, MD, </a:t>
            </a:r>
            <a:r>
              <a:rPr lang="tr-TR" sz="2000" dirty="0" err="1"/>
              <a:t>Anna</a:t>
            </a:r>
            <a:r>
              <a:rPr lang="tr-TR" sz="2000" dirty="0"/>
              <a:t> SF Lok, MD </a:t>
            </a:r>
            <a:r>
              <a:rPr lang="en-US" sz="2000" dirty="0"/>
              <a:t>Pathogenesis, epidemiology, natural history, and clinical manifestations of hepatitis D virus infection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68612351"/>
      </p:ext>
    </p:extLst>
  </p:cSld>
  <p:clrMapOvr>
    <a:masterClrMapping/>
  </p:clrMapOvr>
  <p:transition spd="slow">
    <p:push dir="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198378-4B8A-434A-8D98-18DD50DD1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5400" dirty="0">
                <a:latin typeface="Arial" panose="020B0604020202020204" pitchFamily="34" charset="0"/>
                <a:cs typeface="Arial" panose="020B0604020202020204" pitchFamily="34" charset="0"/>
              </a:rPr>
              <a:t>TEŞEKKÜRLER…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7E92326-3AD4-4CA7-B15C-8F24F3DF5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29731"/>
            <a:ext cx="5105400" cy="30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947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1E144F-EAD7-4FAB-9730-0AC2C1914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033963"/>
          </a:xfrm>
        </p:spPr>
        <p:txBody>
          <a:bodyPr>
            <a:normAutofit/>
          </a:bodyPr>
          <a:lstStyle/>
          <a:p>
            <a:r>
              <a:rPr lang="tr-TR" sz="2800" dirty="0"/>
              <a:t>Virüslere bağlı oluşan akut hepatit tablosu</a:t>
            </a:r>
            <a:r>
              <a:rPr lang="tr-TR" sz="2400" dirty="0"/>
              <a:t>;</a:t>
            </a:r>
          </a:p>
          <a:p>
            <a:pPr lvl="1"/>
            <a:r>
              <a:rPr lang="tr-TR" sz="2400" dirty="0" err="1"/>
              <a:t>Subklinik</a:t>
            </a:r>
            <a:r>
              <a:rPr lang="tr-TR" sz="2400" dirty="0"/>
              <a:t> olarak geçirilebilir.</a:t>
            </a:r>
          </a:p>
          <a:p>
            <a:pPr lvl="1"/>
            <a:r>
              <a:rPr lang="tr-TR" sz="2400" dirty="0"/>
              <a:t>Kendini sınırlayan, </a:t>
            </a:r>
            <a:r>
              <a:rPr lang="tr-TR" sz="2400" dirty="0" err="1"/>
              <a:t>semptomatik</a:t>
            </a:r>
            <a:r>
              <a:rPr lang="tr-TR" sz="2400" dirty="0"/>
              <a:t> hastalığı dönüşebilir.</a:t>
            </a:r>
          </a:p>
          <a:p>
            <a:pPr lvl="1"/>
            <a:r>
              <a:rPr lang="tr-TR" sz="2400" dirty="0" err="1"/>
              <a:t>Fulminan</a:t>
            </a:r>
            <a:r>
              <a:rPr lang="tr-TR" sz="2400" dirty="0"/>
              <a:t> hepatite ilerleyebilir.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E64BCC1-B95F-4941-B5B0-D4CC053CC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71800"/>
            <a:ext cx="5410200" cy="37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1427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 A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8650" y="1690689"/>
            <a:ext cx="7372350" cy="5167311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Picornaviridae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ailesinden bir RNA virüsüdür.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Genellikle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fekal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-oral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yolla bulaşır. 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Virüsün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inkübasyon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süresi ortalama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4 haftadır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Genellikle kendini sınırlayan ve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kronikleşmeyen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bir hepatit tablosu yapar.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Fulminan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seyir nadirdir(%0.1).</a:t>
            </a: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5AF9455-B9E8-4C82-B9C0-686A52E30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648200"/>
            <a:ext cx="3657600" cy="207327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4C9B395-7032-40D5-B46D-1479A8777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8068"/>
            <a:ext cx="2752725" cy="15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6495</TotalTime>
  <Words>3186</Words>
  <Application>Microsoft Office PowerPoint</Application>
  <PresentationFormat>Ekran Gösterisi (4:3)</PresentationFormat>
  <Paragraphs>513</Paragraphs>
  <Slides>71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Times New Roman</vt:lpstr>
      <vt:lpstr>Wingdings</vt:lpstr>
      <vt:lpstr>Office Teması</vt:lpstr>
      <vt:lpstr>VİRAL HEPATİTLER</vt:lpstr>
      <vt:lpstr>Sunum Planı</vt:lpstr>
      <vt:lpstr> Amaç</vt:lpstr>
      <vt:lpstr>Hedefler</vt:lpstr>
      <vt:lpstr>Hepatitler</vt:lpstr>
      <vt:lpstr>   Hepatitler</vt:lpstr>
      <vt:lpstr>Viral Hepatitler</vt:lpstr>
      <vt:lpstr>PowerPoint Sunusu</vt:lpstr>
      <vt:lpstr>Hepatit A </vt:lpstr>
      <vt:lpstr>Hepatit A</vt:lpstr>
      <vt:lpstr>Hepatit A </vt:lpstr>
      <vt:lpstr>Hepatit A </vt:lpstr>
      <vt:lpstr>PowerPoint Sunusu</vt:lpstr>
      <vt:lpstr>Hepatit A </vt:lpstr>
      <vt:lpstr>Hepatit A</vt:lpstr>
      <vt:lpstr>Hepatit A</vt:lpstr>
      <vt:lpstr>Hepatit A</vt:lpstr>
      <vt:lpstr>Hepatit A</vt:lpstr>
      <vt:lpstr>PowerPoint Sunusu</vt:lpstr>
      <vt:lpstr>PowerPoint Sunusu</vt:lpstr>
      <vt:lpstr>Hepatit B</vt:lpstr>
      <vt:lpstr>Hepatit B</vt:lpstr>
      <vt:lpstr>Hepatit B </vt:lpstr>
      <vt:lpstr>Hepatit B</vt:lpstr>
      <vt:lpstr>Hepatit B</vt:lpstr>
      <vt:lpstr>Hepatit B</vt:lpstr>
      <vt:lpstr>Hepatit B </vt:lpstr>
      <vt:lpstr>PowerPoint Sunusu</vt:lpstr>
      <vt:lpstr>PowerPoint Sunusu</vt:lpstr>
      <vt:lpstr>Hepatit B </vt:lpstr>
      <vt:lpstr>PowerPoint Sunusu</vt:lpstr>
      <vt:lpstr>Hepatit B</vt:lpstr>
      <vt:lpstr>Hepatit B</vt:lpstr>
      <vt:lpstr>Hepatit B</vt:lpstr>
      <vt:lpstr>Hepatit B</vt:lpstr>
      <vt:lpstr>Hepatit B</vt:lpstr>
      <vt:lpstr>Hepatit B</vt:lpstr>
      <vt:lpstr>Hepatit B</vt:lpstr>
      <vt:lpstr>Hepatit B</vt:lpstr>
      <vt:lpstr>Hepatit C</vt:lpstr>
      <vt:lpstr>Hepatit C</vt:lpstr>
      <vt:lpstr>Hepatit C </vt:lpstr>
      <vt:lpstr>Hepatit C</vt:lpstr>
      <vt:lpstr>Hepatit C</vt:lpstr>
      <vt:lpstr>Hepatit C</vt:lpstr>
      <vt:lpstr>PowerPoint Sunusu</vt:lpstr>
      <vt:lpstr>PowerPoint Sunusu</vt:lpstr>
      <vt:lpstr>Hepatit C</vt:lpstr>
      <vt:lpstr>Hepatit C</vt:lpstr>
      <vt:lpstr>Hepatit C</vt:lpstr>
      <vt:lpstr>Hepatit C</vt:lpstr>
      <vt:lpstr>Hepatit C</vt:lpstr>
      <vt:lpstr>PowerPoint Sunusu</vt:lpstr>
      <vt:lpstr>Hepatit C</vt:lpstr>
      <vt:lpstr>Hepatit C</vt:lpstr>
      <vt:lpstr>Hepatit C </vt:lpstr>
      <vt:lpstr>Hepatit D</vt:lpstr>
      <vt:lpstr>Hepatit D</vt:lpstr>
      <vt:lpstr>Hepatit D</vt:lpstr>
      <vt:lpstr>PowerPoint Sunusu</vt:lpstr>
      <vt:lpstr>PowerPoint Sunusu</vt:lpstr>
      <vt:lpstr>Hepatit D</vt:lpstr>
      <vt:lpstr>Hepatit D</vt:lpstr>
      <vt:lpstr>Hepatit E</vt:lpstr>
      <vt:lpstr>Hepatit E</vt:lpstr>
      <vt:lpstr>Hepatit E</vt:lpstr>
      <vt:lpstr>Hepatit E</vt:lpstr>
      <vt:lpstr>Hepatit E</vt:lpstr>
      <vt:lpstr>Hepatit E  </vt:lpstr>
      <vt:lpstr>Kaynakça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VİRAL HEPATİTLER</dc:title>
  <cp:lastModifiedBy>Feyzanur  Çelik</cp:lastModifiedBy>
  <cp:revision>150</cp:revision>
  <dcterms:created xsi:type="dcterms:W3CDTF">2017-12-26T19:54:39Z</dcterms:created>
  <dcterms:modified xsi:type="dcterms:W3CDTF">2019-12-24T09:39:01Z</dcterms:modified>
</cp:coreProperties>
</file>