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58" r:id="rId5"/>
    <p:sldId id="283" r:id="rId6"/>
    <p:sldId id="259" r:id="rId7"/>
    <p:sldId id="284" r:id="rId8"/>
    <p:sldId id="260" r:id="rId9"/>
    <p:sldId id="285" r:id="rId10"/>
    <p:sldId id="261" r:id="rId11"/>
    <p:sldId id="263" r:id="rId12"/>
    <p:sldId id="286" r:id="rId13"/>
    <p:sldId id="300" r:id="rId14"/>
    <p:sldId id="264" r:id="rId15"/>
    <p:sldId id="262" r:id="rId16"/>
    <p:sldId id="288" r:id="rId17"/>
    <p:sldId id="287" r:id="rId18"/>
    <p:sldId id="265" r:id="rId19"/>
    <p:sldId id="266" r:id="rId20"/>
    <p:sldId id="269" r:id="rId21"/>
    <p:sldId id="289" r:id="rId22"/>
    <p:sldId id="270" r:id="rId23"/>
    <p:sldId id="268" r:id="rId24"/>
    <p:sldId id="290" r:id="rId25"/>
    <p:sldId id="271" r:id="rId26"/>
    <p:sldId id="291" r:id="rId27"/>
    <p:sldId id="292" r:id="rId28"/>
    <p:sldId id="297" r:id="rId29"/>
    <p:sldId id="272" r:id="rId30"/>
    <p:sldId id="293" r:id="rId31"/>
    <p:sldId id="273" r:id="rId32"/>
    <p:sldId id="294" r:id="rId33"/>
    <p:sldId id="274" r:id="rId34"/>
    <p:sldId id="295" r:id="rId35"/>
    <p:sldId id="275" r:id="rId36"/>
    <p:sldId id="296" r:id="rId37"/>
    <p:sldId id="276" r:id="rId38"/>
    <p:sldId id="277" r:id="rId39"/>
    <p:sldId id="298" r:id="rId40"/>
    <p:sldId id="278" r:id="rId41"/>
    <p:sldId id="299" r:id="rId42"/>
    <p:sldId id="279" r:id="rId43"/>
    <p:sldId id="281" r:id="rId4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2F8A20-4C30-4DB9-B4DB-662B9208C0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F3940CE-DD77-4E89-830E-4C091F8AE9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5585379-25C1-469C-8DF7-8A46C122F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0222-B1F6-445E-A8C7-7DAB4D37DC45}" type="datetimeFigureOut">
              <a:rPr lang="tr-TR" smtClean="0"/>
              <a:t>29.06.2021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251D616-931D-48BB-8400-082FB0B53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36D4BF0-6514-4A61-A74E-88517ABD8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7A7B-6C2A-4C04-B1C7-B6E87D872B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0518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66DD6E-4369-4D62-923E-882885278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34277DA8-3863-4E6F-828E-9DAE1A686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F7116A7-CD6F-47F7-A648-BB0F5BDAF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0222-B1F6-445E-A8C7-7DAB4D37DC45}" type="datetimeFigureOut">
              <a:rPr lang="tr-TR" smtClean="0"/>
              <a:t>29.06.2021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E681416-3EA2-4D0C-A33F-FB5A549D2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DFB79C7-1470-4DE4-BC04-4EC4A0E18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7A7B-6C2A-4C04-B1C7-B6E87D872B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0161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CF9115EF-3E70-46FB-B3BB-0EDBF23A74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E3BD3334-B468-44D7-88D5-2444316CCC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08CE8CE-EFA2-4A51-BF80-EBC57C439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0222-B1F6-445E-A8C7-7DAB4D37DC45}" type="datetimeFigureOut">
              <a:rPr lang="tr-TR" smtClean="0"/>
              <a:t>29.06.2021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E607715-2863-4FCA-BFFA-A4206223D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1EAA6C4-D9FC-4BF3-87FD-D42550A9D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7A7B-6C2A-4C04-B1C7-B6E87D872B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8622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B1C06E2-B45E-46D0-B708-9DE5E61DC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D2F1AF7-B22A-4F19-8B60-2E3CB49B0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C7C6E42-C21D-4666-8173-23647164D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0222-B1F6-445E-A8C7-7DAB4D37DC45}" type="datetimeFigureOut">
              <a:rPr lang="tr-TR" smtClean="0"/>
              <a:t>29.06.2021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898E755-999B-4D72-80F5-62066C28C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5A1EB17-EAA9-4CEF-BB94-CB104D618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7A7B-6C2A-4C04-B1C7-B6E87D872B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1097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98C3ED-56A2-4845-85AB-615D029B4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F61FDC2-FC34-4B21-B598-5A98AB9A3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9BE934A-46D6-4C14-A996-ED72011CE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0222-B1F6-445E-A8C7-7DAB4D37DC45}" type="datetimeFigureOut">
              <a:rPr lang="tr-TR" smtClean="0"/>
              <a:t>29.06.2021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45FED26-6C10-4BF9-85A9-B2B8C3B11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59D87C6-D2EF-4D97-B07A-012DA4234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7A7B-6C2A-4C04-B1C7-B6E87D872B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1813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67BC310-7CFE-4A75-ACA8-D0CE3C7CE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5614211-210F-4690-BF9A-5CD35A480D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EC4F7CEA-EA75-4C24-B7F6-DA791B2C5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6E9D41E-8080-4A93-A8B8-911066BA9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0222-B1F6-445E-A8C7-7DAB4D37DC45}" type="datetimeFigureOut">
              <a:rPr lang="tr-TR" smtClean="0"/>
              <a:t>29.06.2021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71C9C22-BB0C-4EFC-807F-79D66761A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931A394-6096-4E20-A49C-3C300BA23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7A7B-6C2A-4C04-B1C7-B6E87D872B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0892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AD5C274-F7B9-43F3-87E1-51F596E6E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EE602BB-BF90-4C83-9B7A-2DD857DD3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2F00B86-397E-44CA-A3FA-DD0B5478A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3EA1FEF-9238-45AE-8C7C-1ADEB88F3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79F5746A-7E7E-4348-84C2-7D8544B2CB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E00FC83-836E-468B-BC3B-A9623F3C8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0222-B1F6-445E-A8C7-7DAB4D37DC45}" type="datetimeFigureOut">
              <a:rPr lang="tr-TR" smtClean="0"/>
              <a:t>29.06.2021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A6189E08-7D22-429E-BC3C-AAAD6576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E333F834-E4B3-4C95-9088-77B9F7E3B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7A7B-6C2A-4C04-B1C7-B6E87D872B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2381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4B3305-2653-41ED-A4BD-F4C92DA92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83468CA3-23F4-4993-AD3A-A2007AF8B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0222-B1F6-445E-A8C7-7DAB4D37DC45}" type="datetimeFigureOut">
              <a:rPr lang="tr-TR" smtClean="0"/>
              <a:t>29.06.2021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492B8E0-D8B5-403F-AED5-171EF02DE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C85BE45-6B32-4F42-8297-778731B9F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7A7B-6C2A-4C04-B1C7-B6E87D872B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3573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86201EE4-970F-42EC-9061-9C61D2B11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0222-B1F6-445E-A8C7-7DAB4D37DC45}" type="datetimeFigureOut">
              <a:rPr lang="tr-TR" smtClean="0"/>
              <a:t>29.06.2021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5D2E754-3471-498F-B999-CECDB98D4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ED33FE3-FD79-4BDF-AE07-24AC57B55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7A7B-6C2A-4C04-B1C7-B6E87D872B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3044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BBC3A6D-D3D5-4ADA-BF00-A1C654F9C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41AF4F0-8CDC-4C35-A00C-CAB5B16A7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A633197-F69A-4764-A06D-58DF9E5D6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3CB31BF-78C3-4129-9243-9175C0AA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0222-B1F6-445E-A8C7-7DAB4D37DC45}" type="datetimeFigureOut">
              <a:rPr lang="tr-TR" smtClean="0"/>
              <a:t>29.06.2021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B209B00-88A5-4FA0-A4A4-AC71B5383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53B05BC-056D-4468-B4F1-CB67770CC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7A7B-6C2A-4C04-B1C7-B6E87D872B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6082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6BC6AA-F64F-4BB8-8DB7-607EE81E8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A7E0665-5444-428B-B488-452A7F6B69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CB8C5AA-1DAE-4D3F-B9DF-549ED45B6E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87F8CE9-FD99-4F65-B3EC-407426E20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70222-B1F6-445E-A8C7-7DAB4D37DC45}" type="datetimeFigureOut">
              <a:rPr lang="tr-TR" smtClean="0"/>
              <a:t>29.06.2021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829CB7C-5830-49A0-A160-F858F74FF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B1413E7-0256-4C91-9A17-C6C7D1D36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87A7B-6C2A-4C04-B1C7-B6E87D872B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5487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BB2CB1E-4861-4A95-963C-E38F9EE01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E5817BA-C686-44BA-AECF-426D4F57D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D9B6721-CCF5-42A1-9867-CDECE40967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70222-B1F6-445E-A8C7-7DAB4D37DC45}" type="datetimeFigureOut">
              <a:rPr lang="tr-TR" smtClean="0"/>
              <a:t>29.06.2021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E19CE92-093B-447F-B953-BDD3E1CBFE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8DC6AD9-D2B9-4C80-81C1-8FFAA3A734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87A7B-6C2A-4C04-B1C7-B6E87D872B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805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>
            <a:extLst>
              <a:ext uri="{FF2B5EF4-FFF2-40B4-BE49-F238E27FC236}">
                <a16:creationId xmlns:a16="http://schemas.microsoft.com/office/drawing/2014/main" id="{A706682A-BC94-4A56-BFA3-F99D165F44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8469" y="5247862"/>
            <a:ext cx="9713843" cy="1311966"/>
          </a:xfrm>
        </p:spPr>
        <p:txBody>
          <a:bodyPr>
            <a:normAutofit fontScale="92500" lnSpcReduction="20000"/>
          </a:bodyPr>
          <a:lstStyle/>
          <a:p>
            <a:r>
              <a:rPr lang="tr-TR" dirty="0">
                <a:solidFill>
                  <a:schemeClr val="bg1">
                    <a:lumMod val="50000"/>
                  </a:schemeClr>
                </a:solidFill>
              </a:rPr>
              <a:t>COVID-19 İLİŞKİLİ MUKORMİKOZ:OLGU SUNUMU VE LİTERATÜRÜN SİSTEMATİK DERLEMESİ</a:t>
            </a:r>
          </a:p>
          <a:p>
            <a:r>
              <a:rPr lang="tr-TR" dirty="0" err="1"/>
              <a:t>Araş</a:t>
            </a:r>
            <a:r>
              <a:rPr lang="tr-TR" dirty="0"/>
              <a:t>. Gör. Dr. Aydan Güzel</a:t>
            </a:r>
          </a:p>
          <a:p>
            <a:r>
              <a:rPr lang="tr-TR" dirty="0"/>
              <a:t>29.06.2021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BA31322-FFE7-4F48-BB8B-17C5C904B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032" y="18500"/>
            <a:ext cx="9489935" cy="509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60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3F7D83-1ECE-4E10-AA14-706C3CF5E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VAKA SUNUMU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F9C217-83D2-4336-A68B-BC5B79C2B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29730" cy="4667250"/>
          </a:xfrm>
        </p:spPr>
        <p:txBody>
          <a:bodyPr>
            <a:normAutofit/>
          </a:bodyPr>
          <a:lstStyle/>
          <a:p>
            <a:r>
              <a:rPr lang="tr-TR" dirty="0"/>
              <a:t>Akciğer </a:t>
            </a:r>
            <a:r>
              <a:rPr lang="tr-TR" dirty="0" err="1"/>
              <a:t>grafisinde</a:t>
            </a:r>
            <a:r>
              <a:rPr lang="tr-TR" dirty="0"/>
              <a:t> </a:t>
            </a:r>
            <a:r>
              <a:rPr lang="tr-TR" dirty="0" err="1"/>
              <a:t>bilateral</a:t>
            </a:r>
            <a:r>
              <a:rPr lang="tr-TR" dirty="0"/>
              <a:t> yaygın </a:t>
            </a:r>
            <a:r>
              <a:rPr lang="tr-TR" dirty="0" err="1"/>
              <a:t>interstisyel</a:t>
            </a:r>
            <a:r>
              <a:rPr lang="tr-TR" dirty="0"/>
              <a:t> </a:t>
            </a:r>
            <a:r>
              <a:rPr lang="tr-TR" dirty="0" err="1"/>
              <a:t>opasiteler</a:t>
            </a:r>
            <a:r>
              <a:rPr lang="tr-TR" dirty="0"/>
              <a:t> ve </a:t>
            </a:r>
            <a:r>
              <a:rPr lang="tr-TR" dirty="0" err="1"/>
              <a:t>kardiyomegali</a:t>
            </a:r>
            <a:r>
              <a:rPr lang="tr-TR" dirty="0"/>
              <a:t> görüldü (Şekil 1a).</a:t>
            </a:r>
          </a:p>
          <a:p>
            <a:endParaRPr lang="tr-TR" dirty="0"/>
          </a:p>
          <a:p>
            <a:r>
              <a:rPr lang="tr-TR" dirty="0" err="1"/>
              <a:t>Nazofaringeal</a:t>
            </a:r>
            <a:r>
              <a:rPr lang="tr-TR" dirty="0"/>
              <a:t> </a:t>
            </a:r>
            <a:r>
              <a:rPr lang="tr-TR" dirty="0" err="1"/>
              <a:t>sürüntü</a:t>
            </a:r>
            <a:r>
              <a:rPr lang="tr-TR" dirty="0"/>
              <a:t> PCR örneği, SARS-CoV-2 için pozitifti.</a:t>
            </a:r>
          </a:p>
          <a:p>
            <a:endParaRPr lang="tr-TR" dirty="0"/>
          </a:p>
          <a:p>
            <a:r>
              <a:rPr lang="tr-TR" dirty="0"/>
              <a:t>Başvuru sırasındaki hemoglobin 7.8 g/</a:t>
            </a:r>
            <a:r>
              <a:rPr lang="tr-TR" dirty="0" err="1"/>
              <a:t>dL</a:t>
            </a:r>
            <a:r>
              <a:rPr lang="tr-TR" dirty="0"/>
              <a:t> idi ve HbA1c %5,3 idi(Tablo1).</a:t>
            </a:r>
          </a:p>
          <a:p>
            <a:endParaRPr lang="tr-TR" dirty="0"/>
          </a:p>
          <a:p>
            <a:r>
              <a:rPr lang="tr-TR" dirty="0" err="1"/>
              <a:t>İntravenöz</a:t>
            </a:r>
            <a:r>
              <a:rPr lang="tr-TR" dirty="0"/>
              <a:t> </a:t>
            </a:r>
            <a:r>
              <a:rPr lang="tr-TR" dirty="0" err="1"/>
              <a:t>deksametazon</a:t>
            </a:r>
            <a:r>
              <a:rPr lang="tr-TR" dirty="0"/>
              <a:t> (14 gün/günde bir kez 6 mg) ve </a:t>
            </a:r>
            <a:r>
              <a:rPr lang="tr-TR" dirty="0" err="1"/>
              <a:t>remdesivir</a:t>
            </a:r>
            <a:r>
              <a:rPr lang="tr-TR" dirty="0"/>
              <a:t>(1. günde 200 mg ve 2-5. günlerde 100 mg) başlandı.</a:t>
            </a:r>
          </a:p>
        </p:txBody>
      </p:sp>
    </p:spTree>
    <p:extLst>
      <p:ext uri="{BB962C8B-B14F-4D97-AF65-F5344CB8AC3E}">
        <p14:creationId xmlns:p14="http://schemas.microsoft.com/office/powerpoint/2010/main" val="3545607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58D771F-BD77-45B6-BD9F-2D2017896C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13" t="4963" r="48785" b="15385"/>
          <a:stretch/>
        </p:blipFill>
        <p:spPr>
          <a:xfrm>
            <a:off x="2690192" y="516833"/>
            <a:ext cx="5747730" cy="554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24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448712-24DC-475D-A2B1-3B8EF1A54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VAKA SUNUMU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850CBCC-1E13-480A-A420-38192F7619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/>
              <a:t>Oksijen takviyesi, </a:t>
            </a:r>
            <a:r>
              <a:rPr lang="tr-TR" sz="2800" dirty="0" err="1"/>
              <a:t>tromboprofilaksi</a:t>
            </a:r>
            <a:r>
              <a:rPr lang="tr-TR" sz="2800" dirty="0"/>
              <a:t> için </a:t>
            </a:r>
            <a:r>
              <a:rPr lang="tr-TR" sz="2800" dirty="0" err="1"/>
              <a:t>venöz</a:t>
            </a:r>
            <a:r>
              <a:rPr lang="tr-TR" sz="2800" dirty="0"/>
              <a:t> </a:t>
            </a:r>
            <a:r>
              <a:rPr lang="tr-TR" sz="2800" dirty="0" err="1"/>
              <a:t>tromboz</a:t>
            </a:r>
            <a:r>
              <a:rPr lang="tr-TR" sz="2800" dirty="0"/>
              <a:t> ve idame hemodiyaliz, dahil olmak üzere destekleyici bakım devam edildi.</a:t>
            </a:r>
          </a:p>
          <a:p>
            <a:endParaRPr lang="tr-TR" sz="2800" dirty="0"/>
          </a:p>
          <a:p>
            <a:r>
              <a:rPr lang="tr-TR" sz="2800" dirty="0"/>
              <a:t>Hastanın </a:t>
            </a:r>
            <a:r>
              <a:rPr lang="tr-TR" sz="2800" dirty="0" err="1"/>
              <a:t>random</a:t>
            </a:r>
            <a:r>
              <a:rPr lang="tr-TR" sz="2800" dirty="0"/>
              <a:t> plazma glikozu başvuruda 140 mg/</a:t>
            </a:r>
            <a:r>
              <a:rPr lang="tr-TR" sz="2800" dirty="0" err="1"/>
              <a:t>dL</a:t>
            </a:r>
            <a:r>
              <a:rPr lang="tr-TR" sz="2800" dirty="0"/>
              <a:t> idi ve </a:t>
            </a:r>
            <a:r>
              <a:rPr lang="tr-TR" sz="2800" dirty="0" err="1"/>
              <a:t>deksametazon</a:t>
            </a:r>
            <a:r>
              <a:rPr lang="tr-TR" sz="2800" dirty="0"/>
              <a:t> tedavisi sırasında maksimum 300 mg/</a:t>
            </a:r>
            <a:r>
              <a:rPr lang="tr-TR" sz="2800" dirty="0" err="1"/>
              <a:t>dL'ye</a:t>
            </a:r>
            <a:r>
              <a:rPr lang="tr-TR" sz="2800" dirty="0"/>
              <a:t> yükseldi.</a:t>
            </a:r>
          </a:p>
          <a:p>
            <a:endParaRPr lang="tr-TR" sz="2800" dirty="0"/>
          </a:p>
          <a:p>
            <a:r>
              <a:rPr lang="tr-TR" sz="2800" dirty="0"/>
              <a:t>14 günlük tedaviden sonra klinik iyileşme, </a:t>
            </a:r>
            <a:r>
              <a:rPr lang="tr-TR" sz="2800" dirty="0" err="1"/>
              <a:t>hipoksemi</a:t>
            </a:r>
            <a:r>
              <a:rPr lang="tr-TR" sz="2800" dirty="0"/>
              <a:t> ve radyolojik </a:t>
            </a:r>
            <a:r>
              <a:rPr lang="tr-TR" sz="2800" dirty="0" err="1"/>
              <a:t>rezolüsyon</a:t>
            </a:r>
            <a:r>
              <a:rPr lang="tr-TR" sz="2800" dirty="0"/>
              <a:t> gözlendi.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32719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B11C09A-1543-4EBE-B630-FFC2CB6AF2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4"/>
          <a:stretch/>
        </p:blipFill>
        <p:spPr>
          <a:xfrm>
            <a:off x="383553" y="828830"/>
            <a:ext cx="11424894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89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D2EA6DB-9E88-4BBB-8C34-A71A2770D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78" y="265044"/>
            <a:ext cx="11317357" cy="6440556"/>
          </a:xfrm>
          <a:prstGeom prst="rect">
            <a:avLst/>
          </a:prstGeom>
        </p:spPr>
      </p:pic>
      <p:cxnSp>
        <p:nvCxnSpPr>
          <p:cNvPr id="5" name="Düz Ok Bağlayıcısı 4">
            <a:extLst>
              <a:ext uri="{FF2B5EF4-FFF2-40B4-BE49-F238E27FC236}">
                <a16:creationId xmlns:a16="http://schemas.microsoft.com/office/drawing/2014/main" id="{22097F50-2F11-46CB-BDA6-78DF13A5FE8F}"/>
              </a:ext>
            </a:extLst>
          </p:cNvPr>
          <p:cNvCxnSpPr/>
          <p:nvPr/>
        </p:nvCxnSpPr>
        <p:spPr>
          <a:xfrm>
            <a:off x="6546574" y="1020417"/>
            <a:ext cx="45057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7701DE86-E6B7-420B-A4E6-58DA6E8BB2BF}"/>
              </a:ext>
            </a:extLst>
          </p:cNvPr>
          <p:cNvCxnSpPr/>
          <p:nvPr/>
        </p:nvCxnSpPr>
        <p:spPr>
          <a:xfrm>
            <a:off x="6546574" y="6294783"/>
            <a:ext cx="4505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C0468A6A-6D36-41CE-B137-3A37151C6BD2}"/>
              </a:ext>
            </a:extLst>
          </p:cNvPr>
          <p:cNvCxnSpPr/>
          <p:nvPr/>
        </p:nvCxnSpPr>
        <p:spPr>
          <a:xfrm>
            <a:off x="6321287" y="3313043"/>
            <a:ext cx="5168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02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E7C5138-E1AB-45C4-9A9C-84AAF3FC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VAKA SUNUMU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C63F80-81D0-4CDE-918A-03309D7BC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89974" cy="4787210"/>
          </a:xfrm>
        </p:spPr>
        <p:txBody>
          <a:bodyPr>
            <a:normAutofit/>
          </a:bodyPr>
          <a:lstStyle/>
          <a:p>
            <a:r>
              <a:rPr lang="tr-TR" sz="2400" dirty="0"/>
              <a:t>Üç gün sonra; öksürük, balgam ve idrarda yanma şikayetleri başladı.</a:t>
            </a:r>
          </a:p>
          <a:p>
            <a:endParaRPr lang="tr-TR" sz="2400" dirty="0"/>
          </a:p>
          <a:p>
            <a:r>
              <a:rPr lang="tr-TR" sz="2400" dirty="0"/>
              <a:t>Hastanın ateşi yoktu ve hastanede yatışı sırasında </a:t>
            </a:r>
            <a:r>
              <a:rPr lang="tr-TR" sz="2400" dirty="0" err="1"/>
              <a:t>kateterize</a:t>
            </a:r>
            <a:r>
              <a:rPr lang="tr-TR" sz="2400" dirty="0"/>
              <a:t> edilmemişti.</a:t>
            </a:r>
          </a:p>
          <a:p>
            <a:endParaRPr lang="tr-TR" sz="2400" dirty="0"/>
          </a:p>
          <a:p>
            <a:r>
              <a:rPr lang="tr-TR" sz="2400" dirty="0"/>
              <a:t>İdrar kültüründe E. koli üremesi gösterildi. </a:t>
            </a:r>
          </a:p>
          <a:p>
            <a:endParaRPr lang="tr-TR" sz="2400" dirty="0"/>
          </a:p>
          <a:p>
            <a:r>
              <a:rPr lang="tr-TR" sz="2400" dirty="0"/>
              <a:t>Hasta 10 gün günde 1 gr </a:t>
            </a:r>
            <a:r>
              <a:rPr lang="tr-TR" sz="2400" dirty="0" err="1"/>
              <a:t>intravenöz</a:t>
            </a:r>
            <a:r>
              <a:rPr lang="tr-TR" sz="2400" dirty="0"/>
              <a:t> </a:t>
            </a:r>
            <a:r>
              <a:rPr lang="tr-TR" sz="2400" dirty="0" err="1"/>
              <a:t>meropenem</a:t>
            </a:r>
            <a:r>
              <a:rPr lang="tr-TR" sz="2400" dirty="0"/>
              <a:t> ile tedavi edildi.(böbrek yetmezliği için </a:t>
            </a:r>
            <a:r>
              <a:rPr lang="tr-TR" sz="2400" dirty="0" err="1"/>
              <a:t>modifiye</a:t>
            </a:r>
            <a:r>
              <a:rPr lang="tr-TR" sz="2400" dirty="0"/>
              <a:t> edilmiş doz)</a:t>
            </a:r>
          </a:p>
          <a:p>
            <a:endParaRPr lang="tr-TR" sz="2400" dirty="0"/>
          </a:p>
          <a:p>
            <a:r>
              <a:rPr lang="tr-TR" sz="2400" dirty="0"/>
              <a:t>Hastaneye kabulden 21 gün sonra çekilen akciğer </a:t>
            </a:r>
            <a:r>
              <a:rPr lang="tr-TR" sz="2400" dirty="0" err="1"/>
              <a:t>grafisi</a:t>
            </a:r>
            <a:r>
              <a:rPr lang="tr-TR" sz="2400" dirty="0"/>
              <a:t> sağ üst bölgede (Şekil 1B) </a:t>
            </a:r>
            <a:r>
              <a:rPr lang="tr-TR" sz="2400" dirty="0" err="1"/>
              <a:t>intrakaviter</a:t>
            </a:r>
            <a:r>
              <a:rPr lang="tr-TR" sz="2400" dirty="0"/>
              <a:t> bir boşluk gösterdi.</a:t>
            </a:r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4389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25E6A7B-7984-4FCF-89C7-9004DAF54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01" y="831879"/>
            <a:ext cx="11418798" cy="519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2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0331EBC-E54C-4AB8-A5B9-5BDDAC3E3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VAKA SUNUMU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2CCAFD7-B428-4D8D-B896-672953762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/>
              <a:t>Toraks</a:t>
            </a:r>
            <a:r>
              <a:rPr lang="tr-TR" sz="2400" dirty="0"/>
              <a:t> BT kalın duvarlı sağ üst lobda bir </a:t>
            </a:r>
            <a:r>
              <a:rPr lang="tr-TR" sz="2400" dirty="0" err="1"/>
              <a:t>kavite</a:t>
            </a:r>
            <a:r>
              <a:rPr lang="tr-TR" sz="2400" dirty="0"/>
              <a:t> olduğunu doğruladı.(Şekil 2A, B)</a:t>
            </a:r>
          </a:p>
          <a:p>
            <a:endParaRPr lang="tr-TR" sz="2400" dirty="0"/>
          </a:p>
          <a:p>
            <a:r>
              <a:rPr lang="tr-TR" sz="2400" dirty="0"/>
              <a:t>Sağ tarafta minimal </a:t>
            </a:r>
            <a:r>
              <a:rPr lang="tr-TR" sz="2400" dirty="0" err="1"/>
              <a:t>plevral</a:t>
            </a:r>
            <a:r>
              <a:rPr lang="tr-TR" sz="2400" dirty="0"/>
              <a:t> </a:t>
            </a:r>
            <a:r>
              <a:rPr lang="tr-TR" sz="2400" dirty="0" err="1"/>
              <a:t>efüzyon</a:t>
            </a:r>
            <a:r>
              <a:rPr lang="tr-TR" sz="2400" dirty="0"/>
              <a:t> da görüldü.</a:t>
            </a:r>
          </a:p>
          <a:p>
            <a:endParaRPr lang="tr-TR" sz="2400" dirty="0"/>
          </a:p>
          <a:p>
            <a:r>
              <a:rPr lang="tr-TR" sz="2400" dirty="0"/>
              <a:t>Balgam örneği ile yapılan gram boyama, ARB boyama ve mantar </a:t>
            </a:r>
            <a:r>
              <a:rPr lang="tr-TR" sz="2400" dirty="0" err="1"/>
              <a:t>sürüntüsü</a:t>
            </a:r>
            <a:r>
              <a:rPr lang="tr-TR" sz="2400" dirty="0"/>
              <a:t> negatifti.</a:t>
            </a:r>
          </a:p>
          <a:p>
            <a:endParaRPr lang="tr-TR" sz="2400" dirty="0"/>
          </a:p>
          <a:p>
            <a:r>
              <a:rPr lang="tr-TR" sz="2400" dirty="0" err="1"/>
              <a:t>Sabouraud</a:t>
            </a:r>
            <a:r>
              <a:rPr lang="tr-TR" sz="2400" dirty="0"/>
              <a:t> dekstroz </a:t>
            </a:r>
            <a:r>
              <a:rPr lang="tr-TR" sz="2400" dirty="0" err="1"/>
              <a:t>agar</a:t>
            </a:r>
            <a:r>
              <a:rPr lang="tr-TR" sz="2400" dirty="0"/>
              <a:t>(SDA) üzerindeki balgam kültüründe kuluçkadan 6 gün sonra 25</a:t>
            </a:r>
            <a:r>
              <a:rPr lang="tr-T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°</a:t>
            </a:r>
            <a:r>
              <a:rPr lang="tr-TR" sz="2400" dirty="0"/>
              <a:t>C ve 37</a:t>
            </a:r>
            <a:r>
              <a:rPr lang="tr-T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°</a:t>
            </a:r>
            <a:r>
              <a:rPr lang="tr-TR" sz="2400" dirty="0"/>
              <a:t>C’de grimsi beyaz saf bir pamuksu koloni üredi.</a:t>
            </a:r>
          </a:p>
        </p:txBody>
      </p:sp>
    </p:spTree>
    <p:extLst>
      <p:ext uri="{BB962C8B-B14F-4D97-AF65-F5344CB8AC3E}">
        <p14:creationId xmlns:p14="http://schemas.microsoft.com/office/powerpoint/2010/main" val="3157577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20E9C42-790F-444E-AF75-219FDD27E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07" y="954158"/>
            <a:ext cx="11728169" cy="479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53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34DC72-AA9D-43FC-8FBC-E1B6EB1DA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VAKA SUNUMU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6538023-1499-4982-8305-1DF515A91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err="1"/>
              <a:t>Laktofenol</a:t>
            </a:r>
            <a:r>
              <a:rPr lang="tr-TR" sz="2400" dirty="0"/>
              <a:t> pamuk mavisi(LCB) </a:t>
            </a:r>
            <a:r>
              <a:rPr lang="tr-TR" sz="2400" dirty="0" err="1"/>
              <a:t>Rhizopus</a:t>
            </a:r>
            <a:r>
              <a:rPr lang="tr-TR" sz="2400" dirty="0"/>
              <a:t> </a:t>
            </a:r>
            <a:r>
              <a:rPr lang="tr-TR" sz="2400" dirty="0" err="1"/>
              <a:t>microsporus'u</a:t>
            </a:r>
            <a:r>
              <a:rPr lang="tr-TR" sz="2400" dirty="0"/>
              <a:t> düşündüren kahverengimsi </a:t>
            </a:r>
            <a:r>
              <a:rPr lang="tr-TR" sz="2400" dirty="0" err="1"/>
              <a:t>sporangiosporlarla</a:t>
            </a:r>
            <a:r>
              <a:rPr lang="tr-TR" sz="2400" dirty="0"/>
              <a:t> dolu düğümlü </a:t>
            </a:r>
            <a:r>
              <a:rPr lang="tr-TR" sz="2400" dirty="0" err="1"/>
              <a:t>rizoidler</a:t>
            </a:r>
            <a:r>
              <a:rPr lang="tr-TR" sz="2400" dirty="0"/>
              <a:t> ile asetat </a:t>
            </a:r>
            <a:r>
              <a:rPr lang="tr-TR" sz="2400" dirty="0" err="1"/>
              <a:t>hif</a:t>
            </a:r>
            <a:r>
              <a:rPr lang="tr-TR" sz="2400" dirty="0"/>
              <a:t> içeren terminal küresel </a:t>
            </a:r>
            <a:r>
              <a:rPr lang="tr-TR" sz="2400" dirty="0" err="1"/>
              <a:t>sporangia</a:t>
            </a:r>
            <a:r>
              <a:rPr lang="tr-TR" sz="2400" dirty="0"/>
              <a:t> ve kısa </a:t>
            </a:r>
            <a:r>
              <a:rPr lang="tr-TR" sz="2400" dirty="0" err="1"/>
              <a:t>sporangioforları</a:t>
            </a:r>
            <a:r>
              <a:rPr lang="tr-TR" sz="2400" dirty="0"/>
              <a:t> ortaya çıkardı(Şekil 3).</a:t>
            </a:r>
          </a:p>
          <a:p>
            <a:endParaRPr lang="tr-TR" sz="2400" dirty="0"/>
          </a:p>
          <a:p>
            <a:r>
              <a:rPr lang="tr-TR" sz="2400" dirty="0"/>
              <a:t>Hasta olası </a:t>
            </a:r>
            <a:r>
              <a:rPr lang="tr-TR" sz="2400" dirty="0" err="1"/>
              <a:t>pulmoner</a:t>
            </a:r>
            <a:r>
              <a:rPr lang="tr-TR" sz="2400" dirty="0"/>
              <a:t> </a:t>
            </a:r>
            <a:r>
              <a:rPr lang="tr-TR" sz="2400" dirty="0" err="1"/>
              <a:t>mukormikoz</a:t>
            </a:r>
            <a:r>
              <a:rPr lang="tr-TR" sz="2400" dirty="0"/>
              <a:t> için </a:t>
            </a:r>
            <a:r>
              <a:rPr lang="tr-TR" sz="2400" dirty="0" err="1"/>
              <a:t>lipozomal</a:t>
            </a:r>
            <a:r>
              <a:rPr lang="tr-TR" sz="2400" dirty="0"/>
              <a:t> </a:t>
            </a:r>
            <a:r>
              <a:rPr lang="tr-TR" sz="2400" dirty="0" err="1"/>
              <a:t>amfoterisin</a:t>
            </a:r>
            <a:r>
              <a:rPr lang="tr-TR" sz="2400" dirty="0"/>
              <a:t> B(3 mg/kg) ile tedavi edildi.</a:t>
            </a:r>
          </a:p>
          <a:p>
            <a:endParaRPr lang="tr-TR" sz="2400" dirty="0"/>
          </a:p>
          <a:p>
            <a:r>
              <a:rPr lang="tr-TR" sz="2400" dirty="0"/>
              <a:t>Belirtiler hastaneye yatıştan 54 gün sonra düzeldi ve hasta taburcu edildi. (kümülatif </a:t>
            </a:r>
            <a:r>
              <a:rPr lang="tr-TR" sz="2400" dirty="0" err="1"/>
              <a:t>amfoterisin</a:t>
            </a:r>
            <a:r>
              <a:rPr lang="tr-TR" sz="2400" dirty="0"/>
              <a:t> B dozu,5 gr).</a:t>
            </a:r>
          </a:p>
          <a:p>
            <a:endParaRPr lang="tr-TR" sz="2400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471214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EB4C74-914A-4CCA-981E-CB440FA3C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ÖZET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BAAD5AA-E54A-4A94-89E3-C9D57F95E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Şiddetli </a:t>
            </a:r>
            <a:r>
              <a:rPr lang="tr-TR" dirty="0" err="1"/>
              <a:t>koronavirüs</a:t>
            </a:r>
            <a:r>
              <a:rPr lang="tr-TR" dirty="0"/>
              <a:t> hastalığı (COVID-19) şu anda sistemik  </a:t>
            </a:r>
            <a:r>
              <a:rPr lang="tr-TR" dirty="0" err="1"/>
              <a:t>glukortikoidler</a:t>
            </a:r>
            <a:r>
              <a:rPr lang="tr-TR" dirty="0"/>
              <a:t> ile yönetilmektedir.</a:t>
            </a:r>
          </a:p>
          <a:p>
            <a:r>
              <a:rPr lang="tr-TR" dirty="0"/>
              <a:t>Fırsatçı mantar enfeksiyonları bu tür hastalarda endişe vericidir.</a:t>
            </a:r>
          </a:p>
          <a:p>
            <a:r>
              <a:rPr lang="tr-TR" dirty="0"/>
              <a:t>COVID-19 ile ilişkili </a:t>
            </a:r>
            <a:r>
              <a:rPr lang="tr-TR" dirty="0" err="1"/>
              <a:t>pulmoner</a:t>
            </a:r>
            <a:r>
              <a:rPr lang="tr-TR" dirty="0"/>
              <a:t> </a:t>
            </a:r>
            <a:r>
              <a:rPr lang="tr-TR" dirty="0" err="1"/>
              <a:t>aspergilloz</a:t>
            </a:r>
            <a:r>
              <a:rPr lang="tr-TR" dirty="0"/>
              <a:t> giderek daha fazla tanınmaktadır, </a:t>
            </a:r>
            <a:r>
              <a:rPr lang="tr-TR" dirty="0" err="1"/>
              <a:t>mukormikoz</a:t>
            </a:r>
            <a:r>
              <a:rPr lang="tr-TR" dirty="0"/>
              <a:t> nadirdir.</a:t>
            </a:r>
          </a:p>
          <a:p>
            <a:r>
              <a:rPr lang="tr-TR" dirty="0"/>
              <a:t>55 yaşında diyabetli, son dönem böbrek hastalığı ve COVID-19’u olan bir erkek hastada olası bir </a:t>
            </a:r>
            <a:r>
              <a:rPr lang="tr-TR" dirty="0" err="1"/>
              <a:t>pulmoner</a:t>
            </a:r>
            <a:r>
              <a:rPr lang="tr-TR" dirty="0"/>
              <a:t> </a:t>
            </a:r>
            <a:r>
              <a:rPr lang="tr-TR" dirty="0" err="1"/>
              <a:t>mukormikozis</a:t>
            </a:r>
            <a:r>
              <a:rPr lang="tr-TR" dirty="0"/>
              <a:t> vakasını tanımlıyoruz.</a:t>
            </a:r>
          </a:p>
          <a:p>
            <a:endParaRPr lang="tr-TR" sz="2400" dirty="0"/>
          </a:p>
          <a:p>
            <a:pPr marL="0" indent="0"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583277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4B05661-E659-440D-B31D-E4977B2D3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1009" y="384313"/>
            <a:ext cx="6329250" cy="593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31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F43EF8-435C-4464-A0B2-4936C395A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VAKA SUNUMU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AD0A01-4D96-4B7B-B410-ABB663763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/>
              <a:t>Hastaya </a:t>
            </a:r>
            <a:r>
              <a:rPr lang="tr-TR" sz="2800" dirty="0" err="1"/>
              <a:t>lipozomal</a:t>
            </a:r>
            <a:r>
              <a:rPr lang="tr-TR" sz="2800" dirty="0"/>
              <a:t> </a:t>
            </a:r>
            <a:r>
              <a:rPr lang="tr-TR" sz="2800" dirty="0" err="1"/>
              <a:t>amfoterisin</a:t>
            </a:r>
            <a:r>
              <a:rPr lang="tr-TR" sz="2800" dirty="0"/>
              <a:t>(3 mg/kg/gün) tedavisinden ve  taburculuktan 25 gün sonra sağ üst </a:t>
            </a:r>
            <a:r>
              <a:rPr lang="tr-TR" sz="2800" dirty="0" err="1"/>
              <a:t>lobektomi</a:t>
            </a:r>
            <a:r>
              <a:rPr lang="tr-TR" sz="2800" dirty="0"/>
              <a:t> planlandı.</a:t>
            </a:r>
          </a:p>
          <a:p>
            <a:endParaRPr lang="tr-TR" sz="2800" dirty="0"/>
          </a:p>
          <a:p>
            <a:r>
              <a:rPr lang="tr-TR" sz="2800" dirty="0"/>
              <a:t>Taburculuk sırasında ve </a:t>
            </a:r>
            <a:r>
              <a:rPr lang="tr-TR" sz="2800" dirty="0" err="1"/>
              <a:t>amfoterisin</a:t>
            </a:r>
            <a:r>
              <a:rPr lang="tr-TR" sz="2800" dirty="0"/>
              <a:t> tedavisi tamamlandıktan sonra, göğüs radyografisi sağ üst bölgedeki </a:t>
            </a:r>
            <a:r>
              <a:rPr lang="tr-TR" sz="2800" dirty="0" err="1"/>
              <a:t>kavitenin</a:t>
            </a:r>
            <a:r>
              <a:rPr lang="tr-TR" sz="2800" dirty="0"/>
              <a:t> önemli ölçüde </a:t>
            </a:r>
            <a:r>
              <a:rPr lang="tr-TR" sz="2800" dirty="0" err="1"/>
              <a:t>rezolüsyonunu</a:t>
            </a:r>
            <a:r>
              <a:rPr lang="tr-TR" sz="2800" dirty="0"/>
              <a:t> gösterdi(Şekil 4a,b).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42306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147032A-2E3C-4A88-B0D3-1F273460C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33" y="1152939"/>
            <a:ext cx="11234859" cy="453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18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FB82AE-995F-4B90-9127-6DE0EB8D8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36722B6-F61C-45D5-9F48-8B005103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COVID-19 şimdiden bir milyondan fazla ölüme sebep oldu.</a:t>
            </a:r>
          </a:p>
          <a:p>
            <a:endParaRPr lang="tr-TR" dirty="0"/>
          </a:p>
          <a:p>
            <a:r>
              <a:rPr lang="tr-TR" dirty="0"/>
              <a:t>Etkili bir aşı veya </a:t>
            </a:r>
            <a:r>
              <a:rPr lang="tr-TR" dirty="0" err="1"/>
              <a:t>antiviral</a:t>
            </a:r>
            <a:r>
              <a:rPr lang="tr-TR" dirty="0"/>
              <a:t> tedavinin yokluğunda destekleyici bakım, COVID-19'un yönetiminde hayati bir rol oynar.</a:t>
            </a:r>
          </a:p>
          <a:p>
            <a:endParaRPr lang="tr-TR" dirty="0"/>
          </a:p>
          <a:p>
            <a:r>
              <a:rPr lang="tr-TR" dirty="0" err="1"/>
              <a:t>Glukokortikoidler</a:t>
            </a:r>
            <a:r>
              <a:rPr lang="tr-TR" dirty="0"/>
              <a:t> ve muhtemelen </a:t>
            </a:r>
            <a:r>
              <a:rPr lang="tr-TR" dirty="0" err="1"/>
              <a:t>remdesivir</a:t>
            </a:r>
            <a:r>
              <a:rPr lang="tr-TR" dirty="0"/>
              <a:t>, COVID-19'da faydası kanıtlanmış ilaçlardır.</a:t>
            </a:r>
          </a:p>
        </p:txBody>
      </p:sp>
    </p:spTree>
    <p:extLst>
      <p:ext uri="{BB962C8B-B14F-4D97-AF65-F5344CB8AC3E}">
        <p14:creationId xmlns:p14="http://schemas.microsoft.com/office/powerpoint/2010/main" val="4095475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960A780-87C0-4182-ABBF-CF400CE0B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3DA14E5-A2F1-400D-94C4-5AED5AFCF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 err="1"/>
              <a:t>Glukokortikoidler</a:t>
            </a:r>
            <a:r>
              <a:rPr lang="tr-TR" sz="2800" dirty="0"/>
              <a:t> ucuzdur, yaygın olarak bulunur ve </a:t>
            </a:r>
            <a:r>
              <a:rPr lang="tr-TR" sz="2800" dirty="0" err="1"/>
              <a:t>hipoksemik</a:t>
            </a:r>
            <a:r>
              <a:rPr lang="tr-TR" sz="2800" dirty="0"/>
              <a:t> COVID-19 </a:t>
            </a:r>
            <a:r>
              <a:rPr lang="tr-TR" sz="2800" dirty="0" err="1"/>
              <a:t>hastalarındada</a:t>
            </a:r>
            <a:r>
              <a:rPr lang="tr-TR" sz="2800" dirty="0"/>
              <a:t> </a:t>
            </a:r>
            <a:r>
              <a:rPr lang="tr-TR" sz="2800" dirty="0" err="1"/>
              <a:t>mortaliteyi</a:t>
            </a:r>
            <a:r>
              <a:rPr lang="tr-TR" sz="2800" dirty="0"/>
              <a:t> azaltmak için kullanılır.[3]</a:t>
            </a:r>
          </a:p>
          <a:p>
            <a:endParaRPr lang="tr-TR" sz="2800" dirty="0"/>
          </a:p>
          <a:p>
            <a:r>
              <a:rPr lang="tr-TR" sz="2800" dirty="0"/>
              <a:t>Bununla birlikte, </a:t>
            </a:r>
            <a:r>
              <a:rPr lang="tr-TR" sz="2800" dirty="0" err="1"/>
              <a:t>glukokortikoidler</a:t>
            </a:r>
            <a:r>
              <a:rPr lang="tr-TR" sz="2800" dirty="0"/>
              <a:t> </a:t>
            </a:r>
            <a:r>
              <a:rPr lang="tr-TR" sz="2800" dirty="0" err="1"/>
              <a:t>sekonder</a:t>
            </a:r>
            <a:r>
              <a:rPr lang="tr-TR" sz="2800" dirty="0"/>
              <a:t> enfeksiyon riskini artırır.</a:t>
            </a:r>
          </a:p>
          <a:p>
            <a:endParaRPr lang="tr-TR" sz="2800" dirty="0"/>
          </a:p>
          <a:p>
            <a:r>
              <a:rPr lang="tr-TR" sz="2800" dirty="0"/>
              <a:t>Dahası, virüsün neden olduğu bağışıklık düzensizliği ve </a:t>
            </a:r>
            <a:r>
              <a:rPr lang="tr-TR" sz="2800" dirty="0" err="1"/>
              <a:t>tocilizumab</a:t>
            </a:r>
            <a:r>
              <a:rPr lang="tr-TR" sz="2800" dirty="0"/>
              <a:t> gibi eşzamanlı </a:t>
            </a:r>
            <a:r>
              <a:rPr lang="tr-TR" sz="2800" dirty="0" err="1"/>
              <a:t>immünomodülatör</a:t>
            </a:r>
            <a:r>
              <a:rPr lang="tr-TR" sz="2800" dirty="0"/>
              <a:t> ilaçların kullanılması, COVID-19 hastalarında enfeksiyon riskini daha da artırabilir.[4, 5].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105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2EC21B-C89E-430E-B79B-5EE3F6E45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02077DE-3BFE-4B8C-A2D5-21EC05FBD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75504" cy="4351338"/>
          </a:xfrm>
        </p:spPr>
        <p:txBody>
          <a:bodyPr>
            <a:normAutofit lnSpcReduction="10000"/>
          </a:bodyPr>
          <a:lstStyle/>
          <a:p>
            <a:r>
              <a:rPr lang="tr-TR" dirty="0"/>
              <a:t>("COVID" VEYA "</a:t>
            </a:r>
            <a:r>
              <a:rPr lang="tr-TR" dirty="0" err="1"/>
              <a:t>SARSCoV</a:t>
            </a:r>
            <a:r>
              <a:rPr lang="tr-TR" dirty="0"/>
              <a:t>" VEYA "</a:t>
            </a:r>
            <a:r>
              <a:rPr lang="tr-TR" dirty="0" err="1"/>
              <a:t>koronavirüs</a:t>
            </a:r>
            <a:r>
              <a:rPr lang="tr-TR" dirty="0"/>
              <a:t>") ve (</a:t>
            </a:r>
            <a:r>
              <a:rPr lang="tr-TR" dirty="0" err="1"/>
              <a:t>mukor</a:t>
            </a:r>
            <a:r>
              <a:rPr lang="tr-TR" dirty="0"/>
              <a:t>* VEYA "</a:t>
            </a:r>
            <a:r>
              <a:rPr lang="tr-TR" dirty="0" err="1"/>
              <a:t>zigomikoz</a:t>
            </a:r>
            <a:r>
              <a:rPr lang="tr-TR" dirty="0"/>
              <a:t>") serbest metin terimlerini kullanarak </a:t>
            </a:r>
            <a:r>
              <a:rPr lang="tr-TR" dirty="0" err="1"/>
              <a:t>Embase</a:t>
            </a:r>
            <a:r>
              <a:rPr lang="tr-TR" dirty="0"/>
              <a:t> </a:t>
            </a:r>
            <a:r>
              <a:rPr lang="tr-TR" dirty="0" err="1"/>
              <a:t>veritabanında</a:t>
            </a:r>
            <a:r>
              <a:rPr lang="tr-TR" dirty="0"/>
              <a:t> 9 Ocak 2021'e kadar </a:t>
            </a:r>
            <a:r>
              <a:rPr lang="tr-TR" dirty="0" err="1"/>
              <a:t>PubMed'in</a:t>
            </a:r>
            <a:r>
              <a:rPr lang="tr-TR" dirty="0"/>
              <a:t> sistematik bir incelemesini gerçekleştirdik.</a:t>
            </a:r>
          </a:p>
          <a:p>
            <a:pPr marL="0" indent="0">
              <a:buNone/>
            </a:pPr>
            <a:r>
              <a:rPr lang="tr-TR" dirty="0"/>
              <a:t> </a:t>
            </a:r>
          </a:p>
          <a:p>
            <a:r>
              <a:rPr lang="tr-TR" dirty="0"/>
              <a:t>21 vaka belirledik, bunlardan COVID-19 ile ilişkili </a:t>
            </a:r>
            <a:r>
              <a:rPr lang="tr-TR" dirty="0" err="1"/>
              <a:t>mukormikoz</a:t>
            </a:r>
            <a:r>
              <a:rPr lang="tr-TR" dirty="0"/>
              <a:t> olarak yedi tane vaka mevcuttu(Tablo 2)[6–11].</a:t>
            </a:r>
          </a:p>
          <a:p>
            <a:endParaRPr lang="tr-TR" dirty="0"/>
          </a:p>
          <a:p>
            <a:r>
              <a:rPr lang="tr-TR" dirty="0"/>
              <a:t>Bir çalışma hariç tutuldu; çeşitli solunum yollarının tespitini tanımlayan SARSCoV-2 enfeksiyonlu hastaların boğaz </a:t>
            </a:r>
            <a:r>
              <a:rPr lang="tr-TR" dirty="0" err="1"/>
              <a:t>sürüntüsündeki</a:t>
            </a:r>
            <a:r>
              <a:rPr lang="tr-TR" dirty="0"/>
              <a:t> patojenler</a:t>
            </a:r>
            <a:r>
              <a:rPr lang="tr-TR" dirty="0">
                <a:sym typeface="Wingdings" panose="05000000000000000000" pitchFamily="2" charset="2"/>
              </a:rPr>
              <a:t></a:t>
            </a:r>
            <a:r>
              <a:rPr lang="tr-TR" dirty="0"/>
              <a:t> (</a:t>
            </a:r>
            <a:r>
              <a:rPr lang="tr-TR" dirty="0" err="1"/>
              <a:t>invaziv</a:t>
            </a:r>
            <a:r>
              <a:rPr lang="tr-TR" dirty="0"/>
              <a:t> </a:t>
            </a:r>
            <a:r>
              <a:rPr lang="tr-TR" dirty="0" err="1"/>
              <a:t>mukormikoz</a:t>
            </a:r>
            <a:r>
              <a:rPr lang="tr-TR" dirty="0"/>
              <a:t> vakası yok) [12].</a:t>
            </a:r>
          </a:p>
        </p:txBody>
      </p:sp>
    </p:spTree>
    <p:extLst>
      <p:ext uri="{BB962C8B-B14F-4D97-AF65-F5344CB8AC3E}">
        <p14:creationId xmlns:p14="http://schemas.microsoft.com/office/powerpoint/2010/main" val="4196343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7848547D-11CC-409B-9FE0-8250082D3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31" y="99391"/>
            <a:ext cx="11442207" cy="6758609"/>
          </a:xfrm>
          <a:prstGeom prst="rect">
            <a:avLst/>
          </a:prstGeom>
        </p:spPr>
      </p:pic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713C52B3-AF1F-4DB9-807C-F45F17E42DA5}"/>
              </a:ext>
            </a:extLst>
          </p:cNvPr>
          <p:cNvSpPr/>
          <p:nvPr/>
        </p:nvSpPr>
        <p:spPr>
          <a:xfrm>
            <a:off x="2226365" y="4929809"/>
            <a:ext cx="1007165" cy="3180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D59255E6-AC0B-4520-AA78-ADADFB38784E}"/>
              </a:ext>
            </a:extLst>
          </p:cNvPr>
          <p:cNvSpPr/>
          <p:nvPr/>
        </p:nvSpPr>
        <p:spPr>
          <a:xfrm>
            <a:off x="2226365" y="4081670"/>
            <a:ext cx="874644" cy="72886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DE1AE8D1-1278-429F-AE6B-31D62DFBFE31}"/>
              </a:ext>
            </a:extLst>
          </p:cNvPr>
          <p:cNvSpPr/>
          <p:nvPr/>
        </p:nvSpPr>
        <p:spPr>
          <a:xfrm>
            <a:off x="8839200" y="4876800"/>
            <a:ext cx="1007165" cy="437322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D2FD7B57-FDA4-4E36-9EC9-D676717C8133}"/>
              </a:ext>
            </a:extLst>
          </p:cNvPr>
          <p:cNvSpPr/>
          <p:nvPr/>
        </p:nvSpPr>
        <p:spPr>
          <a:xfrm>
            <a:off x="8839200" y="3074504"/>
            <a:ext cx="874643" cy="354496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2" name="Düz Bağlayıcı 11">
            <a:extLst>
              <a:ext uri="{FF2B5EF4-FFF2-40B4-BE49-F238E27FC236}">
                <a16:creationId xmlns:a16="http://schemas.microsoft.com/office/drawing/2014/main" id="{45F8302C-A6AB-439E-A76A-250034ECDF7C}"/>
              </a:ext>
            </a:extLst>
          </p:cNvPr>
          <p:cNvCxnSpPr/>
          <p:nvPr/>
        </p:nvCxnSpPr>
        <p:spPr>
          <a:xfrm>
            <a:off x="8839200" y="1338470"/>
            <a:ext cx="50358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826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0E6510E-CD14-47AA-BD1D-761144816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143" y="0"/>
            <a:ext cx="10128740" cy="6858000"/>
          </a:xfrm>
          <a:prstGeom prst="rect">
            <a:avLst/>
          </a:prstGeom>
        </p:spPr>
      </p:pic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EE104F4D-94D8-489F-8500-63D61F1BB3F5}"/>
              </a:ext>
            </a:extLst>
          </p:cNvPr>
          <p:cNvSpPr/>
          <p:nvPr/>
        </p:nvSpPr>
        <p:spPr>
          <a:xfrm>
            <a:off x="2769704" y="4452730"/>
            <a:ext cx="914400" cy="5300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7847651B-D860-44E3-9282-21B9CA9FD3AA}"/>
              </a:ext>
            </a:extLst>
          </p:cNvPr>
          <p:cNvSpPr/>
          <p:nvPr/>
        </p:nvSpPr>
        <p:spPr>
          <a:xfrm>
            <a:off x="8666922" y="4452730"/>
            <a:ext cx="755374" cy="357809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Bağlayıcı 6">
            <a:extLst>
              <a:ext uri="{FF2B5EF4-FFF2-40B4-BE49-F238E27FC236}">
                <a16:creationId xmlns:a16="http://schemas.microsoft.com/office/drawing/2014/main" id="{1F71977E-CCA3-4D7E-A0D3-12879CFEDC02}"/>
              </a:ext>
            </a:extLst>
          </p:cNvPr>
          <p:cNvCxnSpPr/>
          <p:nvPr/>
        </p:nvCxnSpPr>
        <p:spPr>
          <a:xfrm>
            <a:off x="8693427" y="3034747"/>
            <a:ext cx="92765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Düz Bağlayıcı 8">
            <a:extLst>
              <a:ext uri="{FF2B5EF4-FFF2-40B4-BE49-F238E27FC236}">
                <a16:creationId xmlns:a16="http://schemas.microsoft.com/office/drawing/2014/main" id="{AAAFC484-F7D9-4658-A2D1-FF23B092BA4C}"/>
              </a:ext>
            </a:extLst>
          </p:cNvPr>
          <p:cNvCxnSpPr/>
          <p:nvPr/>
        </p:nvCxnSpPr>
        <p:spPr>
          <a:xfrm>
            <a:off x="8666922" y="2915478"/>
            <a:ext cx="6096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50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7918513-C5BF-466C-A43C-171FBDE88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623" y="0"/>
            <a:ext cx="10434917" cy="6857999"/>
          </a:xfrm>
          <a:prstGeom prst="rect">
            <a:avLst/>
          </a:prstGeom>
        </p:spPr>
      </p:pic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5AD28E35-3A17-4A56-8076-11AEECB74E60}"/>
              </a:ext>
            </a:extLst>
          </p:cNvPr>
          <p:cNvSpPr/>
          <p:nvPr/>
        </p:nvSpPr>
        <p:spPr>
          <a:xfrm>
            <a:off x="2570922" y="4174435"/>
            <a:ext cx="1073426" cy="3843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k: Sağ 4">
            <a:extLst>
              <a:ext uri="{FF2B5EF4-FFF2-40B4-BE49-F238E27FC236}">
                <a16:creationId xmlns:a16="http://schemas.microsoft.com/office/drawing/2014/main" id="{21DFC555-5A9E-45C4-89B2-710D0D6CB330}"/>
              </a:ext>
            </a:extLst>
          </p:cNvPr>
          <p:cNvSpPr/>
          <p:nvPr/>
        </p:nvSpPr>
        <p:spPr>
          <a:xfrm>
            <a:off x="357809" y="4306957"/>
            <a:ext cx="371061" cy="251791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F70D1BE-24B9-4557-B5CB-1775D3EE8D88}"/>
              </a:ext>
            </a:extLst>
          </p:cNvPr>
          <p:cNvSpPr/>
          <p:nvPr/>
        </p:nvSpPr>
        <p:spPr>
          <a:xfrm>
            <a:off x="9621078" y="4174434"/>
            <a:ext cx="530087" cy="569843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Düz Bağlayıcı 7">
            <a:extLst>
              <a:ext uri="{FF2B5EF4-FFF2-40B4-BE49-F238E27FC236}">
                <a16:creationId xmlns:a16="http://schemas.microsoft.com/office/drawing/2014/main" id="{04B4331D-6C4A-4FA0-B977-7C5A117016C0}"/>
              </a:ext>
            </a:extLst>
          </p:cNvPr>
          <p:cNvCxnSpPr/>
          <p:nvPr/>
        </p:nvCxnSpPr>
        <p:spPr>
          <a:xfrm>
            <a:off x="8653670" y="1099930"/>
            <a:ext cx="42406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Düz Bağlayıcı 9">
            <a:extLst>
              <a:ext uri="{FF2B5EF4-FFF2-40B4-BE49-F238E27FC236}">
                <a16:creationId xmlns:a16="http://schemas.microsoft.com/office/drawing/2014/main" id="{78E3C77E-56CE-4C05-82A2-40F792D1AE8C}"/>
              </a:ext>
            </a:extLst>
          </p:cNvPr>
          <p:cNvCxnSpPr/>
          <p:nvPr/>
        </p:nvCxnSpPr>
        <p:spPr>
          <a:xfrm>
            <a:off x="8680174" y="4558748"/>
            <a:ext cx="31805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3181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ABA82B-5C02-42FA-BADD-E8C7BD99B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78B2DF9-A491-4AF6-AE84-C9E475DB8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89974" cy="4351338"/>
          </a:xfrm>
        </p:spPr>
        <p:txBody>
          <a:bodyPr>
            <a:normAutofit/>
          </a:bodyPr>
          <a:lstStyle/>
          <a:p>
            <a:r>
              <a:rPr lang="tr-TR" dirty="0"/>
              <a:t>Şimdiye kadar bildirilen sekiz vakanın(indeks vaka dahil), 3’ü Amerika ve 2’si Hindistan’dandı. </a:t>
            </a:r>
          </a:p>
          <a:p>
            <a:endParaRPr lang="tr-TR" dirty="0"/>
          </a:p>
          <a:p>
            <a:r>
              <a:rPr lang="tr-TR" dirty="0"/>
              <a:t>Brezilya 1, İtalya 1 ve Birleşik Krallık 1 vaka bildirmiş.[6, 8, 13]</a:t>
            </a:r>
          </a:p>
          <a:p>
            <a:endParaRPr lang="tr-TR" dirty="0"/>
          </a:p>
          <a:p>
            <a:r>
              <a:rPr lang="tr-TR" dirty="0"/>
              <a:t>Ortanca yaş 57.5(22-86) ve hastaların yedisi erkekti.</a:t>
            </a:r>
          </a:p>
          <a:p>
            <a:endParaRPr lang="tr-TR" dirty="0"/>
          </a:p>
          <a:p>
            <a:r>
              <a:rPr lang="tr-TR" dirty="0"/>
              <a:t>Diyabet(n = 4, %50) en yaygın </a:t>
            </a:r>
            <a:r>
              <a:rPr lang="tr-TR" dirty="0" err="1"/>
              <a:t>predispozan</a:t>
            </a:r>
            <a:r>
              <a:rPr lang="tr-TR" dirty="0"/>
              <a:t> durumdu; bir kişide, diyabet daha önce teşhis edilmemiş.</a:t>
            </a:r>
          </a:p>
        </p:txBody>
      </p:sp>
    </p:spTree>
    <p:extLst>
      <p:ext uri="{BB962C8B-B14F-4D97-AF65-F5344CB8AC3E}">
        <p14:creationId xmlns:p14="http://schemas.microsoft.com/office/powerpoint/2010/main" val="3586467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7594B6-B697-4E08-82A7-C687D63F5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ÖZET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AAD7795-9299-4C07-95E8-E1A18A57B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 err="1"/>
              <a:t>İndex</a:t>
            </a:r>
            <a:r>
              <a:rPr lang="tr-TR" sz="2800" dirty="0"/>
              <a:t> olguya şiddetli COVID-19 için kabulden 21 gün sonra </a:t>
            </a:r>
            <a:r>
              <a:rPr lang="tr-TR" sz="2800" dirty="0" err="1"/>
              <a:t>pulmoner</a:t>
            </a:r>
            <a:r>
              <a:rPr lang="tr-TR" sz="2800" dirty="0"/>
              <a:t> </a:t>
            </a:r>
            <a:r>
              <a:rPr lang="tr-TR" sz="2800" dirty="0" err="1"/>
              <a:t>mukormikoz</a:t>
            </a:r>
            <a:r>
              <a:rPr lang="tr-TR" sz="2800" dirty="0"/>
              <a:t> tanısı konuldu. </a:t>
            </a:r>
          </a:p>
          <a:p>
            <a:r>
              <a:rPr lang="tr-TR" sz="2800" dirty="0"/>
              <a:t>5 g </a:t>
            </a:r>
            <a:r>
              <a:rPr lang="tr-TR" sz="2800" dirty="0" err="1"/>
              <a:t>lipozomal</a:t>
            </a:r>
            <a:r>
              <a:rPr lang="tr-TR" sz="2800" dirty="0"/>
              <a:t> </a:t>
            </a:r>
            <a:r>
              <a:rPr lang="tr-TR" sz="2800" dirty="0" err="1"/>
              <a:t>amfoterisin</a:t>
            </a:r>
            <a:r>
              <a:rPr lang="tr-TR" sz="2800" dirty="0"/>
              <a:t> B aldı ve 54 gün sonra hastaneden taburcu edildi.</a:t>
            </a:r>
          </a:p>
          <a:p>
            <a:r>
              <a:rPr lang="tr-TR" sz="2800" dirty="0"/>
              <a:t>Ayrıca literatürün sistematik bir incelemesini yaptık ve yedi tane daha COVID-19 ilişkili </a:t>
            </a:r>
            <a:r>
              <a:rPr lang="tr-TR" sz="2800" dirty="0" err="1"/>
              <a:t>mukormikoz</a:t>
            </a:r>
            <a:r>
              <a:rPr lang="tr-TR" sz="2800" dirty="0"/>
              <a:t> (CAM) vakası tanımladık.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359166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9A384D3-5F0A-4285-8AD2-5913B957C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105909E-D4CE-46BF-88B1-DB3C3486F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/>
              <a:t>Olguların üçünde (%37.5) </a:t>
            </a:r>
            <a:r>
              <a:rPr lang="tr-TR" sz="2800" dirty="0" err="1"/>
              <a:t>mukormikoz</a:t>
            </a:r>
            <a:r>
              <a:rPr lang="tr-TR" sz="2800" dirty="0"/>
              <a:t> için geleneksel risk faktörleri tanımlanmadı.[6, 8, 13]</a:t>
            </a:r>
          </a:p>
          <a:p>
            <a:endParaRPr lang="tr-TR" sz="2800" dirty="0"/>
          </a:p>
          <a:p>
            <a:r>
              <a:rPr lang="tr-TR" sz="2800" dirty="0"/>
              <a:t>COVID-19 nedenli ARDS yedi vakada mevcuttu.</a:t>
            </a:r>
          </a:p>
          <a:p>
            <a:endParaRPr lang="tr-TR" sz="2800" dirty="0"/>
          </a:p>
          <a:p>
            <a:r>
              <a:rPr lang="tr-TR" sz="2800" dirty="0"/>
              <a:t>Yüksek serum </a:t>
            </a:r>
            <a:r>
              <a:rPr lang="tr-TR" sz="2800" dirty="0" err="1"/>
              <a:t>kreatinin</a:t>
            </a:r>
            <a:r>
              <a:rPr lang="tr-TR" sz="2800" dirty="0"/>
              <a:t> değerleri 5 olguda </a:t>
            </a:r>
            <a:r>
              <a:rPr lang="tr-TR" sz="2800" dirty="0" err="1"/>
              <a:t>görülürken,kalan</a:t>
            </a:r>
            <a:r>
              <a:rPr lang="tr-TR" sz="2800" dirty="0"/>
              <a:t> üç olguda </a:t>
            </a:r>
            <a:r>
              <a:rPr lang="tr-TR" sz="2800" dirty="0" err="1"/>
              <a:t>kreatinin</a:t>
            </a:r>
            <a:r>
              <a:rPr lang="tr-TR" sz="2800" dirty="0"/>
              <a:t> değerleri mevcut değildi.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549238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FEBE75-A0CB-4CCF-BF20-8446EB8E6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C52816F-E9D9-4DF9-8B21-7D2BF6752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16478" cy="4351338"/>
          </a:xfrm>
        </p:spPr>
        <p:txBody>
          <a:bodyPr>
            <a:normAutofit/>
          </a:bodyPr>
          <a:lstStyle/>
          <a:p>
            <a:r>
              <a:rPr lang="tr-TR" dirty="0"/>
              <a:t>İki vakanın semptomları </a:t>
            </a:r>
            <a:r>
              <a:rPr lang="tr-TR" dirty="0" err="1"/>
              <a:t>mukormikoz</a:t>
            </a:r>
            <a:r>
              <a:rPr lang="tr-TR" dirty="0"/>
              <a:t>(</a:t>
            </a:r>
            <a:r>
              <a:rPr lang="tr-TR" dirty="0" err="1"/>
              <a:t>rhino-orbital</a:t>
            </a:r>
            <a:r>
              <a:rPr lang="tr-TR" dirty="0"/>
              <a:t> </a:t>
            </a:r>
            <a:r>
              <a:rPr lang="tr-TR" dirty="0" err="1"/>
              <a:t>mukormikoz</a:t>
            </a:r>
            <a:r>
              <a:rPr lang="tr-TR" dirty="0"/>
              <a:t>) düşündürürken, diğerleri COVID-19 tedavisini takiben(genellikle hastaneye yatıştan sonraki 10-14 gün arasında </a:t>
            </a:r>
            <a:r>
              <a:rPr lang="tr-TR" dirty="0" err="1"/>
              <a:t>mukormikoz</a:t>
            </a:r>
            <a:r>
              <a:rPr lang="tr-TR" dirty="0"/>
              <a:t> geliştirdi).[10, 11]</a:t>
            </a:r>
          </a:p>
          <a:p>
            <a:endParaRPr lang="tr-TR" dirty="0"/>
          </a:p>
          <a:p>
            <a:r>
              <a:rPr lang="tr-TR" dirty="0"/>
              <a:t>Tanı iki olguda </a:t>
            </a:r>
            <a:r>
              <a:rPr lang="tr-TR" dirty="0" err="1"/>
              <a:t>postmortem</a:t>
            </a:r>
            <a:r>
              <a:rPr lang="tr-TR" dirty="0"/>
              <a:t> konuldu.[6, 8]</a:t>
            </a:r>
          </a:p>
          <a:p>
            <a:endParaRPr lang="tr-TR" dirty="0"/>
          </a:p>
          <a:p>
            <a:r>
              <a:rPr lang="tr-TR" dirty="0" err="1"/>
              <a:t>Mukormikozis</a:t>
            </a:r>
            <a:r>
              <a:rPr lang="tr-TR" dirty="0"/>
              <a:t> </a:t>
            </a:r>
            <a:r>
              <a:rPr lang="tr-TR" dirty="0" err="1"/>
              <a:t>rino-orbito-serebral</a:t>
            </a:r>
            <a:r>
              <a:rPr lang="tr-TR" dirty="0"/>
              <a:t>(n = 3), </a:t>
            </a:r>
            <a:r>
              <a:rPr lang="tr-TR" dirty="0" err="1"/>
              <a:t>pulmoner</a:t>
            </a:r>
            <a:r>
              <a:rPr lang="tr-TR" dirty="0"/>
              <a:t>(n = 3), </a:t>
            </a:r>
            <a:r>
              <a:rPr lang="tr-TR" dirty="0" err="1"/>
              <a:t>gastrik</a:t>
            </a:r>
            <a:r>
              <a:rPr lang="tr-TR" dirty="0"/>
              <a:t>(n = 1)ve </a:t>
            </a:r>
            <a:r>
              <a:rPr lang="tr-TR" dirty="0" err="1"/>
              <a:t>dissemine</a:t>
            </a:r>
            <a:r>
              <a:rPr lang="tr-TR" dirty="0"/>
              <a:t>(n = 1) tutulumdaydı, indeks vaka hariç hepsi öldü.</a:t>
            </a:r>
          </a:p>
        </p:txBody>
      </p:sp>
    </p:spTree>
    <p:extLst>
      <p:ext uri="{BB962C8B-B14F-4D97-AF65-F5344CB8AC3E}">
        <p14:creationId xmlns:p14="http://schemas.microsoft.com/office/powerpoint/2010/main" val="8072170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747381-ADC9-4F2F-91F3-55211FF97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7D74E3F-EE6A-4301-BD10-6567090ED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COVID-19 ile ilişkili </a:t>
            </a:r>
            <a:r>
              <a:rPr lang="tr-TR" sz="2800" dirty="0" err="1"/>
              <a:t>pulmoner</a:t>
            </a:r>
            <a:r>
              <a:rPr lang="tr-TR" sz="2800" dirty="0"/>
              <a:t> </a:t>
            </a:r>
            <a:r>
              <a:rPr lang="tr-TR" sz="2800" dirty="0" err="1"/>
              <a:t>aspergilloz</a:t>
            </a:r>
            <a:r>
              <a:rPr lang="tr-TR" sz="2800" dirty="0"/>
              <a:t>(CAPA) yıkıcı hastalık olarak daha fazla dikkat çekse de, </a:t>
            </a:r>
            <a:r>
              <a:rPr lang="tr-TR" sz="2800" dirty="0" err="1"/>
              <a:t>mukormikoz</a:t>
            </a:r>
            <a:r>
              <a:rPr lang="tr-TR" sz="2800" dirty="0"/>
              <a:t> onun kadar tanınmamaktadır.</a:t>
            </a:r>
          </a:p>
          <a:p>
            <a:endParaRPr lang="tr-TR" sz="2800" dirty="0"/>
          </a:p>
          <a:p>
            <a:r>
              <a:rPr lang="tr-TR" sz="2800" dirty="0" err="1"/>
              <a:t>CAPA'nın</a:t>
            </a:r>
            <a:r>
              <a:rPr lang="tr-TR" sz="2800" dirty="0"/>
              <a:t> teşhisi; risk faktörlerinin varlığı, tutarlı radyoloji, doku kültüründe veya </a:t>
            </a:r>
            <a:r>
              <a:rPr lang="tr-TR" sz="2800" dirty="0" err="1"/>
              <a:t>mikroskopide</a:t>
            </a:r>
            <a:r>
              <a:rPr lang="tr-TR" sz="2800" dirty="0"/>
              <a:t> </a:t>
            </a:r>
            <a:r>
              <a:rPr lang="tr-TR" sz="2800" dirty="0" err="1"/>
              <a:t>Aspergillus'un</a:t>
            </a:r>
            <a:r>
              <a:rPr lang="tr-TR" sz="2800" dirty="0"/>
              <a:t> gösterilmesi ile konulur.</a:t>
            </a:r>
          </a:p>
          <a:p>
            <a:endParaRPr lang="tr-TR" dirty="0"/>
          </a:p>
          <a:p>
            <a:r>
              <a:rPr lang="tr-TR" sz="2800" dirty="0" err="1"/>
              <a:t>Bronkoalveolar</a:t>
            </a:r>
            <a:r>
              <a:rPr lang="tr-TR" sz="2800" dirty="0"/>
              <a:t> lavajda </a:t>
            </a:r>
            <a:r>
              <a:rPr lang="tr-TR" sz="2800" dirty="0" err="1"/>
              <a:t>galaktomannan</a:t>
            </a:r>
            <a:r>
              <a:rPr lang="tr-TR" sz="2800" dirty="0"/>
              <a:t>, </a:t>
            </a:r>
            <a:r>
              <a:rPr lang="tr-TR" sz="2800" dirty="0" err="1"/>
              <a:t>invaziv</a:t>
            </a:r>
            <a:r>
              <a:rPr lang="tr-TR" sz="2800" dirty="0"/>
              <a:t> </a:t>
            </a:r>
            <a:r>
              <a:rPr lang="tr-TR" sz="2800" dirty="0" err="1"/>
              <a:t>pulmoner</a:t>
            </a:r>
            <a:r>
              <a:rPr lang="tr-TR" sz="2800" dirty="0"/>
              <a:t> </a:t>
            </a:r>
            <a:r>
              <a:rPr lang="tr-TR" sz="2800" dirty="0" err="1"/>
              <a:t>aspergilloz</a:t>
            </a:r>
            <a:r>
              <a:rPr lang="tr-TR" sz="2800" dirty="0"/>
              <a:t> hastalığının </a:t>
            </a:r>
            <a:r>
              <a:rPr lang="tr-TR" sz="2800" dirty="0" err="1"/>
              <a:t>CAPA'daki</a:t>
            </a:r>
            <a:r>
              <a:rPr lang="tr-TR" sz="2800" dirty="0"/>
              <a:t> rolü henüz onaylanmamış yararlı bir belirtecidir.</a:t>
            </a:r>
          </a:p>
          <a:p>
            <a:endParaRPr lang="tr-TR" sz="2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67847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8F34B2-1DC3-41AC-9CA6-B7D72BBD7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5C91351-58B0-4F36-84B2-EA97115BE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37252"/>
            <a:ext cx="11009243" cy="5075583"/>
          </a:xfrm>
        </p:spPr>
        <p:txBody>
          <a:bodyPr>
            <a:noAutofit/>
          </a:bodyPr>
          <a:lstStyle/>
          <a:p>
            <a:r>
              <a:rPr lang="tr-TR" dirty="0" err="1"/>
              <a:t>İnvaziv</a:t>
            </a:r>
            <a:r>
              <a:rPr lang="tr-TR" dirty="0"/>
              <a:t> mantar enfeksiyonları (</a:t>
            </a:r>
            <a:r>
              <a:rPr lang="tr-TR" dirty="0" err="1"/>
              <a:t>invaziv</a:t>
            </a:r>
            <a:r>
              <a:rPr lang="tr-TR" dirty="0"/>
              <a:t> </a:t>
            </a:r>
            <a:r>
              <a:rPr lang="tr-TR" dirty="0" err="1"/>
              <a:t>pulmoner</a:t>
            </a:r>
            <a:r>
              <a:rPr lang="tr-TR" dirty="0"/>
              <a:t> </a:t>
            </a:r>
            <a:r>
              <a:rPr lang="tr-TR" dirty="0" err="1"/>
              <a:t>aspergilloz</a:t>
            </a:r>
            <a:r>
              <a:rPr lang="tr-TR" dirty="0"/>
              <a:t> ve </a:t>
            </a:r>
            <a:r>
              <a:rPr lang="tr-TR" dirty="0" err="1"/>
              <a:t>pulmoner</a:t>
            </a:r>
            <a:r>
              <a:rPr lang="tr-TR" dirty="0"/>
              <a:t> </a:t>
            </a:r>
            <a:r>
              <a:rPr lang="tr-TR" dirty="0" err="1"/>
              <a:t>mukormikoz</a:t>
            </a:r>
            <a:r>
              <a:rPr lang="tr-TR" dirty="0"/>
              <a:t>) benzer risk faktörlerini, klinik </a:t>
            </a:r>
            <a:r>
              <a:rPr lang="tr-TR" dirty="0" err="1"/>
              <a:t>prezentasyonu</a:t>
            </a:r>
            <a:r>
              <a:rPr lang="tr-TR" dirty="0"/>
              <a:t> ve radyolojiyi taşır.</a:t>
            </a:r>
          </a:p>
          <a:p>
            <a:endParaRPr lang="tr-TR" dirty="0"/>
          </a:p>
          <a:p>
            <a:r>
              <a:rPr lang="pt-BR" dirty="0"/>
              <a:t>CAM tanısı bu nedenle daha da zordur.</a:t>
            </a:r>
            <a:endParaRPr lang="tr-TR" dirty="0"/>
          </a:p>
          <a:p>
            <a:endParaRPr lang="tr-TR" dirty="0"/>
          </a:p>
          <a:p>
            <a:r>
              <a:rPr lang="tr-TR" dirty="0"/>
              <a:t>Klinik şüphedeki eksiklik ve zorluk </a:t>
            </a:r>
            <a:r>
              <a:rPr lang="tr-TR" dirty="0" err="1"/>
              <a:t>mukormikoz</a:t>
            </a:r>
            <a:r>
              <a:rPr lang="tr-TR" dirty="0"/>
              <a:t> tanısına neden olan mantarların izole edilmesinde zorlayıcı olabilir.</a:t>
            </a:r>
          </a:p>
          <a:p>
            <a:endParaRPr lang="tr-TR" dirty="0"/>
          </a:p>
          <a:p>
            <a:r>
              <a:rPr lang="tr-TR" dirty="0"/>
              <a:t>İncelememize dahil edilen olgularda sekizden ikisine ölüm sonrası tanı konuldu.</a:t>
            </a:r>
          </a:p>
        </p:txBody>
      </p:sp>
    </p:spTree>
    <p:extLst>
      <p:ext uri="{BB962C8B-B14F-4D97-AF65-F5344CB8AC3E}">
        <p14:creationId xmlns:p14="http://schemas.microsoft.com/office/powerpoint/2010/main" val="39320966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888ED77-D670-4348-9B8E-EAE343453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113E6D5-2EEA-463E-916A-87EA215A33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Ayrıca </a:t>
            </a:r>
            <a:r>
              <a:rPr lang="tr-TR" dirty="0" err="1"/>
              <a:t>invaziv</a:t>
            </a:r>
            <a:r>
              <a:rPr lang="tr-TR" dirty="0"/>
              <a:t> </a:t>
            </a:r>
            <a:r>
              <a:rPr lang="tr-TR" dirty="0" err="1"/>
              <a:t>aspergillozda</a:t>
            </a:r>
            <a:r>
              <a:rPr lang="tr-TR" dirty="0"/>
              <a:t> tanıya yardımcı olan beta-d-</a:t>
            </a:r>
            <a:r>
              <a:rPr lang="tr-TR" dirty="0" err="1"/>
              <a:t>glukan</a:t>
            </a:r>
            <a:r>
              <a:rPr lang="tr-TR" dirty="0"/>
              <a:t> gibi </a:t>
            </a:r>
            <a:r>
              <a:rPr lang="tr-TR" dirty="0" err="1"/>
              <a:t>biyobelirteçler</a:t>
            </a:r>
            <a:r>
              <a:rPr lang="tr-TR" dirty="0"/>
              <a:t> ve </a:t>
            </a:r>
            <a:r>
              <a:rPr lang="tr-TR" dirty="0" err="1"/>
              <a:t>galaktomannan</a:t>
            </a:r>
            <a:r>
              <a:rPr lang="tr-TR" dirty="0"/>
              <a:t>, </a:t>
            </a:r>
            <a:r>
              <a:rPr lang="tr-TR" dirty="0" err="1"/>
              <a:t>mukormikoz</a:t>
            </a:r>
            <a:r>
              <a:rPr lang="tr-TR" dirty="0"/>
              <a:t> için mevcut değildir.</a:t>
            </a:r>
          </a:p>
          <a:p>
            <a:endParaRPr lang="tr-TR" dirty="0"/>
          </a:p>
          <a:p>
            <a:r>
              <a:rPr lang="tr-TR" sz="2800" dirty="0"/>
              <a:t>Bildiğimiz kadarıyla, başarılı bir şekilde yönetilen COVID-19 tedavisi sonrası gelişen ilk olası </a:t>
            </a:r>
            <a:r>
              <a:rPr lang="tr-TR" sz="2800" dirty="0" err="1"/>
              <a:t>pulmoner</a:t>
            </a:r>
            <a:r>
              <a:rPr lang="tr-TR" sz="2800" dirty="0"/>
              <a:t> </a:t>
            </a:r>
            <a:r>
              <a:rPr lang="tr-TR" sz="2800" dirty="0" err="1"/>
              <a:t>mukormikoz</a:t>
            </a:r>
            <a:r>
              <a:rPr lang="tr-TR" sz="2800" dirty="0"/>
              <a:t> vakasını sunuyoruz.</a:t>
            </a:r>
          </a:p>
          <a:p>
            <a:endParaRPr lang="tr-TR" sz="2800" dirty="0"/>
          </a:p>
          <a:p>
            <a:r>
              <a:rPr lang="tr-TR" sz="2800" dirty="0"/>
              <a:t>Diyabet hastalığı şiddetli COVID-19 ile ilişkilendirilmiştir. Diyabetlilerin ölüm riski olmayanlara göre artmaktadır.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36583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B32662-689C-440D-858B-47926B6F6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6747C7-48B5-432C-94C4-9CD11955A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84244"/>
            <a:ext cx="11088757" cy="5247860"/>
          </a:xfrm>
        </p:spPr>
        <p:txBody>
          <a:bodyPr>
            <a:normAutofit/>
          </a:bodyPr>
          <a:lstStyle/>
          <a:p>
            <a:r>
              <a:rPr lang="tr-TR" dirty="0"/>
              <a:t>Ayrıca, kötü kontrollü diyabetik hastalarda açık veya gizli böbrek fonksiyon bozukluğu mevcuttur.</a:t>
            </a:r>
          </a:p>
          <a:p>
            <a:endParaRPr lang="tr-TR" dirty="0"/>
          </a:p>
          <a:p>
            <a:r>
              <a:rPr lang="tr-TR" dirty="0"/>
              <a:t>İncelememizde, </a:t>
            </a:r>
            <a:r>
              <a:rPr lang="tr-TR" dirty="0" err="1"/>
              <a:t>diabetes</a:t>
            </a:r>
            <a:r>
              <a:rPr lang="tr-TR" dirty="0"/>
              <a:t> </a:t>
            </a:r>
            <a:r>
              <a:rPr lang="tr-TR" dirty="0" err="1"/>
              <a:t>mellituslu</a:t>
            </a:r>
            <a:r>
              <a:rPr lang="tr-TR" dirty="0"/>
              <a:t> 4 ve böbrek fonksiyon bozukluğu olan 5(kalan üç vakada serum </a:t>
            </a:r>
            <a:r>
              <a:rPr lang="tr-TR" dirty="0" err="1"/>
              <a:t>kreatinin</a:t>
            </a:r>
            <a:r>
              <a:rPr lang="tr-TR" dirty="0"/>
              <a:t> değerleri mevcut değildi), vaka vardı(Tablo 2).</a:t>
            </a:r>
          </a:p>
          <a:p>
            <a:endParaRPr lang="tr-TR" dirty="0"/>
          </a:p>
          <a:p>
            <a:r>
              <a:rPr lang="tr-TR" dirty="0"/>
              <a:t>Şiddetli COVID-19 hastalarında çoklu risk faktörlerinin varlığı veya eşlik eden </a:t>
            </a:r>
            <a:r>
              <a:rPr lang="tr-TR" dirty="0" err="1"/>
              <a:t>komorbiditeler</a:t>
            </a:r>
            <a:r>
              <a:rPr lang="tr-TR" dirty="0"/>
              <a:t> , </a:t>
            </a:r>
            <a:r>
              <a:rPr lang="tr-TR" dirty="0" err="1"/>
              <a:t>glukokortikoidlerin</a:t>
            </a:r>
            <a:r>
              <a:rPr lang="tr-TR" dirty="0"/>
              <a:t> neden olduğu ek </a:t>
            </a:r>
            <a:r>
              <a:rPr lang="tr-TR" dirty="0" err="1"/>
              <a:t>immünosupresyon</a:t>
            </a:r>
            <a:r>
              <a:rPr lang="tr-TR" dirty="0"/>
              <a:t> ile bağışıklığın baskılanması birlikte </a:t>
            </a:r>
            <a:r>
              <a:rPr lang="tr-TR" dirty="0" err="1"/>
              <a:t>invaziv</a:t>
            </a:r>
            <a:r>
              <a:rPr lang="tr-TR" dirty="0"/>
              <a:t> mantar enfeksiyonlarına zemin hazırlar.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6012152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C19816-C442-430B-A913-33EDAE369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F4E3813-1560-4A4D-A773-B7FCF770C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56235" cy="4667250"/>
          </a:xfrm>
        </p:spPr>
        <p:txBody>
          <a:bodyPr/>
          <a:lstStyle/>
          <a:p>
            <a:r>
              <a:rPr lang="tr-TR" sz="2800" dirty="0"/>
              <a:t>İndeks hastada düzensiz kan şekeri ve yakın zamanda tanı konulan son dönem böbrek yetmezliği mevcuttu.</a:t>
            </a:r>
          </a:p>
          <a:p>
            <a:endParaRPr lang="tr-TR" sz="2800" dirty="0"/>
          </a:p>
          <a:p>
            <a:r>
              <a:rPr lang="tr-TR" sz="2800" dirty="0" err="1"/>
              <a:t>Glikolize</a:t>
            </a:r>
            <a:r>
              <a:rPr lang="tr-TR" sz="2800" dirty="0"/>
              <a:t> hemoglobin(HbA1c), özellikle şiddetli anemi varlığında ve hemodiyaliz uygulanan hastalarda güvenilmez hale gelir.</a:t>
            </a:r>
          </a:p>
          <a:p>
            <a:endParaRPr lang="tr-TR" sz="2800" dirty="0"/>
          </a:p>
          <a:p>
            <a:r>
              <a:rPr lang="tr-TR" sz="2800" dirty="0"/>
              <a:t>Mevcut vakadaki en iyi sonuç muhtemelen hastane şartlarında iyi </a:t>
            </a:r>
            <a:r>
              <a:rPr lang="tr-TR" sz="2800" dirty="0" err="1"/>
              <a:t>glisemik</a:t>
            </a:r>
            <a:r>
              <a:rPr lang="tr-TR" sz="2800" dirty="0"/>
              <a:t> kontrol ve zamanında </a:t>
            </a:r>
            <a:r>
              <a:rPr lang="tr-TR" sz="2800" dirty="0" err="1"/>
              <a:t>lipozomal</a:t>
            </a:r>
            <a:r>
              <a:rPr lang="tr-TR" sz="2800" dirty="0"/>
              <a:t> </a:t>
            </a:r>
            <a:r>
              <a:rPr lang="tr-TR" sz="2800" dirty="0" err="1"/>
              <a:t>amfoterisin</a:t>
            </a:r>
            <a:r>
              <a:rPr lang="tr-TR" sz="2800" dirty="0"/>
              <a:t> B'nin başlatılmasıydı.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339160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2AFE1F-AF74-437A-9C64-8A56D5740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A015DB-199F-4230-90A9-6124AC536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Önceki çalışmalar </a:t>
            </a:r>
            <a:r>
              <a:rPr lang="tr-TR" dirty="0" err="1"/>
              <a:t>amfoterisin</a:t>
            </a:r>
            <a:r>
              <a:rPr lang="tr-TR" dirty="0"/>
              <a:t> B'nin genellikle diyalize giren hastalarda iyi </a:t>
            </a:r>
            <a:r>
              <a:rPr lang="tr-TR" dirty="0" err="1"/>
              <a:t>tolere</a:t>
            </a:r>
            <a:r>
              <a:rPr lang="tr-TR" dirty="0"/>
              <a:t> edilebilir ve güvenle uygulanabilir olduğunu gösterdi.</a:t>
            </a:r>
          </a:p>
          <a:p>
            <a:endParaRPr lang="tr-TR" dirty="0"/>
          </a:p>
          <a:p>
            <a:r>
              <a:rPr lang="tr-TR" dirty="0"/>
              <a:t>Geçerli kılavuzlarda </a:t>
            </a:r>
            <a:r>
              <a:rPr lang="tr-TR" dirty="0" err="1"/>
              <a:t>mukormikoz</a:t>
            </a:r>
            <a:r>
              <a:rPr lang="tr-TR" dirty="0"/>
              <a:t> tedavi yönetiminde, günde 5-10 mg/kg dozunda </a:t>
            </a:r>
            <a:r>
              <a:rPr lang="tr-TR" dirty="0" err="1"/>
              <a:t>lipozomal</a:t>
            </a:r>
            <a:r>
              <a:rPr lang="tr-TR" dirty="0"/>
              <a:t> </a:t>
            </a:r>
            <a:r>
              <a:rPr lang="tr-TR" dirty="0" err="1"/>
              <a:t>amfoterisin</a:t>
            </a:r>
            <a:r>
              <a:rPr lang="tr-TR" dirty="0"/>
              <a:t> B önerilir.</a:t>
            </a:r>
          </a:p>
          <a:p>
            <a:endParaRPr lang="tr-TR" dirty="0"/>
          </a:p>
          <a:p>
            <a:r>
              <a:rPr lang="tr-TR" dirty="0"/>
              <a:t>Merkezi sinir sistemi tutulumu yokluğunda, 5 mg/kg doz önerilir.[19]</a:t>
            </a:r>
          </a:p>
        </p:txBody>
      </p:sp>
    </p:spTree>
    <p:extLst>
      <p:ext uri="{BB962C8B-B14F-4D97-AF65-F5344CB8AC3E}">
        <p14:creationId xmlns:p14="http://schemas.microsoft.com/office/powerpoint/2010/main" val="5369398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9405282-36D3-447A-8602-F059EF662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A40B07C-B5EA-4ACE-83E1-74BAF2CBB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351338"/>
          </a:xfrm>
        </p:spPr>
        <p:txBody>
          <a:bodyPr>
            <a:normAutofit/>
          </a:bodyPr>
          <a:lstStyle/>
          <a:p>
            <a:r>
              <a:rPr lang="tr-TR" dirty="0" err="1"/>
              <a:t>İnvaziv</a:t>
            </a:r>
            <a:r>
              <a:rPr lang="tr-TR" dirty="0"/>
              <a:t> mantar enfeksiyonlu 201 hastanın </a:t>
            </a:r>
            <a:r>
              <a:rPr lang="tr-TR" dirty="0" err="1"/>
              <a:t>randomize</a:t>
            </a:r>
            <a:r>
              <a:rPr lang="tr-TR" dirty="0"/>
              <a:t> kontrollü çalışmasında, 3 mg/kg/gün ve 10 mg/kg/gün dozlarında kullanılan </a:t>
            </a:r>
            <a:r>
              <a:rPr lang="tr-TR" dirty="0" err="1"/>
              <a:t>amfoterisin</a:t>
            </a:r>
            <a:r>
              <a:rPr lang="tr-TR" dirty="0"/>
              <a:t> eşit derecede etkiliydi, ancak 3 mg/kg/gün daha güvenli ve daha iyi </a:t>
            </a:r>
            <a:r>
              <a:rPr lang="tr-TR" dirty="0" err="1"/>
              <a:t>tolere</a:t>
            </a:r>
            <a:r>
              <a:rPr lang="tr-TR" dirty="0"/>
              <a:t> edildi.</a:t>
            </a:r>
          </a:p>
          <a:p>
            <a:endParaRPr lang="tr-TR" dirty="0"/>
          </a:p>
          <a:p>
            <a:r>
              <a:rPr lang="tr-TR" dirty="0"/>
              <a:t>Bizim hastamızda son dönem böbrek hastalığı vardı ve </a:t>
            </a:r>
            <a:r>
              <a:rPr lang="tr-TR" dirty="0" err="1"/>
              <a:t>nefrotoksik</a:t>
            </a:r>
            <a:r>
              <a:rPr lang="tr-TR" dirty="0"/>
              <a:t> ilaç olan </a:t>
            </a:r>
            <a:r>
              <a:rPr lang="tr-TR" dirty="0" err="1"/>
              <a:t>lipozomal</a:t>
            </a:r>
            <a:r>
              <a:rPr lang="tr-TR" dirty="0"/>
              <a:t> </a:t>
            </a:r>
            <a:r>
              <a:rPr lang="tr-TR" dirty="0" err="1"/>
              <a:t>amfoterisin</a:t>
            </a:r>
            <a:r>
              <a:rPr lang="tr-TR" dirty="0"/>
              <a:t>, yine de iyi </a:t>
            </a:r>
            <a:r>
              <a:rPr lang="tr-TR" dirty="0" err="1"/>
              <a:t>tolere</a:t>
            </a:r>
            <a:r>
              <a:rPr lang="tr-TR" dirty="0"/>
              <a:t> edildi.</a:t>
            </a:r>
          </a:p>
        </p:txBody>
      </p:sp>
    </p:spTree>
    <p:extLst>
      <p:ext uri="{BB962C8B-B14F-4D97-AF65-F5344CB8AC3E}">
        <p14:creationId xmlns:p14="http://schemas.microsoft.com/office/powerpoint/2010/main" val="20407321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686B103-93B6-47D9-A73C-E703766FE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AAB1557-C4D0-4CF7-988F-3BC5FA7F23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 err="1"/>
              <a:t>Mukormikozda</a:t>
            </a:r>
            <a:r>
              <a:rPr lang="tr-TR" sz="2800" dirty="0"/>
              <a:t> optimum tedavi süresi net değildir ve tedavi klinik yanıt ve </a:t>
            </a:r>
            <a:r>
              <a:rPr lang="tr-TR" sz="2800" dirty="0" err="1"/>
              <a:t>tolere</a:t>
            </a:r>
            <a:r>
              <a:rPr lang="tr-TR" sz="2800" dirty="0"/>
              <a:t> edilebilirlik ile yapılır. </a:t>
            </a:r>
          </a:p>
          <a:p>
            <a:endParaRPr lang="tr-TR" sz="2800" dirty="0"/>
          </a:p>
          <a:p>
            <a:r>
              <a:rPr lang="tr-TR" sz="2800" dirty="0" err="1"/>
              <a:t>Pulmoner</a:t>
            </a:r>
            <a:r>
              <a:rPr lang="tr-TR" sz="2800" dirty="0"/>
              <a:t> </a:t>
            </a:r>
            <a:r>
              <a:rPr lang="tr-TR" sz="2800" dirty="0" err="1"/>
              <a:t>mukormikozis</a:t>
            </a:r>
            <a:r>
              <a:rPr lang="tr-TR" sz="2800" dirty="0"/>
              <a:t> giderek daha fazla teşhis edilmekte ve ölümler zamanla artmaktadır.</a:t>
            </a:r>
          </a:p>
          <a:p>
            <a:endParaRPr lang="tr-TR" sz="2800" dirty="0"/>
          </a:p>
          <a:p>
            <a:r>
              <a:rPr lang="tr-TR" sz="2800" dirty="0" err="1"/>
              <a:t>Hipergliseminin</a:t>
            </a:r>
            <a:r>
              <a:rPr lang="tr-TR" sz="2800" dirty="0"/>
              <a:t> kontrolü, </a:t>
            </a:r>
            <a:r>
              <a:rPr lang="tr-TR" sz="2800" dirty="0" err="1"/>
              <a:t>lipozomal</a:t>
            </a:r>
            <a:r>
              <a:rPr lang="tr-TR" sz="2800" dirty="0"/>
              <a:t> </a:t>
            </a:r>
            <a:r>
              <a:rPr lang="tr-TR" sz="2800" dirty="0" err="1"/>
              <a:t>amfoterisin</a:t>
            </a:r>
            <a:r>
              <a:rPr lang="tr-TR" sz="2800" dirty="0"/>
              <a:t> B ile erken tedavi ve cerrahi </a:t>
            </a:r>
            <a:r>
              <a:rPr lang="tr-TR" sz="2800" dirty="0" err="1"/>
              <a:t>mukormikozun</a:t>
            </a:r>
            <a:r>
              <a:rPr lang="tr-TR" sz="2800" dirty="0"/>
              <a:t> başarılı yönetimi için gereklidir.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4734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1E45B9-FECD-490D-9BE0-A5E281CF0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ÖZET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55D8673-B5B6-4181-A53A-4072C74374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Sekiz vakadan derlememize dahil edilen en yaygın ortak risk faktörü diyabetti.</a:t>
            </a:r>
          </a:p>
          <a:p>
            <a:r>
              <a:rPr lang="tr-TR" dirty="0"/>
              <a:t>Üç vakada </a:t>
            </a:r>
            <a:r>
              <a:rPr lang="tr-TR" dirty="0" err="1"/>
              <a:t>glukokortikoidler</a:t>
            </a:r>
            <a:r>
              <a:rPr lang="tr-TR" dirty="0"/>
              <a:t> dışında risk faktörü yoktu.</a:t>
            </a:r>
          </a:p>
          <a:p>
            <a:r>
              <a:rPr lang="tr-TR" dirty="0" err="1"/>
              <a:t>Mukormikoz</a:t>
            </a:r>
            <a:r>
              <a:rPr lang="tr-TR" dirty="0"/>
              <a:t> genellikle hastaneye yatıştan 10-14 gün sonra gelişmektedir.</a:t>
            </a:r>
          </a:p>
          <a:p>
            <a:r>
              <a:rPr lang="tr-TR" dirty="0"/>
              <a:t>İndeks vakası hariç tüm hastalar öldü. </a:t>
            </a:r>
          </a:p>
          <a:p>
            <a:r>
              <a:rPr lang="tr-TR" dirty="0"/>
              <a:t>İki vakada, CAM teşhisi </a:t>
            </a:r>
            <a:r>
              <a:rPr lang="tr-TR" dirty="0" err="1"/>
              <a:t>postmortem</a:t>
            </a:r>
            <a:r>
              <a:rPr lang="tr-TR" dirty="0"/>
              <a:t> olarak konuldu.</a:t>
            </a:r>
          </a:p>
          <a:p>
            <a:endParaRPr lang="tr-TR" sz="2400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6535048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07A4B8B-B3E4-4E40-8088-18F99B65D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EDC3C55-00A1-407D-81C4-E4A7A3571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08914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Bununla birlikte COVID-19; 3 farklı sınırlı yönetimsel bakış açısı olan bir senaryo ortaya koydu.</a:t>
            </a:r>
          </a:p>
          <a:p>
            <a:endParaRPr lang="tr-TR" dirty="0"/>
          </a:p>
          <a:p>
            <a:r>
              <a:rPr lang="tr-TR" dirty="0"/>
              <a:t>İlk olarak; </a:t>
            </a:r>
            <a:r>
              <a:rPr lang="tr-TR" dirty="0" err="1"/>
              <a:t>glukokortikoidler</a:t>
            </a:r>
            <a:r>
              <a:rPr lang="tr-TR" dirty="0"/>
              <a:t> şiddetli COVID-19 için en etkili tedavidir; fakat </a:t>
            </a:r>
            <a:r>
              <a:rPr lang="tr-TR" dirty="0" err="1"/>
              <a:t>hiperglisemiyi</a:t>
            </a:r>
            <a:r>
              <a:rPr lang="tr-TR" dirty="0"/>
              <a:t> </a:t>
            </a:r>
            <a:r>
              <a:rPr lang="tr-TR" dirty="0" err="1"/>
              <a:t>agreve</a:t>
            </a:r>
            <a:r>
              <a:rPr lang="tr-TR" dirty="0"/>
              <a:t> ederler.</a:t>
            </a:r>
          </a:p>
          <a:p>
            <a:endParaRPr lang="tr-TR" dirty="0"/>
          </a:p>
          <a:p>
            <a:r>
              <a:rPr lang="tr-TR" dirty="0"/>
              <a:t>Zamanında tanısal görüntüleme ve test etme ARDS ve </a:t>
            </a:r>
            <a:r>
              <a:rPr lang="tr-TR" dirty="0" err="1"/>
              <a:t>multiorgan</a:t>
            </a:r>
            <a:r>
              <a:rPr lang="tr-TR" dirty="0"/>
              <a:t> </a:t>
            </a:r>
            <a:r>
              <a:rPr lang="tr-TR" dirty="0" err="1"/>
              <a:t>disfonksiyonunun</a:t>
            </a:r>
            <a:r>
              <a:rPr lang="tr-TR" dirty="0"/>
              <a:t> ortaya çıkmasına engel olur.</a:t>
            </a:r>
          </a:p>
          <a:p>
            <a:endParaRPr lang="tr-TR" dirty="0"/>
          </a:p>
          <a:p>
            <a:r>
              <a:rPr lang="tr-TR" sz="2800" dirty="0"/>
              <a:t>Bu sayede, hastanelerde COVID-19 nedenli teşhis ve ameliyatlar dahil olmak üzere temel hizmetler, önemli ölçüde azaltılabilir.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53214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FAB339-B0D2-49D4-A487-3B4127A15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2C4071B-63CE-4F0D-A5C6-FC8CE32C0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035748" cy="4866723"/>
          </a:xfrm>
        </p:spPr>
        <p:txBody>
          <a:bodyPr/>
          <a:lstStyle/>
          <a:p>
            <a:r>
              <a:rPr lang="tr-TR" sz="2800" dirty="0"/>
              <a:t>Bu nedenle, </a:t>
            </a:r>
            <a:r>
              <a:rPr lang="tr-TR" sz="2800" dirty="0" err="1"/>
              <a:t>CAM’daki</a:t>
            </a:r>
            <a:r>
              <a:rPr lang="tr-TR" sz="2800" dirty="0"/>
              <a:t> </a:t>
            </a:r>
            <a:r>
              <a:rPr lang="tr-TR" sz="2800" dirty="0" err="1"/>
              <a:t>mortalite</a:t>
            </a:r>
            <a:r>
              <a:rPr lang="tr-TR" sz="2800" dirty="0"/>
              <a:t>(mevcut seride %87,5) belki COVID olmayanlarda gözlemlenenden bile daha yüksek orandadır.</a:t>
            </a:r>
          </a:p>
          <a:p>
            <a:endParaRPr lang="tr-TR" sz="2800" dirty="0"/>
          </a:p>
          <a:p>
            <a:r>
              <a:rPr lang="tr-TR" sz="2800" dirty="0"/>
              <a:t>CAM ile ilişkili üç endişe verici risk faktörü, diyabet gibi geleneksel risk faktörleri, transplantasyon veya hematolojik </a:t>
            </a:r>
            <a:r>
              <a:rPr lang="tr-TR" sz="2800" dirty="0" err="1"/>
              <a:t>malignitelerdir</a:t>
            </a:r>
            <a:r>
              <a:rPr lang="tr-TR" sz="2800" dirty="0"/>
              <a:t>.</a:t>
            </a:r>
          </a:p>
          <a:p>
            <a:endParaRPr lang="tr-TR" sz="2800" dirty="0"/>
          </a:p>
          <a:p>
            <a:r>
              <a:rPr lang="tr-TR" sz="2800" dirty="0" err="1"/>
              <a:t>Mukormikoz</a:t>
            </a:r>
            <a:r>
              <a:rPr lang="tr-TR" sz="2800" dirty="0"/>
              <a:t>  gelişmesi muhtemelen </a:t>
            </a:r>
            <a:r>
              <a:rPr lang="tr-TR" sz="2800" dirty="0" err="1"/>
              <a:t>glukokortikoid</a:t>
            </a:r>
            <a:r>
              <a:rPr lang="tr-TR" sz="2800" dirty="0"/>
              <a:t> kullanımına atfedilebilir ve bu durum </a:t>
            </a:r>
            <a:r>
              <a:rPr lang="tr-TR" sz="2800" dirty="0" err="1"/>
              <a:t>glukokortikoidlerin</a:t>
            </a:r>
            <a:r>
              <a:rPr lang="tr-TR" sz="2800" dirty="0"/>
              <a:t> daha mantıklı kullanımını düşündürür.</a:t>
            </a:r>
          </a:p>
          <a:p>
            <a:endParaRPr lang="tr-TR" sz="2800" dirty="0"/>
          </a:p>
          <a:p>
            <a:endParaRPr lang="tr-TR" sz="2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63274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E5E905-F5E3-4AED-8682-FF7D55778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TARTIŞMA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BEB2650-A92E-46D0-AA6C-FF6A26111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4866723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Bu nedenle </a:t>
            </a:r>
            <a:r>
              <a:rPr lang="tr-TR" dirty="0" err="1"/>
              <a:t>glukokortikoidlerin</a:t>
            </a:r>
            <a:r>
              <a:rPr lang="tr-TR" dirty="0"/>
              <a:t> hafif COVID-19 vakalarında kullanımı(hafif </a:t>
            </a:r>
            <a:r>
              <a:rPr lang="tr-TR" dirty="0" err="1"/>
              <a:t>hipoksi</a:t>
            </a:r>
            <a:r>
              <a:rPr lang="tr-TR" dirty="0"/>
              <a:t>) veya daha yüksek dozlarda kullanımından kaçınılmalıdır.</a:t>
            </a:r>
          </a:p>
          <a:p>
            <a:endParaRPr lang="tr-TR" dirty="0"/>
          </a:p>
          <a:p>
            <a:r>
              <a:rPr lang="tr-TR" dirty="0"/>
              <a:t>Ayrıca, açık bir yararı yoksa, </a:t>
            </a:r>
            <a:r>
              <a:rPr lang="tr-TR" dirty="0" err="1"/>
              <a:t>tocilizumab</a:t>
            </a:r>
            <a:r>
              <a:rPr lang="tr-TR" dirty="0"/>
              <a:t> gibi </a:t>
            </a:r>
            <a:r>
              <a:rPr lang="tr-TR" dirty="0" err="1"/>
              <a:t>immun</a:t>
            </a:r>
            <a:r>
              <a:rPr lang="tr-TR" dirty="0"/>
              <a:t> yolakları hedef alan ilaçların kullanımı konusunda temkinli olunmalıdır.</a:t>
            </a:r>
          </a:p>
          <a:p>
            <a:endParaRPr lang="tr-TR" dirty="0"/>
          </a:p>
          <a:p>
            <a:r>
              <a:rPr lang="tr-TR" dirty="0"/>
              <a:t>Özetle, kritik COVID-19 hastalarına bakan hekimler, COVID-19'un seyrini zorlaştırabilecek ciddi enfeksiyonların farkında olmalıdır.</a:t>
            </a:r>
          </a:p>
          <a:p>
            <a:endParaRPr lang="tr-TR" dirty="0"/>
          </a:p>
          <a:p>
            <a:r>
              <a:rPr lang="tr-TR" dirty="0" err="1"/>
              <a:t>Pulmoner</a:t>
            </a:r>
            <a:r>
              <a:rPr lang="tr-TR" dirty="0"/>
              <a:t> </a:t>
            </a:r>
            <a:r>
              <a:rPr lang="tr-TR" dirty="0" err="1"/>
              <a:t>mukormikoz</a:t>
            </a:r>
            <a:r>
              <a:rPr lang="tr-TR" dirty="0"/>
              <a:t> tanısı yüksek derecede klinik şüphe gerektirir.</a:t>
            </a:r>
          </a:p>
          <a:p>
            <a:endParaRPr lang="tr-TR" dirty="0"/>
          </a:p>
          <a:p>
            <a:r>
              <a:rPr lang="tr-TR" dirty="0" err="1"/>
              <a:t>Pulmoner</a:t>
            </a:r>
            <a:r>
              <a:rPr lang="tr-TR" dirty="0"/>
              <a:t> </a:t>
            </a:r>
            <a:r>
              <a:rPr lang="tr-TR" dirty="0" err="1"/>
              <a:t>mukormikozda</a:t>
            </a:r>
            <a:r>
              <a:rPr lang="tr-TR" dirty="0"/>
              <a:t> erken teşhis ve zamanında tedavi </a:t>
            </a:r>
            <a:r>
              <a:rPr lang="tr-TR" dirty="0" err="1"/>
              <a:t>sağkalım</a:t>
            </a:r>
            <a:r>
              <a:rPr lang="tr-TR" dirty="0"/>
              <a:t> ve tedavi başarısını iyileştirir.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8072265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F4F15E-EA64-41A8-9C3B-EF5624FB0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099808-F845-442F-A8C6-A58A79C4A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TEŞEKKÜRLER…</a:t>
            </a:r>
          </a:p>
        </p:txBody>
      </p:sp>
    </p:spTree>
    <p:extLst>
      <p:ext uri="{BB962C8B-B14F-4D97-AF65-F5344CB8AC3E}">
        <p14:creationId xmlns:p14="http://schemas.microsoft.com/office/powerpoint/2010/main" val="2897493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F83BCCA-69D9-446C-A209-67555CA41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ÖZET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F5A866-9FE1-4BD7-8DC9-7E00F2F21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 err="1"/>
              <a:t>Mukormikozis</a:t>
            </a:r>
            <a:r>
              <a:rPr lang="tr-TR" sz="2800" dirty="0"/>
              <a:t> şiddetli COVID-19 seyrini zorlaştıran nadir fakat ciddi bir enfeksiyondur.</a:t>
            </a:r>
          </a:p>
          <a:p>
            <a:r>
              <a:rPr lang="tr-TR" sz="2800" dirty="0"/>
              <a:t>Diyabeti ve </a:t>
            </a:r>
            <a:r>
              <a:rPr lang="tr-TR" sz="2800" dirty="0" err="1"/>
              <a:t>multiple</a:t>
            </a:r>
            <a:r>
              <a:rPr lang="tr-TR" sz="2800" dirty="0"/>
              <a:t> risk faktörü olan hastalar, </a:t>
            </a:r>
            <a:r>
              <a:rPr lang="tr-TR" sz="2800" dirty="0" err="1"/>
              <a:t>mukormikoz</a:t>
            </a:r>
            <a:r>
              <a:rPr lang="tr-TR" sz="2800" dirty="0"/>
              <a:t> gelişimi için daha yüksek risk altında olabilir.</a:t>
            </a:r>
          </a:p>
          <a:p>
            <a:r>
              <a:rPr lang="tr-TR" sz="2800" dirty="0"/>
              <a:t>Eş zamanlı </a:t>
            </a:r>
            <a:r>
              <a:rPr lang="tr-TR" sz="2800" dirty="0" err="1"/>
              <a:t>glukokortikoid</a:t>
            </a:r>
            <a:r>
              <a:rPr lang="tr-TR" sz="2800" dirty="0"/>
              <a:t> tedavisi muhtemelen </a:t>
            </a:r>
            <a:r>
              <a:rPr lang="tr-TR" sz="2800" dirty="0" err="1"/>
              <a:t>mukormikoz</a:t>
            </a:r>
            <a:r>
              <a:rPr lang="tr-TR" sz="2800" dirty="0"/>
              <a:t> riskini arttırmaktadır.</a:t>
            </a:r>
          </a:p>
          <a:p>
            <a:r>
              <a:rPr lang="tr-TR" sz="2800" dirty="0"/>
              <a:t>Sonuçları iyileştirmek için daha şüpheci davranmak ve agresif yönetim gereklidir.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76792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8795A3-D981-4B28-939B-A2C832CC5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GİRİŞ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82C9D41-B69D-4211-B879-888DD9C15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COVID-19 </a:t>
            </a:r>
            <a:r>
              <a:rPr lang="tr-TR" dirty="0" err="1"/>
              <a:t>pandemisi</a:t>
            </a:r>
            <a:r>
              <a:rPr lang="tr-TR" dirty="0"/>
              <a:t> dünya çapında önemli bir sorun olmaya devam etmektedir.</a:t>
            </a:r>
          </a:p>
          <a:p>
            <a:r>
              <a:rPr lang="tr-TR" dirty="0"/>
              <a:t>Çeşitli tedavi seçenekleri değerlendirilirken, sistemik </a:t>
            </a:r>
            <a:r>
              <a:rPr lang="tr-TR" dirty="0" err="1"/>
              <a:t>glukokortikoidler</a:t>
            </a:r>
            <a:r>
              <a:rPr lang="tr-TR" dirty="0"/>
              <a:t> dışında hiçbirinin COVID-19'da </a:t>
            </a:r>
            <a:r>
              <a:rPr lang="tr-TR" dirty="0" err="1"/>
              <a:t>sağkalımı</a:t>
            </a:r>
            <a:r>
              <a:rPr lang="tr-TR" dirty="0"/>
              <a:t> arttırdığı gösterilememiştir.</a:t>
            </a:r>
          </a:p>
          <a:p>
            <a:r>
              <a:rPr lang="tr-TR" dirty="0" err="1"/>
              <a:t>Glukokortikoidlerin</a:t>
            </a:r>
            <a:r>
              <a:rPr lang="tr-TR" dirty="0"/>
              <a:t> yaygın kullanımı; </a:t>
            </a:r>
            <a:r>
              <a:rPr lang="tr-TR" dirty="0" err="1"/>
              <a:t>sekonder</a:t>
            </a:r>
            <a:r>
              <a:rPr lang="tr-TR" dirty="0"/>
              <a:t> bakteriyel veya </a:t>
            </a:r>
            <a:r>
              <a:rPr lang="tr-TR" dirty="0" err="1"/>
              <a:t>fungal</a:t>
            </a:r>
            <a:r>
              <a:rPr lang="tr-TR" dirty="0"/>
              <a:t> enfeksiyonlara neden olmaktadır.</a:t>
            </a:r>
          </a:p>
          <a:p>
            <a:r>
              <a:rPr lang="tr-TR" dirty="0"/>
              <a:t>COVID-19 seyrini zorlaştıran </a:t>
            </a:r>
            <a:r>
              <a:rPr lang="tr-TR" dirty="0" err="1"/>
              <a:t>invaziv</a:t>
            </a:r>
            <a:r>
              <a:rPr lang="tr-TR" dirty="0"/>
              <a:t> </a:t>
            </a:r>
            <a:r>
              <a:rPr lang="tr-TR" dirty="0" err="1"/>
              <a:t>pulmoner</a:t>
            </a:r>
            <a:r>
              <a:rPr lang="tr-TR" dirty="0"/>
              <a:t> </a:t>
            </a:r>
            <a:r>
              <a:rPr lang="tr-TR" dirty="0" err="1"/>
              <a:t>aspergilloz</a:t>
            </a:r>
            <a:r>
              <a:rPr lang="tr-TR" dirty="0"/>
              <a:t> yaygın olarak tanınmaktadır; ancak, </a:t>
            </a:r>
            <a:r>
              <a:rPr lang="tr-TR" dirty="0" err="1"/>
              <a:t>mukormikozdan</a:t>
            </a:r>
            <a:r>
              <a:rPr lang="tr-TR" dirty="0"/>
              <a:t> nadiren şüphelenilir ve teşhis konur.</a:t>
            </a:r>
          </a:p>
        </p:txBody>
      </p:sp>
    </p:spTree>
    <p:extLst>
      <p:ext uri="{BB962C8B-B14F-4D97-AF65-F5344CB8AC3E}">
        <p14:creationId xmlns:p14="http://schemas.microsoft.com/office/powerpoint/2010/main" val="3642746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BDBE6D-C6D0-4A06-89A3-E1A5E29D5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GİRİŞ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608763F-28A4-4D89-A3D6-D7611B8CD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/>
              <a:t>Burada şiddetli COVID-19'lu bir hastada </a:t>
            </a:r>
            <a:r>
              <a:rPr lang="tr-TR" sz="2800" dirty="0" err="1"/>
              <a:t>pulmoner</a:t>
            </a:r>
            <a:r>
              <a:rPr lang="tr-TR" sz="2800" dirty="0"/>
              <a:t> </a:t>
            </a:r>
            <a:r>
              <a:rPr lang="tr-TR" sz="2800" dirty="0" err="1"/>
              <a:t>mukormikozlu</a:t>
            </a:r>
            <a:r>
              <a:rPr lang="tr-TR" sz="2800" dirty="0"/>
              <a:t> bir vakayı sunuyoruz.</a:t>
            </a:r>
          </a:p>
          <a:p>
            <a:r>
              <a:rPr lang="tr-TR" sz="2800" dirty="0"/>
              <a:t>Ayrıca COVID-19 ile ilişkili </a:t>
            </a:r>
            <a:r>
              <a:rPr lang="tr-TR" sz="2800" dirty="0" err="1"/>
              <a:t>mukormikoz</a:t>
            </a:r>
            <a:r>
              <a:rPr lang="tr-TR" sz="2800" dirty="0"/>
              <a:t>(CAM) vakalarını tespit eden ve klinik özelliklerini, risk faktörlerini ve sonuçlarını tanımlayan sistematik bir literatür taraması yapıyoruz.</a:t>
            </a:r>
          </a:p>
          <a:p>
            <a:endParaRPr lang="tr-TR" sz="28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57345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5428A9-5202-453A-B16A-D21132B6B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VAKA SUNUMU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9A26A3-4AEB-4011-9EBB-527372555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Uzun süredir </a:t>
            </a:r>
            <a:r>
              <a:rPr lang="tr-TR" dirty="0" err="1"/>
              <a:t>diyabetes</a:t>
            </a:r>
            <a:r>
              <a:rPr lang="tr-TR" dirty="0"/>
              <a:t> </a:t>
            </a:r>
            <a:r>
              <a:rPr lang="tr-TR" dirty="0" err="1"/>
              <a:t>mellitus</a:t>
            </a:r>
            <a:r>
              <a:rPr lang="tr-TR" dirty="0"/>
              <a:t>, hipertansiyon ve </a:t>
            </a:r>
            <a:r>
              <a:rPr lang="tr-TR" dirty="0" err="1"/>
              <a:t>iskemik</a:t>
            </a:r>
            <a:r>
              <a:rPr lang="tr-TR" dirty="0"/>
              <a:t> </a:t>
            </a:r>
            <a:r>
              <a:rPr lang="tr-TR" dirty="0" err="1"/>
              <a:t>kardiyomiyopatisi</a:t>
            </a:r>
            <a:r>
              <a:rPr lang="tr-TR" dirty="0"/>
              <a:t> olan 55 yaşında erkek hasta; ateş, kuru öksürük ve üç gündür süren ilerleyici nefes darlığı şikayetleri ile başvurdu.</a:t>
            </a:r>
          </a:p>
          <a:p>
            <a:endParaRPr lang="tr-TR" dirty="0"/>
          </a:p>
          <a:p>
            <a:r>
              <a:rPr lang="tr-TR" dirty="0"/>
              <a:t>10 yıl önce tip 2 diyabet teşhisi konan ve mevcut hastalığı farklı oral </a:t>
            </a:r>
            <a:r>
              <a:rPr lang="tr-TR" dirty="0" err="1"/>
              <a:t>antidiyabetik</a:t>
            </a:r>
            <a:r>
              <a:rPr lang="tr-TR" dirty="0"/>
              <a:t> ilaçlarla ve düzensiz seyreden bir hastaydı.</a:t>
            </a:r>
          </a:p>
          <a:p>
            <a:endParaRPr lang="tr-TR" dirty="0"/>
          </a:p>
          <a:p>
            <a:r>
              <a:rPr lang="tr-TR" dirty="0"/>
              <a:t>Kan şekeri takibi seyrekti. </a:t>
            </a:r>
          </a:p>
          <a:p>
            <a:endParaRPr lang="tr-TR" dirty="0"/>
          </a:p>
          <a:p>
            <a:r>
              <a:rPr lang="tr-TR" dirty="0"/>
              <a:t>Ayrıca son dönem böbrek hastasıydı ve son bir yıldır hemodiyaliz alıyordu. </a:t>
            </a:r>
          </a:p>
          <a:p>
            <a:endParaRPr lang="tr-TR" sz="2400" dirty="0"/>
          </a:p>
          <a:p>
            <a:endParaRPr lang="tr-TR" sz="24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2052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E83446-543C-4558-8076-298D1E281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VAKA SUNUMU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31AD009-60F2-4190-B5A0-E25C2BE4F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/>
              <a:t>Hasta hiç sigara kullanmamış ve herhangi bir madde kullanım öyküsü yoktu.</a:t>
            </a:r>
          </a:p>
          <a:p>
            <a:endParaRPr lang="tr-TR" sz="2800" dirty="0"/>
          </a:p>
          <a:p>
            <a:r>
              <a:rPr lang="tr-TR" dirty="0"/>
              <a:t>Hastaneye kabulünde</a:t>
            </a:r>
            <a:r>
              <a:rPr lang="tr-TR" sz="2800" dirty="0"/>
              <a:t>, solunum hızı 26 nefes/dakika, kan basıncı 110/80 </a:t>
            </a:r>
            <a:r>
              <a:rPr lang="tr-TR" sz="2800" dirty="0" err="1"/>
              <a:t>mmHg</a:t>
            </a:r>
            <a:r>
              <a:rPr lang="tr-TR" sz="2800" dirty="0"/>
              <a:t> ve kalp atış hızı 90 atım/dakika idi.</a:t>
            </a:r>
          </a:p>
          <a:p>
            <a:endParaRPr lang="tr-TR" sz="2800" dirty="0"/>
          </a:p>
          <a:p>
            <a:r>
              <a:rPr lang="tr-TR" sz="2800" dirty="0"/>
              <a:t>Oda havasında oksijen </a:t>
            </a:r>
            <a:r>
              <a:rPr lang="tr-TR" sz="2800" dirty="0" err="1"/>
              <a:t>satürasyonu</a:t>
            </a:r>
            <a:r>
              <a:rPr lang="tr-TR" sz="2800" dirty="0"/>
              <a:t> %84 ve maske ile %95 idi.</a:t>
            </a:r>
          </a:p>
          <a:p>
            <a:endParaRPr lang="tr-TR" sz="2800" dirty="0"/>
          </a:p>
          <a:p>
            <a:r>
              <a:rPr lang="tr-TR" sz="2800" dirty="0"/>
              <a:t>Hasta </a:t>
            </a:r>
            <a:r>
              <a:rPr lang="tr-TR" sz="2800" dirty="0" err="1"/>
              <a:t>obez</a:t>
            </a:r>
            <a:r>
              <a:rPr lang="tr-TR" sz="2800" dirty="0"/>
              <a:t> değildi(vücut kitle indeksi 24 kg/m2).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50183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4432</TotalTime>
  <Words>1835</Words>
  <Application>Microsoft Office PowerPoint</Application>
  <PresentationFormat>Geniş ekran</PresentationFormat>
  <Paragraphs>204</Paragraphs>
  <Slides>43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Teması</vt:lpstr>
      <vt:lpstr>PowerPoint Sunusu</vt:lpstr>
      <vt:lpstr>ÖZET</vt:lpstr>
      <vt:lpstr>ÖZET</vt:lpstr>
      <vt:lpstr>ÖZET</vt:lpstr>
      <vt:lpstr>ÖZET</vt:lpstr>
      <vt:lpstr>GİRİŞ</vt:lpstr>
      <vt:lpstr>GİRİŞ</vt:lpstr>
      <vt:lpstr>VAKA SUNUMU</vt:lpstr>
      <vt:lpstr>VAKA SUNUMU</vt:lpstr>
      <vt:lpstr>VAKA SUNUMU</vt:lpstr>
      <vt:lpstr>PowerPoint Sunusu</vt:lpstr>
      <vt:lpstr>VAKA SUNUMU</vt:lpstr>
      <vt:lpstr>PowerPoint Sunusu</vt:lpstr>
      <vt:lpstr>PowerPoint Sunusu</vt:lpstr>
      <vt:lpstr>VAKA SUNUMU</vt:lpstr>
      <vt:lpstr>PowerPoint Sunusu</vt:lpstr>
      <vt:lpstr>VAKA SUNUMU</vt:lpstr>
      <vt:lpstr>PowerPoint Sunusu</vt:lpstr>
      <vt:lpstr>VAKA SUNUMU</vt:lpstr>
      <vt:lpstr>PowerPoint Sunusu</vt:lpstr>
      <vt:lpstr>VAKA SUNUMU</vt:lpstr>
      <vt:lpstr>PowerPoint Sunusu</vt:lpstr>
      <vt:lpstr>TARTIŞMA</vt:lpstr>
      <vt:lpstr>TARTIŞMA</vt:lpstr>
      <vt:lpstr>TARTIŞMA</vt:lpstr>
      <vt:lpstr>PowerPoint Sunusu</vt:lpstr>
      <vt:lpstr>PowerPoint Sunusu</vt:lpstr>
      <vt:lpstr>PowerPoint Sunusu</vt:lpstr>
      <vt:lpstr>TARTIŞMA</vt:lpstr>
      <vt:lpstr>TARTIŞMA</vt:lpstr>
      <vt:lpstr>TARTIŞMA</vt:lpstr>
      <vt:lpstr>TARTIŞMA</vt:lpstr>
      <vt:lpstr>TARTIŞMA</vt:lpstr>
      <vt:lpstr>TARTIŞMA</vt:lpstr>
      <vt:lpstr>TARTIŞMA</vt:lpstr>
      <vt:lpstr>TARTIŞMA</vt:lpstr>
      <vt:lpstr>TARTIŞMA</vt:lpstr>
      <vt:lpstr>TARTIŞMA</vt:lpstr>
      <vt:lpstr>TARTIŞMA</vt:lpstr>
      <vt:lpstr>TARTIŞMA</vt:lpstr>
      <vt:lpstr>TARTIŞMA</vt:lpstr>
      <vt:lpstr>TARTIŞMA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lenovo</dc:creator>
  <cp:lastModifiedBy>lenovo</cp:lastModifiedBy>
  <cp:revision>44</cp:revision>
  <dcterms:created xsi:type="dcterms:W3CDTF">2021-06-25T18:09:52Z</dcterms:created>
  <dcterms:modified xsi:type="dcterms:W3CDTF">2021-06-29T08:48:49Z</dcterms:modified>
</cp:coreProperties>
</file>