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14" r:id="rId1"/>
  </p:sldMasterIdLst>
  <p:notesMasterIdLst>
    <p:notesMasterId r:id="rId95"/>
  </p:notesMasterIdLst>
  <p:sldIdLst>
    <p:sldId id="444" r:id="rId2"/>
    <p:sldId id="257" r:id="rId3"/>
    <p:sldId id="258" r:id="rId4"/>
    <p:sldId id="486" r:id="rId5"/>
    <p:sldId id="259" r:id="rId6"/>
    <p:sldId id="470" r:id="rId7"/>
    <p:sldId id="471" r:id="rId8"/>
    <p:sldId id="472" r:id="rId9"/>
    <p:sldId id="473" r:id="rId10"/>
    <p:sldId id="261" r:id="rId11"/>
    <p:sldId id="263" r:id="rId12"/>
    <p:sldId id="469" r:id="rId13"/>
    <p:sldId id="265" r:id="rId14"/>
    <p:sldId id="273" r:id="rId15"/>
    <p:sldId id="268" r:id="rId16"/>
    <p:sldId id="270" r:id="rId17"/>
    <p:sldId id="269" r:id="rId18"/>
    <p:sldId id="307" r:id="rId19"/>
    <p:sldId id="271" r:id="rId20"/>
    <p:sldId id="272" r:id="rId21"/>
    <p:sldId id="287" r:id="rId22"/>
    <p:sldId id="288" r:id="rId23"/>
    <p:sldId id="290" r:id="rId24"/>
    <p:sldId id="292" r:id="rId25"/>
    <p:sldId id="294" r:id="rId26"/>
    <p:sldId id="295" r:id="rId27"/>
    <p:sldId id="296" r:id="rId28"/>
    <p:sldId id="297" r:id="rId29"/>
    <p:sldId id="318" r:id="rId30"/>
    <p:sldId id="298" r:id="rId31"/>
    <p:sldId id="300" r:id="rId32"/>
    <p:sldId id="302" r:id="rId33"/>
    <p:sldId id="303" r:id="rId34"/>
    <p:sldId id="305" r:id="rId35"/>
    <p:sldId id="320" r:id="rId36"/>
    <p:sldId id="321" r:id="rId37"/>
    <p:sldId id="324" r:id="rId38"/>
    <p:sldId id="439" r:id="rId39"/>
    <p:sldId id="325" r:id="rId40"/>
    <p:sldId id="329" r:id="rId41"/>
    <p:sldId id="422" r:id="rId42"/>
    <p:sldId id="333" r:id="rId43"/>
    <p:sldId id="332" r:id="rId44"/>
    <p:sldId id="336" r:id="rId45"/>
    <p:sldId id="337" r:id="rId46"/>
    <p:sldId id="340" r:id="rId47"/>
    <p:sldId id="341" r:id="rId48"/>
    <p:sldId id="342" r:id="rId49"/>
    <p:sldId id="343" r:id="rId50"/>
    <p:sldId id="346" r:id="rId51"/>
    <p:sldId id="490" r:id="rId52"/>
    <p:sldId id="349" r:id="rId53"/>
    <p:sldId id="351" r:id="rId54"/>
    <p:sldId id="352" r:id="rId55"/>
    <p:sldId id="457" r:id="rId56"/>
    <p:sldId id="358" r:id="rId57"/>
    <p:sldId id="360" r:id="rId58"/>
    <p:sldId id="361" r:id="rId59"/>
    <p:sldId id="362" r:id="rId60"/>
    <p:sldId id="363" r:id="rId61"/>
    <p:sldId id="365" r:id="rId62"/>
    <p:sldId id="366" r:id="rId63"/>
    <p:sldId id="368" r:id="rId64"/>
    <p:sldId id="372" r:id="rId65"/>
    <p:sldId id="441" r:id="rId66"/>
    <p:sldId id="371" r:id="rId67"/>
    <p:sldId id="373" r:id="rId68"/>
    <p:sldId id="477" r:id="rId69"/>
    <p:sldId id="484" r:id="rId70"/>
    <p:sldId id="479" r:id="rId71"/>
    <p:sldId id="459" r:id="rId72"/>
    <p:sldId id="460" r:id="rId73"/>
    <p:sldId id="475" r:id="rId74"/>
    <p:sldId id="461" r:id="rId75"/>
    <p:sldId id="462" r:id="rId76"/>
    <p:sldId id="480" r:id="rId77"/>
    <p:sldId id="379" r:id="rId78"/>
    <p:sldId id="380" r:id="rId79"/>
    <p:sldId id="414" r:id="rId80"/>
    <p:sldId id="381" r:id="rId81"/>
    <p:sldId id="382" r:id="rId82"/>
    <p:sldId id="423" r:id="rId83"/>
    <p:sldId id="483" r:id="rId84"/>
    <p:sldId id="481" r:id="rId85"/>
    <p:sldId id="386" r:id="rId86"/>
    <p:sldId id="478" r:id="rId87"/>
    <p:sldId id="464" r:id="rId88"/>
    <p:sldId id="465" r:id="rId89"/>
    <p:sldId id="487" r:id="rId90"/>
    <p:sldId id="489" r:id="rId91"/>
    <p:sldId id="485" r:id="rId92"/>
    <p:sldId id="410" r:id="rId93"/>
    <p:sldId id="482" r:id="rId9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yşegül  Özsalih" initials="AÖ" lastIdx="1" clrIdx="0">
    <p:extLst>
      <p:ext uri="{19B8F6BF-5375-455C-9EA6-DF929625EA0E}">
        <p15:presenceInfo xmlns:p15="http://schemas.microsoft.com/office/powerpoint/2012/main" userId="S::aysegulozsalih@ktu.edu.tr::01003e1f-3c3f-42f1-b9e4-ee842afbe552" providerId="AD"/>
      </p:ext>
    </p:extLst>
  </p:cmAuthor>
  <p:cmAuthor id="2" name="koray" initials="k" lastIdx="2" clrIdx="1">
    <p:extLst>
      <p:ext uri="{19B8F6BF-5375-455C-9EA6-DF929625EA0E}">
        <p15:presenceInfo xmlns:p15="http://schemas.microsoft.com/office/powerpoint/2012/main" userId="3813a2b5cbe0f8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625" autoAdjust="0"/>
    <p:restoredTop sz="69913" autoAdjust="0"/>
  </p:normalViewPr>
  <p:slideViewPr>
    <p:cSldViewPr snapToGrid="0">
      <p:cViewPr varScale="1">
        <p:scale>
          <a:sx n="60" d="100"/>
          <a:sy n="60" d="100"/>
        </p:scale>
        <p:origin x="58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20D715-F175-424D-A09A-4E3CEC30F05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05BF5691-4B03-452F-A41B-7F11DCE9D485}">
      <dgm:prSet/>
      <dgm:spPr/>
      <dgm:t>
        <a:bodyPr/>
        <a:lstStyle/>
        <a:p>
          <a:r>
            <a:rPr lang="tr-TR" b="1"/>
            <a:t>Difteri, Tetanoz, Boğmaca Aşıları</a:t>
          </a:r>
          <a:endParaRPr lang="tr-TR"/>
        </a:p>
      </dgm:t>
    </dgm:pt>
    <dgm:pt modelId="{500CDE41-76AC-417D-9075-7A1A5FF1AAB8}" type="parTrans" cxnId="{0216AC1C-C282-4814-8575-A9A1D526E8B8}">
      <dgm:prSet/>
      <dgm:spPr/>
      <dgm:t>
        <a:bodyPr/>
        <a:lstStyle/>
        <a:p>
          <a:endParaRPr lang="tr-TR"/>
        </a:p>
      </dgm:t>
    </dgm:pt>
    <dgm:pt modelId="{2EF63D23-CCCB-48B8-97D9-9BC2A059BA73}" type="sibTrans" cxnId="{0216AC1C-C282-4814-8575-A9A1D526E8B8}">
      <dgm:prSet/>
      <dgm:spPr/>
      <dgm:t>
        <a:bodyPr/>
        <a:lstStyle/>
        <a:p>
          <a:endParaRPr lang="tr-TR"/>
        </a:p>
      </dgm:t>
    </dgm:pt>
    <dgm:pt modelId="{06A3D54F-2058-4955-AC8A-3049B1270D5D}">
      <dgm:prSet/>
      <dgm:spPr/>
      <dgm:t>
        <a:bodyPr/>
        <a:lstStyle/>
        <a:p>
          <a:r>
            <a:rPr lang="tr-TR" b="1"/>
            <a:t>İnfluenza Aşısı </a:t>
          </a:r>
          <a:endParaRPr lang="tr-TR"/>
        </a:p>
      </dgm:t>
    </dgm:pt>
    <dgm:pt modelId="{35DDD761-C70F-46EA-A6F9-E48C5C1B5A85}" type="parTrans" cxnId="{3F5287C8-5232-4024-A85F-EDF9080FCA90}">
      <dgm:prSet/>
      <dgm:spPr/>
      <dgm:t>
        <a:bodyPr/>
        <a:lstStyle/>
        <a:p>
          <a:endParaRPr lang="tr-TR"/>
        </a:p>
      </dgm:t>
    </dgm:pt>
    <dgm:pt modelId="{A508158B-59CD-44B7-858A-BC7659FDBC05}" type="sibTrans" cxnId="{3F5287C8-5232-4024-A85F-EDF9080FCA90}">
      <dgm:prSet/>
      <dgm:spPr/>
      <dgm:t>
        <a:bodyPr/>
        <a:lstStyle/>
        <a:p>
          <a:endParaRPr lang="tr-TR"/>
        </a:p>
      </dgm:t>
    </dgm:pt>
    <dgm:pt modelId="{673C8327-C69E-4EA6-BFCE-ADFE82B6585E}">
      <dgm:prSet/>
      <dgm:spPr/>
      <dgm:t>
        <a:bodyPr/>
        <a:lstStyle/>
        <a:p>
          <a:r>
            <a:rPr lang="tr-TR" b="1"/>
            <a:t>Pnömokok Aşısı</a:t>
          </a:r>
          <a:endParaRPr lang="tr-TR"/>
        </a:p>
      </dgm:t>
    </dgm:pt>
    <dgm:pt modelId="{EC93BDC4-F7A7-4454-A2F8-A56A8C996094}" type="parTrans" cxnId="{E74F7F68-8C0A-46EE-A2AF-9192ADC9D09B}">
      <dgm:prSet/>
      <dgm:spPr/>
      <dgm:t>
        <a:bodyPr/>
        <a:lstStyle/>
        <a:p>
          <a:endParaRPr lang="tr-TR"/>
        </a:p>
      </dgm:t>
    </dgm:pt>
    <dgm:pt modelId="{4FEA3C10-4DA6-453C-8AC9-97D0DAEBE5FD}" type="sibTrans" cxnId="{E74F7F68-8C0A-46EE-A2AF-9192ADC9D09B}">
      <dgm:prSet/>
      <dgm:spPr/>
      <dgm:t>
        <a:bodyPr/>
        <a:lstStyle/>
        <a:p>
          <a:endParaRPr lang="tr-TR"/>
        </a:p>
      </dgm:t>
    </dgm:pt>
    <dgm:pt modelId="{AF9FFD7A-B888-4BA6-BC7D-8524920E4F44}">
      <dgm:prSet/>
      <dgm:spPr/>
      <dgm:t>
        <a:bodyPr/>
        <a:lstStyle/>
        <a:p>
          <a:r>
            <a:rPr lang="tr-TR" b="1"/>
            <a:t>Hepatit A Aşısı</a:t>
          </a:r>
          <a:endParaRPr lang="tr-TR"/>
        </a:p>
      </dgm:t>
    </dgm:pt>
    <dgm:pt modelId="{E1D625A2-8E4F-48E5-924B-EB3922AC847B}" type="parTrans" cxnId="{08E08FB7-F6D4-4E3D-8934-52D080614D5B}">
      <dgm:prSet/>
      <dgm:spPr/>
      <dgm:t>
        <a:bodyPr/>
        <a:lstStyle/>
        <a:p>
          <a:endParaRPr lang="tr-TR"/>
        </a:p>
      </dgm:t>
    </dgm:pt>
    <dgm:pt modelId="{B08CEF90-5E99-4867-82EA-A4F92844C3FF}" type="sibTrans" cxnId="{08E08FB7-F6D4-4E3D-8934-52D080614D5B}">
      <dgm:prSet/>
      <dgm:spPr/>
      <dgm:t>
        <a:bodyPr/>
        <a:lstStyle/>
        <a:p>
          <a:endParaRPr lang="tr-TR"/>
        </a:p>
      </dgm:t>
    </dgm:pt>
    <dgm:pt modelId="{BAF7094A-2A1C-4B9D-96A1-1CAE152EF522}">
      <dgm:prSet/>
      <dgm:spPr/>
      <dgm:t>
        <a:bodyPr/>
        <a:lstStyle/>
        <a:p>
          <a:r>
            <a:rPr lang="tr-TR" b="1"/>
            <a:t>Hepatit B Aşısı</a:t>
          </a:r>
          <a:endParaRPr lang="tr-TR"/>
        </a:p>
      </dgm:t>
    </dgm:pt>
    <dgm:pt modelId="{3BE56461-0C2E-4E42-BE52-F397827938B1}" type="parTrans" cxnId="{6352D727-233E-4BFB-A1A6-713C2963E67F}">
      <dgm:prSet/>
      <dgm:spPr/>
      <dgm:t>
        <a:bodyPr/>
        <a:lstStyle/>
        <a:p>
          <a:endParaRPr lang="tr-TR"/>
        </a:p>
      </dgm:t>
    </dgm:pt>
    <dgm:pt modelId="{038D8F54-F611-4C2B-BE43-19FAD427FD0C}" type="sibTrans" cxnId="{6352D727-233E-4BFB-A1A6-713C2963E67F}">
      <dgm:prSet/>
      <dgm:spPr/>
      <dgm:t>
        <a:bodyPr/>
        <a:lstStyle/>
        <a:p>
          <a:endParaRPr lang="tr-TR"/>
        </a:p>
      </dgm:t>
    </dgm:pt>
    <dgm:pt modelId="{712947B4-5F00-46AD-8F37-091325261127}">
      <dgm:prSet/>
      <dgm:spPr/>
      <dgm:t>
        <a:bodyPr/>
        <a:lstStyle/>
        <a:p>
          <a:r>
            <a:rPr lang="tr-TR" b="1"/>
            <a:t>Su Çiçeği Aşısı</a:t>
          </a:r>
          <a:endParaRPr lang="tr-TR"/>
        </a:p>
      </dgm:t>
    </dgm:pt>
    <dgm:pt modelId="{F70C50C8-86D4-4C2C-B978-3EF6FD45A60D}" type="parTrans" cxnId="{4B8EB056-D0B4-4396-AAA8-94C0800E93A1}">
      <dgm:prSet/>
      <dgm:spPr/>
      <dgm:t>
        <a:bodyPr/>
        <a:lstStyle/>
        <a:p>
          <a:endParaRPr lang="tr-TR"/>
        </a:p>
      </dgm:t>
    </dgm:pt>
    <dgm:pt modelId="{DB3BB3D9-15ED-4020-9524-7B09A4F4F9B0}" type="sibTrans" cxnId="{4B8EB056-D0B4-4396-AAA8-94C0800E93A1}">
      <dgm:prSet/>
      <dgm:spPr/>
      <dgm:t>
        <a:bodyPr/>
        <a:lstStyle/>
        <a:p>
          <a:endParaRPr lang="tr-TR"/>
        </a:p>
      </dgm:t>
    </dgm:pt>
    <dgm:pt modelId="{BA668616-96DD-41EB-A49C-E32873489D98}">
      <dgm:prSet/>
      <dgm:spPr/>
      <dgm:t>
        <a:bodyPr/>
        <a:lstStyle/>
        <a:p>
          <a:r>
            <a:rPr lang="tr-TR" b="1"/>
            <a:t>Herpes Zoster Aşısı</a:t>
          </a:r>
          <a:endParaRPr lang="tr-TR"/>
        </a:p>
      </dgm:t>
    </dgm:pt>
    <dgm:pt modelId="{1C708940-789C-4A90-A979-98C5953FC4E7}" type="parTrans" cxnId="{E393C9F1-665C-49AA-A3AA-45362DC56FB4}">
      <dgm:prSet/>
      <dgm:spPr/>
      <dgm:t>
        <a:bodyPr/>
        <a:lstStyle/>
        <a:p>
          <a:endParaRPr lang="tr-TR"/>
        </a:p>
      </dgm:t>
    </dgm:pt>
    <dgm:pt modelId="{3F36C480-1C5E-4068-8887-1D34FB29B874}" type="sibTrans" cxnId="{E393C9F1-665C-49AA-A3AA-45362DC56FB4}">
      <dgm:prSet/>
      <dgm:spPr/>
      <dgm:t>
        <a:bodyPr/>
        <a:lstStyle/>
        <a:p>
          <a:endParaRPr lang="tr-TR"/>
        </a:p>
      </dgm:t>
    </dgm:pt>
    <dgm:pt modelId="{91A3950C-0B6A-430C-AD62-4CC5DF8A6D2F}">
      <dgm:prSet/>
      <dgm:spPr/>
      <dgm:t>
        <a:bodyPr/>
        <a:lstStyle/>
        <a:p>
          <a:r>
            <a:rPr lang="tr-TR" b="1"/>
            <a:t>Kızamık, Kızamıkçık, Kabakulak Aşıları</a:t>
          </a:r>
          <a:endParaRPr lang="tr-TR"/>
        </a:p>
      </dgm:t>
    </dgm:pt>
    <dgm:pt modelId="{9FCD5606-907F-4FA6-AFF2-12D59A589F9E}" type="parTrans" cxnId="{7C270F10-5A54-4BF1-885B-D4296D549347}">
      <dgm:prSet/>
      <dgm:spPr/>
      <dgm:t>
        <a:bodyPr/>
        <a:lstStyle/>
        <a:p>
          <a:endParaRPr lang="tr-TR"/>
        </a:p>
      </dgm:t>
    </dgm:pt>
    <dgm:pt modelId="{A657A089-E90F-4957-85DB-6A71789D34B3}" type="sibTrans" cxnId="{7C270F10-5A54-4BF1-885B-D4296D549347}">
      <dgm:prSet/>
      <dgm:spPr/>
      <dgm:t>
        <a:bodyPr/>
        <a:lstStyle/>
        <a:p>
          <a:endParaRPr lang="tr-TR"/>
        </a:p>
      </dgm:t>
    </dgm:pt>
    <dgm:pt modelId="{9D527C3B-B4A4-4683-BB0E-3349794CDBFB}">
      <dgm:prSet/>
      <dgm:spPr/>
      <dgm:t>
        <a:bodyPr/>
        <a:lstStyle/>
        <a:p>
          <a:r>
            <a:rPr lang="tr-TR" b="1"/>
            <a:t>Meningokok Aşısı</a:t>
          </a:r>
          <a:endParaRPr lang="tr-TR"/>
        </a:p>
      </dgm:t>
    </dgm:pt>
    <dgm:pt modelId="{3075E378-C7A0-455A-9D76-6BB9C87041ED}" type="parTrans" cxnId="{D90BBC22-E6E8-44D9-83D1-1B0C84E00AEE}">
      <dgm:prSet/>
      <dgm:spPr/>
      <dgm:t>
        <a:bodyPr/>
        <a:lstStyle/>
        <a:p>
          <a:endParaRPr lang="tr-TR"/>
        </a:p>
      </dgm:t>
    </dgm:pt>
    <dgm:pt modelId="{7EB51321-8865-413E-A52C-207C8F56A169}" type="sibTrans" cxnId="{D90BBC22-E6E8-44D9-83D1-1B0C84E00AEE}">
      <dgm:prSet/>
      <dgm:spPr/>
      <dgm:t>
        <a:bodyPr/>
        <a:lstStyle/>
        <a:p>
          <a:endParaRPr lang="tr-TR"/>
        </a:p>
      </dgm:t>
    </dgm:pt>
    <dgm:pt modelId="{540ED748-AFD3-42D4-A23D-0BB23FE72401}">
      <dgm:prSet/>
      <dgm:spPr/>
      <dgm:t>
        <a:bodyPr/>
        <a:lstStyle/>
        <a:p>
          <a:r>
            <a:rPr lang="tr-TR" b="1"/>
            <a:t>HPV Aşısı</a:t>
          </a:r>
          <a:endParaRPr lang="tr-TR"/>
        </a:p>
      </dgm:t>
    </dgm:pt>
    <dgm:pt modelId="{2D9E7A8D-8F9F-46FA-A4D8-2904584274F9}" type="parTrans" cxnId="{379EFBB2-533B-4FC5-A7E7-67F49BBB8ED2}">
      <dgm:prSet/>
      <dgm:spPr/>
      <dgm:t>
        <a:bodyPr/>
        <a:lstStyle/>
        <a:p>
          <a:endParaRPr lang="tr-TR"/>
        </a:p>
      </dgm:t>
    </dgm:pt>
    <dgm:pt modelId="{E7E992F6-91DC-479C-93D7-A2433FBDC3D4}" type="sibTrans" cxnId="{379EFBB2-533B-4FC5-A7E7-67F49BBB8ED2}">
      <dgm:prSet/>
      <dgm:spPr/>
      <dgm:t>
        <a:bodyPr/>
        <a:lstStyle/>
        <a:p>
          <a:endParaRPr lang="tr-TR"/>
        </a:p>
      </dgm:t>
    </dgm:pt>
    <dgm:pt modelId="{D4274E28-7159-4CAB-93DA-D48FF12F1175}">
      <dgm:prSet/>
      <dgm:spPr/>
      <dgm:t>
        <a:bodyPr/>
        <a:lstStyle/>
        <a:p>
          <a:r>
            <a:rPr lang="tr-TR" b="1"/>
            <a:t>H. İnfluenza tip b Aşısı</a:t>
          </a:r>
          <a:endParaRPr lang="tr-TR"/>
        </a:p>
      </dgm:t>
    </dgm:pt>
    <dgm:pt modelId="{8A2F545E-97FA-4C26-9C75-0CE9BC14371C}" type="parTrans" cxnId="{A81C1B2F-54A8-4236-AC9C-074F1AA71F1D}">
      <dgm:prSet/>
      <dgm:spPr/>
      <dgm:t>
        <a:bodyPr/>
        <a:lstStyle/>
        <a:p>
          <a:endParaRPr lang="tr-TR"/>
        </a:p>
      </dgm:t>
    </dgm:pt>
    <dgm:pt modelId="{8986E7CE-560F-49EF-A4BD-B289360F1629}" type="sibTrans" cxnId="{A81C1B2F-54A8-4236-AC9C-074F1AA71F1D}">
      <dgm:prSet/>
      <dgm:spPr/>
      <dgm:t>
        <a:bodyPr/>
        <a:lstStyle/>
        <a:p>
          <a:endParaRPr lang="tr-TR"/>
        </a:p>
      </dgm:t>
    </dgm:pt>
    <dgm:pt modelId="{6521960B-1F1C-46BC-A815-B5C72E067FCB}">
      <dgm:prSet/>
      <dgm:spPr/>
      <dgm:t>
        <a:bodyPr/>
        <a:lstStyle/>
        <a:p>
          <a:r>
            <a:rPr lang="tr-TR" b="1"/>
            <a:t>Kuduz Aşısı</a:t>
          </a:r>
          <a:endParaRPr lang="tr-TR"/>
        </a:p>
      </dgm:t>
    </dgm:pt>
    <dgm:pt modelId="{FDED5F15-D667-4411-B33F-11A2DEE86143}" type="parTrans" cxnId="{86A6CC07-E309-41C3-A9DF-06D5102B0671}">
      <dgm:prSet/>
      <dgm:spPr/>
      <dgm:t>
        <a:bodyPr/>
        <a:lstStyle/>
        <a:p>
          <a:endParaRPr lang="tr-TR"/>
        </a:p>
      </dgm:t>
    </dgm:pt>
    <dgm:pt modelId="{BC8447A8-25BA-42FD-AFD6-41279B44B85C}" type="sibTrans" cxnId="{86A6CC07-E309-41C3-A9DF-06D5102B0671}">
      <dgm:prSet/>
      <dgm:spPr/>
      <dgm:t>
        <a:bodyPr/>
        <a:lstStyle/>
        <a:p>
          <a:endParaRPr lang="tr-TR"/>
        </a:p>
      </dgm:t>
    </dgm:pt>
    <dgm:pt modelId="{B2114349-E5D5-48B6-85F0-6DB47F1D0A3A}">
      <dgm:prSet/>
      <dgm:spPr/>
      <dgm:t>
        <a:bodyPr/>
        <a:lstStyle/>
        <a:p>
          <a:r>
            <a:rPr lang="tr-TR" b="1" dirty="0" err="1"/>
            <a:t>Polio</a:t>
          </a:r>
          <a:r>
            <a:rPr lang="tr-TR" b="1" dirty="0"/>
            <a:t> Aşısı</a:t>
          </a:r>
          <a:endParaRPr lang="tr-TR" dirty="0"/>
        </a:p>
      </dgm:t>
    </dgm:pt>
    <dgm:pt modelId="{CEF021BC-279A-49B0-9890-9E4989CBDDE2}" type="parTrans" cxnId="{2267BCA4-D24A-49BC-8E0A-62F27AEF2EB2}">
      <dgm:prSet/>
      <dgm:spPr/>
      <dgm:t>
        <a:bodyPr/>
        <a:lstStyle/>
        <a:p>
          <a:endParaRPr lang="tr-TR"/>
        </a:p>
      </dgm:t>
    </dgm:pt>
    <dgm:pt modelId="{5CEE19E8-ABCB-46B5-A2C7-F23DA407AA46}" type="sibTrans" cxnId="{2267BCA4-D24A-49BC-8E0A-62F27AEF2EB2}">
      <dgm:prSet/>
      <dgm:spPr/>
      <dgm:t>
        <a:bodyPr/>
        <a:lstStyle/>
        <a:p>
          <a:endParaRPr lang="tr-TR"/>
        </a:p>
      </dgm:t>
    </dgm:pt>
    <dgm:pt modelId="{D1D703D8-8912-4904-AC8D-E8C3FEE391D3}">
      <dgm:prSet/>
      <dgm:spPr/>
      <dgm:t>
        <a:bodyPr/>
        <a:lstStyle/>
        <a:p>
          <a:r>
            <a:rPr lang="tr-TR" b="1" dirty="0"/>
            <a:t>Covid-19  aşısı</a:t>
          </a:r>
        </a:p>
      </dgm:t>
    </dgm:pt>
    <dgm:pt modelId="{CC6FF309-C42A-4140-8C36-6008D7DCCDDC}" type="parTrans" cxnId="{ADB5E70E-180D-43E3-909B-0082ACAF4FEF}">
      <dgm:prSet/>
      <dgm:spPr/>
      <dgm:t>
        <a:bodyPr/>
        <a:lstStyle/>
        <a:p>
          <a:endParaRPr lang="tr-TR"/>
        </a:p>
      </dgm:t>
    </dgm:pt>
    <dgm:pt modelId="{0A1A84D1-DEA2-43E0-AC0D-EDFEF3939478}" type="sibTrans" cxnId="{ADB5E70E-180D-43E3-909B-0082ACAF4FEF}">
      <dgm:prSet/>
      <dgm:spPr/>
      <dgm:t>
        <a:bodyPr/>
        <a:lstStyle/>
        <a:p>
          <a:endParaRPr lang="tr-TR"/>
        </a:p>
      </dgm:t>
    </dgm:pt>
    <dgm:pt modelId="{C45642FF-4135-43D3-9FA6-FE293968E71F}" type="pres">
      <dgm:prSet presAssocID="{A820D715-F175-424D-A09A-4E3CEC30F053}" presName="Name0" presStyleCnt="0">
        <dgm:presLayoutVars>
          <dgm:dir/>
          <dgm:animLvl val="lvl"/>
          <dgm:resizeHandles val="exact"/>
        </dgm:presLayoutVars>
      </dgm:prSet>
      <dgm:spPr/>
    </dgm:pt>
    <dgm:pt modelId="{565B3104-043B-438F-9F4D-03B3EDA5B23C}" type="pres">
      <dgm:prSet presAssocID="{05BF5691-4B03-452F-A41B-7F11DCE9D485}" presName="linNode" presStyleCnt="0"/>
      <dgm:spPr/>
    </dgm:pt>
    <dgm:pt modelId="{8236CE34-FDBD-48FB-82BA-E2F34A6773E2}" type="pres">
      <dgm:prSet presAssocID="{05BF5691-4B03-452F-A41B-7F11DCE9D485}" presName="parentText" presStyleLbl="node1" presStyleIdx="0" presStyleCnt="14">
        <dgm:presLayoutVars>
          <dgm:chMax val="1"/>
          <dgm:bulletEnabled val="1"/>
        </dgm:presLayoutVars>
      </dgm:prSet>
      <dgm:spPr/>
    </dgm:pt>
    <dgm:pt modelId="{C1AD0449-E24C-45DC-B02F-0AD0AB69212F}" type="pres">
      <dgm:prSet presAssocID="{2EF63D23-CCCB-48B8-97D9-9BC2A059BA73}" presName="sp" presStyleCnt="0"/>
      <dgm:spPr/>
    </dgm:pt>
    <dgm:pt modelId="{D80F93CF-DEE4-4B0F-9D63-96A4E019B60A}" type="pres">
      <dgm:prSet presAssocID="{06A3D54F-2058-4955-AC8A-3049B1270D5D}" presName="linNode" presStyleCnt="0"/>
      <dgm:spPr/>
    </dgm:pt>
    <dgm:pt modelId="{05861515-3C50-4B8F-93A5-DD743C59B359}" type="pres">
      <dgm:prSet presAssocID="{06A3D54F-2058-4955-AC8A-3049B1270D5D}" presName="parentText" presStyleLbl="node1" presStyleIdx="1" presStyleCnt="14">
        <dgm:presLayoutVars>
          <dgm:chMax val="1"/>
          <dgm:bulletEnabled val="1"/>
        </dgm:presLayoutVars>
      </dgm:prSet>
      <dgm:spPr/>
    </dgm:pt>
    <dgm:pt modelId="{37B664E9-76D7-46AA-AD50-DECEFC90E007}" type="pres">
      <dgm:prSet presAssocID="{A508158B-59CD-44B7-858A-BC7659FDBC05}" presName="sp" presStyleCnt="0"/>
      <dgm:spPr/>
    </dgm:pt>
    <dgm:pt modelId="{67507C74-FF41-4EDD-913B-234341E032D5}" type="pres">
      <dgm:prSet presAssocID="{673C8327-C69E-4EA6-BFCE-ADFE82B6585E}" presName="linNode" presStyleCnt="0"/>
      <dgm:spPr/>
    </dgm:pt>
    <dgm:pt modelId="{28D6DE14-2FFC-49D1-B98B-3141D0EFC1E0}" type="pres">
      <dgm:prSet presAssocID="{673C8327-C69E-4EA6-BFCE-ADFE82B6585E}" presName="parentText" presStyleLbl="node1" presStyleIdx="2" presStyleCnt="14">
        <dgm:presLayoutVars>
          <dgm:chMax val="1"/>
          <dgm:bulletEnabled val="1"/>
        </dgm:presLayoutVars>
      </dgm:prSet>
      <dgm:spPr/>
    </dgm:pt>
    <dgm:pt modelId="{CE9A166B-31D7-479B-8741-C2DE7EE3EB21}" type="pres">
      <dgm:prSet presAssocID="{4FEA3C10-4DA6-453C-8AC9-97D0DAEBE5FD}" presName="sp" presStyleCnt="0"/>
      <dgm:spPr/>
    </dgm:pt>
    <dgm:pt modelId="{162A4305-D321-4184-926A-4BDD12A587D2}" type="pres">
      <dgm:prSet presAssocID="{AF9FFD7A-B888-4BA6-BC7D-8524920E4F44}" presName="linNode" presStyleCnt="0"/>
      <dgm:spPr/>
    </dgm:pt>
    <dgm:pt modelId="{9C62F75E-5DE7-4379-A2C4-EBEF8563FCC0}" type="pres">
      <dgm:prSet presAssocID="{AF9FFD7A-B888-4BA6-BC7D-8524920E4F44}" presName="parentText" presStyleLbl="node1" presStyleIdx="3" presStyleCnt="14">
        <dgm:presLayoutVars>
          <dgm:chMax val="1"/>
          <dgm:bulletEnabled val="1"/>
        </dgm:presLayoutVars>
      </dgm:prSet>
      <dgm:spPr/>
    </dgm:pt>
    <dgm:pt modelId="{E3A7A2C6-D2D8-4F00-BE07-6EC07EA34B8F}" type="pres">
      <dgm:prSet presAssocID="{B08CEF90-5E99-4867-82EA-A4F92844C3FF}" presName="sp" presStyleCnt="0"/>
      <dgm:spPr/>
    </dgm:pt>
    <dgm:pt modelId="{6A8401C6-2091-47ED-98FB-D33F947AB8B1}" type="pres">
      <dgm:prSet presAssocID="{BAF7094A-2A1C-4B9D-96A1-1CAE152EF522}" presName="linNode" presStyleCnt="0"/>
      <dgm:spPr/>
    </dgm:pt>
    <dgm:pt modelId="{FD8E6D9E-CD6E-4738-BF3F-8CE7032F43C8}" type="pres">
      <dgm:prSet presAssocID="{BAF7094A-2A1C-4B9D-96A1-1CAE152EF522}" presName="parentText" presStyleLbl="node1" presStyleIdx="4" presStyleCnt="14">
        <dgm:presLayoutVars>
          <dgm:chMax val="1"/>
          <dgm:bulletEnabled val="1"/>
        </dgm:presLayoutVars>
      </dgm:prSet>
      <dgm:spPr/>
    </dgm:pt>
    <dgm:pt modelId="{82C5BA12-3FDE-46E1-9FDC-8D9115128902}" type="pres">
      <dgm:prSet presAssocID="{038D8F54-F611-4C2B-BE43-19FAD427FD0C}" presName="sp" presStyleCnt="0"/>
      <dgm:spPr/>
    </dgm:pt>
    <dgm:pt modelId="{E25CC698-D2E3-487E-8CEE-12D93AB0F679}" type="pres">
      <dgm:prSet presAssocID="{712947B4-5F00-46AD-8F37-091325261127}" presName="linNode" presStyleCnt="0"/>
      <dgm:spPr/>
    </dgm:pt>
    <dgm:pt modelId="{C373C5CF-34F9-4A0C-B1D8-D3859ED92BBA}" type="pres">
      <dgm:prSet presAssocID="{712947B4-5F00-46AD-8F37-091325261127}" presName="parentText" presStyleLbl="node1" presStyleIdx="5" presStyleCnt="14">
        <dgm:presLayoutVars>
          <dgm:chMax val="1"/>
          <dgm:bulletEnabled val="1"/>
        </dgm:presLayoutVars>
      </dgm:prSet>
      <dgm:spPr/>
    </dgm:pt>
    <dgm:pt modelId="{52C3F55F-DEA8-4381-ADBE-D875B9E0D630}" type="pres">
      <dgm:prSet presAssocID="{DB3BB3D9-15ED-4020-9524-7B09A4F4F9B0}" presName="sp" presStyleCnt="0"/>
      <dgm:spPr/>
    </dgm:pt>
    <dgm:pt modelId="{FAB9B31A-88FD-49AE-A36C-F37DADE40114}" type="pres">
      <dgm:prSet presAssocID="{BA668616-96DD-41EB-A49C-E32873489D98}" presName="linNode" presStyleCnt="0"/>
      <dgm:spPr/>
    </dgm:pt>
    <dgm:pt modelId="{10848BD3-B95C-4A71-BB54-9B20217DD0E5}" type="pres">
      <dgm:prSet presAssocID="{BA668616-96DD-41EB-A49C-E32873489D98}" presName="parentText" presStyleLbl="node1" presStyleIdx="6" presStyleCnt="14">
        <dgm:presLayoutVars>
          <dgm:chMax val="1"/>
          <dgm:bulletEnabled val="1"/>
        </dgm:presLayoutVars>
      </dgm:prSet>
      <dgm:spPr/>
    </dgm:pt>
    <dgm:pt modelId="{68FFC80E-58FC-49B0-BC57-B2E33897F784}" type="pres">
      <dgm:prSet presAssocID="{3F36C480-1C5E-4068-8887-1D34FB29B874}" presName="sp" presStyleCnt="0"/>
      <dgm:spPr/>
    </dgm:pt>
    <dgm:pt modelId="{93EB8639-291A-494A-A901-2632F04AB6D6}" type="pres">
      <dgm:prSet presAssocID="{91A3950C-0B6A-430C-AD62-4CC5DF8A6D2F}" presName="linNode" presStyleCnt="0"/>
      <dgm:spPr/>
    </dgm:pt>
    <dgm:pt modelId="{F21888FD-2C59-4E13-8E1F-5D07F9EAD966}" type="pres">
      <dgm:prSet presAssocID="{91A3950C-0B6A-430C-AD62-4CC5DF8A6D2F}" presName="parentText" presStyleLbl="node1" presStyleIdx="7" presStyleCnt="14">
        <dgm:presLayoutVars>
          <dgm:chMax val="1"/>
          <dgm:bulletEnabled val="1"/>
        </dgm:presLayoutVars>
      </dgm:prSet>
      <dgm:spPr/>
    </dgm:pt>
    <dgm:pt modelId="{4C6183BF-601E-486A-98B0-221496F5FB60}" type="pres">
      <dgm:prSet presAssocID="{A657A089-E90F-4957-85DB-6A71789D34B3}" presName="sp" presStyleCnt="0"/>
      <dgm:spPr/>
    </dgm:pt>
    <dgm:pt modelId="{72FAB065-8072-4AE1-BFF8-8A338693C141}" type="pres">
      <dgm:prSet presAssocID="{9D527C3B-B4A4-4683-BB0E-3349794CDBFB}" presName="linNode" presStyleCnt="0"/>
      <dgm:spPr/>
    </dgm:pt>
    <dgm:pt modelId="{8959AD54-8F2B-43B2-B0BB-BD89AD6F8374}" type="pres">
      <dgm:prSet presAssocID="{9D527C3B-B4A4-4683-BB0E-3349794CDBFB}" presName="parentText" presStyleLbl="node1" presStyleIdx="8" presStyleCnt="14">
        <dgm:presLayoutVars>
          <dgm:chMax val="1"/>
          <dgm:bulletEnabled val="1"/>
        </dgm:presLayoutVars>
      </dgm:prSet>
      <dgm:spPr/>
    </dgm:pt>
    <dgm:pt modelId="{494C7BAA-5187-4DA8-A6AA-9B494D4B85B5}" type="pres">
      <dgm:prSet presAssocID="{7EB51321-8865-413E-A52C-207C8F56A169}" presName="sp" presStyleCnt="0"/>
      <dgm:spPr/>
    </dgm:pt>
    <dgm:pt modelId="{21CC0F19-12E8-4E53-BA2D-C9075D3E7BA0}" type="pres">
      <dgm:prSet presAssocID="{540ED748-AFD3-42D4-A23D-0BB23FE72401}" presName="linNode" presStyleCnt="0"/>
      <dgm:spPr/>
    </dgm:pt>
    <dgm:pt modelId="{BE73DBE6-2A6B-4F08-8696-1AD6BE557FFD}" type="pres">
      <dgm:prSet presAssocID="{540ED748-AFD3-42D4-A23D-0BB23FE72401}" presName="parentText" presStyleLbl="node1" presStyleIdx="9" presStyleCnt="14">
        <dgm:presLayoutVars>
          <dgm:chMax val="1"/>
          <dgm:bulletEnabled val="1"/>
        </dgm:presLayoutVars>
      </dgm:prSet>
      <dgm:spPr/>
    </dgm:pt>
    <dgm:pt modelId="{C81A0BA0-4287-43C2-A1CD-234C062E21E8}" type="pres">
      <dgm:prSet presAssocID="{E7E992F6-91DC-479C-93D7-A2433FBDC3D4}" presName="sp" presStyleCnt="0"/>
      <dgm:spPr/>
    </dgm:pt>
    <dgm:pt modelId="{1E8D2F2B-01B6-4209-BCFE-B732427ECBEB}" type="pres">
      <dgm:prSet presAssocID="{D4274E28-7159-4CAB-93DA-D48FF12F1175}" presName="linNode" presStyleCnt="0"/>
      <dgm:spPr/>
    </dgm:pt>
    <dgm:pt modelId="{CB7F6CB5-A602-4F6C-AA70-A631517CC372}" type="pres">
      <dgm:prSet presAssocID="{D4274E28-7159-4CAB-93DA-D48FF12F1175}" presName="parentText" presStyleLbl="node1" presStyleIdx="10" presStyleCnt="14">
        <dgm:presLayoutVars>
          <dgm:chMax val="1"/>
          <dgm:bulletEnabled val="1"/>
        </dgm:presLayoutVars>
      </dgm:prSet>
      <dgm:spPr/>
    </dgm:pt>
    <dgm:pt modelId="{3EBD2789-05C8-4429-843D-C496C0440142}" type="pres">
      <dgm:prSet presAssocID="{8986E7CE-560F-49EF-A4BD-B289360F1629}" presName="sp" presStyleCnt="0"/>
      <dgm:spPr/>
    </dgm:pt>
    <dgm:pt modelId="{3BED7939-BD55-4D24-9377-5D093DBF9876}" type="pres">
      <dgm:prSet presAssocID="{6521960B-1F1C-46BC-A815-B5C72E067FCB}" presName="linNode" presStyleCnt="0"/>
      <dgm:spPr/>
    </dgm:pt>
    <dgm:pt modelId="{5512829E-E059-4E9C-8D24-29751AE5C8D8}" type="pres">
      <dgm:prSet presAssocID="{6521960B-1F1C-46BC-A815-B5C72E067FCB}" presName="parentText" presStyleLbl="node1" presStyleIdx="11" presStyleCnt="14">
        <dgm:presLayoutVars>
          <dgm:chMax val="1"/>
          <dgm:bulletEnabled val="1"/>
        </dgm:presLayoutVars>
      </dgm:prSet>
      <dgm:spPr/>
    </dgm:pt>
    <dgm:pt modelId="{B5304B60-C5FD-4E13-AB69-C0844312FBE4}" type="pres">
      <dgm:prSet presAssocID="{BC8447A8-25BA-42FD-AFD6-41279B44B85C}" presName="sp" presStyleCnt="0"/>
      <dgm:spPr/>
    </dgm:pt>
    <dgm:pt modelId="{329957A0-DD5B-4DFA-B3C1-1F86D50ACFE0}" type="pres">
      <dgm:prSet presAssocID="{B2114349-E5D5-48B6-85F0-6DB47F1D0A3A}" presName="linNode" presStyleCnt="0"/>
      <dgm:spPr/>
    </dgm:pt>
    <dgm:pt modelId="{A5B6636C-2D98-4718-8B7E-45EB4011E3D5}" type="pres">
      <dgm:prSet presAssocID="{B2114349-E5D5-48B6-85F0-6DB47F1D0A3A}" presName="parentText" presStyleLbl="node1" presStyleIdx="12" presStyleCnt="14">
        <dgm:presLayoutVars>
          <dgm:chMax val="1"/>
          <dgm:bulletEnabled val="1"/>
        </dgm:presLayoutVars>
      </dgm:prSet>
      <dgm:spPr/>
    </dgm:pt>
    <dgm:pt modelId="{B8508C92-ACBF-43CA-8222-603CDD9B50C4}" type="pres">
      <dgm:prSet presAssocID="{5CEE19E8-ABCB-46B5-A2C7-F23DA407AA46}" presName="sp" presStyleCnt="0"/>
      <dgm:spPr/>
    </dgm:pt>
    <dgm:pt modelId="{5D88E635-5126-4774-B55D-BA65FB588219}" type="pres">
      <dgm:prSet presAssocID="{D1D703D8-8912-4904-AC8D-E8C3FEE391D3}" presName="linNode" presStyleCnt="0"/>
      <dgm:spPr/>
    </dgm:pt>
    <dgm:pt modelId="{C04A3012-6119-4665-BE91-55583D4E1AF9}" type="pres">
      <dgm:prSet presAssocID="{D1D703D8-8912-4904-AC8D-E8C3FEE391D3}" presName="parentText" presStyleLbl="node1" presStyleIdx="13" presStyleCnt="14">
        <dgm:presLayoutVars>
          <dgm:chMax val="1"/>
          <dgm:bulletEnabled val="1"/>
        </dgm:presLayoutVars>
      </dgm:prSet>
      <dgm:spPr/>
    </dgm:pt>
  </dgm:ptLst>
  <dgm:cxnLst>
    <dgm:cxn modelId="{86A6CC07-E309-41C3-A9DF-06D5102B0671}" srcId="{A820D715-F175-424D-A09A-4E3CEC30F053}" destId="{6521960B-1F1C-46BC-A815-B5C72E067FCB}" srcOrd="11" destOrd="0" parTransId="{FDED5F15-D667-4411-B33F-11A2DEE86143}" sibTransId="{BC8447A8-25BA-42FD-AFD6-41279B44B85C}"/>
    <dgm:cxn modelId="{41616A0C-3F02-40F8-BC6B-DEA2108682CD}" type="presOf" srcId="{BAF7094A-2A1C-4B9D-96A1-1CAE152EF522}" destId="{FD8E6D9E-CD6E-4738-BF3F-8CE7032F43C8}" srcOrd="0" destOrd="0" presId="urn:microsoft.com/office/officeart/2005/8/layout/vList5"/>
    <dgm:cxn modelId="{ADB5E70E-180D-43E3-909B-0082ACAF4FEF}" srcId="{A820D715-F175-424D-A09A-4E3CEC30F053}" destId="{D1D703D8-8912-4904-AC8D-E8C3FEE391D3}" srcOrd="13" destOrd="0" parTransId="{CC6FF309-C42A-4140-8C36-6008D7DCCDDC}" sibTransId="{0A1A84D1-DEA2-43E0-AC0D-EDFEF3939478}"/>
    <dgm:cxn modelId="{7C270F10-5A54-4BF1-885B-D4296D549347}" srcId="{A820D715-F175-424D-A09A-4E3CEC30F053}" destId="{91A3950C-0B6A-430C-AD62-4CC5DF8A6D2F}" srcOrd="7" destOrd="0" parTransId="{9FCD5606-907F-4FA6-AFF2-12D59A589F9E}" sibTransId="{A657A089-E90F-4957-85DB-6A71789D34B3}"/>
    <dgm:cxn modelId="{0216AC1C-C282-4814-8575-A9A1D526E8B8}" srcId="{A820D715-F175-424D-A09A-4E3CEC30F053}" destId="{05BF5691-4B03-452F-A41B-7F11DCE9D485}" srcOrd="0" destOrd="0" parTransId="{500CDE41-76AC-417D-9075-7A1A5FF1AAB8}" sibTransId="{2EF63D23-CCCB-48B8-97D9-9BC2A059BA73}"/>
    <dgm:cxn modelId="{5203561D-49C6-4AED-B59D-3CDFDFBC4C39}" type="presOf" srcId="{540ED748-AFD3-42D4-A23D-0BB23FE72401}" destId="{BE73DBE6-2A6B-4F08-8696-1AD6BE557FFD}" srcOrd="0" destOrd="0" presId="urn:microsoft.com/office/officeart/2005/8/layout/vList5"/>
    <dgm:cxn modelId="{D90BBC22-E6E8-44D9-83D1-1B0C84E00AEE}" srcId="{A820D715-F175-424D-A09A-4E3CEC30F053}" destId="{9D527C3B-B4A4-4683-BB0E-3349794CDBFB}" srcOrd="8" destOrd="0" parTransId="{3075E378-C7A0-455A-9D76-6BB9C87041ED}" sibTransId="{7EB51321-8865-413E-A52C-207C8F56A169}"/>
    <dgm:cxn modelId="{6352D727-233E-4BFB-A1A6-713C2963E67F}" srcId="{A820D715-F175-424D-A09A-4E3CEC30F053}" destId="{BAF7094A-2A1C-4B9D-96A1-1CAE152EF522}" srcOrd="4" destOrd="0" parTransId="{3BE56461-0C2E-4E42-BE52-F397827938B1}" sibTransId="{038D8F54-F611-4C2B-BE43-19FAD427FD0C}"/>
    <dgm:cxn modelId="{A81C1B2F-54A8-4236-AC9C-074F1AA71F1D}" srcId="{A820D715-F175-424D-A09A-4E3CEC30F053}" destId="{D4274E28-7159-4CAB-93DA-D48FF12F1175}" srcOrd="10" destOrd="0" parTransId="{8A2F545E-97FA-4C26-9C75-0CE9BC14371C}" sibTransId="{8986E7CE-560F-49EF-A4BD-B289360F1629}"/>
    <dgm:cxn modelId="{966A2834-C858-435C-A849-4A6BB1C12D30}" type="presOf" srcId="{05BF5691-4B03-452F-A41B-7F11DCE9D485}" destId="{8236CE34-FDBD-48FB-82BA-E2F34A6773E2}" srcOrd="0" destOrd="0" presId="urn:microsoft.com/office/officeart/2005/8/layout/vList5"/>
    <dgm:cxn modelId="{8DA6EA60-EB21-449B-BF2C-80903DBA8DDA}" type="presOf" srcId="{712947B4-5F00-46AD-8F37-091325261127}" destId="{C373C5CF-34F9-4A0C-B1D8-D3859ED92BBA}" srcOrd="0" destOrd="0" presId="urn:microsoft.com/office/officeart/2005/8/layout/vList5"/>
    <dgm:cxn modelId="{26B53763-FDAB-45F9-A0C4-45E2FDA472BC}" type="presOf" srcId="{9D527C3B-B4A4-4683-BB0E-3349794CDBFB}" destId="{8959AD54-8F2B-43B2-B0BB-BD89AD6F8374}" srcOrd="0" destOrd="0" presId="urn:microsoft.com/office/officeart/2005/8/layout/vList5"/>
    <dgm:cxn modelId="{E74F7F68-8C0A-46EE-A2AF-9192ADC9D09B}" srcId="{A820D715-F175-424D-A09A-4E3CEC30F053}" destId="{673C8327-C69E-4EA6-BFCE-ADFE82B6585E}" srcOrd="2" destOrd="0" parTransId="{EC93BDC4-F7A7-4454-A2F8-A56A8C996094}" sibTransId="{4FEA3C10-4DA6-453C-8AC9-97D0DAEBE5FD}"/>
    <dgm:cxn modelId="{3569B148-E54E-4EC3-BC47-071CD28C3714}" type="presOf" srcId="{D1D703D8-8912-4904-AC8D-E8C3FEE391D3}" destId="{C04A3012-6119-4665-BE91-55583D4E1AF9}" srcOrd="0" destOrd="0" presId="urn:microsoft.com/office/officeart/2005/8/layout/vList5"/>
    <dgm:cxn modelId="{75911976-6873-43CB-B23B-32587D750F73}" type="presOf" srcId="{673C8327-C69E-4EA6-BFCE-ADFE82B6585E}" destId="{28D6DE14-2FFC-49D1-B98B-3141D0EFC1E0}" srcOrd="0" destOrd="0" presId="urn:microsoft.com/office/officeart/2005/8/layout/vList5"/>
    <dgm:cxn modelId="{04CB5976-5A49-4D32-B7D1-DE080C4B483F}" type="presOf" srcId="{A820D715-F175-424D-A09A-4E3CEC30F053}" destId="{C45642FF-4135-43D3-9FA6-FE293968E71F}" srcOrd="0" destOrd="0" presId="urn:microsoft.com/office/officeart/2005/8/layout/vList5"/>
    <dgm:cxn modelId="{4B8EB056-D0B4-4396-AAA8-94C0800E93A1}" srcId="{A820D715-F175-424D-A09A-4E3CEC30F053}" destId="{712947B4-5F00-46AD-8F37-091325261127}" srcOrd="5" destOrd="0" parTransId="{F70C50C8-86D4-4C2C-B978-3EF6FD45A60D}" sibTransId="{DB3BB3D9-15ED-4020-9524-7B09A4F4F9B0}"/>
    <dgm:cxn modelId="{D1962B78-BB08-4212-9389-B47839CB7E2A}" type="presOf" srcId="{AF9FFD7A-B888-4BA6-BC7D-8524920E4F44}" destId="{9C62F75E-5DE7-4379-A2C4-EBEF8563FCC0}" srcOrd="0" destOrd="0" presId="urn:microsoft.com/office/officeart/2005/8/layout/vList5"/>
    <dgm:cxn modelId="{66802684-4675-4825-BB77-9307C96F866E}" type="presOf" srcId="{BA668616-96DD-41EB-A49C-E32873489D98}" destId="{10848BD3-B95C-4A71-BB54-9B20217DD0E5}" srcOrd="0" destOrd="0" presId="urn:microsoft.com/office/officeart/2005/8/layout/vList5"/>
    <dgm:cxn modelId="{387311A1-7D1B-48B5-821E-984DBFF5F351}" type="presOf" srcId="{91A3950C-0B6A-430C-AD62-4CC5DF8A6D2F}" destId="{F21888FD-2C59-4E13-8E1F-5D07F9EAD966}" srcOrd="0" destOrd="0" presId="urn:microsoft.com/office/officeart/2005/8/layout/vList5"/>
    <dgm:cxn modelId="{2267BCA4-D24A-49BC-8E0A-62F27AEF2EB2}" srcId="{A820D715-F175-424D-A09A-4E3CEC30F053}" destId="{B2114349-E5D5-48B6-85F0-6DB47F1D0A3A}" srcOrd="12" destOrd="0" parTransId="{CEF021BC-279A-49B0-9890-9E4989CBDDE2}" sibTransId="{5CEE19E8-ABCB-46B5-A2C7-F23DA407AA46}"/>
    <dgm:cxn modelId="{C3822EA8-FDB6-46E1-A278-387990DBE5F5}" type="presOf" srcId="{D4274E28-7159-4CAB-93DA-D48FF12F1175}" destId="{CB7F6CB5-A602-4F6C-AA70-A631517CC372}" srcOrd="0" destOrd="0" presId="urn:microsoft.com/office/officeart/2005/8/layout/vList5"/>
    <dgm:cxn modelId="{379EFBB2-533B-4FC5-A7E7-67F49BBB8ED2}" srcId="{A820D715-F175-424D-A09A-4E3CEC30F053}" destId="{540ED748-AFD3-42D4-A23D-0BB23FE72401}" srcOrd="9" destOrd="0" parTransId="{2D9E7A8D-8F9F-46FA-A4D8-2904584274F9}" sibTransId="{E7E992F6-91DC-479C-93D7-A2433FBDC3D4}"/>
    <dgm:cxn modelId="{E50914B5-597F-4A43-A6FA-887E2C837F88}" type="presOf" srcId="{6521960B-1F1C-46BC-A815-B5C72E067FCB}" destId="{5512829E-E059-4E9C-8D24-29751AE5C8D8}" srcOrd="0" destOrd="0" presId="urn:microsoft.com/office/officeart/2005/8/layout/vList5"/>
    <dgm:cxn modelId="{08E08FB7-F6D4-4E3D-8934-52D080614D5B}" srcId="{A820D715-F175-424D-A09A-4E3CEC30F053}" destId="{AF9FFD7A-B888-4BA6-BC7D-8524920E4F44}" srcOrd="3" destOrd="0" parTransId="{E1D625A2-8E4F-48E5-924B-EB3922AC847B}" sibTransId="{B08CEF90-5E99-4867-82EA-A4F92844C3FF}"/>
    <dgm:cxn modelId="{8D741BBA-4D07-4034-9B44-41A990C64CE5}" type="presOf" srcId="{B2114349-E5D5-48B6-85F0-6DB47F1D0A3A}" destId="{A5B6636C-2D98-4718-8B7E-45EB4011E3D5}" srcOrd="0" destOrd="0" presId="urn:microsoft.com/office/officeart/2005/8/layout/vList5"/>
    <dgm:cxn modelId="{3F5287C8-5232-4024-A85F-EDF9080FCA90}" srcId="{A820D715-F175-424D-A09A-4E3CEC30F053}" destId="{06A3D54F-2058-4955-AC8A-3049B1270D5D}" srcOrd="1" destOrd="0" parTransId="{35DDD761-C70F-46EA-A6F9-E48C5C1B5A85}" sibTransId="{A508158B-59CD-44B7-858A-BC7659FDBC05}"/>
    <dgm:cxn modelId="{16C74CDF-DAE4-4F51-A968-4A7B367600D4}" type="presOf" srcId="{06A3D54F-2058-4955-AC8A-3049B1270D5D}" destId="{05861515-3C50-4B8F-93A5-DD743C59B359}" srcOrd="0" destOrd="0" presId="urn:microsoft.com/office/officeart/2005/8/layout/vList5"/>
    <dgm:cxn modelId="{E393C9F1-665C-49AA-A3AA-45362DC56FB4}" srcId="{A820D715-F175-424D-A09A-4E3CEC30F053}" destId="{BA668616-96DD-41EB-A49C-E32873489D98}" srcOrd="6" destOrd="0" parTransId="{1C708940-789C-4A90-A979-98C5953FC4E7}" sibTransId="{3F36C480-1C5E-4068-8887-1D34FB29B874}"/>
    <dgm:cxn modelId="{E397A032-3F82-42A0-80F6-9451D24FF3AB}" type="presParOf" srcId="{C45642FF-4135-43D3-9FA6-FE293968E71F}" destId="{565B3104-043B-438F-9F4D-03B3EDA5B23C}" srcOrd="0" destOrd="0" presId="urn:microsoft.com/office/officeart/2005/8/layout/vList5"/>
    <dgm:cxn modelId="{070D9C02-4CAF-4BF2-BBDE-F364DBCC791B}" type="presParOf" srcId="{565B3104-043B-438F-9F4D-03B3EDA5B23C}" destId="{8236CE34-FDBD-48FB-82BA-E2F34A6773E2}" srcOrd="0" destOrd="0" presId="urn:microsoft.com/office/officeart/2005/8/layout/vList5"/>
    <dgm:cxn modelId="{5623FB88-0851-4858-BCB4-2CD8FA575569}" type="presParOf" srcId="{C45642FF-4135-43D3-9FA6-FE293968E71F}" destId="{C1AD0449-E24C-45DC-B02F-0AD0AB69212F}" srcOrd="1" destOrd="0" presId="urn:microsoft.com/office/officeart/2005/8/layout/vList5"/>
    <dgm:cxn modelId="{0118DBB9-BD92-477A-A2FF-99F688F9B4D5}" type="presParOf" srcId="{C45642FF-4135-43D3-9FA6-FE293968E71F}" destId="{D80F93CF-DEE4-4B0F-9D63-96A4E019B60A}" srcOrd="2" destOrd="0" presId="urn:microsoft.com/office/officeart/2005/8/layout/vList5"/>
    <dgm:cxn modelId="{94B26C66-7A28-4A6A-9E62-D8A7A105ACF4}" type="presParOf" srcId="{D80F93CF-DEE4-4B0F-9D63-96A4E019B60A}" destId="{05861515-3C50-4B8F-93A5-DD743C59B359}" srcOrd="0" destOrd="0" presId="urn:microsoft.com/office/officeart/2005/8/layout/vList5"/>
    <dgm:cxn modelId="{BFB89CFC-E70D-449F-8C9D-687765698742}" type="presParOf" srcId="{C45642FF-4135-43D3-9FA6-FE293968E71F}" destId="{37B664E9-76D7-46AA-AD50-DECEFC90E007}" srcOrd="3" destOrd="0" presId="urn:microsoft.com/office/officeart/2005/8/layout/vList5"/>
    <dgm:cxn modelId="{73BDC506-5E57-4B3E-88DD-BE78503A598C}" type="presParOf" srcId="{C45642FF-4135-43D3-9FA6-FE293968E71F}" destId="{67507C74-FF41-4EDD-913B-234341E032D5}" srcOrd="4" destOrd="0" presId="urn:microsoft.com/office/officeart/2005/8/layout/vList5"/>
    <dgm:cxn modelId="{15AE52E2-C32D-45D8-96F3-3527BDAB2DE8}" type="presParOf" srcId="{67507C74-FF41-4EDD-913B-234341E032D5}" destId="{28D6DE14-2FFC-49D1-B98B-3141D0EFC1E0}" srcOrd="0" destOrd="0" presId="urn:microsoft.com/office/officeart/2005/8/layout/vList5"/>
    <dgm:cxn modelId="{A4BD256F-2562-45FB-9BBC-DCE624104F29}" type="presParOf" srcId="{C45642FF-4135-43D3-9FA6-FE293968E71F}" destId="{CE9A166B-31D7-479B-8741-C2DE7EE3EB21}" srcOrd="5" destOrd="0" presId="urn:microsoft.com/office/officeart/2005/8/layout/vList5"/>
    <dgm:cxn modelId="{02FB0424-0299-4076-B35A-3A3A75D23F0A}" type="presParOf" srcId="{C45642FF-4135-43D3-9FA6-FE293968E71F}" destId="{162A4305-D321-4184-926A-4BDD12A587D2}" srcOrd="6" destOrd="0" presId="urn:microsoft.com/office/officeart/2005/8/layout/vList5"/>
    <dgm:cxn modelId="{C3B2F4D4-7DA7-4003-8E61-7E482450E249}" type="presParOf" srcId="{162A4305-D321-4184-926A-4BDD12A587D2}" destId="{9C62F75E-5DE7-4379-A2C4-EBEF8563FCC0}" srcOrd="0" destOrd="0" presId="urn:microsoft.com/office/officeart/2005/8/layout/vList5"/>
    <dgm:cxn modelId="{74401875-6484-4343-8D93-FFACB678528C}" type="presParOf" srcId="{C45642FF-4135-43D3-9FA6-FE293968E71F}" destId="{E3A7A2C6-D2D8-4F00-BE07-6EC07EA34B8F}" srcOrd="7" destOrd="0" presId="urn:microsoft.com/office/officeart/2005/8/layout/vList5"/>
    <dgm:cxn modelId="{218926C2-ADB9-475C-9757-3847065E9899}" type="presParOf" srcId="{C45642FF-4135-43D3-9FA6-FE293968E71F}" destId="{6A8401C6-2091-47ED-98FB-D33F947AB8B1}" srcOrd="8" destOrd="0" presId="urn:microsoft.com/office/officeart/2005/8/layout/vList5"/>
    <dgm:cxn modelId="{F5811C47-24DD-4CB4-B073-4AF5DD222CFB}" type="presParOf" srcId="{6A8401C6-2091-47ED-98FB-D33F947AB8B1}" destId="{FD8E6D9E-CD6E-4738-BF3F-8CE7032F43C8}" srcOrd="0" destOrd="0" presId="urn:microsoft.com/office/officeart/2005/8/layout/vList5"/>
    <dgm:cxn modelId="{FB455D88-6C2F-4385-BB11-74042B150D2C}" type="presParOf" srcId="{C45642FF-4135-43D3-9FA6-FE293968E71F}" destId="{82C5BA12-3FDE-46E1-9FDC-8D9115128902}" srcOrd="9" destOrd="0" presId="urn:microsoft.com/office/officeart/2005/8/layout/vList5"/>
    <dgm:cxn modelId="{664EC30A-B640-44A8-91D2-D8AC9EFCCE85}" type="presParOf" srcId="{C45642FF-4135-43D3-9FA6-FE293968E71F}" destId="{E25CC698-D2E3-487E-8CEE-12D93AB0F679}" srcOrd="10" destOrd="0" presId="urn:microsoft.com/office/officeart/2005/8/layout/vList5"/>
    <dgm:cxn modelId="{E7E39BEB-7867-4DFA-9D2F-C94E29790116}" type="presParOf" srcId="{E25CC698-D2E3-487E-8CEE-12D93AB0F679}" destId="{C373C5CF-34F9-4A0C-B1D8-D3859ED92BBA}" srcOrd="0" destOrd="0" presId="urn:microsoft.com/office/officeart/2005/8/layout/vList5"/>
    <dgm:cxn modelId="{2A624122-D045-4C4A-9D89-05F687C76653}" type="presParOf" srcId="{C45642FF-4135-43D3-9FA6-FE293968E71F}" destId="{52C3F55F-DEA8-4381-ADBE-D875B9E0D630}" srcOrd="11" destOrd="0" presId="urn:microsoft.com/office/officeart/2005/8/layout/vList5"/>
    <dgm:cxn modelId="{46D7E1A0-17D2-4AD8-B1C1-F9D0681CA7F4}" type="presParOf" srcId="{C45642FF-4135-43D3-9FA6-FE293968E71F}" destId="{FAB9B31A-88FD-49AE-A36C-F37DADE40114}" srcOrd="12" destOrd="0" presId="urn:microsoft.com/office/officeart/2005/8/layout/vList5"/>
    <dgm:cxn modelId="{0C128614-B1DC-418C-9B3C-54E8B83E84F8}" type="presParOf" srcId="{FAB9B31A-88FD-49AE-A36C-F37DADE40114}" destId="{10848BD3-B95C-4A71-BB54-9B20217DD0E5}" srcOrd="0" destOrd="0" presId="urn:microsoft.com/office/officeart/2005/8/layout/vList5"/>
    <dgm:cxn modelId="{C69BCDBD-5ED3-4A81-826D-4FC0F045B1A7}" type="presParOf" srcId="{C45642FF-4135-43D3-9FA6-FE293968E71F}" destId="{68FFC80E-58FC-49B0-BC57-B2E33897F784}" srcOrd="13" destOrd="0" presId="urn:microsoft.com/office/officeart/2005/8/layout/vList5"/>
    <dgm:cxn modelId="{79011A57-A8F8-46C9-8BA0-E9B9AB7B0F17}" type="presParOf" srcId="{C45642FF-4135-43D3-9FA6-FE293968E71F}" destId="{93EB8639-291A-494A-A901-2632F04AB6D6}" srcOrd="14" destOrd="0" presId="urn:microsoft.com/office/officeart/2005/8/layout/vList5"/>
    <dgm:cxn modelId="{23B609A8-F8BD-4D94-9BB0-F3438F4B0FF0}" type="presParOf" srcId="{93EB8639-291A-494A-A901-2632F04AB6D6}" destId="{F21888FD-2C59-4E13-8E1F-5D07F9EAD966}" srcOrd="0" destOrd="0" presId="urn:microsoft.com/office/officeart/2005/8/layout/vList5"/>
    <dgm:cxn modelId="{363DC23C-4B68-446C-ACF1-E20A225FAD38}" type="presParOf" srcId="{C45642FF-4135-43D3-9FA6-FE293968E71F}" destId="{4C6183BF-601E-486A-98B0-221496F5FB60}" srcOrd="15" destOrd="0" presId="urn:microsoft.com/office/officeart/2005/8/layout/vList5"/>
    <dgm:cxn modelId="{FDF0C049-AFB3-42E0-81DA-CC57D129FF81}" type="presParOf" srcId="{C45642FF-4135-43D3-9FA6-FE293968E71F}" destId="{72FAB065-8072-4AE1-BFF8-8A338693C141}" srcOrd="16" destOrd="0" presId="urn:microsoft.com/office/officeart/2005/8/layout/vList5"/>
    <dgm:cxn modelId="{AC57AB8E-3479-4AF6-86F6-8B50506876BE}" type="presParOf" srcId="{72FAB065-8072-4AE1-BFF8-8A338693C141}" destId="{8959AD54-8F2B-43B2-B0BB-BD89AD6F8374}" srcOrd="0" destOrd="0" presId="urn:microsoft.com/office/officeart/2005/8/layout/vList5"/>
    <dgm:cxn modelId="{F6B04036-C335-4778-B94B-703E147D3F2B}" type="presParOf" srcId="{C45642FF-4135-43D3-9FA6-FE293968E71F}" destId="{494C7BAA-5187-4DA8-A6AA-9B494D4B85B5}" srcOrd="17" destOrd="0" presId="urn:microsoft.com/office/officeart/2005/8/layout/vList5"/>
    <dgm:cxn modelId="{6C5F91DE-3DD3-4B95-8CA0-72C860EE39DC}" type="presParOf" srcId="{C45642FF-4135-43D3-9FA6-FE293968E71F}" destId="{21CC0F19-12E8-4E53-BA2D-C9075D3E7BA0}" srcOrd="18" destOrd="0" presId="urn:microsoft.com/office/officeart/2005/8/layout/vList5"/>
    <dgm:cxn modelId="{98F57757-F75B-4E38-8DC3-5C550CF4D5AF}" type="presParOf" srcId="{21CC0F19-12E8-4E53-BA2D-C9075D3E7BA0}" destId="{BE73DBE6-2A6B-4F08-8696-1AD6BE557FFD}" srcOrd="0" destOrd="0" presId="urn:microsoft.com/office/officeart/2005/8/layout/vList5"/>
    <dgm:cxn modelId="{3A058B09-95DF-492D-BCE7-FAF2C3D2DEB5}" type="presParOf" srcId="{C45642FF-4135-43D3-9FA6-FE293968E71F}" destId="{C81A0BA0-4287-43C2-A1CD-234C062E21E8}" srcOrd="19" destOrd="0" presId="urn:microsoft.com/office/officeart/2005/8/layout/vList5"/>
    <dgm:cxn modelId="{B19780C5-FCCE-4637-8FA0-76C7F05B3C1A}" type="presParOf" srcId="{C45642FF-4135-43D3-9FA6-FE293968E71F}" destId="{1E8D2F2B-01B6-4209-BCFE-B732427ECBEB}" srcOrd="20" destOrd="0" presId="urn:microsoft.com/office/officeart/2005/8/layout/vList5"/>
    <dgm:cxn modelId="{EDD7BD14-6ECB-42D3-AA45-F36FE1055A78}" type="presParOf" srcId="{1E8D2F2B-01B6-4209-BCFE-B732427ECBEB}" destId="{CB7F6CB5-A602-4F6C-AA70-A631517CC372}" srcOrd="0" destOrd="0" presId="urn:microsoft.com/office/officeart/2005/8/layout/vList5"/>
    <dgm:cxn modelId="{5ED60646-B71C-48EC-A62E-E7440C0BBAA9}" type="presParOf" srcId="{C45642FF-4135-43D3-9FA6-FE293968E71F}" destId="{3EBD2789-05C8-4429-843D-C496C0440142}" srcOrd="21" destOrd="0" presId="urn:microsoft.com/office/officeart/2005/8/layout/vList5"/>
    <dgm:cxn modelId="{77048750-5CFF-43D9-A237-5CF063DD4589}" type="presParOf" srcId="{C45642FF-4135-43D3-9FA6-FE293968E71F}" destId="{3BED7939-BD55-4D24-9377-5D093DBF9876}" srcOrd="22" destOrd="0" presId="urn:microsoft.com/office/officeart/2005/8/layout/vList5"/>
    <dgm:cxn modelId="{36388B3E-A65B-47B7-A4F3-00489EC18338}" type="presParOf" srcId="{3BED7939-BD55-4D24-9377-5D093DBF9876}" destId="{5512829E-E059-4E9C-8D24-29751AE5C8D8}" srcOrd="0" destOrd="0" presId="urn:microsoft.com/office/officeart/2005/8/layout/vList5"/>
    <dgm:cxn modelId="{A0210C61-12F0-4C1A-84EB-1E286FB78D49}" type="presParOf" srcId="{C45642FF-4135-43D3-9FA6-FE293968E71F}" destId="{B5304B60-C5FD-4E13-AB69-C0844312FBE4}" srcOrd="23" destOrd="0" presId="urn:microsoft.com/office/officeart/2005/8/layout/vList5"/>
    <dgm:cxn modelId="{4717E5B1-3B8F-46D2-96D0-9D0E4C842BAA}" type="presParOf" srcId="{C45642FF-4135-43D3-9FA6-FE293968E71F}" destId="{329957A0-DD5B-4DFA-B3C1-1F86D50ACFE0}" srcOrd="24" destOrd="0" presId="urn:microsoft.com/office/officeart/2005/8/layout/vList5"/>
    <dgm:cxn modelId="{7235F076-8FD5-4C19-94A2-01B181F34401}" type="presParOf" srcId="{329957A0-DD5B-4DFA-B3C1-1F86D50ACFE0}" destId="{A5B6636C-2D98-4718-8B7E-45EB4011E3D5}" srcOrd="0" destOrd="0" presId="urn:microsoft.com/office/officeart/2005/8/layout/vList5"/>
    <dgm:cxn modelId="{E0B5B21C-9E60-4AED-84E9-9CF6129B1C8A}" type="presParOf" srcId="{C45642FF-4135-43D3-9FA6-FE293968E71F}" destId="{B8508C92-ACBF-43CA-8222-603CDD9B50C4}" srcOrd="25" destOrd="0" presId="urn:microsoft.com/office/officeart/2005/8/layout/vList5"/>
    <dgm:cxn modelId="{41DEA278-ADB1-4630-8007-36698E78C53E}" type="presParOf" srcId="{C45642FF-4135-43D3-9FA6-FE293968E71F}" destId="{5D88E635-5126-4774-B55D-BA65FB588219}" srcOrd="26" destOrd="0" presId="urn:microsoft.com/office/officeart/2005/8/layout/vList5"/>
    <dgm:cxn modelId="{33B0A318-44B0-4F0D-AF27-0A07FC347B56}" type="presParOf" srcId="{5D88E635-5126-4774-B55D-BA65FB588219}" destId="{C04A3012-6119-4665-BE91-55583D4E1AF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6CE34-FDBD-48FB-82BA-E2F34A6773E2}">
      <dsp:nvSpPr>
        <dsp:cNvPr id="0" name=""/>
        <dsp:cNvSpPr/>
      </dsp:nvSpPr>
      <dsp:spPr>
        <a:xfrm>
          <a:off x="3364992" y="871"/>
          <a:ext cx="3785616" cy="367528"/>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tr-TR" sz="1700" b="1" kern="1200"/>
            <a:t>Difteri, Tetanoz, Boğmaca Aşıları</a:t>
          </a:r>
          <a:endParaRPr lang="tr-TR" sz="1700" kern="1200"/>
        </a:p>
      </dsp:txBody>
      <dsp:txXfrm>
        <a:off x="3382933" y="18812"/>
        <a:ext cx="3749734" cy="331646"/>
      </dsp:txXfrm>
    </dsp:sp>
    <dsp:sp modelId="{05861515-3C50-4B8F-93A5-DD743C59B359}">
      <dsp:nvSpPr>
        <dsp:cNvPr id="0" name=""/>
        <dsp:cNvSpPr/>
      </dsp:nvSpPr>
      <dsp:spPr>
        <a:xfrm>
          <a:off x="3364992" y="386776"/>
          <a:ext cx="3785616" cy="367528"/>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tr-TR" sz="1700" b="1" kern="1200"/>
            <a:t>İnfluenza Aşısı </a:t>
          </a:r>
          <a:endParaRPr lang="tr-TR" sz="1700" kern="1200"/>
        </a:p>
      </dsp:txBody>
      <dsp:txXfrm>
        <a:off x="3382933" y="404717"/>
        <a:ext cx="3749734" cy="331646"/>
      </dsp:txXfrm>
    </dsp:sp>
    <dsp:sp modelId="{28D6DE14-2FFC-49D1-B98B-3141D0EFC1E0}">
      <dsp:nvSpPr>
        <dsp:cNvPr id="0" name=""/>
        <dsp:cNvSpPr/>
      </dsp:nvSpPr>
      <dsp:spPr>
        <a:xfrm>
          <a:off x="3364992" y="772681"/>
          <a:ext cx="3785616" cy="367528"/>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tr-TR" sz="1700" b="1" kern="1200"/>
            <a:t>Pnömokok Aşısı</a:t>
          </a:r>
          <a:endParaRPr lang="tr-TR" sz="1700" kern="1200"/>
        </a:p>
      </dsp:txBody>
      <dsp:txXfrm>
        <a:off x="3382933" y="790622"/>
        <a:ext cx="3749734" cy="331646"/>
      </dsp:txXfrm>
    </dsp:sp>
    <dsp:sp modelId="{9C62F75E-5DE7-4379-A2C4-EBEF8563FCC0}">
      <dsp:nvSpPr>
        <dsp:cNvPr id="0" name=""/>
        <dsp:cNvSpPr/>
      </dsp:nvSpPr>
      <dsp:spPr>
        <a:xfrm>
          <a:off x="3364992" y="1158586"/>
          <a:ext cx="3785616" cy="367528"/>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tr-TR" sz="1700" b="1" kern="1200"/>
            <a:t>Hepatit A Aşısı</a:t>
          </a:r>
          <a:endParaRPr lang="tr-TR" sz="1700" kern="1200"/>
        </a:p>
      </dsp:txBody>
      <dsp:txXfrm>
        <a:off x="3382933" y="1176527"/>
        <a:ext cx="3749734" cy="331646"/>
      </dsp:txXfrm>
    </dsp:sp>
    <dsp:sp modelId="{FD8E6D9E-CD6E-4738-BF3F-8CE7032F43C8}">
      <dsp:nvSpPr>
        <dsp:cNvPr id="0" name=""/>
        <dsp:cNvSpPr/>
      </dsp:nvSpPr>
      <dsp:spPr>
        <a:xfrm>
          <a:off x="3364992" y="1544492"/>
          <a:ext cx="3785616" cy="367528"/>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tr-TR" sz="1700" b="1" kern="1200"/>
            <a:t>Hepatit B Aşısı</a:t>
          </a:r>
          <a:endParaRPr lang="tr-TR" sz="1700" kern="1200"/>
        </a:p>
      </dsp:txBody>
      <dsp:txXfrm>
        <a:off x="3382933" y="1562433"/>
        <a:ext cx="3749734" cy="331646"/>
      </dsp:txXfrm>
    </dsp:sp>
    <dsp:sp modelId="{C373C5CF-34F9-4A0C-B1D8-D3859ED92BBA}">
      <dsp:nvSpPr>
        <dsp:cNvPr id="0" name=""/>
        <dsp:cNvSpPr/>
      </dsp:nvSpPr>
      <dsp:spPr>
        <a:xfrm>
          <a:off x="3364992" y="1930397"/>
          <a:ext cx="3785616" cy="367528"/>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tr-TR" sz="1700" b="1" kern="1200"/>
            <a:t>Su Çiçeği Aşısı</a:t>
          </a:r>
          <a:endParaRPr lang="tr-TR" sz="1700" kern="1200"/>
        </a:p>
      </dsp:txBody>
      <dsp:txXfrm>
        <a:off x="3382933" y="1948338"/>
        <a:ext cx="3749734" cy="331646"/>
      </dsp:txXfrm>
    </dsp:sp>
    <dsp:sp modelId="{10848BD3-B95C-4A71-BB54-9B20217DD0E5}">
      <dsp:nvSpPr>
        <dsp:cNvPr id="0" name=""/>
        <dsp:cNvSpPr/>
      </dsp:nvSpPr>
      <dsp:spPr>
        <a:xfrm>
          <a:off x="3364992" y="2316302"/>
          <a:ext cx="3785616" cy="367528"/>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tr-TR" sz="1700" b="1" kern="1200"/>
            <a:t>Herpes Zoster Aşısı</a:t>
          </a:r>
          <a:endParaRPr lang="tr-TR" sz="1700" kern="1200"/>
        </a:p>
      </dsp:txBody>
      <dsp:txXfrm>
        <a:off x="3382933" y="2334243"/>
        <a:ext cx="3749734" cy="331646"/>
      </dsp:txXfrm>
    </dsp:sp>
    <dsp:sp modelId="{F21888FD-2C59-4E13-8E1F-5D07F9EAD966}">
      <dsp:nvSpPr>
        <dsp:cNvPr id="0" name=""/>
        <dsp:cNvSpPr/>
      </dsp:nvSpPr>
      <dsp:spPr>
        <a:xfrm>
          <a:off x="3364992" y="2702207"/>
          <a:ext cx="3785616" cy="367528"/>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tr-TR" sz="1700" b="1" kern="1200"/>
            <a:t>Kızamık, Kızamıkçık, Kabakulak Aşıları</a:t>
          </a:r>
          <a:endParaRPr lang="tr-TR" sz="1700" kern="1200"/>
        </a:p>
      </dsp:txBody>
      <dsp:txXfrm>
        <a:off x="3382933" y="2720148"/>
        <a:ext cx="3749734" cy="331646"/>
      </dsp:txXfrm>
    </dsp:sp>
    <dsp:sp modelId="{8959AD54-8F2B-43B2-B0BB-BD89AD6F8374}">
      <dsp:nvSpPr>
        <dsp:cNvPr id="0" name=""/>
        <dsp:cNvSpPr/>
      </dsp:nvSpPr>
      <dsp:spPr>
        <a:xfrm>
          <a:off x="3364992" y="3088112"/>
          <a:ext cx="3785616" cy="367528"/>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tr-TR" sz="1700" b="1" kern="1200"/>
            <a:t>Meningokok Aşısı</a:t>
          </a:r>
          <a:endParaRPr lang="tr-TR" sz="1700" kern="1200"/>
        </a:p>
      </dsp:txBody>
      <dsp:txXfrm>
        <a:off x="3382933" y="3106053"/>
        <a:ext cx="3749734" cy="331646"/>
      </dsp:txXfrm>
    </dsp:sp>
    <dsp:sp modelId="{BE73DBE6-2A6B-4F08-8696-1AD6BE557FFD}">
      <dsp:nvSpPr>
        <dsp:cNvPr id="0" name=""/>
        <dsp:cNvSpPr/>
      </dsp:nvSpPr>
      <dsp:spPr>
        <a:xfrm>
          <a:off x="3364992" y="3474018"/>
          <a:ext cx="3785616" cy="367528"/>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tr-TR" sz="1700" b="1" kern="1200"/>
            <a:t>HPV Aşısı</a:t>
          </a:r>
          <a:endParaRPr lang="tr-TR" sz="1700" kern="1200"/>
        </a:p>
      </dsp:txBody>
      <dsp:txXfrm>
        <a:off x="3382933" y="3491959"/>
        <a:ext cx="3749734" cy="331646"/>
      </dsp:txXfrm>
    </dsp:sp>
    <dsp:sp modelId="{CB7F6CB5-A602-4F6C-AA70-A631517CC372}">
      <dsp:nvSpPr>
        <dsp:cNvPr id="0" name=""/>
        <dsp:cNvSpPr/>
      </dsp:nvSpPr>
      <dsp:spPr>
        <a:xfrm>
          <a:off x="3364992" y="3859923"/>
          <a:ext cx="3785616" cy="367528"/>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tr-TR" sz="1700" b="1" kern="1200"/>
            <a:t>H. İnfluenza tip b Aşısı</a:t>
          </a:r>
          <a:endParaRPr lang="tr-TR" sz="1700" kern="1200"/>
        </a:p>
      </dsp:txBody>
      <dsp:txXfrm>
        <a:off x="3382933" y="3877864"/>
        <a:ext cx="3749734" cy="331646"/>
      </dsp:txXfrm>
    </dsp:sp>
    <dsp:sp modelId="{5512829E-E059-4E9C-8D24-29751AE5C8D8}">
      <dsp:nvSpPr>
        <dsp:cNvPr id="0" name=""/>
        <dsp:cNvSpPr/>
      </dsp:nvSpPr>
      <dsp:spPr>
        <a:xfrm>
          <a:off x="3364992" y="4245828"/>
          <a:ext cx="3785616" cy="367528"/>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tr-TR" sz="1700" b="1" kern="1200"/>
            <a:t>Kuduz Aşısı</a:t>
          </a:r>
          <a:endParaRPr lang="tr-TR" sz="1700" kern="1200"/>
        </a:p>
      </dsp:txBody>
      <dsp:txXfrm>
        <a:off x="3382933" y="4263769"/>
        <a:ext cx="3749734" cy="331646"/>
      </dsp:txXfrm>
    </dsp:sp>
    <dsp:sp modelId="{A5B6636C-2D98-4718-8B7E-45EB4011E3D5}">
      <dsp:nvSpPr>
        <dsp:cNvPr id="0" name=""/>
        <dsp:cNvSpPr/>
      </dsp:nvSpPr>
      <dsp:spPr>
        <a:xfrm>
          <a:off x="3364992" y="4631733"/>
          <a:ext cx="3785616" cy="367528"/>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tr-TR" sz="1700" b="1" kern="1200" dirty="0" err="1"/>
            <a:t>Polio</a:t>
          </a:r>
          <a:r>
            <a:rPr lang="tr-TR" sz="1700" b="1" kern="1200" dirty="0"/>
            <a:t> Aşısı</a:t>
          </a:r>
          <a:endParaRPr lang="tr-TR" sz="1700" kern="1200" dirty="0"/>
        </a:p>
      </dsp:txBody>
      <dsp:txXfrm>
        <a:off x="3382933" y="4649674"/>
        <a:ext cx="3749734" cy="331646"/>
      </dsp:txXfrm>
    </dsp:sp>
    <dsp:sp modelId="{C04A3012-6119-4665-BE91-55583D4E1AF9}">
      <dsp:nvSpPr>
        <dsp:cNvPr id="0" name=""/>
        <dsp:cNvSpPr/>
      </dsp:nvSpPr>
      <dsp:spPr>
        <a:xfrm>
          <a:off x="3364992" y="5017639"/>
          <a:ext cx="3785616" cy="367528"/>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tr-TR" sz="1700" b="1" kern="1200" dirty="0"/>
            <a:t>Covid-19  aşısı</a:t>
          </a:r>
        </a:p>
      </dsp:txBody>
      <dsp:txXfrm>
        <a:off x="3382933" y="5035580"/>
        <a:ext cx="3749734" cy="33164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50CE6B-9E7B-4D27-AF55-86F2881621F2}" type="datetimeFigureOut">
              <a:rPr lang="tr-TR" smtClean="0"/>
              <a:t>5.04.2022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BCEAE3-ECBA-4417-9AF1-BB61AFA5B95D}" type="slidenum">
              <a:rPr lang="tr-TR" smtClean="0"/>
              <a:t>‹#›</a:t>
            </a:fld>
            <a:endParaRPr lang="tr-TR"/>
          </a:p>
        </p:txBody>
      </p:sp>
    </p:spTree>
    <p:extLst>
      <p:ext uri="{BB962C8B-B14F-4D97-AF65-F5344CB8AC3E}">
        <p14:creationId xmlns:p14="http://schemas.microsoft.com/office/powerpoint/2010/main" val="2080104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hsgm.saglik.gov.tr/depo/birimler/zoonotik-vektorel-hastaliklar-db/zoonotik-hastaliklar/2-Kuduz/6-Rehbler/Kuduz_Profilaksi_Rehberi.pdf"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4</a:t>
            </a:fld>
            <a:endParaRPr lang="tr-TR"/>
          </a:p>
        </p:txBody>
      </p:sp>
    </p:spTree>
    <p:extLst>
      <p:ext uri="{BB962C8B-B14F-4D97-AF65-F5344CB8AC3E}">
        <p14:creationId xmlns:p14="http://schemas.microsoft.com/office/powerpoint/2010/main" val="2445061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17</a:t>
            </a:fld>
            <a:endParaRPr lang="tr-TR"/>
          </a:p>
        </p:txBody>
      </p:sp>
    </p:spTree>
    <p:extLst>
      <p:ext uri="{BB962C8B-B14F-4D97-AF65-F5344CB8AC3E}">
        <p14:creationId xmlns:p14="http://schemas.microsoft.com/office/powerpoint/2010/main" val="3697159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19</a:t>
            </a:fld>
            <a:endParaRPr lang="tr-TR"/>
          </a:p>
        </p:txBody>
      </p:sp>
    </p:spTree>
    <p:extLst>
      <p:ext uri="{BB962C8B-B14F-4D97-AF65-F5344CB8AC3E}">
        <p14:creationId xmlns:p14="http://schemas.microsoft.com/office/powerpoint/2010/main" val="703360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20</a:t>
            </a:fld>
            <a:endParaRPr lang="tr-TR"/>
          </a:p>
        </p:txBody>
      </p:sp>
    </p:spTree>
    <p:extLst>
      <p:ext uri="{BB962C8B-B14F-4D97-AF65-F5344CB8AC3E}">
        <p14:creationId xmlns:p14="http://schemas.microsoft.com/office/powerpoint/2010/main" val="3558075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Bütün aşılar </a:t>
            </a:r>
            <a:r>
              <a:rPr lang="tr-TR" dirty="0">
                <a:latin typeface="Serif sans"/>
              </a:rPr>
              <a:t>aşılama sonrası ciddi </a:t>
            </a:r>
            <a:r>
              <a:rPr lang="tr-TR" dirty="0" err="1">
                <a:latin typeface="Serif sans"/>
              </a:rPr>
              <a:t>allerjik</a:t>
            </a:r>
            <a:r>
              <a:rPr lang="tr-TR" dirty="0">
                <a:latin typeface="Serif sans"/>
              </a:rPr>
              <a:t> ya da </a:t>
            </a:r>
            <a:r>
              <a:rPr lang="tr-TR" dirty="0"/>
              <a:t> </a:t>
            </a:r>
            <a:r>
              <a:rPr lang="tr-TR" dirty="0" err="1"/>
              <a:t>anafilaktik</a:t>
            </a:r>
            <a:r>
              <a:rPr lang="tr-TR" dirty="0"/>
              <a:t> reaksiyon görülme durumunda </a:t>
            </a:r>
            <a:r>
              <a:rPr lang="tr-TR" dirty="0" err="1"/>
              <a:t>kontrendike</a:t>
            </a: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baseline="0" dirty="0">
                <a:solidFill>
                  <a:srgbClr val="000000"/>
                </a:solidFill>
                <a:latin typeface="Cambria" panose="02040503050406030204" pitchFamily="18" charset="0"/>
              </a:rPr>
              <a:t>-Enjeksiyon yerinde ağrı, şişlik, kızarıklık gelişebilir.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baseline="0" dirty="0">
                <a:solidFill>
                  <a:srgbClr val="000000"/>
                </a:solidFill>
                <a:latin typeface="Cambria" panose="02040503050406030204" pitchFamily="18" charset="0"/>
              </a:rPr>
              <a:t>-orta ve ağır enfeksiyon veya yüksek ateş durumunda ertelenmelidir.</a:t>
            </a: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21</a:t>
            </a:fld>
            <a:endParaRPr lang="tr-TR"/>
          </a:p>
        </p:txBody>
      </p:sp>
    </p:spTree>
    <p:extLst>
      <p:ext uri="{BB962C8B-B14F-4D97-AF65-F5344CB8AC3E}">
        <p14:creationId xmlns:p14="http://schemas.microsoft.com/office/powerpoint/2010/main" val="1780299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a:latin typeface="Cambria" panose="02040503050406030204" pitchFamily="18" charset="0"/>
              </a:rPr>
              <a:t>1) Temiz, minör yaralar a) Cerrahi </a:t>
            </a:r>
            <a:r>
              <a:rPr lang="tr-TR" sz="1800" b="0" i="0" u="none" strike="noStrike" baseline="0" dirty="0" err="1">
                <a:latin typeface="Cambria" panose="02040503050406030204" pitchFamily="18" charset="0"/>
              </a:rPr>
              <a:t>insizyonlar</a:t>
            </a:r>
            <a:r>
              <a:rPr lang="tr-TR" sz="1800" b="0" i="0" u="none" strike="noStrike" baseline="0" dirty="0">
                <a:latin typeface="Cambria" panose="02040503050406030204" pitchFamily="18" charset="0"/>
              </a:rPr>
              <a:t> </a:t>
            </a:r>
          </a:p>
          <a:p>
            <a:r>
              <a:rPr lang="tr-TR" sz="1800" b="0" i="0" u="none" strike="noStrike" baseline="0" dirty="0">
                <a:latin typeface="Cambria" panose="02040503050406030204" pitchFamily="18" charset="0"/>
              </a:rPr>
              <a:t>                                      b) Yaralanmadan sonra 2 saat içinde başvurulmuş olan temiz yaralar </a:t>
            </a:r>
          </a:p>
          <a:p>
            <a:r>
              <a:rPr lang="tr-TR" sz="1800" b="0" i="0" u="none" strike="noStrike" baseline="0" dirty="0">
                <a:latin typeface="Cambria" panose="02040503050406030204" pitchFamily="18" charset="0"/>
              </a:rPr>
              <a:t>2) Diğer bütün yaralanmalar (kirli, dışkı, toprak veya </a:t>
            </a:r>
            <a:r>
              <a:rPr lang="tr-TR" sz="1800" b="0" i="0" u="none" strike="noStrike" baseline="0" dirty="0" err="1">
                <a:latin typeface="Cambria" panose="02040503050406030204" pitchFamily="18" charset="0"/>
              </a:rPr>
              <a:t>tükrükle</a:t>
            </a:r>
            <a:r>
              <a:rPr lang="tr-TR" sz="1800" b="0" i="0" u="none" strike="noStrike" baseline="0" dirty="0">
                <a:latin typeface="Cambria" panose="02040503050406030204" pitchFamily="18" charset="0"/>
              </a:rPr>
              <a:t> </a:t>
            </a:r>
            <a:r>
              <a:rPr lang="tr-TR" sz="1800" b="0" i="0" u="none" strike="noStrike" baseline="0" dirty="0" err="1">
                <a:latin typeface="Cambria" panose="02040503050406030204" pitchFamily="18" charset="0"/>
              </a:rPr>
              <a:t>kontamine</a:t>
            </a:r>
            <a:r>
              <a:rPr lang="tr-TR" sz="1800" b="0" i="0" u="none" strike="noStrike" baseline="0" dirty="0">
                <a:latin typeface="Cambria" panose="02040503050406030204" pitchFamily="18" charset="0"/>
              </a:rPr>
              <a:t> olmuş, delinme yaralanmaları, sıyrılma veya ezilme yaralanmaları, ateşli silah yaralanmaları, soğuktan donma, yanma, </a:t>
            </a:r>
            <a:r>
              <a:rPr lang="tr-TR" sz="1800" b="0" i="0" u="none" strike="noStrike" baseline="0" dirty="0" err="1">
                <a:latin typeface="Cambria" panose="02040503050406030204" pitchFamily="18" charset="0"/>
              </a:rPr>
              <a:t>vb</a:t>
            </a:r>
            <a:r>
              <a:rPr lang="tr-TR" sz="1800" b="0" i="0" u="none" strike="noStrike" baseline="0" dirty="0">
                <a:latin typeface="Cambria" panose="02040503050406030204" pitchFamily="18" charset="0"/>
              </a:rPr>
              <a:t>) </a:t>
            </a:r>
            <a:endParaRPr lang="tr-TR" sz="1800" b="0" i="0" u="none" strike="noStrike" baseline="0" dirty="0">
              <a:latin typeface="Calibri" panose="020F0502020204030204" pitchFamily="34" charset="0"/>
            </a:endParaRPr>
          </a:p>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22</a:t>
            </a:fld>
            <a:endParaRPr lang="tr-TR"/>
          </a:p>
        </p:txBody>
      </p:sp>
    </p:spTree>
    <p:extLst>
      <p:ext uri="{BB962C8B-B14F-4D97-AF65-F5344CB8AC3E}">
        <p14:creationId xmlns:p14="http://schemas.microsoft.com/office/powerpoint/2010/main" val="38686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800" b="0" i="0" u="none" strike="noStrike" baseline="0" dirty="0">
                <a:solidFill>
                  <a:srgbClr val="000000"/>
                </a:solidFill>
                <a:latin typeface="Cambria" panose="02040503050406030204" pitchFamily="18" charset="0"/>
              </a:rPr>
              <a:t>(</a:t>
            </a:r>
            <a:r>
              <a:rPr lang="tr-TR" sz="1800" b="0" i="0" u="none" strike="noStrike" baseline="0" dirty="0" err="1">
                <a:solidFill>
                  <a:srgbClr val="000000"/>
                </a:solidFill>
                <a:latin typeface="Cambria" panose="02040503050406030204" pitchFamily="18" charset="0"/>
              </a:rPr>
              <a:t>trivalan</a:t>
            </a:r>
            <a:r>
              <a:rPr lang="tr-TR" sz="1800" b="0" i="0" u="none" strike="noStrike" baseline="0" dirty="0">
                <a:solidFill>
                  <a:srgbClr val="000000"/>
                </a:solidFill>
                <a:latin typeface="Cambria" panose="02040503050406030204" pitchFamily="18" charset="0"/>
              </a:rPr>
              <a:t>) iki tip A (H3N2 ve H1N1) ve bir tip B (Victoria veya </a:t>
            </a:r>
            <a:r>
              <a:rPr lang="tr-TR" sz="1800" b="0" i="0" u="none" strike="noStrike" baseline="0" dirty="0" err="1">
                <a:solidFill>
                  <a:srgbClr val="000000"/>
                </a:solidFill>
                <a:latin typeface="Cambria" panose="02040503050406030204" pitchFamily="18" charset="0"/>
              </a:rPr>
              <a:t>Yamagata</a:t>
            </a:r>
            <a:r>
              <a:rPr lang="tr-TR" sz="1800" b="0" i="0" u="none" strike="noStrike" baseline="0" dirty="0">
                <a:solidFill>
                  <a:srgbClr val="000000"/>
                </a:solidFill>
                <a:latin typeface="Cambria" panose="02040503050406030204" pitchFamily="18" charset="0"/>
              </a:rPr>
              <a:t> </a:t>
            </a:r>
            <a:r>
              <a:rPr lang="tr-TR" sz="1800" b="0" i="0" u="none" strike="noStrike" baseline="0" dirty="0" err="1">
                <a:solidFill>
                  <a:srgbClr val="000000"/>
                </a:solidFill>
                <a:latin typeface="Cambria" panose="02040503050406030204" pitchFamily="18" charset="0"/>
              </a:rPr>
              <a:t>suşundan</a:t>
            </a:r>
            <a:r>
              <a:rPr lang="tr-TR" sz="1800" b="0" i="0" u="none" strike="noStrike" baseline="0" dirty="0">
                <a:solidFill>
                  <a:srgbClr val="000000"/>
                </a:solidFill>
                <a:latin typeface="Cambria" panose="02040503050406030204" pitchFamily="18" charset="0"/>
              </a:rPr>
              <a:t> birisi) </a:t>
            </a:r>
            <a:r>
              <a:rPr lang="tr-TR" sz="1800" b="0" i="0" u="none" strike="noStrike" baseline="0" dirty="0" err="1">
                <a:solidFill>
                  <a:srgbClr val="000000"/>
                </a:solidFill>
                <a:latin typeface="Cambria" panose="02040503050406030204" pitchFamily="18" charset="0"/>
              </a:rPr>
              <a:t>hemaglutinini</a:t>
            </a:r>
            <a:r>
              <a:rPr lang="tr-TR" sz="1800" b="0" i="0" u="none" strike="noStrike" baseline="0" dirty="0">
                <a:solidFill>
                  <a:srgbClr val="000000"/>
                </a:solidFill>
                <a:latin typeface="Cambria" panose="02040503050406030204" pitchFamily="18" charset="0"/>
              </a:rPr>
              <a:t> </a:t>
            </a:r>
          </a:p>
          <a:p>
            <a:r>
              <a:rPr lang="tr-TR" sz="1800" b="0" i="0" u="none" strike="noStrike" baseline="0" dirty="0">
                <a:solidFill>
                  <a:srgbClr val="000000"/>
                </a:solidFill>
                <a:latin typeface="Cambria" panose="02040503050406030204" pitchFamily="18" charset="0"/>
              </a:rPr>
              <a:t>dörtlü (</a:t>
            </a:r>
            <a:r>
              <a:rPr lang="tr-TR" sz="1800" b="0" i="0" u="none" strike="noStrike" baseline="0" dirty="0" err="1">
                <a:solidFill>
                  <a:srgbClr val="000000"/>
                </a:solidFill>
                <a:latin typeface="Cambria" panose="02040503050406030204" pitchFamily="18" charset="0"/>
              </a:rPr>
              <a:t>tetravalan</a:t>
            </a:r>
            <a:r>
              <a:rPr lang="tr-TR" sz="1800" b="0" i="0" u="none" strike="noStrike" baseline="0" dirty="0">
                <a:solidFill>
                  <a:srgbClr val="000000"/>
                </a:solidFill>
                <a:latin typeface="Cambria" panose="02040503050406030204" pitchFamily="18" charset="0"/>
              </a:rPr>
              <a:t>, </a:t>
            </a:r>
            <a:r>
              <a:rPr lang="tr-TR" sz="1800" b="0" i="0" u="none" strike="noStrike" baseline="0" dirty="0" err="1">
                <a:solidFill>
                  <a:srgbClr val="000000"/>
                </a:solidFill>
                <a:latin typeface="Cambria" panose="02040503050406030204" pitchFamily="18" charset="0"/>
              </a:rPr>
              <a:t>kuadrivalan</a:t>
            </a:r>
            <a:r>
              <a:rPr lang="tr-TR" sz="1800" b="0" i="0" u="none" strike="noStrike" baseline="0" dirty="0">
                <a:solidFill>
                  <a:srgbClr val="000000"/>
                </a:solidFill>
                <a:latin typeface="Cambria" panose="02040503050406030204" pitchFamily="18" charset="0"/>
              </a:rPr>
              <a:t>) iki tip A ve iki tip B (Victoria ve </a:t>
            </a:r>
            <a:r>
              <a:rPr lang="tr-TR" sz="1800" b="0" i="0" u="none" strike="noStrike" baseline="0" dirty="0" err="1">
                <a:solidFill>
                  <a:srgbClr val="000000"/>
                </a:solidFill>
                <a:latin typeface="Cambria" panose="02040503050406030204" pitchFamily="18" charset="0"/>
              </a:rPr>
              <a:t>Yamagata</a:t>
            </a:r>
            <a:r>
              <a:rPr lang="tr-TR" sz="1800" b="0" i="0" u="none" strike="noStrike" baseline="0" dirty="0">
                <a:solidFill>
                  <a:srgbClr val="000000"/>
                </a:solidFill>
                <a:latin typeface="Cambria" panose="02040503050406030204" pitchFamily="18" charset="0"/>
              </a:rPr>
              <a:t> </a:t>
            </a:r>
            <a:r>
              <a:rPr lang="tr-TR" sz="1800" b="0" i="0" u="none" strike="noStrike" baseline="0" dirty="0" err="1">
                <a:solidFill>
                  <a:srgbClr val="000000"/>
                </a:solidFill>
                <a:latin typeface="Cambria" panose="02040503050406030204" pitchFamily="18" charset="0"/>
              </a:rPr>
              <a:t>suşları</a:t>
            </a:r>
            <a:r>
              <a:rPr lang="tr-TR" sz="1800" b="0" i="0" u="none" strike="noStrike" baseline="0" dirty="0">
                <a:solidFill>
                  <a:srgbClr val="000000"/>
                </a:solidFill>
                <a:latin typeface="Cambria" panose="02040503050406030204" pitchFamily="18" charset="0"/>
              </a:rPr>
              <a:t>) </a:t>
            </a:r>
          </a:p>
          <a:p>
            <a:endParaRPr lang="tr-TR" sz="1800" b="0" i="0" u="none" strike="noStrike" baseline="0" dirty="0">
              <a:solidFill>
                <a:srgbClr val="000000"/>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latin typeface="Arial" panose="020B0604020202020204" pitchFamily="34" charset="0"/>
                <a:cs typeface="Arial" panose="020B0604020202020204" pitchFamily="34" charset="0"/>
              </a:rPr>
              <a:t>DSÖ tarafından bir sonraki mevsimsel aşının içeriği Kuzey Yarım Küre için Şubat, Güney Yarım Küre için Eylül ayında açıklanır.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err="1"/>
              <a:t>İnfluenza</a:t>
            </a:r>
            <a:r>
              <a:rPr lang="tr-TR" dirty="0"/>
              <a:t> aşısı </a:t>
            </a:r>
            <a:r>
              <a:rPr lang="tr-TR" dirty="0" err="1"/>
              <a:t>kontrendikasyonu</a:t>
            </a:r>
            <a:r>
              <a:rPr lang="tr-TR" dirty="0"/>
              <a:t> olmayan bütün erişkinlere önerilir ancak ücretsiz değildir.</a:t>
            </a:r>
            <a:endParaRPr lang="tr-TR" sz="1200" dirty="0">
              <a:latin typeface="Arial" panose="020B0604020202020204" pitchFamily="34" charset="0"/>
              <a:cs typeface="Arial" panose="020B0604020202020204" pitchFamily="34" charset="0"/>
            </a:endParaRPr>
          </a:p>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23</a:t>
            </a:fld>
            <a:endParaRPr lang="tr-TR"/>
          </a:p>
        </p:txBody>
      </p:sp>
    </p:spTree>
    <p:extLst>
      <p:ext uri="{BB962C8B-B14F-4D97-AF65-F5344CB8AC3E}">
        <p14:creationId xmlns:p14="http://schemas.microsoft.com/office/powerpoint/2010/main" val="1174244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İnfluenza</a:t>
            </a:r>
            <a:r>
              <a:rPr lang="tr-TR" dirty="0"/>
              <a:t> aşısı &gt;6 ay uygulanır.</a:t>
            </a:r>
          </a:p>
          <a:p>
            <a:r>
              <a:rPr lang="tr-TR" sz="1200" dirty="0">
                <a:latin typeface="Arial" panose="020B0604020202020204" pitchFamily="34" charset="0"/>
                <a:cs typeface="Arial" panose="020B0604020202020204" pitchFamily="34" charset="0"/>
              </a:rPr>
              <a:t>Astım          Nörolojik hastalıklar </a:t>
            </a:r>
            <a:r>
              <a:rPr lang="tr-TR" sz="1100" dirty="0">
                <a:latin typeface="Arial" panose="020B0604020202020204" pitchFamily="34" charset="0"/>
                <a:cs typeface="Arial" panose="020B0604020202020204" pitchFamily="34" charset="0"/>
              </a:rPr>
              <a:t>(</a:t>
            </a:r>
            <a:r>
              <a:rPr lang="tr-TR" sz="1100" dirty="0" err="1">
                <a:latin typeface="Arial" panose="020B0604020202020204" pitchFamily="34" charset="0"/>
                <a:cs typeface="Arial" panose="020B0604020202020204" pitchFamily="34" charset="0"/>
              </a:rPr>
              <a:t>serebral</a:t>
            </a:r>
            <a:r>
              <a:rPr lang="tr-TR" sz="1100" dirty="0">
                <a:latin typeface="Arial" panose="020B0604020202020204" pitchFamily="34" charset="0"/>
                <a:cs typeface="Arial" panose="020B0604020202020204" pitchFamily="34" charset="0"/>
              </a:rPr>
              <a:t> </a:t>
            </a:r>
            <a:r>
              <a:rPr lang="tr-TR" sz="1100" dirty="0" err="1">
                <a:latin typeface="Arial" panose="020B0604020202020204" pitchFamily="34" charset="0"/>
                <a:cs typeface="Arial" panose="020B0604020202020204" pitchFamily="34" charset="0"/>
              </a:rPr>
              <a:t>palsi</a:t>
            </a:r>
            <a:r>
              <a:rPr lang="tr-TR" sz="1100" dirty="0">
                <a:latin typeface="Arial" panose="020B0604020202020204" pitchFamily="34" charset="0"/>
                <a:cs typeface="Arial" panose="020B0604020202020204" pitchFamily="34" charset="0"/>
              </a:rPr>
              <a:t>, epilepsi, </a:t>
            </a:r>
            <a:r>
              <a:rPr lang="tr-TR" sz="1100" dirty="0" err="1">
                <a:latin typeface="Arial" panose="020B0604020202020204" pitchFamily="34" charset="0"/>
                <a:cs typeface="Arial" panose="020B0604020202020204" pitchFamily="34" charset="0"/>
              </a:rPr>
              <a:t>mental</a:t>
            </a:r>
            <a:r>
              <a:rPr lang="tr-TR" sz="1100" dirty="0">
                <a:latin typeface="Arial" panose="020B0604020202020204" pitchFamily="34" charset="0"/>
                <a:cs typeface="Arial" panose="020B0604020202020204" pitchFamily="34" charset="0"/>
              </a:rPr>
              <a:t> </a:t>
            </a:r>
            <a:r>
              <a:rPr lang="tr-TR" sz="1100" dirty="0" err="1">
                <a:latin typeface="Arial" panose="020B0604020202020204" pitchFamily="34" charset="0"/>
                <a:cs typeface="Arial" panose="020B0604020202020204" pitchFamily="34" charset="0"/>
              </a:rPr>
              <a:t>retardasyon</a:t>
            </a:r>
            <a:r>
              <a:rPr lang="tr-TR" sz="1100" dirty="0">
                <a:latin typeface="Arial" panose="020B0604020202020204" pitchFamily="34" charset="0"/>
                <a:cs typeface="Arial" panose="020B0604020202020204" pitchFamily="34" charset="0"/>
              </a:rPr>
              <a:t>, </a:t>
            </a:r>
            <a:r>
              <a:rPr lang="tr-TR" sz="1100" dirty="0" err="1">
                <a:latin typeface="Arial" panose="020B0604020202020204" pitchFamily="34" charset="0"/>
                <a:cs typeface="Arial" panose="020B0604020202020204" pitchFamily="34" charset="0"/>
              </a:rPr>
              <a:t>v.b</a:t>
            </a:r>
            <a:r>
              <a:rPr lang="tr-TR" sz="1100" dirty="0">
                <a:latin typeface="Arial" panose="020B0604020202020204" pitchFamily="34" charset="0"/>
                <a:cs typeface="Arial" panose="020B0604020202020204" pitchFamily="34" charset="0"/>
              </a:rPr>
              <a:t>.)</a:t>
            </a:r>
            <a:r>
              <a:rPr lang="tr-TR" sz="1200" dirty="0">
                <a:latin typeface="Arial" panose="020B0604020202020204" pitchFamily="34" charset="0"/>
                <a:cs typeface="Arial" panose="020B0604020202020204" pitchFamily="34" charset="0"/>
              </a:rPr>
              <a:t>  Kronik akciğer hastalıkları </a:t>
            </a:r>
            <a:r>
              <a:rPr lang="tr-TR" sz="1100" dirty="0">
                <a:latin typeface="Arial" panose="020B0604020202020204" pitchFamily="34" charset="0"/>
                <a:cs typeface="Arial" panose="020B0604020202020204" pitchFamily="34" charset="0"/>
              </a:rPr>
              <a:t>(</a:t>
            </a:r>
            <a:r>
              <a:rPr lang="tr-TR" sz="1100" dirty="0" err="1">
                <a:latin typeface="Arial" panose="020B0604020202020204" pitchFamily="34" charset="0"/>
                <a:cs typeface="Arial" panose="020B0604020202020204" pitchFamily="34" charset="0"/>
              </a:rPr>
              <a:t>kistik</a:t>
            </a:r>
            <a:r>
              <a:rPr lang="tr-TR" sz="1100" dirty="0">
                <a:latin typeface="Arial" panose="020B0604020202020204" pitchFamily="34" charset="0"/>
                <a:cs typeface="Arial" panose="020B0604020202020204" pitchFamily="34" charset="0"/>
              </a:rPr>
              <a:t> </a:t>
            </a:r>
            <a:r>
              <a:rPr lang="tr-TR" sz="1100" dirty="0" err="1">
                <a:latin typeface="Arial" panose="020B0604020202020204" pitchFamily="34" charset="0"/>
                <a:cs typeface="Arial" panose="020B0604020202020204" pitchFamily="34" charset="0"/>
              </a:rPr>
              <a:t>fibrozis</a:t>
            </a:r>
            <a:r>
              <a:rPr lang="tr-TR" sz="1100" dirty="0">
                <a:latin typeface="Arial" panose="020B0604020202020204" pitchFamily="34" charset="0"/>
                <a:cs typeface="Arial" panose="020B0604020202020204" pitchFamily="34" charset="0"/>
              </a:rPr>
              <a:t>, KOAH) </a:t>
            </a:r>
            <a:r>
              <a:rPr lang="tr-TR" sz="1200" dirty="0">
                <a:latin typeface="Arial" panose="020B0604020202020204" pitchFamily="34" charset="0"/>
                <a:cs typeface="Arial" panose="020B0604020202020204" pitchFamily="34" charset="0"/>
              </a:rPr>
              <a:t>         </a:t>
            </a:r>
          </a:p>
          <a:p>
            <a:r>
              <a:rPr lang="tr-TR" sz="1200" dirty="0">
                <a:latin typeface="Arial" panose="020B0604020202020204" pitchFamily="34" charset="0"/>
                <a:cs typeface="Arial" panose="020B0604020202020204" pitchFamily="34" charset="0"/>
              </a:rPr>
              <a:t>Kan hastalıkları </a:t>
            </a:r>
            <a:r>
              <a:rPr lang="tr-TR" sz="1100" dirty="0">
                <a:latin typeface="Arial" panose="020B0604020202020204" pitchFamily="34" charset="0"/>
                <a:cs typeface="Arial" panose="020B0604020202020204" pitchFamily="34" charset="0"/>
              </a:rPr>
              <a:t>(orak hücreli </a:t>
            </a:r>
            <a:r>
              <a:rPr lang="tr-TR" sz="1100" dirty="0" err="1">
                <a:latin typeface="Arial" panose="020B0604020202020204" pitchFamily="34" charset="0"/>
                <a:cs typeface="Arial" panose="020B0604020202020204" pitchFamily="34" charset="0"/>
              </a:rPr>
              <a:t>anmei</a:t>
            </a:r>
            <a:r>
              <a:rPr lang="tr-TR" sz="1100" dirty="0">
                <a:latin typeface="Arial" panose="020B0604020202020204" pitchFamily="34" charset="0"/>
                <a:cs typeface="Arial" panose="020B0604020202020204" pitchFamily="34" charset="0"/>
              </a:rPr>
              <a:t> </a:t>
            </a:r>
            <a:r>
              <a:rPr lang="tr-TR" sz="1100" dirty="0" err="1">
                <a:latin typeface="Arial" panose="020B0604020202020204" pitchFamily="34" charset="0"/>
                <a:cs typeface="Arial" panose="020B0604020202020204" pitchFamily="34" charset="0"/>
              </a:rPr>
              <a:t>v.b</a:t>
            </a:r>
            <a:r>
              <a:rPr lang="tr-TR" sz="1100" dirty="0">
                <a:latin typeface="Arial" panose="020B0604020202020204" pitchFamily="34" charset="0"/>
                <a:cs typeface="Arial" panose="020B0604020202020204" pitchFamily="34" charset="0"/>
              </a:rPr>
              <a:t>.) </a:t>
            </a:r>
            <a:r>
              <a:rPr lang="tr-TR" sz="1200" dirty="0">
                <a:latin typeface="Arial" panose="020B0604020202020204" pitchFamily="34" charset="0"/>
                <a:cs typeface="Arial" panose="020B0604020202020204" pitchFamily="34" charset="0"/>
              </a:rPr>
              <a:t>            Kalp hastalıkları </a:t>
            </a:r>
            <a:r>
              <a:rPr lang="tr-TR" sz="1100" dirty="0">
                <a:latin typeface="Arial" panose="020B0604020202020204" pitchFamily="34" charset="0"/>
                <a:cs typeface="Arial" panose="020B0604020202020204" pitchFamily="34" charset="0"/>
              </a:rPr>
              <a:t>(</a:t>
            </a:r>
            <a:r>
              <a:rPr lang="tr-TR" sz="1100" dirty="0" err="1">
                <a:latin typeface="Arial" panose="020B0604020202020204" pitchFamily="34" charset="0"/>
                <a:cs typeface="Arial" panose="020B0604020202020204" pitchFamily="34" charset="0"/>
              </a:rPr>
              <a:t>konjenital</a:t>
            </a:r>
            <a:r>
              <a:rPr lang="tr-TR" sz="1100" dirty="0">
                <a:latin typeface="Arial" panose="020B0604020202020204" pitchFamily="34" charset="0"/>
                <a:cs typeface="Arial" panose="020B0604020202020204" pitchFamily="34" charset="0"/>
              </a:rPr>
              <a:t> kalp hastalığı, </a:t>
            </a:r>
            <a:r>
              <a:rPr lang="tr-TR" sz="1100" dirty="0" err="1">
                <a:latin typeface="Arial" panose="020B0604020202020204" pitchFamily="34" charset="0"/>
                <a:cs typeface="Arial" panose="020B0604020202020204" pitchFamily="34" charset="0"/>
              </a:rPr>
              <a:t>konjestif</a:t>
            </a:r>
            <a:r>
              <a:rPr lang="tr-TR" sz="1100" dirty="0">
                <a:latin typeface="Arial" panose="020B0604020202020204" pitchFamily="34" charset="0"/>
                <a:cs typeface="Arial" panose="020B0604020202020204" pitchFamily="34" charset="0"/>
              </a:rPr>
              <a:t> kalp yetmezliği)     </a:t>
            </a:r>
          </a:p>
          <a:p>
            <a:r>
              <a:rPr lang="tr-TR" sz="1200" dirty="0">
                <a:latin typeface="Arial" panose="020B0604020202020204" pitchFamily="34" charset="0"/>
                <a:cs typeface="Arial" panose="020B0604020202020204" pitchFamily="34" charset="0"/>
              </a:rPr>
              <a:t>Endokrin hastalıklar </a:t>
            </a:r>
            <a:r>
              <a:rPr lang="tr-TR" sz="1100" dirty="0">
                <a:latin typeface="Arial" panose="020B0604020202020204" pitchFamily="34" charset="0"/>
                <a:cs typeface="Arial" panose="020B0604020202020204" pitchFamily="34" charset="0"/>
              </a:rPr>
              <a:t>(</a:t>
            </a:r>
            <a:r>
              <a:rPr lang="tr-TR" sz="1100" dirty="0" err="1">
                <a:latin typeface="Arial" panose="020B0604020202020204" pitchFamily="34" charset="0"/>
                <a:cs typeface="Arial" panose="020B0604020202020204" pitchFamily="34" charset="0"/>
              </a:rPr>
              <a:t>diabet</a:t>
            </a:r>
            <a:r>
              <a:rPr lang="tr-TR" sz="1100" dirty="0">
                <a:latin typeface="Arial" panose="020B0604020202020204" pitchFamily="34" charset="0"/>
                <a:cs typeface="Arial" panose="020B0604020202020204" pitchFamily="34" charset="0"/>
              </a:rPr>
              <a:t> </a:t>
            </a:r>
            <a:r>
              <a:rPr lang="tr-TR" sz="1100" dirty="0" err="1">
                <a:latin typeface="Arial" panose="020B0604020202020204" pitchFamily="34" charset="0"/>
                <a:cs typeface="Arial" panose="020B0604020202020204" pitchFamily="34" charset="0"/>
              </a:rPr>
              <a:t>v.b</a:t>
            </a:r>
            <a:r>
              <a:rPr lang="tr-TR" sz="1100" dirty="0">
                <a:latin typeface="Arial" panose="020B0604020202020204" pitchFamily="34" charset="0"/>
                <a:cs typeface="Arial" panose="020B0604020202020204" pitchFamily="34" charset="0"/>
              </a:rPr>
              <a:t>.) </a:t>
            </a:r>
            <a:r>
              <a:rPr lang="tr-TR" sz="1200" dirty="0">
                <a:latin typeface="Arial" panose="020B0604020202020204" pitchFamily="34" charset="0"/>
                <a:cs typeface="Arial" panose="020B0604020202020204" pitchFamily="34" charset="0"/>
              </a:rPr>
              <a:t>  Karaciğer hastalıkları       Böbrek hastalıkları        </a:t>
            </a:r>
            <a:r>
              <a:rPr lang="tr-TR" sz="1200" dirty="0" err="1">
                <a:latin typeface="Arial" panose="020B0604020202020204" pitchFamily="34" charset="0"/>
                <a:cs typeface="Arial" panose="020B0604020202020204" pitchFamily="34" charset="0"/>
              </a:rPr>
              <a:t>Metabolik</a:t>
            </a:r>
            <a:r>
              <a:rPr lang="tr-TR" sz="1200" dirty="0">
                <a:latin typeface="Arial" panose="020B0604020202020204" pitchFamily="34" charset="0"/>
                <a:cs typeface="Arial" panose="020B0604020202020204" pitchFamily="34" charset="0"/>
              </a:rPr>
              <a:t> hastalıklar </a:t>
            </a:r>
          </a:p>
          <a:p>
            <a:r>
              <a:rPr lang="tr-TR" sz="1200" dirty="0" err="1">
                <a:latin typeface="Arial" panose="020B0604020202020204" pitchFamily="34" charset="0"/>
                <a:cs typeface="Arial" panose="020B0604020202020204" pitchFamily="34" charset="0"/>
              </a:rPr>
              <a:t>İmmünsüpresyon</a:t>
            </a:r>
            <a:r>
              <a:rPr lang="tr-TR" sz="1200" dirty="0">
                <a:latin typeface="Arial" panose="020B0604020202020204" pitchFamily="34" charset="0"/>
                <a:cs typeface="Arial" panose="020B0604020202020204" pitchFamily="34" charset="0"/>
              </a:rPr>
              <a:t> </a:t>
            </a:r>
            <a:r>
              <a:rPr lang="tr-TR" sz="1100" dirty="0">
                <a:latin typeface="Arial" panose="020B0604020202020204" pitchFamily="34" charset="0"/>
                <a:cs typeface="Arial" panose="020B0604020202020204" pitchFamily="34" charset="0"/>
              </a:rPr>
              <a:t>(AIDS, kanseri kronik </a:t>
            </a:r>
            <a:r>
              <a:rPr lang="tr-TR" sz="1100" dirty="0" err="1">
                <a:latin typeface="Arial" panose="020B0604020202020204" pitchFamily="34" charset="0"/>
                <a:cs typeface="Arial" panose="020B0604020202020204" pitchFamily="34" charset="0"/>
              </a:rPr>
              <a:t>steroid</a:t>
            </a:r>
            <a:r>
              <a:rPr lang="tr-TR" sz="1100" dirty="0">
                <a:latin typeface="Arial" panose="020B0604020202020204" pitchFamily="34" charset="0"/>
                <a:cs typeface="Arial" panose="020B0604020202020204" pitchFamily="34" charset="0"/>
              </a:rPr>
              <a:t> kullanımı vb.)</a:t>
            </a:r>
            <a:r>
              <a:rPr lang="tr-TR" sz="1200" dirty="0">
                <a:latin typeface="Arial" panose="020B0604020202020204" pitchFamily="34" charset="0"/>
                <a:cs typeface="Arial" panose="020B0604020202020204" pitchFamily="34" charset="0"/>
              </a:rPr>
              <a:t>        19 yaşından küçük uzun dönem aspirin kullanıcılar</a:t>
            </a:r>
          </a:p>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24</a:t>
            </a:fld>
            <a:endParaRPr lang="tr-TR"/>
          </a:p>
        </p:txBody>
      </p:sp>
    </p:spTree>
    <p:extLst>
      <p:ext uri="{BB962C8B-B14F-4D97-AF65-F5344CB8AC3E}">
        <p14:creationId xmlns:p14="http://schemas.microsoft.com/office/powerpoint/2010/main" val="1977799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-Yaşlıda bağışıklık süresi 100 güne düşebilir. </a:t>
            </a:r>
          </a:p>
          <a:p>
            <a:r>
              <a:rPr lang="tr-TR" dirty="0"/>
              <a:t>-</a:t>
            </a:r>
            <a:r>
              <a:rPr lang="tr-TR" sz="1800" b="0" i="0" u="none" strike="noStrike" baseline="0" dirty="0">
                <a:solidFill>
                  <a:srgbClr val="000000"/>
                </a:solidFill>
                <a:latin typeface="Cambria" panose="02040503050406030204" pitchFamily="18" charset="0"/>
              </a:rPr>
              <a:t>Genellikle aralık ayının sonu ile ocak ayının başında grip salgını başlamakta ve ocak ayının sonu ile şubat ayının ortası arasında tepe yapmaktadır. Nisan ayı ortalarına kadar da grip olguları görülmeye devam etmektedir. </a:t>
            </a:r>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25</a:t>
            </a:fld>
            <a:endParaRPr lang="tr-TR"/>
          </a:p>
        </p:txBody>
      </p:sp>
    </p:spTree>
    <p:extLst>
      <p:ext uri="{BB962C8B-B14F-4D97-AF65-F5344CB8AC3E}">
        <p14:creationId xmlns:p14="http://schemas.microsoft.com/office/powerpoint/2010/main" val="3586155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-ACIP: </a:t>
            </a:r>
            <a:r>
              <a:rPr lang="tr-TR" dirty="0" err="1"/>
              <a:t>Advisory</a:t>
            </a:r>
            <a:r>
              <a:rPr lang="tr-TR" dirty="0"/>
              <a:t> </a:t>
            </a:r>
            <a:r>
              <a:rPr lang="tr-TR" dirty="0" err="1"/>
              <a:t>Committee</a:t>
            </a:r>
            <a:r>
              <a:rPr lang="tr-TR" dirty="0"/>
              <a:t> on </a:t>
            </a:r>
            <a:r>
              <a:rPr lang="tr-TR" dirty="0" err="1"/>
              <a:t>İmmunization</a:t>
            </a:r>
            <a:r>
              <a:rPr lang="tr-TR" dirty="0"/>
              <a:t> </a:t>
            </a:r>
            <a:r>
              <a:rPr lang="tr-TR" dirty="0" err="1"/>
              <a:t>Practices</a:t>
            </a:r>
            <a:r>
              <a:rPr lang="tr-TR" dirty="0"/>
              <a:t> :  </a:t>
            </a:r>
            <a:r>
              <a:rPr lang="tr-TR" b="0" i="0" dirty="0">
                <a:solidFill>
                  <a:srgbClr val="4D5156"/>
                </a:solidFill>
                <a:effectLst/>
                <a:latin typeface="arial" panose="020B0604020202020204" pitchFamily="34" charset="0"/>
              </a:rPr>
              <a:t>Bağışıklama Uygulamaları Danışma Komitesi, Amerika Birleşik Devletleri</a:t>
            </a: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b="0" i="0" u="none" strike="noStrike" baseline="0" dirty="0">
                <a:solidFill>
                  <a:srgbClr val="000000"/>
                </a:solidFill>
                <a:latin typeface="Cambria" panose="02040503050406030204" pitchFamily="18" charset="0"/>
              </a:rPr>
              <a:t>-Yumurta alerjisi olanlarda dikkatle uygulanması önerilmekle birlikte yapılan çalışmalarda yumurta alerjisi olduğunu beyan edenlerde alerjik reaksiyon nadir görülmektedir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baseline="0" dirty="0">
                <a:solidFill>
                  <a:srgbClr val="000000"/>
                </a:solidFill>
                <a:latin typeface="Cambria" panose="02040503050406030204" pitchFamily="18" charset="0"/>
              </a:rPr>
              <a:t>-Enjeksiyon yerinde ağrı, şişlik, kızarıklık gelişebilir. </a:t>
            </a: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baseline="0" dirty="0">
                <a:solidFill>
                  <a:srgbClr val="000000"/>
                </a:solidFill>
                <a:latin typeface="Cambria" panose="02040503050406030204" pitchFamily="18" charset="0"/>
              </a:rPr>
              <a:t>-orta ve ağır enfeksiyon veya yüksek ateş durumunda ertelenmelidir.</a:t>
            </a: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26</a:t>
            </a:fld>
            <a:endParaRPr lang="tr-TR"/>
          </a:p>
        </p:txBody>
      </p:sp>
    </p:spTree>
    <p:extLst>
      <p:ext uri="{BB962C8B-B14F-4D97-AF65-F5344CB8AC3E}">
        <p14:creationId xmlns:p14="http://schemas.microsoft.com/office/powerpoint/2010/main" val="4245379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27</a:t>
            </a:fld>
            <a:endParaRPr lang="tr-TR"/>
          </a:p>
        </p:txBody>
      </p:sp>
    </p:spTree>
    <p:extLst>
      <p:ext uri="{BB962C8B-B14F-4D97-AF65-F5344CB8AC3E}">
        <p14:creationId xmlns:p14="http://schemas.microsoft.com/office/powerpoint/2010/main" val="1778309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800" b="0" i="0" u="none" strike="noStrike" baseline="0" dirty="0">
              <a:solidFill>
                <a:srgbClr val="000000"/>
              </a:solidFill>
              <a:latin typeface="Cambria" panose="02040503050406030204" pitchFamily="18" charset="0"/>
            </a:endParaRPr>
          </a:p>
        </p:txBody>
      </p:sp>
      <p:sp>
        <p:nvSpPr>
          <p:cNvPr id="4" name="Slayt Numarası Yer Tutucusu 3"/>
          <p:cNvSpPr>
            <a:spLocks noGrp="1"/>
          </p:cNvSpPr>
          <p:nvPr>
            <p:ph type="sldNum" sz="quarter" idx="5"/>
          </p:nvPr>
        </p:nvSpPr>
        <p:spPr/>
        <p:txBody>
          <a:bodyPr/>
          <a:lstStyle/>
          <a:p>
            <a:fld id="{14BCEAE3-ECBA-4417-9AF1-BB61AFA5B95D}" type="slidenum">
              <a:rPr lang="tr-TR" smtClean="0"/>
              <a:t>5</a:t>
            </a:fld>
            <a:endParaRPr lang="tr-TR"/>
          </a:p>
        </p:txBody>
      </p:sp>
    </p:spTree>
    <p:extLst>
      <p:ext uri="{BB962C8B-B14F-4D97-AF65-F5344CB8AC3E}">
        <p14:creationId xmlns:p14="http://schemas.microsoft.com/office/powerpoint/2010/main" val="1895844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28</a:t>
            </a:fld>
            <a:endParaRPr lang="tr-TR"/>
          </a:p>
        </p:txBody>
      </p:sp>
    </p:spTree>
    <p:extLst>
      <p:ext uri="{BB962C8B-B14F-4D97-AF65-F5344CB8AC3E}">
        <p14:creationId xmlns:p14="http://schemas.microsoft.com/office/powerpoint/2010/main" val="3223816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29</a:t>
            </a:fld>
            <a:endParaRPr lang="tr-TR"/>
          </a:p>
        </p:txBody>
      </p:sp>
    </p:spTree>
    <p:extLst>
      <p:ext uri="{BB962C8B-B14F-4D97-AF65-F5344CB8AC3E}">
        <p14:creationId xmlns:p14="http://schemas.microsoft.com/office/powerpoint/2010/main" val="3133743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Renkli olanlar yüksek riskli hastalık olanlardır.</a:t>
            </a:r>
          </a:p>
        </p:txBody>
      </p:sp>
      <p:sp>
        <p:nvSpPr>
          <p:cNvPr id="4" name="Slayt Numarası Yer Tutucusu 3"/>
          <p:cNvSpPr>
            <a:spLocks noGrp="1"/>
          </p:cNvSpPr>
          <p:nvPr>
            <p:ph type="sldNum" sz="quarter" idx="5"/>
          </p:nvPr>
        </p:nvSpPr>
        <p:spPr/>
        <p:txBody>
          <a:bodyPr/>
          <a:lstStyle/>
          <a:p>
            <a:fld id="{14BCEAE3-ECBA-4417-9AF1-BB61AFA5B95D}" type="slidenum">
              <a:rPr lang="tr-TR" smtClean="0"/>
              <a:t>30</a:t>
            </a:fld>
            <a:endParaRPr lang="tr-TR"/>
          </a:p>
        </p:txBody>
      </p:sp>
    </p:spTree>
    <p:extLst>
      <p:ext uri="{BB962C8B-B14F-4D97-AF65-F5344CB8AC3E}">
        <p14:creationId xmlns:p14="http://schemas.microsoft.com/office/powerpoint/2010/main" val="923478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baseline="0" dirty="0">
                <a:solidFill>
                  <a:srgbClr val="000000"/>
                </a:solidFill>
                <a:latin typeface="Cambria" panose="02040503050406030204" pitchFamily="18" charset="0"/>
              </a:rPr>
              <a:t>-Daha önceki dozlarda aşıya veya içeriğindekilere karşı </a:t>
            </a:r>
            <a:r>
              <a:rPr lang="tr-TR" sz="1200" b="0" i="0" u="none" strike="noStrike" baseline="0" dirty="0" err="1">
                <a:solidFill>
                  <a:srgbClr val="000000"/>
                </a:solidFill>
                <a:latin typeface="Cambria" panose="02040503050406030204" pitchFamily="18" charset="0"/>
              </a:rPr>
              <a:t>anafilaktik</a:t>
            </a:r>
            <a:r>
              <a:rPr lang="tr-TR" sz="1200" b="0" i="0" u="none" strike="noStrike" baseline="0" dirty="0">
                <a:solidFill>
                  <a:srgbClr val="000000"/>
                </a:solidFill>
                <a:latin typeface="Cambria" panose="02040503050406030204" pitchFamily="18" charset="0"/>
              </a:rPr>
              <a:t> reaksiyon gelişenlere aşı uygulanmamalıdır </a:t>
            </a:r>
          </a:p>
          <a:p>
            <a:r>
              <a:rPr lang="tr-TR" sz="1200" b="0" i="0" u="none" strike="noStrike" baseline="0" dirty="0">
                <a:solidFill>
                  <a:srgbClr val="000000"/>
                </a:solidFill>
                <a:latin typeface="Cambria" panose="02040503050406030204" pitchFamily="18" charset="0"/>
              </a:rPr>
              <a:t>-Enjeksiyon yerinde ağrı, şişlik, kızarıklık ve aşıdan hemen sonra olup 24 saat içerisinde kendiliğinden kaybolan ateş gelişebilir.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baseline="0" dirty="0">
                <a:solidFill>
                  <a:srgbClr val="000000"/>
                </a:solidFill>
                <a:latin typeface="Cambria" panose="02040503050406030204" pitchFamily="18" charset="0"/>
              </a:rPr>
              <a:t>-orta ve ağır enfeksiyon veya yüksek ateş durumunda ertelenmelidir.</a:t>
            </a:r>
            <a:endParaRPr lang="tr-TR" sz="1200" dirty="0"/>
          </a:p>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31</a:t>
            </a:fld>
            <a:endParaRPr lang="tr-TR"/>
          </a:p>
        </p:txBody>
      </p:sp>
    </p:spTree>
    <p:extLst>
      <p:ext uri="{BB962C8B-B14F-4D97-AF65-F5344CB8AC3E}">
        <p14:creationId xmlns:p14="http://schemas.microsoft.com/office/powerpoint/2010/main" val="579156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33</a:t>
            </a:fld>
            <a:endParaRPr lang="tr-TR"/>
          </a:p>
        </p:txBody>
      </p:sp>
    </p:spTree>
    <p:extLst>
      <p:ext uri="{BB962C8B-B14F-4D97-AF65-F5344CB8AC3E}">
        <p14:creationId xmlns:p14="http://schemas.microsoft.com/office/powerpoint/2010/main" val="2709056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latin typeface="Serif sans"/>
              </a:rPr>
              <a:t>aşılama sonrası ciddi </a:t>
            </a:r>
            <a:r>
              <a:rPr lang="tr-TR" dirty="0" err="1">
                <a:latin typeface="Serif sans"/>
              </a:rPr>
              <a:t>allerjik</a:t>
            </a:r>
            <a:r>
              <a:rPr lang="tr-TR" dirty="0">
                <a:latin typeface="Serif sans"/>
              </a:rPr>
              <a:t> ya da </a:t>
            </a:r>
            <a:r>
              <a:rPr lang="tr-TR" dirty="0"/>
              <a:t> </a:t>
            </a:r>
            <a:r>
              <a:rPr lang="tr-TR" dirty="0" err="1"/>
              <a:t>anafilaktik</a:t>
            </a:r>
            <a:r>
              <a:rPr lang="tr-TR" dirty="0"/>
              <a:t> reaksiyon görülme durumunda </a:t>
            </a:r>
            <a:r>
              <a:rPr lang="tr-TR" dirty="0" err="1"/>
              <a:t>kontrendike</a:t>
            </a: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baseline="0" dirty="0">
                <a:solidFill>
                  <a:srgbClr val="000000"/>
                </a:solidFill>
                <a:latin typeface="Cambria" panose="02040503050406030204" pitchFamily="18" charset="0"/>
              </a:rPr>
              <a:t>-Enjeksiyon yerinde ağrı, şişlik, kızarıklık gelişebilir. Gastrointestinal bulgular görülebilir.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baseline="0" dirty="0">
                <a:solidFill>
                  <a:srgbClr val="000000"/>
                </a:solidFill>
                <a:latin typeface="Cambria" panose="02040503050406030204" pitchFamily="18" charset="0"/>
              </a:rPr>
              <a:t>-orta ve ağır enfeksiyon veya yüksek ateş durumunda ertelenmelidir.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r>
              <a:rPr lang="tr-TR" dirty="0"/>
              <a:t>-</a:t>
            </a:r>
          </a:p>
        </p:txBody>
      </p:sp>
      <p:sp>
        <p:nvSpPr>
          <p:cNvPr id="4" name="Slayt Numarası Yer Tutucusu 3"/>
          <p:cNvSpPr>
            <a:spLocks noGrp="1"/>
          </p:cNvSpPr>
          <p:nvPr>
            <p:ph type="sldNum" sz="quarter" idx="5"/>
          </p:nvPr>
        </p:nvSpPr>
        <p:spPr/>
        <p:txBody>
          <a:bodyPr/>
          <a:lstStyle/>
          <a:p>
            <a:fld id="{14BCEAE3-ECBA-4417-9AF1-BB61AFA5B95D}" type="slidenum">
              <a:rPr lang="tr-TR" smtClean="0"/>
              <a:t>34</a:t>
            </a:fld>
            <a:endParaRPr lang="tr-TR"/>
          </a:p>
        </p:txBody>
      </p:sp>
    </p:spTree>
    <p:extLst>
      <p:ext uri="{BB962C8B-B14F-4D97-AF65-F5344CB8AC3E}">
        <p14:creationId xmlns:p14="http://schemas.microsoft.com/office/powerpoint/2010/main" val="1704462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35</a:t>
            </a:fld>
            <a:endParaRPr lang="tr-TR"/>
          </a:p>
        </p:txBody>
      </p:sp>
    </p:spTree>
    <p:extLst>
      <p:ext uri="{BB962C8B-B14F-4D97-AF65-F5344CB8AC3E}">
        <p14:creationId xmlns:p14="http://schemas.microsoft.com/office/powerpoint/2010/main" val="15112821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 </a:t>
            </a:r>
          </a:p>
        </p:txBody>
      </p:sp>
      <p:sp>
        <p:nvSpPr>
          <p:cNvPr id="4" name="Slayt Numarası Yer Tutucusu 3"/>
          <p:cNvSpPr>
            <a:spLocks noGrp="1"/>
          </p:cNvSpPr>
          <p:nvPr>
            <p:ph type="sldNum" sz="quarter" idx="5"/>
          </p:nvPr>
        </p:nvSpPr>
        <p:spPr/>
        <p:txBody>
          <a:bodyPr/>
          <a:lstStyle/>
          <a:p>
            <a:fld id="{14BCEAE3-ECBA-4417-9AF1-BB61AFA5B95D}" type="slidenum">
              <a:rPr lang="tr-TR" smtClean="0"/>
              <a:t>36</a:t>
            </a:fld>
            <a:endParaRPr lang="tr-TR"/>
          </a:p>
        </p:txBody>
      </p:sp>
    </p:spTree>
    <p:extLst>
      <p:ext uri="{BB962C8B-B14F-4D97-AF65-F5344CB8AC3E}">
        <p14:creationId xmlns:p14="http://schemas.microsoft.com/office/powerpoint/2010/main" val="34310700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latin typeface="Serif sans"/>
              </a:rPr>
              <a:t>-Aşılama sonrası ciddi </a:t>
            </a:r>
            <a:r>
              <a:rPr lang="tr-TR" dirty="0" err="1">
                <a:latin typeface="Serif sans"/>
              </a:rPr>
              <a:t>allerjik</a:t>
            </a:r>
            <a:r>
              <a:rPr lang="tr-TR" dirty="0">
                <a:latin typeface="Serif sans"/>
              </a:rPr>
              <a:t> ya da </a:t>
            </a:r>
            <a:r>
              <a:rPr lang="tr-TR" dirty="0"/>
              <a:t> </a:t>
            </a:r>
            <a:r>
              <a:rPr lang="tr-TR" dirty="0" err="1"/>
              <a:t>anafilaktik</a:t>
            </a:r>
            <a:r>
              <a:rPr lang="tr-TR" dirty="0"/>
              <a:t> reaksiyon görülme durumunda </a:t>
            </a:r>
            <a:r>
              <a:rPr lang="tr-TR" dirty="0" err="1"/>
              <a:t>kontrendike</a:t>
            </a: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baseline="0" dirty="0">
                <a:solidFill>
                  <a:srgbClr val="000000"/>
                </a:solidFill>
                <a:latin typeface="Cambria" panose="02040503050406030204" pitchFamily="18" charset="0"/>
              </a:rPr>
              <a:t>-Enjeksiyon yerinde ağrı, şişlik, kızarıklık gelişebilir. </a:t>
            </a:r>
            <a:r>
              <a:rPr lang="tr-TR" sz="1800" b="0" i="0" u="none" strike="noStrike" baseline="0" dirty="0">
                <a:solidFill>
                  <a:srgbClr val="000000"/>
                </a:solidFill>
              </a:rPr>
              <a:t>üşüme, titreme, halsizlik, </a:t>
            </a:r>
            <a:r>
              <a:rPr lang="tr-TR" sz="1800" b="0" i="0" u="none" strike="noStrike" baseline="0" dirty="0" err="1">
                <a:solidFill>
                  <a:srgbClr val="000000"/>
                </a:solidFill>
              </a:rPr>
              <a:t>influenza</a:t>
            </a:r>
            <a:r>
              <a:rPr lang="tr-TR" sz="1800" b="0" i="0" u="none" strike="noStrike" baseline="0" dirty="0">
                <a:solidFill>
                  <a:srgbClr val="000000"/>
                </a:solidFill>
              </a:rPr>
              <a:t> benzeri semptomlar görülebilir.</a:t>
            </a:r>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38</a:t>
            </a:fld>
            <a:endParaRPr lang="tr-TR"/>
          </a:p>
        </p:txBody>
      </p:sp>
    </p:spTree>
    <p:extLst>
      <p:ext uri="{BB962C8B-B14F-4D97-AF65-F5344CB8AC3E}">
        <p14:creationId xmlns:p14="http://schemas.microsoft.com/office/powerpoint/2010/main" val="38812759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İlk aşı serisine cevap verenlerde koruyuculuk 30 yıla kadar devam edebilir</a:t>
            </a:r>
          </a:p>
          <a:p>
            <a:r>
              <a:rPr lang="tr-TR" sz="1600" dirty="0">
                <a:latin typeface="Arial" panose="020B0604020202020204" pitchFamily="34" charset="0"/>
                <a:cs typeface="Arial" panose="020B0604020202020204" pitchFamily="34" charset="0"/>
              </a:rPr>
              <a:t> *</a:t>
            </a:r>
            <a:r>
              <a:rPr lang="tr-TR" sz="1200" dirty="0" err="1">
                <a:latin typeface="Arial" panose="020B0604020202020204" pitchFamily="34" charset="0"/>
                <a:cs typeface="Arial" panose="020B0604020202020204" pitchFamily="34" charset="0"/>
              </a:rPr>
              <a:t>UpToDate</a:t>
            </a:r>
            <a:r>
              <a:rPr lang="tr-TR" dirty="0"/>
              <a:t>.</a:t>
            </a:r>
          </a:p>
        </p:txBody>
      </p:sp>
      <p:sp>
        <p:nvSpPr>
          <p:cNvPr id="4" name="Slayt Numarası Yer Tutucusu 3"/>
          <p:cNvSpPr>
            <a:spLocks noGrp="1"/>
          </p:cNvSpPr>
          <p:nvPr>
            <p:ph type="sldNum" sz="quarter" idx="5"/>
          </p:nvPr>
        </p:nvSpPr>
        <p:spPr/>
        <p:txBody>
          <a:bodyPr/>
          <a:lstStyle/>
          <a:p>
            <a:fld id="{14BCEAE3-ECBA-4417-9AF1-BB61AFA5B95D}" type="slidenum">
              <a:rPr lang="tr-TR" smtClean="0"/>
              <a:t>39</a:t>
            </a:fld>
            <a:endParaRPr lang="tr-TR"/>
          </a:p>
        </p:txBody>
      </p:sp>
    </p:spTree>
    <p:extLst>
      <p:ext uri="{BB962C8B-B14F-4D97-AF65-F5344CB8AC3E}">
        <p14:creationId xmlns:p14="http://schemas.microsoft.com/office/powerpoint/2010/main" val="3634745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baseline="0" dirty="0">
                <a:solidFill>
                  <a:srgbClr val="000000"/>
                </a:solidFill>
                <a:latin typeface="Cambria" panose="02040503050406030204" pitchFamily="18" charset="0"/>
              </a:rPr>
              <a:t>-</a:t>
            </a:r>
            <a:r>
              <a:rPr lang="tr-TR" dirty="0"/>
              <a:t>Avustralya’da bir milyondan fazla çocuğu kapsayan çalışmanın sonuçları, aşılama(</a:t>
            </a:r>
            <a:r>
              <a:rPr lang="tr-TR" dirty="0" err="1"/>
              <a:t>tiyomersal-civalı</a:t>
            </a:r>
            <a:r>
              <a:rPr lang="tr-TR" dirty="0"/>
              <a:t> madde-</a:t>
            </a:r>
            <a:r>
              <a:rPr lang="tr-TR" dirty="0" err="1"/>
              <a:t>flakonda</a:t>
            </a:r>
            <a:r>
              <a:rPr lang="tr-TR" dirty="0"/>
              <a:t> üremeyi engeller) ile otizm ya da otizm spektrum bozukluları arasında ilişki olmadığını göstermiştir.</a:t>
            </a:r>
          </a:p>
          <a:p>
            <a:r>
              <a:rPr lang="tr-TR" dirty="0"/>
              <a:t>-</a:t>
            </a:r>
            <a:r>
              <a:rPr lang="tr-TR" dirty="0" err="1"/>
              <a:t>Adjuvan</a:t>
            </a:r>
            <a:r>
              <a:rPr lang="tr-TR" dirty="0"/>
              <a:t> olarak kullanılan alüminyum tuzları bir doz aşıda 2 miligramdan daha az miktarda bulunur. Aşının dağılmasını engeller, </a:t>
            </a:r>
            <a:r>
              <a:rPr lang="tr-TR" dirty="0" err="1"/>
              <a:t>immun</a:t>
            </a:r>
            <a:r>
              <a:rPr lang="tr-TR" dirty="0"/>
              <a:t> yanıtı arttırır.</a:t>
            </a:r>
          </a:p>
          <a:p>
            <a:endParaRPr lang="tr-TR" dirty="0"/>
          </a:p>
          <a:p>
            <a:endParaRPr lang="tr-TR" dirty="0"/>
          </a:p>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6</a:t>
            </a:fld>
            <a:endParaRPr lang="tr-TR"/>
          </a:p>
        </p:txBody>
      </p:sp>
    </p:spTree>
    <p:extLst>
      <p:ext uri="{BB962C8B-B14F-4D97-AF65-F5344CB8AC3E}">
        <p14:creationId xmlns:p14="http://schemas.microsoft.com/office/powerpoint/2010/main" val="1738564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40</a:t>
            </a:fld>
            <a:endParaRPr lang="tr-TR"/>
          </a:p>
        </p:txBody>
      </p:sp>
    </p:spTree>
    <p:extLst>
      <p:ext uri="{BB962C8B-B14F-4D97-AF65-F5344CB8AC3E}">
        <p14:creationId xmlns:p14="http://schemas.microsoft.com/office/powerpoint/2010/main" val="2080488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baseline="0" dirty="0">
                <a:solidFill>
                  <a:srgbClr val="000000"/>
                </a:solidFill>
                <a:latin typeface="Arial" panose="020B0604020202020204" pitchFamily="34" charset="0"/>
                <a:cs typeface="Arial" panose="020B0604020202020204" pitchFamily="34" charset="0"/>
              </a:rPr>
              <a:t>Öncelikli aşılanması gereken risk grupları: </a:t>
            </a:r>
          </a:p>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41</a:t>
            </a:fld>
            <a:endParaRPr lang="tr-TR"/>
          </a:p>
        </p:txBody>
      </p:sp>
    </p:spTree>
    <p:extLst>
      <p:ext uri="{BB962C8B-B14F-4D97-AF65-F5344CB8AC3E}">
        <p14:creationId xmlns:p14="http://schemas.microsoft.com/office/powerpoint/2010/main" val="31445330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42</a:t>
            </a:fld>
            <a:endParaRPr lang="tr-TR"/>
          </a:p>
        </p:txBody>
      </p:sp>
    </p:spTree>
    <p:extLst>
      <p:ext uri="{BB962C8B-B14F-4D97-AF65-F5344CB8AC3E}">
        <p14:creationId xmlns:p14="http://schemas.microsoft.com/office/powerpoint/2010/main" val="35844933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800" b="0" i="0" u="none" strike="noStrike" baseline="0" dirty="0">
                <a:solidFill>
                  <a:srgbClr val="000000"/>
                </a:solidFill>
                <a:latin typeface="Cambria" panose="02040503050406030204" pitchFamily="18" charset="0"/>
              </a:rPr>
              <a:t>. </a:t>
            </a:r>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44</a:t>
            </a:fld>
            <a:endParaRPr lang="tr-TR"/>
          </a:p>
        </p:txBody>
      </p:sp>
    </p:spTree>
    <p:extLst>
      <p:ext uri="{BB962C8B-B14F-4D97-AF65-F5344CB8AC3E}">
        <p14:creationId xmlns:p14="http://schemas.microsoft.com/office/powerpoint/2010/main" val="25947496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45</a:t>
            </a:fld>
            <a:endParaRPr lang="tr-TR"/>
          </a:p>
        </p:txBody>
      </p:sp>
    </p:spTree>
    <p:extLst>
      <p:ext uri="{BB962C8B-B14F-4D97-AF65-F5344CB8AC3E}">
        <p14:creationId xmlns:p14="http://schemas.microsoft.com/office/powerpoint/2010/main" val="14281887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46</a:t>
            </a:fld>
            <a:endParaRPr lang="tr-TR"/>
          </a:p>
        </p:txBody>
      </p:sp>
    </p:spTree>
    <p:extLst>
      <p:ext uri="{BB962C8B-B14F-4D97-AF65-F5344CB8AC3E}">
        <p14:creationId xmlns:p14="http://schemas.microsoft.com/office/powerpoint/2010/main" val="3455300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800" b="0" i="0" u="none" strike="noStrike" baseline="0" dirty="0">
                <a:solidFill>
                  <a:srgbClr val="000000"/>
                </a:solidFill>
                <a:latin typeface="Cambria" panose="02040503050406030204" pitchFamily="18" charset="0"/>
              </a:rPr>
              <a:t>Kızamık aşısı (1980 yılından sonra doğanlar için) veya kızamıkçık aşısı olup olmadığına dair kayıtlı bilgisi ve güvenilir öyküsü olmayan veya hastalığı geçirdiğine dair kayıt olmayan yetişkinlere :        en az 1 doz </a:t>
            </a:r>
            <a:r>
              <a:rPr lang="tr-TR" sz="1800" b="0" i="0" u="none" strike="noStrike" baseline="0" dirty="0" err="1">
                <a:solidFill>
                  <a:srgbClr val="000000"/>
                </a:solidFill>
                <a:latin typeface="Cambria" panose="02040503050406030204" pitchFamily="18" charset="0"/>
              </a:rPr>
              <a:t>subkütan</a:t>
            </a:r>
            <a:r>
              <a:rPr lang="tr-TR" sz="1800" b="0" i="0" u="none" strike="noStrike" baseline="0" dirty="0">
                <a:solidFill>
                  <a:srgbClr val="000000"/>
                </a:solidFill>
                <a:latin typeface="Cambria" panose="02040503050406030204" pitchFamily="18" charset="0"/>
              </a:rPr>
              <a:t> yoldan KKK aşısı yapılmalıdır. </a:t>
            </a:r>
          </a:p>
          <a:p>
            <a:r>
              <a:rPr lang="tr-TR" sz="1800" b="0" i="0" u="none" strike="noStrike" baseline="0" dirty="0">
                <a:solidFill>
                  <a:srgbClr val="000000"/>
                </a:solidFill>
                <a:latin typeface="Cambria" panose="02040503050406030204" pitchFamily="18" charset="0"/>
              </a:rPr>
              <a:t>Her bir antijene karşı </a:t>
            </a:r>
            <a:r>
              <a:rPr lang="tr-TR" sz="1800" b="0" i="0" u="none" strike="noStrike" baseline="0" dirty="0" err="1">
                <a:solidFill>
                  <a:srgbClr val="000000"/>
                </a:solidFill>
                <a:latin typeface="Cambria" panose="02040503050406030204" pitchFamily="18" charset="0"/>
              </a:rPr>
              <a:t>immün</a:t>
            </a:r>
            <a:r>
              <a:rPr lang="tr-TR" sz="1800" b="0" i="0" u="none" strike="noStrike" baseline="0" dirty="0">
                <a:solidFill>
                  <a:srgbClr val="000000"/>
                </a:solidFill>
                <a:latin typeface="Cambria" panose="02040503050406030204" pitchFamily="18" charset="0"/>
              </a:rPr>
              <a:t> olduğu gösterilmiş ise aşılanmasına gerek yoktur. </a:t>
            </a:r>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47</a:t>
            </a:fld>
            <a:endParaRPr lang="tr-TR"/>
          </a:p>
        </p:txBody>
      </p:sp>
    </p:spTree>
    <p:extLst>
      <p:ext uri="{BB962C8B-B14F-4D97-AF65-F5344CB8AC3E}">
        <p14:creationId xmlns:p14="http://schemas.microsoft.com/office/powerpoint/2010/main" val="38496151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Gebelik sırasında aşı olanlarda ya da aşı yapıldıktan sonra belirtilen süreden önce gebe kalanlarda aşıya bağlı fetal anomali gösterilemediğinden gebeliğin sonlandırılması önerilmemektedir.</a:t>
            </a:r>
            <a:r>
              <a:rPr lang="tr-TR" sz="1800" b="0" i="0" u="none" strike="noStrike" baseline="0" dirty="0">
                <a:solidFill>
                  <a:srgbClr val="000000"/>
                </a:solidFill>
              </a:rPr>
              <a:t> Aşı yapılan kişi bir ay süreyle gebe kalmamalıdır. </a:t>
            </a: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baseline="0" dirty="0">
                <a:solidFill>
                  <a:srgbClr val="000000"/>
                </a:solidFill>
              </a:rPr>
              <a:t>Emzirme aşı için </a:t>
            </a:r>
            <a:r>
              <a:rPr lang="tr-TR" sz="1200" b="0" i="0" u="none" strike="noStrike" baseline="0" dirty="0" err="1">
                <a:solidFill>
                  <a:srgbClr val="000000"/>
                </a:solidFill>
              </a:rPr>
              <a:t>kontrendike</a:t>
            </a:r>
            <a:r>
              <a:rPr lang="tr-TR" sz="1200" b="0" i="0" u="none" strike="noStrike" baseline="0" dirty="0">
                <a:solidFill>
                  <a:srgbClr val="000000"/>
                </a:solidFill>
              </a:rPr>
              <a:t> değildir.</a:t>
            </a:r>
          </a:p>
          <a:p>
            <a:r>
              <a:rPr lang="tr-TR" sz="1600" dirty="0"/>
              <a:t>Kızamık aşısı SSPE hızını artırmaz, tersine bu komplikasyona karşı koruyucudur. </a:t>
            </a:r>
            <a:endParaRPr lang="tr-TR" sz="1600" dirty="0">
              <a:solidFill>
                <a:schemeClr val="tx1"/>
              </a:solidFill>
              <a:latin typeface="+mn-lt"/>
              <a:cs typeface="+mn-cs"/>
            </a:endParaRPr>
          </a:p>
          <a:p>
            <a:r>
              <a:rPr lang="tr-TR" sz="1600" dirty="0">
                <a:solidFill>
                  <a:schemeClr val="tx1"/>
                </a:solidFill>
                <a:latin typeface="Arial" panose="020B0604020202020204" pitchFamily="34" charset="0"/>
                <a:cs typeface="Arial" panose="020B0604020202020204" pitchFamily="34" charset="0"/>
              </a:rPr>
              <a:t>Geçici </a:t>
            </a:r>
            <a:r>
              <a:rPr lang="tr-TR" sz="1600" dirty="0" err="1">
                <a:solidFill>
                  <a:schemeClr val="tx1"/>
                </a:solidFill>
                <a:latin typeface="Arial" panose="020B0604020202020204" pitchFamily="34" charset="0"/>
                <a:cs typeface="Arial" panose="020B0604020202020204" pitchFamily="34" charset="0"/>
              </a:rPr>
              <a:t>döküntü,Geçici</a:t>
            </a:r>
            <a:r>
              <a:rPr lang="tr-TR" sz="1600" dirty="0">
                <a:solidFill>
                  <a:schemeClr val="tx1"/>
                </a:solidFill>
                <a:latin typeface="Arial" panose="020B0604020202020204" pitchFamily="34" charset="0"/>
                <a:cs typeface="Arial" panose="020B0604020202020204" pitchFamily="34" charset="0"/>
              </a:rPr>
              <a:t> </a:t>
            </a:r>
            <a:r>
              <a:rPr lang="tr-TR" sz="1600" dirty="0" err="1">
                <a:solidFill>
                  <a:schemeClr val="tx1"/>
                </a:solidFill>
                <a:latin typeface="Arial" panose="020B0604020202020204" pitchFamily="34" charset="0"/>
                <a:cs typeface="Arial" panose="020B0604020202020204" pitchFamily="34" charset="0"/>
              </a:rPr>
              <a:t>lenfadenopati</a:t>
            </a:r>
            <a:r>
              <a:rPr lang="tr-TR" sz="1600" dirty="0">
                <a:solidFill>
                  <a:schemeClr val="tx1"/>
                </a:solidFill>
                <a:latin typeface="Arial" panose="020B0604020202020204" pitchFamily="34" charset="0"/>
                <a:cs typeface="Arial" panose="020B0604020202020204" pitchFamily="34" charset="0"/>
              </a:rPr>
              <a:t>, </a:t>
            </a:r>
            <a:r>
              <a:rPr lang="tr-TR" sz="1600" dirty="0" err="1">
                <a:solidFill>
                  <a:schemeClr val="tx1"/>
                </a:solidFill>
                <a:latin typeface="Arial" panose="020B0604020202020204" pitchFamily="34" charset="0"/>
                <a:cs typeface="Arial" panose="020B0604020202020204" pitchFamily="34" charset="0"/>
              </a:rPr>
              <a:t>Parotit,Trombositopeni</a:t>
            </a:r>
            <a:r>
              <a:rPr lang="tr-TR" sz="1600" dirty="0">
                <a:solidFill>
                  <a:schemeClr val="tx1"/>
                </a:solidFill>
                <a:latin typeface="Arial" panose="020B0604020202020204" pitchFamily="34" charset="0"/>
                <a:cs typeface="Arial" panose="020B0604020202020204" pitchFamily="34" charset="0"/>
              </a:rPr>
              <a:t> </a:t>
            </a:r>
            <a:r>
              <a:rPr lang="tr-TR" sz="1400" dirty="0">
                <a:solidFill>
                  <a:schemeClr val="tx1"/>
                </a:solidFill>
                <a:latin typeface="Arial" panose="020B0604020202020204" pitchFamily="34" charset="0"/>
                <a:cs typeface="Arial" panose="020B0604020202020204" pitchFamily="34" charset="0"/>
              </a:rPr>
              <a:t>(kabakulak aşısına bağlı), </a:t>
            </a:r>
            <a:r>
              <a:rPr lang="tr-TR" sz="1600" dirty="0" err="1">
                <a:solidFill>
                  <a:schemeClr val="tx1"/>
                </a:solidFill>
                <a:latin typeface="Arial" panose="020B0604020202020204" pitchFamily="34" charset="0"/>
                <a:cs typeface="Arial" panose="020B0604020202020204" pitchFamily="34" charset="0"/>
              </a:rPr>
              <a:t>Artralji</a:t>
            </a:r>
            <a:r>
              <a:rPr lang="tr-TR" sz="1600" dirty="0">
                <a:solidFill>
                  <a:schemeClr val="tx1"/>
                </a:solidFill>
                <a:latin typeface="Arial" panose="020B0604020202020204" pitchFamily="34" charset="0"/>
                <a:cs typeface="Arial" panose="020B0604020202020204" pitchFamily="34" charset="0"/>
              </a:rPr>
              <a:t> ve geçici </a:t>
            </a:r>
            <a:r>
              <a:rPr lang="tr-TR" sz="1600" dirty="0" err="1">
                <a:solidFill>
                  <a:schemeClr val="tx1"/>
                </a:solidFill>
                <a:latin typeface="Arial" panose="020B0604020202020204" pitchFamily="34" charset="0"/>
                <a:cs typeface="Arial" panose="020B0604020202020204" pitchFamily="34" charset="0"/>
              </a:rPr>
              <a:t>artrit</a:t>
            </a:r>
            <a:r>
              <a:rPr lang="tr-TR" sz="1600" dirty="0">
                <a:solidFill>
                  <a:schemeClr val="tx1"/>
                </a:solidFill>
                <a:latin typeface="Arial" panose="020B0604020202020204" pitchFamily="34" charset="0"/>
                <a:cs typeface="Arial" panose="020B0604020202020204" pitchFamily="34" charset="0"/>
              </a:rPr>
              <a:t> </a:t>
            </a:r>
            <a:r>
              <a:rPr lang="tr-TR" sz="1400" dirty="0">
                <a:solidFill>
                  <a:schemeClr val="tx1"/>
                </a:solidFill>
                <a:latin typeface="Arial" panose="020B0604020202020204" pitchFamily="34" charset="0"/>
                <a:cs typeface="Arial" panose="020B0604020202020204" pitchFamily="34" charset="0"/>
              </a:rPr>
              <a:t>(kızamıkçık aşısına bağlı)</a:t>
            </a:r>
          </a:p>
          <a:p>
            <a:endParaRPr lang="tr-TR"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6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a:latin typeface="Arial" panose="020B0604020202020204" pitchFamily="34" charset="0"/>
              <a:cs typeface="Arial" panose="020B0604020202020204" pitchFamily="34" charset="0"/>
            </a:endParaRPr>
          </a:p>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49</a:t>
            </a:fld>
            <a:endParaRPr lang="tr-TR"/>
          </a:p>
        </p:txBody>
      </p:sp>
    </p:spTree>
    <p:extLst>
      <p:ext uri="{BB962C8B-B14F-4D97-AF65-F5344CB8AC3E}">
        <p14:creationId xmlns:p14="http://schemas.microsoft.com/office/powerpoint/2010/main" val="21504238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Kızamıkçık ile teması olan gebelerde </a:t>
            </a:r>
            <a:r>
              <a:rPr lang="tr-TR" dirty="0" err="1"/>
              <a:t>immünglobulin</a:t>
            </a:r>
            <a:r>
              <a:rPr lang="tr-TR" dirty="0"/>
              <a:t> hastalığın hafif geçmesini sağlar, ancak </a:t>
            </a:r>
            <a:r>
              <a:rPr lang="tr-TR" dirty="0" err="1"/>
              <a:t>viremi</a:t>
            </a:r>
            <a:r>
              <a:rPr lang="tr-TR" dirty="0"/>
              <a:t> ve </a:t>
            </a:r>
            <a:r>
              <a:rPr lang="tr-TR" dirty="0" err="1"/>
              <a:t>fetal</a:t>
            </a:r>
            <a:r>
              <a:rPr lang="tr-TR" dirty="0"/>
              <a:t> enfeksiyonu, dolayısıyla </a:t>
            </a:r>
            <a:r>
              <a:rPr lang="tr-TR" dirty="0" err="1"/>
              <a:t>konjenital</a:t>
            </a:r>
            <a:r>
              <a:rPr lang="tr-TR" dirty="0"/>
              <a:t> </a:t>
            </a:r>
            <a:r>
              <a:rPr lang="tr-TR" dirty="0" err="1"/>
              <a:t>rubella’yı</a:t>
            </a:r>
            <a:r>
              <a:rPr lang="tr-TR" dirty="0"/>
              <a:t> engellemez</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latin typeface="Arial" panose="020B0604020202020204" pitchFamily="34" charset="0"/>
                <a:cs typeface="Arial" panose="020B0604020202020204" pitchFamily="34" charset="0"/>
              </a:rPr>
              <a:t>Aşı, </a:t>
            </a:r>
            <a:r>
              <a:rPr lang="tr-TR" sz="1200" dirty="0" err="1">
                <a:latin typeface="Arial" panose="020B0604020202020204" pitchFamily="34" charset="0"/>
                <a:cs typeface="Arial" panose="020B0604020202020204" pitchFamily="34" charset="0"/>
              </a:rPr>
              <a:t>immünglobulinden</a:t>
            </a:r>
            <a:r>
              <a:rPr lang="tr-TR" sz="1200" dirty="0">
                <a:latin typeface="Arial" panose="020B0604020202020204" pitchFamily="34" charset="0"/>
                <a:cs typeface="Arial" panose="020B0604020202020204" pitchFamily="34" charset="0"/>
              </a:rPr>
              <a:t> 3-6 ay sonra yapılır.</a:t>
            </a:r>
          </a:p>
          <a:p>
            <a:r>
              <a:rPr lang="tr-TR" dirty="0"/>
              <a:t> </a:t>
            </a:r>
          </a:p>
        </p:txBody>
      </p:sp>
      <p:sp>
        <p:nvSpPr>
          <p:cNvPr id="4" name="Slayt Numarası Yer Tutucusu 3"/>
          <p:cNvSpPr>
            <a:spLocks noGrp="1"/>
          </p:cNvSpPr>
          <p:nvPr>
            <p:ph type="sldNum" sz="quarter" idx="5"/>
          </p:nvPr>
        </p:nvSpPr>
        <p:spPr/>
        <p:txBody>
          <a:bodyPr/>
          <a:lstStyle/>
          <a:p>
            <a:fld id="{14BCEAE3-ECBA-4417-9AF1-BB61AFA5B95D}" type="slidenum">
              <a:rPr lang="tr-TR" smtClean="0"/>
              <a:t>50</a:t>
            </a:fld>
            <a:endParaRPr lang="tr-TR"/>
          </a:p>
        </p:txBody>
      </p:sp>
    </p:spTree>
    <p:extLst>
      <p:ext uri="{BB962C8B-B14F-4D97-AF65-F5344CB8AC3E}">
        <p14:creationId xmlns:p14="http://schemas.microsoft.com/office/powerpoint/2010/main" val="37684891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Mavi renklilere 2 doz uygulanma önerilir.</a:t>
            </a:r>
          </a:p>
        </p:txBody>
      </p:sp>
      <p:sp>
        <p:nvSpPr>
          <p:cNvPr id="4" name="Slayt Numarası Yer Tutucusu 3"/>
          <p:cNvSpPr>
            <a:spLocks noGrp="1"/>
          </p:cNvSpPr>
          <p:nvPr>
            <p:ph type="sldNum" sz="quarter" idx="5"/>
          </p:nvPr>
        </p:nvSpPr>
        <p:spPr/>
        <p:txBody>
          <a:bodyPr/>
          <a:lstStyle/>
          <a:p>
            <a:fld id="{14BCEAE3-ECBA-4417-9AF1-BB61AFA5B95D}" type="slidenum">
              <a:rPr lang="tr-TR" smtClean="0"/>
              <a:t>52</a:t>
            </a:fld>
            <a:endParaRPr lang="tr-TR"/>
          </a:p>
        </p:txBody>
      </p:sp>
    </p:spTree>
    <p:extLst>
      <p:ext uri="{BB962C8B-B14F-4D97-AF65-F5344CB8AC3E}">
        <p14:creationId xmlns:p14="http://schemas.microsoft.com/office/powerpoint/2010/main" val="893665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8</a:t>
            </a:fld>
            <a:endParaRPr lang="tr-TR"/>
          </a:p>
        </p:txBody>
      </p:sp>
    </p:spTree>
    <p:extLst>
      <p:ext uri="{BB962C8B-B14F-4D97-AF65-F5344CB8AC3E}">
        <p14:creationId xmlns:p14="http://schemas.microsoft.com/office/powerpoint/2010/main" val="22023470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latin typeface="Serif sans"/>
              </a:rPr>
              <a:t>-Aşılama sonrası ciddi </a:t>
            </a:r>
            <a:r>
              <a:rPr lang="tr-TR" dirty="0" err="1">
                <a:latin typeface="Serif sans"/>
              </a:rPr>
              <a:t>allerjik</a:t>
            </a:r>
            <a:r>
              <a:rPr lang="tr-TR" dirty="0">
                <a:latin typeface="Serif sans"/>
              </a:rPr>
              <a:t> ya da </a:t>
            </a:r>
            <a:r>
              <a:rPr lang="tr-TR" dirty="0"/>
              <a:t> </a:t>
            </a:r>
            <a:r>
              <a:rPr lang="tr-TR" dirty="0" err="1"/>
              <a:t>anafilaktik</a:t>
            </a:r>
            <a:r>
              <a:rPr lang="tr-TR" dirty="0"/>
              <a:t> reaksiyon görülme durumunda </a:t>
            </a:r>
            <a:r>
              <a:rPr lang="tr-TR" dirty="0" err="1"/>
              <a:t>kontrendike</a:t>
            </a: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baseline="0" dirty="0">
                <a:solidFill>
                  <a:srgbClr val="000000"/>
                </a:solidFill>
                <a:latin typeface="Cambria" panose="02040503050406030204" pitchFamily="18" charset="0"/>
              </a:rPr>
              <a:t>-Enjeksiyon yerinde ağrı, şişlik, kızarıklık gelişebilir. </a:t>
            </a:r>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53</a:t>
            </a:fld>
            <a:endParaRPr lang="tr-TR"/>
          </a:p>
        </p:txBody>
      </p:sp>
    </p:spTree>
    <p:extLst>
      <p:ext uri="{BB962C8B-B14F-4D97-AF65-F5344CB8AC3E}">
        <p14:creationId xmlns:p14="http://schemas.microsoft.com/office/powerpoint/2010/main" val="27522719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54</a:t>
            </a:fld>
            <a:endParaRPr lang="tr-TR"/>
          </a:p>
        </p:txBody>
      </p:sp>
    </p:spTree>
    <p:extLst>
      <p:ext uri="{BB962C8B-B14F-4D97-AF65-F5344CB8AC3E}">
        <p14:creationId xmlns:p14="http://schemas.microsoft.com/office/powerpoint/2010/main" val="42884374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55</a:t>
            </a:fld>
            <a:endParaRPr lang="tr-TR"/>
          </a:p>
        </p:txBody>
      </p:sp>
    </p:spTree>
    <p:extLst>
      <p:ext uri="{BB962C8B-B14F-4D97-AF65-F5344CB8AC3E}">
        <p14:creationId xmlns:p14="http://schemas.microsoft.com/office/powerpoint/2010/main" val="2502575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57</a:t>
            </a:fld>
            <a:endParaRPr lang="tr-TR"/>
          </a:p>
        </p:txBody>
      </p:sp>
    </p:spTree>
    <p:extLst>
      <p:ext uri="{BB962C8B-B14F-4D97-AF65-F5344CB8AC3E}">
        <p14:creationId xmlns:p14="http://schemas.microsoft.com/office/powerpoint/2010/main" val="9096404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latin typeface="Serif sans"/>
              </a:rPr>
              <a:t>-Aşılama sonrası ciddi </a:t>
            </a:r>
            <a:r>
              <a:rPr lang="tr-TR" dirty="0" err="1">
                <a:latin typeface="Serif sans"/>
              </a:rPr>
              <a:t>allerjik</a:t>
            </a:r>
            <a:r>
              <a:rPr lang="tr-TR" dirty="0">
                <a:latin typeface="Serif sans"/>
              </a:rPr>
              <a:t> ya da </a:t>
            </a:r>
            <a:r>
              <a:rPr lang="tr-TR" dirty="0"/>
              <a:t> </a:t>
            </a:r>
            <a:r>
              <a:rPr lang="tr-TR" dirty="0" err="1"/>
              <a:t>anafilaktik</a:t>
            </a:r>
            <a:r>
              <a:rPr lang="tr-TR" dirty="0"/>
              <a:t> reaksiyon görülme durumunda </a:t>
            </a:r>
            <a:r>
              <a:rPr lang="tr-TR" dirty="0" err="1"/>
              <a:t>kontrendike</a:t>
            </a: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baseline="0" dirty="0">
                <a:solidFill>
                  <a:srgbClr val="000000"/>
                </a:solidFill>
                <a:latin typeface="Cambria" panose="02040503050406030204" pitchFamily="18" charset="0"/>
              </a:rPr>
              <a:t>-Enjeksiyon yerinde ağrı, şişlik, kızarıklık gelişebilir. </a:t>
            </a:r>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58</a:t>
            </a:fld>
            <a:endParaRPr lang="tr-TR"/>
          </a:p>
        </p:txBody>
      </p:sp>
    </p:spTree>
    <p:extLst>
      <p:ext uri="{BB962C8B-B14F-4D97-AF65-F5344CB8AC3E}">
        <p14:creationId xmlns:p14="http://schemas.microsoft.com/office/powerpoint/2010/main" val="29384431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Aşının birkaç çeşidi mevcut.</a:t>
            </a:r>
          </a:p>
        </p:txBody>
      </p:sp>
      <p:sp>
        <p:nvSpPr>
          <p:cNvPr id="4" name="Slayt Numarası Yer Tutucusu 3"/>
          <p:cNvSpPr>
            <a:spLocks noGrp="1"/>
          </p:cNvSpPr>
          <p:nvPr>
            <p:ph type="sldNum" sz="quarter" idx="5"/>
          </p:nvPr>
        </p:nvSpPr>
        <p:spPr/>
        <p:txBody>
          <a:bodyPr/>
          <a:lstStyle/>
          <a:p>
            <a:fld id="{14BCEAE3-ECBA-4417-9AF1-BB61AFA5B95D}" type="slidenum">
              <a:rPr lang="tr-TR" smtClean="0"/>
              <a:t>59</a:t>
            </a:fld>
            <a:endParaRPr lang="tr-TR"/>
          </a:p>
        </p:txBody>
      </p:sp>
    </p:spTree>
    <p:extLst>
      <p:ext uri="{BB962C8B-B14F-4D97-AF65-F5344CB8AC3E}">
        <p14:creationId xmlns:p14="http://schemas.microsoft.com/office/powerpoint/2010/main" val="21254231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800" b="0" i="0" u="none" strike="noStrike" baseline="0" dirty="0">
                <a:solidFill>
                  <a:srgbClr val="000000"/>
                </a:solidFill>
                <a:latin typeface="Cambria" panose="02040503050406030204" pitchFamily="18" charset="0"/>
              </a:rPr>
              <a:t>Kuduz araştırma laboratuvarı çalışanları ya da kuduz aşısı üretiminde çalışanlar gibi yüksek risk grubunda olan kişilerde </a:t>
            </a:r>
            <a:r>
              <a:rPr lang="tr-TR" sz="1800" b="0" i="0" u="none" strike="noStrike" baseline="0" dirty="0">
                <a:latin typeface="Calibri" panose="020F0502020204030204" pitchFamily="34" charset="0"/>
              </a:rPr>
              <a:t>her 6 ayda bir, diğer risk gruplarında ise 2 yılda bir antikor düzeyi ölçülmeli ve </a:t>
            </a:r>
            <a:r>
              <a:rPr lang="tr-TR" sz="1800" b="0" i="0" u="none" strike="noStrike" baseline="0" dirty="0" err="1">
                <a:latin typeface="Calibri" panose="020F0502020204030204" pitchFamily="34" charset="0"/>
              </a:rPr>
              <a:t>rapel</a:t>
            </a:r>
            <a:r>
              <a:rPr lang="tr-TR" sz="1800" b="0" i="0" u="none" strike="noStrike" baseline="0" dirty="0">
                <a:latin typeface="Calibri" panose="020F0502020204030204" pitchFamily="34" charset="0"/>
              </a:rPr>
              <a:t> doz ihtiyacına buna göre karar verilmelidir. Antikor düzeyinin ölçülemediği durumlarda 2 yılda bir doz </a:t>
            </a:r>
            <a:r>
              <a:rPr lang="tr-TR" sz="1800" b="0" i="0" u="none" strike="noStrike" baseline="0" dirty="0" err="1">
                <a:latin typeface="Calibri" panose="020F0502020204030204" pitchFamily="34" charset="0"/>
              </a:rPr>
              <a:t>rapel</a:t>
            </a:r>
            <a:r>
              <a:rPr lang="tr-TR" sz="1800" b="0" i="0" u="none" strike="noStrike" baseline="0" dirty="0">
                <a:latin typeface="Calibri" panose="020F0502020204030204" pitchFamily="34" charset="0"/>
              </a:rPr>
              <a:t> yapılabilir. </a:t>
            </a:r>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61</a:t>
            </a:fld>
            <a:endParaRPr lang="tr-TR"/>
          </a:p>
        </p:txBody>
      </p:sp>
    </p:spTree>
    <p:extLst>
      <p:ext uri="{BB962C8B-B14F-4D97-AF65-F5344CB8AC3E}">
        <p14:creationId xmlns:p14="http://schemas.microsoft.com/office/powerpoint/2010/main" val="10897336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64</a:t>
            </a:fld>
            <a:endParaRPr lang="tr-TR"/>
          </a:p>
        </p:txBody>
      </p:sp>
    </p:spTree>
    <p:extLst>
      <p:ext uri="{BB962C8B-B14F-4D97-AF65-F5344CB8AC3E}">
        <p14:creationId xmlns:p14="http://schemas.microsoft.com/office/powerpoint/2010/main" val="13154292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hlinkClick r:id="rId3"/>
              </a:rPr>
              <a:t>https://hsgm.saglik.gov.tr/depo/birimler/zoonotik-vektorel-hastaliklar-db/zoonotik-hastaliklar/2-Kuduz/6-Rehbler/Kuduz_Profilaksi_Rehberi.pdf</a:t>
            </a:r>
            <a:endParaRPr lang="tr-TR" dirty="0"/>
          </a:p>
          <a:p>
            <a:r>
              <a:rPr lang="tr-TR" sz="1200" dirty="0">
                <a:latin typeface="Arial" panose="020B0604020202020204" pitchFamily="34" charset="0"/>
                <a:cs typeface="Arial" panose="020B0604020202020204" pitchFamily="34" charset="0"/>
              </a:rPr>
              <a:t>iki farklı takvim :</a:t>
            </a:r>
          </a:p>
          <a:p>
            <a:r>
              <a:rPr lang="tr-TR" sz="1200" dirty="0">
                <a:solidFill>
                  <a:schemeClr val="accent1"/>
                </a:solidFill>
                <a:latin typeface="Arial" panose="020B0604020202020204" pitchFamily="34" charset="0"/>
                <a:cs typeface="Arial" panose="020B0604020202020204" pitchFamily="34" charset="0"/>
              </a:rPr>
              <a:t>--4 dozluk aşı takvimi: </a:t>
            </a:r>
            <a:r>
              <a:rPr lang="tr-TR" sz="1200" dirty="0">
                <a:latin typeface="Arial" panose="020B0604020202020204" pitchFamily="34" charset="0"/>
                <a:cs typeface="Arial" panose="020B0604020202020204" pitchFamily="34" charset="0"/>
              </a:rPr>
              <a:t>0, 3, 7 günlerde birer doz ve 14 ile 28. günler arasında dördüncü doz olmak üzere toplam 4 doz aşı</a:t>
            </a:r>
          </a:p>
          <a:p>
            <a:r>
              <a:rPr lang="tr-TR" sz="1200" dirty="0">
                <a:solidFill>
                  <a:schemeClr val="tx1"/>
                </a:solidFill>
                <a:latin typeface="Arial" panose="020B0604020202020204" pitchFamily="34" charset="0"/>
                <a:cs typeface="Arial" panose="020B0604020202020204" pitchFamily="34" charset="0"/>
              </a:rPr>
              <a:t>--</a:t>
            </a:r>
            <a:r>
              <a:rPr lang="tr-TR" sz="1200" dirty="0">
                <a:solidFill>
                  <a:schemeClr val="accent1"/>
                </a:solidFill>
                <a:latin typeface="Arial" panose="020B0604020202020204" pitchFamily="34" charset="0"/>
                <a:cs typeface="Arial" panose="020B0604020202020204" pitchFamily="34" charset="0"/>
              </a:rPr>
              <a:t>2.1.1 aşı takvimi: </a:t>
            </a:r>
            <a:r>
              <a:rPr lang="tr-TR" sz="1200" dirty="0">
                <a:latin typeface="Arial" panose="020B0604020202020204" pitchFamily="34" charset="0"/>
                <a:cs typeface="Arial" panose="020B0604020202020204" pitchFamily="34" charset="0"/>
              </a:rPr>
              <a:t>0. gün iki doz, 7 ve 21. günlerde birer doz olmak üzere toplam 4 doz aşı uygulanır.</a:t>
            </a:r>
          </a:p>
          <a:p>
            <a:pPr marL="0" indent="0">
              <a:buNone/>
            </a:pPr>
            <a:r>
              <a:rPr lang="tr-TR" sz="1200" dirty="0">
                <a:latin typeface="Arial" panose="020B0604020202020204" pitchFamily="34" charset="0"/>
                <a:cs typeface="Arial" panose="020B0604020202020204" pitchFamily="34" charset="0"/>
              </a:rPr>
              <a:t>   0. gündeki iki doz aşı, iki farklı anatomik bölgeye uygulanmalı </a:t>
            </a:r>
          </a:p>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65</a:t>
            </a:fld>
            <a:endParaRPr lang="tr-TR"/>
          </a:p>
        </p:txBody>
      </p:sp>
    </p:spTree>
    <p:extLst>
      <p:ext uri="{BB962C8B-B14F-4D97-AF65-F5344CB8AC3E}">
        <p14:creationId xmlns:p14="http://schemas.microsoft.com/office/powerpoint/2010/main" val="27535483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t>
            </a:r>
            <a:r>
              <a:rPr lang="tr-TR" dirty="0" err="1"/>
              <a:t>avrupada</a:t>
            </a:r>
            <a:r>
              <a:rPr lang="tr-TR" dirty="0"/>
              <a:t> </a:t>
            </a:r>
            <a:r>
              <a:rPr lang="tr-TR" dirty="0" err="1"/>
              <a:t>polio</a:t>
            </a:r>
            <a:r>
              <a:rPr lang="tr-TR" dirty="0"/>
              <a:t> vakası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baseline="0" dirty="0">
                <a:solidFill>
                  <a:srgbClr val="000000"/>
                </a:solidFill>
                <a:latin typeface="Cambria" panose="02040503050406030204" pitchFamily="18" charset="0"/>
              </a:rPr>
              <a:t>Ulusal aşı takvimimizde çocuklara iki form da uygulanmakta</a:t>
            </a:r>
            <a:endParaRPr lang="tr-TR" sz="1600" dirty="0">
              <a:latin typeface="Arial" panose="020B0604020202020204" pitchFamily="34" charset="0"/>
              <a:cs typeface="Arial" panose="020B0604020202020204" pitchFamily="34" charset="0"/>
            </a:endParaRPr>
          </a:p>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66</a:t>
            </a:fld>
            <a:endParaRPr lang="tr-TR"/>
          </a:p>
        </p:txBody>
      </p:sp>
    </p:spTree>
    <p:extLst>
      <p:ext uri="{BB962C8B-B14F-4D97-AF65-F5344CB8AC3E}">
        <p14:creationId xmlns:p14="http://schemas.microsoft.com/office/powerpoint/2010/main" val="3259711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10</a:t>
            </a:fld>
            <a:endParaRPr lang="tr-TR"/>
          </a:p>
        </p:txBody>
      </p:sp>
    </p:spTree>
    <p:extLst>
      <p:ext uri="{BB962C8B-B14F-4D97-AF65-F5344CB8AC3E}">
        <p14:creationId xmlns:p14="http://schemas.microsoft.com/office/powerpoint/2010/main" val="31767922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(Geçmişte üç ya da daha fazla dozda OPA alan kimseler için, dünyadaki hastalıklı bölgelere seyahat eden yolculara tek bir doz </a:t>
            </a:r>
            <a:r>
              <a:rPr lang="tr-TR" dirty="0" err="1"/>
              <a:t>polio</a:t>
            </a:r>
            <a:r>
              <a:rPr lang="tr-TR" dirty="0"/>
              <a:t> aşısı verilmesi tavsiye edilir.) </a:t>
            </a:r>
          </a:p>
          <a:p>
            <a:r>
              <a:rPr lang="tr-TR" sz="1800" b="0" i="0" u="none" strike="noStrike" baseline="0" dirty="0">
                <a:solidFill>
                  <a:srgbClr val="000000"/>
                </a:solidFill>
                <a:latin typeface="Cambria" panose="02040503050406030204" pitchFamily="18" charset="0"/>
              </a:rPr>
              <a:t>OPA uygulaması sonrası nadiren vahşi tip virüsle </a:t>
            </a:r>
            <a:r>
              <a:rPr lang="tr-TR" sz="1800" b="0" i="0" u="none" strike="noStrike" baseline="0" dirty="0" err="1">
                <a:solidFill>
                  <a:srgbClr val="000000"/>
                </a:solidFill>
                <a:latin typeface="Cambria" panose="02040503050406030204" pitchFamily="18" charset="0"/>
              </a:rPr>
              <a:t>paralitik</a:t>
            </a:r>
            <a:r>
              <a:rPr lang="tr-TR" sz="1800" b="0" i="0" u="none" strike="noStrike" baseline="0" dirty="0">
                <a:solidFill>
                  <a:srgbClr val="000000"/>
                </a:solidFill>
                <a:latin typeface="Cambria" panose="02040503050406030204" pitchFamily="18" charset="0"/>
              </a:rPr>
              <a:t> </a:t>
            </a:r>
            <a:r>
              <a:rPr lang="tr-TR" sz="1800" b="0" i="0" u="none" strike="noStrike" baseline="0" dirty="0" err="1">
                <a:solidFill>
                  <a:srgbClr val="000000"/>
                </a:solidFill>
                <a:latin typeface="Cambria" panose="02040503050406030204" pitchFamily="18" charset="0"/>
              </a:rPr>
              <a:t>polio</a:t>
            </a:r>
            <a:r>
              <a:rPr lang="tr-TR" sz="1800" b="0" i="0" u="none" strike="noStrike" baseline="0" dirty="0">
                <a:solidFill>
                  <a:srgbClr val="000000"/>
                </a:solidFill>
                <a:latin typeface="Cambria" panose="02040503050406030204" pitchFamily="18" charset="0"/>
              </a:rPr>
              <a:t> hastalığı görülebilir(milyonda/2-4).  İlk doz </a:t>
            </a:r>
            <a:r>
              <a:rPr lang="tr-TR" sz="1800" b="0" i="0" u="none" strike="noStrike" baseline="0" dirty="0" err="1">
                <a:solidFill>
                  <a:srgbClr val="000000"/>
                </a:solidFill>
                <a:latin typeface="Cambria" panose="02040503050406030204" pitchFamily="18" charset="0"/>
              </a:rPr>
              <a:t>opa</a:t>
            </a:r>
            <a:r>
              <a:rPr lang="tr-TR" sz="1800" b="0" i="0" u="none" strike="noStrike" baseline="0" dirty="0">
                <a:solidFill>
                  <a:srgbClr val="000000"/>
                </a:solidFill>
                <a:latin typeface="Cambria" panose="02040503050406030204" pitchFamily="18" charset="0"/>
              </a:rPr>
              <a:t> olunca risk artar bu yüzden aşılamaya </a:t>
            </a:r>
            <a:r>
              <a:rPr lang="tr-TR" sz="1800" b="0" i="0" u="none" strike="noStrike" baseline="0" dirty="0" err="1">
                <a:solidFill>
                  <a:srgbClr val="000000"/>
                </a:solidFill>
                <a:latin typeface="Cambria" panose="02040503050406030204" pitchFamily="18" charset="0"/>
              </a:rPr>
              <a:t>ipa</a:t>
            </a:r>
            <a:r>
              <a:rPr lang="tr-TR" sz="1800" b="0" i="0" u="none" strike="noStrike" baseline="0" dirty="0">
                <a:solidFill>
                  <a:srgbClr val="000000"/>
                </a:solidFill>
                <a:latin typeface="Cambria" panose="02040503050406030204" pitchFamily="18" charset="0"/>
              </a:rPr>
              <a:t> ile başlanır.</a:t>
            </a:r>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67</a:t>
            </a:fld>
            <a:endParaRPr lang="tr-TR"/>
          </a:p>
        </p:txBody>
      </p:sp>
    </p:spTree>
    <p:extLst>
      <p:ext uri="{BB962C8B-B14F-4D97-AF65-F5344CB8AC3E}">
        <p14:creationId xmlns:p14="http://schemas.microsoft.com/office/powerpoint/2010/main" val="32714273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latin typeface="Serif sans"/>
              </a:rPr>
              <a:t>-Aşılama sonrası ciddi </a:t>
            </a:r>
            <a:r>
              <a:rPr lang="tr-TR" dirty="0" err="1">
                <a:latin typeface="Serif sans"/>
              </a:rPr>
              <a:t>allerjik</a:t>
            </a:r>
            <a:r>
              <a:rPr lang="tr-TR" dirty="0">
                <a:latin typeface="Serif sans"/>
              </a:rPr>
              <a:t> ya da </a:t>
            </a:r>
            <a:r>
              <a:rPr lang="tr-TR" dirty="0"/>
              <a:t> </a:t>
            </a:r>
            <a:r>
              <a:rPr lang="tr-TR" dirty="0" err="1"/>
              <a:t>anafilaktik</a:t>
            </a:r>
            <a:r>
              <a:rPr lang="tr-TR" dirty="0"/>
              <a:t> reaksiyon görülme durumunda </a:t>
            </a:r>
            <a:r>
              <a:rPr lang="tr-TR" dirty="0" err="1"/>
              <a:t>kontrendike</a:t>
            </a: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baseline="0" dirty="0">
                <a:solidFill>
                  <a:srgbClr val="000000"/>
                </a:solidFill>
                <a:latin typeface="Cambria" panose="02040503050406030204" pitchFamily="18" charset="0"/>
              </a:rPr>
              <a:t>-Enjeksiyon yerinde ağrı, şişlik, kızarıklık gelişebilir. </a:t>
            </a:r>
            <a:r>
              <a:rPr lang="tr-TR" sz="1800" b="0" i="0" u="none" strike="noStrike" baseline="0" dirty="0">
                <a:solidFill>
                  <a:srgbClr val="000000"/>
                </a:solidFill>
              </a:rPr>
              <a:t>üşüme, titreme, halsizlik,</a:t>
            </a:r>
            <a:r>
              <a:rPr lang="tr-TR" sz="2800" dirty="0"/>
              <a:t> </a:t>
            </a:r>
            <a:r>
              <a:rPr lang="tr-TR" sz="2800" dirty="0" err="1"/>
              <a:t>miyalji</a:t>
            </a:r>
            <a:r>
              <a:rPr lang="tr-TR" sz="2800" dirty="0"/>
              <a:t>,</a:t>
            </a:r>
            <a:r>
              <a:rPr lang="tr-TR" sz="1800" b="0" i="0" u="none" strike="noStrike" baseline="0" dirty="0">
                <a:solidFill>
                  <a:srgbClr val="000000"/>
                </a:solidFill>
              </a:rPr>
              <a:t> grip benzeri semptomlar görülebilir.</a:t>
            </a:r>
            <a:endParaRPr lang="tr-TR" dirty="0"/>
          </a:p>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68</a:t>
            </a:fld>
            <a:endParaRPr lang="tr-TR"/>
          </a:p>
        </p:txBody>
      </p:sp>
    </p:spTree>
    <p:extLst>
      <p:ext uri="{BB962C8B-B14F-4D97-AF65-F5344CB8AC3E}">
        <p14:creationId xmlns:p14="http://schemas.microsoft.com/office/powerpoint/2010/main" val="20217908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Her aşı için </a:t>
            </a:r>
            <a:r>
              <a:rPr lang="tr-TR" dirty="0" err="1"/>
              <a:t>anaflaktoid</a:t>
            </a:r>
            <a:r>
              <a:rPr lang="tr-TR" dirty="0"/>
              <a:t> reaksiyon </a:t>
            </a:r>
            <a:r>
              <a:rPr lang="tr-TR" dirty="0" err="1"/>
              <a:t>kontraendikasyon</a:t>
            </a:r>
            <a:r>
              <a:rPr lang="tr-TR" dirty="0"/>
              <a:t> nedenidir!!!!</a:t>
            </a:r>
          </a:p>
        </p:txBody>
      </p:sp>
      <p:sp>
        <p:nvSpPr>
          <p:cNvPr id="4" name="Slayt Numarası Yer Tutucusu 3"/>
          <p:cNvSpPr>
            <a:spLocks noGrp="1"/>
          </p:cNvSpPr>
          <p:nvPr>
            <p:ph type="sldNum" sz="quarter" idx="5"/>
          </p:nvPr>
        </p:nvSpPr>
        <p:spPr/>
        <p:txBody>
          <a:bodyPr/>
          <a:lstStyle/>
          <a:p>
            <a:fld id="{14BCEAE3-ECBA-4417-9AF1-BB61AFA5B95D}" type="slidenum">
              <a:rPr lang="tr-TR" smtClean="0"/>
              <a:t>69</a:t>
            </a:fld>
            <a:endParaRPr lang="tr-TR"/>
          </a:p>
        </p:txBody>
      </p:sp>
    </p:spTree>
    <p:extLst>
      <p:ext uri="{BB962C8B-B14F-4D97-AF65-F5344CB8AC3E}">
        <p14:creationId xmlns:p14="http://schemas.microsoft.com/office/powerpoint/2010/main" val="439460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latin typeface="Arial" panose="020B0604020202020204" pitchFamily="34" charset="0"/>
                <a:cs typeface="Arial" panose="020B0604020202020204" pitchFamily="34" charset="0"/>
              </a:rPr>
              <a:t>Gebelikte </a:t>
            </a:r>
            <a:r>
              <a:rPr lang="tr-TR" sz="1200" dirty="0" err="1">
                <a:latin typeface="Arial" panose="020B0604020202020204" pitchFamily="34" charset="0"/>
                <a:cs typeface="Arial" panose="020B0604020202020204" pitchFamily="34" charset="0"/>
              </a:rPr>
              <a:t>Tdap</a:t>
            </a:r>
            <a:r>
              <a:rPr lang="tr-TR" sz="1200" dirty="0">
                <a:latin typeface="Arial" panose="020B0604020202020204" pitchFamily="34" charset="0"/>
                <a:cs typeface="Arial" panose="020B0604020202020204" pitchFamily="34" charset="0"/>
              </a:rPr>
              <a:t> yapılması için ideal dönem 27-36. gebelik haftaları:</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latin typeface="Arial" panose="020B0604020202020204" pitchFamily="34" charset="0"/>
                <a:cs typeface="Arial" panose="020B0604020202020204" pitchFamily="34" charset="0"/>
              </a:rPr>
              <a:t>Kullanımdaki aşılar </a:t>
            </a:r>
            <a:r>
              <a:rPr lang="tr-TR" sz="1200" dirty="0" err="1">
                <a:latin typeface="Arial" panose="020B0604020202020204" pitchFamily="34" charset="0"/>
                <a:cs typeface="Arial" panose="020B0604020202020204" pitchFamily="34" charset="0"/>
              </a:rPr>
              <a:t>enfeksiyöz</a:t>
            </a:r>
            <a:r>
              <a:rPr lang="tr-TR" sz="1200" dirty="0">
                <a:latin typeface="Arial" panose="020B0604020202020204" pitchFamily="34" charset="0"/>
                <a:cs typeface="Arial" panose="020B0604020202020204" pitchFamily="34" charset="0"/>
              </a:rPr>
              <a:t> olmayan </a:t>
            </a:r>
            <a:r>
              <a:rPr lang="tr-TR" sz="1200" dirty="0" err="1">
                <a:latin typeface="Arial" panose="020B0604020202020204" pitchFamily="34" charset="0"/>
                <a:cs typeface="Arial" panose="020B0604020202020204" pitchFamily="34" charset="0"/>
              </a:rPr>
              <a:t>HBsAg</a:t>
            </a:r>
            <a:r>
              <a:rPr lang="tr-TR" sz="1200" dirty="0">
                <a:latin typeface="Arial" panose="020B0604020202020204" pitchFamily="34" charset="0"/>
                <a:cs typeface="Arial" panose="020B0604020202020204" pitchFamily="34" charset="0"/>
              </a:rPr>
              <a:t> içerir ve fetüste enfeksiyon yapma riski yoktur. (</a:t>
            </a:r>
            <a:r>
              <a:rPr lang="tr-TR" sz="1200" dirty="0" err="1">
                <a:latin typeface="Arial" panose="020B0604020202020204" pitchFamily="34" charset="0"/>
                <a:cs typeface="Arial" panose="020B0604020202020204" pitchFamily="34" charset="0"/>
              </a:rPr>
              <a:t>rakel</a:t>
            </a:r>
            <a:r>
              <a:rPr lang="tr-TR" sz="1200" dirty="0">
                <a:latin typeface="Arial" panose="020B0604020202020204" pitchFamily="34" charset="0"/>
                <a:cs typeface="Arial" panose="020B0604020202020204" pitchFamily="34" charset="0"/>
              </a:rPr>
              <a:t> s:378)</a:t>
            </a:r>
          </a:p>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71</a:t>
            </a:fld>
            <a:endParaRPr lang="tr-TR"/>
          </a:p>
        </p:txBody>
      </p:sp>
    </p:spTree>
    <p:extLst>
      <p:ext uri="{BB962C8B-B14F-4D97-AF65-F5344CB8AC3E}">
        <p14:creationId xmlns:p14="http://schemas.microsoft.com/office/powerpoint/2010/main" val="11112416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800" b="0" i="0" u="none" strike="noStrike" baseline="0" dirty="0">
              <a:solidFill>
                <a:srgbClr val="000000"/>
              </a:solidFill>
              <a:latin typeface="Cambria" panose="02040503050406030204" pitchFamily="18" charset="0"/>
            </a:endParaRPr>
          </a:p>
        </p:txBody>
      </p:sp>
      <p:sp>
        <p:nvSpPr>
          <p:cNvPr id="4" name="Slayt Numarası Yer Tutucusu 3"/>
          <p:cNvSpPr>
            <a:spLocks noGrp="1"/>
          </p:cNvSpPr>
          <p:nvPr>
            <p:ph type="sldNum" sz="quarter" idx="5"/>
          </p:nvPr>
        </p:nvSpPr>
        <p:spPr/>
        <p:txBody>
          <a:bodyPr/>
          <a:lstStyle/>
          <a:p>
            <a:fld id="{14BCEAE3-ECBA-4417-9AF1-BB61AFA5B95D}" type="slidenum">
              <a:rPr lang="tr-TR" smtClean="0"/>
              <a:t>72</a:t>
            </a:fld>
            <a:endParaRPr lang="tr-TR"/>
          </a:p>
        </p:txBody>
      </p:sp>
    </p:spTree>
    <p:extLst>
      <p:ext uri="{BB962C8B-B14F-4D97-AF65-F5344CB8AC3E}">
        <p14:creationId xmlns:p14="http://schemas.microsoft.com/office/powerpoint/2010/main" val="7136039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baseline="0" dirty="0">
                <a:solidFill>
                  <a:schemeClr val="tx1"/>
                </a:solidFill>
                <a:latin typeface="Arial" panose="020B0604020202020204" pitchFamily="34" charset="0"/>
                <a:cs typeface="Arial" panose="020B0604020202020204" pitchFamily="34" charset="0"/>
              </a:rPr>
              <a:t>65 yaşından sonra tek doz PCV13 ve tek doz PPSV23 uygulanması yeterli, </a:t>
            </a:r>
            <a:r>
              <a:rPr lang="tr-TR" sz="1200" b="0" i="0" u="none" strike="noStrike" baseline="0" dirty="0" err="1">
                <a:solidFill>
                  <a:schemeClr val="tx1"/>
                </a:solidFill>
                <a:latin typeface="Arial" panose="020B0604020202020204" pitchFamily="34" charset="0"/>
                <a:cs typeface="Arial" panose="020B0604020202020204" pitchFamily="34" charset="0"/>
              </a:rPr>
              <a:t>rapel</a:t>
            </a:r>
            <a:r>
              <a:rPr lang="tr-TR" sz="1200" b="0" i="0" u="none" strike="noStrike" baseline="0" dirty="0">
                <a:solidFill>
                  <a:schemeClr val="tx1"/>
                </a:solidFill>
                <a:latin typeface="Arial" panose="020B0604020202020204" pitchFamily="34" charset="0"/>
                <a:cs typeface="Arial" panose="020B0604020202020204" pitchFamily="34" charset="0"/>
              </a:rPr>
              <a:t> dozlara gerek yok</a:t>
            </a:r>
            <a:endParaRPr lang="tr-TR" sz="1200" dirty="0">
              <a:solidFill>
                <a:schemeClr val="tx1"/>
              </a:solidFill>
              <a:latin typeface="Arial" panose="020B0604020202020204" pitchFamily="34" charset="0"/>
              <a:cs typeface="Arial" panose="020B0604020202020204" pitchFamily="34" charset="0"/>
            </a:endParaRPr>
          </a:p>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75</a:t>
            </a:fld>
            <a:endParaRPr lang="tr-TR"/>
          </a:p>
        </p:txBody>
      </p:sp>
    </p:spTree>
    <p:extLst>
      <p:ext uri="{BB962C8B-B14F-4D97-AF65-F5344CB8AC3E}">
        <p14:creationId xmlns:p14="http://schemas.microsoft.com/office/powerpoint/2010/main" val="42545736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Temas sonrası </a:t>
            </a:r>
            <a:r>
              <a:rPr lang="tr-TR" dirty="0" err="1"/>
              <a:t>profilaksi</a:t>
            </a:r>
            <a:r>
              <a:rPr lang="tr-TR" dirty="0"/>
              <a:t> amacıyla </a:t>
            </a:r>
            <a:r>
              <a:rPr lang="tr-TR" dirty="0" err="1"/>
              <a:t>oseltamivir</a:t>
            </a:r>
            <a:r>
              <a:rPr lang="tr-TR" dirty="0"/>
              <a:t> ve </a:t>
            </a:r>
            <a:r>
              <a:rPr lang="tr-TR" dirty="0" err="1"/>
              <a:t>zanamivir</a:t>
            </a:r>
            <a:r>
              <a:rPr lang="tr-TR" dirty="0"/>
              <a:t> gibi </a:t>
            </a:r>
            <a:r>
              <a:rPr lang="tr-TR" dirty="0" err="1"/>
              <a:t>antiviral</a:t>
            </a:r>
            <a:r>
              <a:rPr lang="tr-TR" dirty="0"/>
              <a:t> ilaçlar kullanılabilir (</a:t>
            </a:r>
            <a:r>
              <a:rPr lang="tr-TR" dirty="0" err="1"/>
              <a:t>kemoprofilaksi</a:t>
            </a:r>
            <a:r>
              <a:rPr lang="tr-TR" dirty="0"/>
              <a:t>)</a:t>
            </a:r>
          </a:p>
          <a:p>
            <a:endParaRPr lang="tr-TR" sz="1200" dirty="0">
              <a:latin typeface="Arial" panose="020B0604020202020204" pitchFamily="34" charset="0"/>
              <a:cs typeface="Arial" panose="020B0604020202020204" pitchFamily="34" charset="0"/>
            </a:endParaRPr>
          </a:p>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77</a:t>
            </a:fld>
            <a:endParaRPr lang="tr-TR"/>
          </a:p>
        </p:txBody>
      </p:sp>
    </p:spTree>
    <p:extLst>
      <p:ext uri="{BB962C8B-B14F-4D97-AF65-F5344CB8AC3E}">
        <p14:creationId xmlns:p14="http://schemas.microsoft.com/office/powerpoint/2010/main" val="11392639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a:solidFill>
                  <a:schemeClr val="tx1"/>
                </a:solidFill>
                <a:latin typeface="Arial" panose="020B0604020202020204" pitchFamily="34" charset="0"/>
                <a:cs typeface="Arial" panose="020B0604020202020204" pitchFamily="34" charset="0"/>
              </a:rPr>
              <a:t>yeterli düzey: (anti HBS≥10 </a:t>
            </a:r>
            <a:r>
              <a:rPr lang="tr-TR" sz="1200" dirty="0" err="1">
                <a:solidFill>
                  <a:schemeClr val="tx1"/>
                </a:solidFill>
                <a:latin typeface="Arial" panose="020B0604020202020204" pitchFamily="34" charset="0"/>
                <a:cs typeface="Arial" panose="020B0604020202020204" pitchFamily="34" charset="0"/>
              </a:rPr>
              <a:t>mIU</a:t>
            </a:r>
            <a:r>
              <a:rPr lang="tr-TR" sz="1200" dirty="0">
                <a:solidFill>
                  <a:schemeClr val="tx1"/>
                </a:solidFill>
                <a:latin typeface="Arial" panose="020B0604020202020204" pitchFamily="34" charset="0"/>
                <a:cs typeface="Arial" panose="020B0604020202020204" pitchFamily="34" charset="0"/>
              </a:rPr>
              <a:t>/ml) </a:t>
            </a:r>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78</a:t>
            </a:fld>
            <a:endParaRPr lang="tr-TR"/>
          </a:p>
        </p:txBody>
      </p:sp>
    </p:spTree>
    <p:extLst>
      <p:ext uri="{BB962C8B-B14F-4D97-AF65-F5344CB8AC3E}">
        <p14:creationId xmlns:p14="http://schemas.microsoft.com/office/powerpoint/2010/main" val="33492310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79</a:t>
            </a:fld>
            <a:endParaRPr lang="tr-TR"/>
          </a:p>
        </p:txBody>
      </p:sp>
    </p:spTree>
    <p:extLst>
      <p:ext uri="{BB962C8B-B14F-4D97-AF65-F5344CB8AC3E}">
        <p14:creationId xmlns:p14="http://schemas.microsoft.com/office/powerpoint/2010/main" val="12183583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81</a:t>
            </a:fld>
            <a:endParaRPr lang="tr-TR"/>
          </a:p>
        </p:txBody>
      </p:sp>
    </p:spTree>
    <p:extLst>
      <p:ext uri="{BB962C8B-B14F-4D97-AF65-F5344CB8AC3E}">
        <p14:creationId xmlns:p14="http://schemas.microsoft.com/office/powerpoint/2010/main" val="3759860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12</a:t>
            </a:fld>
            <a:endParaRPr lang="tr-TR"/>
          </a:p>
        </p:txBody>
      </p:sp>
    </p:spTree>
    <p:extLst>
      <p:ext uri="{BB962C8B-B14F-4D97-AF65-F5344CB8AC3E}">
        <p14:creationId xmlns:p14="http://schemas.microsoft.com/office/powerpoint/2010/main" val="22628065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82</a:t>
            </a:fld>
            <a:endParaRPr lang="tr-TR"/>
          </a:p>
        </p:txBody>
      </p:sp>
    </p:spTree>
    <p:extLst>
      <p:ext uri="{BB962C8B-B14F-4D97-AF65-F5344CB8AC3E}">
        <p14:creationId xmlns:p14="http://schemas.microsoft.com/office/powerpoint/2010/main" val="41781080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fontAlgn="ctr">
              <a:buNone/>
            </a:pPr>
            <a:r>
              <a:rPr lang="tr-TR" sz="1200" dirty="0">
                <a:latin typeface="Arial" panose="020B0604020202020204" pitchFamily="34" charset="0"/>
                <a:cs typeface="Arial" panose="020B0604020202020204" pitchFamily="34" charset="0"/>
              </a:rPr>
              <a:t>Seyahat öncesi yapılması gereken aşı şeması kişiye özgüdür.</a:t>
            </a:r>
          </a:p>
          <a:p>
            <a:pPr marL="0" marR="0" lvl="0" indent="0" algn="l" defTabSz="914400" rtl="0" eaLnBrk="1" fontAlgn="ctr" latinLnBrk="0" hangingPunct="1">
              <a:lnSpc>
                <a:spcPct val="100000"/>
              </a:lnSpc>
              <a:spcBef>
                <a:spcPts val="0"/>
              </a:spcBef>
              <a:spcAft>
                <a:spcPts val="0"/>
              </a:spcAft>
              <a:buClrTx/>
              <a:buSzTx/>
              <a:buFontTx/>
              <a:buNone/>
              <a:tabLst/>
              <a:defRPr/>
            </a:pPr>
            <a:r>
              <a:rPr lang="tr-TR" sz="1200" dirty="0">
                <a:latin typeface="Arial" panose="020B0604020202020204" pitchFamily="34" charset="0"/>
                <a:cs typeface="Arial" panose="020B0604020202020204" pitchFamily="34" charset="0"/>
              </a:rPr>
              <a:t>Hangi aşıların yapılması gerektiğine kişiye ve yolculuğa ait özelliklerin değerlendirilmesi yapılarak karar verilir.</a:t>
            </a:r>
            <a:endParaRPr lang="tr-TR" b="1" dirty="0">
              <a:solidFill>
                <a:schemeClr val="accent1"/>
              </a:solidFill>
              <a:latin typeface="Arial" panose="020B0604020202020204" pitchFamily="34" charset="0"/>
              <a:cs typeface="Arial" panose="020B0604020202020204" pitchFamily="34" charset="0"/>
            </a:endParaRPr>
          </a:p>
          <a:p>
            <a:pPr fontAlgn="ctr"/>
            <a:r>
              <a:rPr lang="tr-TR" sz="1200" dirty="0" err="1">
                <a:latin typeface="Arial" panose="020B0604020202020204" pitchFamily="34" charset="0"/>
                <a:cs typeface="Arial" panose="020B0604020202020204" pitchFamily="34" charset="0"/>
              </a:rPr>
              <a:t>Yaş,kontrendike</a:t>
            </a:r>
            <a:r>
              <a:rPr lang="tr-TR" sz="1200" dirty="0">
                <a:latin typeface="Arial" panose="020B0604020202020204" pitchFamily="34" charset="0"/>
                <a:cs typeface="Arial" panose="020B0604020202020204" pitchFamily="34" charset="0"/>
              </a:rPr>
              <a:t> durum </a:t>
            </a:r>
            <a:r>
              <a:rPr lang="tr-TR" sz="1200" dirty="0" err="1">
                <a:latin typeface="Arial" panose="020B0604020202020204" pitchFamily="34" charset="0"/>
                <a:cs typeface="Arial" panose="020B0604020202020204" pitchFamily="34" charset="0"/>
              </a:rPr>
              <a:t>varlığı,Hamilelik</a:t>
            </a:r>
            <a:r>
              <a:rPr lang="tr-TR" sz="1200" dirty="0">
                <a:latin typeface="Arial" panose="020B0604020202020204" pitchFamily="34" charset="0"/>
                <a:cs typeface="Arial" panose="020B0604020202020204" pitchFamily="34" charset="0"/>
              </a:rPr>
              <a:t> ve emzirme durumu, </a:t>
            </a:r>
            <a:r>
              <a:rPr lang="tr-TR" sz="1200" dirty="0" err="1">
                <a:latin typeface="Arial" panose="020B0604020202020204" pitchFamily="34" charset="0"/>
                <a:cs typeface="Arial" panose="020B0604020202020204" pitchFamily="34" charset="0"/>
              </a:rPr>
              <a:t>İmmün</a:t>
            </a:r>
            <a:r>
              <a:rPr lang="tr-TR" sz="1200" dirty="0">
                <a:latin typeface="Arial" panose="020B0604020202020204" pitchFamily="34" charset="0"/>
                <a:cs typeface="Arial" panose="020B0604020202020204" pitchFamily="34" charset="0"/>
              </a:rPr>
              <a:t> sistem yetmezliği ,Alerji </a:t>
            </a:r>
            <a:r>
              <a:rPr lang="tr-TR" sz="1200" dirty="0" err="1">
                <a:latin typeface="Arial" panose="020B0604020202020204" pitchFamily="34" charset="0"/>
                <a:cs typeface="Arial" panose="020B0604020202020204" pitchFamily="34" charset="0"/>
              </a:rPr>
              <a:t>öyküsü,Aşılama</a:t>
            </a:r>
            <a:r>
              <a:rPr lang="tr-TR" sz="1200" dirty="0">
                <a:latin typeface="Arial" panose="020B0604020202020204" pitchFamily="34" charset="0"/>
                <a:cs typeface="Arial" panose="020B0604020202020204" pitchFamily="34" charset="0"/>
              </a:rPr>
              <a:t> geçmişi</a:t>
            </a:r>
          </a:p>
          <a:p>
            <a:pPr marL="0" marR="0" lvl="0" indent="0" algn="l" defTabSz="914400" rtl="0" eaLnBrk="1" fontAlgn="ctr" latinLnBrk="0" hangingPunct="1">
              <a:lnSpc>
                <a:spcPct val="100000"/>
              </a:lnSpc>
              <a:spcBef>
                <a:spcPts val="0"/>
              </a:spcBef>
              <a:spcAft>
                <a:spcPts val="0"/>
              </a:spcAft>
              <a:buClrTx/>
              <a:buSzTx/>
              <a:buFontTx/>
              <a:buNone/>
              <a:tabLst/>
              <a:defRPr/>
            </a:pPr>
            <a:r>
              <a:rPr lang="tr-TR" sz="1200" dirty="0">
                <a:latin typeface="Arial" panose="020B0604020202020204" pitchFamily="34" charset="0"/>
                <a:cs typeface="Arial" panose="020B0604020202020204" pitchFamily="34" charset="0"/>
              </a:rPr>
              <a:t>Gidilen </a:t>
            </a:r>
            <a:r>
              <a:rPr lang="tr-TR" sz="1200" dirty="0" err="1">
                <a:latin typeface="Arial" panose="020B0604020202020204" pitchFamily="34" charset="0"/>
                <a:cs typeface="Arial" panose="020B0604020202020204" pitchFamily="34" charset="0"/>
              </a:rPr>
              <a:t>ülke,Yolculuğun</a:t>
            </a:r>
            <a:r>
              <a:rPr lang="tr-TR" sz="1200" dirty="0">
                <a:latin typeface="Arial" panose="020B0604020202020204" pitchFamily="34" charset="0"/>
                <a:cs typeface="Arial" panose="020B0604020202020204" pitchFamily="34" charset="0"/>
              </a:rPr>
              <a:t> </a:t>
            </a:r>
            <a:r>
              <a:rPr lang="tr-TR" sz="1200" dirty="0" err="1">
                <a:latin typeface="Arial" panose="020B0604020202020204" pitchFamily="34" charset="0"/>
                <a:cs typeface="Arial" panose="020B0604020202020204" pitchFamily="34" charset="0"/>
              </a:rPr>
              <a:t>zamanı,Süre,Kalınan</a:t>
            </a:r>
            <a:r>
              <a:rPr lang="tr-TR" sz="1200" dirty="0">
                <a:latin typeface="Arial" panose="020B0604020202020204" pitchFamily="34" charset="0"/>
                <a:cs typeface="Arial" panose="020B0604020202020204" pitchFamily="34" charset="0"/>
              </a:rPr>
              <a:t> </a:t>
            </a:r>
            <a:r>
              <a:rPr lang="tr-TR" sz="1200" dirty="0" err="1">
                <a:latin typeface="Arial" panose="020B0604020202020204" pitchFamily="34" charset="0"/>
                <a:cs typeface="Arial" panose="020B0604020202020204" pitchFamily="34" charset="0"/>
              </a:rPr>
              <a:t>yer,Seyahatte</a:t>
            </a:r>
            <a:r>
              <a:rPr lang="tr-TR" sz="1200" dirty="0">
                <a:latin typeface="Arial" panose="020B0604020202020204" pitchFamily="34" charset="0"/>
                <a:cs typeface="Arial" panose="020B0604020202020204" pitchFamily="34" charset="0"/>
              </a:rPr>
              <a:t> yapılan aktiviteler</a:t>
            </a:r>
          </a:p>
          <a:p>
            <a:pPr marL="0" marR="0" lvl="0" indent="0" algn="l" defTabSz="914400" rtl="0" eaLnBrk="1" fontAlgn="ctr" latinLnBrk="0" hangingPunct="1">
              <a:lnSpc>
                <a:spcPct val="100000"/>
              </a:lnSpc>
              <a:spcBef>
                <a:spcPts val="0"/>
              </a:spcBef>
              <a:spcAft>
                <a:spcPts val="0"/>
              </a:spcAft>
              <a:buClrTx/>
              <a:buSzTx/>
              <a:buFontTx/>
              <a:buNone/>
              <a:tabLst/>
              <a:defRPr/>
            </a:pPr>
            <a:r>
              <a:rPr lang="tr-TR" sz="1200" dirty="0">
                <a:latin typeface="Arial" panose="020B0604020202020204" pitchFamily="34" charset="0"/>
                <a:cs typeface="Arial" panose="020B0604020202020204" pitchFamily="34" charset="0"/>
              </a:rPr>
              <a:t>Sağlık Bakanlığı Türkiye Hudut ve Sahiller Sağlık Genel Müdürlüğüne bağlı Seyahat Sağlığı Merkezlerinde …..</a:t>
            </a:r>
          </a:p>
        </p:txBody>
      </p:sp>
      <p:sp>
        <p:nvSpPr>
          <p:cNvPr id="4" name="Slayt Numarası Yer Tutucusu 3"/>
          <p:cNvSpPr>
            <a:spLocks noGrp="1"/>
          </p:cNvSpPr>
          <p:nvPr>
            <p:ph type="sldNum" sz="quarter" idx="5"/>
          </p:nvPr>
        </p:nvSpPr>
        <p:spPr/>
        <p:txBody>
          <a:bodyPr/>
          <a:lstStyle/>
          <a:p>
            <a:fld id="{14BCEAE3-ECBA-4417-9AF1-BB61AFA5B95D}" type="slidenum">
              <a:rPr lang="tr-TR" smtClean="0"/>
              <a:t>85</a:t>
            </a:fld>
            <a:endParaRPr lang="tr-TR"/>
          </a:p>
        </p:txBody>
      </p:sp>
    </p:spTree>
    <p:extLst>
      <p:ext uri="{BB962C8B-B14F-4D97-AF65-F5344CB8AC3E}">
        <p14:creationId xmlns:p14="http://schemas.microsoft.com/office/powerpoint/2010/main" val="16986420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a:solidFill>
                  <a:schemeClr val="tx1"/>
                </a:solidFill>
                <a:effectLst/>
                <a:latin typeface="+mn-lt"/>
                <a:ea typeface="+mn-ea"/>
                <a:cs typeface="+mn-cs"/>
              </a:rPr>
              <a:t>Sağlık Bakanlığı, Türkiye Hudut ve Sahiller Sağlık Genel Müdürlüğüne bağlı Seyahat Sağlığı Merkezlerinde ücretsiz olarak aşılar yapılmakta ve koruyucu ilaçlar verilmektedir.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Hastalık r­iskler­i ve korunma öner­iler­i (aşı ve </a:t>
            </a:r>
            <a:r>
              <a:rPr lang="tr-TR" sz="1200" kern="1200" dirty="0" err="1">
                <a:solidFill>
                  <a:schemeClr val="tx1"/>
                </a:solidFill>
                <a:effectLst/>
                <a:latin typeface="+mn-lt"/>
                <a:ea typeface="+mn-ea"/>
                <a:cs typeface="+mn-cs"/>
              </a:rPr>
              <a:t>kemoproflaksi</a:t>
            </a:r>
            <a:r>
              <a:rPr lang="tr-TR" sz="1200" kern="1200" dirty="0">
                <a:solidFill>
                  <a:schemeClr val="tx1"/>
                </a:solidFill>
                <a:effectLst/>
                <a:latin typeface="+mn-lt"/>
                <a:ea typeface="+mn-ea"/>
                <a:cs typeface="+mn-cs"/>
              </a:rPr>
              <a:t>) seyahat edilecek ülkeden ülkeye değişmektedir. Bu konu hakkında Türkiye Hudut ve Sahiller Sağlık Genel Müdürlüğü tarafından “Seyahat Sağlığı El Kitabı” basılmış olup; güncel gelişmeler takip edilebilir.</a:t>
            </a:r>
            <a:r>
              <a:rPr lang="en-US" dirty="0">
                <a:effectLst/>
              </a:rPr>
              <a:t> </a:t>
            </a:r>
            <a:endParaRPr lang="tr-TR"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Sağlık bakanlığı- </a:t>
            </a:r>
            <a:r>
              <a:rPr lang="en-US" dirty="0"/>
              <a:t>https://www.seyahatsagligi.gov.tr/</a:t>
            </a:r>
            <a:r>
              <a:rPr lang="tr-TR" dirty="0"/>
              <a:t> </a:t>
            </a:r>
            <a:r>
              <a:rPr lang="tr-TR" dirty="0">
                <a:effectLst/>
              </a:rPr>
              <a:t>de gidilecek ülke ile alakalı tüm aşılama bilgileri detaylı olarak anlatılmaktadır.</a:t>
            </a:r>
            <a:endParaRPr lang="en-US" dirty="0"/>
          </a:p>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86</a:t>
            </a:fld>
            <a:endParaRPr lang="tr-TR"/>
          </a:p>
        </p:txBody>
      </p:sp>
    </p:spTree>
    <p:extLst>
      <p:ext uri="{BB962C8B-B14F-4D97-AF65-F5344CB8AC3E}">
        <p14:creationId xmlns:p14="http://schemas.microsoft.com/office/powerpoint/2010/main" val="3192446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Özel risk durumunda önerilecek aşılar ; belgesi zorunlu aşılardır.</a:t>
            </a:r>
          </a:p>
        </p:txBody>
      </p:sp>
      <p:sp>
        <p:nvSpPr>
          <p:cNvPr id="4" name="Slayt Numarası Yer Tutucusu 3"/>
          <p:cNvSpPr>
            <a:spLocks noGrp="1"/>
          </p:cNvSpPr>
          <p:nvPr>
            <p:ph type="sldNum" sz="quarter" idx="5"/>
          </p:nvPr>
        </p:nvSpPr>
        <p:spPr/>
        <p:txBody>
          <a:bodyPr/>
          <a:lstStyle/>
          <a:p>
            <a:fld id="{14BCEAE3-ECBA-4417-9AF1-BB61AFA5B95D}" type="slidenum">
              <a:rPr lang="tr-TR" smtClean="0"/>
              <a:t>87</a:t>
            </a:fld>
            <a:endParaRPr lang="tr-TR"/>
          </a:p>
        </p:txBody>
      </p:sp>
    </p:spTree>
    <p:extLst>
      <p:ext uri="{BB962C8B-B14F-4D97-AF65-F5344CB8AC3E}">
        <p14:creationId xmlns:p14="http://schemas.microsoft.com/office/powerpoint/2010/main" val="228555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Seyahat dönüşü herhangi bir hastalık durumunda mutlaka doktor kontrolünde olunmalı ve gelinen bölgenin olası hastalıkları açısından değerlendirilmeli.</a:t>
            </a:r>
          </a:p>
          <a:p>
            <a:r>
              <a:rPr lang="tr-TR" dirty="0"/>
              <a:t>Ayrıca seyahat sürecinde aşının yanında( özellikle sıtma için ) ,ilaç tedavileri de önerilmektedir.</a:t>
            </a:r>
          </a:p>
        </p:txBody>
      </p:sp>
      <p:sp>
        <p:nvSpPr>
          <p:cNvPr id="4" name="Slayt Numarası Yer Tutucusu 3"/>
          <p:cNvSpPr>
            <a:spLocks noGrp="1"/>
          </p:cNvSpPr>
          <p:nvPr>
            <p:ph type="sldNum" sz="quarter" idx="5"/>
          </p:nvPr>
        </p:nvSpPr>
        <p:spPr/>
        <p:txBody>
          <a:bodyPr/>
          <a:lstStyle/>
          <a:p>
            <a:fld id="{14BCEAE3-ECBA-4417-9AF1-BB61AFA5B95D}" type="slidenum">
              <a:rPr lang="tr-TR" smtClean="0"/>
              <a:t>88</a:t>
            </a:fld>
            <a:endParaRPr lang="tr-TR"/>
          </a:p>
        </p:txBody>
      </p:sp>
    </p:spTree>
    <p:extLst>
      <p:ext uri="{BB962C8B-B14F-4D97-AF65-F5344CB8AC3E}">
        <p14:creationId xmlns:p14="http://schemas.microsoft.com/office/powerpoint/2010/main" val="6557140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89</a:t>
            </a:fld>
            <a:endParaRPr lang="tr-TR"/>
          </a:p>
        </p:txBody>
      </p:sp>
    </p:spTree>
    <p:extLst>
      <p:ext uri="{BB962C8B-B14F-4D97-AF65-F5344CB8AC3E}">
        <p14:creationId xmlns:p14="http://schemas.microsoft.com/office/powerpoint/2010/main" val="23955903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91</a:t>
            </a:fld>
            <a:endParaRPr lang="tr-TR"/>
          </a:p>
        </p:txBody>
      </p:sp>
    </p:spTree>
    <p:extLst>
      <p:ext uri="{BB962C8B-B14F-4D97-AF65-F5344CB8AC3E}">
        <p14:creationId xmlns:p14="http://schemas.microsoft.com/office/powerpoint/2010/main" val="32520668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ltLang="tr-TR" sz="2000" dirty="0">
                <a:solidFill>
                  <a:schemeClr val="tx1"/>
                </a:solidFill>
                <a:latin typeface="Arial" panose="020B0604020202020204" pitchFamily="34" charset="0"/>
                <a:cs typeface="Arial" panose="020B0604020202020204" pitchFamily="34" charset="0"/>
              </a:rPr>
              <a:t>(</a:t>
            </a:r>
            <a:r>
              <a:rPr lang="tr-TR" sz="1200" dirty="0">
                <a:solidFill>
                  <a:schemeClr val="tx1"/>
                </a:solidFill>
                <a:latin typeface="Arial" panose="020B0604020202020204" pitchFamily="34" charset="0"/>
                <a:cs typeface="Arial" panose="020B0604020202020204" pitchFamily="34" charset="0"/>
              </a:rPr>
              <a:t>TÜRKİYE ENFEKSİYON HASTALIKLARI VE KLİNİK MİKROBİYOLOJİ UZMANLIK DERNEĞİ</a:t>
            </a:r>
            <a:r>
              <a:rPr lang="tr-TR" altLang="tr-TR" sz="2000" dirty="0">
                <a:solidFill>
                  <a:schemeClr val="tx1"/>
                </a:solidFill>
                <a:latin typeface="Arial" panose="020B0604020202020204" pitchFamily="34" charset="0"/>
                <a:cs typeface="Arial" panose="020B0604020202020204" pitchFamily="34" charset="0"/>
              </a:rPr>
              <a:t>) </a:t>
            </a:r>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92</a:t>
            </a:fld>
            <a:endParaRPr lang="tr-TR"/>
          </a:p>
        </p:txBody>
      </p:sp>
    </p:spTree>
    <p:extLst>
      <p:ext uri="{BB962C8B-B14F-4D97-AF65-F5344CB8AC3E}">
        <p14:creationId xmlns:p14="http://schemas.microsoft.com/office/powerpoint/2010/main" val="897989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None/>
            </a:pPr>
            <a:r>
              <a:rPr lang="tr-TR" dirty="0"/>
              <a:t>Pediatrik ve erişkin dozları farklıdır. </a:t>
            </a:r>
            <a:r>
              <a:rPr lang="tr-TR" sz="1200" dirty="0">
                <a:latin typeface="Arial" panose="020B0604020202020204" pitchFamily="34" charset="0"/>
                <a:cs typeface="Arial" panose="020B0604020202020204" pitchFamily="34" charset="0"/>
              </a:rPr>
              <a:t>Pediatrik doz (D), erişkin dozdan (d) daha fazla difteri </a:t>
            </a:r>
            <a:r>
              <a:rPr lang="tr-TR" sz="1200" dirty="0" err="1">
                <a:latin typeface="Arial" panose="020B0604020202020204" pitchFamily="34" charset="0"/>
                <a:cs typeface="Arial" panose="020B0604020202020204" pitchFamily="34" charset="0"/>
              </a:rPr>
              <a:t>toksoidi</a:t>
            </a:r>
            <a:r>
              <a:rPr lang="tr-TR" sz="1200" dirty="0">
                <a:latin typeface="Arial" panose="020B0604020202020204" pitchFamily="34" charset="0"/>
                <a:cs typeface="Arial" panose="020B0604020202020204" pitchFamily="34" charset="0"/>
              </a:rPr>
              <a:t> içerir.</a:t>
            </a:r>
          </a:p>
          <a:p>
            <a:pPr marL="0" indent="0">
              <a:buNone/>
            </a:pPr>
            <a:r>
              <a:rPr lang="tr-TR" sz="1200" dirty="0">
                <a:latin typeface="Arial" panose="020B0604020202020204" pitchFamily="34" charset="0"/>
                <a:cs typeface="Arial" panose="020B0604020202020204" pitchFamily="34" charset="0"/>
              </a:rPr>
              <a:t>&gt; 7 yaş erişkin dozu uygulanır!</a:t>
            </a:r>
          </a:p>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14</a:t>
            </a:fld>
            <a:endParaRPr lang="tr-TR"/>
          </a:p>
        </p:txBody>
      </p:sp>
    </p:spTree>
    <p:extLst>
      <p:ext uri="{BB962C8B-B14F-4D97-AF65-F5344CB8AC3E}">
        <p14:creationId xmlns:p14="http://schemas.microsoft.com/office/powerpoint/2010/main" val="2280189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15</a:t>
            </a:fld>
            <a:endParaRPr lang="tr-TR"/>
          </a:p>
        </p:txBody>
      </p:sp>
    </p:spTree>
    <p:extLst>
      <p:ext uri="{BB962C8B-B14F-4D97-AF65-F5344CB8AC3E}">
        <p14:creationId xmlns:p14="http://schemas.microsoft.com/office/powerpoint/2010/main" val="224117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14BCEAE3-ECBA-4417-9AF1-BB61AFA5B95D}" type="slidenum">
              <a:rPr lang="tr-TR" smtClean="0"/>
              <a:t>16</a:t>
            </a:fld>
            <a:endParaRPr lang="tr-TR"/>
          </a:p>
        </p:txBody>
      </p:sp>
    </p:spTree>
    <p:extLst>
      <p:ext uri="{BB962C8B-B14F-4D97-AF65-F5344CB8AC3E}">
        <p14:creationId xmlns:p14="http://schemas.microsoft.com/office/powerpoint/2010/main" val="611486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4266DD4-92F1-4494-B9C7-78C0F0F15C2F}" type="datetimeFigureOut">
              <a:rPr lang="tr-TR" smtClean="0"/>
              <a:t>5.04.2022</a:t>
            </a:fld>
            <a:endParaRPr lang="tr-T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CDBC2A09-F702-4016-986C-9986B82D46B4}" type="slidenum">
              <a:rPr lang="tr-TR" smtClean="0"/>
              <a:t>‹#›</a:t>
            </a:fld>
            <a:endParaRPr lang="tr-T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781109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4266DD4-92F1-4494-B9C7-78C0F0F15C2F}" type="datetimeFigureOut">
              <a:rPr lang="tr-TR" smtClean="0"/>
              <a:t>5.04.2022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BC2A09-F702-4016-986C-9986B82D46B4}" type="slidenum">
              <a:rPr lang="tr-TR" smtClean="0"/>
              <a:t>‹#›</a:t>
            </a:fld>
            <a:endParaRPr lang="tr-TR"/>
          </a:p>
        </p:txBody>
      </p:sp>
    </p:spTree>
    <p:extLst>
      <p:ext uri="{BB962C8B-B14F-4D97-AF65-F5344CB8AC3E}">
        <p14:creationId xmlns:p14="http://schemas.microsoft.com/office/powerpoint/2010/main" val="104761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4266DD4-92F1-4494-B9C7-78C0F0F15C2F}" type="datetimeFigureOut">
              <a:rPr lang="tr-TR" smtClean="0"/>
              <a:t>5.04.2022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BC2A09-F702-4016-986C-9986B82D46B4}" type="slidenum">
              <a:rPr lang="tr-TR" smtClean="0"/>
              <a:t>‹#›</a:t>
            </a:fld>
            <a:endParaRPr lang="tr-TR"/>
          </a:p>
        </p:txBody>
      </p:sp>
    </p:spTree>
    <p:extLst>
      <p:ext uri="{BB962C8B-B14F-4D97-AF65-F5344CB8AC3E}">
        <p14:creationId xmlns:p14="http://schemas.microsoft.com/office/powerpoint/2010/main" val="2202218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İki İçerik">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4266DD4-92F1-4494-B9C7-78C0F0F15C2F}" type="datetimeFigureOut">
              <a:rPr lang="tr-TR" smtClean="0"/>
              <a:t>5.04.2022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BC2A09-F702-4016-986C-9986B82D46B4}" type="slidenum">
              <a:rPr lang="tr-TR" smtClean="0"/>
              <a:t>‹#›</a:t>
            </a:fld>
            <a:endParaRPr lang="tr-TR"/>
          </a:p>
        </p:txBody>
      </p:sp>
    </p:spTree>
    <p:extLst>
      <p:ext uri="{BB962C8B-B14F-4D97-AF65-F5344CB8AC3E}">
        <p14:creationId xmlns:p14="http://schemas.microsoft.com/office/powerpoint/2010/main" val="3607960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4266DD4-92F1-4494-B9C7-78C0F0F15C2F}" type="datetimeFigureOut">
              <a:rPr lang="tr-TR" smtClean="0"/>
              <a:t>5.04.2022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BC2A09-F702-4016-986C-9986B82D46B4}" type="slidenum">
              <a:rPr lang="tr-TR" smtClean="0"/>
              <a:t>‹#›</a:t>
            </a:fld>
            <a:endParaRPr lang="tr-TR"/>
          </a:p>
        </p:txBody>
      </p:sp>
    </p:spTree>
    <p:extLst>
      <p:ext uri="{BB962C8B-B14F-4D97-AF65-F5344CB8AC3E}">
        <p14:creationId xmlns:p14="http://schemas.microsoft.com/office/powerpoint/2010/main" val="1358454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4266DD4-92F1-4494-B9C7-78C0F0F15C2F}" type="datetimeFigureOut">
              <a:rPr lang="tr-TR" smtClean="0"/>
              <a:t>5.04.2022</a:t>
            </a:fld>
            <a:endParaRPr lang="tr-T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CDBC2A09-F702-4016-986C-9986B82D46B4}" type="slidenum">
              <a:rPr lang="tr-TR" smtClean="0"/>
              <a:t>‹#›</a:t>
            </a:fld>
            <a:endParaRPr lang="tr-T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33994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a:t>Asıl başlık stilini düzenlemek için tıklayın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4266DD4-92F1-4494-B9C7-78C0F0F15C2F}" type="datetimeFigureOut">
              <a:rPr lang="tr-TR" smtClean="0"/>
              <a:t>5.04.2022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BC2A09-F702-4016-986C-9986B82D46B4}" type="slidenum">
              <a:rPr lang="tr-TR" smtClean="0"/>
              <a:t>‹#›</a:t>
            </a:fld>
            <a:endParaRPr lang="tr-TR"/>
          </a:p>
        </p:txBody>
      </p:sp>
    </p:spTree>
    <p:extLst>
      <p:ext uri="{BB962C8B-B14F-4D97-AF65-F5344CB8AC3E}">
        <p14:creationId xmlns:p14="http://schemas.microsoft.com/office/powerpoint/2010/main" val="386836888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4266DD4-92F1-4494-B9C7-78C0F0F15C2F}" type="datetimeFigureOut">
              <a:rPr lang="tr-TR" smtClean="0"/>
              <a:t>5.04.2022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DBC2A09-F702-4016-986C-9986B82D46B4}" type="slidenum">
              <a:rPr lang="tr-TR" smtClean="0"/>
              <a:t>‹#›</a:t>
            </a:fld>
            <a:endParaRPr lang="tr-TR"/>
          </a:p>
        </p:txBody>
      </p:sp>
    </p:spTree>
    <p:extLst>
      <p:ext uri="{BB962C8B-B14F-4D97-AF65-F5344CB8AC3E}">
        <p14:creationId xmlns:p14="http://schemas.microsoft.com/office/powerpoint/2010/main" val="348036578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74266DD4-92F1-4494-B9C7-78C0F0F15C2F}" type="datetimeFigureOut">
              <a:rPr lang="tr-TR" smtClean="0"/>
              <a:t>5.04.2022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DBC2A09-F702-4016-986C-9986B82D46B4}" type="slidenum">
              <a:rPr lang="tr-TR" smtClean="0"/>
              <a:t>‹#›</a:t>
            </a:fld>
            <a:endParaRPr lang="tr-TR"/>
          </a:p>
        </p:txBody>
      </p:sp>
    </p:spTree>
    <p:extLst>
      <p:ext uri="{BB962C8B-B14F-4D97-AF65-F5344CB8AC3E}">
        <p14:creationId xmlns:p14="http://schemas.microsoft.com/office/powerpoint/2010/main" val="4040032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66DD4-92F1-4494-B9C7-78C0F0F15C2F}" type="datetimeFigureOut">
              <a:rPr lang="tr-TR" smtClean="0"/>
              <a:t>5.04.2022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DBC2A09-F702-4016-986C-9986B82D46B4}" type="slidenum">
              <a:rPr lang="tr-TR" smtClean="0"/>
              <a:t>‹#›</a:t>
            </a:fld>
            <a:endParaRPr lang="tr-TR"/>
          </a:p>
        </p:txBody>
      </p:sp>
    </p:spTree>
    <p:extLst>
      <p:ext uri="{BB962C8B-B14F-4D97-AF65-F5344CB8AC3E}">
        <p14:creationId xmlns:p14="http://schemas.microsoft.com/office/powerpoint/2010/main" val="1094431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4266DD4-92F1-4494-B9C7-78C0F0F15C2F}" type="datetimeFigureOut">
              <a:rPr lang="tr-TR" smtClean="0"/>
              <a:t>5.04.2022</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DBC2A09-F702-4016-986C-9986B82D46B4}"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6094646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4266DD4-92F1-4494-B9C7-78C0F0F15C2F}" type="datetimeFigureOut">
              <a:rPr lang="tr-TR" smtClean="0"/>
              <a:t>5.04.2022</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DBC2A09-F702-4016-986C-9986B82D46B4}"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7576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4266DD4-92F1-4494-B9C7-78C0F0F15C2F}" type="datetimeFigureOut">
              <a:rPr lang="tr-TR" smtClean="0"/>
              <a:t>5.04.2022</a:t>
            </a:fld>
            <a:endParaRPr lang="tr-T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tr-T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CDBC2A09-F702-4016-986C-9986B82D46B4}" type="slidenum">
              <a:rPr lang="tr-TR" smtClean="0"/>
              <a:t>‹#›</a:t>
            </a:fld>
            <a:endParaRPr lang="tr-T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56453865"/>
      </p:ext>
    </p:extLst>
  </p:cSld>
  <p:clrMap bg1="lt1" tx1="dk1" bg2="lt2" tx2="dk2" accent1="accent1" accent2="accent2" accent3="accent3" accent4="accent4" accent5="accent5" accent6="accent6" hlink="hlink" folHlink="folHlink"/>
  <p:sldLayoutIdLst>
    <p:sldLayoutId id="2147484615" r:id="rId1"/>
    <p:sldLayoutId id="2147484616" r:id="rId2"/>
    <p:sldLayoutId id="2147484617" r:id="rId3"/>
    <p:sldLayoutId id="2147484618" r:id="rId4"/>
    <p:sldLayoutId id="2147484619" r:id="rId5"/>
    <p:sldLayoutId id="2147484620" r:id="rId6"/>
    <p:sldLayoutId id="2147484621" r:id="rId7"/>
    <p:sldLayoutId id="2147484622" r:id="rId8"/>
    <p:sldLayoutId id="2147484623" r:id="rId9"/>
    <p:sldLayoutId id="2147484624" r:id="rId10"/>
    <p:sldLayoutId id="2147484625" r:id="rId11"/>
    <p:sldLayoutId id="2147484626" r:id="rId12"/>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hsgm.saglik.gov.tr/depo/birimler/zoonotik-vektorel-hastaliklar-db/zoonotik-hastaliklar/2-Kuduz/6-Rehbler/Kuduz_Profilaksi_Rehberi.pdf"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ovid19asi.saglik.gov.tr/TR-77803/genisletilmis-bagisiklama-programi-gbp.html"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seyahatsagligi.gov.tr/"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hyperlink" Target="https://www.seyahatsagligi.gov.tr/"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hyperlink" Target="https://hsgm.saglik.gov.tr/depo/birimler/kanser-db/yayinlar/sunular/taram_sonrasi_egitim_20.06.2019/HPV_Asilari_Guncel_Durum_-_Prof._Dr._Faruk_Kose.pdf" TargetMode="External"/><Relationship Id="rId4" Type="http://schemas.openxmlformats.org/officeDocument/2006/relationships/hyperlink" Target="https://covid19asi.saglik.gov.tr/TR-77803/genisletilmis-bagisiklama-programi-gbp.html"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FAFC71-43CB-424F-8056-52E82B0B43EF}"/>
              </a:ext>
            </a:extLst>
          </p:cNvPr>
          <p:cNvSpPr>
            <a:spLocks noGrp="1"/>
          </p:cNvSpPr>
          <p:nvPr>
            <p:ph type="ctrTitle"/>
          </p:nvPr>
        </p:nvSpPr>
        <p:spPr/>
        <p:txBody>
          <a:bodyPr/>
          <a:lstStyle/>
          <a:p>
            <a:r>
              <a:rPr lang="tr-TR" dirty="0"/>
              <a:t>Erişkin bağışıklama </a:t>
            </a:r>
          </a:p>
        </p:txBody>
      </p:sp>
      <p:sp>
        <p:nvSpPr>
          <p:cNvPr id="3" name="Alt Başlık 2">
            <a:extLst>
              <a:ext uri="{FF2B5EF4-FFF2-40B4-BE49-F238E27FC236}">
                <a16:creationId xmlns:a16="http://schemas.microsoft.com/office/drawing/2014/main" id="{D8C085F9-BEE4-4935-8ED4-380DFF936C48}"/>
              </a:ext>
            </a:extLst>
          </p:cNvPr>
          <p:cNvSpPr>
            <a:spLocks noGrp="1"/>
          </p:cNvSpPr>
          <p:nvPr>
            <p:ph type="subTitle" idx="1"/>
          </p:nvPr>
        </p:nvSpPr>
        <p:spPr>
          <a:xfrm>
            <a:off x="2679905" y="4157001"/>
            <a:ext cx="6831673" cy="1086237"/>
          </a:xfrm>
        </p:spPr>
        <p:txBody>
          <a:bodyPr>
            <a:normAutofit fontScale="92500" lnSpcReduction="10000"/>
          </a:bodyPr>
          <a:lstStyle/>
          <a:p>
            <a:r>
              <a:rPr lang="tr-TR" dirty="0">
                <a:latin typeface="Arial" panose="020B0604020202020204" pitchFamily="34" charset="0"/>
                <a:cs typeface="Arial" panose="020B0604020202020204" pitchFamily="34" charset="0"/>
              </a:rPr>
              <a:t>Arş. Gör. Dr. Fatma Betül KESGİN</a:t>
            </a:r>
          </a:p>
          <a:p>
            <a:r>
              <a:rPr lang="tr-TR" dirty="0">
                <a:latin typeface="Arial" panose="020B0604020202020204" pitchFamily="34" charset="0"/>
                <a:cs typeface="Arial" panose="020B0604020202020204" pitchFamily="34" charset="0"/>
              </a:rPr>
              <a:t>KTÜ Aile Hekimliği ABD</a:t>
            </a:r>
          </a:p>
          <a:p>
            <a:r>
              <a:rPr lang="tr-TR" dirty="0">
                <a:latin typeface="Arial" panose="020B0604020202020204" pitchFamily="34" charset="0"/>
                <a:cs typeface="Arial" panose="020B0604020202020204" pitchFamily="34" charset="0"/>
              </a:rPr>
              <a:t>05.04.2022</a:t>
            </a:r>
          </a:p>
          <a:p>
            <a:endParaRPr lang="tr-TR" dirty="0"/>
          </a:p>
        </p:txBody>
      </p:sp>
    </p:spTree>
    <p:extLst>
      <p:ext uri="{BB962C8B-B14F-4D97-AF65-F5344CB8AC3E}">
        <p14:creationId xmlns:p14="http://schemas.microsoft.com/office/powerpoint/2010/main" val="976162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25F5715-E1BF-439E-8A61-1B159FD62C83}"/>
              </a:ext>
            </a:extLst>
          </p:cNvPr>
          <p:cNvSpPr>
            <a:spLocks noGrp="1"/>
          </p:cNvSpPr>
          <p:nvPr>
            <p:ph idx="1"/>
          </p:nvPr>
        </p:nvSpPr>
        <p:spPr>
          <a:xfrm>
            <a:off x="892099" y="925552"/>
            <a:ext cx="10593659" cy="6434252"/>
          </a:xfrm>
        </p:spPr>
        <p:txBody>
          <a:bodyPr>
            <a:normAutofit/>
          </a:bodyPr>
          <a:lstStyle/>
          <a:p>
            <a:endParaRPr lang="tr-TR" dirty="0"/>
          </a:p>
          <a:p>
            <a:r>
              <a:rPr lang="tr-TR" sz="2400" dirty="0">
                <a:solidFill>
                  <a:schemeClr val="tx1"/>
                </a:solidFill>
                <a:latin typeface="Arial" panose="020B0604020202020204" pitchFamily="34" charset="0"/>
                <a:cs typeface="Arial" panose="020B0604020202020204" pitchFamily="34" charset="0"/>
              </a:rPr>
              <a:t>Genel kural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tr-TR" sz="2400" dirty="0">
                <a:solidFill>
                  <a:schemeClr val="tx1"/>
                </a:solidFill>
                <a:latin typeface="Arial" panose="020B0604020202020204" pitchFamily="34" charset="0"/>
                <a:cs typeface="Arial" panose="020B0604020202020204" pitchFamily="34" charset="0"/>
              </a:rPr>
              <a:t>her türlü aşı aynı anda uygulanabilir</a:t>
            </a:r>
          </a:p>
          <a:p>
            <a:pPr marL="0" indent="0">
              <a:buNone/>
            </a:pPr>
            <a:r>
              <a:rPr lang="tr-TR" sz="2400" dirty="0">
                <a:solidFill>
                  <a:schemeClr val="tx1"/>
                </a:solidFill>
                <a:latin typeface="Arial" panose="020B0604020202020204" pitchFamily="34" charset="0"/>
                <a:cs typeface="Arial" panose="020B0604020202020204" pitchFamily="34" charset="0"/>
              </a:rPr>
              <a:t>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400" dirty="0">
                <a:solidFill>
                  <a:schemeClr val="tx1"/>
                </a:solidFill>
                <a:latin typeface="Arial" panose="020B0604020202020204" pitchFamily="34" charset="0"/>
                <a:cs typeface="Arial" panose="020B0604020202020204" pitchFamily="34" charset="0"/>
              </a:rPr>
              <a:t>aynı anda uygulanma antikor cevabını azaltmaz ve yan etki</a:t>
            </a:r>
          </a:p>
          <a:p>
            <a:pPr marL="0" indent="0">
              <a:buNone/>
            </a:pPr>
            <a:r>
              <a:rPr lang="tr-TR" sz="2400" dirty="0">
                <a:solidFill>
                  <a:schemeClr val="tx1"/>
                </a:solidFill>
                <a:latin typeface="Arial" panose="020B0604020202020204" pitchFamily="34" charset="0"/>
                <a:cs typeface="Arial" panose="020B0604020202020204" pitchFamily="34" charset="0"/>
              </a:rPr>
              <a:t>                        hızlarını etkilemez</a:t>
            </a:r>
          </a:p>
          <a:p>
            <a:pPr marL="0" indent="0">
              <a:buNone/>
            </a:pPr>
            <a:endParaRPr lang="tr-TR" sz="2400" dirty="0">
              <a:solidFill>
                <a:schemeClr val="tx1"/>
              </a:solidFill>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Canlı aşılar aynı anda uygulanmamışsa:</a:t>
            </a:r>
          </a:p>
          <a:p>
            <a:pPr marL="0" indent="0">
              <a:buNone/>
            </a:pPr>
            <a:r>
              <a:rPr lang="tr-TR" sz="2400" dirty="0">
                <a:solidFill>
                  <a:schemeClr val="tx1"/>
                </a:solidFill>
                <a:latin typeface="Arial" panose="020B0604020202020204" pitchFamily="34" charset="0"/>
                <a:cs typeface="Arial" panose="020B0604020202020204" pitchFamily="34" charset="0"/>
              </a:rPr>
              <a:t>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A</a:t>
            </a:r>
            <a:r>
              <a:rPr lang="tr-TR" sz="2400" dirty="0">
                <a:solidFill>
                  <a:schemeClr val="tx1"/>
                </a:solidFill>
                <a:latin typeface="Arial" panose="020B0604020202020204" pitchFamily="34" charset="0"/>
                <a:cs typeface="Arial" panose="020B0604020202020204" pitchFamily="34" charset="0"/>
              </a:rPr>
              <a:t>ralarında en az 4 hafta süre bırakılmalı</a:t>
            </a:r>
          </a:p>
          <a:p>
            <a:endParaRPr lang="tr-TR" sz="2400" dirty="0">
              <a:solidFill>
                <a:schemeClr val="tx1"/>
              </a:solidFill>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İkinci aşı 4 haftadan daha önce uygulanmışsa:</a:t>
            </a:r>
          </a:p>
          <a:p>
            <a:pPr marL="0" indent="0">
              <a:buNone/>
            </a:pPr>
            <a:r>
              <a:rPr lang="tr-TR" sz="2400" dirty="0">
                <a:solidFill>
                  <a:schemeClr val="tx1"/>
                </a:solidFill>
                <a:latin typeface="Arial" panose="020B0604020202020204" pitchFamily="34" charset="0"/>
                <a:cs typeface="Arial" panose="020B0604020202020204" pitchFamily="34" charset="0"/>
              </a:rPr>
              <a:t>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tr-TR" sz="2400" dirty="0">
                <a:solidFill>
                  <a:schemeClr val="tx1"/>
                </a:solidFill>
                <a:latin typeface="Arial" panose="020B0604020202020204" pitchFamily="34" charset="0"/>
                <a:cs typeface="Arial" panose="020B0604020202020204" pitchFamily="34" charset="0"/>
              </a:rPr>
              <a:t>4 hafta sonra 2. aşı yeniden uygulanmalı ya da</a:t>
            </a:r>
          </a:p>
          <a:p>
            <a:pPr marL="0" indent="0">
              <a:buNone/>
            </a:pPr>
            <a:r>
              <a:rPr lang="tr-TR" sz="2400" dirty="0">
                <a:solidFill>
                  <a:schemeClr val="tx1"/>
                </a:solidFill>
                <a:latin typeface="Arial" panose="020B0604020202020204" pitchFamily="34" charset="0"/>
                <a:cs typeface="Arial" panose="020B0604020202020204" pitchFamily="34" charset="0"/>
              </a:rPr>
              <a:t>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tr-TR" sz="2400" dirty="0" err="1">
                <a:solidFill>
                  <a:schemeClr val="tx1"/>
                </a:solidFill>
                <a:latin typeface="Arial" panose="020B0604020202020204" pitchFamily="34" charset="0"/>
                <a:cs typeface="Arial" panose="020B0604020202020204" pitchFamily="34" charset="0"/>
              </a:rPr>
              <a:t>immün</a:t>
            </a:r>
            <a:r>
              <a:rPr lang="tr-TR" sz="2400" dirty="0">
                <a:solidFill>
                  <a:schemeClr val="tx1"/>
                </a:solidFill>
                <a:latin typeface="Arial" panose="020B0604020202020204" pitchFamily="34" charset="0"/>
                <a:cs typeface="Arial" panose="020B0604020202020204" pitchFamily="34" charset="0"/>
              </a:rPr>
              <a:t> yanıt </a:t>
            </a:r>
            <a:r>
              <a:rPr lang="tr-TR" sz="2400" dirty="0" err="1">
                <a:solidFill>
                  <a:schemeClr val="tx1"/>
                </a:solidFill>
                <a:latin typeface="Arial" panose="020B0604020202020204" pitchFamily="34" charset="0"/>
                <a:cs typeface="Arial" panose="020B0604020202020204" pitchFamily="34" charset="0"/>
              </a:rPr>
              <a:t>serolojik</a:t>
            </a:r>
            <a:r>
              <a:rPr lang="tr-TR" sz="2400" dirty="0">
                <a:solidFill>
                  <a:schemeClr val="tx1"/>
                </a:solidFill>
                <a:latin typeface="Arial" panose="020B0604020202020204" pitchFamily="34" charset="0"/>
                <a:cs typeface="Arial" panose="020B0604020202020204" pitchFamily="34" charset="0"/>
              </a:rPr>
              <a:t> olarak kontrol edilmeli</a:t>
            </a:r>
          </a:p>
          <a:p>
            <a:pPr marL="0" indent="0">
              <a:buNone/>
            </a:pPr>
            <a:r>
              <a:rPr lang="tr-TR" sz="2400" dirty="0">
                <a:solidFill>
                  <a:schemeClr val="tx1"/>
                </a:solidFill>
                <a:latin typeface="Arial" panose="020B0604020202020204" pitchFamily="34" charset="0"/>
                <a:cs typeface="Arial" panose="020B0604020202020204" pitchFamily="34" charset="0"/>
              </a:rPr>
              <a:t> </a:t>
            </a:r>
          </a:p>
          <a:p>
            <a:endParaRPr lang="tr-TR" sz="2400" dirty="0">
              <a:solidFill>
                <a:schemeClr val="tx1"/>
              </a:solidFill>
              <a:latin typeface="Arial" panose="020B0604020202020204" pitchFamily="34" charset="0"/>
              <a:cs typeface="Arial" panose="020B0604020202020204" pitchFamily="34" charset="0"/>
            </a:endParaRPr>
          </a:p>
          <a:p>
            <a:pPr marL="0" indent="0">
              <a:buNone/>
            </a:pPr>
            <a:endParaRPr lang="tr-TR" sz="2400" dirty="0">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a:p>
            <a:endParaRPr lang="tr-TR" dirty="0"/>
          </a:p>
          <a:p>
            <a:endParaRPr lang="tr-TR" dirty="0"/>
          </a:p>
          <a:p>
            <a:endParaRPr lang="tr-TR" dirty="0"/>
          </a:p>
        </p:txBody>
      </p:sp>
      <p:sp>
        <p:nvSpPr>
          <p:cNvPr id="4" name="Başlık 1">
            <a:extLst>
              <a:ext uri="{FF2B5EF4-FFF2-40B4-BE49-F238E27FC236}">
                <a16:creationId xmlns:a16="http://schemas.microsoft.com/office/drawing/2014/main" id="{97F7C128-E2DF-41EC-AD56-F805A0C02D52}"/>
              </a:ext>
            </a:extLst>
          </p:cNvPr>
          <p:cNvSpPr>
            <a:spLocks noGrp="1"/>
          </p:cNvSpPr>
          <p:nvPr>
            <p:ph type="title"/>
          </p:nvPr>
        </p:nvSpPr>
        <p:spPr>
          <a:xfrm>
            <a:off x="1295400" y="328961"/>
            <a:ext cx="9601200" cy="1485900"/>
          </a:xfrm>
        </p:spPr>
        <p:txBody>
          <a:bodyPr>
            <a:normAutofit/>
          </a:bodyPr>
          <a:lstStyle/>
          <a:p>
            <a:r>
              <a:rPr lang="tr-TR" sz="4400" i="0" u="none" strike="noStrike" baseline="0" dirty="0">
                <a:solidFill>
                  <a:schemeClr val="bg2"/>
                </a:solidFill>
                <a:latin typeface="Arial" panose="020B0604020202020204" pitchFamily="34" charset="0"/>
                <a:cs typeface="Arial" panose="020B0604020202020204" pitchFamily="34" charset="0"/>
              </a:rPr>
              <a:t>Aşı Etkileşimleri </a:t>
            </a:r>
            <a:br>
              <a:rPr lang="tr-TR" sz="4400" b="0" i="0" u="none" strike="noStrike" baseline="0" dirty="0">
                <a:solidFill>
                  <a:schemeClr val="bg2"/>
                </a:solidFill>
                <a:latin typeface="Cambria" panose="02040503050406030204" pitchFamily="18" charset="0"/>
              </a:rPr>
            </a:br>
            <a:endParaRPr lang="tr-TR" dirty="0">
              <a:solidFill>
                <a:schemeClr val="bg2"/>
              </a:solidFill>
            </a:endParaRPr>
          </a:p>
        </p:txBody>
      </p:sp>
    </p:spTree>
    <p:extLst>
      <p:ext uri="{BB962C8B-B14F-4D97-AF65-F5344CB8AC3E}">
        <p14:creationId xmlns:p14="http://schemas.microsoft.com/office/powerpoint/2010/main" val="4082302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D8ECB3-73DE-420D-B34B-244F1E174A76}"/>
              </a:ext>
            </a:extLst>
          </p:cNvPr>
          <p:cNvSpPr>
            <a:spLocks noGrp="1"/>
          </p:cNvSpPr>
          <p:nvPr>
            <p:ph type="title"/>
          </p:nvPr>
        </p:nvSpPr>
        <p:spPr>
          <a:xfrm>
            <a:off x="838200" y="309369"/>
            <a:ext cx="10515600" cy="1325563"/>
          </a:xfrm>
        </p:spPr>
        <p:txBody>
          <a:bodyPr>
            <a:normAutofit fontScale="90000"/>
          </a:bodyPr>
          <a:lstStyle/>
          <a:p>
            <a:br>
              <a:rPr lang="tr-TR" sz="4000" dirty="0">
                <a:latin typeface="Arial" panose="020B0604020202020204" pitchFamily="34" charset="0"/>
                <a:cs typeface="Arial" panose="020B0604020202020204" pitchFamily="34" charset="0"/>
              </a:rPr>
            </a:br>
            <a:r>
              <a:rPr lang="tr-TR" sz="4000" dirty="0">
                <a:solidFill>
                  <a:schemeClr val="accent1"/>
                </a:solidFill>
                <a:latin typeface="Arial" panose="020B0604020202020204" pitchFamily="34" charset="0"/>
                <a:cs typeface="Arial" panose="020B0604020202020204" pitchFamily="34" charset="0"/>
              </a:rPr>
              <a:t>Aşılamaya Kalınan Yerden Devam Edilmesi </a:t>
            </a:r>
            <a:br>
              <a:rPr lang="tr-TR" dirty="0"/>
            </a:br>
            <a:endParaRPr lang="tr-TR" dirty="0"/>
          </a:p>
        </p:txBody>
      </p:sp>
      <p:sp>
        <p:nvSpPr>
          <p:cNvPr id="3" name="İçerik Yer Tutucusu 2">
            <a:extLst>
              <a:ext uri="{FF2B5EF4-FFF2-40B4-BE49-F238E27FC236}">
                <a16:creationId xmlns:a16="http://schemas.microsoft.com/office/drawing/2014/main" id="{7AC61637-F5D1-415F-9E05-2085B8C72DC4}"/>
              </a:ext>
            </a:extLst>
          </p:cNvPr>
          <p:cNvSpPr>
            <a:spLocks noGrp="1"/>
          </p:cNvSpPr>
          <p:nvPr>
            <p:ph idx="1"/>
          </p:nvPr>
        </p:nvSpPr>
        <p:spPr>
          <a:xfrm>
            <a:off x="1295400" y="2665141"/>
            <a:ext cx="9601200" cy="3581400"/>
          </a:xfrm>
        </p:spPr>
        <p:txBody>
          <a:bodyPr/>
          <a:lstStyle/>
          <a:p>
            <a:endParaRPr lang="tr-TR" dirty="0"/>
          </a:p>
          <a:p>
            <a:r>
              <a:rPr lang="tr-TR" sz="2400" dirty="0">
                <a:solidFill>
                  <a:schemeClr val="tx1"/>
                </a:solidFill>
                <a:latin typeface="Arial" panose="020B0604020202020204" pitchFamily="34" charset="0"/>
                <a:cs typeface="Arial" panose="020B0604020202020204" pitchFamily="34" charset="0"/>
              </a:rPr>
              <a:t>Bir kişiye daha önce aşı yapılmışsa, </a:t>
            </a:r>
          </a:p>
          <a:p>
            <a:r>
              <a:rPr lang="tr-TR" sz="2400" dirty="0">
                <a:solidFill>
                  <a:schemeClr val="tx1"/>
                </a:solidFill>
                <a:latin typeface="Arial" panose="020B0604020202020204" pitchFamily="34" charset="0"/>
                <a:cs typeface="Arial" panose="020B0604020202020204" pitchFamily="34" charset="0"/>
              </a:rPr>
              <a:t>Bu aşıların yapıldığına dair bir kayıt olması şartıyla, </a:t>
            </a:r>
          </a:p>
          <a:p>
            <a:r>
              <a:rPr lang="tr-TR" sz="2400" dirty="0">
                <a:solidFill>
                  <a:schemeClr val="tx1"/>
                </a:solidFill>
                <a:latin typeface="Arial" panose="020B0604020202020204" pitchFamily="34" charset="0"/>
                <a:cs typeface="Arial" panose="020B0604020202020204" pitchFamily="34" charset="0"/>
              </a:rPr>
              <a:t>Aradan geçen süreye bakılmaksızın </a:t>
            </a:r>
          </a:p>
          <a:p>
            <a:endParaRPr lang="tr-TR" sz="2400" dirty="0">
              <a:solidFill>
                <a:schemeClr val="tx1"/>
              </a:solidFill>
              <a:latin typeface="Arial" panose="020B0604020202020204" pitchFamily="34" charset="0"/>
              <a:cs typeface="Arial" panose="020B0604020202020204" pitchFamily="34" charset="0"/>
            </a:endParaRPr>
          </a:p>
          <a:p>
            <a:pPr marL="0" indent="0">
              <a:buNone/>
            </a:pPr>
            <a:r>
              <a:rPr lang="tr-TR" sz="2400" dirty="0">
                <a:solidFill>
                  <a:schemeClr val="tx1"/>
                </a:solidFill>
                <a:latin typeface="Arial" panose="020B0604020202020204" pitchFamily="34" charset="0"/>
                <a:cs typeface="Arial" panose="020B0604020202020204" pitchFamily="34" charset="0"/>
              </a:rPr>
              <a:t>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400" dirty="0">
                <a:solidFill>
                  <a:schemeClr val="tx1"/>
                </a:solidFill>
                <a:latin typeface="Arial" panose="020B0604020202020204" pitchFamily="34" charset="0"/>
                <a:cs typeface="Arial" panose="020B0604020202020204" pitchFamily="34" charset="0"/>
              </a:rPr>
              <a:t>aşılamaya kalınan yerden devam edilir</a:t>
            </a:r>
          </a:p>
        </p:txBody>
      </p:sp>
      <p:pic>
        <p:nvPicPr>
          <p:cNvPr id="4" name="Picture 2">
            <a:extLst>
              <a:ext uri="{FF2B5EF4-FFF2-40B4-BE49-F238E27FC236}">
                <a16:creationId xmlns:a16="http://schemas.microsoft.com/office/drawing/2014/main" id="{61E6B50F-CCC6-4D97-BACF-0BCDFD9FB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9893" y="1529345"/>
            <a:ext cx="2733907" cy="1815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370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aşlık 11">
            <a:extLst>
              <a:ext uri="{FF2B5EF4-FFF2-40B4-BE49-F238E27FC236}">
                <a16:creationId xmlns:a16="http://schemas.microsoft.com/office/drawing/2014/main" id="{B810CD6C-C3DF-4616-B14A-5B4DFD4B5B35}"/>
              </a:ext>
            </a:extLst>
          </p:cNvPr>
          <p:cNvSpPr>
            <a:spLocks noGrp="1"/>
          </p:cNvSpPr>
          <p:nvPr>
            <p:ph type="title"/>
          </p:nvPr>
        </p:nvSpPr>
        <p:spPr>
          <a:xfrm>
            <a:off x="763939" y="223025"/>
            <a:ext cx="11522927" cy="1226634"/>
          </a:xfrm>
        </p:spPr>
        <p:txBody>
          <a:bodyPr>
            <a:noAutofit/>
          </a:bodyPr>
          <a:lstStyle/>
          <a:p>
            <a:pPr marL="0" indent="0"/>
            <a:r>
              <a:rPr lang="tr-TR" sz="2800" b="0" i="0" dirty="0">
                <a:solidFill>
                  <a:schemeClr val="accent1"/>
                </a:solidFill>
                <a:effectLst/>
                <a:latin typeface="Arial" panose="020B0604020202020204" pitchFamily="34" charset="0"/>
                <a:cs typeface="Arial" panose="020B0604020202020204" pitchFamily="34" charset="0"/>
              </a:rPr>
              <a:t>Türkiye’de Genişletilmiş Bağışıklama Programı(GBP)’</a:t>
            </a:r>
            <a:r>
              <a:rPr lang="tr-TR" sz="2800" b="0" i="0" dirty="0" err="1">
                <a:solidFill>
                  <a:schemeClr val="accent1"/>
                </a:solidFill>
                <a:effectLst/>
                <a:latin typeface="Arial" panose="020B0604020202020204" pitchFamily="34" charset="0"/>
                <a:cs typeface="Arial" panose="020B0604020202020204" pitchFamily="34" charset="0"/>
              </a:rPr>
              <a:t>nın</a:t>
            </a:r>
            <a:r>
              <a:rPr lang="tr-TR" sz="2800" b="0" i="0" dirty="0">
                <a:solidFill>
                  <a:schemeClr val="accent1"/>
                </a:solidFill>
                <a:effectLst/>
                <a:latin typeface="Arial" panose="020B0604020202020204" pitchFamily="34" charset="0"/>
                <a:cs typeface="Arial" panose="020B0604020202020204" pitchFamily="34" charset="0"/>
              </a:rPr>
              <a:t> kapsamında, </a:t>
            </a:r>
            <a:br>
              <a:rPr lang="tr-TR" sz="2800" b="0" i="0" dirty="0">
                <a:solidFill>
                  <a:schemeClr val="accent1"/>
                </a:solidFill>
                <a:effectLst/>
                <a:latin typeface="Arial" panose="020B0604020202020204" pitchFamily="34" charset="0"/>
                <a:cs typeface="Arial" panose="020B0604020202020204" pitchFamily="34" charset="0"/>
              </a:rPr>
            </a:br>
            <a:r>
              <a:rPr lang="tr-TR" sz="2800" b="0" i="0" dirty="0">
                <a:solidFill>
                  <a:schemeClr val="accent1"/>
                </a:solidFill>
                <a:effectLst/>
                <a:latin typeface="Arial" panose="020B0604020202020204" pitchFamily="34" charset="0"/>
                <a:cs typeface="Arial" panose="020B0604020202020204" pitchFamily="34" charset="0"/>
              </a:rPr>
              <a:t>erişkinlere yönelik yürütülmekte olan aşı uygulamaları:</a:t>
            </a:r>
            <a:br>
              <a:rPr lang="tr-TR" sz="2800" b="0" i="0" dirty="0">
                <a:solidFill>
                  <a:schemeClr val="accent1"/>
                </a:solidFill>
                <a:effectLst/>
                <a:latin typeface="Arial" panose="020B0604020202020204" pitchFamily="34" charset="0"/>
                <a:cs typeface="Arial" panose="020B0604020202020204" pitchFamily="34" charset="0"/>
              </a:rPr>
            </a:br>
            <a:endParaRPr lang="tr-TR" sz="2800" dirty="0"/>
          </a:p>
        </p:txBody>
      </p:sp>
      <p:sp>
        <p:nvSpPr>
          <p:cNvPr id="3" name="İçerik Yer Tutucusu 2">
            <a:extLst>
              <a:ext uri="{FF2B5EF4-FFF2-40B4-BE49-F238E27FC236}">
                <a16:creationId xmlns:a16="http://schemas.microsoft.com/office/drawing/2014/main" id="{68125FD2-7C35-4878-9931-8236AD23DA48}"/>
              </a:ext>
            </a:extLst>
          </p:cNvPr>
          <p:cNvSpPr>
            <a:spLocks noGrp="1"/>
          </p:cNvSpPr>
          <p:nvPr>
            <p:ph sz="half" idx="1"/>
          </p:nvPr>
        </p:nvSpPr>
        <p:spPr>
          <a:xfrm>
            <a:off x="669073" y="1649916"/>
            <a:ext cx="5426927" cy="5185316"/>
          </a:xfrm>
        </p:spPr>
        <p:txBody>
          <a:bodyPr numCol="1">
            <a:noAutofit/>
          </a:bodyPr>
          <a:lstStyle/>
          <a:p>
            <a:pPr marL="0" indent="0">
              <a:lnSpc>
                <a:spcPct val="100000"/>
              </a:lnSpc>
              <a:buNone/>
            </a:pPr>
            <a:r>
              <a:rPr lang="tr-TR" b="0" i="0" dirty="0">
                <a:solidFill>
                  <a:schemeClr val="tx1"/>
                </a:solidFill>
                <a:effectLst/>
                <a:latin typeface="Arial" panose="020B0604020202020204" pitchFamily="34" charset="0"/>
                <a:cs typeface="Arial" panose="020B0604020202020204" pitchFamily="34" charset="0"/>
              </a:rPr>
              <a:t>1.Erişkin tetanos difteri aşılaması</a:t>
            </a:r>
          </a:p>
          <a:p>
            <a:pPr marL="0" indent="0">
              <a:lnSpc>
                <a:spcPct val="100000"/>
              </a:lnSpc>
              <a:buNone/>
            </a:pPr>
            <a:br>
              <a:rPr lang="tr-TR" dirty="0">
                <a:solidFill>
                  <a:schemeClr val="tx1"/>
                </a:solidFill>
                <a:latin typeface="Arial" panose="020B0604020202020204" pitchFamily="34" charset="0"/>
                <a:cs typeface="Arial" panose="020B0604020202020204" pitchFamily="34" charset="0"/>
              </a:rPr>
            </a:br>
            <a:r>
              <a:rPr lang="tr-TR" b="0" i="0" dirty="0">
                <a:solidFill>
                  <a:schemeClr val="tx1"/>
                </a:solidFill>
                <a:effectLst/>
                <a:latin typeface="Arial" panose="020B0604020202020204" pitchFamily="34" charset="0"/>
                <a:cs typeface="Arial" panose="020B0604020202020204" pitchFamily="34" charset="0"/>
              </a:rPr>
              <a:t>2. Doğurganlık çağı /gebe kadınlara tetanos difteri aşılaması</a:t>
            </a:r>
          </a:p>
          <a:p>
            <a:pPr marL="0" indent="0">
              <a:lnSpc>
                <a:spcPct val="100000"/>
              </a:lnSpc>
              <a:buNone/>
            </a:pPr>
            <a:endParaRPr lang="tr-TR" b="0" i="0" dirty="0">
              <a:solidFill>
                <a:schemeClr val="tx1"/>
              </a:solidFill>
              <a:effectLst/>
              <a:latin typeface="Arial" panose="020B0604020202020204" pitchFamily="34" charset="0"/>
              <a:cs typeface="Arial" panose="020B0604020202020204" pitchFamily="34" charset="0"/>
            </a:endParaRPr>
          </a:p>
          <a:p>
            <a:pPr marL="0" indent="0">
              <a:buNone/>
            </a:pPr>
            <a:r>
              <a:rPr lang="tr-TR" b="0" i="0" dirty="0">
                <a:solidFill>
                  <a:schemeClr val="tx1"/>
                </a:solidFill>
                <a:effectLst/>
                <a:latin typeface="Arial" panose="020B0604020202020204" pitchFamily="34" charset="0"/>
                <a:cs typeface="Arial" panose="020B0604020202020204" pitchFamily="34" charset="0"/>
              </a:rPr>
              <a:t>3.Askerlik dönemi aşılaması</a:t>
            </a:r>
          </a:p>
          <a:p>
            <a:pPr marL="0" indent="0">
              <a:buNone/>
            </a:pPr>
            <a:br>
              <a:rPr lang="tr-TR" dirty="0">
                <a:solidFill>
                  <a:schemeClr val="tx1"/>
                </a:solidFill>
                <a:latin typeface="Arial" panose="020B0604020202020204" pitchFamily="34" charset="0"/>
                <a:cs typeface="Arial" panose="020B0604020202020204" pitchFamily="34" charset="0"/>
              </a:rPr>
            </a:br>
            <a:r>
              <a:rPr lang="tr-TR" dirty="0">
                <a:solidFill>
                  <a:schemeClr val="tx1"/>
                </a:solidFill>
                <a:latin typeface="Arial" panose="020B0604020202020204" pitchFamily="34" charset="0"/>
                <a:cs typeface="Arial" panose="020B0604020202020204" pitchFamily="34" charset="0"/>
              </a:rPr>
              <a:t>4</a:t>
            </a:r>
            <a:r>
              <a:rPr lang="tr-TR" b="0" i="0" dirty="0">
                <a:solidFill>
                  <a:schemeClr val="tx1"/>
                </a:solidFill>
                <a:effectLst/>
                <a:latin typeface="Arial" panose="020B0604020202020204" pitchFamily="34" charset="0"/>
                <a:cs typeface="Arial" panose="020B0604020202020204" pitchFamily="34" charset="0"/>
              </a:rPr>
              <a:t>.Temaslı aşılaması</a:t>
            </a:r>
          </a:p>
          <a:p>
            <a:pPr marL="0" indent="0">
              <a:buNone/>
            </a:pPr>
            <a:endParaRPr lang="tr-TR" dirty="0">
              <a:solidFill>
                <a:schemeClr val="tx1"/>
              </a:solidFill>
              <a:latin typeface="Arial" panose="020B0604020202020204" pitchFamily="34" charset="0"/>
              <a:cs typeface="Arial" panose="020B0604020202020204" pitchFamily="34" charset="0"/>
            </a:endParaRPr>
          </a:p>
          <a:p>
            <a:pPr marL="0" indent="0">
              <a:buNone/>
            </a:pPr>
            <a:r>
              <a:rPr lang="tr-TR" dirty="0">
                <a:solidFill>
                  <a:schemeClr val="tx1"/>
                </a:solidFill>
                <a:latin typeface="Arial" panose="020B0604020202020204" pitchFamily="34" charset="0"/>
                <a:cs typeface="Arial" panose="020B0604020202020204" pitchFamily="34" charset="0"/>
              </a:rPr>
              <a:t>5</a:t>
            </a:r>
            <a:r>
              <a:rPr lang="tr-TR" b="0" i="0" dirty="0">
                <a:solidFill>
                  <a:schemeClr val="tx1"/>
                </a:solidFill>
                <a:effectLst/>
                <a:latin typeface="Arial" panose="020B0604020202020204" pitchFamily="34" charset="0"/>
                <a:cs typeface="Arial" panose="020B0604020202020204" pitchFamily="34" charset="0"/>
              </a:rPr>
              <a:t>.Altta yatan hastalık ve diğer riskler nedeniyle aşılama</a:t>
            </a:r>
          </a:p>
          <a:p>
            <a:pPr marL="0" indent="0">
              <a:buNone/>
            </a:pPr>
            <a:br>
              <a:rPr lang="tr-TR" dirty="0">
                <a:solidFill>
                  <a:schemeClr val="tx1"/>
                </a:solidFill>
                <a:latin typeface="Arial" panose="020B0604020202020204" pitchFamily="34" charset="0"/>
                <a:cs typeface="Arial" panose="020B0604020202020204" pitchFamily="34" charset="0"/>
              </a:rPr>
            </a:br>
            <a:endParaRPr lang="tr-TR" b="0" i="0" dirty="0">
              <a:solidFill>
                <a:schemeClr val="tx1"/>
              </a:solidFill>
              <a:effectLst/>
              <a:latin typeface="Arial" panose="020B0604020202020204" pitchFamily="34" charset="0"/>
              <a:cs typeface="Arial" panose="020B0604020202020204" pitchFamily="34" charset="0"/>
            </a:endParaRPr>
          </a:p>
          <a:p>
            <a:pPr marL="0" indent="0">
              <a:buNone/>
            </a:pPr>
            <a:br>
              <a:rPr lang="tr-TR" sz="1800" dirty="0">
                <a:solidFill>
                  <a:schemeClr val="tx1"/>
                </a:solidFill>
                <a:latin typeface="Arial" panose="020B0604020202020204" pitchFamily="34" charset="0"/>
                <a:cs typeface="Arial" panose="020B0604020202020204" pitchFamily="34" charset="0"/>
              </a:rPr>
            </a:br>
            <a:endParaRPr lang="tr-TR" sz="2400" dirty="0">
              <a:latin typeface="Arial" panose="020B0604020202020204" pitchFamily="34" charset="0"/>
              <a:cs typeface="Arial" panose="020B0604020202020204" pitchFamily="34" charset="0"/>
            </a:endParaRPr>
          </a:p>
        </p:txBody>
      </p:sp>
      <p:sp>
        <p:nvSpPr>
          <p:cNvPr id="14" name="İçerik Yer Tutucusu 13">
            <a:extLst>
              <a:ext uri="{FF2B5EF4-FFF2-40B4-BE49-F238E27FC236}">
                <a16:creationId xmlns:a16="http://schemas.microsoft.com/office/drawing/2014/main" id="{9951D044-16EF-4EA7-A8B8-E8C47DD4453A}"/>
              </a:ext>
            </a:extLst>
          </p:cNvPr>
          <p:cNvSpPr>
            <a:spLocks noGrp="1"/>
          </p:cNvSpPr>
          <p:nvPr>
            <p:ph sz="half" idx="2"/>
          </p:nvPr>
        </p:nvSpPr>
        <p:spPr>
          <a:xfrm>
            <a:off x="6525403" y="1649916"/>
            <a:ext cx="5666597" cy="5608135"/>
          </a:xfrm>
        </p:spPr>
        <p:txBody>
          <a:bodyPr/>
          <a:lstStyle/>
          <a:p>
            <a:pPr marL="0" indent="0">
              <a:buNone/>
            </a:pPr>
            <a:r>
              <a:rPr lang="tr-TR" sz="2000" dirty="0">
                <a:solidFill>
                  <a:schemeClr val="tx1"/>
                </a:solidFill>
                <a:latin typeface="Arial" panose="020B0604020202020204" pitchFamily="34" charset="0"/>
                <a:cs typeface="Arial" panose="020B0604020202020204" pitchFamily="34" charset="0"/>
              </a:rPr>
              <a:t>6</a:t>
            </a:r>
            <a:r>
              <a:rPr lang="tr-TR" sz="2000" b="0" i="0" dirty="0">
                <a:solidFill>
                  <a:schemeClr val="tx1"/>
                </a:solidFill>
                <a:effectLst/>
                <a:latin typeface="Arial" panose="020B0604020202020204" pitchFamily="34" charset="0"/>
                <a:cs typeface="Arial" panose="020B0604020202020204" pitchFamily="34" charset="0"/>
              </a:rPr>
              <a:t>. 65 ve üstü yaştaki kişilerin aşılanması</a:t>
            </a:r>
          </a:p>
          <a:p>
            <a:pPr marL="0" indent="0">
              <a:buNone/>
            </a:pPr>
            <a:endParaRPr lang="tr-TR" sz="2000" dirty="0">
              <a:solidFill>
                <a:schemeClr val="tx1"/>
              </a:solidFill>
              <a:latin typeface="Arial" panose="020B0604020202020204" pitchFamily="34" charset="0"/>
              <a:cs typeface="Arial" panose="020B0604020202020204" pitchFamily="34" charset="0"/>
            </a:endParaRPr>
          </a:p>
          <a:p>
            <a:pPr marL="0" indent="0">
              <a:buNone/>
            </a:pPr>
            <a:r>
              <a:rPr lang="tr-TR" sz="2000" dirty="0">
                <a:solidFill>
                  <a:schemeClr val="tx1"/>
                </a:solidFill>
                <a:latin typeface="Arial" panose="020B0604020202020204" pitchFamily="34" charset="0"/>
                <a:cs typeface="Arial" panose="020B0604020202020204" pitchFamily="34" charset="0"/>
              </a:rPr>
              <a:t>7</a:t>
            </a:r>
            <a:r>
              <a:rPr lang="tr-TR" sz="2000" b="0" i="0" dirty="0">
                <a:solidFill>
                  <a:schemeClr val="tx1"/>
                </a:solidFill>
                <a:effectLst/>
                <a:latin typeface="Arial" panose="020B0604020202020204" pitchFamily="34" charset="0"/>
                <a:cs typeface="Arial" panose="020B0604020202020204" pitchFamily="34" charset="0"/>
              </a:rPr>
              <a:t>. Seyahat sağlığı/hac ve umre ziyaretçilerinin aşılanması</a:t>
            </a:r>
          </a:p>
          <a:p>
            <a:pPr marL="0" indent="0">
              <a:buNone/>
            </a:pPr>
            <a:endParaRPr lang="tr-TR" sz="2000" b="0" i="0" dirty="0">
              <a:solidFill>
                <a:schemeClr val="tx1"/>
              </a:solidFill>
              <a:effectLst/>
              <a:latin typeface="Arial" panose="020B0604020202020204" pitchFamily="34" charset="0"/>
              <a:cs typeface="Arial" panose="020B0604020202020204" pitchFamily="34" charset="0"/>
            </a:endParaRPr>
          </a:p>
          <a:p>
            <a:pPr marL="0" indent="0">
              <a:buNone/>
            </a:pPr>
            <a:r>
              <a:rPr lang="tr-TR" dirty="0">
                <a:solidFill>
                  <a:schemeClr val="tx1"/>
                </a:solidFill>
                <a:latin typeface="Arial" panose="020B0604020202020204" pitchFamily="34" charset="0"/>
                <a:cs typeface="Arial" panose="020B0604020202020204" pitchFamily="34" charset="0"/>
              </a:rPr>
              <a:t>8</a:t>
            </a:r>
            <a:r>
              <a:rPr lang="tr-TR" b="0" i="0" dirty="0">
                <a:solidFill>
                  <a:schemeClr val="tx1"/>
                </a:solidFill>
                <a:effectLst/>
                <a:latin typeface="Arial" panose="020B0604020202020204" pitchFamily="34" charset="0"/>
                <a:cs typeface="Arial" panose="020B0604020202020204" pitchFamily="34" charset="0"/>
              </a:rPr>
              <a:t>. Mesleğe bağlı riskler nedeniyle aşılama </a:t>
            </a:r>
            <a:br>
              <a:rPr lang="tr-TR" sz="4000" dirty="0">
                <a:solidFill>
                  <a:schemeClr val="tx1"/>
                </a:solidFill>
                <a:latin typeface="Arial" panose="020B0604020202020204" pitchFamily="34" charset="0"/>
                <a:cs typeface="Arial" panose="020B0604020202020204" pitchFamily="34" charset="0"/>
              </a:rPr>
            </a:br>
            <a:r>
              <a:rPr lang="tr-TR" sz="1600" dirty="0">
                <a:solidFill>
                  <a:schemeClr val="tx1"/>
                </a:solidFill>
                <a:latin typeface="Arial" panose="020B0604020202020204" pitchFamily="34" charset="0"/>
                <a:cs typeface="Arial" panose="020B0604020202020204" pitchFamily="34" charset="0"/>
              </a:rPr>
              <a:t>  </a:t>
            </a:r>
            <a:r>
              <a:rPr lang="tr-TR" sz="1600" b="0" i="0" dirty="0">
                <a:solidFill>
                  <a:schemeClr val="tx1"/>
                </a:solidFill>
                <a:effectLst/>
                <a:latin typeface="Arial" panose="020B0604020202020204" pitchFamily="34" charset="0"/>
                <a:cs typeface="Arial" panose="020B0604020202020204" pitchFamily="34" charset="0"/>
              </a:rPr>
              <a:t> •Sağlık personeline yönelik aşılamalar</a:t>
            </a:r>
            <a:br>
              <a:rPr lang="tr-TR" sz="1600" dirty="0">
                <a:solidFill>
                  <a:schemeClr val="tx1"/>
                </a:solidFill>
                <a:latin typeface="Arial" panose="020B0604020202020204" pitchFamily="34" charset="0"/>
                <a:cs typeface="Arial" panose="020B0604020202020204" pitchFamily="34" charset="0"/>
              </a:rPr>
            </a:br>
            <a:r>
              <a:rPr lang="tr-TR" sz="1600" dirty="0">
                <a:solidFill>
                  <a:schemeClr val="tx1"/>
                </a:solidFill>
                <a:latin typeface="Arial" panose="020B0604020202020204" pitchFamily="34" charset="0"/>
                <a:cs typeface="Arial" panose="020B0604020202020204" pitchFamily="34" charset="0"/>
              </a:rPr>
              <a:t>  </a:t>
            </a:r>
            <a:r>
              <a:rPr lang="tr-TR" sz="1600" b="0" i="0" dirty="0">
                <a:solidFill>
                  <a:schemeClr val="tx1"/>
                </a:solidFill>
                <a:effectLst/>
                <a:latin typeface="Arial" panose="020B0604020202020204" pitchFamily="34" charset="0"/>
                <a:cs typeface="Arial" panose="020B0604020202020204" pitchFamily="34" charset="0"/>
              </a:rPr>
              <a:t> •Düzensiz göçmenlere hizmet veren tüm personele yönelik aşılamalar</a:t>
            </a:r>
            <a:br>
              <a:rPr lang="tr-TR" sz="1600" dirty="0">
                <a:solidFill>
                  <a:schemeClr val="tx1"/>
                </a:solidFill>
                <a:latin typeface="Arial" panose="020B0604020202020204" pitchFamily="34" charset="0"/>
                <a:cs typeface="Arial" panose="020B0604020202020204" pitchFamily="34" charset="0"/>
              </a:rPr>
            </a:br>
            <a:r>
              <a:rPr lang="tr-TR" sz="1600" b="0" i="0" dirty="0">
                <a:solidFill>
                  <a:schemeClr val="tx1"/>
                </a:solidFill>
                <a:effectLst/>
                <a:latin typeface="Arial" panose="020B0604020202020204" pitchFamily="34" charset="0"/>
                <a:cs typeface="Arial" panose="020B0604020202020204" pitchFamily="34" charset="0"/>
              </a:rPr>
              <a:t>   •Kanalizasyon işçisi olan bireylerin aşılanması</a:t>
            </a:r>
            <a:br>
              <a:rPr lang="tr-TR" sz="1600" dirty="0">
                <a:solidFill>
                  <a:schemeClr val="tx1"/>
                </a:solidFill>
                <a:latin typeface="Arial" panose="020B0604020202020204" pitchFamily="34" charset="0"/>
                <a:cs typeface="Arial" panose="020B0604020202020204" pitchFamily="34" charset="0"/>
              </a:rPr>
            </a:br>
            <a:r>
              <a:rPr lang="tr-TR" sz="1600" dirty="0">
                <a:solidFill>
                  <a:schemeClr val="tx1"/>
                </a:solidFill>
                <a:latin typeface="Arial" panose="020B0604020202020204" pitchFamily="34" charset="0"/>
                <a:cs typeface="Arial" panose="020B0604020202020204" pitchFamily="34" charset="0"/>
              </a:rPr>
              <a:t>  </a:t>
            </a:r>
            <a:r>
              <a:rPr lang="tr-TR" sz="1600" b="0" i="0" dirty="0">
                <a:solidFill>
                  <a:schemeClr val="tx1"/>
                </a:solidFill>
                <a:effectLst/>
                <a:latin typeface="Arial" panose="020B0604020202020204" pitchFamily="34" charset="0"/>
                <a:cs typeface="Arial" panose="020B0604020202020204" pitchFamily="34" charset="0"/>
              </a:rPr>
              <a:t> •Hepatit B enfeksiyonu açısından risk altında bulunan meslek gruplarındaki kişilere yönelik aşılamalar</a:t>
            </a:r>
            <a:br>
              <a:rPr lang="tr-TR" sz="1600" dirty="0">
                <a:solidFill>
                  <a:schemeClr val="tx1"/>
                </a:solidFill>
                <a:latin typeface="Arial" panose="020B0604020202020204" pitchFamily="34" charset="0"/>
                <a:cs typeface="Arial" panose="020B0604020202020204" pitchFamily="34" charset="0"/>
              </a:rPr>
            </a:br>
            <a:r>
              <a:rPr lang="tr-TR" sz="1600" dirty="0">
                <a:solidFill>
                  <a:schemeClr val="tx1"/>
                </a:solidFill>
                <a:latin typeface="Arial" panose="020B0604020202020204" pitchFamily="34" charset="0"/>
                <a:cs typeface="Arial" panose="020B0604020202020204" pitchFamily="34" charset="0"/>
              </a:rPr>
              <a:t>  </a:t>
            </a:r>
            <a:r>
              <a:rPr lang="tr-TR" sz="1600" b="0" i="0" dirty="0">
                <a:solidFill>
                  <a:schemeClr val="tx1"/>
                </a:solidFill>
                <a:effectLst/>
                <a:latin typeface="Arial" panose="020B0604020202020204" pitchFamily="34" charset="0"/>
                <a:cs typeface="Arial" panose="020B0604020202020204" pitchFamily="34" charset="0"/>
              </a:rPr>
              <a:t> •Tıbbi atık yönetiminde çalışan bireylere yönelik aşılamalar</a:t>
            </a:r>
            <a:br>
              <a:rPr lang="tr-TR" sz="1600" dirty="0">
                <a:solidFill>
                  <a:schemeClr val="tx1"/>
                </a:solidFill>
                <a:latin typeface="Arial" panose="020B0604020202020204" pitchFamily="34" charset="0"/>
                <a:cs typeface="Arial" panose="020B0604020202020204" pitchFamily="34" charset="0"/>
              </a:rPr>
            </a:br>
            <a:r>
              <a:rPr lang="tr-TR" sz="1600" dirty="0">
                <a:solidFill>
                  <a:schemeClr val="tx1"/>
                </a:solidFill>
                <a:latin typeface="Arial" panose="020B0604020202020204" pitchFamily="34" charset="0"/>
                <a:cs typeface="Arial" panose="020B0604020202020204" pitchFamily="34" charset="0"/>
              </a:rPr>
              <a:t>  </a:t>
            </a:r>
            <a:r>
              <a:rPr lang="tr-TR" sz="1600" b="0" i="0" dirty="0">
                <a:solidFill>
                  <a:schemeClr val="tx1"/>
                </a:solidFill>
                <a:effectLst/>
                <a:latin typeface="Arial" panose="020B0604020202020204" pitchFamily="34" charset="0"/>
                <a:cs typeface="Arial" panose="020B0604020202020204" pitchFamily="34" charset="0"/>
              </a:rPr>
              <a:t> •T.C. Millî Savunma Bakanlığına bağlı personelin aşılanması</a:t>
            </a:r>
          </a:p>
          <a:p>
            <a:endParaRPr lang="tr-TR" dirty="0"/>
          </a:p>
        </p:txBody>
      </p:sp>
    </p:spTree>
    <p:extLst>
      <p:ext uri="{BB962C8B-B14F-4D97-AF65-F5344CB8AC3E}">
        <p14:creationId xmlns:p14="http://schemas.microsoft.com/office/powerpoint/2010/main" val="232963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FFDFDF-ECA0-446B-AA53-41F81F67ADE4}"/>
              </a:ext>
            </a:extLst>
          </p:cNvPr>
          <p:cNvSpPr>
            <a:spLocks noGrp="1"/>
          </p:cNvSpPr>
          <p:nvPr>
            <p:ph type="title"/>
          </p:nvPr>
        </p:nvSpPr>
        <p:spPr>
          <a:xfrm>
            <a:off x="838200" y="289933"/>
            <a:ext cx="10515600" cy="1320799"/>
          </a:xfrm>
        </p:spPr>
        <p:txBody>
          <a:bodyPr>
            <a:normAutofit/>
          </a:bodyPr>
          <a:lstStyle/>
          <a:p>
            <a:r>
              <a:rPr lang="tr-TR" dirty="0"/>
              <a:t>      </a:t>
            </a:r>
            <a:r>
              <a:rPr lang="tr-TR" sz="3600" dirty="0">
                <a:solidFill>
                  <a:schemeClr val="accent1"/>
                </a:solidFill>
                <a:latin typeface="Arial" panose="020B0604020202020204" pitchFamily="34" charset="0"/>
                <a:cs typeface="Arial" panose="020B0604020202020204" pitchFamily="34" charset="0"/>
              </a:rPr>
              <a:t>Erişkin Dönemde Yapılması Önerilen Aşılar</a:t>
            </a:r>
            <a:endParaRPr lang="tr-TR" dirty="0">
              <a:solidFill>
                <a:schemeClr val="accent1"/>
              </a:solidFill>
              <a:latin typeface="Arial" panose="020B0604020202020204" pitchFamily="34" charset="0"/>
              <a:cs typeface="Arial" panose="020B0604020202020204" pitchFamily="34" charset="0"/>
            </a:endParaRPr>
          </a:p>
        </p:txBody>
      </p:sp>
      <p:graphicFrame>
        <p:nvGraphicFramePr>
          <p:cNvPr id="5" name="İçerik Yer Tutucusu 4">
            <a:extLst>
              <a:ext uri="{FF2B5EF4-FFF2-40B4-BE49-F238E27FC236}">
                <a16:creationId xmlns:a16="http://schemas.microsoft.com/office/drawing/2014/main" id="{A8F3B9D9-F896-474A-9B1A-A7E6F12E49E2}"/>
              </a:ext>
            </a:extLst>
          </p:cNvPr>
          <p:cNvGraphicFramePr>
            <a:graphicFrameLocks noGrp="1"/>
          </p:cNvGraphicFramePr>
          <p:nvPr>
            <p:ph idx="1"/>
            <p:extLst>
              <p:ext uri="{D42A27DB-BD31-4B8C-83A1-F6EECF244321}">
                <p14:modId xmlns:p14="http://schemas.microsoft.com/office/powerpoint/2010/main" val="3382644364"/>
              </p:ext>
            </p:extLst>
          </p:nvPr>
        </p:nvGraphicFramePr>
        <p:xfrm>
          <a:off x="838200" y="1182028"/>
          <a:ext cx="10515600" cy="5386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6905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E01919-F76E-4542-894C-D882327A8B11}"/>
              </a:ext>
            </a:extLst>
          </p:cNvPr>
          <p:cNvSpPr>
            <a:spLocks noGrp="1"/>
          </p:cNvSpPr>
          <p:nvPr>
            <p:ph type="title"/>
          </p:nvPr>
        </p:nvSpPr>
        <p:spPr>
          <a:xfrm>
            <a:off x="1295400" y="472534"/>
            <a:ext cx="9601200" cy="1485900"/>
          </a:xfrm>
        </p:spPr>
        <p:txBody>
          <a:bodyPr>
            <a:normAutofit/>
          </a:bodyPr>
          <a:lstStyle/>
          <a:p>
            <a:r>
              <a:rPr lang="tr-TR" sz="3600" b="1" dirty="0">
                <a:solidFill>
                  <a:schemeClr val="accent1"/>
                </a:solidFill>
                <a:latin typeface="Arial" panose="020B0604020202020204" pitchFamily="34" charset="0"/>
                <a:cs typeface="Arial" panose="020B0604020202020204" pitchFamily="34" charset="0"/>
              </a:rPr>
              <a:t>Difteri</a:t>
            </a:r>
            <a:r>
              <a:rPr lang="tr-TR" sz="3600" dirty="0">
                <a:latin typeface="Arial" panose="020B0604020202020204" pitchFamily="34" charset="0"/>
                <a:cs typeface="Arial" panose="020B0604020202020204" pitchFamily="34" charset="0"/>
              </a:rPr>
              <a:t> </a:t>
            </a:r>
            <a:endParaRPr lang="tr-TR" sz="3600" dirty="0"/>
          </a:p>
        </p:txBody>
      </p:sp>
      <p:sp>
        <p:nvSpPr>
          <p:cNvPr id="3" name="İçerik Yer Tutucusu 2">
            <a:extLst>
              <a:ext uri="{FF2B5EF4-FFF2-40B4-BE49-F238E27FC236}">
                <a16:creationId xmlns:a16="http://schemas.microsoft.com/office/drawing/2014/main" id="{D2DB3146-D593-4C30-9EFD-AA6B8CC9F836}"/>
              </a:ext>
            </a:extLst>
          </p:cNvPr>
          <p:cNvSpPr>
            <a:spLocks noGrp="1"/>
          </p:cNvSpPr>
          <p:nvPr>
            <p:ph idx="1"/>
          </p:nvPr>
        </p:nvSpPr>
        <p:spPr>
          <a:xfrm>
            <a:off x="1295400" y="2279031"/>
            <a:ext cx="10734163" cy="5241072"/>
          </a:xfrm>
        </p:spPr>
        <p:txBody>
          <a:bodyPr>
            <a:noAutofit/>
          </a:bodyPr>
          <a:lstStyle/>
          <a:p>
            <a:r>
              <a:rPr lang="tr-TR" sz="2200" dirty="0">
                <a:solidFill>
                  <a:schemeClr val="tx1"/>
                </a:solidFill>
                <a:latin typeface="Arial" panose="020B0604020202020204" pitchFamily="34" charset="0"/>
                <a:cs typeface="Arial" panose="020B0604020202020204" pitchFamily="34" charset="0"/>
              </a:rPr>
              <a:t>Aşı: </a:t>
            </a:r>
            <a:r>
              <a:rPr lang="tr-TR" sz="2200" dirty="0" err="1">
                <a:solidFill>
                  <a:schemeClr val="tx1"/>
                </a:solidFill>
                <a:latin typeface="Arial" panose="020B0604020202020204" pitchFamily="34" charset="0"/>
                <a:cs typeface="Arial" panose="020B0604020202020204" pitchFamily="34" charset="0"/>
              </a:rPr>
              <a:t>Toksoid</a:t>
            </a:r>
            <a:r>
              <a:rPr lang="tr-TR" sz="2200" dirty="0">
                <a:solidFill>
                  <a:schemeClr val="tx1"/>
                </a:solidFill>
                <a:latin typeface="Arial" panose="020B0604020202020204" pitchFamily="34" charset="0"/>
                <a:cs typeface="Arial" panose="020B0604020202020204" pitchFamily="34" charset="0"/>
              </a:rPr>
              <a:t> aşı</a:t>
            </a:r>
          </a:p>
          <a:p>
            <a:pPr marL="0" indent="0">
              <a:buNone/>
            </a:pPr>
            <a:r>
              <a:rPr lang="tr-TR" sz="2200" dirty="0">
                <a:solidFill>
                  <a:schemeClr val="tx1"/>
                </a:solidFill>
                <a:latin typeface="Arial" panose="020B0604020202020204" pitchFamily="34" charset="0"/>
                <a:cs typeface="Arial" panose="020B0604020202020204" pitchFamily="34" charset="0"/>
              </a:rPr>
              <a:t>            Erişkin doz (d) </a:t>
            </a:r>
            <a:r>
              <a:rPr lang="tr-TR" sz="22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200" dirty="0">
                <a:solidFill>
                  <a:schemeClr val="tx1"/>
                </a:solidFill>
                <a:latin typeface="Arial" panose="020B0604020202020204" pitchFamily="34" charset="0"/>
                <a:cs typeface="Arial" panose="020B0604020202020204" pitchFamily="34" charset="0"/>
              </a:rPr>
              <a:t>daha az toksin</a:t>
            </a:r>
          </a:p>
          <a:p>
            <a:pPr marL="0" indent="0">
              <a:buNone/>
            </a:pPr>
            <a:endParaRPr lang="tr-TR" sz="2200" dirty="0">
              <a:solidFill>
                <a:schemeClr val="tx1"/>
              </a:solidFill>
              <a:latin typeface="Arial" panose="020B0604020202020204" pitchFamily="34" charset="0"/>
              <a:cs typeface="Arial" panose="020B0604020202020204" pitchFamily="34" charset="0"/>
            </a:endParaRPr>
          </a:p>
          <a:p>
            <a:r>
              <a:rPr lang="tr-TR" sz="2200" dirty="0">
                <a:solidFill>
                  <a:schemeClr val="tx1"/>
                </a:solidFill>
                <a:latin typeface="Arial" panose="020B0604020202020204" pitchFamily="34" charset="0"/>
                <a:cs typeface="Arial" panose="020B0604020202020204" pitchFamily="34" charset="0"/>
              </a:rPr>
              <a:t>Uygulama: </a:t>
            </a:r>
            <a:r>
              <a:rPr lang="tr-TR" sz="2200" dirty="0" err="1">
                <a:solidFill>
                  <a:schemeClr val="tx1"/>
                </a:solidFill>
                <a:latin typeface="Arial" panose="020B0604020202020204" pitchFamily="34" charset="0"/>
                <a:cs typeface="Arial" panose="020B0604020202020204" pitchFamily="34" charset="0"/>
              </a:rPr>
              <a:t>Intramuskuler</a:t>
            </a:r>
            <a:r>
              <a:rPr lang="tr-TR" sz="2200" dirty="0">
                <a:solidFill>
                  <a:schemeClr val="tx1"/>
                </a:solidFill>
                <a:latin typeface="Arial" panose="020B0604020202020204" pitchFamily="34" charset="0"/>
                <a:cs typeface="Arial" panose="020B0604020202020204" pitchFamily="34" charset="0"/>
              </a:rPr>
              <a:t> (</a:t>
            </a:r>
            <a:r>
              <a:rPr lang="tr-TR" sz="2200" dirty="0" err="1">
                <a:solidFill>
                  <a:schemeClr val="tx1"/>
                </a:solidFill>
                <a:latin typeface="Arial" panose="020B0604020202020204" pitchFamily="34" charset="0"/>
                <a:cs typeface="Arial" panose="020B0604020202020204" pitchFamily="34" charset="0"/>
              </a:rPr>
              <a:t>deltoid</a:t>
            </a:r>
            <a:r>
              <a:rPr lang="tr-TR" sz="2200" dirty="0">
                <a:solidFill>
                  <a:schemeClr val="tx1"/>
                </a:solidFill>
                <a:latin typeface="Arial" panose="020B0604020202020204" pitchFamily="34" charset="0"/>
                <a:cs typeface="Arial" panose="020B0604020202020204" pitchFamily="34" charset="0"/>
              </a:rPr>
              <a:t>)</a:t>
            </a:r>
          </a:p>
          <a:p>
            <a:endParaRPr lang="tr-TR" sz="2200" dirty="0">
              <a:solidFill>
                <a:schemeClr val="tx1"/>
              </a:solidFill>
              <a:latin typeface="Arial" panose="020B0604020202020204" pitchFamily="34" charset="0"/>
              <a:cs typeface="Arial" panose="020B0604020202020204" pitchFamily="34" charset="0"/>
            </a:endParaRPr>
          </a:p>
          <a:p>
            <a:r>
              <a:rPr lang="tr-TR" sz="2200" dirty="0">
                <a:solidFill>
                  <a:schemeClr val="tx1"/>
                </a:solidFill>
                <a:latin typeface="Arial" panose="020B0604020202020204" pitchFamily="34" charset="0"/>
                <a:cs typeface="Arial" panose="020B0604020202020204" pitchFamily="34" charset="0"/>
              </a:rPr>
              <a:t>Koruyuculuk: Yaklaşık 10 yıl </a:t>
            </a:r>
          </a:p>
          <a:p>
            <a:pPr marL="0" indent="0">
              <a:buNone/>
            </a:pPr>
            <a:endParaRPr lang="tr-TR" sz="2200" dirty="0">
              <a:solidFill>
                <a:schemeClr val="tx1"/>
              </a:solidFill>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A23C5602-217D-4EB6-A101-851BD8E878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0410" y="723019"/>
            <a:ext cx="4380106" cy="24708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1F958B0F-D87B-4B4E-AAB5-CA310D3AFF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9672" y="3564972"/>
            <a:ext cx="4620057" cy="2669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594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C3C32F-C2B3-4519-AFD5-902AA20FF4AD}"/>
              </a:ext>
            </a:extLst>
          </p:cNvPr>
          <p:cNvSpPr>
            <a:spLocks noGrp="1"/>
          </p:cNvSpPr>
          <p:nvPr>
            <p:ph type="title"/>
          </p:nvPr>
        </p:nvSpPr>
        <p:spPr/>
        <p:txBody>
          <a:bodyPr>
            <a:normAutofit/>
          </a:bodyPr>
          <a:lstStyle/>
          <a:p>
            <a:r>
              <a:rPr lang="tr-TR" sz="3600" dirty="0" err="1">
                <a:solidFill>
                  <a:schemeClr val="accent1"/>
                </a:solidFill>
                <a:latin typeface="Arial" panose="020B0604020202020204" pitchFamily="34" charset="0"/>
                <a:cs typeface="Arial" panose="020B0604020202020204" pitchFamily="34" charset="0"/>
              </a:rPr>
              <a:t>Endikasyonları</a:t>
            </a:r>
            <a:endParaRPr lang="tr-TR" sz="3600" dirty="0">
              <a:solidFill>
                <a:schemeClr val="accent1"/>
              </a:solidFill>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7E037CCD-D344-4CB7-AF54-7F3745A1CD75}"/>
              </a:ext>
            </a:extLst>
          </p:cNvPr>
          <p:cNvSpPr>
            <a:spLocks noGrp="1"/>
          </p:cNvSpPr>
          <p:nvPr>
            <p:ph idx="1"/>
          </p:nvPr>
        </p:nvSpPr>
        <p:spPr>
          <a:xfrm>
            <a:off x="1371600" y="1720074"/>
            <a:ext cx="9601200" cy="4103649"/>
          </a:xfrm>
        </p:spPr>
        <p:txBody>
          <a:bodyPr>
            <a:normAutofit/>
          </a:bodyPr>
          <a:lstStyle/>
          <a:p>
            <a:r>
              <a:rPr lang="tr-TR" sz="2800" cap="none" dirty="0">
                <a:solidFill>
                  <a:schemeClr val="tx1"/>
                </a:solidFill>
                <a:latin typeface="Arial" panose="020B0604020202020204" pitchFamily="34" charset="0"/>
                <a:cs typeface="Arial" panose="020B0604020202020204" pitchFamily="34" charset="0"/>
              </a:rPr>
              <a:t>Difteri bağışıklamasında yüksek risk grupları:</a:t>
            </a:r>
          </a:p>
          <a:p>
            <a:endParaRPr lang="tr-TR" sz="2400" cap="none" dirty="0">
              <a:solidFill>
                <a:schemeClr val="tx1"/>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tr-TR" sz="2400" i="0" cap="none" dirty="0">
                <a:solidFill>
                  <a:schemeClr val="tx1"/>
                </a:solidFill>
                <a:latin typeface="Arial" panose="020B0604020202020204" pitchFamily="34" charset="0"/>
                <a:cs typeface="Arial" panose="020B0604020202020204" pitchFamily="34" charset="0"/>
              </a:rPr>
              <a:t>Sağlık çalışanları</a:t>
            </a:r>
          </a:p>
          <a:p>
            <a:pPr lvl="1">
              <a:buFont typeface="Arial" panose="020B0604020202020204" pitchFamily="34" charset="0"/>
              <a:buChar char="•"/>
            </a:pPr>
            <a:r>
              <a:rPr lang="tr-TR" sz="2400" i="0" cap="none" dirty="0">
                <a:solidFill>
                  <a:schemeClr val="tx1"/>
                </a:solidFill>
                <a:latin typeface="Arial" panose="020B0604020202020204" pitchFamily="34" charset="0"/>
                <a:cs typeface="Arial" panose="020B0604020202020204" pitchFamily="34" charset="0"/>
              </a:rPr>
              <a:t>Askerler </a:t>
            </a:r>
          </a:p>
          <a:p>
            <a:pPr lvl="1">
              <a:buFont typeface="Arial" panose="020B0604020202020204" pitchFamily="34" charset="0"/>
              <a:buChar char="•"/>
            </a:pPr>
            <a:r>
              <a:rPr lang="tr-TR" sz="2400" i="0" cap="none" dirty="0">
                <a:solidFill>
                  <a:schemeClr val="tx1"/>
                </a:solidFill>
                <a:latin typeface="Arial" panose="020B0604020202020204" pitchFamily="34" charset="0"/>
                <a:cs typeface="Arial" panose="020B0604020202020204" pitchFamily="34" charset="0"/>
              </a:rPr>
              <a:t>Toplumla teması yüksek olan kamu çalışanları </a:t>
            </a:r>
          </a:p>
          <a:p>
            <a:pPr lvl="1">
              <a:buFont typeface="Arial" panose="020B0604020202020204" pitchFamily="34" charset="0"/>
              <a:buChar char="•"/>
            </a:pPr>
            <a:r>
              <a:rPr lang="tr-TR" sz="2400" i="0" cap="none" dirty="0">
                <a:solidFill>
                  <a:schemeClr val="tx1"/>
                </a:solidFill>
                <a:latin typeface="Arial" panose="020B0604020202020204" pitchFamily="34" charset="0"/>
                <a:cs typeface="Arial" panose="020B0604020202020204" pitchFamily="34" charset="0"/>
              </a:rPr>
              <a:t>Öğretmenler</a:t>
            </a:r>
          </a:p>
          <a:p>
            <a:pPr lvl="1">
              <a:buFont typeface="Arial" panose="020B0604020202020204" pitchFamily="34" charset="0"/>
              <a:buChar char="•"/>
            </a:pPr>
            <a:r>
              <a:rPr lang="tr-TR" sz="2400" i="0" cap="none" dirty="0">
                <a:solidFill>
                  <a:schemeClr val="tx1"/>
                </a:solidFill>
                <a:latin typeface="Arial" panose="020B0604020202020204" pitchFamily="34" charset="0"/>
                <a:cs typeface="Arial" panose="020B0604020202020204" pitchFamily="34" charset="0"/>
              </a:rPr>
              <a:t>Alkolikler</a:t>
            </a:r>
          </a:p>
          <a:p>
            <a:pPr lvl="1">
              <a:buFont typeface="Arial" panose="020B0604020202020204" pitchFamily="34" charset="0"/>
              <a:buChar char="•"/>
            </a:pPr>
            <a:r>
              <a:rPr lang="tr-TR" sz="2400" i="0" cap="none" dirty="0">
                <a:solidFill>
                  <a:schemeClr val="tx1"/>
                </a:solidFill>
                <a:latin typeface="Arial" panose="020B0604020202020204" pitchFamily="34" charset="0"/>
                <a:cs typeface="Arial" panose="020B0604020202020204" pitchFamily="34" charset="0"/>
              </a:rPr>
              <a:t>Evsizler</a:t>
            </a:r>
          </a:p>
          <a:p>
            <a:pPr lvl="1"/>
            <a:endParaRPr lang="tr-TR" dirty="0">
              <a:latin typeface="Arial" panose="020B0604020202020204" pitchFamily="34" charset="0"/>
              <a:cs typeface="Arial" panose="020B0604020202020204" pitchFamily="34" charset="0"/>
            </a:endParaRPr>
          </a:p>
          <a:p>
            <a:pPr lvl="1"/>
            <a:endParaRPr lang="tr-TR" cap="none" dirty="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3216299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08720C-BBA0-469B-BC30-001CF9836E24}"/>
              </a:ext>
            </a:extLst>
          </p:cNvPr>
          <p:cNvSpPr>
            <a:spLocks noGrp="1"/>
          </p:cNvSpPr>
          <p:nvPr>
            <p:ph type="title"/>
          </p:nvPr>
        </p:nvSpPr>
        <p:spPr>
          <a:xfrm>
            <a:off x="1213624" y="312234"/>
            <a:ext cx="10602951" cy="1013329"/>
          </a:xfrm>
        </p:spPr>
        <p:txBody>
          <a:bodyPr>
            <a:normAutofit/>
          </a:bodyPr>
          <a:lstStyle/>
          <a:p>
            <a:r>
              <a:rPr lang="tr-TR" sz="3600" b="1" dirty="0">
                <a:solidFill>
                  <a:schemeClr val="accent1"/>
                </a:solidFill>
                <a:latin typeface="Arial" panose="020B0604020202020204" pitchFamily="34" charset="0"/>
                <a:cs typeface="Arial" panose="020B0604020202020204" pitchFamily="34" charset="0"/>
              </a:rPr>
              <a:t>Boğmaca</a:t>
            </a:r>
            <a:r>
              <a:rPr lang="tr-TR" sz="3600" dirty="0">
                <a:latin typeface="Arial" panose="020B0604020202020204" pitchFamily="34" charset="0"/>
                <a:cs typeface="Arial" panose="020B0604020202020204" pitchFamily="34" charset="0"/>
              </a:rPr>
              <a:t> </a:t>
            </a:r>
          </a:p>
        </p:txBody>
      </p:sp>
      <p:sp>
        <p:nvSpPr>
          <p:cNvPr id="3" name="İçerik Yer Tutucusu 2">
            <a:extLst>
              <a:ext uri="{FF2B5EF4-FFF2-40B4-BE49-F238E27FC236}">
                <a16:creationId xmlns:a16="http://schemas.microsoft.com/office/drawing/2014/main" id="{85E3D892-B97A-429A-A97A-C1ACB4172635}"/>
              </a:ext>
            </a:extLst>
          </p:cNvPr>
          <p:cNvSpPr>
            <a:spLocks noGrp="1"/>
          </p:cNvSpPr>
          <p:nvPr>
            <p:ph idx="1"/>
          </p:nvPr>
        </p:nvSpPr>
        <p:spPr>
          <a:xfrm>
            <a:off x="838200" y="968724"/>
            <a:ext cx="11353800" cy="6166624"/>
          </a:xfrm>
        </p:spPr>
        <p:txBody>
          <a:bodyPr>
            <a:noAutofit/>
          </a:bodyPr>
          <a:lstStyle/>
          <a:p>
            <a:r>
              <a:rPr lang="tr-TR" sz="2200" dirty="0">
                <a:solidFill>
                  <a:schemeClr val="tx1"/>
                </a:solidFill>
                <a:latin typeface="Arial" panose="020B0604020202020204" pitchFamily="34" charset="0"/>
                <a:cs typeface="Arial" panose="020B0604020202020204" pitchFamily="34" charset="0"/>
              </a:rPr>
              <a:t>Aşı: Tam hücreli (P</a:t>
            </a:r>
            <a:r>
              <a:rPr lang="tr-TR" dirty="0">
                <a:solidFill>
                  <a:schemeClr val="tx1"/>
                </a:solidFill>
                <a:latin typeface="Arial" panose="020B0604020202020204" pitchFamily="34" charset="0"/>
                <a:cs typeface="Arial" panose="020B0604020202020204" pitchFamily="34" charset="0"/>
              </a:rPr>
              <a:t>)(&gt;</a:t>
            </a:r>
            <a:r>
              <a:rPr lang="tr-TR" sz="1800" dirty="0">
                <a:solidFill>
                  <a:schemeClr val="tx1"/>
                </a:solidFill>
                <a:latin typeface="Arial" panose="020B0604020202020204" pitchFamily="34" charset="0"/>
                <a:cs typeface="Arial" panose="020B0604020202020204" pitchFamily="34" charset="0"/>
              </a:rPr>
              <a:t>7 yaş yapılmaz</a:t>
            </a:r>
            <a:r>
              <a:rPr lang="tr-TR" dirty="0">
                <a:solidFill>
                  <a:schemeClr val="tx1"/>
                </a:solidFill>
                <a:latin typeface="Arial" panose="020B0604020202020204" pitchFamily="34" charset="0"/>
                <a:cs typeface="Arial" panose="020B0604020202020204" pitchFamily="34" charset="0"/>
              </a:rPr>
              <a:t>) </a:t>
            </a:r>
            <a:r>
              <a:rPr lang="tr-TR" sz="2200" dirty="0">
                <a:solidFill>
                  <a:schemeClr val="tx1"/>
                </a:solidFill>
                <a:latin typeface="Arial" panose="020B0604020202020204" pitchFamily="34" charset="0"/>
                <a:cs typeface="Arial" panose="020B0604020202020204" pitchFamily="34" charset="0"/>
              </a:rPr>
              <a:t>ve </a:t>
            </a:r>
            <a:r>
              <a:rPr lang="tr-TR" sz="2200" dirty="0" err="1">
                <a:solidFill>
                  <a:schemeClr val="tx1"/>
                </a:solidFill>
                <a:latin typeface="Arial" panose="020B0604020202020204" pitchFamily="34" charset="0"/>
                <a:cs typeface="Arial" panose="020B0604020202020204" pitchFamily="34" charset="0"/>
              </a:rPr>
              <a:t>aselüler</a:t>
            </a:r>
            <a:r>
              <a:rPr lang="tr-TR" sz="2200" dirty="0">
                <a:solidFill>
                  <a:schemeClr val="tx1"/>
                </a:solidFill>
                <a:latin typeface="Arial" panose="020B0604020202020204" pitchFamily="34" charset="0"/>
                <a:cs typeface="Arial" panose="020B0604020202020204" pitchFamily="34" charset="0"/>
              </a:rPr>
              <a:t> (</a:t>
            </a:r>
            <a:r>
              <a:rPr lang="tr-TR" sz="2200" dirty="0" err="1">
                <a:solidFill>
                  <a:schemeClr val="tx1"/>
                </a:solidFill>
                <a:latin typeface="Arial" panose="020B0604020202020204" pitchFamily="34" charset="0"/>
                <a:cs typeface="Arial" panose="020B0604020202020204" pitchFamily="34" charset="0"/>
              </a:rPr>
              <a:t>ap</a:t>
            </a:r>
            <a:r>
              <a:rPr lang="tr-TR" sz="2200" dirty="0">
                <a:solidFill>
                  <a:schemeClr val="tx1"/>
                </a:solidFill>
                <a:latin typeface="Arial" panose="020B0604020202020204" pitchFamily="34" charset="0"/>
                <a:cs typeface="Arial" panose="020B0604020202020204" pitchFamily="34" charset="0"/>
              </a:rPr>
              <a:t>) olmak üzere 2 tip</a:t>
            </a:r>
          </a:p>
          <a:p>
            <a:endParaRPr lang="tr-TR" sz="2200" dirty="0">
              <a:solidFill>
                <a:schemeClr val="tx1"/>
              </a:solidFill>
              <a:latin typeface="Arial" panose="020B0604020202020204" pitchFamily="34" charset="0"/>
              <a:cs typeface="Arial" panose="020B0604020202020204" pitchFamily="34" charset="0"/>
            </a:endParaRPr>
          </a:p>
          <a:p>
            <a:r>
              <a:rPr lang="tr-TR" sz="2200" dirty="0">
                <a:solidFill>
                  <a:schemeClr val="tx1"/>
                </a:solidFill>
                <a:latin typeface="Arial" panose="020B0604020202020204" pitchFamily="34" charset="0"/>
                <a:cs typeface="Arial" panose="020B0604020202020204" pitchFamily="34" charset="0"/>
              </a:rPr>
              <a:t>Uygulama: </a:t>
            </a:r>
            <a:r>
              <a:rPr lang="tr-TR" sz="2200" dirty="0" err="1">
                <a:solidFill>
                  <a:schemeClr val="tx1"/>
                </a:solidFill>
                <a:latin typeface="Arial" panose="020B0604020202020204" pitchFamily="34" charset="0"/>
                <a:cs typeface="Arial" panose="020B0604020202020204" pitchFamily="34" charset="0"/>
              </a:rPr>
              <a:t>intramuskuler</a:t>
            </a:r>
            <a:r>
              <a:rPr lang="tr-TR" sz="2200" dirty="0">
                <a:solidFill>
                  <a:schemeClr val="tx1"/>
                </a:solidFill>
                <a:latin typeface="Arial" panose="020B0604020202020204" pitchFamily="34" charset="0"/>
                <a:cs typeface="Arial" panose="020B0604020202020204" pitchFamily="34" charset="0"/>
              </a:rPr>
              <a:t> (</a:t>
            </a:r>
            <a:r>
              <a:rPr lang="tr-TR" sz="2200" dirty="0" err="1">
                <a:solidFill>
                  <a:schemeClr val="tx1"/>
                </a:solidFill>
                <a:latin typeface="Arial" panose="020B0604020202020204" pitchFamily="34" charset="0"/>
                <a:cs typeface="Arial" panose="020B0604020202020204" pitchFamily="34" charset="0"/>
              </a:rPr>
              <a:t>deltoid</a:t>
            </a:r>
            <a:r>
              <a:rPr lang="tr-TR" sz="2200" dirty="0">
                <a:solidFill>
                  <a:schemeClr val="tx1"/>
                </a:solidFill>
                <a:latin typeface="Arial" panose="020B0604020202020204" pitchFamily="34" charset="0"/>
                <a:cs typeface="Arial" panose="020B0604020202020204" pitchFamily="34" charset="0"/>
              </a:rPr>
              <a:t>)</a:t>
            </a:r>
          </a:p>
          <a:p>
            <a:pPr marL="0" indent="0">
              <a:buNone/>
            </a:pPr>
            <a:endParaRPr lang="tr-TR" sz="2200" dirty="0">
              <a:solidFill>
                <a:schemeClr val="tx1"/>
              </a:solidFill>
              <a:latin typeface="Arial" panose="020B0604020202020204" pitchFamily="34" charset="0"/>
              <a:cs typeface="Arial" panose="020B0604020202020204" pitchFamily="34" charset="0"/>
            </a:endParaRPr>
          </a:p>
          <a:p>
            <a:r>
              <a:rPr lang="tr-TR" sz="2200" dirty="0" err="1">
                <a:solidFill>
                  <a:schemeClr val="tx1"/>
                </a:solidFill>
                <a:latin typeface="Arial" panose="020B0604020202020204" pitchFamily="34" charset="0"/>
                <a:cs typeface="Arial" panose="020B0604020202020204" pitchFamily="34" charset="0"/>
              </a:rPr>
              <a:t>Koruyuculuk:yaklaşık</a:t>
            </a:r>
            <a:r>
              <a:rPr lang="tr-TR" sz="2200" dirty="0">
                <a:solidFill>
                  <a:schemeClr val="tx1"/>
                </a:solidFill>
                <a:latin typeface="Arial" panose="020B0604020202020204" pitchFamily="34" charset="0"/>
                <a:cs typeface="Arial" panose="020B0604020202020204" pitchFamily="34" charset="0"/>
              </a:rPr>
              <a:t> 4-6 yıl</a:t>
            </a:r>
          </a:p>
          <a:p>
            <a:endParaRPr lang="tr-TR" sz="2200" dirty="0">
              <a:solidFill>
                <a:schemeClr val="tx1"/>
              </a:solidFill>
              <a:latin typeface="Arial" panose="020B0604020202020204" pitchFamily="34" charset="0"/>
              <a:cs typeface="Arial" panose="020B0604020202020204" pitchFamily="34" charset="0"/>
            </a:endParaRPr>
          </a:p>
          <a:p>
            <a:r>
              <a:rPr lang="tr-TR" sz="2200" dirty="0">
                <a:solidFill>
                  <a:schemeClr val="tx1"/>
                </a:solidFill>
                <a:latin typeface="Arial" panose="020B0604020202020204" pitchFamily="34" charset="0"/>
                <a:cs typeface="Arial" panose="020B0604020202020204" pitchFamily="34" charset="0"/>
              </a:rPr>
              <a:t>Erişkin </a:t>
            </a:r>
            <a:r>
              <a:rPr lang="tr-TR" sz="22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tr-TR" sz="2200" dirty="0">
                <a:solidFill>
                  <a:schemeClr val="tx1"/>
                </a:solidFill>
                <a:latin typeface="Arial" panose="020B0604020202020204" pitchFamily="34" charset="0"/>
                <a:cs typeface="Arial" panose="020B0604020202020204" pitchFamily="34" charset="0"/>
              </a:rPr>
              <a:t>çoğunlukla tanı konamamakta</a:t>
            </a:r>
          </a:p>
          <a:p>
            <a:endParaRPr lang="tr-TR" sz="2200" dirty="0">
              <a:solidFill>
                <a:schemeClr val="tx1"/>
              </a:solidFill>
              <a:latin typeface="Arial" panose="020B0604020202020204" pitchFamily="34" charset="0"/>
              <a:cs typeface="Arial" panose="020B0604020202020204" pitchFamily="34" charset="0"/>
            </a:endParaRPr>
          </a:p>
          <a:p>
            <a:pPr>
              <a:lnSpc>
                <a:spcPct val="74000"/>
              </a:lnSpc>
            </a:pPr>
            <a:r>
              <a:rPr lang="tr-TR" sz="2200" dirty="0">
                <a:solidFill>
                  <a:schemeClr val="tx1"/>
                </a:solidFill>
                <a:latin typeface="Arial" panose="020B0604020202020204" pitchFamily="34" charset="0"/>
                <a:cs typeface="Arial" panose="020B0604020202020204" pitchFamily="34" charset="0"/>
              </a:rPr>
              <a:t>Son yıllardaki boğmaca epidemilerinde en yüksek olgu sayısının altı aydan küçük bebekler olması nedeniyle:</a:t>
            </a:r>
          </a:p>
          <a:p>
            <a:pPr marL="0" indent="0">
              <a:lnSpc>
                <a:spcPct val="74000"/>
              </a:lnSpc>
              <a:buNone/>
            </a:pPr>
            <a:r>
              <a:rPr lang="tr-TR" sz="2200" dirty="0">
                <a:solidFill>
                  <a:schemeClr val="tx1"/>
                </a:solidFill>
                <a:latin typeface="Arial" panose="020B0604020202020204" pitchFamily="34" charset="0"/>
                <a:cs typeface="Arial" panose="020B0604020202020204" pitchFamily="34" charset="0"/>
              </a:rPr>
              <a:t>          </a:t>
            </a:r>
            <a:r>
              <a:rPr lang="tr-TR"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dirty="0">
                <a:solidFill>
                  <a:schemeClr val="tx1"/>
                </a:solidFill>
                <a:latin typeface="Arial" panose="020B0604020202020204" pitchFamily="34" charset="0"/>
                <a:cs typeface="Arial" panose="020B0604020202020204" pitchFamily="34" charset="0"/>
              </a:rPr>
              <a:t>gebelere </a:t>
            </a:r>
          </a:p>
          <a:p>
            <a:pPr marL="0" indent="0">
              <a:lnSpc>
                <a:spcPct val="74000"/>
              </a:lnSpc>
              <a:buNone/>
            </a:pPr>
            <a:r>
              <a:rPr lang="tr-TR" dirty="0">
                <a:solidFill>
                  <a:schemeClr val="tx1"/>
                </a:solidFill>
                <a:latin typeface="Arial" panose="020B0604020202020204" pitchFamily="34" charset="0"/>
                <a:cs typeface="Arial" panose="020B0604020202020204" pitchFamily="34" charset="0"/>
              </a:rPr>
              <a:t>           </a:t>
            </a:r>
            <a:r>
              <a:rPr lang="tr-TR"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dirty="0">
                <a:solidFill>
                  <a:schemeClr val="tx1"/>
                </a:solidFill>
                <a:latin typeface="Arial" panose="020B0604020202020204" pitchFamily="34" charset="0"/>
                <a:cs typeface="Arial" panose="020B0604020202020204" pitchFamily="34" charset="0"/>
              </a:rPr>
              <a:t>özellikle bebekle temas eden sağlık çalışanları başta olmak üzere erişkinlere</a:t>
            </a:r>
            <a:endParaRPr lang="tr-TR" dirty="0">
              <a:solidFill>
                <a:schemeClr val="tx1"/>
              </a:solidFill>
              <a:latin typeface="Arial" panose="020B0604020202020204" pitchFamily="34" charset="0"/>
              <a:cs typeface="Arial" panose="020B0604020202020204" pitchFamily="34" charset="0"/>
              <a:sym typeface="Wingdings" panose="05000000000000000000" pitchFamily="2" charset="2"/>
            </a:endParaRPr>
          </a:p>
          <a:p>
            <a:pPr marL="0" indent="0">
              <a:lnSpc>
                <a:spcPct val="74000"/>
              </a:lnSpc>
              <a:buNone/>
            </a:pPr>
            <a:r>
              <a:rPr lang="tr-TR" sz="22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tr-TR" sz="2200" dirty="0" err="1">
                <a:solidFill>
                  <a:schemeClr val="tx1"/>
                </a:solidFill>
                <a:latin typeface="Arial" panose="020B0604020202020204" pitchFamily="34" charset="0"/>
                <a:cs typeface="Arial" panose="020B0604020202020204" pitchFamily="34" charset="0"/>
              </a:rPr>
              <a:t>Tdap</a:t>
            </a:r>
            <a:r>
              <a:rPr lang="tr-TR" sz="2200" dirty="0">
                <a:solidFill>
                  <a:schemeClr val="tx1"/>
                </a:solidFill>
                <a:latin typeface="Arial" panose="020B0604020202020204" pitchFamily="34" charset="0"/>
                <a:cs typeface="Arial" panose="020B0604020202020204" pitchFamily="34" charset="0"/>
              </a:rPr>
              <a:t> önerilmekte</a:t>
            </a:r>
          </a:p>
        </p:txBody>
      </p:sp>
    </p:spTree>
    <p:extLst>
      <p:ext uri="{BB962C8B-B14F-4D97-AF65-F5344CB8AC3E}">
        <p14:creationId xmlns:p14="http://schemas.microsoft.com/office/powerpoint/2010/main" val="3181562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736C4C-888C-42C2-91D9-2FDCD9D8ACC7}"/>
              </a:ext>
            </a:extLst>
          </p:cNvPr>
          <p:cNvSpPr>
            <a:spLocks noGrp="1"/>
          </p:cNvSpPr>
          <p:nvPr>
            <p:ph type="title"/>
          </p:nvPr>
        </p:nvSpPr>
        <p:spPr>
          <a:xfrm>
            <a:off x="1216835" y="203201"/>
            <a:ext cx="10515600" cy="1325563"/>
          </a:xfrm>
        </p:spPr>
        <p:txBody>
          <a:bodyPr>
            <a:normAutofit/>
          </a:bodyPr>
          <a:lstStyle/>
          <a:p>
            <a:r>
              <a:rPr lang="tr-TR" sz="3600" b="1" dirty="0" err="1">
                <a:solidFill>
                  <a:schemeClr val="accent1"/>
                </a:solidFill>
                <a:latin typeface="Arial" panose="020B0604020202020204" pitchFamily="34" charset="0"/>
                <a:cs typeface="Arial" panose="020B0604020202020204" pitchFamily="34" charset="0"/>
              </a:rPr>
              <a:t>Tetanoz</a:t>
            </a:r>
            <a:r>
              <a:rPr lang="tr-TR" sz="3600" dirty="0">
                <a:latin typeface="Arial" panose="020B0604020202020204" pitchFamily="34" charset="0"/>
                <a:cs typeface="Arial" panose="020B0604020202020204" pitchFamily="34" charset="0"/>
              </a:rPr>
              <a:t> </a:t>
            </a:r>
          </a:p>
        </p:txBody>
      </p:sp>
      <p:sp>
        <p:nvSpPr>
          <p:cNvPr id="3" name="İçerik Yer Tutucusu 2">
            <a:extLst>
              <a:ext uri="{FF2B5EF4-FFF2-40B4-BE49-F238E27FC236}">
                <a16:creationId xmlns:a16="http://schemas.microsoft.com/office/drawing/2014/main" id="{63FB5F6C-A3DE-4FC7-86A1-8269F253218C}"/>
              </a:ext>
            </a:extLst>
          </p:cNvPr>
          <p:cNvSpPr>
            <a:spLocks noGrp="1"/>
          </p:cNvSpPr>
          <p:nvPr>
            <p:ph idx="1"/>
          </p:nvPr>
        </p:nvSpPr>
        <p:spPr>
          <a:xfrm>
            <a:off x="938560" y="1195658"/>
            <a:ext cx="11072150" cy="5662342"/>
          </a:xfrm>
        </p:spPr>
        <p:txBody>
          <a:bodyPr>
            <a:normAutofit lnSpcReduction="10000"/>
          </a:bodyPr>
          <a:lstStyle/>
          <a:p>
            <a:r>
              <a:rPr lang="tr-TR" sz="2200" dirty="0">
                <a:solidFill>
                  <a:schemeClr val="tx1"/>
                </a:solidFill>
                <a:latin typeface="Arial" panose="020B0604020202020204" pitchFamily="34" charset="0"/>
                <a:cs typeface="Arial" panose="020B0604020202020204" pitchFamily="34" charset="0"/>
              </a:rPr>
              <a:t>Aşı: </a:t>
            </a:r>
            <a:r>
              <a:rPr lang="tr-TR" sz="2200" dirty="0" err="1">
                <a:solidFill>
                  <a:schemeClr val="tx1"/>
                </a:solidFill>
                <a:latin typeface="Arial" panose="020B0604020202020204" pitchFamily="34" charset="0"/>
                <a:cs typeface="Arial" panose="020B0604020202020204" pitchFamily="34" charset="0"/>
              </a:rPr>
              <a:t>Toksoid</a:t>
            </a:r>
            <a:r>
              <a:rPr lang="tr-TR" sz="2200" dirty="0">
                <a:solidFill>
                  <a:schemeClr val="tx1"/>
                </a:solidFill>
                <a:latin typeface="Arial" panose="020B0604020202020204" pitchFamily="34" charset="0"/>
                <a:cs typeface="Arial" panose="020B0604020202020204" pitchFamily="34" charset="0"/>
              </a:rPr>
              <a:t> aşı</a:t>
            </a:r>
          </a:p>
          <a:p>
            <a:endParaRPr lang="tr-TR" sz="2200" dirty="0">
              <a:solidFill>
                <a:schemeClr val="tx1"/>
              </a:solidFill>
              <a:latin typeface="Arial" panose="020B0604020202020204" pitchFamily="34" charset="0"/>
              <a:cs typeface="Arial" panose="020B0604020202020204" pitchFamily="34" charset="0"/>
            </a:endParaRPr>
          </a:p>
          <a:p>
            <a:r>
              <a:rPr lang="tr-TR" sz="2200" dirty="0">
                <a:solidFill>
                  <a:schemeClr val="tx1"/>
                </a:solidFill>
                <a:latin typeface="Arial" panose="020B0604020202020204" pitchFamily="34" charset="0"/>
                <a:cs typeface="Arial" panose="020B0604020202020204" pitchFamily="34" charset="0"/>
              </a:rPr>
              <a:t>Uygulama: </a:t>
            </a:r>
            <a:r>
              <a:rPr lang="tr-TR" sz="2200" dirty="0" err="1">
                <a:solidFill>
                  <a:schemeClr val="tx1"/>
                </a:solidFill>
                <a:latin typeface="Arial" panose="020B0604020202020204" pitchFamily="34" charset="0"/>
                <a:cs typeface="Arial" panose="020B0604020202020204" pitchFamily="34" charset="0"/>
              </a:rPr>
              <a:t>intramuskuler</a:t>
            </a:r>
            <a:r>
              <a:rPr lang="tr-TR" sz="2200" dirty="0">
                <a:solidFill>
                  <a:schemeClr val="tx1"/>
                </a:solidFill>
                <a:latin typeface="Arial" panose="020B0604020202020204" pitchFamily="34" charset="0"/>
                <a:cs typeface="Arial" panose="020B0604020202020204" pitchFamily="34" charset="0"/>
              </a:rPr>
              <a:t> (</a:t>
            </a:r>
            <a:r>
              <a:rPr lang="tr-TR" sz="2200" dirty="0" err="1">
                <a:solidFill>
                  <a:schemeClr val="tx1"/>
                </a:solidFill>
                <a:latin typeface="Arial" panose="020B0604020202020204" pitchFamily="34" charset="0"/>
                <a:cs typeface="Arial" panose="020B0604020202020204" pitchFamily="34" charset="0"/>
              </a:rPr>
              <a:t>deltoid</a:t>
            </a:r>
            <a:r>
              <a:rPr lang="tr-TR" sz="2200" dirty="0">
                <a:solidFill>
                  <a:schemeClr val="tx1"/>
                </a:solidFill>
                <a:latin typeface="Arial" panose="020B0604020202020204" pitchFamily="34" charset="0"/>
                <a:cs typeface="Arial" panose="020B0604020202020204" pitchFamily="34" charset="0"/>
              </a:rPr>
              <a:t>)</a:t>
            </a:r>
          </a:p>
          <a:p>
            <a:endParaRPr lang="tr-TR" sz="2200" dirty="0">
              <a:solidFill>
                <a:schemeClr val="tx1"/>
              </a:solidFill>
              <a:latin typeface="Arial" panose="020B0604020202020204" pitchFamily="34" charset="0"/>
              <a:cs typeface="Arial" panose="020B0604020202020204" pitchFamily="34" charset="0"/>
            </a:endParaRPr>
          </a:p>
          <a:p>
            <a:r>
              <a:rPr lang="tr-TR" sz="2200" dirty="0">
                <a:solidFill>
                  <a:schemeClr val="tx1"/>
                </a:solidFill>
                <a:latin typeface="Arial" panose="020B0604020202020204" pitchFamily="34" charset="0"/>
                <a:cs typeface="Arial" panose="020B0604020202020204" pitchFamily="34" charset="0"/>
              </a:rPr>
              <a:t>Koruyuculuk: </a:t>
            </a:r>
            <a:r>
              <a:rPr lang="tr-TR" sz="2200" dirty="0" err="1">
                <a:solidFill>
                  <a:schemeClr val="tx1"/>
                </a:solidFill>
                <a:latin typeface="Arial" panose="020B0604020202020204" pitchFamily="34" charset="0"/>
                <a:cs typeface="Arial" panose="020B0604020202020204" pitchFamily="34" charset="0"/>
              </a:rPr>
              <a:t>Tetanoz</a:t>
            </a:r>
            <a:r>
              <a:rPr lang="tr-TR" sz="2200" dirty="0">
                <a:solidFill>
                  <a:schemeClr val="tx1"/>
                </a:solidFill>
                <a:latin typeface="Arial" panose="020B0604020202020204" pitchFamily="34" charset="0"/>
                <a:cs typeface="Arial" panose="020B0604020202020204" pitchFamily="34" charset="0"/>
              </a:rPr>
              <a:t> 13-14 yıl %96 oranında </a:t>
            </a:r>
          </a:p>
          <a:p>
            <a:pPr marL="0" indent="0">
              <a:buNone/>
            </a:pPr>
            <a:r>
              <a:rPr lang="tr-TR" sz="2200" dirty="0">
                <a:solidFill>
                  <a:schemeClr val="tx1"/>
                </a:solidFill>
                <a:latin typeface="Arial" panose="020B0604020202020204" pitchFamily="34" charset="0"/>
                <a:cs typeface="Arial" panose="020B0604020202020204" pitchFamily="34" charset="0"/>
              </a:rPr>
              <a:t>                         </a:t>
            </a:r>
            <a:r>
              <a:rPr lang="tr-TR" sz="22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200" dirty="0">
                <a:solidFill>
                  <a:schemeClr val="tx1"/>
                </a:solidFill>
                <a:latin typeface="Arial" panose="020B0604020202020204" pitchFamily="34" charset="0"/>
                <a:cs typeface="Arial" panose="020B0604020202020204" pitchFamily="34" charset="0"/>
              </a:rPr>
              <a:t>destek dozu yapılmasa bile %72 oranında 25 yıla kadar koruyucu</a:t>
            </a:r>
          </a:p>
          <a:p>
            <a:pPr marL="0" indent="0">
              <a:buNone/>
            </a:pPr>
            <a:endParaRPr lang="tr-TR" sz="2200" dirty="0">
              <a:solidFill>
                <a:schemeClr val="tx1"/>
              </a:solidFill>
              <a:latin typeface="Arial" panose="020B0604020202020204" pitchFamily="34" charset="0"/>
              <a:cs typeface="Arial" panose="020B0604020202020204" pitchFamily="34" charset="0"/>
            </a:endParaRPr>
          </a:p>
          <a:p>
            <a:r>
              <a:rPr lang="tr-TR" sz="2200" dirty="0">
                <a:solidFill>
                  <a:schemeClr val="tx1"/>
                </a:solidFill>
                <a:latin typeface="Arial" panose="020B0604020202020204" pitchFamily="34" charset="0"/>
                <a:cs typeface="Arial" panose="020B0604020202020204" pitchFamily="34" charset="0"/>
              </a:rPr>
              <a:t>“</a:t>
            </a:r>
            <a:r>
              <a:rPr lang="tr-TR" sz="2200" b="1" dirty="0" err="1">
                <a:solidFill>
                  <a:schemeClr val="tx1"/>
                </a:solidFill>
                <a:latin typeface="Arial" panose="020B0604020202020204" pitchFamily="34" charset="0"/>
                <a:cs typeface="Arial" panose="020B0604020202020204" pitchFamily="34" charset="0"/>
              </a:rPr>
              <a:t>Maternal</a:t>
            </a:r>
            <a:r>
              <a:rPr lang="tr-TR" sz="2200" b="1" dirty="0">
                <a:solidFill>
                  <a:schemeClr val="tx1"/>
                </a:solidFill>
                <a:latin typeface="Arial" panose="020B0604020202020204" pitchFamily="34" charset="0"/>
                <a:cs typeface="Arial" panose="020B0604020202020204" pitchFamily="34" charset="0"/>
              </a:rPr>
              <a:t> </a:t>
            </a:r>
            <a:r>
              <a:rPr lang="tr-TR" sz="2200" b="1" dirty="0" err="1">
                <a:solidFill>
                  <a:schemeClr val="tx1"/>
                </a:solidFill>
                <a:latin typeface="Arial" panose="020B0604020202020204" pitchFamily="34" charset="0"/>
                <a:cs typeface="Arial" panose="020B0604020202020204" pitchFamily="34" charset="0"/>
              </a:rPr>
              <a:t>Neonatal</a:t>
            </a:r>
            <a:r>
              <a:rPr lang="tr-TR" sz="2200" b="1" dirty="0">
                <a:solidFill>
                  <a:schemeClr val="tx1"/>
                </a:solidFill>
                <a:latin typeface="Arial" panose="020B0604020202020204" pitchFamily="34" charset="0"/>
                <a:cs typeface="Arial" panose="020B0604020202020204" pitchFamily="34" charset="0"/>
              </a:rPr>
              <a:t> </a:t>
            </a:r>
            <a:r>
              <a:rPr lang="tr-TR" sz="2200" b="1" dirty="0" err="1">
                <a:solidFill>
                  <a:schemeClr val="tx1"/>
                </a:solidFill>
                <a:latin typeface="Arial" panose="020B0604020202020204" pitchFamily="34" charset="0"/>
                <a:cs typeface="Arial" panose="020B0604020202020204" pitchFamily="34" charset="0"/>
              </a:rPr>
              <a:t>Tetanoz</a:t>
            </a:r>
            <a:r>
              <a:rPr lang="tr-TR" sz="2200" b="1" dirty="0">
                <a:solidFill>
                  <a:schemeClr val="tx1"/>
                </a:solidFill>
                <a:latin typeface="Arial" panose="020B0604020202020204" pitchFamily="34" charset="0"/>
                <a:cs typeface="Arial" panose="020B0604020202020204" pitchFamily="34" charset="0"/>
              </a:rPr>
              <a:t> Eliminasyon Programı</a:t>
            </a:r>
            <a:r>
              <a:rPr lang="tr-TR" sz="2200" dirty="0">
                <a:solidFill>
                  <a:schemeClr val="tx1"/>
                </a:solidFill>
                <a:latin typeface="Arial" panose="020B0604020202020204" pitchFamily="34" charset="0"/>
                <a:cs typeface="Arial" panose="020B0604020202020204" pitchFamily="34" charset="0"/>
              </a:rPr>
              <a:t>”</a:t>
            </a:r>
            <a:r>
              <a:rPr lang="tr-TR" sz="2200" cap="none" dirty="0">
                <a:solidFill>
                  <a:schemeClr val="tx1"/>
                </a:solidFill>
                <a:latin typeface="Arial" panose="020B0604020202020204" pitchFamily="34" charset="0"/>
                <a:cs typeface="Arial" panose="020B0604020202020204" pitchFamily="34" charset="0"/>
              </a:rPr>
              <a:t> sayesinde günümüzde artık yenidoğan </a:t>
            </a:r>
            <a:r>
              <a:rPr lang="tr-TR" sz="2200" cap="none" dirty="0" err="1">
                <a:solidFill>
                  <a:schemeClr val="tx1"/>
                </a:solidFill>
                <a:latin typeface="Arial" panose="020B0604020202020204" pitchFamily="34" charset="0"/>
                <a:cs typeface="Arial" panose="020B0604020202020204" pitchFamily="34" charset="0"/>
              </a:rPr>
              <a:t>tetanozu</a:t>
            </a:r>
            <a:r>
              <a:rPr lang="tr-TR" sz="2200" cap="none" dirty="0">
                <a:solidFill>
                  <a:schemeClr val="tx1"/>
                </a:solidFill>
                <a:latin typeface="Arial" panose="020B0604020202020204" pitchFamily="34" charset="0"/>
                <a:cs typeface="Arial" panose="020B0604020202020204" pitchFamily="34" charset="0"/>
              </a:rPr>
              <a:t> olguları görülmemekle birlikte </a:t>
            </a:r>
          </a:p>
          <a:p>
            <a:pPr marL="0" indent="0">
              <a:buNone/>
            </a:pPr>
            <a:r>
              <a:rPr lang="tr-TR" sz="2200" cap="none" dirty="0">
                <a:solidFill>
                  <a:schemeClr val="tx1"/>
                </a:solidFill>
                <a:latin typeface="Arial" panose="020B0604020202020204" pitchFamily="34" charset="0"/>
                <a:cs typeface="Arial" panose="020B0604020202020204" pitchFamily="34" charset="0"/>
              </a:rPr>
              <a:t>                         </a:t>
            </a:r>
            <a:r>
              <a:rPr lang="tr-TR" sz="2200" cap="none"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tr-TR" sz="2200" cap="none" dirty="0">
                <a:solidFill>
                  <a:schemeClr val="tx1"/>
                </a:solidFill>
                <a:latin typeface="Arial" panose="020B0604020202020204" pitchFamily="34" charset="0"/>
                <a:cs typeface="Arial" panose="020B0604020202020204" pitchFamily="34" charset="0"/>
              </a:rPr>
              <a:t>ileri yaşlarda </a:t>
            </a:r>
            <a:r>
              <a:rPr lang="tr-TR" sz="2200" cap="none" dirty="0" err="1">
                <a:solidFill>
                  <a:schemeClr val="tx1"/>
                </a:solidFill>
                <a:latin typeface="Arial" panose="020B0604020202020204" pitchFamily="34" charset="0"/>
                <a:cs typeface="Arial" panose="020B0604020202020204" pitchFamily="34" charset="0"/>
              </a:rPr>
              <a:t>tetanoz</a:t>
            </a:r>
            <a:r>
              <a:rPr lang="tr-TR" sz="2200" cap="none" dirty="0">
                <a:solidFill>
                  <a:schemeClr val="tx1"/>
                </a:solidFill>
                <a:latin typeface="Arial" panose="020B0604020202020204" pitchFamily="34" charset="0"/>
                <a:cs typeface="Arial" panose="020B0604020202020204" pitchFamily="34" charset="0"/>
              </a:rPr>
              <a:t> olgularına rastlanmakta</a:t>
            </a:r>
          </a:p>
          <a:p>
            <a:endParaRPr lang="tr-TR" sz="2200" cap="none" dirty="0">
              <a:solidFill>
                <a:schemeClr val="tx1"/>
              </a:solidFill>
              <a:latin typeface="Arial" panose="020B0604020202020204" pitchFamily="34" charset="0"/>
              <a:cs typeface="Arial" panose="020B0604020202020204" pitchFamily="34" charset="0"/>
            </a:endParaRPr>
          </a:p>
          <a:p>
            <a:r>
              <a:rPr lang="tr-TR" sz="2200" cap="none" dirty="0" err="1">
                <a:solidFill>
                  <a:schemeClr val="tx1"/>
                </a:solidFill>
                <a:latin typeface="Arial" panose="020B0604020202020204" pitchFamily="34" charset="0"/>
                <a:cs typeface="Arial" panose="020B0604020202020204" pitchFamily="34" charset="0"/>
              </a:rPr>
              <a:t>Tetanoz</a:t>
            </a:r>
            <a:r>
              <a:rPr lang="tr-TR" sz="2200" cap="none" dirty="0">
                <a:solidFill>
                  <a:schemeClr val="tx1"/>
                </a:solidFill>
                <a:latin typeface="Arial" panose="020B0604020202020204" pitchFamily="34" charset="0"/>
                <a:cs typeface="Arial" panose="020B0604020202020204" pitchFamily="34" charset="0"/>
              </a:rPr>
              <a:t> aşısıyla oluşan koruyucu antitoksin düzeyleri:</a:t>
            </a:r>
          </a:p>
          <a:p>
            <a:pPr marL="0" indent="0">
              <a:buNone/>
            </a:pPr>
            <a:r>
              <a:rPr lang="tr-TR" sz="2200" dirty="0">
                <a:solidFill>
                  <a:schemeClr val="tx1"/>
                </a:solidFill>
                <a:latin typeface="Arial" panose="020B0604020202020204" pitchFamily="34" charset="0"/>
                <a:cs typeface="Arial" panose="020B0604020202020204" pitchFamily="34" charset="0"/>
              </a:rPr>
              <a:t>                         </a:t>
            </a:r>
            <a:r>
              <a:rPr lang="tr-TR" sz="22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tr-TR" sz="2200" cap="none" dirty="0">
                <a:solidFill>
                  <a:schemeClr val="tx1"/>
                </a:solidFill>
                <a:latin typeface="Arial" panose="020B0604020202020204" pitchFamily="34" charset="0"/>
                <a:cs typeface="Arial" panose="020B0604020202020204" pitchFamily="34" charset="0"/>
              </a:rPr>
              <a:t>ilerleyen yaşla birlikte belirgin olarak azalmakta</a:t>
            </a:r>
          </a:p>
          <a:p>
            <a:pPr marL="0" indent="0">
              <a:buNone/>
            </a:pPr>
            <a:endParaRPr lang="tr-TR" sz="2400" cap="none" dirty="0">
              <a:latin typeface="Arial" panose="020B0604020202020204" pitchFamily="34" charset="0"/>
              <a:cs typeface="Arial" panose="020B0604020202020204" pitchFamily="34" charset="0"/>
            </a:endParaRPr>
          </a:p>
        </p:txBody>
      </p:sp>
      <p:pic>
        <p:nvPicPr>
          <p:cNvPr id="4098" name="Picture 2">
            <a:extLst>
              <a:ext uri="{FF2B5EF4-FFF2-40B4-BE49-F238E27FC236}">
                <a16:creationId xmlns:a16="http://schemas.microsoft.com/office/drawing/2014/main" id="{168D8036-8FDF-495F-8E72-82979AA56D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0098" y="414363"/>
            <a:ext cx="3804390" cy="2250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178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62B8CB-2DC1-4003-A6F3-B20C24389096}"/>
              </a:ext>
            </a:extLst>
          </p:cNvPr>
          <p:cNvSpPr>
            <a:spLocks noGrp="1"/>
          </p:cNvSpPr>
          <p:nvPr>
            <p:ph type="title"/>
          </p:nvPr>
        </p:nvSpPr>
        <p:spPr>
          <a:xfrm>
            <a:off x="1295400" y="685800"/>
            <a:ext cx="9601200" cy="1485900"/>
          </a:xfrm>
        </p:spPr>
        <p:txBody>
          <a:bodyPr>
            <a:normAutofit/>
          </a:bodyPr>
          <a:lstStyle/>
          <a:p>
            <a:r>
              <a:rPr lang="tr-TR" sz="3600" dirty="0" err="1">
                <a:solidFill>
                  <a:schemeClr val="accent1"/>
                </a:solidFill>
                <a:latin typeface="Arial" panose="020B0604020202020204" pitchFamily="34" charset="0"/>
                <a:cs typeface="Arial" panose="020B0604020202020204" pitchFamily="34" charset="0"/>
              </a:rPr>
              <a:t>Endikasyonları</a:t>
            </a:r>
            <a:endParaRPr lang="tr-TR" sz="3600" dirty="0">
              <a:solidFill>
                <a:schemeClr val="accent1"/>
              </a:solidFill>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FC076AB8-F836-486E-B468-17E7160A5AEE}"/>
              </a:ext>
            </a:extLst>
          </p:cNvPr>
          <p:cNvSpPr>
            <a:spLocks noGrp="1"/>
          </p:cNvSpPr>
          <p:nvPr>
            <p:ph idx="1"/>
          </p:nvPr>
        </p:nvSpPr>
        <p:spPr>
          <a:xfrm>
            <a:off x="925551" y="2007220"/>
            <a:ext cx="10791528" cy="3886200"/>
          </a:xfrm>
        </p:spPr>
        <p:txBody>
          <a:bodyPr>
            <a:normAutofit fontScale="85000" lnSpcReduction="20000"/>
          </a:bodyPr>
          <a:lstStyle/>
          <a:p>
            <a:r>
              <a:rPr lang="tr-TR" sz="2800" dirty="0">
                <a:solidFill>
                  <a:schemeClr val="tx1"/>
                </a:solidFill>
                <a:latin typeface="Arial" panose="020B0604020202020204" pitchFamily="34" charset="0"/>
                <a:cs typeface="Arial" panose="020B0604020202020204" pitchFamily="34" charset="0"/>
              </a:rPr>
              <a:t>Çocukluk çağında rutin olarak </a:t>
            </a:r>
          </a:p>
          <a:p>
            <a:endParaRPr lang="tr-TR" sz="2800" dirty="0">
              <a:solidFill>
                <a:schemeClr val="tx1"/>
              </a:solidFill>
              <a:latin typeface="Arial" panose="020B0604020202020204" pitchFamily="34" charset="0"/>
              <a:cs typeface="Arial" panose="020B0604020202020204" pitchFamily="34" charset="0"/>
            </a:endParaRPr>
          </a:p>
          <a:p>
            <a:r>
              <a:rPr lang="tr-TR" sz="2800" dirty="0">
                <a:solidFill>
                  <a:schemeClr val="tx1"/>
                </a:solidFill>
                <a:latin typeface="Arial" panose="020B0604020202020204" pitchFamily="34" charset="0"/>
                <a:cs typeface="Arial" panose="020B0604020202020204" pitchFamily="34" charset="0"/>
              </a:rPr>
              <a:t>Primer </a:t>
            </a:r>
            <a:r>
              <a:rPr lang="tr-TR" sz="2800" dirty="0" err="1">
                <a:solidFill>
                  <a:schemeClr val="tx1"/>
                </a:solidFill>
                <a:latin typeface="Arial" panose="020B0604020202020204" pitchFamily="34" charset="0"/>
                <a:cs typeface="Arial" panose="020B0604020202020204" pitchFamily="34" charset="0"/>
              </a:rPr>
              <a:t>immünizasyonunu</a:t>
            </a:r>
            <a:r>
              <a:rPr lang="tr-TR" sz="2800" dirty="0">
                <a:solidFill>
                  <a:schemeClr val="tx1"/>
                </a:solidFill>
                <a:latin typeface="Arial" panose="020B0604020202020204" pitchFamily="34" charset="0"/>
                <a:cs typeface="Arial" panose="020B0604020202020204" pitchFamily="34" charset="0"/>
              </a:rPr>
              <a:t> tamamlamamış/hiç aşılanmamış erişkinler</a:t>
            </a:r>
          </a:p>
          <a:p>
            <a:endParaRPr lang="tr-TR" sz="2800" dirty="0">
              <a:solidFill>
                <a:schemeClr val="tx1"/>
              </a:solidFill>
              <a:latin typeface="Arial" panose="020B0604020202020204" pitchFamily="34" charset="0"/>
              <a:cs typeface="Arial" panose="020B0604020202020204" pitchFamily="34" charset="0"/>
            </a:endParaRPr>
          </a:p>
          <a:p>
            <a:r>
              <a:rPr lang="tr-TR" sz="2800" dirty="0">
                <a:solidFill>
                  <a:schemeClr val="tx1"/>
                </a:solidFill>
                <a:latin typeface="Arial" panose="020B0604020202020204" pitchFamily="34" charset="0"/>
                <a:cs typeface="Arial" panose="020B0604020202020204" pitchFamily="34" charset="0"/>
              </a:rPr>
              <a:t>Gebeler</a:t>
            </a:r>
          </a:p>
          <a:p>
            <a:endParaRPr lang="tr-TR" sz="2800" dirty="0">
              <a:solidFill>
                <a:schemeClr val="tx1"/>
              </a:solidFill>
              <a:latin typeface="Arial" panose="020B0604020202020204" pitchFamily="34" charset="0"/>
              <a:cs typeface="Arial" panose="020B0604020202020204" pitchFamily="34" charset="0"/>
            </a:endParaRPr>
          </a:p>
          <a:p>
            <a:r>
              <a:rPr lang="tr-TR" sz="2800" dirty="0">
                <a:solidFill>
                  <a:schemeClr val="tx1"/>
                </a:solidFill>
                <a:latin typeface="Arial" panose="020B0604020202020204" pitchFamily="34" charset="0"/>
                <a:cs typeface="Arial" panose="020B0604020202020204" pitchFamily="34" charset="0"/>
              </a:rPr>
              <a:t>12 aydan küçük bebeklerle temas olasılığı yüksek olan sağlık çalışanlarına </a:t>
            </a:r>
          </a:p>
          <a:p>
            <a:endParaRPr lang="tr-TR" sz="2800" dirty="0">
              <a:solidFill>
                <a:schemeClr val="tx1"/>
              </a:solidFill>
              <a:latin typeface="Arial" panose="020B0604020202020204" pitchFamily="34" charset="0"/>
              <a:cs typeface="Arial" panose="020B0604020202020204" pitchFamily="34" charset="0"/>
            </a:endParaRPr>
          </a:p>
          <a:p>
            <a:r>
              <a:rPr lang="tr-TR" sz="2800" dirty="0">
                <a:solidFill>
                  <a:schemeClr val="tx1"/>
                </a:solidFill>
                <a:latin typeface="Arial" panose="020B0604020202020204" pitchFamily="34" charset="0"/>
                <a:cs typeface="Arial" panose="020B0604020202020204" pitchFamily="34" charset="0"/>
              </a:rPr>
              <a:t>Her türlü kirli yaraya maruz kalan bireyler</a:t>
            </a:r>
          </a:p>
          <a:p>
            <a:endParaRPr lang="tr-TR" dirty="0"/>
          </a:p>
        </p:txBody>
      </p:sp>
    </p:spTree>
    <p:extLst>
      <p:ext uri="{BB962C8B-B14F-4D97-AF65-F5344CB8AC3E}">
        <p14:creationId xmlns:p14="http://schemas.microsoft.com/office/powerpoint/2010/main" val="2862925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A432CD-EAE4-4A4A-8C15-32E15723E422}"/>
              </a:ext>
            </a:extLst>
          </p:cNvPr>
          <p:cNvSpPr>
            <a:spLocks noGrp="1"/>
          </p:cNvSpPr>
          <p:nvPr>
            <p:ph type="title"/>
          </p:nvPr>
        </p:nvSpPr>
        <p:spPr>
          <a:xfrm>
            <a:off x="1295400" y="339725"/>
            <a:ext cx="9601200" cy="1485900"/>
          </a:xfrm>
        </p:spPr>
        <p:txBody>
          <a:bodyPr>
            <a:normAutofit fontScale="90000"/>
          </a:bodyPr>
          <a:lstStyle/>
          <a:p>
            <a:br>
              <a:rPr lang="tr-TR" sz="3600" dirty="0">
                <a:latin typeface="Arial" panose="020B0604020202020204" pitchFamily="34" charset="0"/>
                <a:cs typeface="Arial" panose="020B0604020202020204" pitchFamily="34" charset="0"/>
              </a:rPr>
            </a:br>
            <a:r>
              <a:rPr lang="tr-TR" sz="4000" dirty="0" err="1">
                <a:solidFill>
                  <a:schemeClr val="accent1"/>
                </a:solidFill>
                <a:latin typeface="Arial" panose="020B0604020202020204" pitchFamily="34" charset="0"/>
                <a:cs typeface="Arial" panose="020B0604020202020204" pitchFamily="34" charset="0"/>
              </a:rPr>
              <a:t>Tetanoz</a:t>
            </a:r>
            <a:r>
              <a:rPr lang="tr-TR" sz="4000" dirty="0">
                <a:solidFill>
                  <a:schemeClr val="accent1"/>
                </a:solidFill>
                <a:latin typeface="Arial" panose="020B0604020202020204" pitchFamily="34" charset="0"/>
                <a:cs typeface="Arial" panose="020B0604020202020204" pitchFamily="34" charset="0"/>
              </a:rPr>
              <a:t> ve Difteri </a:t>
            </a:r>
            <a:r>
              <a:rPr lang="tr-TR" sz="4000" dirty="0" err="1">
                <a:solidFill>
                  <a:schemeClr val="accent1"/>
                </a:solidFill>
                <a:latin typeface="Arial" panose="020B0604020202020204" pitchFamily="34" charset="0"/>
                <a:cs typeface="Arial" panose="020B0604020202020204" pitchFamily="34" charset="0"/>
              </a:rPr>
              <a:t>Toksoid</a:t>
            </a:r>
            <a:r>
              <a:rPr lang="tr-TR" sz="4000" dirty="0">
                <a:solidFill>
                  <a:schemeClr val="accent1"/>
                </a:solidFill>
                <a:latin typeface="Arial" panose="020B0604020202020204" pitchFamily="34" charset="0"/>
                <a:cs typeface="Arial" panose="020B0604020202020204" pitchFamily="34" charset="0"/>
              </a:rPr>
              <a:t> Aşıları</a:t>
            </a:r>
            <a:br>
              <a:rPr lang="tr-TR" dirty="0">
                <a:latin typeface="Serif sans"/>
              </a:rPr>
            </a:br>
            <a:endParaRPr lang="tr-TR" dirty="0"/>
          </a:p>
        </p:txBody>
      </p:sp>
      <p:sp>
        <p:nvSpPr>
          <p:cNvPr id="3" name="İçerik Yer Tutucusu 2">
            <a:extLst>
              <a:ext uri="{FF2B5EF4-FFF2-40B4-BE49-F238E27FC236}">
                <a16:creationId xmlns:a16="http://schemas.microsoft.com/office/drawing/2014/main" id="{38504252-9F17-4297-9614-680CF90462AE}"/>
              </a:ext>
            </a:extLst>
          </p:cNvPr>
          <p:cNvSpPr>
            <a:spLocks noGrp="1"/>
          </p:cNvSpPr>
          <p:nvPr>
            <p:ph idx="1"/>
          </p:nvPr>
        </p:nvSpPr>
        <p:spPr>
          <a:xfrm>
            <a:off x="838200" y="1825625"/>
            <a:ext cx="10515600" cy="4932014"/>
          </a:xfrm>
        </p:spPr>
        <p:txBody>
          <a:bodyPr>
            <a:normAutofit/>
          </a:bodyPr>
          <a:lstStyle/>
          <a:p>
            <a:pPr marL="0" indent="0">
              <a:buNone/>
            </a:pPr>
            <a:endParaRPr lang="tr-TR" sz="2200" dirty="0">
              <a:solidFill>
                <a:schemeClr val="tx1"/>
              </a:solidFill>
              <a:latin typeface="Arial" panose="020B0604020202020204" pitchFamily="34" charset="0"/>
              <a:cs typeface="Arial" panose="020B0604020202020204" pitchFamily="34" charset="0"/>
            </a:endParaRPr>
          </a:p>
          <a:p>
            <a:r>
              <a:rPr lang="tr-TR" sz="2200" dirty="0">
                <a:solidFill>
                  <a:schemeClr val="tx1"/>
                </a:solidFill>
                <a:latin typeface="Arial" panose="020B0604020202020204" pitchFamily="34" charset="0"/>
                <a:cs typeface="Arial" panose="020B0604020202020204" pitchFamily="34" charset="0"/>
              </a:rPr>
              <a:t>Erişkinler için </a:t>
            </a:r>
            <a:r>
              <a:rPr lang="tr-TR" sz="2200" dirty="0" err="1">
                <a:solidFill>
                  <a:schemeClr val="tx1"/>
                </a:solidFill>
                <a:latin typeface="Arial" panose="020B0604020202020204" pitchFamily="34" charset="0"/>
                <a:cs typeface="Arial" panose="020B0604020202020204" pitchFamily="34" charset="0"/>
              </a:rPr>
              <a:t>primer</a:t>
            </a:r>
            <a:r>
              <a:rPr lang="tr-TR" sz="2200" dirty="0">
                <a:solidFill>
                  <a:schemeClr val="tx1"/>
                </a:solidFill>
                <a:latin typeface="Arial" panose="020B0604020202020204" pitchFamily="34" charset="0"/>
                <a:cs typeface="Arial" panose="020B0604020202020204" pitchFamily="34" charset="0"/>
              </a:rPr>
              <a:t> aşılama üç dozdur:</a:t>
            </a:r>
          </a:p>
          <a:p>
            <a:pPr marL="0" indent="0">
              <a:buNone/>
            </a:pPr>
            <a:r>
              <a:rPr lang="tr-TR" sz="2200" dirty="0">
                <a:solidFill>
                  <a:schemeClr val="tx1"/>
                </a:solidFill>
                <a:latin typeface="Arial" panose="020B0604020202020204" pitchFamily="34" charset="0"/>
                <a:cs typeface="Arial" panose="020B0604020202020204" pitchFamily="34" charset="0"/>
              </a:rPr>
              <a:t>         </a:t>
            </a:r>
            <a:r>
              <a:rPr lang="tr-TR" sz="22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tr-TR" sz="2200" dirty="0">
                <a:solidFill>
                  <a:schemeClr val="tx1"/>
                </a:solidFill>
                <a:latin typeface="Arial" panose="020B0604020202020204" pitchFamily="34" charset="0"/>
                <a:cs typeface="Arial" panose="020B0604020202020204" pitchFamily="34" charset="0"/>
              </a:rPr>
              <a:t>4 hafta ara ile iki doz,</a:t>
            </a:r>
          </a:p>
          <a:p>
            <a:pPr marL="0" indent="0">
              <a:buNone/>
            </a:pPr>
            <a:r>
              <a:rPr lang="tr-TR" sz="2200" dirty="0">
                <a:solidFill>
                  <a:schemeClr val="tx1"/>
                </a:solidFill>
                <a:latin typeface="Arial" panose="020B0604020202020204" pitchFamily="34" charset="0"/>
                <a:cs typeface="Arial" panose="020B0604020202020204" pitchFamily="34" charset="0"/>
              </a:rPr>
              <a:t>         </a:t>
            </a:r>
            <a:r>
              <a:rPr lang="tr-TR" sz="22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tr-TR" sz="2200" dirty="0">
                <a:solidFill>
                  <a:schemeClr val="tx1"/>
                </a:solidFill>
                <a:latin typeface="Arial" panose="020B0604020202020204" pitchFamily="34" charset="0"/>
                <a:cs typeface="Arial" panose="020B0604020202020204" pitchFamily="34" charset="0"/>
              </a:rPr>
              <a:t>2. dozdan 6 ay sonra da üçüncü doz </a:t>
            </a:r>
            <a:r>
              <a:rPr lang="tr-TR" sz="2200" dirty="0" err="1">
                <a:solidFill>
                  <a:schemeClr val="tx1"/>
                </a:solidFill>
                <a:latin typeface="Arial" panose="020B0604020202020204" pitchFamily="34" charset="0"/>
                <a:cs typeface="Arial" panose="020B0604020202020204" pitchFamily="34" charset="0"/>
              </a:rPr>
              <a:t>Td</a:t>
            </a:r>
            <a:r>
              <a:rPr lang="tr-TR" sz="2200" dirty="0">
                <a:solidFill>
                  <a:schemeClr val="tx1"/>
                </a:solidFill>
                <a:latin typeface="Arial" panose="020B0604020202020204" pitchFamily="34" charset="0"/>
                <a:cs typeface="Arial" panose="020B0604020202020204" pitchFamily="34" charset="0"/>
              </a:rPr>
              <a:t> aşısı (0.,1. ve 7.ay)</a:t>
            </a:r>
          </a:p>
          <a:p>
            <a:pPr marL="0" indent="0">
              <a:buNone/>
            </a:pPr>
            <a:endParaRPr lang="tr-TR" sz="2200" dirty="0">
              <a:solidFill>
                <a:schemeClr val="tx1"/>
              </a:solidFill>
              <a:latin typeface="Arial" panose="020B0604020202020204" pitchFamily="34" charset="0"/>
              <a:cs typeface="Arial" panose="020B0604020202020204" pitchFamily="34" charset="0"/>
            </a:endParaRPr>
          </a:p>
          <a:p>
            <a:r>
              <a:rPr lang="tr-TR" sz="2200" dirty="0">
                <a:solidFill>
                  <a:schemeClr val="tx1"/>
                </a:solidFill>
                <a:latin typeface="Arial" panose="020B0604020202020204" pitchFamily="34" charset="0"/>
                <a:cs typeface="Arial" panose="020B0604020202020204" pitchFamily="34" charset="0"/>
              </a:rPr>
              <a:t>3. doz aşı zamanında yapılmamışsa:</a:t>
            </a:r>
          </a:p>
          <a:p>
            <a:pPr marL="0" indent="0">
              <a:buNone/>
            </a:pPr>
            <a:r>
              <a:rPr lang="tr-TR" sz="2200" dirty="0">
                <a:solidFill>
                  <a:schemeClr val="tx1"/>
                </a:solidFill>
                <a:latin typeface="Arial" panose="020B0604020202020204" pitchFamily="34" charset="0"/>
                <a:cs typeface="Arial" panose="020B0604020202020204" pitchFamily="34" charset="0"/>
              </a:rPr>
              <a:t>         </a:t>
            </a:r>
            <a:r>
              <a:rPr lang="tr-TR" sz="22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tr-TR" sz="2200" dirty="0">
                <a:solidFill>
                  <a:schemeClr val="tx1"/>
                </a:solidFill>
                <a:latin typeface="Arial" panose="020B0604020202020204" pitchFamily="34" charset="0"/>
                <a:cs typeface="Arial" panose="020B0604020202020204" pitchFamily="34" charset="0"/>
              </a:rPr>
              <a:t>ilk dozdan sonraki 12. aya kadar yapılabilir </a:t>
            </a:r>
          </a:p>
          <a:p>
            <a:pPr marL="0" indent="0">
              <a:buNone/>
            </a:pPr>
            <a:endParaRPr lang="tr-TR" sz="2400" dirty="0">
              <a:latin typeface="Arial" panose="020B0604020202020204" pitchFamily="34" charset="0"/>
              <a:cs typeface="Arial" panose="020B0604020202020204" pitchFamily="34" charset="0"/>
            </a:endParaRPr>
          </a:p>
          <a:p>
            <a:pPr marL="0" indent="0">
              <a:buNone/>
            </a:pPr>
            <a:endParaRPr lang="tr-TR" sz="2400" dirty="0">
              <a:latin typeface="Serif sans"/>
            </a:endParaRPr>
          </a:p>
          <a:p>
            <a:endParaRPr lang="tr-TR" sz="2400" dirty="0"/>
          </a:p>
          <a:p>
            <a:endParaRPr lang="tr-TR" sz="2400" dirty="0"/>
          </a:p>
          <a:p>
            <a:endParaRPr lang="tr-TR" sz="2400" dirty="0"/>
          </a:p>
        </p:txBody>
      </p:sp>
    </p:spTree>
    <p:extLst>
      <p:ext uri="{BB962C8B-B14F-4D97-AF65-F5344CB8AC3E}">
        <p14:creationId xmlns:p14="http://schemas.microsoft.com/office/powerpoint/2010/main" val="2348198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C253F5-CDFB-4589-A6E7-E5827114946E}"/>
              </a:ext>
            </a:extLst>
          </p:cNvPr>
          <p:cNvSpPr>
            <a:spLocks noGrp="1"/>
          </p:cNvSpPr>
          <p:nvPr>
            <p:ph type="title"/>
          </p:nvPr>
        </p:nvSpPr>
        <p:spPr/>
        <p:txBody>
          <a:bodyPr>
            <a:normAutofit/>
          </a:bodyPr>
          <a:lstStyle/>
          <a:p>
            <a:r>
              <a:rPr lang="tr-TR" sz="4000" dirty="0">
                <a:solidFill>
                  <a:schemeClr val="accent1"/>
                </a:solidFill>
                <a:latin typeface="Arial" panose="020B0604020202020204" pitchFamily="34" charset="0"/>
                <a:cs typeface="Arial" panose="020B0604020202020204" pitchFamily="34" charset="0"/>
              </a:rPr>
              <a:t>Amaç</a:t>
            </a:r>
          </a:p>
        </p:txBody>
      </p:sp>
      <p:sp>
        <p:nvSpPr>
          <p:cNvPr id="3" name="İçerik Yer Tutucusu 2">
            <a:extLst>
              <a:ext uri="{FF2B5EF4-FFF2-40B4-BE49-F238E27FC236}">
                <a16:creationId xmlns:a16="http://schemas.microsoft.com/office/drawing/2014/main" id="{85E12433-8B2D-4105-BE23-71185CD1AECD}"/>
              </a:ext>
            </a:extLst>
          </p:cNvPr>
          <p:cNvSpPr>
            <a:spLocks noGrp="1"/>
          </p:cNvSpPr>
          <p:nvPr>
            <p:ph idx="1"/>
          </p:nvPr>
        </p:nvSpPr>
        <p:spPr>
          <a:xfrm>
            <a:off x="1371600" y="2051824"/>
            <a:ext cx="9601200" cy="3581400"/>
          </a:xfrm>
        </p:spPr>
        <p:txBody>
          <a:bodyPr/>
          <a:lstStyle/>
          <a:p>
            <a:endParaRPr lang="tr-TR" dirty="0">
              <a:latin typeface="Arial" panose="020B0604020202020204" pitchFamily="34" charset="0"/>
              <a:cs typeface="Arial" panose="020B0604020202020204" pitchFamily="34" charset="0"/>
            </a:endParaRPr>
          </a:p>
          <a:p>
            <a:r>
              <a:rPr lang="tr-TR" sz="2200" dirty="0">
                <a:solidFill>
                  <a:schemeClr val="tx1"/>
                </a:solidFill>
                <a:latin typeface="Arial" panose="020B0604020202020204" pitchFamily="34" charset="0"/>
                <a:cs typeface="Arial" panose="020B0604020202020204" pitchFamily="34" charset="0"/>
              </a:rPr>
              <a:t>Erişkin bağışıklama hakkında bilgi vermek</a:t>
            </a:r>
          </a:p>
          <a:p>
            <a:r>
              <a:rPr lang="tr-TR" sz="2200" dirty="0">
                <a:solidFill>
                  <a:schemeClr val="tx1"/>
                </a:solidFill>
                <a:latin typeface="Arial" panose="020B0604020202020204" pitchFamily="34" charset="0"/>
                <a:cs typeface="Arial" panose="020B0604020202020204" pitchFamily="34" charset="0"/>
              </a:rPr>
              <a:t>Gebelerde aşılama hakkında bilgi vermek</a:t>
            </a:r>
          </a:p>
          <a:p>
            <a:r>
              <a:rPr lang="tr-TR" sz="2200" dirty="0">
                <a:solidFill>
                  <a:schemeClr val="tx1"/>
                </a:solidFill>
                <a:latin typeface="Arial" panose="020B0604020202020204" pitchFamily="34" charset="0"/>
                <a:cs typeface="Arial" panose="020B0604020202020204" pitchFamily="34" charset="0"/>
              </a:rPr>
              <a:t>65 yaş üzeri bireylerde aşılama hakkında bilgi vermek </a:t>
            </a:r>
          </a:p>
          <a:p>
            <a:r>
              <a:rPr lang="tr-TR" sz="2200" dirty="0">
                <a:solidFill>
                  <a:schemeClr val="tx1"/>
                </a:solidFill>
                <a:latin typeface="Arial" panose="020B0604020202020204" pitchFamily="34" charset="0"/>
                <a:cs typeface="Arial" panose="020B0604020202020204" pitchFamily="34" charset="0"/>
              </a:rPr>
              <a:t>Sağlık çalışanlarında aşılama hakkında bilgi vermek</a:t>
            </a:r>
          </a:p>
          <a:p>
            <a:r>
              <a:rPr lang="tr-TR" sz="2200" dirty="0">
                <a:solidFill>
                  <a:schemeClr val="tx1"/>
                </a:solidFill>
                <a:latin typeface="Arial" panose="020B0604020202020204" pitchFamily="34" charset="0"/>
                <a:cs typeface="Arial" panose="020B0604020202020204" pitchFamily="34" charset="0"/>
              </a:rPr>
              <a:t>Seyahat aşıları hakkında bilgi vermek</a:t>
            </a:r>
          </a:p>
          <a:p>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9783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25575F9-2589-4ECE-8FC1-7A6C9422147A}"/>
              </a:ext>
            </a:extLst>
          </p:cNvPr>
          <p:cNvSpPr>
            <a:spLocks noGrp="1"/>
          </p:cNvSpPr>
          <p:nvPr>
            <p:ph idx="1"/>
          </p:nvPr>
        </p:nvSpPr>
        <p:spPr>
          <a:xfrm>
            <a:off x="972014" y="981306"/>
            <a:ext cx="10247971" cy="5073806"/>
          </a:xfrm>
        </p:spPr>
        <p:txBody>
          <a:bodyPr>
            <a:normAutofit/>
          </a:bodyPr>
          <a:lstStyle/>
          <a:p>
            <a:endParaRPr lang="tr-TR" sz="2400" dirty="0">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Primer aşılama serisini tamamlamış olan erişkinler:</a:t>
            </a:r>
          </a:p>
          <a:p>
            <a:pPr marL="0" indent="0">
              <a:buNone/>
            </a:pPr>
            <a:r>
              <a:rPr lang="tr-TR" sz="2400" dirty="0">
                <a:solidFill>
                  <a:schemeClr val="tx1"/>
                </a:solidFill>
                <a:latin typeface="Arial" panose="020B0604020202020204" pitchFamily="34" charset="0"/>
                <a:cs typeface="Arial" panose="020B0604020202020204" pitchFamily="34" charset="0"/>
              </a:rPr>
              <a:t>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400" dirty="0">
                <a:solidFill>
                  <a:schemeClr val="tx1"/>
                </a:solidFill>
                <a:latin typeface="Arial" panose="020B0604020202020204" pitchFamily="34" charset="0"/>
                <a:cs typeface="Arial" panose="020B0604020202020204" pitchFamily="34" charset="0"/>
              </a:rPr>
              <a:t>her 10 yılda bir </a:t>
            </a:r>
            <a:r>
              <a:rPr lang="tr-TR" sz="2400" dirty="0" err="1">
                <a:solidFill>
                  <a:schemeClr val="tx1"/>
                </a:solidFill>
                <a:latin typeface="Arial" panose="020B0604020202020204" pitchFamily="34" charset="0"/>
                <a:cs typeface="Arial" panose="020B0604020202020204" pitchFamily="34" charset="0"/>
              </a:rPr>
              <a:t>Td</a:t>
            </a:r>
            <a:r>
              <a:rPr lang="tr-TR" sz="2400" dirty="0">
                <a:solidFill>
                  <a:schemeClr val="tx1"/>
                </a:solidFill>
                <a:latin typeface="Arial" panose="020B0604020202020204" pitchFamily="34" charset="0"/>
                <a:cs typeface="Arial" panose="020B0604020202020204" pitchFamily="34" charset="0"/>
              </a:rPr>
              <a:t> </a:t>
            </a:r>
            <a:r>
              <a:rPr lang="tr-TR" sz="2400" dirty="0" err="1">
                <a:solidFill>
                  <a:schemeClr val="tx1"/>
                </a:solidFill>
                <a:latin typeface="Arial" panose="020B0604020202020204" pitchFamily="34" charset="0"/>
                <a:cs typeface="Arial" panose="020B0604020202020204" pitchFamily="34" charset="0"/>
              </a:rPr>
              <a:t>rapeli</a:t>
            </a:r>
            <a:r>
              <a:rPr lang="tr-TR" sz="2400" dirty="0">
                <a:solidFill>
                  <a:schemeClr val="tx1"/>
                </a:solidFill>
                <a:latin typeface="Arial" panose="020B0604020202020204" pitchFamily="34" charset="0"/>
                <a:cs typeface="Arial" panose="020B0604020202020204" pitchFamily="34" charset="0"/>
              </a:rPr>
              <a:t> ile aşılanmalı</a:t>
            </a:r>
          </a:p>
          <a:p>
            <a:endParaRPr lang="tr-TR" sz="2400" dirty="0">
              <a:solidFill>
                <a:schemeClr val="tx1"/>
              </a:solidFill>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Bu </a:t>
            </a:r>
            <a:r>
              <a:rPr lang="tr-TR" sz="2400" dirty="0" err="1">
                <a:solidFill>
                  <a:schemeClr val="tx1"/>
                </a:solidFill>
                <a:latin typeface="Arial" panose="020B0604020202020204" pitchFamily="34" charset="0"/>
                <a:cs typeface="Arial" panose="020B0604020202020204" pitchFamily="34" charset="0"/>
              </a:rPr>
              <a:t>rapellerden</a:t>
            </a:r>
            <a:r>
              <a:rPr lang="tr-TR" sz="2400" dirty="0">
                <a:solidFill>
                  <a:schemeClr val="tx1"/>
                </a:solidFill>
                <a:latin typeface="Arial" panose="020B0604020202020204" pitchFamily="34" charset="0"/>
                <a:cs typeface="Arial" panose="020B0604020202020204" pitchFamily="34" charset="0"/>
              </a:rPr>
              <a:t> biri </a:t>
            </a:r>
            <a:r>
              <a:rPr lang="tr-TR" sz="2400" dirty="0" err="1">
                <a:solidFill>
                  <a:schemeClr val="tx1"/>
                </a:solidFill>
                <a:latin typeface="Arial" panose="020B0604020202020204" pitchFamily="34" charset="0"/>
                <a:cs typeface="Arial" panose="020B0604020202020204" pitchFamily="34" charset="0"/>
              </a:rPr>
              <a:t>Tdap</a:t>
            </a:r>
            <a:r>
              <a:rPr lang="tr-TR" sz="2400" dirty="0">
                <a:solidFill>
                  <a:schemeClr val="tx1"/>
                </a:solidFill>
                <a:latin typeface="Arial" panose="020B0604020202020204" pitchFamily="34" charset="0"/>
                <a:cs typeface="Arial" panose="020B0604020202020204" pitchFamily="34" charset="0"/>
              </a:rPr>
              <a:t> (</a:t>
            </a:r>
            <a:r>
              <a:rPr lang="tr-TR" sz="2400" dirty="0" err="1">
                <a:solidFill>
                  <a:schemeClr val="tx1"/>
                </a:solidFill>
                <a:latin typeface="Arial" panose="020B0604020202020204" pitchFamily="34" charset="0"/>
                <a:cs typeface="Arial" panose="020B0604020202020204" pitchFamily="34" charset="0"/>
              </a:rPr>
              <a:t>tetanoz</a:t>
            </a:r>
            <a:r>
              <a:rPr lang="tr-TR" sz="2400" dirty="0">
                <a:solidFill>
                  <a:schemeClr val="tx1"/>
                </a:solidFill>
                <a:latin typeface="Arial" panose="020B0604020202020204" pitchFamily="34" charset="0"/>
                <a:cs typeface="Arial" panose="020B0604020202020204" pitchFamily="34" charset="0"/>
              </a:rPr>
              <a:t>, difteri, </a:t>
            </a:r>
            <a:r>
              <a:rPr lang="tr-TR" sz="2400" dirty="0" err="1">
                <a:solidFill>
                  <a:schemeClr val="tx1"/>
                </a:solidFill>
                <a:latin typeface="Arial" panose="020B0604020202020204" pitchFamily="34" charset="0"/>
                <a:cs typeface="Arial" panose="020B0604020202020204" pitchFamily="34" charset="0"/>
              </a:rPr>
              <a:t>aselüler</a:t>
            </a:r>
            <a:r>
              <a:rPr lang="tr-TR" sz="2400" dirty="0">
                <a:solidFill>
                  <a:schemeClr val="tx1"/>
                </a:solidFill>
                <a:latin typeface="Arial" panose="020B0604020202020204" pitchFamily="34" charset="0"/>
                <a:cs typeface="Arial" panose="020B0604020202020204" pitchFamily="34" charset="0"/>
              </a:rPr>
              <a:t> </a:t>
            </a:r>
            <a:r>
              <a:rPr lang="tr-TR" sz="2400" dirty="0" err="1">
                <a:solidFill>
                  <a:schemeClr val="tx1"/>
                </a:solidFill>
                <a:latin typeface="Arial" panose="020B0604020202020204" pitchFamily="34" charset="0"/>
                <a:cs typeface="Arial" panose="020B0604020202020204" pitchFamily="34" charset="0"/>
              </a:rPr>
              <a:t>boğmacı</a:t>
            </a:r>
            <a:r>
              <a:rPr lang="tr-TR" sz="2400" dirty="0">
                <a:solidFill>
                  <a:schemeClr val="tx1"/>
                </a:solidFill>
                <a:latin typeface="Arial" panose="020B0604020202020204" pitchFamily="34" charset="0"/>
                <a:cs typeface="Arial" panose="020B0604020202020204" pitchFamily="34" charset="0"/>
              </a:rPr>
              <a:t>) olmalı</a:t>
            </a:r>
          </a:p>
          <a:p>
            <a:endParaRPr lang="tr-TR" sz="2400" dirty="0">
              <a:solidFill>
                <a:schemeClr val="tx1"/>
              </a:solidFill>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Hastalık bağışıklık bırakmadığı için difteri veya </a:t>
            </a:r>
            <a:r>
              <a:rPr lang="tr-TR" sz="2400" dirty="0" err="1">
                <a:solidFill>
                  <a:schemeClr val="tx1"/>
                </a:solidFill>
                <a:latin typeface="Arial" panose="020B0604020202020204" pitchFamily="34" charset="0"/>
                <a:cs typeface="Arial" panose="020B0604020202020204" pitchFamily="34" charset="0"/>
              </a:rPr>
              <a:t>tetanoz</a:t>
            </a:r>
            <a:r>
              <a:rPr lang="tr-TR" sz="2400" dirty="0">
                <a:solidFill>
                  <a:schemeClr val="tx1"/>
                </a:solidFill>
                <a:latin typeface="Arial" panose="020B0604020202020204" pitchFamily="34" charset="0"/>
                <a:cs typeface="Arial" panose="020B0604020202020204" pitchFamily="34" charset="0"/>
              </a:rPr>
              <a:t> enfeksiyonu geçirip iyileşen kişiler    </a:t>
            </a:r>
            <a:r>
              <a:rPr lang="tr-TR" sz="2400" dirty="0">
                <a:latin typeface="Arial" panose="020B0604020202020204" pitchFamily="34" charset="0"/>
                <a:cs typeface="Arial" panose="020B0604020202020204" pitchFamily="34" charset="0"/>
                <a:sym typeface="Wingdings" panose="05000000000000000000" pitchFamily="2" charset="2"/>
              </a:rPr>
              <a:t> A</a:t>
            </a:r>
            <a:r>
              <a:rPr lang="tr-TR" sz="2400" dirty="0">
                <a:latin typeface="Arial" panose="020B0604020202020204" pitchFamily="34" charset="0"/>
                <a:cs typeface="Arial" panose="020B0604020202020204" pitchFamily="34" charset="0"/>
              </a:rPr>
              <a:t>şılanmalı</a:t>
            </a:r>
          </a:p>
          <a:p>
            <a:endParaRPr lang="tr-TR" sz="2400" dirty="0">
              <a:latin typeface="Arial" panose="020B0604020202020204" pitchFamily="34" charset="0"/>
              <a:cs typeface="Arial" panose="020B0604020202020204" pitchFamily="34" charset="0"/>
            </a:endParaRPr>
          </a:p>
          <a:p>
            <a:endParaRPr lang="tr-TR" dirty="0"/>
          </a:p>
          <a:p>
            <a:endParaRPr lang="tr-TR" dirty="0"/>
          </a:p>
        </p:txBody>
      </p:sp>
    </p:spTree>
    <p:extLst>
      <p:ext uri="{BB962C8B-B14F-4D97-AF65-F5344CB8AC3E}">
        <p14:creationId xmlns:p14="http://schemas.microsoft.com/office/powerpoint/2010/main" val="2860380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8787FC-0FA0-431B-8B8D-8066276C91E0}"/>
              </a:ext>
            </a:extLst>
          </p:cNvPr>
          <p:cNvSpPr>
            <a:spLocks noGrp="1"/>
          </p:cNvSpPr>
          <p:nvPr>
            <p:ph type="title"/>
          </p:nvPr>
        </p:nvSpPr>
        <p:spPr>
          <a:xfrm>
            <a:off x="1239645" y="643906"/>
            <a:ext cx="10515600" cy="1325563"/>
          </a:xfrm>
        </p:spPr>
        <p:txBody>
          <a:bodyPr>
            <a:normAutofit/>
          </a:bodyPr>
          <a:lstStyle/>
          <a:p>
            <a:r>
              <a:rPr lang="tr-TR" sz="3600" dirty="0" err="1">
                <a:solidFill>
                  <a:schemeClr val="accent1"/>
                </a:solidFill>
                <a:latin typeface="Arial" panose="020B0604020202020204" pitchFamily="34" charset="0"/>
                <a:cs typeface="Arial" panose="020B0604020202020204" pitchFamily="34" charset="0"/>
              </a:rPr>
              <a:t>Kontrendikasyonları</a:t>
            </a:r>
            <a:r>
              <a:rPr lang="tr-TR" sz="3600" dirty="0">
                <a:solidFill>
                  <a:schemeClr val="accent1"/>
                </a:solidFill>
                <a:latin typeface="Arial" panose="020B0604020202020204" pitchFamily="34" charset="0"/>
                <a:cs typeface="Arial" panose="020B0604020202020204" pitchFamily="34" charset="0"/>
              </a:rPr>
              <a:t> </a:t>
            </a:r>
          </a:p>
        </p:txBody>
      </p:sp>
      <p:sp>
        <p:nvSpPr>
          <p:cNvPr id="3" name="İçerik Yer Tutucusu 2">
            <a:extLst>
              <a:ext uri="{FF2B5EF4-FFF2-40B4-BE49-F238E27FC236}">
                <a16:creationId xmlns:a16="http://schemas.microsoft.com/office/drawing/2014/main" id="{DD3DE320-070D-4321-A126-6E116D9A3B35}"/>
              </a:ext>
            </a:extLst>
          </p:cNvPr>
          <p:cNvSpPr>
            <a:spLocks noGrp="1"/>
          </p:cNvSpPr>
          <p:nvPr>
            <p:ph idx="1"/>
          </p:nvPr>
        </p:nvSpPr>
        <p:spPr>
          <a:xfrm>
            <a:off x="838200" y="1836776"/>
            <a:ext cx="10515600" cy="5177341"/>
          </a:xfrm>
        </p:spPr>
        <p:txBody>
          <a:bodyPr>
            <a:normAutofit/>
          </a:bodyPr>
          <a:lstStyle/>
          <a:p>
            <a:endParaRPr lang="tr-TR" dirty="0">
              <a:latin typeface="Serif sans"/>
            </a:endParaRPr>
          </a:p>
          <a:p>
            <a:r>
              <a:rPr lang="tr-TR" sz="2200" dirty="0">
                <a:solidFill>
                  <a:schemeClr val="tx1"/>
                </a:solidFill>
                <a:latin typeface="Arial" panose="020B0604020202020204" pitchFamily="34" charset="0"/>
                <a:cs typeface="Arial" panose="020B0604020202020204" pitchFamily="34" charset="0"/>
              </a:rPr>
              <a:t>Aşılama sonrası nörolojik bulgular gelişmişse aşı </a:t>
            </a:r>
            <a:r>
              <a:rPr lang="tr-TR" sz="2200" dirty="0" err="1">
                <a:solidFill>
                  <a:schemeClr val="tx1"/>
                </a:solidFill>
                <a:latin typeface="Arial" panose="020B0604020202020204" pitchFamily="34" charset="0"/>
                <a:cs typeface="Arial" panose="020B0604020202020204" pitchFamily="34" charset="0"/>
              </a:rPr>
              <a:t>kontrendike</a:t>
            </a:r>
            <a:endParaRPr lang="tr-TR" sz="2200" dirty="0">
              <a:solidFill>
                <a:schemeClr val="tx1"/>
              </a:solidFill>
              <a:latin typeface="Arial" panose="020B0604020202020204" pitchFamily="34" charset="0"/>
              <a:cs typeface="Arial" panose="020B0604020202020204" pitchFamily="34" charset="0"/>
            </a:endParaRPr>
          </a:p>
          <a:p>
            <a:endParaRPr lang="tr-TR" sz="2200" dirty="0">
              <a:solidFill>
                <a:schemeClr val="tx1"/>
              </a:solidFill>
              <a:latin typeface="Arial" panose="020B0604020202020204" pitchFamily="34" charset="0"/>
              <a:cs typeface="Arial" panose="020B0604020202020204" pitchFamily="34" charset="0"/>
            </a:endParaRPr>
          </a:p>
          <a:p>
            <a:r>
              <a:rPr lang="tr-TR" sz="2200" dirty="0">
                <a:solidFill>
                  <a:schemeClr val="tx1"/>
                </a:solidFill>
                <a:latin typeface="Arial" panose="020B0604020202020204" pitchFamily="34" charset="0"/>
                <a:cs typeface="Arial" panose="020B0604020202020204" pitchFamily="34" charset="0"/>
              </a:rPr>
              <a:t>Çok sayıda aşı yapılmış kişilerde:</a:t>
            </a:r>
          </a:p>
          <a:p>
            <a:pPr marL="0" indent="0">
              <a:buNone/>
            </a:pPr>
            <a:r>
              <a:rPr lang="tr-TR" sz="2200" dirty="0">
                <a:solidFill>
                  <a:schemeClr val="tx1"/>
                </a:solidFill>
                <a:latin typeface="Arial" panose="020B0604020202020204" pitchFamily="34" charset="0"/>
                <a:cs typeface="Arial" panose="020B0604020202020204" pitchFamily="34" charset="0"/>
              </a:rPr>
              <a:t>        </a:t>
            </a:r>
            <a:r>
              <a:rPr lang="tr-TR" sz="22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200" dirty="0" err="1">
                <a:solidFill>
                  <a:schemeClr val="tx1"/>
                </a:solidFill>
                <a:latin typeface="Arial" panose="020B0604020202020204" pitchFamily="34" charset="0"/>
                <a:cs typeface="Arial" panose="020B0604020202020204" pitchFamily="34" charset="0"/>
              </a:rPr>
              <a:t>Arthus</a:t>
            </a:r>
            <a:r>
              <a:rPr lang="tr-TR" sz="2200" dirty="0">
                <a:solidFill>
                  <a:schemeClr val="tx1"/>
                </a:solidFill>
                <a:latin typeface="Arial" panose="020B0604020202020204" pitchFamily="34" charset="0"/>
                <a:cs typeface="Arial" panose="020B0604020202020204" pitchFamily="34" charset="0"/>
              </a:rPr>
              <a:t> tipi lokal aşırı duyarlılık reaksiyonu gelişebilir</a:t>
            </a:r>
          </a:p>
          <a:p>
            <a:pPr marL="0" indent="0">
              <a:buNone/>
            </a:pPr>
            <a:r>
              <a:rPr lang="tr-TR" sz="2200" dirty="0">
                <a:solidFill>
                  <a:schemeClr val="tx1"/>
                </a:solidFill>
                <a:latin typeface="Arial" panose="020B0604020202020204" pitchFamily="34" charset="0"/>
                <a:cs typeface="Arial" panose="020B0604020202020204" pitchFamily="34" charset="0"/>
              </a:rPr>
              <a:t>        </a:t>
            </a:r>
            <a:r>
              <a:rPr lang="tr-TR" sz="22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200" dirty="0" err="1">
                <a:solidFill>
                  <a:schemeClr val="tx1"/>
                </a:solidFill>
                <a:latin typeface="Arial" panose="020B0604020202020204" pitchFamily="34" charset="0"/>
                <a:cs typeface="Arial" panose="020B0604020202020204" pitchFamily="34" charset="0"/>
              </a:rPr>
              <a:t>Arthus</a:t>
            </a:r>
            <a:r>
              <a:rPr lang="tr-TR" sz="2200" dirty="0">
                <a:solidFill>
                  <a:schemeClr val="tx1"/>
                </a:solidFill>
                <a:latin typeface="Arial" panose="020B0604020202020204" pitchFamily="34" charset="0"/>
                <a:cs typeface="Arial" panose="020B0604020202020204" pitchFamily="34" charset="0"/>
              </a:rPr>
              <a:t> reaksiyonu aşı için </a:t>
            </a:r>
            <a:r>
              <a:rPr lang="tr-TR" sz="2200" dirty="0" err="1">
                <a:solidFill>
                  <a:schemeClr val="tx1"/>
                </a:solidFill>
                <a:latin typeface="Arial" panose="020B0604020202020204" pitchFamily="34" charset="0"/>
                <a:cs typeface="Arial" panose="020B0604020202020204" pitchFamily="34" charset="0"/>
              </a:rPr>
              <a:t>kontrendikasyon</a:t>
            </a:r>
            <a:r>
              <a:rPr lang="tr-TR" sz="2200" dirty="0">
                <a:solidFill>
                  <a:schemeClr val="tx1"/>
                </a:solidFill>
                <a:latin typeface="Arial" panose="020B0604020202020204" pitchFamily="34" charset="0"/>
                <a:cs typeface="Arial" panose="020B0604020202020204" pitchFamily="34" charset="0"/>
              </a:rPr>
              <a:t> oluşturmaz, önerilen doz aralıklarına uyulması gerek</a:t>
            </a:r>
          </a:p>
          <a:p>
            <a:endParaRPr lang="tr-TR" sz="2200" dirty="0">
              <a:solidFill>
                <a:schemeClr val="tx1"/>
              </a:solidFill>
              <a:latin typeface="Arial" panose="020B0604020202020204" pitchFamily="34" charset="0"/>
              <a:cs typeface="Arial" panose="020B0604020202020204" pitchFamily="34" charset="0"/>
            </a:endParaRPr>
          </a:p>
          <a:p>
            <a:pPr marL="0" indent="0">
              <a:buNone/>
            </a:pPr>
            <a:endParaRPr lang="tr-TR" sz="2400" dirty="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578702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8D3D1C-575C-4D2F-A7EE-2413CFA568A0}"/>
              </a:ext>
            </a:extLst>
          </p:cNvPr>
          <p:cNvSpPr>
            <a:spLocks noGrp="1"/>
          </p:cNvSpPr>
          <p:nvPr>
            <p:ph type="title"/>
          </p:nvPr>
        </p:nvSpPr>
        <p:spPr/>
        <p:txBody>
          <a:bodyPr>
            <a:normAutofit/>
          </a:bodyPr>
          <a:lstStyle/>
          <a:p>
            <a:r>
              <a:rPr lang="tr-TR" sz="3600" i="0" u="none" strike="noStrike" baseline="0" dirty="0">
                <a:solidFill>
                  <a:schemeClr val="accent1"/>
                </a:solidFill>
                <a:latin typeface="Arial" panose="020B0604020202020204" pitchFamily="34" charset="0"/>
                <a:cs typeface="Arial" panose="020B0604020202020204" pitchFamily="34" charset="0"/>
              </a:rPr>
              <a:t>Temas sonrası </a:t>
            </a:r>
            <a:r>
              <a:rPr lang="tr-TR" sz="3600" i="0" u="none" strike="noStrike" baseline="0" dirty="0" err="1">
                <a:solidFill>
                  <a:schemeClr val="accent1"/>
                </a:solidFill>
                <a:latin typeface="Arial" panose="020B0604020202020204" pitchFamily="34" charset="0"/>
                <a:cs typeface="Arial" panose="020B0604020202020204" pitchFamily="34" charset="0"/>
              </a:rPr>
              <a:t>tetanoz</a:t>
            </a:r>
            <a:r>
              <a:rPr lang="tr-TR" sz="3600" i="0" u="none" strike="noStrike" baseline="0" dirty="0">
                <a:solidFill>
                  <a:schemeClr val="accent1"/>
                </a:solidFill>
                <a:latin typeface="Arial" panose="020B0604020202020204" pitchFamily="34" charset="0"/>
                <a:cs typeface="Arial" panose="020B0604020202020204" pitchFamily="34" charset="0"/>
              </a:rPr>
              <a:t> </a:t>
            </a:r>
            <a:r>
              <a:rPr lang="tr-TR" sz="3600" i="0" u="none" strike="noStrike" baseline="0" dirty="0" err="1">
                <a:solidFill>
                  <a:schemeClr val="accent1"/>
                </a:solidFill>
                <a:latin typeface="Arial" panose="020B0604020202020204" pitchFamily="34" charset="0"/>
                <a:cs typeface="Arial" panose="020B0604020202020204" pitchFamily="34" charset="0"/>
              </a:rPr>
              <a:t>profilaksisi</a:t>
            </a:r>
            <a:r>
              <a:rPr lang="tr-TR" sz="3600" i="0" u="none" strike="noStrike" baseline="0" dirty="0">
                <a:solidFill>
                  <a:schemeClr val="accent1"/>
                </a:solidFill>
                <a:latin typeface="Arial" panose="020B0604020202020204" pitchFamily="34" charset="0"/>
                <a:cs typeface="Arial" panose="020B0604020202020204" pitchFamily="34" charset="0"/>
              </a:rPr>
              <a:t> </a:t>
            </a:r>
            <a:endParaRPr lang="tr-TR" sz="3600" dirty="0">
              <a:solidFill>
                <a:schemeClr val="accent1"/>
              </a:solidFill>
              <a:latin typeface="Arial" panose="020B0604020202020204" pitchFamily="34" charset="0"/>
              <a:cs typeface="Arial" panose="020B0604020202020204" pitchFamily="34" charset="0"/>
            </a:endParaRPr>
          </a:p>
        </p:txBody>
      </p:sp>
      <p:pic>
        <p:nvPicPr>
          <p:cNvPr id="4" name="İçerik Yer Tutucusu 3">
            <a:extLst>
              <a:ext uri="{FF2B5EF4-FFF2-40B4-BE49-F238E27FC236}">
                <a16:creationId xmlns:a16="http://schemas.microsoft.com/office/drawing/2014/main" id="{2D38433F-C5A3-4F6D-B1FF-C025E1783BF6}"/>
              </a:ext>
            </a:extLst>
          </p:cNvPr>
          <p:cNvPicPr>
            <a:picLocks noGrp="1" noChangeAspect="1"/>
          </p:cNvPicPr>
          <p:nvPr>
            <p:ph idx="1"/>
          </p:nvPr>
        </p:nvPicPr>
        <p:blipFill>
          <a:blip r:embed="rId3"/>
          <a:stretch>
            <a:fillRect/>
          </a:stretch>
        </p:blipFill>
        <p:spPr>
          <a:xfrm>
            <a:off x="1007755" y="1550021"/>
            <a:ext cx="10328890" cy="4750418"/>
          </a:xfrm>
          <a:prstGeom prst="rect">
            <a:avLst/>
          </a:prstGeom>
        </p:spPr>
      </p:pic>
      <p:sp>
        <p:nvSpPr>
          <p:cNvPr id="5" name="İçerik Yer Tutucusu 7">
            <a:extLst>
              <a:ext uri="{FF2B5EF4-FFF2-40B4-BE49-F238E27FC236}">
                <a16:creationId xmlns:a16="http://schemas.microsoft.com/office/drawing/2014/main" id="{D23673BF-079B-4B59-B6DD-F0A708B963E4}"/>
              </a:ext>
            </a:extLst>
          </p:cNvPr>
          <p:cNvSpPr txBox="1">
            <a:spLocks/>
          </p:cNvSpPr>
          <p:nvPr/>
        </p:nvSpPr>
        <p:spPr>
          <a:xfrm>
            <a:off x="1371600" y="6579219"/>
            <a:ext cx="11417967" cy="557562"/>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tr-TR" sz="1200" i="1" dirty="0">
                <a:solidFill>
                  <a:schemeClr val="tx1"/>
                </a:solidFill>
                <a:latin typeface="Arial" panose="020B0604020202020204" pitchFamily="34" charset="0"/>
                <a:cs typeface="Arial" panose="020B0604020202020204" pitchFamily="34" charset="0"/>
              </a:rPr>
              <a:t>TÜRKİYE ENFEKSİYON HASTALIKLARI VE KLİNİK MİKROBİYOLOJİ UZMANLIK DERNEĞİ ERİŞKİN BAĞIŞIKLAMA REHBERİ-2019</a:t>
            </a:r>
          </a:p>
        </p:txBody>
      </p:sp>
    </p:spTree>
    <p:extLst>
      <p:ext uri="{BB962C8B-B14F-4D97-AF65-F5344CB8AC3E}">
        <p14:creationId xmlns:p14="http://schemas.microsoft.com/office/powerpoint/2010/main" val="271268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64A711A-82CC-4FED-9BA5-22279491B8AB}"/>
              </a:ext>
            </a:extLst>
          </p:cNvPr>
          <p:cNvSpPr>
            <a:spLocks noGrp="1"/>
          </p:cNvSpPr>
          <p:nvPr>
            <p:ph type="title"/>
          </p:nvPr>
        </p:nvSpPr>
        <p:spPr/>
        <p:txBody>
          <a:bodyPr>
            <a:normAutofit/>
          </a:bodyPr>
          <a:lstStyle/>
          <a:p>
            <a:r>
              <a:rPr lang="tr-TR" sz="3600" b="1" dirty="0" err="1">
                <a:solidFill>
                  <a:schemeClr val="accent1"/>
                </a:solidFill>
                <a:latin typeface="Arial" panose="020B0604020202020204" pitchFamily="34" charset="0"/>
                <a:cs typeface="Arial" panose="020B0604020202020204" pitchFamily="34" charset="0"/>
              </a:rPr>
              <a:t>İnfluenza</a:t>
            </a:r>
            <a:r>
              <a:rPr lang="tr-TR" sz="3600" b="1" dirty="0">
                <a:solidFill>
                  <a:schemeClr val="accent1"/>
                </a:solidFill>
                <a:latin typeface="Arial" panose="020B0604020202020204" pitchFamily="34" charset="0"/>
                <a:cs typeface="Arial" panose="020B0604020202020204" pitchFamily="34" charset="0"/>
              </a:rPr>
              <a:t> Aşısı</a:t>
            </a:r>
            <a:endParaRPr lang="tr-TR" sz="3600" b="1" dirty="0">
              <a:solidFill>
                <a:schemeClr val="accent1"/>
              </a:solidFill>
            </a:endParaRPr>
          </a:p>
        </p:txBody>
      </p:sp>
      <p:sp>
        <p:nvSpPr>
          <p:cNvPr id="3" name="İçerik Yer Tutucusu 2">
            <a:extLst>
              <a:ext uri="{FF2B5EF4-FFF2-40B4-BE49-F238E27FC236}">
                <a16:creationId xmlns:a16="http://schemas.microsoft.com/office/drawing/2014/main" id="{FE57C55C-455F-4588-AC52-04038DBCA15B}"/>
              </a:ext>
            </a:extLst>
          </p:cNvPr>
          <p:cNvSpPr>
            <a:spLocks noGrp="1"/>
          </p:cNvSpPr>
          <p:nvPr>
            <p:ph idx="1"/>
          </p:nvPr>
        </p:nvSpPr>
        <p:spPr>
          <a:xfrm>
            <a:off x="838200" y="1825625"/>
            <a:ext cx="11353800" cy="5032375"/>
          </a:xfrm>
        </p:spPr>
        <p:txBody>
          <a:bodyPr>
            <a:normAutofit/>
          </a:bodyPr>
          <a:lstStyle/>
          <a:p>
            <a:r>
              <a:rPr lang="tr-TR" sz="2200" dirty="0">
                <a:solidFill>
                  <a:schemeClr val="tx1"/>
                </a:solidFill>
                <a:latin typeface="Arial" panose="020B0604020202020204" pitchFamily="34" charset="0"/>
                <a:cs typeface="Arial" panose="020B0604020202020204" pitchFamily="34" charset="0"/>
              </a:rPr>
              <a:t>Aşı: </a:t>
            </a:r>
            <a:r>
              <a:rPr lang="tr-TR" sz="2200" b="0" i="0" u="none" strike="noStrike" baseline="0" dirty="0">
                <a:solidFill>
                  <a:schemeClr val="tx1"/>
                </a:solidFill>
                <a:latin typeface="Arial" panose="020B0604020202020204" pitchFamily="34" charset="0"/>
                <a:cs typeface="Arial" panose="020B0604020202020204" pitchFamily="34" charset="0"/>
              </a:rPr>
              <a:t>üçlü (</a:t>
            </a:r>
            <a:r>
              <a:rPr lang="tr-TR" sz="2200" b="0" i="0" u="none" strike="noStrike" baseline="0" dirty="0" err="1">
                <a:solidFill>
                  <a:schemeClr val="tx1"/>
                </a:solidFill>
                <a:latin typeface="Arial" panose="020B0604020202020204" pitchFamily="34" charset="0"/>
                <a:cs typeface="Arial" panose="020B0604020202020204" pitchFamily="34" charset="0"/>
              </a:rPr>
              <a:t>trivalan</a:t>
            </a:r>
            <a:r>
              <a:rPr lang="tr-TR" sz="2200" b="0" i="0" u="none" strike="noStrike" baseline="0" dirty="0">
                <a:solidFill>
                  <a:schemeClr val="tx1"/>
                </a:solidFill>
                <a:latin typeface="Arial" panose="020B0604020202020204" pitchFamily="34" charset="0"/>
                <a:cs typeface="Arial" panose="020B0604020202020204" pitchFamily="34" charset="0"/>
              </a:rPr>
              <a:t>) ve dörtlü (</a:t>
            </a:r>
            <a:r>
              <a:rPr lang="tr-TR" sz="2200" b="0" i="0" u="none" strike="noStrike" baseline="0" dirty="0" err="1">
                <a:solidFill>
                  <a:schemeClr val="tx1"/>
                </a:solidFill>
                <a:latin typeface="Arial" panose="020B0604020202020204" pitchFamily="34" charset="0"/>
                <a:cs typeface="Arial" panose="020B0604020202020204" pitchFamily="34" charset="0"/>
              </a:rPr>
              <a:t>tetravalan</a:t>
            </a:r>
            <a:r>
              <a:rPr lang="tr-TR" sz="2200" b="0" i="0" u="none" strike="noStrike" baseline="0" dirty="0">
                <a:solidFill>
                  <a:schemeClr val="tx1"/>
                </a:solidFill>
                <a:latin typeface="Arial" panose="020B0604020202020204" pitchFamily="34" charset="0"/>
                <a:cs typeface="Arial" panose="020B0604020202020204" pitchFamily="34" charset="0"/>
              </a:rPr>
              <a:t>, </a:t>
            </a:r>
            <a:r>
              <a:rPr lang="tr-TR" sz="2200" b="0" i="0" u="none" strike="noStrike" baseline="0" dirty="0" err="1">
                <a:solidFill>
                  <a:schemeClr val="tx1"/>
                </a:solidFill>
                <a:latin typeface="Arial" panose="020B0604020202020204" pitchFamily="34" charset="0"/>
                <a:cs typeface="Arial" panose="020B0604020202020204" pitchFamily="34" charset="0"/>
              </a:rPr>
              <a:t>kuadrivalan</a:t>
            </a:r>
            <a:r>
              <a:rPr lang="tr-TR" sz="2200" b="0" i="0" u="none" strike="noStrike" baseline="0" dirty="0">
                <a:solidFill>
                  <a:schemeClr val="tx1"/>
                </a:solidFill>
                <a:latin typeface="Arial" panose="020B0604020202020204" pitchFamily="34" charset="0"/>
                <a:cs typeface="Arial" panose="020B0604020202020204" pitchFamily="34" charset="0"/>
              </a:rPr>
              <a:t>) </a:t>
            </a:r>
            <a:r>
              <a:rPr lang="tr-TR" sz="2200" b="0" i="0" u="none" strike="noStrike" baseline="0" dirty="0" err="1">
                <a:solidFill>
                  <a:schemeClr val="tx1"/>
                </a:solidFill>
                <a:latin typeface="Arial" panose="020B0604020202020204" pitchFamily="34" charset="0"/>
                <a:cs typeface="Arial" panose="020B0604020202020204" pitchFamily="34" charset="0"/>
              </a:rPr>
              <a:t>inaktif</a:t>
            </a:r>
            <a:r>
              <a:rPr lang="tr-TR" sz="2200" b="0" i="0" u="none" strike="noStrike" baseline="0" dirty="0">
                <a:solidFill>
                  <a:schemeClr val="tx1"/>
                </a:solidFill>
                <a:latin typeface="Arial" panose="020B0604020202020204" pitchFamily="34" charset="0"/>
                <a:cs typeface="Arial" panose="020B0604020202020204" pitchFamily="34" charset="0"/>
              </a:rPr>
              <a:t> aşı</a:t>
            </a:r>
          </a:p>
          <a:p>
            <a:pPr marL="0" indent="0">
              <a:buNone/>
            </a:pPr>
            <a:r>
              <a:rPr lang="tr-TR" sz="2200" b="0" i="0" u="none" strike="noStrike" baseline="0" dirty="0">
                <a:solidFill>
                  <a:schemeClr val="tx1"/>
                </a:solidFill>
                <a:latin typeface="Arial" panose="020B0604020202020204" pitchFamily="34" charset="0"/>
                <a:cs typeface="Arial" panose="020B0604020202020204" pitchFamily="34" charset="0"/>
              </a:rPr>
              <a:t> </a:t>
            </a:r>
          </a:p>
          <a:p>
            <a:r>
              <a:rPr lang="tr-TR" sz="2200" dirty="0">
                <a:solidFill>
                  <a:schemeClr val="tx1"/>
                </a:solidFill>
                <a:latin typeface="Arial" panose="020B0604020202020204" pitchFamily="34" charset="0"/>
                <a:cs typeface="Arial" panose="020B0604020202020204" pitchFamily="34" charset="0"/>
              </a:rPr>
              <a:t>Uygulama: </a:t>
            </a:r>
            <a:r>
              <a:rPr lang="tr-TR" sz="2200" dirty="0" err="1">
                <a:solidFill>
                  <a:schemeClr val="tx1"/>
                </a:solidFill>
                <a:latin typeface="Arial" panose="020B0604020202020204" pitchFamily="34" charset="0"/>
                <a:cs typeface="Arial" panose="020B0604020202020204" pitchFamily="34" charset="0"/>
              </a:rPr>
              <a:t>Intramuskuler</a:t>
            </a:r>
            <a:r>
              <a:rPr lang="tr-TR" sz="2200" dirty="0">
                <a:solidFill>
                  <a:schemeClr val="tx1"/>
                </a:solidFill>
                <a:latin typeface="Arial" panose="020B0604020202020204" pitchFamily="34" charset="0"/>
                <a:cs typeface="Arial" panose="020B0604020202020204" pitchFamily="34" charset="0"/>
              </a:rPr>
              <a:t> (</a:t>
            </a:r>
            <a:r>
              <a:rPr lang="tr-TR" sz="2200" dirty="0" err="1">
                <a:solidFill>
                  <a:schemeClr val="tx1"/>
                </a:solidFill>
                <a:latin typeface="Arial" panose="020B0604020202020204" pitchFamily="34" charset="0"/>
                <a:cs typeface="Arial" panose="020B0604020202020204" pitchFamily="34" charset="0"/>
              </a:rPr>
              <a:t>deltoid</a:t>
            </a:r>
            <a:r>
              <a:rPr lang="tr-TR" sz="2200" dirty="0">
                <a:solidFill>
                  <a:schemeClr val="tx1"/>
                </a:solidFill>
                <a:latin typeface="Arial" panose="020B0604020202020204" pitchFamily="34" charset="0"/>
                <a:cs typeface="Arial" panose="020B0604020202020204" pitchFamily="34" charset="0"/>
              </a:rPr>
              <a:t>)- her yıl tek doz</a:t>
            </a:r>
          </a:p>
          <a:p>
            <a:pPr marL="0" indent="0">
              <a:buNone/>
            </a:pPr>
            <a:endParaRPr lang="tr-TR" sz="2200" dirty="0">
              <a:solidFill>
                <a:schemeClr val="tx1"/>
              </a:solidFill>
              <a:latin typeface="Arial" panose="020B0604020202020204" pitchFamily="34" charset="0"/>
              <a:cs typeface="Arial" panose="020B0604020202020204" pitchFamily="34" charset="0"/>
            </a:endParaRPr>
          </a:p>
          <a:p>
            <a:r>
              <a:rPr lang="tr-TR" sz="2200" dirty="0">
                <a:solidFill>
                  <a:schemeClr val="tx1"/>
                </a:solidFill>
                <a:latin typeface="Arial" panose="020B0604020202020204" pitchFamily="34" charset="0"/>
                <a:cs typeface="Arial" panose="020B0604020202020204" pitchFamily="34" charset="0"/>
              </a:rPr>
              <a:t>Koruyuculuk: Sürekli mutasyon yapmaları nedeni ile kalıcı bir bağışıklık oluşmaz</a:t>
            </a:r>
          </a:p>
          <a:p>
            <a:endParaRPr lang="tr-TR" sz="2200" dirty="0">
              <a:solidFill>
                <a:schemeClr val="tx1"/>
              </a:solidFill>
              <a:latin typeface="Arial" panose="020B0604020202020204" pitchFamily="34" charset="0"/>
              <a:cs typeface="Arial" panose="020B0604020202020204" pitchFamily="34" charset="0"/>
            </a:endParaRPr>
          </a:p>
          <a:p>
            <a:r>
              <a:rPr lang="tr-TR" sz="2200" dirty="0" err="1">
                <a:solidFill>
                  <a:schemeClr val="tx1"/>
                </a:solidFill>
                <a:latin typeface="Arial" panose="020B0604020202020204" pitchFamily="34" charset="0"/>
                <a:cs typeface="Arial" panose="020B0604020202020204" pitchFamily="34" charset="0"/>
              </a:rPr>
              <a:t>İnfluenza</a:t>
            </a:r>
            <a:r>
              <a:rPr lang="tr-TR" sz="2200" dirty="0">
                <a:solidFill>
                  <a:schemeClr val="tx1"/>
                </a:solidFill>
                <a:latin typeface="Arial" panose="020B0604020202020204" pitchFamily="34" charset="0"/>
                <a:cs typeface="Arial" panose="020B0604020202020204" pitchFamily="34" charset="0"/>
              </a:rPr>
              <a:t> aşıları bir önceki grip sezonundaki </a:t>
            </a:r>
            <a:r>
              <a:rPr lang="tr-TR" sz="2200" dirty="0" err="1">
                <a:solidFill>
                  <a:schemeClr val="tx1"/>
                </a:solidFill>
                <a:latin typeface="Arial" panose="020B0604020202020204" pitchFamily="34" charset="0"/>
                <a:cs typeface="Arial" panose="020B0604020202020204" pitchFamily="34" charset="0"/>
              </a:rPr>
              <a:t>suşlardan</a:t>
            </a:r>
            <a:r>
              <a:rPr lang="tr-TR" sz="2200" dirty="0">
                <a:solidFill>
                  <a:schemeClr val="tx1"/>
                </a:solidFill>
                <a:latin typeface="Arial" panose="020B0604020202020204" pitchFamily="34" charset="0"/>
                <a:cs typeface="Arial" panose="020B0604020202020204" pitchFamily="34" charset="0"/>
              </a:rPr>
              <a:t> üretilir</a:t>
            </a:r>
          </a:p>
          <a:p>
            <a:pPr marL="0" indent="0">
              <a:buNone/>
            </a:pPr>
            <a:endParaRPr lang="tr-TR" sz="2200" dirty="0">
              <a:solidFill>
                <a:schemeClr val="tx1"/>
              </a:solidFill>
              <a:latin typeface="Arial" panose="020B0604020202020204" pitchFamily="34" charset="0"/>
              <a:cs typeface="Arial" panose="020B0604020202020204" pitchFamily="34" charset="0"/>
            </a:endParaRPr>
          </a:p>
          <a:p>
            <a:r>
              <a:rPr lang="tr-TR" sz="2200" dirty="0">
                <a:solidFill>
                  <a:schemeClr val="tx1"/>
                </a:solidFill>
                <a:latin typeface="Arial" panose="020B0604020202020204" pitchFamily="34" charset="0"/>
                <a:cs typeface="Arial" panose="020B0604020202020204" pitchFamily="34" charset="0"/>
              </a:rPr>
              <a:t>Komplikasyon riski yüksek gruplara ve sağlık çalışanlarına ücretsiz</a:t>
            </a:r>
          </a:p>
        </p:txBody>
      </p:sp>
      <p:pic>
        <p:nvPicPr>
          <p:cNvPr id="4" name="Picture 6">
            <a:extLst>
              <a:ext uri="{FF2B5EF4-FFF2-40B4-BE49-F238E27FC236}">
                <a16:creationId xmlns:a16="http://schemas.microsoft.com/office/drawing/2014/main" id="{E4681525-CAE6-4DD5-B77E-36143E2F7B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2780" y="1137076"/>
            <a:ext cx="3100040" cy="2069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562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2E2651-EC45-4B72-A567-C926AC993C23}"/>
              </a:ext>
            </a:extLst>
          </p:cNvPr>
          <p:cNvSpPr>
            <a:spLocks noGrp="1"/>
          </p:cNvSpPr>
          <p:nvPr>
            <p:ph type="title"/>
          </p:nvPr>
        </p:nvSpPr>
        <p:spPr/>
        <p:txBody>
          <a:bodyPr>
            <a:normAutofit/>
          </a:bodyPr>
          <a:lstStyle/>
          <a:p>
            <a:r>
              <a:rPr lang="tr-TR" sz="3600" dirty="0" err="1">
                <a:solidFill>
                  <a:schemeClr val="accent1"/>
                </a:solidFill>
                <a:latin typeface="Arial" panose="020B0604020202020204" pitchFamily="34" charset="0"/>
                <a:cs typeface="Arial" panose="020B0604020202020204" pitchFamily="34" charset="0"/>
              </a:rPr>
              <a:t>Endikasyonları</a:t>
            </a:r>
            <a:endParaRPr lang="tr-TR" sz="3600" dirty="0">
              <a:solidFill>
                <a:schemeClr val="accent1"/>
              </a:solidFill>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B6917D69-7DD0-46AF-A8B4-342D2B922311}"/>
              </a:ext>
            </a:extLst>
          </p:cNvPr>
          <p:cNvSpPr>
            <a:spLocks noGrp="1"/>
          </p:cNvSpPr>
          <p:nvPr>
            <p:ph idx="1"/>
          </p:nvPr>
        </p:nvSpPr>
        <p:spPr>
          <a:xfrm>
            <a:off x="1371600" y="2040673"/>
            <a:ext cx="9601200" cy="3581400"/>
          </a:xfrm>
        </p:spPr>
        <p:txBody>
          <a:bodyPr>
            <a:normAutofit/>
          </a:bodyPr>
          <a:lstStyle/>
          <a:p>
            <a:r>
              <a:rPr lang="tr-TR" sz="2400" dirty="0" err="1">
                <a:solidFill>
                  <a:schemeClr val="tx1"/>
                </a:solidFill>
                <a:latin typeface="Arial" panose="020B0604020202020204" pitchFamily="34" charset="0"/>
                <a:cs typeface="Arial" panose="020B0604020202020204" pitchFamily="34" charset="0"/>
              </a:rPr>
              <a:t>İnfluenza</a:t>
            </a:r>
            <a:r>
              <a:rPr lang="tr-TR" sz="2400" dirty="0">
                <a:solidFill>
                  <a:schemeClr val="tx1"/>
                </a:solidFill>
                <a:latin typeface="Arial" panose="020B0604020202020204" pitchFamily="34" charset="0"/>
                <a:cs typeface="Arial" panose="020B0604020202020204" pitchFamily="34" charset="0"/>
              </a:rPr>
              <a:t> ilişkili komplikasyon riski yüksek hasta grupları:</a:t>
            </a:r>
          </a:p>
          <a:p>
            <a:endParaRPr lang="tr-TR" sz="2400" dirty="0">
              <a:solidFill>
                <a:schemeClr val="tx1"/>
              </a:solidFill>
              <a:latin typeface="Arial" panose="020B0604020202020204" pitchFamily="34" charset="0"/>
              <a:cs typeface="Arial" panose="020B0604020202020204" pitchFamily="34" charset="0"/>
            </a:endParaRPr>
          </a:p>
          <a:p>
            <a:pPr marL="0" indent="0">
              <a:buNone/>
            </a:pPr>
            <a:r>
              <a:rPr lang="tr-TR" sz="2400" dirty="0">
                <a:solidFill>
                  <a:schemeClr val="tx1"/>
                </a:solidFill>
                <a:latin typeface="Arial" panose="020B0604020202020204" pitchFamily="34" charset="0"/>
                <a:cs typeface="Arial" panose="020B0604020202020204" pitchFamily="34" charset="0"/>
              </a:rPr>
              <a:t>• 5 yaş altındaki çocuklar (özellikle 6 ay - 2 yaş)</a:t>
            </a:r>
          </a:p>
          <a:p>
            <a:pPr marL="0" indent="0">
              <a:buNone/>
            </a:pPr>
            <a:r>
              <a:rPr lang="tr-TR" sz="2400" dirty="0">
                <a:solidFill>
                  <a:schemeClr val="tx1"/>
                </a:solidFill>
                <a:latin typeface="Arial" panose="020B0604020202020204" pitchFamily="34" charset="0"/>
                <a:cs typeface="Arial" panose="020B0604020202020204" pitchFamily="34" charset="0"/>
              </a:rPr>
              <a:t>• ≥ 65 yaş</a:t>
            </a:r>
          </a:p>
          <a:p>
            <a:pPr marL="0" indent="0">
              <a:buNone/>
            </a:pPr>
            <a:r>
              <a:rPr lang="tr-TR" sz="2400" dirty="0">
                <a:solidFill>
                  <a:schemeClr val="tx1"/>
                </a:solidFill>
                <a:latin typeface="Arial" panose="020B0604020202020204" pitchFamily="34" charset="0"/>
                <a:cs typeface="Arial" panose="020B0604020202020204" pitchFamily="34" charset="0"/>
              </a:rPr>
              <a:t>• Gebe kadınlar (postpartum 2 hafta dahil) </a:t>
            </a:r>
          </a:p>
          <a:p>
            <a:pPr marL="0" indent="0">
              <a:buNone/>
            </a:pPr>
            <a:r>
              <a:rPr lang="tr-TR" sz="2400" dirty="0">
                <a:solidFill>
                  <a:schemeClr val="tx1"/>
                </a:solidFill>
                <a:latin typeface="Arial" panose="020B0604020202020204" pitchFamily="34" charset="0"/>
                <a:cs typeface="Arial" panose="020B0604020202020204" pitchFamily="34" charset="0"/>
              </a:rPr>
              <a:t>• Bakımevlerinde ve uzun dönem tedavi merkezlerinde kalanlar </a:t>
            </a:r>
          </a:p>
          <a:p>
            <a:pPr marL="0" indent="0">
              <a:buNone/>
            </a:pPr>
            <a:r>
              <a:rPr lang="tr-TR" sz="2400" dirty="0">
                <a:solidFill>
                  <a:schemeClr val="tx1"/>
                </a:solidFill>
                <a:latin typeface="Arial" panose="020B0604020202020204" pitchFamily="34" charset="0"/>
                <a:cs typeface="Arial" panose="020B0604020202020204" pitchFamily="34" charset="0"/>
              </a:rPr>
              <a:t>• Kronik hastalığı olanlar</a:t>
            </a:r>
          </a:p>
        </p:txBody>
      </p:sp>
    </p:spTree>
    <p:extLst>
      <p:ext uri="{BB962C8B-B14F-4D97-AF65-F5344CB8AC3E}">
        <p14:creationId xmlns:p14="http://schemas.microsoft.com/office/powerpoint/2010/main" val="1899514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160EF2-9F7E-495D-A362-AB969D8DB913}"/>
              </a:ext>
            </a:extLst>
          </p:cNvPr>
          <p:cNvSpPr>
            <a:spLocks noGrp="1"/>
          </p:cNvSpPr>
          <p:nvPr>
            <p:ph type="title"/>
          </p:nvPr>
        </p:nvSpPr>
        <p:spPr/>
        <p:txBody>
          <a:bodyPr>
            <a:normAutofit/>
          </a:bodyPr>
          <a:lstStyle/>
          <a:p>
            <a:r>
              <a:rPr lang="tr-TR" sz="3600" dirty="0" err="1">
                <a:solidFill>
                  <a:schemeClr val="accent1"/>
                </a:solidFill>
                <a:latin typeface="Arial" panose="020B0604020202020204" pitchFamily="34" charset="0"/>
                <a:cs typeface="Arial" panose="020B0604020202020204" pitchFamily="34" charset="0"/>
              </a:rPr>
              <a:t>İnfluenza</a:t>
            </a:r>
            <a:r>
              <a:rPr lang="tr-TR" sz="3600" dirty="0">
                <a:solidFill>
                  <a:schemeClr val="accent1"/>
                </a:solidFill>
                <a:latin typeface="Arial" panose="020B0604020202020204" pitchFamily="34" charset="0"/>
                <a:cs typeface="Arial" panose="020B0604020202020204" pitchFamily="34" charset="0"/>
              </a:rPr>
              <a:t> Aşısı Uygulama Zamanı </a:t>
            </a:r>
          </a:p>
        </p:txBody>
      </p:sp>
      <p:sp>
        <p:nvSpPr>
          <p:cNvPr id="3" name="İçerik Yer Tutucusu 2">
            <a:extLst>
              <a:ext uri="{FF2B5EF4-FFF2-40B4-BE49-F238E27FC236}">
                <a16:creationId xmlns:a16="http://schemas.microsoft.com/office/drawing/2014/main" id="{28B9CAB3-07DC-475A-9DDA-5951C5FD9451}"/>
              </a:ext>
            </a:extLst>
          </p:cNvPr>
          <p:cNvSpPr>
            <a:spLocks noGrp="1"/>
          </p:cNvSpPr>
          <p:nvPr>
            <p:ph idx="1"/>
          </p:nvPr>
        </p:nvSpPr>
        <p:spPr>
          <a:xfrm>
            <a:off x="914400" y="1591449"/>
            <a:ext cx="10515600" cy="4853955"/>
          </a:xfrm>
        </p:spPr>
        <p:txBody>
          <a:bodyPr>
            <a:normAutofit/>
          </a:bodyPr>
          <a:lstStyle/>
          <a:p>
            <a:r>
              <a:rPr lang="tr-TR" sz="2200" dirty="0">
                <a:solidFill>
                  <a:schemeClr val="tx1"/>
                </a:solidFill>
                <a:latin typeface="Arial" panose="020B0604020202020204" pitchFamily="34" charset="0"/>
                <a:cs typeface="Arial" panose="020B0604020202020204" pitchFamily="34" charset="0"/>
              </a:rPr>
              <a:t>Aşılama:</a:t>
            </a:r>
          </a:p>
          <a:p>
            <a:pPr marL="0" indent="0">
              <a:buNone/>
            </a:pPr>
            <a:r>
              <a:rPr lang="tr-TR" sz="2200" dirty="0">
                <a:solidFill>
                  <a:schemeClr val="tx1"/>
                </a:solidFill>
                <a:latin typeface="Arial" panose="020B0604020202020204" pitchFamily="34" charset="0"/>
                <a:cs typeface="Arial" panose="020B0604020202020204" pitchFamily="34" charset="0"/>
              </a:rPr>
              <a:t>             </a:t>
            </a:r>
            <a:r>
              <a:rPr lang="tr-TR" sz="2200" dirty="0">
                <a:solidFill>
                  <a:schemeClr val="tx1"/>
                </a:solidFill>
                <a:latin typeface="Arial" panose="020B0604020202020204" pitchFamily="34" charset="0"/>
                <a:cs typeface="Arial" panose="020B0604020202020204" pitchFamily="34" charset="0"/>
                <a:sym typeface="Wingdings" panose="05000000000000000000" pitchFamily="2" charset="2"/>
              </a:rPr>
              <a:t> G</a:t>
            </a:r>
            <a:r>
              <a:rPr lang="tr-TR" sz="2200" dirty="0">
                <a:solidFill>
                  <a:schemeClr val="tx1"/>
                </a:solidFill>
                <a:latin typeface="Arial" panose="020B0604020202020204" pitchFamily="34" charset="0"/>
                <a:cs typeface="Arial" panose="020B0604020202020204" pitchFamily="34" charset="0"/>
              </a:rPr>
              <a:t>ribin en sık görüldüğü ayların hemen öncesi: Ekim ve Kasım ayları</a:t>
            </a:r>
          </a:p>
          <a:p>
            <a:pPr marL="0" indent="0">
              <a:buNone/>
            </a:pPr>
            <a:r>
              <a:rPr lang="tr-TR" sz="2200" dirty="0">
                <a:solidFill>
                  <a:schemeClr val="tx1"/>
                </a:solidFill>
                <a:latin typeface="Arial" panose="020B0604020202020204" pitchFamily="34" charset="0"/>
                <a:cs typeface="Arial" panose="020B0604020202020204" pitchFamily="34" charset="0"/>
              </a:rPr>
              <a:t>             </a:t>
            </a:r>
            <a:r>
              <a:rPr lang="tr-TR" sz="22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tr-TR" sz="2200" dirty="0" err="1">
                <a:solidFill>
                  <a:schemeClr val="tx1"/>
                </a:solidFill>
                <a:latin typeface="Arial" panose="020B0604020202020204" pitchFamily="34" charset="0"/>
                <a:cs typeface="Arial" panose="020B0604020202020204" pitchFamily="34" charset="0"/>
                <a:sym typeface="Wingdings" panose="05000000000000000000" pitchFamily="2" charset="2"/>
              </a:rPr>
              <a:t>İ</a:t>
            </a:r>
            <a:r>
              <a:rPr lang="tr-TR" sz="2200" dirty="0" err="1">
                <a:solidFill>
                  <a:schemeClr val="tx1"/>
                </a:solidFill>
                <a:latin typeface="Arial" panose="020B0604020202020204" pitchFamily="34" charset="0"/>
                <a:cs typeface="Arial" panose="020B0604020202020204" pitchFamily="34" charset="0"/>
              </a:rPr>
              <a:t>nfluenza</a:t>
            </a:r>
            <a:r>
              <a:rPr lang="tr-TR" sz="2200" dirty="0">
                <a:solidFill>
                  <a:schemeClr val="tx1"/>
                </a:solidFill>
                <a:latin typeface="Arial" panose="020B0604020202020204" pitchFamily="34" charset="0"/>
                <a:cs typeface="Arial" panose="020B0604020202020204" pitchFamily="34" charset="0"/>
              </a:rPr>
              <a:t> sezonu boyunca </a:t>
            </a:r>
          </a:p>
          <a:p>
            <a:pPr marL="0" indent="0">
              <a:buNone/>
            </a:pPr>
            <a:endParaRPr lang="tr-TR" sz="2200" dirty="0">
              <a:solidFill>
                <a:schemeClr val="tx1"/>
              </a:solidFill>
              <a:latin typeface="Arial" panose="020B0604020202020204" pitchFamily="34" charset="0"/>
              <a:cs typeface="Arial" panose="020B0604020202020204" pitchFamily="34" charset="0"/>
            </a:endParaRPr>
          </a:p>
          <a:p>
            <a:r>
              <a:rPr lang="tr-TR" sz="2200" dirty="0">
                <a:solidFill>
                  <a:schemeClr val="tx1"/>
                </a:solidFill>
                <a:latin typeface="Arial" panose="020B0604020202020204" pitchFamily="34" charset="0"/>
                <a:cs typeface="Arial" panose="020B0604020202020204" pitchFamily="34" charset="0"/>
              </a:rPr>
              <a:t>Aşının koruyucu etkisi, uygulamadan 1–2 hafta sonra başlar</a:t>
            </a:r>
          </a:p>
          <a:p>
            <a:pPr marL="0" indent="0">
              <a:buNone/>
            </a:pPr>
            <a:endParaRPr lang="tr-TR" sz="2200" dirty="0">
              <a:solidFill>
                <a:schemeClr val="tx1"/>
              </a:solidFill>
              <a:latin typeface="Arial" panose="020B0604020202020204" pitchFamily="34" charset="0"/>
              <a:cs typeface="Arial" panose="020B0604020202020204" pitchFamily="34" charset="0"/>
            </a:endParaRPr>
          </a:p>
          <a:p>
            <a:r>
              <a:rPr lang="tr-TR" sz="2200" dirty="0">
                <a:solidFill>
                  <a:schemeClr val="tx1"/>
                </a:solidFill>
                <a:latin typeface="Arial" panose="020B0604020202020204" pitchFamily="34" charset="0"/>
                <a:cs typeface="Arial" panose="020B0604020202020204" pitchFamily="34" charset="0"/>
              </a:rPr>
              <a:t>Sağlıklı erişkinlerde koruyuculuk 6-8 ay veya daha uzun sürer</a:t>
            </a:r>
          </a:p>
          <a:p>
            <a:endParaRPr lang="tr-TR" sz="2200" dirty="0">
              <a:solidFill>
                <a:schemeClr val="tx1"/>
              </a:solidFill>
              <a:latin typeface="Arial" panose="020B0604020202020204" pitchFamily="34" charset="0"/>
              <a:cs typeface="Arial" panose="020B0604020202020204" pitchFamily="34" charset="0"/>
            </a:endParaRPr>
          </a:p>
          <a:p>
            <a:r>
              <a:rPr lang="tr-TR" sz="2200" dirty="0">
                <a:solidFill>
                  <a:schemeClr val="tx1"/>
                </a:solidFill>
                <a:latin typeface="Arial" panose="020B0604020202020204" pitchFamily="34" charset="0"/>
                <a:cs typeface="Arial" panose="020B0604020202020204" pitchFamily="34" charset="0"/>
              </a:rPr>
              <a:t>Yaşlılarda ve bağışıklığı baskılanmış kişilerde bu süre daha kısa olabilir</a:t>
            </a:r>
          </a:p>
          <a:p>
            <a:pPr marL="0" indent="0">
              <a:buNone/>
            </a:pPr>
            <a:r>
              <a:rPr lang="tr-TR" sz="2200" dirty="0">
                <a:solidFill>
                  <a:schemeClr val="tx1"/>
                </a:solidFill>
                <a:latin typeface="Arial" panose="020B0604020202020204" pitchFamily="34" charset="0"/>
                <a:cs typeface="Arial" panose="020B0604020202020204" pitchFamily="34" charset="0"/>
              </a:rPr>
              <a:t>              </a:t>
            </a:r>
            <a:r>
              <a:rPr lang="tr-TR" sz="22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200" dirty="0">
                <a:solidFill>
                  <a:schemeClr val="tx1"/>
                </a:solidFill>
                <a:latin typeface="Arial" panose="020B0604020202020204" pitchFamily="34" charset="0"/>
                <a:cs typeface="Arial" panose="020B0604020202020204" pitchFamily="34" charset="0"/>
              </a:rPr>
              <a:t>çok erken aşılamadan kaçınılmalı!</a:t>
            </a:r>
          </a:p>
          <a:p>
            <a:endParaRPr lang="tr-TR" dirty="0"/>
          </a:p>
        </p:txBody>
      </p:sp>
    </p:spTree>
    <p:extLst>
      <p:ext uri="{BB962C8B-B14F-4D97-AF65-F5344CB8AC3E}">
        <p14:creationId xmlns:p14="http://schemas.microsoft.com/office/powerpoint/2010/main" val="2414619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C906CC-7A7B-453B-8CFD-63E26AFEF08E}"/>
              </a:ext>
            </a:extLst>
          </p:cNvPr>
          <p:cNvSpPr>
            <a:spLocks noGrp="1"/>
          </p:cNvSpPr>
          <p:nvPr>
            <p:ph type="title"/>
          </p:nvPr>
        </p:nvSpPr>
        <p:spPr/>
        <p:txBody>
          <a:bodyPr>
            <a:normAutofit/>
          </a:bodyPr>
          <a:lstStyle/>
          <a:p>
            <a:r>
              <a:rPr lang="tr-TR" sz="3600" dirty="0" err="1">
                <a:solidFill>
                  <a:schemeClr val="accent1"/>
                </a:solidFill>
                <a:latin typeface="Arial" panose="020B0604020202020204" pitchFamily="34" charset="0"/>
                <a:cs typeface="Arial" panose="020B0604020202020204" pitchFamily="34" charset="0"/>
              </a:rPr>
              <a:t>Kontrendikasyonları</a:t>
            </a:r>
            <a:r>
              <a:rPr lang="tr-TR" sz="3600" dirty="0">
                <a:solidFill>
                  <a:schemeClr val="accent1"/>
                </a:solidFill>
                <a:latin typeface="Arial" panose="020B0604020202020204" pitchFamily="34" charset="0"/>
                <a:cs typeface="Arial" panose="020B0604020202020204" pitchFamily="34" charset="0"/>
              </a:rPr>
              <a:t> </a:t>
            </a:r>
          </a:p>
        </p:txBody>
      </p:sp>
      <p:sp>
        <p:nvSpPr>
          <p:cNvPr id="3" name="İçerik Yer Tutucusu 2">
            <a:extLst>
              <a:ext uri="{FF2B5EF4-FFF2-40B4-BE49-F238E27FC236}">
                <a16:creationId xmlns:a16="http://schemas.microsoft.com/office/drawing/2014/main" id="{C172E852-7E7F-4901-9586-967621B99CD3}"/>
              </a:ext>
            </a:extLst>
          </p:cNvPr>
          <p:cNvSpPr>
            <a:spLocks noGrp="1"/>
          </p:cNvSpPr>
          <p:nvPr>
            <p:ph idx="1"/>
          </p:nvPr>
        </p:nvSpPr>
        <p:spPr>
          <a:xfrm>
            <a:off x="838199" y="1690688"/>
            <a:ext cx="11060151" cy="5011195"/>
          </a:xfrm>
        </p:spPr>
        <p:txBody>
          <a:bodyPr>
            <a:normAutofit/>
          </a:bodyPr>
          <a:lstStyle/>
          <a:p>
            <a:r>
              <a:rPr lang="tr-TR" sz="2200" dirty="0">
                <a:solidFill>
                  <a:schemeClr val="tx1"/>
                </a:solidFill>
                <a:latin typeface="Arial" panose="020B0604020202020204" pitchFamily="34" charset="0"/>
                <a:cs typeface="Arial" panose="020B0604020202020204" pitchFamily="34" charset="0"/>
              </a:rPr>
              <a:t>En önemli </a:t>
            </a:r>
            <a:r>
              <a:rPr lang="tr-TR" sz="2200" dirty="0" err="1">
                <a:solidFill>
                  <a:schemeClr val="tx1"/>
                </a:solidFill>
                <a:latin typeface="Arial" panose="020B0604020202020204" pitchFamily="34" charset="0"/>
                <a:cs typeface="Arial" panose="020B0604020202020204" pitchFamily="34" charset="0"/>
              </a:rPr>
              <a:t>kontrendikasyon</a:t>
            </a:r>
            <a:r>
              <a:rPr lang="tr-TR" sz="2200" dirty="0">
                <a:solidFill>
                  <a:schemeClr val="tx1"/>
                </a:solidFill>
                <a:latin typeface="Arial" panose="020B0604020202020204" pitchFamily="34" charset="0"/>
                <a:cs typeface="Arial" panose="020B0604020202020204" pitchFamily="34" charset="0"/>
              </a:rPr>
              <a:t> yumurta proteinine karşı bilinen ciddi alerjik reaksiyon </a:t>
            </a:r>
          </a:p>
          <a:p>
            <a:endParaRPr lang="tr-TR" sz="2200" dirty="0">
              <a:solidFill>
                <a:schemeClr val="tx1"/>
              </a:solidFill>
              <a:latin typeface="Arial" panose="020B0604020202020204" pitchFamily="34" charset="0"/>
              <a:cs typeface="Arial" panose="020B0604020202020204" pitchFamily="34" charset="0"/>
            </a:endParaRPr>
          </a:p>
          <a:p>
            <a:r>
              <a:rPr lang="tr-TR" sz="2200" b="0" i="0" u="none" strike="noStrike" baseline="0" dirty="0">
                <a:solidFill>
                  <a:schemeClr val="tx1"/>
                </a:solidFill>
                <a:latin typeface="Arial" panose="020B0604020202020204" pitchFamily="34" charset="0"/>
                <a:cs typeface="Arial" panose="020B0604020202020204" pitchFamily="34" charset="0"/>
              </a:rPr>
              <a:t>Önceki aşılamada 6 hafta içinde </a:t>
            </a:r>
            <a:r>
              <a:rPr lang="tr-TR" sz="2200" b="0" i="0" u="none" strike="noStrike" baseline="0" dirty="0" err="1">
                <a:solidFill>
                  <a:schemeClr val="tx1"/>
                </a:solidFill>
                <a:latin typeface="Arial" panose="020B0604020202020204" pitchFamily="34" charset="0"/>
                <a:cs typeface="Arial" panose="020B0604020202020204" pitchFamily="34" charset="0"/>
              </a:rPr>
              <a:t>Guillian-Barre</a:t>
            </a:r>
            <a:r>
              <a:rPr lang="tr-TR" sz="2200" b="0" i="0" u="none" strike="noStrike" baseline="0" dirty="0">
                <a:solidFill>
                  <a:schemeClr val="tx1"/>
                </a:solidFill>
                <a:latin typeface="Arial" panose="020B0604020202020204" pitchFamily="34" charset="0"/>
                <a:cs typeface="Arial" panose="020B0604020202020204" pitchFamily="34" charset="0"/>
              </a:rPr>
              <a:t> sendromu (GBS) gelişenlerde nüks riski yüksek         </a:t>
            </a:r>
            <a:r>
              <a:rPr lang="tr-TR" sz="2200" b="0" i="0" u="none" strike="noStrike" baseline="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200" b="0" i="0" u="none" strike="noStrike" baseline="0" dirty="0">
                <a:solidFill>
                  <a:schemeClr val="tx1"/>
                </a:solidFill>
                <a:latin typeface="Arial" panose="020B0604020202020204" pitchFamily="34" charset="0"/>
                <a:cs typeface="Arial" panose="020B0604020202020204" pitchFamily="34" charset="0"/>
              </a:rPr>
              <a:t>rölatif </a:t>
            </a:r>
            <a:r>
              <a:rPr lang="tr-TR" sz="2200" b="0" i="0" u="none" strike="noStrike" baseline="0" dirty="0" err="1">
                <a:solidFill>
                  <a:schemeClr val="tx1"/>
                </a:solidFill>
                <a:latin typeface="Arial" panose="020B0604020202020204" pitchFamily="34" charset="0"/>
                <a:cs typeface="Arial" panose="020B0604020202020204" pitchFamily="34" charset="0"/>
              </a:rPr>
              <a:t>kontraendikasyon</a:t>
            </a:r>
            <a:endParaRPr lang="tr-TR" sz="2200" dirty="0">
              <a:solidFill>
                <a:schemeClr val="tx1"/>
              </a:solidFill>
              <a:latin typeface="Arial" panose="020B0604020202020204" pitchFamily="34" charset="0"/>
              <a:cs typeface="Arial" panose="020B0604020202020204" pitchFamily="34" charset="0"/>
            </a:endParaRPr>
          </a:p>
          <a:p>
            <a:endParaRPr lang="tr-TR" sz="2200" dirty="0">
              <a:solidFill>
                <a:schemeClr val="tx1"/>
              </a:solidFill>
              <a:latin typeface="Arial" panose="020B0604020202020204" pitchFamily="34" charset="0"/>
              <a:cs typeface="Arial" panose="020B0604020202020204" pitchFamily="34" charset="0"/>
            </a:endParaRPr>
          </a:p>
          <a:p>
            <a:r>
              <a:rPr lang="tr-TR" sz="2200" dirty="0">
                <a:solidFill>
                  <a:schemeClr val="tx1"/>
                </a:solidFill>
                <a:latin typeface="Arial" panose="020B0604020202020204" pitchFamily="34" charset="0"/>
                <a:cs typeface="Arial" panose="020B0604020202020204" pitchFamily="34" charset="0"/>
              </a:rPr>
              <a:t>ACIP(</a:t>
            </a:r>
            <a:r>
              <a:rPr lang="tr-TR" sz="1800" dirty="0" err="1">
                <a:solidFill>
                  <a:schemeClr val="tx1"/>
                </a:solidFill>
                <a:latin typeface="Arial" panose="020B0604020202020204" pitchFamily="34" charset="0"/>
                <a:cs typeface="Arial" panose="020B0604020202020204" pitchFamily="34" charset="0"/>
              </a:rPr>
              <a:t>Advisory</a:t>
            </a:r>
            <a:r>
              <a:rPr lang="tr-TR" sz="1800" dirty="0">
                <a:solidFill>
                  <a:schemeClr val="tx1"/>
                </a:solidFill>
                <a:latin typeface="Arial" panose="020B0604020202020204" pitchFamily="34" charset="0"/>
                <a:cs typeface="Arial" panose="020B0604020202020204" pitchFamily="34" charset="0"/>
              </a:rPr>
              <a:t> </a:t>
            </a:r>
            <a:r>
              <a:rPr lang="tr-TR" sz="1800" dirty="0" err="1">
                <a:solidFill>
                  <a:schemeClr val="tx1"/>
                </a:solidFill>
                <a:latin typeface="Arial" panose="020B0604020202020204" pitchFamily="34" charset="0"/>
                <a:cs typeface="Arial" panose="020B0604020202020204" pitchFamily="34" charset="0"/>
              </a:rPr>
              <a:t>Committee</a:t>
            </a:r>
            <a:r>
              <a:rPr lang="tr-TR" sz="1800" dirty="0">
                <a:solidFill>
                  <a:schemeClr val="tx1"/>
                </a:solidFill>
                <a:latin typeface="Arial" panose="020B0604020202020204" pitchFamily="34" charset="0"/>
                <a:cs typeface="Arial" panose="020B0604020202020204" pitchFamily="34" charset="0"/>
              </a:rPr>
              <a:t> on </a:t>
            </a:r>
            <a:r>
              <a:rPr lang="tr-TR" sz="1800" dirty="0" err="1">
                <a:solidFill>
                  <a:schemeClr val="tx1"/>
                </a:solidFill>
                <a:latin typeface="Arial" panose="020B0604020202020204" pitchFamily="34" charset="0"/>
                <a:cs typeface="Arial" panose="020B0604020202020204" pitchFamily="34" charset="0"/>
              </a:rPr>
              <a:t>İmmunization</a:t>
            </a:r>
            <a:r>
              <a:rPr lang="tr-TR" sz="1800" dirty="0">
                <a:solidFill>
                  <a:schemeClr val="tx1"/>
                </a:solidFill>
                <a:latin typeface="Arial" panose="020B0604020202020204" pitchFamily="34" charset="0"/>
                <a:cs typeface="Arial" panose="020B0604020202020204" pitchFamily="34" charset="0"/>
              </a:rPr>
              <a:t> </a:t>
            </a:r>
            <a:r>
              <a:rPr lang="tr-TR" sz="1800" dirty="0" err="1">
                <a:solidFill>
                  <a:schemeClr val="tx1"/>
                </a:solidFill>
                <a:latin typeface="Arial" panose="020B0604020202020204" pitchFamily="34" charset="0"/>
                <a:cs typeface="Arial" panose="020B0604020202020204" pitchFamily="34" charset="0"/>
              </a:rPr>
              <a:t>Practices</a:t>
            </a:r>
            <a:r>
              <a:rPr lang="tr-TR" sz="2200" dirty="0">
                <a:solidFill>
                  <a:schemeClr val="tx1"/>
                </a:solidFill>
                <a:latin typeface="Arial" panose="020B0604020202020204" pitchFamily="34" charset="0"/>
                <a:cs typeface="Arial" panose="020B0604020202020204" pitchFamily="34" charset="0"/>
              </a:rPr>
              <a:t>) 2018-2019 önerileri yumurta alerjisi öyküsü olanlar için:</a:t>
            </a:r>
          </a:p>
          <a:p>
            <a:pPr marL="0" indent="0">
              <a:buNone/>
            </a:pPr>
            <a:r>
              <a:rPr lang="tr-TR" sz="2200" dirty="0">
                <a:solidFill>
                  <a:schemeClr val="tx1"/>
                </a:solidFill>
                <a:latin typeface="Arial" panose="020B0604020202020204" pitchFamily="34" charset="0"/>
                <a:cs typeface="Arial" panose="020B0604020202020204" pitchFamily="34" charset="0"/>
              </a:rPr>
              <a:t>                • Sadece ürtiker öyküsü var ise aşı yapılması, </a:t>
            </a:r>
          </a:p>
          <a:p>
            <a:pPr marL="0" indent="0">
              <a:buNone/>
            </a:pPr>
            <a:r>
              <a:rPr lang="tr-TR" sz="2200" dirty="0">
                <a:solidFill>
                  <a:schemeClr val="tx1"/>
                </a:solidFill>
                <a:latin typeface="Arial" panose="020B0604020202020204" pitchFamily="34" charset="0"/>
                <a:cs typeface="Arial" panose="020B0604020202020204" pitchFamily="34" charset="0"/>
              </a:rPr>
              <a:t>                • </a:t>
            </a:r>
            <a:r>
              <a:rPr lang="tr-TR" sz="2200" dirty="0" err="1">
                <a:solidFill>
                  <a:schemeClr val="tx1"/>
                </a:solidFill>
                <a:latin typeface="Arial" panose="020B0604020202020204" pitchFamily="34" charset="0"/>
                <a:cs typeface="Arial" panose="020B0604020202020204" pitchFamily="34" charset="0"/>
              </a:rPr>
              <a:t>Anjiyoödem</a:t>
            </a:r>
            <a:r>
              <a:rPr lang="tr-TR" sz="2200" dirty="0">
                <a:solidFill>
                  <a:schemeClr val="tx1"/>
                </a:solidFill>
                <a:latin typeface="Arial" panose="020B0604020202020204" pitchFamily="34" charset="0"/>
                <a:cs typeface="Arial" panose="020B0604020202020204" pitchFamily="34" charset="0"/>
              </a:rPr>
              <a:t>, solunum sıkıntısı, ısrarcı kusma, adrenalin ile tıbbi girişim öyküsü olanlarda ise sağlık kuruluşunda aşı yapılması</a:t>
            </a:r>
          </a:p>
          <a:p>
            <a:pPr marL="0" indent="0">
              <a:buNone/>
            </a:pP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1510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79E7E1-BFF6-48A5-9833-F0C44A2599F8}"/>
              </a:ext>
            </a:extLst>
          </p:cNvPr>
          <p:cNvSpPr>
            <a:spLocks noGrp="1"/>
          </p:cNvSpPr>
          <p:nvPr>
            <p:ph type="title"/>
          </p:nvPr>
        </p:nvSpPr>
        <p:spPr/>
        <p:txBody>
          <a:bodyPr>
            <a:normAutofit/>
          </a:bodyPr>
          <a:lstStyle/>
          <a:p>
            <a:r>
              <a:rPr lang="tr-TR" sz="3600" dirty="0">
                <a:solidFill>
                  <a:schemeClr val="accent1"/>
                </a:solidFill>
                <a:latin typeface="Arial" panose="020B0604020202020204" pitchFamily="34" charset="0"/>
                <a:cs typeface="Arial" panose="020B0604020202020204" pitchFamily="34" charset="0"/>
              </a:rPr>
              <a:t>Temas Sonrası </a:t>
            </a:r>
            <a:r>
              <a:rPr lang="tr-TR" sz="3600" dirty="0" err="1">
                <a:solidFill>
                  <a:schemeClr val="accent1"/>
                </a:solidFill>
                <a:latin typeface="Arial" panose="020B0604020202020204" pitchFamily="34" charset="0"/>
                <a:cs typeface="Arial" panose="020B0604020202020204" pitchFamily="34" charset="0"/>
              </a:rPr>
              <a:t>Profilaksi</a:t>
            </a:r>
            <a:endParaRPr lang="tr-TR" sz="3600" dirty="0">
              <a:solidFill>
                <a:schemeClr val="accent1"/>
              </a:solidFill>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EAFC1520-F850-46D2-821A-53865803306D}"/>
              </a:ext>
            </a:extLst>
          </p:cNvPr>
          <p:cNvSpPr>
            <a:spLocks noGrp="1"/>
          </p:cNvSpPr>
          <p:nvPr>
            <p:ph idx="1"/>
          </p:nvPr>
        </p:nvSpPr>
        <p:spPr>
          <a:xfrm>
            <a:off x="949711" y="1709350"/>
            <a:ext cx="10926337" cy="4351338"/>
          </a:xfrm>
        </p:spPr>
        <p:txBody>
          <a:bodyPr>
            <a:normAutofit/>
          </a:bodyPr>
          <a:lstStyle/>
          <a:p>
            <a:endParaRPr lang="tr-TR" sz="2400" dirty="0">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Temas sonrası aşı yaptırmamış kişiler aşılanmalı</a:t>
            </a:r>
          </a:p>
          <a:p>
            <a:pPr marL="0" indent="0">
              <a:buNone/>
            </a:pPr>
            <a:endParaRPr lang="tr-TR" sz="2400" dirty="0">
              <a:solidFill>
                <a:schemeClr val="tx1"/>
              </a:solidFill>
              <a:latin typeface="Arial" panose="020B0604020202020204" pitchFamily="34" charset="0"/>
              <a:cs typeface="Arial" panose="020B0604020202020204" pitchFamily="34" charset="0"/>
            </a:endParaRPr>
          </a:p>
          <a:p>
            <a:r>
              <a:rPr lang="tr-TR" sz="2400" dirty="0" err="1">
                <a:solidFill>
                  <a:schemeClr val="tx1"/>
                </a:solidFill>
                <a:latin typeface="Arial" panose="020B0604020202020204" pitchFamily="34" charset="0"/>
                <a:cs typeface="Arial" panose="020B0604020202020204" pitchFamily="34" charset="0"/>
              </a:rPr>
              <a:t>Antiviral</a:t>
            </a:r>
            <a:r>
              <a:rPr lang="tr-TR" sz="2400" dirty="0">
                <a:solidFill>
                  <a:schemeClr val="tx1"/>
                </a:solidFill>
                <a:latin typeface="Arial" panose="020B0604020202020204" pitchFamily="34" charset="0"/>
                <a:cs typeface="Arial" panose="020B0604020202020204" pitchFamily="34" charset="0"/>
              </a:rPr>
              <a:t> başlanmış olması :</a:t>
            </a:r>
          </a:p>
          <a:p>
            <a:pPr marL="0" indent="0">
              <a:buNone/>
            </a:pPr>
            <a:r>
              <a:rPr lang="tr-TR" sz="2400" dirty="0">
                <a:solidFill>
                  <a:schemeClr val="tx1"/>
                </a:solidFill>
                <a:latin typeface="Arial" panose="020B0604020202020204" pitchFamily="34" charset="0"/>
                <a:cs typeface="Arial" panose="020B0604020202020204" pitchFamily="34" charset="0"/>
              </a:rPr>
              <a:t>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400" dirty="0" err="1">
                <a:solidFill>
                  <a:schemeClr val="tx1"/>
                </a:solidFill>
                <a:latin typeface="Arial" panose="020B0604020202020204" pitchFamily="34" charset="0"/>
                <a:cs typeface="Arial" panose="020B0604020202020204" pitchFamily="34" charset="0"/>
              </a:rPr>
              <a:t>inaktive</a:t>
            </a:r>
            <a:r>
              <a:rPr lang="tr-TR" sz="2400" dirty="0">
                <a:solidFill>
                  <a:schemeClr val="tx1"/>
                </a:solidFill>
                <a:latin typeface="Arial" panose="020B0604020202020204" pitchFamily="34" charset="0"/>
                <a:cs typeface="Arial" panose="020B0604020202020204" pitchFamily="34" charset="0"/>
              </a:rPr>
              <a:t> aşı yapılmasını engellemez</a:t>
            </a:r>
          </a:p>
          <a:p>
            <a:pPr marL="0" indent="0">
              <a:buNone/>
            </a:pPr>
            <a:endParaRPr lang="tr-TR" sz="2400" dirty="0">
              <a:solidFill>
                <a:schemeClr val="tx1"/>
              </a:solidFill>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Salgın başlamış olması aşılamaya engel değil</a:t>
            </a:r>
          </a:p>
          <a:p>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6526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C00D6E-D116-4F76-B0C1-45838C1130B9}"/>
              </a:ext>
            </a:extLst>
          </p:cNvPr>
          <p:cNvSpPr>
            <a:spLocks noGrp="1"/>
          </p:cNvSpPr>
          <p:nvPr>
            <p:ph type="title"/>
          </p:nvPr>
        </p:nvSpPr>
        <p:spPr>
          <a:xfrm>
            <a:off x="1295400" y="681037"/>
            <a:ext cx="9601200" cy="1485900"/>
          </a:xfrm>
        </p:spPr>
        <p:txBody>
          <a:bodyPr>
            <a:normAutofit/>
          </a:bodyPr>
          <a:lstStyle/>
          <a:p>
            <a:r>
              <a:rPr lang="tr-TR" sz="3600" b="1" dirty="0" err="1">
                <a:solidFill>
                  <a:schemeClr val="accent1"/>
                </a:solidFill>
                <a:latin typeface="Arial" panose="020B0604020202020204" pitchFamily="34" charset="0"/>
                <a:cs typeface="Arial" panose="020B0604020202020204" pitchFamily="34" charset="0"/>
              </a:rPr>
              <a:t>Pnömokok</a:t>
            </a:r>
            <a:r>
              <a:rPr lang="tr-TR" sz="3600" b="1" dirty="0">
                <a:solidFill>
                  <a:schemeClr val="accent1"/>
                </a:solidFill>
                <a:latin typeface="Arial" panose="020B0604020202020204" pitchFamily="34" charset="0"/>
                <a:cs typeface="Arial" panose="020B0604020202020204" pitchFamily="34" charset="0"/>
              </a:rPr>
              <a:t> Aşısı</a:t>
            </a:r>
          </a:p>
        </p:txBody>
      </p:sp>
      <p:sp>
        <p:nvSpPr>
          <p:cNvPr id="3" name="İçerik Yer Tutucusu 2">
            <a:extLst>
              <a:ext uri="{FF2B5EF4-FFF2-40B4-BE49-F238E27FC236}">
                <a16:creationId xmlns:a16="http://schemas.microsoft.com/office/drawing/2014/main" id="{D93AE4A5-63E6-496D-A947-061FA9B120F5}"/>
              </a:ext>
            </a:extLst>
          </p:cNvPr>
          <p:cNvSpPr>
            <a:spLocks noGrp="1"/>
          </p:cNvSpPr>
          <p:nvPr>
            <p:ph idx="1"/>
          </p:nvPr>
        </p:nvSpPr>
        <p:spPr>
          <a:xfrm>
            <a:off x="938561" y="1483112"/>
            <a:ext cx="10515600" cy="5140712"/>
          </a:xfrm>
        </p:spPr>
        <p:txBody>
          <a:bodyPr>
            <a:normAutofit/>
          </a:bodyPr>
          <a:lstStyle/>
          <a:p>
            <a:endParaRPr lang="tr-TR" sz="2400" dirty="0">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Aşı: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tr-TR" sz="2400" dirty="0" err="1">
                <a:solidFill>
                  <a:schemeClr val="tx1"/>
                </a:solidFill>
                <a:latin typeface="Arial" panose="020B0604020202020204" pitchFamily="34" charset="0"/>
                <a:cs typeface="Arial" panose="020B0604020202020204" pitchFamily="34" charset="0"/>
              </a:rPr>
              <a:t>Polisakkarit</a:t>
            </a:r>
            <a:r>
              <a:rPr lang="tr-TR" sz="2400" dirty="0">
                <a:solidFill>
                  <a:schemeClr val="tx1"/>
                </a:solidFill>
                <a:latin typeface="Arial" panose="020B0604020202020204" pitchFamily="34" charset="0"/>
                <a:cs typeface="Arial" panose="020B0604020202020204" pitchFamily="34" charset="0"/>
              </a:rPr>
              <a:t> (PPSV23) </a:t>
            </a:r>
          </a:p>
          <a:p>
            <a:pPr marL="0" indent="0">
              <a:buNone/>
            </a:pPr>
            <a:r>
              <a:rPr lang="tr-TR" sz="2400" dirty="0">
                <a:solidFill>
                  <a:schemeClr val="tx1"/>
                </a:solidFill>
                <a:latin typeface="Arial" panose="020B0604020202020204" pitchFamily="34" charset="0"/>
                <a:cs typeface="Arial" panose="020B0604020202020204" pitchFamily="34" charset="0"/>
              </a:rPr>
              <a:t>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400" dirty="0">
                <a:solidFill>
                  <a:schemeClr val="tx1"/>
                </a:solidFill>
                <a:latin typeface="Arial" panose="020B0604020202020204" pitchFamily="34" charset="0"/>
                <a:cs typeface="Arial" panose="020B0604020202020204" pitchFamily="34" charset="0"/>
              </a:rPr>
              <a:t> </a:t>
            </a:r>
            <a:r>
              <a:rPr lang="tr-TR" sz="2400" dirty="0" err="1">
                <a:solidFill>
                  <a:schemeClr val="tx1"/>
                </a:solidFill>
                <a:latin typeface="Arial" panose="020B0604020202020204" pitchFamily="34" charset="0"/>
                <a:cs typeface="Arial" panose="020B0604020202020204" pitchFamily="34" charset="0"/>
              </a:rPr>
              <a:t>Konjuge</a:t>
            </a:r>
            <a:r>
              <a:rPr lang="tr-TR" sz="2400" dirty="0">
                <a:solidFill>
                  <a:schemeClr val="tx1"/>
                </a:solidFill>
                <a:latin typeface="Arial" panose="020B0604020202020204" pitchFamily="34" charset="0"/>
                <a:cs typeface="Arial" panose="020B0604020202020204" pitchFamily="34" charset="0"/>
              </a:rPr>
              <a:t> (PCV13) olmak üzere 2 tip</a:t>
            </a:r>
          </a:p>
          <a:p>
            <a:pPr marL="0" indent="0">
              <a:buNone/>
            </a:pPr>
            <a:endParaRPr lang="tr-TR" sz="2400" dirty="0">
              <a:solidFill>
                <a:schemeClr val="tx1"/>
              </a:solidFill>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Uygulama: Kas içi (</a:t>
            </a:r>
            <a:r>
              <a:rPr lang="tr-TR" sz="2400" dirty="0" err="1">
                <a:solidFill>
                  <a:schemeClr val="tx1"/>
                </a:solidFill>
                <a:latin typeface="Arial" panose="020B0604020202020204" pitchFamily="34" charset="0"/>
                <a:cs typeface="Arial" panose="020B0604020202020204" pitchFamily="34" charset="0"/>
              </a:rPr>
              <a:t>intramusküler</a:t>
            </a:r>
            <a:r>
              <a:rPr lang="tr-TR" sz="2400" dirty="0">
                <a:solidFill>
                  <a:schemeClr val="tx1"/>
                </a:solidFill>
                <a:latin typeface="Arial" panose="020B0604020202020204" pitchFamily="34" charset="0"/>
                <a:cs typeface="Arial" panose="020B0604020202020204" pitchFamily="34" charset="0"/>
              </a:rPr>
              <a:t>)</a:t>
            </a:r>
          </a:p>
          <a:p>
            <a:pPr marL="0" indent="0">
              <a:buNone/>
            </a:pPr>
            <a:endParaRPr lang="tr-TR" sz="2400" dirty="0">
              <a:solidFill>
                <a:schemeClr val="tx1"/>
              </a:solidFill>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Antikor yanıtının daha geniş olmasını sağlamak amacı ile: </a:t>
            </a:r>
          </a:p>
          <a:p>
            <a:pPr marL="0" indent="0">
              <a:buNone/>
            </a:pPr>
            <a:r>
              <a:rPr lang="tr-TR" sz="2400" dirty="0">
                <a:solidFill>
                  <a:schemeClr val="tx1"/>
                </a:solidFill>
                <a:latin typeface="Arial" panose="020B0604020202020204" pitchFamily="34" charset="0"/>
                <a:cs typeface="Arial" panose="020B0604020202020204" pitchFamily="34" charset="0"/>
              </a:rPr>
              <a:t>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400" dirty="0">
                <a:solidFill>
                  <a:schemeClr val="tx1"/>
                </a:solidFill>
                <a:latin typeface="Arial" panose="020B0604020202020204" pitchFamily="34" charset="0"/>
                <a:cs typeface="Arial" panose="020B0604020202020204" pitchFamily="34" charset="0"/>
              </a:rPr>
              <a:t> </a:t>
            </a:r>
            <a:r>
              <a:rPr lang="tr-TR" sz="2400" dirty="0" err="1">
                <a:solidFill>
                  <a:schemeClr val="tx1"/>
                </a:solidFill>
                <a:latin typeface="Arial" panose="020B0604020202020204" pitchFamily="34" charset="0"/>
                <a:cs typeface="Arial" panose="020B0604020202020204" pitchFamily="34" charset="0"/>
              </a:rPr>
              <a:t>konjuge</a:t>
            </a:r>
            <a:r>
              <a:rPr lang="tr-TR" sz="2400" dirty="0">
                <a:solidFill>
                  <a:schemeClr val="tx1"/>
                </a:solidFill>
                <a:latin typeface="Arial" panose="020B0604020202020204" pitchFamily="34" charset="0"/>
                <a:cs typeface="Arial" panose="020B0604020202020204" pitchFamily="34" charset="0"/>
              </a:rPr>
              <a:t> aşıyı takiben </a:t>
            </a:r>
            <a:r>
              <a:rPr lang="tr-TR" sz="2400" dirty="0" err="1">
                <a:solidFill>
                  <a:schemeClr val="tx1"/>
                </a:solidFill>
                <a:latin typeface="Arial" panose="020B0604020202020204" pitchFamily="34" charset="0"/>
                <a:cs typeface="Arial" panose="020B0604020202020204" pitchFamily="34" charset="0"/>
              </a:rPr>
              <a:t>polisakkarit</a:t>
            </a:r>
            <a:r>
              <a:rPr lang="tr-TR" sz="2400" dirty="0">
                <a:solidFill>
                  <a:schemeClr val="tx1"/>
                </a:solidFill>
                <a:latin typeface="Arial" panose="020B0604020202020204" pitchFamily="34" charset="0"/>
                <a:cs typeface="Arial" panose="020B0604020202020204" pitchFamily="34" charset="0"/>
              </a:rPr>
              <a:t> aşı yapılması en etkin yöntem</a:t>
            </a:r>
          </a:p>
          <a:p>
            <a:pPr marL="0" indent="0">
              <a:buNone/>
            </a:pPr>
            <a:r>
              <a:rPr lang="tr-TR" sz="1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30656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a:extLst>
              <a:ext uri="{FF2B5EF4-FFF2-40B4-BE49-F238E27FC236}">
                <a16:creationId xmlns:a16="http://schemas.microsoft.com/office/drawing/2014/main" id="{261FBFB8-EEDA-40ED-927A-A16260109429}"/>
              </a:ext>
            </a:extLst>
          </p:cNvPr>
          <p:cNvSpPr>
            <a:spLocks noGrp="1"/>
          </p:cNvSpPr>
          <p:nvPr>
            <p:ph sz="quarter" idx="13"/>
          </p:nvPr>
        </p:nvSpPr>
        <p:spPr>
          <a:xfrm>
            <a:off x="875371" y="1163738"/>
            <a:ext cx="5088714" cy="4530523"/>
          </a:xfrm>
        </p:spPr>
        <p:txBody>
          <a:bodyPr>
            <a:normAutofit/>
          </a:bodyPr>
          <a:lstStyle/>
          <a:p>
            <a:pPr marL="0" indent="0">
              <a:buNone/>
            </a:pPr>
            <a:r>
              <a:rPr lang="tr-TR" sz="2800" dirty="0" err="1">
                <a:solidFill>
                  <a:schemeClr val="accent1"/>
                </a:solidFill>
                <a:latin typeface="Arial" panose="020B0604020202020204" pitchFamily="34" charset="0"/>
                <a:cs typeface="Arial" panose="020B0604020202020204" pitchFamily="34" charset="0"/>
              </a:rPr>
              <a:t>Polisakkarit</a:t>
            </a:r>
            <a:r>
              <a:rPr lang="tr-TR" sz="2800" dirty="0">
                <a:solidFill>
                  <a:schemeClr val="accent1"/>
                </a:solidFill>
                <a:latin typeface="Arial" panose="020B0604020202020204" pitchFamily="34" charset="0"/>
                <a:cs typeface="Arial" panose="020B0604020202020204" pitchFamily="34" charset="0"/>
              </a:rPr>
              <a:t> </a:t>
            </a:r>
            <a:r>
              <a:rPr lang="tr-TR" sz="2800" dirty="0" err="1">
                <a:solidFill>
                  <a:schemeClr val="accent1"/>
                </a:solidFill>
                <a:latin typeface="Arial" panose="020B0604020202020204" pitchFamily="34" charset="0"/>
                <a:cs typeface="Arial" panose="020B0604020202020204" pitchFamily="34" charset="0"/>
              </a:rPr>
              <a:t>pnömokok</a:t>
            </a:r>
            <a:r>
              <a:rPr lang="tr-TR" sz="2800" dirty="0">
                <a:solidFill>
                  <a:schemeClr val="accent1"/>
                </a:solidFill>
                <a:latin typeface="Arial" panose="020B0604020202020204" pitchFamily="34" charset="0"/>
                <a:cs typeface="Arial" panose="020B0604020202020204" pitchFamily="34" charset="0"/>
              </a:rPr>
              <a:t> aşısı </a:t>
            </a:r>
          </a:p>
          <a:p>
            <a:pPr marL="0" indent="0">
              <a:buNone/>
            </a:pPr>
            <a:endParaRPr lang="tr-TR" sz="2400" dirty="0">
              <a:solidFill>
                <a:schemeClr val="accent1"/>
              </a:solidFill>
              <a:latin typeface="Arial" panose="020B0604020202020204" pitchFamily="34" charset="0"/>
              <a:cs typeface="Arial" panose="020B0604020202020204" pitchFamily="34" charset="0"/>
            </a:endParaRPr>
          </a:p>
          <a:p>
            <a:r>
              <a:rPr lang="tr-TR" sz="2400" cap="none" dirty="0">
                <a:solidFill>
                  <a:schemeClr val="tx1"/>
                </a:solidFill>
                <a:latin typeface="Arial" panose="020B0604020202020204" pitchFamily="34" charset="0"/>
                <a:cs typeface="Arial" panose="020B0604020202020204" pitchFamily="34" charset="0"/>
              </a:rPr>
              <a:t>23 farklı </a:t>
            </a:r>
            <a:r>
              <a:rPr lang="tr-TR" sz="2400" cap="none" dirty="0" err="1">
                <a:solidFill>
                  <a:schemeClr val="tx1"/>
                </a:solidFill>
                <a:latin typeface="Arial" panose="020B0604020202020204" pitchFamily="34" charset="0"/>
                <a:cs typeface="Arial" panose="020B0604020202020204" pitchFamily="34" charset="0"/>
              </a:rPr>
              <a:t>serotip</a:t>
            </a:r>
            <a:r>
              <a:rPr lang="tr-TR" sz="2400" cap="none" dirty="0">
                <a:solidFill>
                  <a:schemeClr val="tx1"/>
                </a:solidFill>
                <a:latin typeface="Arial" panose="020B0604020202020204" pitchFamily="34" charset="0"/>
                <a:cs typeface="Arial" panose="020B0604020202020204" pitchFamily="34" charset="0"/>
              </a:rPr>
              <a:t> içerir.</a:t>
            </a:r>
          </a:p>
          <a:p>
            <a:pPr marL="0" indent="0">
              <a:buNone/>
            </a:pPr>
            <a:endParaRPr lang="tr-TR" sz="2400" cap="none" dirty="0">
              <a:solidFill>
                <a:schemeClr val="tx1"/>
              </a:solidFill>
              <a:latin typeface="Arial" panose="020B0604020202020204" pitchFamily="34" charset="0"/>
              <a:cs typeface="Arial" panose="020B0604020202020204" pitchFamily="34" charset="0"/>
            </a:endParaRPr>
          </a:p>
          <a:p>
            <a:r>
              <a:rPr lang="tr-TR" sz="2400" cap="none" dirty="0">
                <a:solidFill>
                  <a:schemeClr val="tx1"/>
                </a:solidFill>
                <a:latin typeface="Arial" panose="020B0604020202020204" pitchFamily="34" charset="0"/>
                <a:cs typeface="Arial" panose="020B0604020202020204" pitchFamily="34" charset="0"/>
              </a:rPr>
              <a:t>B </a:t>
            </a:r>
            <a:r>
              <a:rPr lang="tr-TR" sz="2400" cap="none" dirty="0" err="1">
                <a:solidFill>
                  <a:schemeClr val="tx1"/>
                </a:solidFill>
                <a:latin typeface="Arial" panose="020B0604020202020204" pitchFamily="34" charset="0"/>
                <a:cs typeface="Arial" panose="020B0604020202020204" pitchFamily="34" charset="0"/>
              </a:rPr>
              <a:t>lenfosite</a:t>
            </a:r>
            <a:r>
              <a:rPr lang="tr-TR" sz="2400" cap="none" dirty="0">
                <a:solidFill>
                  <a:schemeClr val="tx1"/>
                </a:solidFill>
                <a:latin typeface="Arial" panose="020B0604020202020204" pitchFamily="34" charset="0"/>
                <a:cs typeface="Arial" panose="020B0604020202020204" pitchFamily="34" charset="0"/>
              </a:rPr>
              <a:t> bağımlı, hafıza oluşturmaz.</a:t>
            </a:r>
          </a:p>
          <a:p>
            <a:endParaRPr lang="tr-TR" sz="2400" cap="none" dirty="0">
              <a:solidFill>
                <a:schemeClr val="tx1"/>
              </a:solidFill>
              <a:latin typeface="Arial" panose="020B0604020202020204" pitchFamily="34" charset="0"/>
              <a:cs typeface="Arial" panose="020B0604020202020204" pitchFamily="34" charset="0"/>
            </a:endParaRPr>
          </a:p>
          <a:p>
            <a:r>
              <a:rPr lang="tr-TR" sz="2400" cap="none" dirty="0">
                <a:solidFill>
                  <a:schemeClr val="tx1"/>
                </a:solidFill>
                <a:latin typeface="Arial" panose="020B0604020202020204" pitchFamily="34" charset="0"/>
                <a:cs typeface="Arial" panose="020B0604020202020204" pitchFamily="34" charset="0"/>
              </a:rPr>
              <a:t>En</a:t>
            </a:r>
            <a:r>
              <a:rPr lang="tr-TR" sz="2400" dirty="0">
                <a:solidFill>
                  <a:schemeClr val="tx1"/>
                </a:solidFill>
                <a:latin typeface="Arial" panose="020B0604020202020204" pitchFamily="34" charset="0"/>
                <a:cs typeface="Arial" panose="020B0604020202020204" pitchFamily="34" charset="0"/>
              </a:rPr>
              <a:t> </a:t>
            </a:r>
            <a:r>
              <a:rPr lang="tr-TR" sz="2400" cap="none" dirty="0">
                <a:solidFill>
                  <a:schemeClr val="tx1"/>
                </a:solidFill>
                <a:latin typeface="Arial" panose="020B0604020202020204" pitchFamily="34" charset="0"/>
                <a:cs typeface="Arial" panose="020B0604020202020204" pitchFamily="34" charset="0"/>
              </a:rPr>
              <a:t>az 5 yıl ara ile en fazla 3 kez tekrarlanabilir.</a:t>
            </a:r>
          </a:p>
        </p:txBody>
      </p:sp>
      <p:sp>
        <p:nvSpPr>
          <p:cNvPr id="6" name="İçerik Yer Tutucusu 5">
            <a:extLst>
              <a:ext uri="{FF2B5EF4-FFF2-40B4-BE49-F238E27FC236}">
                <a16:creationId xmlns:a16="http://schemas.microsoft.com/office/drawing/2014/main" id="{427D2052-BBB9-450A-BBA0-ABE4B23F3D0C}"/>
              </a:ext>
            </a:extLst>
          </p:cNvPr>
          <p:cNvSpPr>
            <a:spLocks noGrp="1"/>
          </p:cNvSpPr>
          <p:nvPr>
            <p:ph sz="quarter" idx="14"/>
          </p:nvPr>
        </p:nvSpPr>
        <p:spPr>
          <a:xfrm>
            <a:off x="6506928" y="1163738"/>
            <a:ext cx="5086538" cy="4530523"/>
          </a:xfrm>
        </p:spPr>
        <p:txBody>
          <a:bodyPr>
            <a:normAutofit/>
          </a:bodyPr>
          <a:lstStyle/>
          <a:p>
            <a:pPr marL="0" indent="0">
              <a:buNone/>
            </a:pPr>
            <a:r>
              <a:rPr lang="tr-TR" sz="2800" dirty="0" err="1">
                <a:solidFill>
                  <a:schemeClr val="accent1"/>
                </a:solidFill>
                <a:latin typeface="Arial" panose="020B0604020202020204" pitchFamily="34" charset="0"/>
                <a:cs typeface="Arial" panose="020B0604020202020204" pitchFamily="34" charset="0"/>
              </a:rPr>
              <a:t>Konjuge</a:t>
            </a:r>
            <a:r>
              <a:rPr lang="tr-TR" sz="2800" dirty="0">
                <a:solidFill>
                  <a:schemeClr val="accent1"/>
                </a:solidFill>
                <a:latin typeface="Arial" panose="020B0604020202020204" pitchFamily="34" charset="0"/>
                <a:cs typeface="Arial" panose="020B0604020202020204" pitchFamily="34" charset="0"/>
              </a:rPr>
              <a:t> </a:t>
            </a:r>
            <a:r>
              <a:rPr lang="tr-TR" sz="2800" dirty="0" err="1">
                <a:solidFill>
                  <a:schemeClr val="accent1"/>
                </a:solidFill>
                <a:latin typeface="Arial" panose="020B0604020202020204" pitchFamily="34" charset="0"/>
                <a:cs typeface="Arial" panose="020B0604020202020204" pitchFamily="34" charset="0"/>
              </a:rPr>
              <a:t>pnömokok</a:t>
            </a:r>
            <a:r>
              <a:rPr lang="tr-TR" sz="2800" dirty="0">
                <a:solidFill>
                  <a:schemeClr val="accent1"/>
                </a:solidFill>
                <a:latin typeface="Arial" panose="020B0604020202020204" pitchFamily="34" charset="0"/>
                <a:cs typeface="Arial" panose="020B0604020202020204" pitchFamily="34" charset="0"/>
              </a:rPr>
              <a:t> aşısı </a:t>
            </a:r>
          </a:p>
          <a:p>
            <a:pPr marL="0" indent="0">
              <a:buNone/>
            </a:pPr>
            <a:endParaRPr lang="tr-TR" sz="2400" dirty="0">
              <a:solidFill>
                <a:schemeClr val="accent1"/>
              </a:solidFill>
              <a:latin typeface="Arial" panose="020B0604020202020204" pitchFamily="34" charset="0"/>
              <a:cs typeface="Arial" panose="020B0604020202020204" pitchFamily="34" charset="0"/>
            </a:endParaRPr>
          </a:p>
          <a:p>
            <a:r>
              <a:rPr lang="tr-TR" sz="2400" cap="none" dirty="0">
                <a:solidFill>
                  <a:schemeClr val="tx1"/>
                </a:solidFill>
                <a:latin typeface="Arial" panose="020B0604020202020204" pitchFamily="34" charset="0"/>
                <a:cs typeface="Arial" panose="020B0604020202020204" pitchFamily="34" charset="0"/>
              </a:rPr>
              <a:t>13 farklı </a:t>
            </a:r>
            <a:r>
              <a:rPr lang="tr-TR" sz="2400" cap="none" dirty="0" err="1">
                <a:solidFill>
                  <a:schemeClr val="tx1"/>
                </a:solidFill>
                <a:latin typeface="Arial" panose="020B0604020202020204" pitchFamily="34" charset="0"/>
                <a:cs typeface="Arial" panose="020B0604020202020204" pitchFamily="34" charset="0"/>
              </a:rPr>
              <a:t>serotip</a:t>
            </a:r>
            <a:r>
              <a:rPr lang="tr-TR" sz="2400" cap="none" dirty="0">
                <a:solidFill>
                  <a:schemeClr val="tx1"/>
                </a:solidFill>
                <a:latin typeface="Arial" panose="020B0604020202020204" pitchFamily="34" charset="0"/>
                <a:cs typeface="Arial" panose="020B0604020202020204" pitchFamily="34" charset="0"/>
              </a:rPr>
              <a:t> içerir.</a:t>
            </a:r>
          </a:p>
          <a:p>
            <a:endParaRPr lang="tr-TR" sz="2400" cap="none" dirty="0">
              <a:solidFill>
                <a:schemeClr val="tx1"/>
              </a:solidFill>
              <a:latin typeface="Arial" panose="020B0604020202020204" pitchFamily="34" charset="0"/>
              <a:cs typeface="Arial" panose="020B0604020202020204" pitchFamily="34" charset="0"/>
            </a:endParaRPr>
          </a:p>
          <a:p>
            <a:r>
              <a:rPr lang="tr-TR" sz="2400" cap="none" dirty="0">
                <a:solidFill>
                  <a:schemeClr val="tx1"/>
                </a:solidFill>
                <a:latin typeface="Arial" panose="020B0604020202020204" pitchFamily="34" charset="0"/>
                <a:cs typeface="Arial" panose="020B0604020202020204" pitchFamily="34" charset="0"/>
              </a:rPr>
              <a:t>T </a:t>
            </a:r>
            <a:r>
              <a:rPr lang="tr-TR" sz="2400" cap="none" dirty="0" err="1">
                <a:solidFill>
                  <a:schemeClr val="tx1"/>
                </a:solidFill>
                <a:latin typeface="Arial" panose="020B0604020202020204" pitchFamily="34" charset="0"/>
                <a:cs typeface="Arial" panose="020B0604020202020204" pitchFamily="34" charset="0"/>
              </a:rPr>
              <a:t>lenfosite</a:t>
            </a:r>
            <a:r>
              <a:rPr lang="tr-TR" sz="2400" cap="none" dirty="0">
                <a:solidFill>
                  <a:schemeClr val="tx1"/>
                </a:solidFill>
                <a:latin typeface="Arial" panose="020B0604020202020204" pitchFamily="34" charset="0"/>
                <a:cs typeface="Arial" panose="020B0604020202020204" pitchFamily="34" charset="0"/>
              </a:rPr>
              <a:t> bağımlı bağışık hafıza oluşturabilir.</a:t>
            </a:r>
          </a:p>
          <a:p>
            <a:endParaRPr lang="tr-TR" sz="2400" cap="none" dirty="0">
              <a:solidFill>
                <a:schemeClr val="tx1"/>
              </a:solidFill>
              <a:latin typeface="Arial" panose="020B0604020202020204" pitchFamily="34" charset="0"/>
              <a:cs typeface="Arial" panose="020B0604020202020204" pitchFamily="34" charset="0"/>
            </a:endParaRPr>
          </a:p>
          <a:p>
            <a:r>
              <a:rPr lang="tr-TR" sz="2400" cap="none" dirty="0">
                <a:solidFill>
                  <a:schemeClr val="tx1"/>
                </a:solidFill>
                <a:latin typeface="Arial" panose="020B0604020202020204" pitchFamily="34" charset="0"/>
                <a:cs typeface="Arial" panose="020B0604020202020204" pitchFamily="34" charset="0"/>
              </a:rPr>
              <a:t>Erişkin yaş grubunda 1 doz olarak uygulanır.   </a:t>
            </a:r>
            <a:endParaRPr lang="tr-TR" sz="2400" dirty="0">
              <a:solidFill>
                <a:schemeClr val="tx1"/>
              </a:solidFill>
              <a:latin typeface="Arial" panose="020B0604020202020204" pitchFamily="34" charset="0"/>
              <a:cs typeface="Arial" panose="020B0604020202020204" pitchFamily="34" charset="0"/>
            </a:endParaRPr>
          </a:p>
          <a:p>
            <a:pPr marL="0" indent="0">
              <a:buNone/>
            </a:pPr>
            <a:endParaRPr lang="tr-TR" sz="2400" dirty="0"/>
          </a:p>
          <a:p>
            <a:endParaRPr lang="tr-TR" sz="2400" cap="none" dirty="0">
              <a:solidFill>
                <a:schemeClr val="accent1"/>
              </a:solidFill>
              <a:latin typeface="Serif sans"/>
            </a:endParaRPr>
          </a:p>
        </p:txBody>
      </p:sp>
    </p:spTree>
    <p:extLst>
      <p:ext uri="{BB962C8B-B14F-4D97-AF65-F5344CB8AC3E}">
        <p14:creationId xmlns:p14="http://schemas.microsoft.com/office/powerpoint/2010/main" val="3995258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924BC3-396C-4F1C-893E-566CF3F86E8D}"/>
              </a:ext>
            </a:extLst>
          </p:cNvPr>
          <p:cNvSpPr>
            <a:spLocks noGrp="1"/>
          </p:cNvSpPr>
          <p:nvPr>
            <p:ph type="title"/>
          </p:nvPr>
        </p:nvSpPr>
        <p:spPr/>
        <p:txBody>
          <a:bodyPr>
            <a:normAutofit/>
          </a:bodyPr>
          <a:lstStyle/>
          <a:p>
            <a:r>
              <a:rPr lang="tr-TR" sz="3600" dirty="0">
                <a:solidFill>
                  <a:schemeClr val="accent1"/>
                </a:solidFill>
                <a:latin typeface="Arial" panose="020B0604020202020204" pitchFamily="34" charset="0"/>
                <a:cs typeface="Arial" panose="020B0604020202020204" pitchFamily="34" charset="0"/>
              </a:rPr>
              <a:t>Öğrenim Hedefleri</a:t>
            </a:r>
          </a:p>
        </p:txBody>
      </p:sp>
      <p:sp>
        <p:nvSpPr>
          <p:cNvPr id="3" name="İçerik Yer Tutucusu 2">
            <a:extLst>
              <a:ext uri="{FF2B5EF4-FFF2-40B4-BE49-F238E27FC236}">
                <a16:creationId xmlns:a16="http://schemas.microsoft.com/office/drawing/2014/main" id="{664FED35-DCB2-42F6-8CEF-AE48E1F5031C}"/>
              </a:ext>
            </a:extLst>
          </p:cNvPr>
          <p:cNvSpPr>
            <a:spLocks noGrp="1"/>
          </p:cNvSpPr>
          <p:nvPr>
            <p:ph idx="1"/>
          </p:nvPr>
        </p:nvSpPr>
        <p:spPr>
          <a:xfrm>
            <a:off x="1371600" y="1805567"/>
            <a:ext cx="9601200" cy="3915007"/>
          </a:xfrm>
        </p:spPr>
        <p:txBody>
          <a:bodyPr>
            <a:noAutofit/>
          </a:bodyPr>
          <a:lstStyle/>
          <a:p>
            <a:r>
              <a:rPr lang="tr-TR" sz="2200" dirty="0">
                <a:solidFill>
                  <a:schemeClr val="tx1"/>
                </a:solidFill>
                <a:latin typeface="Arial" panose="020B0604020202020204" pitchFamily="34" charset="0"/>
                <a:cs typeface="Arial" panose="020B0604020202020204" pitchFamily="34" charset="0"/>
              </a:rPr>
              <a:t>Erişkin bağışıklama programındaki aşıları sayabilmek </a:t>
            </a:r>
          </a:p>
          <a:p>
            <a:r>
              <a:rPr lang="tr-TR" sz="2200" dirty="0">
                <a:solidFill>
                  <a:schemeClr val="tx1"/>
                </a:solidFill>
                <a:latin typeface="Arial" panose="020B0604020202020204" pitchFamily="34" charset="0"/>
                <a:cs typeface="Arial" panose="020B0604020202020204" pitchFamily="34" charset="0"/>
              </a:rPr>
              <a:t>Erişkin aşılarının </a:t>
            </a:r>
            <a:r>
              <a:rPr lang="tr-TR" sz="2200" dirty="0" err="1">
                <a:solidFill>
                  <a:schemeClr val="tx1"/>
                </a:solidFill>
                <a:latin typeface="Arial" panose="020B0604020202020204" pitchFamily="34" charset="0"/>
                <a:cs typeface="Arial" panose="020B0604020202020204" pitchFamily="34" charset="0"/>
              </a:rPr>
              <a:t>endikasyonlarını</a:t>
            </a:r>
            <a:r>
              <a:rPr lang="tr-TR" sz="2200" dirty="0">
                <a:solidFill>
                  <a:schemeClr val="tx1"/>
                </a:solidFill>
                <a:latin typeface="Arial" panose="020B0604020202020204" pitchFamily="34" charset="0"/>
                <a:cs typeface="Arial" panose="020B0604020202020204" pitchFamily="34" charset="0"/>
              </a:rPr>
              <a:t> sayabilmek</a:t>
            </a:r>
          </a:p>
          <a:p>
            <a:r>
              <a:rPr lang="tr-TR" sz="2200" dirty="0">
                <a:solidFill>
                  <a:schemeClr val="tx1"/>
                </a:solidFill>
                <a:latin typeface="Arial" panose="020B0604020202020204" pitchFamily="34" charset="0"/>
                <a:cs typeface="Arial" panose="020B0604020202020204" pitchFamily="34" charset="0"/>
              </a:rPr>
              <a:t>Erişkin aşılarının </a:t>
            </a:r>
            <a:r>
              <a:rPr lang="tr-TR" sz="2200" dirty="0" err="1">
                <a:solidFill>
                  <a:schemeClr val="tx1"/>
                </a:solidFill>
                <a:latin typeface="Arial" panose="020B0604020202020204" pitchFamily="34" charset="0"/>
                <a:cs typeface="Arial" panose="020B0604020202020204" pitchFamily="34" charset="0"/>
              </a:rPr>
              <a:t>kontrendikasyonlarını</a:t>
            </a:r>
            <a:r>
              <a:rPr lang="tr-TR" sz="2200" dirty="0">
                <a:solidFill>
                  <a:schemeClr val="tx1"/>
                </a:solidFill>
                <a:latin typeface="Arial" panose="020B0604020202020204" pitchFamily="34" charset="0"/>
                <a:cs typeface="Arial" panose="020B0604020202020204" pitchFamily="34" charset="0"/>
              </a:rPr>
              <a:t> sayabilmek</a:t>
            </a:r>
          </a:p>
          <a:p>
            <a:r>
              <a:rPr lang="tr-TR" sz="2200" dirty="0">
                <a:solidFill>
                  <a:schemeClr val="tx1"/>
                </a:solidFill>
                <a:latin typeface="Arial" panose="020B0604020202020204" pitchFamily="34" charset="0"/>
                <a:cs typeface="Arial" panose="020B0604020202020204" pitchFamily="34" charset="0"/>
              </a:rPr>
              <a:t>Gebe aşılarını sayabilmek</a:t>
            </a:r>
          </a:p>
          <a:p>
            <a:r>
              <a:rPr lang="tr-TR" sz="2200" dirty="0">
                <a:solidFill>
                  <a:schemeClr val="tx1"/>
                </a:solidFill>
                <a:latin typeface="Arial" panose="020B0604020202020204" pitchFamily="34" charset="0"/>
                <a:cs typeface="Arial" panose="020B0604020202020204" pitchFamily="34" charset="0"/>
              </a:rPr>
              <a:t>65 yaş ve üzeri bireylerin aşılarını sayabilmek</a:t>
            </a:r>
          </a:p>
          <a:p>
            <a:r>
              <a:rPr lang="tr-TR" sz="2200" dirty="0">
                <a:solidFill>
                  <a:schemeClr val="tx1"/>
                </a:solidFill>
                <a:latin typeface="Arial" panose="020B0604020202020204" pitchFamily="34" charset="0"/>
                <a:cs typeface="Arial" panose="020B0604020202020204" pitchFamily="34" charset="0"/>
              </a:rPr>
              <a:t>Sağlık çalışanları aşılarını sayabilmek</a:t>
            </a:r>
          </a:p>
          <a:p>
            <a:r>
              <a:rPr lang="tr-TR" sz="2200" dirty="0">
                <a:solidFill>
                  <a:schemeClr val="tx1"/>
                </a:solidFill>
                <a:latin typeface="Arial" panose="020B0604020202020204" pitchFamily="34" charset="0"/>
                <a:cs typeface="Arial" panose="020B0604020202020204" pitchFamily="34" charset="0"/>
              </a:rPr>
              <a:t>Seyahat aşılarını sayabilmek</a:t>
            </a:r>
          </a:p>
          <a:p>
            <a:r>
              <a:rPr lang="tr-TR" sz="2200" dirty="0">
                <a:solidFill>
                  <a:schemeClr val="tx1"/>
                </a:solidFill>
                <a:latin typeface="Arial" panose="020B0604020202020204" pitchFamily="34" charset="0"/>
                <a:cs typeface="Arial" panose="020B0604020202020204" pitchFamily="34" charset="0"/>
              </a:rPr>
              <a:t>Erişkin bağışıklama planlamasını yapabilmek</a:t>
            </a:r>
          </a:p>
        </p:txBody>
      </p:sp>
    </p:spTree>
    <p:extLst>
      <p:ext uri="{BB962C8B-B14F-4D97-AF65-F5344CB8AC3E}">
        <p14:creationId xmlns:p14="http://schemas.microsoft.com/office/powerpoint/2010/main" val="4037137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AA5553-2950-4336-AD6E-0544B952D9DA}"/>
              </a:ext>
            </a:extLst>
          </p:cNvPr>
          <p:cNvSpPr>
            <a:spLocks noGrp="1"/>
          </p:cNvSpPr>
          <p:nvPr>
            <p:ph type="title"/>
          </p:nvPr>
        </p:nvSpPr>
        <p:spPr>
          <a:xfrm>
            <a:off x="1306551" y="681037"/>
            <a:ext cx="10515600" cy="1325563"/>
          </a:xfrm>
        </p:spPr>
        <p:txBody>
          <a:bodyPr>
            <a:normAutofit/>
          </a:bodyPr>
          <a:lstStyle/>
          <a:p>
            <a:r>
              <a:rPr lang="tr-TR" sz="3600" dirty="0" err="1">
                <a:solidFill>
                  <a:schemeClr val="accent1"/>
                </a:solidFill>
                <a:latin typeface="Arial" panose="020B0604020202020204" pitchFamily="34" charset="0"/>
                <a:cs typeface="Arial" panose="020B0604020202020204" pitchFamily="34" charset="0"/>
              </a:rPr>
              <a:t>Endikasyonları</a:t>
            </a:r>
            <a:r>
              <a:rPr lang="tr-TR" sz="3600" dirty="0">
                <a:solidFill>
                  <a:schemeClr val="accent1"/>
                </a:solidFill>
                <a:latin typeface="Arial" panose="020B0604020202020204" pitchFamily="34" charset="0"/>
                <a:cs typeface="Arial" panose="020B0604020202020204" pitchFamily="34" charset="0"/>
              </a:rPr>
              <a:t> </a:t>
            </a:r>
          </a:p>
        </p:txBody>
      </p:sp>
      <p:sp>
        <p:nvSpPr>
          <p:cNvPr id="3" name="İçerik Yer Tutucusu 2">
            <a:extLst>
              <a:ext uri="{FF2B5EF4-FFF2-40B4-BE49-F238E27FC236}">
                <a16:creationId xmlns:a16="http://schemas.microsoft.com/office/drawing/2014/main" id="{3F0DCFE1-8334-420E-81F7-6F61FAE9EC2C}"/>
              </a:ext>
            </a:extLst>
          </p:cNvPr>
          <p:cNvSpPr>
            <a:spLocks noGrp="1"/>
          </p:cNvSpPr>
          <p:nvPr>
            <p:ph idx="1"/>
          </p:nvPr>
        </p:nvSpPr>
        <p:spPr>
          <a:xfrm>
            <a:off x="838199" y="1825625"/>
            <a:ext cx="10714463" cy="4351338"/>
          </a:xfrm>
        </p:spPr>
        <p:txBody>
          <a:bodyPr>
            <a:normAutofit/>
          </a:bodyPr>
          <a:lstStyle/>
          <a:p>
            <a:r>
              <a:rPr lang="tr-TR" sz="2400" dirty="0">
                <a:solidFill>
                  <a:schemeClr val="tx1"/>
                </a:solidFill>
                <a:latin typeface="Arial" panose="020B0604020202020204" pitchFamily="34" charset="0"/>
                <a:cs typeface="Arial" panose="020B0604020202020204" pitchFamily="34" charset="0"/>
              </a:rPr>
              <a:t>Kronik hastalığı olanlar</a:t>
            </a:r>
          </a:p>
          <a:p>
            <a:r>
              <a:rPr lang="tr-TR" sz="2400" dirty="0">
                <a:solidFill>
                  <a:schemeClr val="tx1"/>
                </a:solidFill>
                <a:latin typeface="Arial" panose="020B0604020202020204" pitchFamily="34" charset="0"/>
                <a:cs typeface="Arial" panose="020B0604020202020204" pitchFamily="34" charset="0"/>
              </a:rPr>
              <a:t>Bakım evinde kalan kişiler</a:t>
            </a:r>
          </a:p>
          <a:p>
            <a:r>
              <a:rPr lang="tr-TR" sz="2400" dirty="0">
                <a:solidFill>
                  <a:schemeClr val="tx1"/>
                </a:solidFill>
                <a:latin typeface="Arial" panose="020B0604020202020204" pitchFamily="34" charset="0"/>
                <a:cs typeface="Arial" panose="020B0604020202020204" pitchFamily="34" charset="0"/>
              </a:rPr>
              <a:t>Fonksiyonel veya anatomik </a:t>
            </a:r>
            <a:r>
              <a:rPr lang="tr-TR" sz="2400" dirty="0" err="1">
                <a:solidFill>
                  <a:schemeClr val="tx1"/>
                </a:solidFill>
                <a:latin typeface="Arial" panose="020B0604020202020204" pitchFamily="34" charset="0"/>
                <a:cs typeface="Arial" panose="020B0604020202020204" pitchFamily="34" charset="0"/>
              </a:rPr>
              <a:t>aspleni</a:t>
            </a:r>
            <a:r>
              <a:rPr lang="tr-TR" sz="2400" dirty="0">
                <a:solidFill>
                  <a:schemeClr val="tx1"/>
                </a:solidFill>
                <a:latin typeface="Arial" panose="020B0604020202020204" pitchFamily="34" charset="0"/>
                <a:cs typeface="Arial" panose="020B0604020202020204" pitchFamily="34" charset="0"/>
              </a:rPr>
              <a:t> (Orak hücreli anemi veya </a:t>
            </a:r>
            <a:r>
              <a:rPr lang="tr-TR" sz="2400" dirty="0" err="1">
                <a:solidFill>
                  <a:schemeClr val="tx1"/>
                </a:solidFill>
                <a:latin typeface="Arial" panose="020B0604020202020204" pitchFamily="34" charset="0"/>
                <a:cs typeface="Arial" panose="020B0604020202020204" pitchFamily="34" charset="0"/>
              </a:rPr>
              <a:t>splenektomi</a:t>
            </a:r>
            <a:r>
              <a:rPr lang="tr-TR" sz="2400" dirty="0">
                <a:solidFill>
                  <a:schemeClr val="tx1"/>
                </a:solidFill>
                <a:latin typeface="Arial" panose="020B0604020202020204" pitchFamily="34" charset="0"/>
                <a:cs typeface="Arial" panose="020B0604020202020204" pitchFamily="34" charset="0"/>
              </a:rPr>
              <a:t>)</a:t>
            </a:r>
          </a:p>
          <a:p>
            <a:r>
              <a:rPr lang="tr-TR" sz="2400" dirty="0" err="1">
                <a:solidFill>
                  <a:schemeClr val="tx1"/>
                </a:solidFill>
                <a:latin typeface="Arial" panose="020B0604020202020204" pitchFamily="34" charset="0"/>
                <a:cs typeface="Arial" panose="020B0604020202020204" pitchFamily="34" charset="0"/>
              </a:rPr>
              <a:t>İmmünsupresif</a:t>
            </a:r>
            <a:r>
              <a:rPr lang="tr-TR" sz="2400" dirty="0">
                <a:solidFill>
                  <a:schemeClr val="tx1"/>
                </a:solidFill>
                <a:latin typeface="Arial" panose="020B0604020202020204" pitchFamily="34" charset="0"/>
                <a:cs typeface="Arial" panose="020B0604020202020204" pitchFamily="34" charset="0"/>
              </a:rPr>
              <a:t> hastalıklar </a:t>
            </a:r>
          </a:p>
          <a:p>
            <a:r>
              <a:rPr lang="tr-TR" sz="2400" dirty="0" err="1">
                <a:solidFill>
                  <a:schemeClr val="tx1"/>
                </a:solidFill>
                <a:latin typeface="Arial" panose="020B0604020202020204" pitchFamily="34" charset="0"/>
                <a:cs typeface="Arial" panose="020B0604020202020204" pitchFamily="34" charset="0"/>
              </a:rPr>
              <a:t>Koklear</a:t>
            </a:r>
            <a:r>
              <a:rPr lang="tr-TR" sz="2400" dirty="0">
                <a:solidFill>
                  <a:schemeClr val="tx1"/>
                </a:solidFill>
                <a:latin typeface="Arial" panose="020B0604020202020204" pitchFamily="34" charset="0"/>
                <a:cs typeface="Arial" panose="020B0604020202020204" pitchFamily="34" charset="0"/>
              </a:rPr>
              <a:t> </a:t>
            </a:r>
            <a:r>
              <a:rPr lang="tr-TR" sz="2400" dirty="0" err="1">
                <a:solidFill>
                  <a:schemeClr val="tx1"/>
                </a:solidFill>
                <a:latin typeface="Arial" panose="020B0604020202020204" pitchFamily="34" charset="0"/>
                <a:cs typeface="Arial" panose="020B0604020202020204" pitchFamily="34" charset="0"/>
              </a:rPr>
              <a:t>implantlar</a:t>
            </a:r>
            <a:endParaRPr lang="tr-TR" sz="2400" dirty="0">
              <a:solidFill>
                <a:schemeClr val="tx1"/>
              </a:solidFill>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Beyin-omurilik sıvısı (BOS) kaçaklar</a:t>
            </a:r>
          </a:p>
          <a:p>
            <a:r>
              <a:rPr lang="tr-TR" sz="2400" dirty="0">
                <a:solidFill>
                  <a:schemeClr val="tx1"/>
                </a:solidFill>
                <a:latin typeface="Arial" panose="020B0604020202020204" pitchFamily="34" charset="0"/>
                <a:cs typeface="Arial" panose="020B0604020202020204" pitchFamily="34" charset="0"/>
              </a:rPr>
              <a:t>HIV enfeksiyonu </a:t>
            </a:r>
          </a:p>
          <a:p>
            <a:pPr marL="0" indent="0">
              <a:buNone/>
            </a:pPr>
            <a:r>
              <a:rPr lang="tr-TR"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20909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19DE55-1D06-46E0-9FC0-900A138A37A1}"/>
              </a:ext>
            </a:extLst>
          </p:cNvPr>
          <p:cNvSpPr>
            <a:spLocks noGrp="1"/>
          </p:cNvSpPr>
          <p:nvPr>
            <p:ph type="title"/>
          </p:nvPr>
        </p:nvSpPr>
        <p:spPr>
          <a:xfrm>
            <a:off x="838199" y="235334"/>
            <a:ext cx="10515599" cy="721596"/>
          </a:xfrm>
        </p:spPr>
        <p:txBody>
          <a:bodyPr vert="horz" lIns="91440" tIns="45720" rIns="91440" bIns="45720" rtlCol="0" anchor="b">
            <a:normAutofit/>
          </a:bodyPr>
          <a:lstStyle/>
          <a:p>
            <a:pPr algn="ctr"/>
            <a:r>
              <a:rPr lang="tr-TR" sz="3600" dirty="0" err="1">
                <a:solidFill>
                  <a:schemeClr val="accent1"/>
                </a:solidFill>
                <a:latin typeface="Arial" panose="020B0604020202020204" pitchFamily="34" charset="0"/>
                <a:cs typeface="Arial" panose="020B0604020202020204" pitchFamily="34" charset="0"/>
              </a:rPr>
              <a:t>Pnömokok</a:t>
            </a:r>
            <a:r>
              <a:rPr lang="tr-TR" sz="3600" dirty="0">
                <a:solidFill>
                  <a:schemeClr val="accent1"/>
                </a:solidFill>
                <a:latin typeface="Arial" panose="020B0604020202020204" pitchFamily="34" charset="0"/>
                <a:cs typeface="Arial" panose="020B0604020202020204" pitchFamily="34" charset="0"/>
              </a:rPr>
              <a:t> Aşılamasında Temel Özet Program</a:t>
            </a:r>
            <a:endParaRPr lang="en-US" sz="3600" kern="1200" dirty="0">
              <a:solidFill>
                <a:schemeClr val="accent1"/>
              </a:solidFill>
              <a:latin typeface="Arial" panose="020B0604020202020204" pitchFamily="34" charset="0"/>
              <a:cs typeface="Arial" panose="020B0604020202020204" pitchFamily="34" charset="0"/>
            </a:endParaRPr>
          </a:p>
        </p:txBody>
      </p:sp>
      <p:pic>
        <p:nvPicPr>
          <p:cNvPr id="17" name="Resim 16">
            <a:extLst>
              <a:ext uri="{FF2B5EF4-FFF2-40B4-BE49-F238E27FC236}">
                <a16:creationId xmlns:a16="http://schemas.microsoft.com/office/drawing/2014/main" id="{CCAA1F13-96FE-42FE-8946-56DA89BA19D6}"/>
              </a:ext>
            </a:extLst>
          </p:cNvPr>
          <p:cNvPicPr>
            <a:picLocks noChangeAspect="1"/>
          </p:cNvPicPr>
          <p:nvPr/>
        </p:nvPicPr>
        <p:blipFill>
          <a:blip r:embed="rId3"/>
          <a:stretch>
            <a:fillRect/>
          </a:stretch>
        </p:blipFill>
        <p:spPr>
          <a:xfrm>
            <a:off x="1611867" y="1349298"/>
            <a:ext cx="8968265" cy="5273368"/>
          </a:xfrm>
          <a:prstGeom prst="rect">
            <a:avLst/>
          </a:prstGeom>
        </p:spPr>
      </p:pic>
      <p:sp>
        <p:nvSpPr>
          <p:cNvPr id="4" name="İçerik Yer Tutucusu 7">
            <a:extLst>
              <a:ext uri="{FF2B5EF4-FFF2-40B4-BE49-F238E27FC236}">
                <a16:creationId xmlns:a16="http://schemas.microsoft.com/office/drawing/2014/main" id="{568E8D9C-15DE-45D2-84FD-9D5B80EEFE69}"/>
              </a:ext>
            </a:extLst>
          </p:cNvPr>
          <p:cNvSpPr>
            <a:spLocks noGrp="1"/>
          </p:cNvSpPr>
          <p:nvPr>
            <p:ph idx="1"/>
          </p:nvPr>
        </p:nvSpPr>
        <p:spPr>
          <a:xfrm>
            <a:off x="1611867" y="6579219"/>
            <a:ext cx="11417967" cy="557562"/>
          </a:xfrm>
        </p:spPr>
        <p:txBody>
          <a:bodyPr>
            <a:normAutofit/>
          </a:bodyPr>
          <a:lstStyle/>
          <a:p>
            <a:pPr marL="0" indent="0">
              <a:buNone/>
            </a:pPr>
            <a:r>
              <a:rPr lang="tr-TR" sz="1200" i="1" dirty="0">
                <a:solidFill>
                  <a:schemeClr val="tx1"/>
                </a:solidFill>
                <a:latin typeface="Arial" panose="020B0604020202020204" pitchFamily="34" charset="0"/>
                <a:cs typeface="Arial" panose="020B0604020202020204" pitchFamily="34" charset="0"/>
              </a:rPr>
              <a:t>TÜRKİYE ENFEKSİYON HASTALIKLARI VE KLİNİK MİKROBİYOLOJİ UZMANLIK DERNEĞİ ERİŞKİN BAĞIŞIKLAMA REHBERİ-2019</a:t>
            </a:r>
          </a:p>
        </p:txBody>
      </p:sp>
    </p:spTree>
    <p:extLst>
      <p:ext uri="{BB962C8B-B14F-4D97-AF65-F5344CB8AC3E}">
        <p14:creationId xmlns:p14="http://schemas.microsoft.com/office/powerpoint/2010/main" val="750019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F99294-AE9A-4D92-8A68-7581E08612CC}"/>
              </a:ext>
            </a:extLst>
          </p:cNvPr>
          <p:cNvSpPr>
            <a:spLocks noGrp="1"/>
          </p:cNvSpPr>
          <p:nvPr>
            <p:ph type="title"/>
          </p:nvPr>
        </p:nvSpPr>
        <p:spPr/>
        <p:txBody>
          <a:bodyPr>
            <a:normAutofit/>
          </a:bodyPr>
          <a:lstStyle/>
          <a:p>
            <a:r>
              <a:rPr lang="tr-TR" sz="3600" b="1" dirty="0">
                <a:solidFill>
                  <a:schemeClr val="bg2"/>
                </a:solidFill>
                <a:latin typeface="Arial" panose="020B0604020202020204" pitchFamily="34" charset="0"/>
                <a:cs typeface="Arial" panose="020B0604020202020204" pitchFamily="34" charset="0"/>
              </a:rPr>
              <a:t>Hepatit A Aşısı  </a:t>
            </a:r>
          </a:p>
        </p:txBody>
      </p:sp>
      <p:sp>
        <p:nvSpPr>
          <p:cNvPr id="3" name="İçerik Yer Tutucusu 2">
            <a:extLst>
              <a:ext uri="{FF2B5EF4-FFF2-40B4-BE49-F238E27FC236}">
                <a16:creationId xmlns:a16="http://schemas.microsoft.com/office/drawing/2014/main" id="{6509AF6F-D09A-47C3-A755-0E067CA55DF5}"/>
              </a:ext>
            </a:extLst>
          </p:cNvPr>
          <p:cNvSpPr>
            <a:spLocks noGrp="1"/>
          </p:cNvSpPr>
          <p:nvPr>
            <p:ph idx="1"/>
          </p:nvPr>
        </p:nvSpPr>
        <p:spPr>
          <a:xfrm>
            <a:off x="914400" y="1677988"/>
            <a:ext cx="10515600" cy="4783061"/>
          </a:xfrm>
        </p:spPr>
        <p:txBody>
          <a:bodyPr>
            <a:normAutofit/>
          </a:bodyPr>
          <a:lstStyle/>
          <a:p>
            <a:r>
              <a:rPr lang="tr-TR" sz="2200" dirty="0">
                <a:solidFill>
                  <a:schemeClr val="tx1"/>
                </a:solidFill>
                <a:latin typeface="Arial" panose="020B0604020202020204" pitchFamily="34" charset="0"/>
                <a:cs typeface="Arial" panose="020B0604020202020204" pitchFamily="34" charset="0"/>
              </a:rPr>
              <a:t>Aşı:   </a:t>
            </a:r>
            <a:r>
              <a:rPr lang="tr-TR" sz="2200" dirty="0" err="1">
                <a:solidFill>
                  <a:schemeClr val="tx1"/>
                </a:solidFill>
                <a:latin typeface="Arial" panose="020B0604020202020204" pitchFamily="34" charset="0"/>
                <a:cs typeface="Arial" panose="020B0604020202020204" pitchFamily="34" charset="0"/>
              </a:rPr>
              <a:t>İnaktif</a:t>
            </a:r>
            <a:r>
              <a:rPr lang="tr-TR" sz="2200" dirty="0">
                <a:solidFill>
                  <a:schemeClr val="tx1"/>
                </a:solidFill>
                <a:latin typeface="Arial" panose="020B0604020202020204" pitchFamily="34" charset="0"/>
                <a:cs typeface="Arial" panose="020B0604020202020204" pitchFamily="34" charset="0"/>
              </a:rPr>
              <a:t> aşı (kombine şekli TR yok)</a:t>
            </a:r>
          </a:p>
          <a:p>
            <a:endParaRPr lang="tr-TR" sz="2200" dirty="0">
              <a:solidFill>
                <a:schemeClr val="tx1"/>
              </a:solidFill>
              <a:latin typeface="Arial" panose="020B0604020202020204" pitchFamily="34" charset="0"/>
              <a:cs typeface="Arial" panose="020B0604020202020204" pitchFamily="34" charset="0"/>
            </a:endParaRPr>
          </a:p>
          <a:p>
            <a:r>
              <a:rPr lang="tr-TR" sz="2200" dirty="0">
                <a:solidFill>
                  <a:schemeClr val="tx1"/>
                </a:solidFill>
                <a:latin typeface="Arial" panose="020B0604020202020204" pitchFamily="34" charset="0"/>
                <a:cs typeface="Arial" panose="020B0604020202020204" pitchFamily="34" charset="0"/>
              </a:rPr>
              <a:t>Uygulama:  Kas içi (</a:t>
            </a:r>
            <a:r>
              <a:rPr lang="tr-TR" sz="2200" dirty="0" err="1">
                <a:solidFill>
                  <a:schemeClr val="tx1"/>
                </a:solidFill>
                <a:latin typeface="Arial" panose="020B0604020202020204" pitchFamily="34" charset="0"/>
                <a:cs typeface="Arial" panose="020B0604020202020204" pitchFamily="34" charset="0"/>
              </a:rPr>
              <a:t>intramusküler</a:t>
            </a:r>
            <a:r>
              <a:rPr lang="tr-TR" sz="2200" dirty="0">
                <a:solidFill>
                  <a:schemeClr val="tx1"/>
                </a:solidFill>
                <a:latin typeface="Arial" panose="020B0604020202020204" pitchFamily="34" charset="0"/>
                <a:cs typeface="Arial" panose="020B0604020202020204" pitchFamily="34" charset="0"/>
              </a:rPr>
              <a:t>) (</a:t>
            </a:r>
            <a:r>
              <a:rPr lang="tr-TR" sz="2200" dirty="0" err="1">
                <a:solidFill>
                  <a:schemeClr val="tx1"/>
                </a:solidFill>
                <a:latin typeface="Arial" panose="020B0604020202020204" pitchFamily="34" charset="0"/>
                <a:cs typeface="Arial" panose="020B0604020202020204" pitchFamily="34" charset="0"/>
              </a:rPr>
              <a:t>deltoid</a:t>
            </a:r>
            <a:r>
              <a:rPr lang="tr-TR" sz="2200" dirty="0">
                <a:solidFill>
                  <a:schemeClr val="tx1"/>
                </a:solidFill>
                <a:latin typeface="Arial" panose="020B0604020202020204" pitchFamily="34" charset="0"/>
                <a:cs typeface="Arial" panose="020B0604020202020204" pitchFamily="34" charset="0"/>
              </a:rPr>
              <a:t>)  - 2 doz şeklinde</a:t>
            </a:r>
          </a:p>
          <a:p>
            <a:pPr marL="0" indent="0">
              <a:buNone/>
            </a:pPr>
            <a:r>
              <a:rPr lang="tr-TR" sz="2200" dirty="0">
                <a:solidFill>
                  <a:schemeClr val="tx1"/>
                </a:solidFill>
                <a:latin typeface="Arial" panose="020B0604020202020204" pitchFamily="34" charset="0"/>
                <a:cs typeface="Arial" panose="020B0604020202020204" pitchFamily="34" charset="0"/>
              </a:rPr>
              <a:t>                        </a:t>
            </a:r>
            <a:r>
              <a:rPr lang="tr-TR" sz="22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tr-TR" sz="2200" dirty="0">
                <a:solidFill>
                  <a:schemeClr val="tx1"/>
                </a:solidFill>
                <a:latin typeface="Arial" panose="020B0604020202020204" pitchFamily="34" charset="0"/>
                <a:cs typeface="Arial" panose="020B0604020202020204" pitchFamily="34" charset="0"/>
              </a:rPr>
              <a:t>İki aşı arasında 6-12 ay olmalı</a:t>
            </a:r>
          </a:p>
          <a:p>
            <a:pPr marL="0" indent="0">
              <a:buNone/>
            </a:pPr>
            <a:r>
              <a:rPr lang="tr-TR" sz="2200" dirty="0">
                <a:solidFill>
                  <a:schemeClr val="tx1"/>
                </a:solidFill>
                <a:latin typeface="Arial" panose="020B0604020202020204" pitchFamily="34" charset="0"/>
                <a:cs typeface="Arial" panose="020B0604020202020204" pitchFamily="34" charset="0"/>
              </a:rPr>
              <a:t>                        </a:t>
            </a:r>
            <a:r>
              <a:rPr lang="tr-TR" sz="22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tr-TR" sz="2200" dirty="0">
                <a:solidFill>
                  <a:schemeClr val="tx1"/>
                </a:solidFill>
                <a:latin typeface="Arial" panose="020B0604020202020204" pitchFamily="34" charset="0"/>
                <a:cs typeface="Arial" panose="020B0604020202020204" pitchFamily="34" charset="0"/>
              </a:rPr>
              <a:t>2. doz 6.ayda uygulanamazsa 18.aya kadar uygulanabilir</a:t>
            </a:r>
          </a:p>
          <a:p>
            <a:pPr marL="0" indent="0">
              <a:buNone/>
            </a:pPr>
            <a:endParaRPr lang="tr-TR" sz="2200" dirty="0">
              <a:solidFill>
                <a:schemeClr val="tx1"/>
              </a:solidFill>
              <a:latin typeface="Arial" panose="020B0604020202020204" pitchFamily="34" charset="0"/>
              <a:cs typeface="Arial" panose="020B0604020202020204" pitchFamily="34" charset="0"/>
            </a:endParaRPr>
          </a:p>
          <a:p>
            <a:r>
              <a:rPr lang="tr-TR" sz="2200" dirty="0">
                <a:solidFill>
                  <a:schemeClr val="tx1"/>
                </a:solidFill>
                <a:latin typeface="Arial" panose="020B0604020202020204" pitchFamily="34" charset="0"/>
                <a:cs typeface="Arial" panose="020B0604020202020204" pitchFamily="34" charset="0"/>
              </a:rPr>
              <a:t>Hepatit A ve B aşılarını içeren kombine aşılar :</a:t>
            </a:r>
          </a:p>
          <a:p>
            <a:pPr marL="0" indent="0">
              <a:buNone/>
            </a:pPr>
            <a:r>
              <a:rPr lang="tr-TR" sz="2200" dirty="0">
                <a:solidFill>
                  <a:schemeClr val="tx1"/>
                </a:solidFill>
                <a:latin typeface="Arial" panose="020B0604020202020204" pitchFamily="34" charset="0"/>
                <a:cs typeface="Arial" panose="020B0604020202020204" pitchFamily="34" charset="0"/>
              </a:rPr>
              <a:t>                        </a:t>
            </a:r>
            <a:r>
              <a:rPr lang="tr-TR" sz="22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tr-TR" sz="2200" dirty="0">
                <a:solidFill>
                  <a:schemeClr val="tx1"/>
                </a:solidFill>
                <a:latin typeface="Arial" panose="020B0604020202020204" pitchFamily="34" charset="0"/>
                <a:cs typeface="Arial" panose="020B0604020202020204" pitchFamily="34" charset="0"/>
              </a:rPr>
              <a:t>0, 1 ve 6. aylarda birer doz olmak üzere 3 doz şeklinde</a:t>
            </a:r>
          </a:p>
          <a:p>
            <a:endParaRPr lang="tr-TR" sz="2200" dirty="0">
              <a:solidFill>
                <a:schemeClr val="tx1"/>
              </a:solidFill>
              <a:latin typeface="Arial" panose="020B0604020202020204" pitchFamily="34" charset="0"/>
              <a:cs typeface="Arial" panose="020B0604020202020204" pitchFamily="34" charset="0"/>
            </a:endParaRPr>
          </a:p>
          <a:p>
            <a:r>
              <a:rPr lang="tr-TR" sz="2200" dirty="0">
                <a:solidFill>
                  <a:schemeClr val="tx1"/>
                </a:solidFill>
                <a:latin typeface="Arial" panose="020B0604020202020204" pitchFamily="34" charset="0"/>
                <a:cs typeface="Arial" panose="020B0604020202020204" pitchFamily="34" charset="0"/>
              </a:rPr>
              <a:t>Ülkemizde </a:t>
            </a:r>
            <a:r>
              <a:rPr lang="tr-TR" sz="2200" dirty="0" err="1">
                <a:solidFill>
                  <a:schemeClr val="tx1"/>
                </a:solidFill>
                <a:latin typeface="Arial" panose="020B0604020202020204" pitchFamily="34" charset="0"/>
                <a:cs typeface="Arial" panose="020B0604020202020204" pitchFamily="34" charset="0"/>
              </a:rPr>
              <a:t>seronegatif</a:t>
            </a:r>
            <a:r>
              <a:rPr lang="tr-TR" sz="2200" dirty="0">
                <a:solidFill>
                  <a:schemeClr val="tx1"/>
                </a:solidFill>
                <a:latin typeface="Arial" panose="020B0604020202020204" pitchFamily="34" charset="0"/>
                <a:cs typeface="Arial" panose="020B0604020202020204" pitchFamily="34" charset="0"/>
              </a:rPr>
              <a:t> olan tüm erişkinlere önerilmekte</a:t>
            </a:r>
          </a:p>
          <a:p>
            <a:pPr marL="0" indent="0">
              <a:buNone/>
            </a:pPr>
            <a:endParaRPr lang="tr-TR" dirty="0"/>
          </a:p>
        </p:txBody>
      </p:sp>
    </p:spTree>
    <p:extLst>
      <p:ext uri="{BB962C8B-B14F-4D97-AF65-F5344CB8AC3E}">
        <p14:creationId xmlns:p14="http://schemas.microsoft.com/office/powerpoint/2010/main" val="202444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388DD0-47C2-4EB3-ACC7-05B397805388}"/>
              </a:ext>
            </a:extLst>
          </p:cNvPr>
          <p:cNvSpPr>
            <a:spLocks noGrp="1"/>
          </p:cNvSpPr>
          <p:nvPr>
            <p:ph type="title"/>
          </p:nvPr>
        </p:nvSpPr>
        <p:spPr>
          <a:xfrm>
            <a:off x="1371794" y="247650"/>
            <a:ext cx="9601200" cy="1485900"/>
          </a:xfrm>
        </p:spPr>
        <p:txBody>
          <a:bodyPr>
            <a:normAutofit/>
          </a:bodyPr>
          <a:lstStyle/>
          <a:p>
            <a:r>
              <a:rPr lang="tr-TR" sz="3600" dirty="0" err="1">
                <a:solidFill>
                  <a:schemeClr val="accent1"/>
                </a:solidFill>
                <a:latin typeface="Arial" panose="020B0604020202020204" pitchFamily="34" charset="0"/>
                <a:cs typeface="Arial" panose="020B0604020202020204" pitchFamily="34" charset="0"/>
              </a:rPr>
              <a:t>Endikasyonları</a:t>
            </a:r>
            <a:br>
              <a:rPr lang="tr-TR" sz="3600" b="0" i="0" u="none" strike="noStrike" baseline="0" dirty="0">
                <a:solidFill>
                  <a:srgbClr val="000000"/>
                </a:solidFill>
                <a:latin typeface="Arial" panose="020B0604020202020204" pitchFamily="34" charset="0"/>
                <a:cs typeface="Arial" panose="020B0604020202020204" pitchFamily="34" charset="0"/>
              </a:rPr>
            </a:br>
            <a:endParaRPr lang="tr-TR" sz="3600" dirty="0">
              <a:solidFill>
                <a:schemeClr val="accent1"/>
              </a:solidFill>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5AFCAF86-C48A-4EF0-A8CC-04782F4539C7}"/>
              </a:ext>
            </a:extLst>
          </p:cNvPr>
          <p:cNvSpPr>
            <a:spLocks noGrp="1"/>
          </p:cNvSpPr>
          <p:nvPr>
            <p:ph sz="half" idx="1"/>
          </p:nvPr>
        </p:nvSpPr>
        <p:spPr>
          <a:xfrm>
            <a:off x="735979" y="1442922"/>
            <a:ext cx="11456021" cy="5727312"/>
          </a:xfrm>
        </p:spPr>
        <p:txBody>
          <a:bodyPr numCol="2">
            <a:normAutofit fontScale="32500" lnSpcReduction="20000"/>
          </a:bodyPr>
          <a:lstStyle/>
          <a:p>
            <a:pPr>
              <a:spcBef>
                <a:spcPts val="0"/>
              </a:spcBef>
              <a:spcAft>
                <a:spcPts val="600"/>
              </a:spcAft>
            </a:pPr>
            <a:r>
              <a:rPr lang="tr-TR" sz="5500" dirty="0">
                <a:solidFill>
                  <a:schemeClr val="tx1"/>
                </a:solidFill>
                <a:latin typeface="Arial" panose="020B0604020202020204" pitchFamily="34" charset="0"/>
                <a:cs typeface="Arial" panose="020B0604020202020204" pitchFamily="34" charset="0"/>
              </a:rPr>
              <a:t>Sağlık çalışanları ve stajyer öğrenciler</a:t>
            </a:r>
          </a:p>
          <a:p>
            <a:pPr>
              <a:spcBef>
                <a:spcPts val="0"/>
              </a:spcBef>
              <a:spcAft>
                <a:spcPts val="600"/>
              </a:spcAft>
            </a:pPr>
            <a:endParaRPr lang="tr-TR" sz="5500" dirty="0">
              <a:solidFill>
                <a:schemeClr val="tx1"/>
              </a:solidFill>
              <a:latin typeface="Arial" panose="020B0604020202020204" pitchFamily="34" charset="0"/>
              <a:cs typeface="Arial" panose="020B0604020202020204" pitchFamily="34" charset="0"/>
            </a:endParaRPr>
          </a:p>
          <a:p>
            <a:pPr lvl="0" fontAlgn="base">
              <a:spcBef>
                <a:spcPts val="0"/>
              </a:spcBef>
              <a:spcAft>
                <a:spcPts val="600"/>
              </a:spcAft>
            </a:pPr>
            <a:r>
              <a:rPr lang="tr-TR" sz="5500" dirty="0">
                <a:solidFill>
                  <a:schemeClr val="tx1"/>
                </a:solidFill>
                <a:latin typeface="Arial" panose="020B0604020202020204" pitchFamily="34" charset="0"/>
                <a:cs typeface="Arial" panose="020B0604020202020204" pitchFamily="34" charset="0"/>
              </a:rPr>
              <a:t>Hepatit A’nın endemik olduğu yerlere seyahat edenler</a:t>
            </a:r>
          </a:p>
          <a:p>
            <a:pPr lvl="0" fontAlgn="base">
              <a:spcBef>
                <a:spcPts val="0"/>
              </a:spcBef>
              <a:spcAft>
                <a:spcPts val="600"/>
              </a:spcAft>
            </a:pPr>
            <a:endParaRPr lang="tr-TR" sz="5500" dirty="0">
              <a:solidFill>
                <a:schemeClr val="tx1"/>
              </a:solidFill>
              <a:latin typeface="Arial" panose="020B0604020202020204" pitchFamily="34" charset="0"/>
              <a:cs typeface="Arial" panose="020B0604020202020204" pitchFamily="34" charset="0"/>
            </a:endParaRPr>
          </a:p>
          <a:p>
            <a:pPr lvl="0" fontAlgn="base">
              <a:spcBef>
                <a:spcPts val="0"/>
              </a:spcBef>
              <a:spcAft>
                <a:spcPts val="600"/>
              </a:spcAft>
            </a:pPr>
            <a:r>
              <a:rPr lang="tr-TR" sz="5500" dirty="0">
                <a:solidFill>
                  <a:schemeClr val="tx1"/>
                </a:solidFill>
                <a:latin typeface="Arial" panose="020B0604020202020204" pitchFamily="34" charset="0"/>
                <a:cs typeface="Arial" panose="020B0604020202020204" pitchFamily="34" charset="0"/>
              </a:rPr>
              <a:t>Uyuşturucu bağımlıları </a:t>
            </a:r>
          </a:p>
          <a:p>
            <a:pPr lvl="0" fontAlgn="base">
              <a:spcBef>
                <a:spcPts val="0"/>
              </a:spcBef>
              <a:spcAft>
                <a:spcPts val="600"/>
              </a:spcAft>
            </a:pPr>
            <a:endParaRPr lang="tr-TR" sz="5500" dirty="0">
              <a:solidFill>
                <a:schemeClr val="tx1"/>
              </a:solidFill>
              <a:latin typeface="Arial" panose="020B0604020202020204" pitchFamily="34" charset="0"/>
              <a:cs typeface="Arial" panose="020B0604020202020204" pitchFamily="34" charset="0"/>
            </a:endParaRPr>
          </a:p>
          <a:p>
            <a:pPr lvl="0" fontAlgn="base">
              <a:spcBef>
                <a:spcPts val="0"/>
              </a:spcBef>
              <a:spcAft>
                <a:spcPts val="600"/>
              </a:spcAft>
            </a:pPr>
            <a:r>
              <a:rPr lang="tr-TR" sz="5500" dirty="0">
                <a:solidFill>
                  <a:schemeClr val="tx1"/>
                </a:solidFill>
                <a:latin typeface="Arial" panose="020B0604020202020204" pitchFamily="34" charset="0"/>
                <a:cs typeface="Arial" panose="020B0604020202020204" pitchFamily="34" charset="0"/>
              </a:rPr>
              <a:t>Mesleki olarak enfeksiyon riski artmış kişiler </a:t>
            </a:r>
          </a:p>
          <a:p>
            <a:pPr lvl="0" fontAlgn="base">
              <a:spcBef>
                <a:spcPts val="0"/>
              </a:spcBef>
              <a:spcAft>
                <a:spcPts val="600"/>
              </a:spcAft>
            </a:pPr>
            <a:endParaRPr lang="tr-TR" sz="5500" dirty="0">
              <a:solidFill>
                <a:schemeClr val="tx1"/>
              </a:solidFill>
              <a:latin typeface="Arial" panose="020B0604020202020204" pitchFamily="34" charset="0"/>
              <a:cs typeface="Arial" panose="020B0604020202020204" pitchFamily="34" charset="0"/>
            </a:endParaRPr>
          </a:p>
          <a:p>
            <a:pPr lvl="0" fontAlgn="base">
              <a:spcBef>
                <a:spcPts val="0"/>
              </a:spcBef>
              <a:spcAft>
                <a:spcPts val="600"/>
              </a:spcAft>
            </a:pPr>
            <a:r>
              <a:rPr lang="tr-TR" sz="5500" dirty="0">
                <a:solidFill>
                  <a:schemeClr val="tx1"/>
                </a:solidFill>
                <a:latin typeface="Arial" panose="020B0604020202020204" pitchFamily="34" charset="0"/>
                <a:cs typeface="Arial" panose="020B0604020202020204" pitchFamily="34" charset="0"/>
              </a:rPr>
              <a:t>Kronik karaciğer hastalığı (HBV, HCV) olan </a:t>
            </a:r>
            <a:r>
              <a:rPr lang="tr-TR" sz="5500" dirty="0" err="1">
                <a:solidFill>
                  <a:schemeClr val="tx1"/>
                </a:solidFill>
                <a:latin typeface="Arial" panose="020B0604020202020204" pitchFamily="34" charset="0"/>
                <a:cs typeface="Arial" panose="020B0604020202020204" pitchFamily="34" charset="0"/>
              </a:rPr>
              <a:t>seronegatif</a:t>
            </a:r>
            <a:r>
              <a:rPr lang="tr-TR" sz="5500" dirty="0">
                <a:solidFill>
                  <a:schemeClr val="tx1"/>
                </a:solidFill>
                <a:latin typeface="Arial" panose="020B0604020202020204" pitchFamily="34" charset="0"/>
                <a:cs typeface="Arial" panose="020B0604020202020204" pitchFamily="34" charset="0"/>
              </a:rPr>
              <a:t> kişiler </a:t>
            </a:r>
          </a:p>
          <a:p>
            <a:pPr marL="0" lvl="0" indent="0" fontAlgn="base">
              <a:spcBef>
                <a:spcPts val="0"/>
              </a:spcBef>
              <a:spcAft>
                <a:spcPts val="600"/>
              </a:spcAft>
              <a:buNone/>
            </a:pPr>
            <a:endParaRPr lang="tr-TR" sz="5500" dirty="0">
              <a:solidFill>
                <a:schemeClr val="tx1"/>
              </a:solidFill>
              <a:latin typeface="Arial" panose="020B0604020202020204" pitchFamily="34" charset="0"/>
              <a:cs typeface="Arial" panose="020B0604020202020204" pitchFamily="34" charset="0"/>
            </a:endParaRPr>
          </a:p>
          <a:p>
            <a:pPr lvl="0" fontAlgn="base">
              <a:spcBef>
                <a:spcPts val="0"/>
              </a:spcBef>
              <a:spcAft>
                <a:spcPts val="600"/>
              </a:spcAft>
            </a:pPr>
            <a:r>
              <a:rPr lang="tr-TR" sz="5500" dirty="0">
                <a:solidFill>
                  <a:schemeClr val="tx1"/>
                </a:solidFill>
                <a:latin typeface="Arial" panose="020B0604020202020204" pitchFamily="34" charset="0"/>
                <a:cs typeface="Arial" panose="020B0604020202020204" pitchFamily="34" charset="0"/>
              </a:rPr>
              <a:t>Özel bakım kurumlarında hastalar-sağlık/bakım personeli  </a:t>
            </a:r>
          </a:p>
          <a:p>
            <a:pPr lvl="0" fontAlgn="base">
              <a:spcBef>
                <a:spcPts val="0"/>
              </a:spcBef>
              <a:spcAft>
                <a:spcPts val="600"/>
              </a:spcAft>
            </a:pPr>
            <a:endParaRPr lang="tr-TR" sz="5500" dirty="0">
              <a:solidFill>
                <a:schemeClr val="tx1"/>
              </a:solidFill>
              <a:latin typeface="Arial" panose="020B0604020202020204" pitchFamily="34" charset="0"/>
              <a:cs typeface="Arial" panose="020B0604020202020204" pitchFamily="34" charset="0"/>
            </a:endParaRPr>
          </a:p>
          <a:p>
            <a:pPr fontAlgn="base">
              <a:spcBef>
                <a:spcPts val="0"/>
              </a:spcBef>
              <a:spcAft>
                <a:spcPts val="600"/>
              </a:spcAft>
            </a:pPr>
            <a:r>
              <a:rPr lang="tr-TR" sz="5500" dirty="0">
                <a:solidFill>
                  <a:schemeClr val="tx1"/>
                </a:solidFill>
                <a:latin typeface="Arial" panose="020B0604020202020204" pitchFamily="34" charset="0"/>
                <a:cs typeface="Arial" panose="020B0604020202020204" pitchFamily="34" charset="0"/>
              </a:rPr>
              <a:t>HIV ile yaşayan bireyler</a:t>
            </a:r>
          </a:p>
          <a:p>
            <a:pPr fontAlgn="base">
              <a:spcBef>
                <a:spcPts val="0"/>
              </a:spcBef>
              <a:spcAft>
                <a:spcPts val="600"/>
              </a:spcAft>
            </a:pPr>
            <a:endParaRPr lang="tr-TR" sz="5500" dirty="0">
              <a:solidFill>
                <a:schemeClr val="tx1"/>
              </a:solidFill>
              <a:latin typeface="Arial" panose="020B0604020202020204" pitchFamily="34" charset="0"/>
              <a:cs typeface="Arial" panose="020B0604020202020204" pitchFamily="34" charset="0"/>
            </a:endParaRPr>
          </a:p>
          <a:p>
            <a:pPr fontAlgn="base">
              <a:spcBef>
                <a:spcPts val="0"/>
              </a:spcBef>
              <a:spcAft>
                <a:spcPts val="600"/>
              </a:spcAft>
            </a:pPr>
            <a:endParaRPr lang="tr-TR" sz="5500" dirty="0">
              <a:solidFill>
                <a:schemeClr val="tx1"/>
              </a:solidFill>
              <a:latin typeface="Arial" panose="020B0604020202020204" pitchFamily="34" charset="0"/>
              <a:cs typeface="Arial" panose="020B0604020202020204" pitchFamily="34" charset="0"/>
            </a:endParaRPr>
          </a:p>
          <a:p>
            <a:pPr fontAlgn="base">
              <a:spcBef>
                <a:spcPts val="0"/>
              </a:spcBef>
              <a:spcAft>
                <a:spcPts val="600"/>
              </a:spcAft>
            </a:pPr>
            <a:endParaRPr lang="tr-TR" sz="5500" dirty="0">
              <a:solidFill>
                <a:schemeClr val="tx1"/>
              </a:solidFill>
              <a:latin typeface="Arial" panose="020B0604020202020204" pitchFamily="34" charset="0"/>
              <a:cs typeface="Arial" panose="020B0604020202020204" pitchFamily="34" charset="0"/>
            </a:endParaRPr>
          </a:p>
          <a:p>
            <a:pPr fontAlgn="base">
              <a:spcBef>
                <a:spcPts val="0"/>
              </a:spcBef>
              <a:spcAft>
                <a:spcPts val="600"/>
              </a:spcAft>
            </a:pPr>
            <a:endParaRPr lang="tr-TR" sz="5500" dirty="0">
              <a:solidFill>
                <a:schemeClr val="tx1"/>
              </a:solidFill>
              <a:latin typeface="Arial" panose="020B0604020202020204" pitchFamily="34" charset="0"/>
              <a:cs typeface="Arial" panose="020B0604020202020204" pitchFamily="34" charset="0"/>
            </a:endParaRPr>
          </a:p>
          <a:p>
            <a:pPr fontAlgn="base">
              <a:spcBef>
                <a:spcPts val="0"/>
              </a:spcBef>
              <a:spcAft>
                <a:spcPts val="600"/>
              </a:spcAft>
            </a:pPr>
            <a:endParaRPr lang="tr-TR" sz="5500" dirty="0">
              <a:solidFill>
                <a:schemeClr val="tx1"/>
              </a:solidFill>
              <a:latin typeface="Arial" panose="020B0604020202020204" pitchFamily="34" charset="0"/>
              <a:cs typeface="Arial" panose="020B0604020202020204" pitchFamily="34" charset="0"/>
            </a:endParaRPr>
          </a:p>
          <a:p>
            <a:pPr fontAlgn="base">
              <a:spcBef>
                <a:spcPts val="0"/>
              </a:spcBef>
              <a:spcAft>
                <a:spcPts val="600"/>
              </a:spcAft>
            </a:pPr>
            <a:r>
              <a:rPr lang="tr-TR" sz="5500" dirty="0">
                <a:solidFill>
                  <a:schemeClr val="tx1"/>
                </a:solidFill>
                <a:latin typeface="Arial" panose="020B0604020202020204" pitchFamily="34" charset="0"/>
                <a:cs typeface="Arial" panose="020B0604020202020204" pitchFamily="34" charset="0"/>
              </a:rPr>
              <a:t>Yuva ve kreşlerde hem personel hem de çocuklar </a:t>
            </a:r>
          </a:p>
          <a:p>
            <a:pPr fontAlgn="base">
              <a:spcBef>
                <a:spcPts val="0"/>
              </a:spcBef>
              <a:spcAft>
                <a:spcPts val="600"/>
              </a:spcAft>
            </a:pPr>
            <a:endParaRPr lang="tr-TR" sz="5500" dirty="0">
              <a:solidFill>
                <a:schemeClr val="tx1"/>
              </a:solidFill>
              <a:latin typeface="Arial" panose="020B0604020202020204" pitchFamily="34" charset="0"/>
              <a:cs typeface="Arial" panose="020B0604020202020204" pitchFamily="34" charset="0"/>
            </a:endParaRPr>
          </a:p>
          <a:p>
            <a:pPr fontAlgn="base">
              <a:spcBef>
                <a:spcPts val="0"/>
              </a:spcBef>
              <a:spcAft>
                <a:spcPts val="600"/>
              </a:spcAft>
            </a:pPr>
            <a:r>
              <a:rPr lang="tr-TR" sz="5500" dirty="0">
                <a:solidFill>
                  <a:schemeClr val="tx1"/>
                </a:solidFill>
                <a:latin typeface="Arial" panose="020B0604020202020204" pitchFamily="34" charset="0"/>
                <a:cs typeface="Arial" panose="020B0604020202020204" pitchFamily="34" charset="0"/>
              </a:rPr>
              <a:t>Kanalizasyon işçileri </a:t>
            </a:r>
          </a:p>
          <a:p>
            <a:pPr fontAlgn="base">
              <a:spcBef>
                <a:spcPts val="0"/>
              </a:spcBef>
              <a:spcAft>
                <a:spcPts val="600"/>
              </a:spcAft>
            </a:pPr>
            <a:endParaRPr lang="tr-TR" sz="5500" dirty="0">
              <a:solidFill>
                <a:schemeClr val="tx1"/>
              </a:solidFill>
              <a:latin typeface="Arial" panose="020B0604020202020204" pitchFamily="34" charset="0"/>
              <a:cs typeface="Arial" panose="020B0604020202020204" pitchFamily="34" charset="0"/>
            </a:endParaRPr>
          </a:p>
          <a:p>
            <a:pPr fontAlgn="base">
              <a:spcBef>
                <a:spcPts val="0"/>
              </a:spcBef>
              <a:spcAft>
                <a:spcPts val="600"/>
              </a:spcAft>
            </a:pPr>
            <a:r>
              <a:rPr lang="tr-TR" sz="5500" dirty="0" err="1">
                <a:solidFill>
                  <a:schemeClr val="tx1"/>
                </a:solidFill>
                <a:latin typeface="Arial" panose="020B0604020202020204" pitchFamily="34" charset="0"/>
                <a:cs typeface="Arial" panose="020B0604020202020204" pitchFamily="34" charset="0"/>
              </a:rPr>
              <a:t>Seronegatif</a:t>
            </a:r>
            <a:r>
              <a:rPr lang="tr-TR" sz="5500" dirty="0">
                <a:solidFill>
                  <a:schemeClr val="tx1"/>
                </a:solidFill>
                <a:latin typeface="Arial" panose="020B0604020202020204" pitchFamily="34" charset="0"/>
                <a:cs typeface="Arial" panose="020B0604020202020204" pitchFamily="34" charset="0"/>
              </a:rPr>
              <a:t> temizlik işçileri ve gıda hazırlama işinde çalışanlar </a:t>
            </a:r>
          </a:p>
          <a:p>
            <a:pPr fontAlgn="base">
              <a:spcBef>
                <a:spcPts val="0"/>
              </a:spcBef>
              <a:spcAft>
                <a:spcPts val="600"/>
              </a:spcAft>
            </a:pPr>
            <a:endParaRPr lang="tr-TR" sz="5500" dirty="0">
              <a:solidFill>
                <a:schemeClr val="tx1"/>
              </a:solidFill>
              <a:latin typeface="Arial" panose="020B0604020202020204" pitchFamily="34" charset="0"/>
              <a:cs typeface="Arial" panose="020B0604020202020204" pitchFamily="34" charset="0"/>
            </a:endParaRPr>
          </a:p>
          <a:p>
            <a:pPr fontAlgn="base">
              <a:spcBef>
                <a:spcPts val="0"/>
              </a:spcBef>
              <a:spcAft>
                <a:spcPts val="600"/>
              </a:spcAft>
            </a:pPr>
            <a:r>
              <a:rPr lang="tr-TR" sz="5500" dirty="0">
                <a:solidFill>
                  <a:schemeClr val="tx1"/>
                </a:solidFill>
                <a:latin typeface="Arial" panose="020B0604020202020204" pitchFamily="34" charset="0"/>
                <a:cs typeface="Arial" panose="020B0604020202020204" pitchFamily="34" charset="0"/>
              </a:rPr>
              <a:t>Solid organ ve kemik iliği nakli adayları ve alıcıları</a:t>
            </a:r>
          </a:p>
          <a:p>
            <a:pPr fontAlgn="base">
              <a:spcBef>
                <a:spcPts val="0"/>
              </a:spcBef>
              <a:spcAft>
                <a:spcPts val="600"/>
              </a:spcAft>
            </a:pPr>
            <a:endParaRPr lang="tr-TR" sz="5500" dirty="0">
              <a:solidFill>
                <a:schemeClr val="tx1"/>
              </a:solidFill>
              <a:latin typeface="Arial" panose="020B0604020202020204" pitchFamily="34" charset="0"/>
              <a:cs typeface="Arial" panose="020B0604020202020204" pitchFamily="34" charset="0"/>
            </a:endParaRPr>
          </a:p>
          <a:p>
            <a:pPr fontAlgn="base">
              <a:spcBef>
                <a:spcPts val="0"/>
              </a:spcBef>
              <a:spcAft>
                <a:spcPts val="600"/>
              </a:spcAft>
            </a:pPr>
            <a:r>
              <a:rPr lang="tr-TR" sz="5500" dirty="0">
                <a:solidFill>
                  <a:schemeClr val="tx1"/>
                </a:solidFill>
                <a:latin typeface="Arial" panose="020B0604020202020204" pitchFamily="34" charset="0"/>
                <a:cs typeface="Arial" panose="020B0604020202020204" pitchFamily="34" charset="0"/>
              </a:rPr>
              <a:t>Pıhtılaşma faktör konsantreleri alan kişiler </a:t>
            </a:r>
          </a:p>
          <a:p>
            <a:pPr fontAlgn="base">
              <a:spcBef>
                <a:spcPts val="0"/>
              </a:spcBef>
              <a:spcAft>
                <a:spcPts val="600"/>
              </a:spcAft>
            </a:pPr>
            <a:endParaRPr lang="tr-TR" sz="5500" dirty="0">
              <a:solidFill>
                <a:schemeClr val="tx1"/>
              </a:solidFill>
              <a:latin typeface="Arial" panose="020B0604020202020204" pitchFamily="34" charset="0"/>
              <a:cs typeface="Arial" panose="020B0604020202020204" pitchFamily="34" charset="0"/>
            </a:endParaRPr>
          </a:p>
          <a:p>
            <a:pPr fontAlgn="base">
              <a:spcBef>
                <a:spcPts val="0"/>
              </a:spcBef>
              <a:spcAft>
                <a:spcPts val="600"/>
              </a:spcAft>
            </a:pPr>
            <a:r>
              <a:rPr lang="tr-TR" sz="5500" dirty="0">
                <a:solidFill>
                  <a:schemeClr val="tx1"/>
                </a:solidFill>
                <a:latin typeface="Arial" panose="020B0604020202020204" pitchFamily="34" charset="0"/>
                <a:cs typeface="Arial" panose="020B0604020202020204" pitchFamily="34" charset="0"/>
              </a:rPr>
              <a:t>HAV ile </a:t>
            </a:r>
            <a:r>
              <a:rPr lang="tr-TR" sz="5500" dirty="0" err="1">
                <a:solidFill>
                  <a:schemeClr val="tx1"/>
                </a:solidFill>
                <a:latin typeface="Arial" panose="020B0604020202020204" pitchFamily="34" charset="0"/>
                <a:cs typeface="Arial" panose="020B0604020202020204" pitchFamily="34" charset="0"/>
              </a:rPr>
              <a:t>enfekte</a:t>
            </a:r>
            <a:r>
              <a:rPr lang="tr-TR" sz="5500" dirty="0">
                <a:solidFill>
                  <a:schemeClr val="tx1"/>
                </a:solidFill>
                <a:latin typeface="Arial" panose="020B0604020202020204" pitchFamily="34" charset="0"/>
                <a:cs typeface="Arial" panose="020B0604020202020204" pitchFamily="34" charset="0"/>
              </a:rPr>
              <a:t> primatlarla veya araştırma laboratuvarı şartlarında çalışan kişiler </a:t>
            </a:r>
          </a:p>
          <a:p>
            <a:pPr fontAlgn="base">
              <a:spcBef>
                <a:spcPts val="0"/>
              </a:spcBef>
              <a:spcAft>
                <a:spcPts val="600"/>
              </a:spcAft>
            </a:pPr>
            <a:endParaRPr lang="tr-TR" sz="5500" dirty="0">
              <a:solidFill>
                <a:schemeClr val="tx1"/>
              </a:solidFill>
              <a:latin typeface="Arial" panose="020B0604020202020204" pitchFamily="34" charset="0"/>
              <a:cs typeface="Arial" panose="020B0604020202020204" pitchFamily="34" charset="0"/>
            </a:endParaRPr>
          </a:p>
          <a:p>
            <a:pPr fontAlgn="base">
              <a:spcBef>
                <a:spcPts val="0"/>
              </a:spcBef>
              <a:spcAft>
                <a:spcPts val="600"/>
              </a:spcAft>
            </a:pPr>
            <a:r>
              <a:rPr lang="tr-TR" sz="5500" dirty="0">
                <a:solidFill>
                  <a:schemeClr val="tx1"/>
                </a:solidFill>
                <a:latin typeface="Arial" panose="020B0604020202020204" pitchFamily="34" charset="0"/>
                <a:cs typeface="Arial" panose="020B0604020202020204" pitchFamily="34" charset="0"/>
              </a:rPr>
              <a:t>Homoseksüel ve </a:t>
            </a:r>
            <a:r>
              <a:rPr lang="tr-TR" sz="5500" dirty="0" err="1">
                <a:solidFill>
                  <a:schemeClr val="tx1"/>
                </a:solidFill>
                <a:latin typeface="Arial" panose="020B0604020202020204" pitchFamily="34" charset="0"/>
                <a:cs typeface="Arial" panose="020B0604020202020204" pitchFamily="34" charset="0"/>
              </a:rPr>
              <a:t>biseksüel</a:t>
            </a:r>
            <a:r>
              <a:rPr lang="tr-TR" sz="5500" dirty="0">
                <a:solidFill>
                  <a:schemeClr val="tx1"/>
                </a:solidFill>
                <a:latin typeface="Arial" panose="020B0604020202020204" pitchFamily="34" charset="0"/>
                <a:cs typeface="Arial" panose="020B0604020202020204" pitchFamily="34" charset="0"/>
              </a:rPr>
              <a:t> erkekler</a:t>
            </a:r>
          </a:p>
          <a:p>
            <a:pPr lvl="0" fontAlgn="base">
              <a:spcBef>
                <a:spcPts val="0"/>
              </a:spcBef>
              <a:spcAft>
                <a:spcPts val="600"/>
              </a:spcAft>
            </a:pPr>
            <a:endParaRPr lang="tr-TR" sz="5500" dirty="0">
              <a:latin typeface="Arial" panose="020B0604020202020204" pitchFamily="34" charset="0"/>
              <a:cs typeface="Arial" panose="020B0604020202020204" pitchFamily="34" charset="0"/>
            </a:endParaRPr>
          </a:p>
          <a:p>
            <a:endParaRPr lang="tr-TR" sz="2000" dirty="0"/>
          </a:p>
        </p:txBody>
      </p:sp>
    </p:spTree>
    <p:extLst>
      <p:ext uri="{BB962C8B-B14F-4D97-AF65-F5344CB8AC3E}">
        <p14:creationId xmlns:p14="http://schemas.microsoft.com/office/powerpoint/2010/main" val="3761138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909C3D0-73A4-4FB7-BDF6-CEF3132F7CAA}"/>
              </a:ext>
            </a:extLst>
          </p:cNvPr>
          <p:cNvSpPr>
            <a:spLocks noGrp="1"/>
          </p:cNvSpPr>
          <p:nvPr>
            <p:ph idx="1"/>
          </p:nvPr>
        </p:nvSpPr>
        <p:spPr>
          <a:xfrm>
            <a:off x="904545" y="1034470"/>
            <a:ext cx="11194527" cy="6080008"/>
          </a:xfrm>
        </p:spPr>
        <p:txBody>
          <a:bodyPr>
            <a:normAutofit/>
          </a:bodyPr>
          <a:lstStyle/>
          <a:p>
            <a:pPr marL="0" indent="0">
              <a:buNone/>
            </a:pPr>
            <a:endParaRPr lang="tr-TR" dirty="0"/>
          </a:p>
          <a:p>
            <a:r>
              <a:rPr lang="tr-TR" sz="2400" dirty="0">
                <a:solidFill>
                  <a:schemeClr val="tx1"/>
                </a:solidFill>
                <a:latin typeface="Arial" panose="020B0604020202020204" pitchFamily="34" charset="0"/>
                <a:cs typeface="Arial" panose="020B0604020202020204" pitchFamily="34" charset="0"/>
              </a:rPr>
              <a:t>Aşılama öncesinde erişkin yaş grubunda test yapılması:</a:t>
            </a:r>
          </a:p>
          <a:p>
            <a:pPr marL="0" indent="0">
              <a:buNone/>
            </a:pPr>
            <a:r>
              <a:rPr lang="tr-TR" sz="2400" dirty="0">
                <a:solidFill>
                  <a:schemeClr val="tx1"/>
                </a:solidFill>
                <a:latin typeface="Arial" panose="020B0604020202020204" pitchFamily="34" charset="0"/>
                <a:cs typeface="Arial" panose="020B0604020202020204" pitchFamily="34" charset="0"/>
              </a:rPr>
              <a:t>          Ülkemiz koşullarında maliyet-etkin olduğu için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tr-TR" sz="2400" dirty="0">
                <a:solidFill>
                  <a:schemeClr val="tx1"/>
                </a:solidFill>
                <a:latin typeface="Arial" panose="020B0604020202020204" pitchFamily="34" charset="0"/>
                <a:cs typeface="Arial" panose="020B0604020202020204" pitchFamily="34" charset="0"/>
              </a:rPr>
              <a:t>önerilmekte</a:t>
            </a:r>
          </a:p>
          <a:p>
            <a:pPr marL="0" indent="0">
              <a:buNone/>
            </a:pPr>
            <a:endParaRPr lang="tr-TR" sz="2400" dirty="0">
              <a:solidFill>
                <a:schemeClr val="tx1"/>
              </a:solidFill>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Koruyuculuk: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400" dirty="0">
                <a:solidFill>
                  <a:schemeClr val="tx1"/>
                </a:solidFill>
                <a:latin typeface="Arial" panose="020B0604020202020204" pitchFamily="34" charset="0"/>
                <a:cs typeface="Arial" panose="020B0604020202020204" pitchFamily="34" charset="0"/>
              </a:rPr>
              <a:t>Bir dozdan sonra &gt;%95 </a:t>
            </a:r>
            <a:r>
              <a:rPr lang="tr-TR" sz="2400" dirty="0" err="1">
                <a:solidFill>
                  <a:schemeClr val="tx1"/>
                </a:solidFill>
                <a:latin typeface="Arial" panose="020B0604020202020204" pitchFamily="34" charset="0"/>
                <a:cs typeface="Arial" panose="020B0604020202020204" pitchFamily="34" charset="0"/>
              </a:rPr>
              <a:t>seropozitiflik</a:t>
            </a:r>
            <a:endParaRPr lang="tr-TR" sz="2400" dirty="0">
              <a:solidFill>
                <a:schemeClr val="tx1"/>
              </a:solidFill>
              <a:latin typeface="Arial" panose="020B0604020202020204" pitchFamily="34" charset="0"/>
              <a:cs typeface="Arial" panose="020B0604020202020204" pitchFamily="34" charset="0"/>
            </a:endParaRPr>
          </a:p>
          <a:p>
            <a:pPr marL="0" indent="0">
              <a:buNone/>
            </a:pPr>
            <a:r>
              <a:rPr lang="tr-TR" sz="2400" dirty="0">
                <a:solidFill>
                  <a:schemeClr val="tx1"/>
                </a:solidFill>
                <a:latin typeface="Arial" panose="020B0604020202020204" pitchFamily="34" charset="0"/>
                <a:cs typeface="Arial" panose="020B0604020202020204" pitchFamily="34" charset="0"/>
              </a:rPr>
              <a:t>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İ</a:t>
            </a:r>
            <a:r>
              <a:rPr lang="tr-TR" sz="2400" dirty="0">
                <a:solidFill>
                  <a:schemeClr val="tx1"/>
                </a:solidFill>
                <a:latin typeface="Arial" panose="020B0604020202020204" pitchFamily="34" charset="0"/>
                <a:cs typeface="Arial" panose="020B0604020202020204" pitchFamily="34" charset="0"/>
              </a:rPr>
              <a:t>ki dozdan sonra %100 </a:t>
            </a:r>
          </a:p>
          <a:p>
            <a:pPr marL="0" indent="0">
              <a:buNone/>
            </a:pPr>
            <a:endParaRPr lang="tr-TR" sz="2400" dirty="0">
              <a:solidFill>
                <a:schemeClr val="tx1"/>
              </a:solidFill>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İki doz aşılamadan sonra yaşam boyu koruma söz konusu (</a:t>
            </a:r>
            <a:r>
              <a:rPr lang="tr-TR" sz="2400" dirty="0" err="1">
                <a:solidFill>
                  <a:schemeClr val="tx1"/>
                </a:solidFill>
                <a:latin typeface="Arial" panose="020B0604020202020204" pitchFamily="34" charset="0"/>
                <a:cs typeface="Arial" panose="020B0604020202020204" pitchFamily="34" charset="0"/>
              </a:rPr>
              <a:t>Rapel</a:t>
            </a:r>
            <a:r>
              <a:rPr lang="tr-TR" sz="2400" dirty="0">
                <a:solidFill>
                  <a:schemeClr val="tx1"/>
                </a:solidFill>
                <a:latin typeface="Arial" panose="020B0604020202020204" pitchFamily="34" charset="0"/>
                <a:cs typeface="Arial" panose="020B0604020202020204" pitchFamily="34" charset="0"/>
              </a:rPr>
              <a:t> yok)</a:t>
            </a:r>
          </a:p>
          <a:p>
            <a:pPr marL="0" indent="0">
              <a:buNone/>
            </a:pPr>
            <a:r>
              <a:rPr lang="tr-TR" sz="2400" dirty="0"/>
              <a:t> </a:t>
            </a:r>
          </a:p>
          <a:p>
            <a:pPr marL="0" indent="0">
              <a:buNone/>
            </a:pPr>
            <a:endParaRPr lang="tr-TR" sz="2400" dirty="0">
              <a:latin typeface="Arial" panose="020B0604020202020204" pitchFamily="34" charset="0"/>
              <a:cs typeface="Arial" panose="020B0604020202020204" pitchFamily="34" charset="0"/>
            </a:endParaRPr>
          </a:p>
          <a:p>
            <a:pPr marL="0" indent="0">
              <a:buNone/>
            </a:pPr>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9056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1A0117-3BAD-466A-A133-DDF04CC3E5BB}"/>
              </a:ext>
            </a:extLst>
          </p:cNvPr>
          <p:cNvSpPr>
            <a:spLocks noGrp="1"/>
          </p:cNvSpPr>
          <p:nvPr>
            <p:ph type="title"/>
          </p:nvPr>
        </p:nvSpPr>
        <p:spPr/>
        <p:txBody>
          <a:bodyPr>
            <a:normAutofit/>
          </a:bodyPr>
          <a:lstStyle/>
          <a:p>
            <a:r>
              <a:rPr lang="tr-TR" sz="3600" b="1" dirty="0">
                <a:solidFill>
                  <a:schemeClr val="accent1"/>
                </a:solidFill>
                <a:latin typeface="Arial" panose="020B0604020202020204" pitchFamily="34" charset="0"/>
                <a:cs typeface="Arial" panose="020B0604020202020204" pitchFamily="34" charset="0"/>
              </a:rPr>
              <a:t>Hepatit B Aşısı</a:t>
            </a:r>
          </a:p>
        </p:txBody>
      </p:sp>
      <p:sp>
        <p:nvSpPr>
          <p:cNvPr id="3" name="İçerik Yer Tutucusu 2">
            <a:extLst>
              <a:ext uri="{FF2B5EF4-FFF2-40B4-BE49-F238E27FC236}">
                <a16:creationId xmlns:a16="http://schemas.microsoft.com/office/drawing/2014/main" id="{DD47994F-6362-4A10-8B2F-C6D1313C82F3}"/>
              </a:ext>
            </a:extLst>
          </p:cNvPr>
          <p:cNvSpPr>
            <a:spLocks noGrp="1"/>
          </p:cNvSpPr>
          <p:nvPr>
            <p:ph idx="1"/>
          </p:nvPr>
        </p:nvSpPr>
        <p:spPr>
          <a:xfrm>
            <a:off x="905107" y="1768707"/>
            <a:ext cx="11426593" cy="5352585"/>
          </a:xfrm>
        </p:spPr>
        <p:txBody>
          <a:bodyPr>
            <a:normAutofit/>
          </a:bodyPr>
          <a:lstStyle/>
          <a:p>
            <a:r>
              <a:rPr lang="tr-TR" sz="2400" dirty="0">
                <a:solidFill>
                  <a:schemeClr val="tx1"/>
                </a:solidFill>
                <a:latin typeface="Arial" panose="020B0604020202020204" pitchFamily="34" charset="0"/>
                <a:cs typeface="Arial" panose="020B0604020202020204" pitchFamily="34" charset="0"/>
              </a:rPr>
              <a:t>Aşı:   </a:t>
            </a:r>
            <a:r>
              <a:rPr lang="tr-TR" sz="2400" dirty="0" err="1">
                <a:solidFill>
                  <a:schemeClr val="tx1"/>
                </a:solidFill>
                <a:latin typeface="Arial" panose="020B0604020202020204" pitchFamily="34" charset="0"/>
                <a:cs typeface="Arial" panose="020B0604020202020204" pitchFamily="34" charset="0"/>
              </a:rPr>
              <a:t>Rekombinant</a:t>
            </a:r>
            <a:r>
              <a:rPr lang="tr-TR" sz="2400" dirty="0">
                <a:solidFill>
                  <a:schemeClr val="tx1"/>
                </a:solidFill>
                <a:latin typeface="Arial" panose="020B0604020202020204" pitchFamily="34" charset="0"/>
                <a:cs typeface="Arial" panose="020B0604020202020204" pitchFamily="34" charset="0"/>
              </a:rPr>
              <a:t> DNA aşısı</a:t>
            </a:r>
          </a:p>
          <a:p>
            <a:endParaRPr lang="tr-TR" sz="2400" dirty="0">
              <a:solidFill>
                <a:schemeClr val="tx1"/>
              </a:solidFill>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Uygulama: </a:t>
            </a:r>
            <a:r>
              <a:rPr lang="tr-TR" sz="2400" dirty="0" err="1">
                <a:solidFill>
                  <a:schemeClr val="tx1"/>
                </a:solidFill>
                <a:latin typeface="Arial" panose="020B0604020202020204" pitchFamily="34" charset="0"/>
                <a:cs typeface="Arial" panose="020B0604020202020204" pitchFamily="34" charset="0"/>
              </a:rPr>
              <a:t>İntramusküler</a:t>
            </a:r>
            <a:r>
              <a:rPr lang="tr-TR" sz="2400" dirty="0">
                <a:solidFill>
                  <a:schemeClr val="tx1"/>
                </a:solidFill>
                <a:latin typeface="Arial" panose="020B0604020202020204" pitchFamily="34" charset="0"/>
                <a:cs typeface="Arial" panose="020B0604020202020204" pitchFamily="34" charset="0"/>
              </a:rPr>
              <a:t> (</a:t>
            </a:r>
            <a:r>
              <a:rPr lang="tr-TR" sz="2400" dirty="0" err="1">
                <a:solidFill>
                  <a:schemeClr val="tx1"/>
                </a:solidFill>
                <a:latin typeface="Arial" panose="020B0604020202020204" pitchFamily="34" charset="0"/>
                <a:cs typeface="Arial" panose="020B0604020202020204" pitchFamily="34" charset="0"/>
              </a:rPr>
              <a:t>deltoid</a:t>
            </a:r>
            <a:r>
              <a:rPr lang="tr-TR" sz="2400" dirty="0">
                <a:solidFill>
                  <a:schemeClr val="tx1"/>
                </a:solidFill>
                <a:latin typeface="Arial" panose="020B0604020202020204" pitchFamily="34" charset="0"/>
                <a:cs typeface="Arial" panose="020B0604020202020204" pitchFamily="34" charset="0"/>
              </a:rPr>
              <a:t>) - 0, 1, 6 ay şeması ile 3 doz</a:t>
            </a:r>
          </a:p>
          <a:p>
            <a:pPr marL="0" indent="0">
              <a:buNone/>
            </a:pPr>
            <a:endParaRPr lang="tr-TR" sz="2400" dirty="0">
              <a:solidFill>
                <a:schemeClr val="tx1"/>
              </a:solidFill>
              <a:latin typeface="Arial" panose="020B0604020202020204" pitchFamily="34" charset="0"/>
              <a:cs typeface="Arial" panose="020B0604020202020204" pitchFamily="34" charset="0"/>
            </a:endParaRPr>
          </a:p>
          <a:p>
            <a:r>
              <a:rPr lang="tr-TR" sz="2400" dirty="0" err="1">
                <a:solidFill>
                  <a:schemeClr val="tx1"/>
                </a:solidFill>
                <a:latin typeface="Arial" panose="020B0604020202020204" pitchFamily="34" charset="0"/>
                <a:cs typeface="Arial" panose="020B0604020202020204" pitchFamily="34" charset="0"/>
              </a:rPr>
              <a:t>Rekombinasyon</a:t>
            </a:r>
            <a:r>
              <a:rPr lang="tr-TR" sz="2400" dirty="0">
                <a:solidFill>
                  <a:schemeClr val="tx1"/>
                </a:solidFill>
                <a:latin typeface="Arial" panose="020B0604020202020204" pitchFamily="34" charset="0"/>
                <a:cs typeface="Arial" panose="020B0604020202020204" pitchFamily="34" charset="0"/>
              </a:rPr>
              <a:t> teknolojisi ile üretilen aşı hiçbir </a:t>
            </a:r>
            <a:r>
              <a:rPr lang="tr-TR" sz="2400" dirty="0" err="1">
                <a:solidFill>
                  <a:schemeClr val="tx1"/>
                </a:solidFill>
                <a:latin typeface="Arial" panose="020B0604020202020204" pitchFamily="34" charset="0"/>
                <a:cs typeface="Arial" panose="020B0604020202020204" pitchFamily="34" charset="0"/>
              </a:rPr>
              <a:t>enfeksiyöz</a:t>
            </a:r>
            <a:r>
              <a:rPr lang="tr-TR" sz="2400" dirty="0">
                <a:solidFill>
                  <a:schemeClr val="tx1"/>
                </a:solidFill>
                <a:latin typeface="Arial" panose="020B0604020202020204" pitchFamily="34" charset="0"/>
                <a:cs typeface="Arial" panose="020B0604020202020204" pitchFamily="34" charset="0"/>
              </a:rPr>
              <a:t> parçacık içermediği için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tr-TR" sz="2400" dirty="0">
                <a:solidFill>
                  <a:schemeClr val="tx1"/>
                </a:solidFill>
                <a:latin typeface="Arial" panose="020B0604020202020204" pitchFamily="34" charset="0"/>
                <a:cs typeface="Arial" panose="020B0604020202020204" pitchFamily="34" charset="0"/>
              </a:rPr>
              <a:t>avantajlı ve güvenilir</a:t>
            </a:r>
          </a:p>
          <a:p>
            <a:endParaRPr lang="tr-TR" sz="2400" dirty="0">
              <a:solidFill>
                <a:schemeClr val="tx1"/>
              </a:solidFill>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Ülkemizde </a:t>
            </a:r>
            <a:r>
              <a:rPr lang="tr-TR" sz="2400" dirty="0" err="1">
                <a:solidFill>
                  <a:schemeClr val="tx1"/>
                </a:solidFill>
                <a:latin typeface="Arial" panose="020B0604020202020204" pitchFamily="34" charset="0"/>
                <a:cs typeface="Arial" panose="020B0604020202020204" pitchFamily="34" charset="0"/>
              </a:rPr>
              <a:t>seronegatif</a:t>
            </a:r>
            <a:r>
              <a:rPr lang="tr-TR" sz="2400" dirty="0">
                <a:solidFill>
                  <a:schemeClr val="tx1"/>
                </a:solidFill>
                <a:latin typeface="Arial" panose="020B0604020202020204" pitchFamily="34" charset="0"/>
                <a:cs typeface="Arial" panose="020B0604020202020204" pitchFamily="34" charset="0"/>
              </a:rPr>
              <a:t> veya eksik aşılı tüm erişkinlere önerilmekte</a:t>
            </a:r>
          </a:p>
        </p:txBody>
      </p:sp>
    </p:spTree>
    <p:extLst>
      <p:ext uri="{BB962C8B-B14F-4D97-AF65-F5344CB8AC3E}">
        <p14:creationId xmlns:p14="http://schemas.microsoft.com/office/powerpoint/2010/main" val="199659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C6CAAA-8735-4F55-8229-07684996B7E5}"/>
              </a:ext>
            </a:extLst>
          </p:cNvPr>
          <p:cNvSpPr>
            <a:spLocks noGrp="1"/>
          </p:cNvSpPr>
          <p:nvPr>
            <p:ph type="title"/>
          </p:nvPr>
        </p:nvSpPr>
        <p:spPr>
          <a:xfrm>
            <a:off x="1295400" y="195147"/>
            <a:ext cx="9601200" cy="1485900"/>
          </a:xfrm>
        </p:spPr>
        <p:txBody>
          <a:bodyPr>
            <a:normAutofit/>
          </a:bodyPr>
          <a:lstStyle/>
          <a:p>
            <a:r>
              <a:rPr lang="tr-TR" sz="3600" dirty="0" err="1">
                <a:solidFill>
                  <a:schemeClr val="accent1"/>
                </a:solidFill>
                <a:latin typeface="Arial" panose="020B0604020202020204" pitchFamily="34" charset="0"/>
                <a:cs typeface="Arial" panose="020B0604020202020204" pitchFamily="34" charset="0"/>
              </a:rPr>
              <a:t>Endikasyonları</a:t>
            </a:r>
            <a:r>
              <a:rPr lang="tr-TR" sz="3600" dirty="0">
                <a:latin typeface="Arial" panose="020B0604020202020204" pitchFamily="34" charset="0"/>
                <a:cs typeface="Arial" panose="020B0604020202020204" pitchFamily="34" charset="0"/>
              </a:rPr>
              <a:t> </a:t>
            </a:r>
          </a:p>
        </p:txBody>
      </p:sp>
      <p:sp>
        <p:nvSpPr>
          <p:cNvPr id="3" name="İçerik Yer Tutucusu 2">
            <a:extLst>
              <a:ext uri="{FF2B5EF4-FFF2-40B4-BE49-F238E27FC236}">
                <a16:creationId xmlns:a16="http://schemas.microsoft.com/office/drawing/2014/main" id="{B4F50AE9-2859-45AA-83C9-5171D346F325}"/>
              </a:ext>
            </a:extLst>
          </p:cNvPr>
          <p:cNvSpPr>
            <a:spLocks noGrp="1"/>
          </p:cNvSpPr>
          <p:nvPr>
            <p:ph sz="half" idx="1"/>
          </p:nvPr>
        </p:nvSpPr>
        <p:spPr>
          <a:xfrm>
            <a:off x="724829" y="1304694"/>
            <a:ext cx="5252225" cy="5765180"/>
          </a:xfrm>
        </p:spPr>
        <p:txBody>
          <a:bodyPr>
            <a:normAutofit fontScale="77500" lnSpcReduction="20000"/>
          </a:bodyPr>
          <a:lstStyle/>
          <a:p>
            <a:r>
              <a:rPr lang="tr-TR" sz="2300" dirty="0">
                <a:solidFill>
                  <a:schemeClr val="tx1"/>
                </a:solidFill>
                <a:latin typeface="Arial" panose="020B0604020202020204" pitchFamily="34" charset="0"/>
                <a:cs typeface="Arial" panose="020B0604020202020204" pitchFamily="34" charset="0"/>
              </a:rPr>
              <a:t>Sağlık çalışanları</a:t>
            </a:r>
          </a:p>
          <a:p>
            <a:endParaRPr lang="tr-TR" sz="2300" dirty="0">
              <a:solidFill>
                <a:schemeClr val="tx1"/>
              </a:solidFill>
              <a:latin typeface="Arial" panose="020B0604020202020204" pitchFamily="34" charset="0"/>
              <a:cs typeface="Arial" panose="020B0604020202020204" pitchFamily="34" charset="0"/>
            </a:endParaRPr>
          </a:p>
          <a:p>
            <a:r>
              <a:rPr lang="tr-TR" sz="2300" dirty="0">
                <a:solidFill>
                  <a:schemeClr val="tx1"/>
                </a:solidFill>
                <a:latin typeface="Arial" panose="020B0604020202020204" pitchFamily="34" charset="0"/>
                <a:cs typeface="Arial" panose="020B0604020202020204" pitchFamily="34" charset="0"/>
              </a:rPr>
              <a:t>Tıp fakülteleri, diş hekimliği, sağlık meslek yüksekokulları vs. öğrencileri </a:t>
            </a:r>
          </a:p>
          <a:p>
            <a:endParaRPr lang="tr-TR" sz="2300" dirty="0">
              <a:solidFill>
                <a:schemeClr val="tx1"/>
              </a:solidFill>
              <a:latin typeface="Arial" panose="020B0604020202020204" pitchFamily="34" charset="0"/>
              <a:cs typeface="Arial" panose="020B0604020202020204" pitchFamily="34" charset="0"/>
            </a:endParaRPr>
          </a:p>
          <a:p>
            <a:r>
              <a:rPr lang="tr-TR" sz="2300" dirty="0" err="1">
                <a:solidFill>
                  <a:schemeClr val="tx1"/>
                </a:solidFill>
                <a:latin typeface="Arial" panose="020B0604020202020204" pitchFamily="34" charset="0"/>
                <a:cs typeface="Arial" panose="020B0604020202020204" pitchFamily="34" charset="0"/>
              </a:rPr>
              <a:t>İmmunsupresif</a:t>
            </a:r>
            <a:r>
              <a:rPr lang="tr-TR" sz="2300" dirty="0">
                <a:solidFill>
                  <a:schemeClr val="tx1"/>
                </a:solidFill>
                <a:latin typeface="Arial" panose="020B0604020202020204" pitchFamily="34" charset="0"/>
                <a:cs typeface="Arial" panose="020B0604020202020204" pitchFamily="34" charset="0"/>
              </a:rPr>
              <a:t> bireyler</a:t>
            </a:r>
          </a:p>
          <a:p>
            <a:endParaRPr lang="tr-TR" sz="2300" dirty="0">
              <a:solidFill>
                <a:schemeClr val="tx1"/>
              </a:solidFill>
              <a:latin typeface="Arial" panose="020B0604020202020204" pitchFamily="34" charset="0"/>
              <a:cs typeface="Arial" panose="020B0604020202020204" pitchFamily="34" charset="0"/>
            </a:endParaRPr>
          </a:p>
          <a:p>
            <a:r>
              <a:rPr lang="tr-TR" sz="2300" dirty="0">
                <a:solidFill>
                  <a:schemeClr val="tx1"/>
                </a:solidFill>
                <a:latin typeface="Arial" panose="020B0604020202020204" pitchFamily="34" charset="0"/>
                <a:cs typeface="Arial" panose="020B0604020202020204" pitchFamily="34" charset="0"/>
              </a:rPr>
              <a:t>Madde bağımlıları</a:t>
            </a:r>
          </a:p>
          <a:p>
            <a:endParaRPr lang="tr-TR" sz="2300" dirty="0">
              <a:solidFill>
                <a:schemeClr val="tx1"/>
              </a:solidFill>
              <a:latin typeface="Arial" panose="020B0604020202020204" pitchFamily="34" charset="0"/>
              <a:cs typeface="Arial" panose="020B0604020202020204" pitchFamily="34" charset="0"/>
            </a:endParaRPr>
          </a:p>
          <a:p>
            <a:r>
              <a:rPr lang="tr-TR" sz="2300" dirty="0" err="1">
                <a:solidFill>
                  <a:schemeClr val="tx1"/>
                </a:solidFill>
                <a:latin typeface="Arial" panose="020B0604020202020204" pitchFamily="34" charset="0"/>
                <a:cs typeface="Arial" panose="020B0604020202020204" pitchFamily="34" charset="0"/>
              </a:rPr>
              <a:t>HBsAg</a:t>
            </a:r>
            <a:r>
              <a:rPr lang="tr-TR" sz="2300" dirty="0">
                <a:solidFill>
                  <a:schemeClr val="tx1"/>
                </a:solidFill>
                <a:latin typeface="Arial" panose="020B0604020202020204" pitchFamily="34" charset="0"/>
                <a:cs typeface="Arial" panose="020B0604020202020204" pitchFamily="34" charset="0"/>
              </a:rPr>
              <a:t> pozitif kişilerin anne-baba-kardeş-çocuk ve diğer yakınları</a:t>
            </a:r>
          </a:p>
          <a:p>
            <a:endParaRPr lang="tr-TR" sz="2300" dirty="0">
              <a:solidFill>
                <a:schemeClr val="tx1"/>
              </a:solidFill>
              <a:latin typeface="Arial" panose="020B0604020202020204" pitchFamily="34" charset="0"/>
              <a:cs typeface="Arial" panose="020B0604020202020204" pitchFamily="34" charset="0"/>
            </a:endParaRPr>
          </a:p>
          <a:p>
            <a:r>
              <a:rPr lang="tr-TR" sz="2300" dirty="0">
                <a:solidFill>
                  <a:schemeClr val="tx1"/>
                </a:solidFill>
                <a:latin typeface="Arial" panose="020B0604020202020204" pitchFamily="34" charset="0"/>
                <a:cs typeface="Arial" panose="020B0604020202020204" pitchFamily="34" charset="0"/>
              </a:rPr>
              <a:t>Riskli cinsel ilişkide bulunanlar</a:t>
            </a:r>
          </a:p>
          <a:p>
            <a:endParaRPr lang="tr-TR" sz="2300" dirty="0">
              <a:solidFill>
                <a:schemeClr val="tx1"/>
              </a:solidFill>
              <a:latin typeface="Arial" panose="020B0604020202020204" pitchFamily="34" charset="0"/>
              <a:cs typeface="Arial" panose="020B0604020202020204" pitchFamily="34" charset="0"/>
            </a:endParaRPr>
          </a:p>
          <a:p>
            <a:r>
              <a:rPr lang="tr-TR" sz="2300" dirty="0">
                <a:solidFill>
                  <a:schemeClr val="tx1"/>
                </a:solidFill>
                <a:latin typeface="Arial" panose="020B0604020202020204" pitchFamily="34" charset="0"/>
                <a:cs typeface="Arial" panose="020B0604020202020204" pitchFamily="34" charset="0"/>
              </a:rPr>
              <a:t>Hepatit B dışında kronik karaciğer hastalığı olanlar</a:t>
            </a:r>
          </a:p>
          <a:p>
            <a:endParaRPr lang="tr-TR" sz="2400" dirty="0">
              <a:latin typeface="Arial" panose="020B0604020202020204" pitchFamily="34" charset="0"/>
              <a:cs typeface="Arial" panose="020B0604020202020204" pitchFamily="34" charset="0"/>
            </a:endParaRPr>
          </a:p>
        </p:txBody>
      </p:sp>
      <p:sp>
        <p:nvSpPr>
          <p:cNvPr id="4" name="İçerik Yer Tutucusu 3">
            <a:extLst>
              <a:ext uri="{FF2B5EF4-FFF2-40B4-BE49-F238E27FC236}">
                <a16:creationId xmlns:a16="http://schemas.microsoft.com/office/drawing/2014/main" id="{136E257A-A2EA-4280-BE6E-1B686D1B9A5F}"/>
              </a:ext>
            </a:extLst>
          </p:cNvPr>
          <p:cNvSpPr>
            <a:spLocks noGrp="1"/>
          </p:cNvSpPr>
          <p:nvPr>
            <p:ph sz="half" idx="2"/>
          </p:nvPr>
        </p:nvSpPr>
        <p:spPr>
          <a:xfrm>
            <a:off x="6086626" y="1304694"/>
            <a:ext cx="6105374" cy="5765179"/>
          </a:xfrm>
        </p:spPr>
        <p:txBody>
          <a:bodyPr>
            <a:normAutofit fontScale="77500" lnSpcReduction="20000"/>
          </a:bodyPr>
          <a:lstStyle/>
          <a:p>
            <a:r>
              <a:rPr lang="tr-TR" sz="2300" dirty="0">
                <a:solidFill>
                  <a:schemeClr val="tx1"/>
                </a:solidFill>
                <a:latin typeface="Arial" panose="020B0604020202020204" pitchFamily="34" charset="0"/>
                <a:cs typeface="Arial" panose="020B0604020202020204" pitchFamily="34" charset="0"/>
              </a:rPr>
              <a:t>Cezaevlerinde ve ıslahevlerinde bulunanlar</a:t>
            </a:r>
          </a:p>
          <a:p>
            <a:endParaRPr lang="tr-TR" sz="2300" dirty="0">
              <a:solidFill>
                <a:schemeClr val="tx1"/>
              </a:solidFill>
              <a:latin typeface="Arial" panose="020B0604020202020204" pitchFamily="34" charset="0"/>
              <a:cs typeface="Arial" panose="020B0604020202020204" pitchFamily="34" charset="0"/>
            </a:endParaRPr>
          </a:p>
          <a:p>
            <a:r>
              <a:rPr lang="tr-TR" sz="2300" dirty="0" err="1">
                <a:solidFill>
                  <a:schemeClr val="tx1"/>
                </a:solidFill>
                <a:latin typeface="Arial" panose="020B0604020202020204" pitchFamily="34" charset="0"/>
                <a:cs typeface="Arial" panose="020B0604020202020204" pitchFamily="34" charset="0"/>
              </a:rPr>
              <a:t>Piercing</a:t>
            </a:r>
            <a:r>
              <a:rPr lang="tr-TR" sz="2300" dirty="0">
                <a:solidFill>
                  <a:schemeClr val="tx1"/>
                </a:solidFill>
                <a:latin typeface="Arial" panose="020B0604020202020204" pitchFamily="34" charset="0"/>
                <a:cs typeface="Arial" panose="020B0604020202020204" pitchFamily="34" charset="0"/>
              </a:rPr>
              <a:t>, dövme yaptırmayı planlayan kişiler</a:t>
            </a:r>
          </a:p>
          <a:p>
            <a:endParaRPr lang="tr-TR" sz="2300" dirty="0">
              <a:solidFill>
                <a:schemeClr val="tx1"/>
              </a:solidFill>
              <a:latin typeface="Arial" panose="020B0604020202020204" pitchFamily="34" charset="0"/>
              <a:cs typeface="Arial" panose="020B0604020202020204" pitchFamily="34" charset="0"/>
            </a:endParaRPr>
          </a:p>
          <a:p>
            <a:r>
              <a:rPr lang="tr-TR" sz="2300" dirty="0">
                <a:solidFill>
                  <a:schemeClr val="tx1"/>
                </a:solidFill>
                <a:latin typeface="Arial" panose="020B0604020202020204" pitchFamily="34" charset="0"/>
                <a:cs typeface="Arial" panose="020B0604020202020204" pitchFamily="34" charset="0"/>
              </a:rPr>
              <a:t>Berberler-kuaförler, manikür-pedikürcüler</a:t>
            </a:r>
          </a:p>
          <a:p>
            <a:endParaRPr lang="tr-TR" sz="2300" dirty="0">
              <a:solidFill>
                <a:schemeClr val="tx1"/>
              </a:solidFill>
              <a:latin typeface="Arial" panose="020B0604020202020204" pitchFamily="34" charset="0"/>
              <a:cs typeface="Arial" panose="020B0604020202020204" pitchFamily="34" charset="0"/>
            </a:endParaRPr>
          </a:p>
          <a:p>
            <a:r>
              <a:rPr lang="tr-TR" sz="2300" dirty="0">
                <a:solidFill>
                  <a:schemeClr val="tx1"/>
                </a:solidFill>
                <a:latin typeface="Arial" panose="020B0604020202020204" pitchFamily="34" charset="0"/>
                <a:cs typeface="Arial" panose="020B0604020202020204" pitchFamily="34" charset="0"/>
              </a:rPr>
              <a:t>Zihinsel engelli bakımevlerinde ve yetiştirme yurtlarında bulunanlar</a:t>
            </a:r>
          </a:p>
          <a:p>
            <a:endParaRPr lang="tr-TR" sz="2300" dirty="0">
              <a:solidFill>
                <a:schemeClr val="tx1"/>
              </a:solidFill>
              <a:latin typeface="Arial" panose="020B0604020202020204" pitchFamily="34" charset="0"/>
              <a:cs typeface="Arial" panose="020B0604020202020204" pitchFamily="34" charset="0"/>
            </a:endParaRPr>
          </a:p>
          <a:p>
            <a:r>
              <a:rPr lang="tr-TR" sz="2300" dirty="0">
                <a:solidFill>
                  <a:schemeClr val="tx1"/>
                </a:solidFill>
                <a:latin typeface="Arial" panose="020B0604020202020204" pitchFamily="34" charset="0"/>
                <a:cs typeface="Arial" panose="020B0604020202020204" pitchFamily="34" charset="0"/>
              </a:rPr>
              <a:t>Asker, polis, itfaiye personeli (yüksek risk altındakiler)</a:t>
            </a:r>
          </a:p>
          <a:p>
            <a:endParaRPr lang="tr-TR" sz="2300" dirty="0">
              <a:solidFill>
                <a:schemeClr val="tx1"/>
              </a:solidFill>
              <a:latin typeface="Arial" panose="020B0604020202020204" pitchFamily="34" charset="0"/>
              <a:cs typeface="Arial" panose="020B0604020202020204" pitchFamily="34" charset="0"/>
            </a:endParaRPr>
          </a:p>
          <a:p>
            <a:r>
              <a:rPr lang="tr-TR" sz="2300" dirty="0">
                <a:solidFill>
                  <a:schemeClr val="tx1"/>
                </a:solidFill>
                <a:latin typeface="Arial" panose="020B0604020202020204" pitchFamily="34" charset="0"/>
                <a:cs typeface="Arial" panose="020B0604020202020204" pitchFamily="34" charset="0"/>
              </a:rPr>
              <a:t>Kazalarda ve afetlerde ilk yardım uygulayan kişiler</a:t>
            </a:r>
          </a:p>
          <a:p>
            <a:endParaRPr lang="tr-TR" sz="2300" dirty="0">
              <a:solidFill>
                <a:schemeClr val="tx1"/>
              </a:solidFill>
              <a:latin typeface="Arial" panose="020B0604020202020204" pitchFamily="34" charset="0"/>
              <a:cs typeface="Arial" panose="020B0604020202020204" pitchFamily="34" charset="0"/>
            </a:endParaRPr>
          </a:p>
          <a:p>
            <a:r>
              <a:rPr lang="tr-TR" sz="2300" dirty="0">
                <a:solidFill>
                  <a:schemeClr val="tx1"/>
                </a:solidFill>
                <a:latin typeface="Arial" panose="020B0604020202020204" pitchFamily="34" charset="0"/>
                <a:cs typeface="Arial" panose="020B0604020202020204" pitchFamily="34" charset="0"/>
              </a:rPr>
              <a:t>HBV </a:t>
            </a:r>
            <a:r>
              <a:rPr lang="tr-TR" sz="2300" dirty="0" err="1">
                <a:solidFill>
                  <a:schemeClr val="tx1"/>
                </a:solidFill>
                <a:latin typeface="Arial" panose="020B0604020202020204" pitchFamily="34" charset="0"/>
                <a:cs typeface="Arial" panose="020B0604020202020204" pitchFamily="34" charset="0"/>
              </a:rPr>
              <a:t>endemisitesinin</a:t>
            </a:r>
            <a:r>
              <a:rPr lang="tr-TR" sz="2300" dirty="0">
                <a:solidFill>
                  <a:schemeClr val="tx1"/>
                </a:solidFill>
                <a:latin typeface="Arial" panose="020B0604020202020204" pitchFamily="34" charset="0"/>
                <a:cs typeface="Arial" panose="020B0604020202020204" pitchFamily="34" charset="0"/>
              </a:rPr>
              <a:t> yüksek olduğu bölgelerden gelen göçmenler</a:t>
            </a:r>
          </a:p>
          <a:p>
            <a:endParaRPr lang="tr-TR" dirty="0"/>
          </a:p>
        </p:txBody>
      </p:sp>
    </p:spTree>
    <p:extLst>
      <p:ext uri="{BB962C8B-B14F-4D97-AF65-F5344CB8AC3E}">
        <p14:creationId xmlns:p14="http://schemas.microsoft.com/office/powerpoint/2010/main" val="1611691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E452699-19D3-471E-A36F-D45D87C34EC0}"/>
              </a:ext>
            </a:extLst>
          </p:cNvPr>
          <p:cNvSpPr>
            <a:spLocks noGrp="1"/>
          </p:cNvSpPr>
          <p:nvPr>
            <p:ph idx="1"/>
          </p:nvPr>
        </p:nvSpPr>
        <p:spPr>
          <a:xfrm>
            <a:off x="814040" y="401445"/>
            <a:ext cx="11377960" cy="6211228"/>
          </a:xfrm>
        </p:spPr>
        <p:txBody>
          <a:bodyPr>
            <a:normAutofit lnSpcReduction="10000"/>
          </a:bodyPr>
          <a:lstStyle/>
          <a:p>
            <a:endParaRPr lang="tr-TR" sz="2400" dirty="0">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3 doz uygulamasında, dozlar arası minimum süreler: </a:t>
            </a:r>
          </a:p>
          <a:p>
            <a:pPr marL="0" indent="0">
              <a:buNone/>
            </a:pPr>
            <a:r>
              <a:rPr lang="tr-TR" sz="2400" dirty="0">
                <a:solidFill>
                  <a:schemeClr val="tx1"/>
                </a:solidFill>
                <a:latin typeface="Arial" panose="020B0604020202020204" pitchFamily="34" charset="0"/>
                <a:cs typeface="Arial" panose="020B0604020202020204" pitchFamily="34" charset="0"/>
              </a:rPr>
              <a:t>    </a:t>
            </a:r>
            <a:r>
              <a:rPr lang="tr-TR" sz="2200" dirty="0">
                <a:solidFill>
                  <a:schemeClr val="tx1"/>
                </a:solidFill>
                <a:latin typeface="Arial" panose="020B0604020202020204" pitchFamily="34" charset="0"/>
                <a:cs typeface="Arial" panose="020B0604020202020204" pitchFamily="34" charset="0"/>
              </a:rPr>
              <a:t>  • 1. doz ile 2. doz arasında en az 4 hafta </a:t>
            </a:r>
          </a:p>
          <a:p>
            <a:pPr marL="0" indent="0">
              <a:buNone/>
            </a:pPr>
            <a:r>
              <a:rPr lang="tr-TR" sz="2200" dirty="0">
                <a:solidFill>
                  <a:schemeClr val="tx1"/>
                </a:solidFill>
                <a:latin typeface="Arial" panose="020B0604020202020204" pitchFamily="34" charset="0"/>
                <a:cs typeface="Arial" panose="020B0604020202020204" pitchFamily="34" charset="0"/>
              </a:rPr>
              <a:t>      • 2. doz ile 3. doz arasında en az 8 hafta </a:t>
            </a:r>
          </a:p>
          <a:p>
            <a:pPr marL="0" indent="0">
              <a:buNone/>
            </a:pPr>
            <a:r>
              <a:rPr lang="tr-TR" sz="2200" dirty="0">
                <a:solidFill>
                  <a:schemeClr val="tx1"/>
                </a:solidFill>
                <a:latin typeface="Arial" panose="020B0604020202020204" pitchFamily="34" charset="0"/>
                <a:cs typeface="Arial" panose="020B0604020202020204" pitchFamily="34" charset="0"/>
              </a:rPr>
              <a:t>      • 1. doz ile 3. doz arasında en az 4 ay</a:t>
            </a:r>
          </a:p>
          <a:p>
            <a:pPr marL="0" indent="0">
              <a:buNone/>
            </a:pPr>
            <a:endParaRPr lang="tr-TR" sz="2400" dirty="0">
              <a:solidFill>
                <a:schemeClr val="tx1"/>
              </a:solidFill>
              <a:latin typeface="Arial" panose="020B0604020202020204" pitchFamily="34" charset="0"/>
              <a:cs typeface="Arial" panose="020B0604020202020204" pitchFamily="34" charset="0"/>
            </a:endParaRPr>
          </a:p>
          <a:p>
            <a:r>
              <a:rPr lang="tr-TR" sz="2400" b="0" i="0" u="none" strike="noStrike" baseline="0" dirty="0">
                <a:solidFill>
                  <a:schemeClr val="tx1"/>
                </a:solidFill>
                <a:latin typeface="Arial" panose="020B0604020202020204" pitchFamily="34" charset="0"/>
                <a:cs typeface="Arial" panose="020B0604020202020204" pitchFamily="34" charset="0"/>
              </a:rPr>
              <a:t>Ayrıca hızlandırılmış aşı şemaları da bulunmakta</a:t>
            </a:r>
          </a:p>
          <a:p>
            <a:endParaRPr lang="tr-TR" sz="2400" dirty="0">
              <a:solidFill>
                <a:schemeClr val="tx1"/>
              </a:solidFill>
              <a:latin typeface="Arial" panose="020B0604020202020204" pitchFamily="34" charset="0"/>
              <a:cs typeface="Arial" panose="020B0604020202020204" pitchFamily="34" charset="0"/>
            </a:endParaRPr>
          </a:p>
          <a:p>
            <a:r>
              <a:rPr lang="tr-TR" sz="2400" dirty="0" err="1">
                <a:solidFill>
                  <a:schemeClr val="tx1"/>
                </a:solidFill>
                <a:latin typeface="Arial" panose="020B0604020202020204" pitchFamily="34" charset="0"/>
                <a:cs typeface="Arial" panose="020B0604020202020204" pitchFamily="34" charset="0"/>
              </a:rPr>
              <a:t>HBsAg</a:t>
            </a:r>
            <a:r>
              <a:rPr lang="tr-TR" sz="2400" dirty="0">
                <a:solidFill>
                  <a:schemeClr val="tx1"/>
                </a:solidFill>
                <a:latin typeface="Arial" panose="020B0604020202020204" pitchFamily="34" charset="0"/>
                <a:cs typeface="Arial" panose="020B0604020202020204" pitchFamily="34" charset="0"/>
              </a:rPr>
              <a:t> pozitif kişiden </a:t>
            </a:r>
            <a:r>
              <a:rPr lang="tr-TR" sz="2400" dirty="0" err="1">
                <a:solidFill>
                  <a:schemeClr val="tx1"/>
                </a:solidFill>
                <a:latin typeface="Arial" panose="020B0604020202020204" pitchFamily="34" charset="0"/>
                <a:cs typeface="Arial" panose="020B0604020202020204" pitchFamily="34" charset="0"/>
              </a:rPr>
              <a:t>seronegatif</a:t>
            </a:r>
            <a:r>
              <a:rPr lang="tr-TR" sz="2400" dirty="0">
                <a:solidFill>
                  <a:schemeClr val="tx1"/>
                </a:solidFill>
                <a:latin typeface="Arial" panose="020B0604020202020204" pitchFamily="34" charset="0"/>
                <a:cs typeface="Arial" panose="020B0604020202020204" pitchFamily="34" charset="0"/>
              </a:rPr>
              <a:t> kişiye temas sonrası:</a:t>
            </a:r>
          </a:p>
          <a:p>
            <a:pPr marL="0" indent="0">
              <a:buNone/>
            </a:pPr>
            <a:r>
              <a:rPr lang="tr-TR" sz="2400" b="0" i="0" u="none" strike="noStrike" baseline="0" dirty="0">
                <a:solidFill>
                  <a:srgbClr val="000000"/>
                </a:solidFill>
                <a:latin typeface="Arial" panose="020B0604020202020204" pitchFamily="34" charset="0"/>
                <a:cs typeface="Arial" panose="020B0604020202020204" pitchFamily="34" charset="0"/>
              </a:rPr>
              <a:t>                      </a:t>
            </a:r>
            <a:r>
              <a:rPr lang="tr-TR" sz="2400" b="0" i="0" u="none" strike="noStrike" baseline="0" dirty="0">
                <a:solidFill>
                  <a:srgbClr val="000000"/>
                </a:solidFill>
                <a:latin typeface="Arial" panose="020B0604020202020204" pitchFamily="34" charset="0"/>
                <a:cs typeface="Arial" panose="020B0604020202020204" pitchFamily="34" charset="0"/>
                <a:sym typeface="Wingdings" panose="05000000000000000000" pitchFamily="2" charset="2"/>
              </a:rPr>
              <a:t></a:t>
            </a:r>
            <a:r>
              <a:rPr lang="tr-TR" sz="2400" b="0" i="0" u="none" strike="noStrike" baseline="0" dirty="0">
                <a:solidFill>
                  <a:srgbClr val="000000"/>
                </a:solidFill>
                <a:latin typeface="Arial" panose="020B0604020202020204" pitchFamily="34" charset="0"/>
                <a:cs typeface="Arial" panose="020B0604020202020204" pitchFamily="34" charset="0"/>
              </a:rPr>
              <a:t>HBIG ve aşı uygulaması planlanmalı</a:t>
            </a:r>
          </a:p>
          <a:p>
            <a:pPr marL="0" indent="0">
              <a:buNone/>
            </a:pPr>
            <a:endParaRPr lang="tr-TR" sz="2400" dirty="0">
              <a:solidFill>
                <a:srgbClr val="000000"/>
              </a:solidFill>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Normal bağışıklığı olanlarda </a:t>
            </a:r>
            <a:r>
              <a:rPr lang="tr-TR" sz="2400" dirty="0" err="1">
                <a:solidFill>
                  <a:schemeClr val="tx1"/>
                </a:solidFill>
                <a:latin typeface="Arial" panose="020B0604020202020204" pitchFamily="34" charset="0"/>
                <a:cs typeface="Arial" panose="020B0604020202020204" pitchFamily="34" charset="0"/>
              </a:rPr>
              <a:t>rapel</a:t>
            </a:r>
            <a:r>
              <a:rPr lang="tr-TR" sz="2400" dirty="0">
                <a:solidFill>
                  <a:schemeClr val="tx1"/>
                </a:solidFill>
                <a:latin typeface="Arial" panose="020B0604020202020204" pitchFamily="34" charset="0"/>
                <a:cs typeface="Arial" panose="020B0604020202020204" pitchFamily="34" charset="0"/>
              </a:rPr>
              <a:t> dozu önerilmemekte</a:t>
            </a:r>
          </a:p>
          <a:p>
            <a:pPr marL="0" indent="0">
              <a:buNone/>
            </a:pPr>
            <a:r>
              <a:rPr lang="tr-TR" sz="2400" b="0" i="0" u="none" strike="noStrike" baseline="0" dirty="0">
                <a:solidFill>
                  <a:srgbClr val="000000"/>
                </a:solidFill>
                <a:latin typeface="Arial" panose="020B0604020202020204" pitchFamily="34" charset="0"/>
                <a:cs typeface="Arial" panose="020B0604020202020204" pitchFamily="34" charset="0"/>
              </a:rPr>
              <a:t> </a:t>
            </a:r>
            <a:endParaRPr lang="tr-TR" sz="2400" b="0" i="0" u="none" strike="noStrike" baseline="0" dirty="0">
              <a:solidFill>
                <a:schemeClr val="tx1"/>
              </a:solidFill>
              <a:latin typeface="Arial" panose="020B0604020202020204" pitchFamily="34" charset="0"/>
              <a:cs typeface="Arial" panose="020B0604020202020204" pitchFamily="34" charset="0"/>
            </a:endParaRPr>
          </a:p>
          <a:p>
            <a:endParaRPr lang="tr-TR" sz="2400" b="0" i="0" u="none" strike="noStrike" baseline="0" dirty="0">
              <a:solidFill>
                <a:schemeClr val="tx1"/>
              </a:solidFill>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1210318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2B086B2-D7EF-43D1-A256-FFC8A61C4CDF}"/>
              </a:ext>
            </a:extLst>
          </p:cNvPr>
          <p:cNvSpPr>
            <a:spLocks noGrp="1"/>
          </p:cNvSpPr>
          <p:nvPr>
            <p:ph idx="1"/>
          </p:nvPr>
        </p:nvSpPr>
        <p:spPr>
          <a:xfrm>
            <a:off x="949712" y="1253331"/>
            <a:ext cx="11060151" cy="4351338"/>
          </a:xfrm>
        </p:spPr>
        <p:txBody>
          <a:bodyPr>
            <a:normAutofit/>
          </a:bodyPr>
          <a:lstStyle/>
          <a:p>
            <a:pPr marL="0" indent="0">
              <a:buNone/>
            </a:pPr>
            <a:endParaRPr lang="tr-TR" sz="2400" dirty="0">
              <a:solidFill>
                <a:schemeClr val="tx1"/>
              </a:solidFill>
              <a:latin typeface="Arial" panose="020B0604020202020204" pitchFamily="34" charset="0"/>
              <a:cs typeface="Arial" panose="020B0604020202020204" pitchFamily="34" charset="0"/>
            </a:endParaRPr>
          </a:p>
          <a:p>
            <a:pPr marL="0" indent="0">
              <a:buNone/>
            </a:pPr>
            <a:endParaRPr lang="tr-TR" sz="2400" dirty="0">
              <a:solidFill>
                <a:schemeClr val="tx1"/>
              </a:solidFill>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&gt;40 yaş</a:t>
            </a:r>
          </a:p>
          <a:p>
            <a:r>
              <a:rPr lang="tr-TR" sz="2400" dirty="0">
                <a:solidFill>
                  <a:schemeClr val="tx1"/>
                </a:solidFill>
                <a:latin typeface="Arial" panose="020B0604020202020204" pitchFamily="34" charset="0"/>
                <a:cs typeface="Arial" panose="020B0604020202020204" pitchFamily="34" charset="0"/>
              </a:rPr>
              <a:t>Sigara</a:t>
            </a:r>
          </a:p>
          <a:p>
            <a:r>
              <a:rPr lang="tr-TR" sz="2400" dirty="0">
                <a:solidFill>
                  <a:schemeClr val="tx1"/>
                </a:solidFill>
                <a:latin typeface="Arial" panose="020B0604020202020204" pitchFamily="34" charset="0"/>
                <a:cs typeface="Arial" panose="020B0604020202020204" pitchFamily="34" charset="0"/>
              </a:rPr>
              <a:t>Şişmanlık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400" dirty="0">
                <a:solidFill>
                  <a:schemeClr val="tx1"/>
                </a:solidFill>
                <a:latin typeface="Arial" panose="020B0604020202020204" pitchFamily="34" charset="0"/>
                <a:cs typeface="Arial" panose="020B0604020202020204" pitchFamily="34" charset="0"/>
              </a:rPr>
              <a:t> gibi konağa ait faktörler aşı yanıtını azaltmakta </a:t>
            </a:r>
          </a:p>
          <a:p>
            <a:r>
              <a:rPr lang="tr-TR" sz="2400" dirty="0">
                <a:solidFill>
                  <a:schemeClr val="tx1"/>
                </a:solidFill>
                <a:latin typeface="Arial" panose="020B0604020202020204" pitchFamily="34" charset="0"/>
                <a:cs typeface="Arial" panose="020B0604020202020204" pitchFamily="34" charset="0"/>
              </a:rPr>
              <a:t>Genetik faktörler </a:t>
            </a:r>
          </a:p>
          <a:p>
            <a:r>
              <a:rPr lang="tr-TR" sz="2400" dirty="0" err="1">
                <a:solidFill>
                  <a:schemeClr val="tx1"/>
                </a:solidFill>
                <a:latin typeface="Arial" panose="020B0604020202020204" pitchFamily="34" charset="0"/>
                <a:cs typeface="Arial" panose="020B0604020202020204" pitchFamily="34" charset="0"/>
              </a:rPr>
              <a:t>İmmün</a:t>
            </a:r>
            <a:r>
              <a:rPr lang="tr-TR" sz="2400" dirty="0">
                <a:solidFill>
                  <a:schemeClr val="tx1"/>
                </a:solidFill>
                <a:latin typeface="Arial" panose="020B0604020202020204" pitchFamily="34" charset="0"/>
                <a:cs typeface="Arial" panose="020B0604020202020204" pitchFamily="34" charset="0"/>
              </a:rPr>
              <a:t> baskılanma</a:t>
            </a:r>
          </a:p>
          <a:p>
            <a:endParaRPr lang="tr-TR" dirty="0"/>
          </a:p>
        </p:txBody>
      </p:sp>
    </p:spTree>
    <p:extLst>
      <p:ext uri="{BB962C8B-B14F-4D97-AF65-F5344CB8AC3E}">
        <p14:creationId xmlns:p14="http://schemas.microsoft.com/office/powerpoint/2010/main" val="1555074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D23A4FF-D7A8-4600-98FD-82E6BD955E6A}"/>
              </a:ext>
            </a:extLst>
          </p:cNvPr>
          <p:cNvSpPr>
            <a:spLocks noGrp="1"/>
          </p:cNvSpPr>
          <p:nvPr>
            <p:ph idx="1"/>
          </p:nvPr>
        </p:nvSpPr>
        <p:spPr>
          <a:xfrm>
            <a:off x="919355" y="528135"/>
            <a:ext cx="11115907" cy="6055112"/>
          </a:xfrm>
        </p:spPr>
        <p:txBody>
          <a:bodyPr>
            <a:normAutofit lnSpcReduction="10000"/>
          </a:bodyPr>
          <a:lstStyle/>
          <a:p>
            <a:r>
              <a:rPr lang="tr-TR" sz="2600" dirty="0">
                <a:solidFill>
                  <a:schemeClr val="tx1"/>
                </a:solidFill>
                <a:latin typeface="Arial" panose="020B0604020202020204" pitchFamily="34" charset="0"/>
                <a:cs typeface="Arial" panose="020B0604020202020204" pitchFamily="34" charset="0"/>
              </a:rPr>
              <a:t>Koruyuculuk : </a:t>
            </a:r>
          </a:p>
          <a:p>
            <a:pPr marL="0" indent="0">
              <a:buNone/>
            </a:pPr>
            <a:endParaRPr lang="tr-TR" sz="2600" dirty="0">
              <a:solidFill>
                <a:schemeClr val="tx1"/>
              </a:solidFill>
              <a:latin typeface="Arial" panose="020B0604020202020204" pitchFamily="34" charset="0"/>
              <a:cs typeface="Arial" panose="020B0604020202020204" pitchFamily="34" charset="0"/>
            </a:endParaRPr>
          </a:p>
          <a:p>
            <a:pPr marL="0" indent="0">
              <a:buNone/>
            </a:pPr>
            <a:r>
              <a:rPr lang="tr-TR" sz="2200" dirty="0">
                <a:solidFill>
                  <a:schemeClr val="tx1"/>
                </a:solidFill>
                <a:latin typeface="Arial" panose="020B0604020202020204" pitchFamily="34" charset="0"/>
                <a:cs typeface="Arial" panose="020B0604020202020204" pitchFamily="34" charset="0"/>
              </a:rPr>
              <a:t>            </a:t>
            </a:r>
            <a:r>
              <a:rPr lang="tr-TR" sz="22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200" dirty="0">
                <a:solidFill>
                  <a:schemeClr val="tx1"/>
                </a:solidFill>
                <a:latin typeface="Arial" panose="020B0604020202020204" pitchFamily="34" charset="0"/>
                <a:cs typeface="Arial" panose="020B0604020202020204" pitchFamily="34" charset="0"/>
              </a:rPr>
              <a:t>Üç doz aşıdan sonra anti-</a:t>
            </a:r>
            <a:r>
              <a:rPr lang="tr-TR" sz="2200" dirty="0" err="1">
                <a:solidFill>
                  <a:schemeClr val="tx1"/>
                </a:solidFill>
                <a:latin typeface="Arial" panose="020B0604020202020204" pitchFamily="34" charset="0"/>
                <a:cs typeface="Arial" panose="020B0604020202020204" pitchFamily="34" charset="0"/>
              </a:rPr>
              <a:t>HBs</a:t>
            </a:r>
            <a:r>
              <a:rPr lang="tr-TR" sz="2200" dirty="0">
                <a:solidFill>
                  <a:schemeClr val="tx1"/>
                </a:solidFill>
                <a:latin typeface="Arial" panose="020B0604020202020204" pitchFamily="34" charset="0"/>
                <a:cs typeface="Arial" panose="020B0604020202020204" pitchFamily="34" charset="0"/>
              </a:rPr>
              <a:t> ≥10 </a:t>
            </a:r>
            <a:r>
              <a:rPr lang="tr-TR" sz="2200" dirty="0" err="1">
                <a:solidFill>
                  <a:schemeClr val="tx1"/>
                </a:solidFill>
                <a:latin typeface="Arial" panose="020B0604020202020204" pitchFamily="34" charset="0"/>
                <a:cs typeface="Arial" panose="020B0604020202020204" pitchFamily="34" charset="0"/>
              </a:rPr>
              <a:t>mlU</a:t>
            </a:r>
            <a:r>
              <a:rPr lang="tr-TR" sz="2200" dirty="0">
                <a:solidFill>
                  <a:schemeClr val="tx1"/>
                </a:solidFill>
                <a:latin typeface="Arial" panose="020B0604020202020204" pitchFamily="34" charset="0"/>
                <a:cs typeface="Arial" panose="020B0604020202020204" pitchFamily="34" charset="0"/>
              </a:rPr>
              <a:t>/</a:t>
            </a:r>
            <a:r>
              <a:rPr lang="tr-TR" sz="2200" dirty="0" err="1">
                <a:solidFill>
                  <a:schemeClr val="tx1"/>
                </a:solidFill>
                <a:latin typeface="Arial" panose="020B0604020202020204" pitchFamily="34" charset="0"/>
                <a:cs typeface="Arial" panose="020B0604020202020204" pitchFamily="34" charset="0"/>
              </a:rPr>
              <a:t>mL</a:t>
            </a:r>
            <a:r>
              <a:rPr lang="tr-TR" sz="2200" dirty="0">
                <a:solidFill>
                  <a:schemeClr val="tx1"/>
                </a:solidFill>
                <a:latin typeface="Arial" panose="020B0604020202020204" pitchFamily="34" charset="0"/>
                <a:cs typeface="Arial" panose="020B0604020202020204" pitchFamily="34" charset="0"/>
              </a:rPr>
              <a:t> : uzun süreli koruyucu</a:t>
            </a:r>
          </a:p>
          <a:p>
            <a:pPr marL="0" indent="0">
              <a:buNone/>
            </a:pPr>
            <a:endParaRPr lang="tr-TR" sz="2200" dirty="0">
              <a:solidFill>
                <a:schemeClr val="tx1"/>
              </a:solidFill>
              <a:latin typeface="Arial" panose="020B0604020202020204" pitchFamily="34" charset="0"/>
              <a:cs typeface="Arial" panose="020B0604020202020204" pitchFamily="34" charset="0"/>
            </a:endParaRPr>
          </a:p>
          <a:p>
            <a:pPr marL="0" indent="0">
              <a:buNone/>
            </a:pPr>
            <a:r>
              <a:rPr lang="tr-TR" sz="2200" dirty="0">
                <a:solidFill>
                  <a:schemeClr val="tx1"/>
                </a:solidFill>
                <a:latin typeface="Arial" panose="020B0604020202020204" pitchFamily="34" charset="0"/>
                <a:cs typeface="Arial" panose="020B0604020202020204" pitchFamily="34" charset="0"/>
              </a:rPr>
              <a:t>             </a:t>
            </a:r>
            <a:r>
              <a:rPr lang="tr-TR" sz="22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200" dirty="0">
                <a:solidFill>
                  <a:schemeClr val="tx1"/>
                </a:solidFill>
                <a:latin typeface="Arial" panose="020B0604020202020204" pitchFamily="34" charset="0"/>
                <a:cs typeface="Arial" panose="020B0604020202020204" pitchFamily="34" charset="0"/>
              </a:rPr>
              <a:t> Aşılamada </a:t>
            </a:r>
            <a:r>
              <a:rPr lang="tr-TR" sz="2200" dirty="0" err="1">
                <a:solidFill>
                  <a:schemeClr val="tx1"/>
                </a:solidFill>
                <a:latin typeface="Arial" panose="020B0604020202020204" pitchFamily="34" charset="0"/>
                <a:cs typeface="Arial" panose="020B0604020202020204" pitchFamily="34" charset="0"/>
              </a:rPr>
              <a:t>seropozitfilik</a:t>
            </a:r>
            <a:r>
              <a:rPr lang="tr-TR" sz="2200" dirty="0">
                <a:solidFill>
                  <a:schemeClr val="tx1"/>
                </a:solidFill>
                <a:latin typeface="Arial" panose="020B0604020202020204" pitchFamily="34" charset="0"/>
                <a:cs typeface="Arial" panose="020B0604020202020204" pitchFamily="34" charset="0"/>
              </a:rPr>
              <a:t> görüldükten sonra titre süreç içinde negatifleşse bile %90-95 düzeyinde koruyucu</a:t>
            </a:r>
          </a:p>
          <a:p>
            <a:endParaRPr lang="tr-TR" sz="2200" dirty="0">
              <a:solidFill>
                <a:schemeClr val="tx1"/>
              </a:solidFill>
              <a:latin typeface="Arial" panose="020B0604020202020204" pitchFamily="34" charset="0"/>
              <a:cs typeface="Arial" panose="020B0604020202020204" pitchFamily="34" charset="0"/>
            </a:endParaRPr>
          </a:p>
          <a:p>
            <a:pPr marL="0" indent="0">
              <a:buNone/>
            </a:pPr>
            <a:r>
              <a:rPr lang="tr-TR" sz="2200" dirty="0">
                <a:solidFill>
                  <a:schemeClr val="tx1"/>
                </a:solidFill>
                <a:latin typeface="Arial" panose="020B0604020202020204" pitchFamily="34" charset="0"/>
                <a:cs typeface="Arial" panose="020B0604020202020204" pitchFamily="34" charset="0"/>
              </a:rPr>
              <a:t>           </a:t>
            </a:r>
            <a:r>
              <a:rPr lang="tr-TR" sz="22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200" dirty="0" err="1">
                <a:solidFill>
                  <a:schemeClr val="tx1"/>
                </a:solidFill>
                <a:latin typeface="Arial" panose="020B0604020202020204" pitchFamily="34" charset="0"/>
                <a:cs typeface="Arial" panose="020B0604020202020204" pitchFamily="34" charset="0"/>
              </a:rPr>
              <a:t>İmmün</a:t>
            </a:r>
            <a:r>
              <a:rPr lang="tr-TR" sz="2200" dirty="0">
                <a:solidFill>
                  <a:schemeClr val="tx1"/>
                </a:solidFill>
                <a:latin typeface="Arial" panose="020B0604020202020204" pitchFamily="34" charset="0"/>
                <a:cs typeface="Arial" panose="020B0604020202020204" pitchFamily="34" charset="0"/>
              </a:rPr>
              <a:t> sisteminde sorun olmayan kişilere </a:t>
            </a:r>
            <a:r>
              <a:rPr lang="tr-TR" sz="2200" dirty="0" err="1">
                <a:solidFill>
                  <a:schemeClr val="tx1"/>
                </a:solidFill>
                <a:latin typeface="Arial" panose="020B0604020202020204" pitchFamily="34" charset="0"/>
                <a:cs typeface="Arial" panose="020B0604020202020204" pitchFamily="34" charset="0"/>
              </a:rPr>
              <a:t>rapel</a:t>
            </a:r>
            <a:r>
              <a:rPr lang="tr-TR" sz="2200" dirty="0">
                <a:solidFill>
                  <a:schemeClr val="tx1"/>
                </a:solidFill>
                <a:latin typeface="Arial" panose="020B0604020202020204" pitchFamily="34" charset="0"/>
                <a:cs typeface="Arial" panose="020B0604020202020204" pitchFamily="34" charset="0"/>
              </a:rPr>
              <a:t> doz gerekmemekte</a:t>
            </a:r>
          </a:p>
          <a:p>
            <a:pPr marL="0" indent="0">
              <a:buNone/>
            </a:pPr>
            <a:endParaRPr lang="tr-TR" sz="2200" dirty="0">
              <a:solidFill>
                <a:schemeClr val="tx1"/>
              </a:solidFill>
              <a:latin typeface="Arial" panose="020B0604020202020204" pitchFamily="34" charset="0"/>
              <a:cs typeface="Arial" panose="020B0604020202020204" pitchFamily="34" charset="0"/>
            </a:endParaRPr>
          </a:p>
          <a:p>
            <a:pPr marL="0" indent="0">
              <a:buNone/>
            </a:pPr>
            <a:r>
              <a:rPr lang="tr-TR" sz="2200" dirty="0">
                <a:solidFill>
                  <a:schemeClr val="tx1"/>
                </a:solidFill>
                <a:latin typeface="Arial" panose="020B0604020202020204" pitchFamily="34" charset="0"/>
                <a:cs typeface="Arial" panose="020B0604020202020204" pitchFamily="34" charset="0"/>
              </a:rPr>
              <a:t>           </a:t>
            </a:r>
            <a:r>
              <a:rPr lang="tr-TR" sz="22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200" dirty="0">
                <a:solidFill>
                  <a:schemeClr val="tx1"/>
                </a:solidFill>
                <a:latin typeface="Arial" panose="020B0604020202020204" pitchFamily="34" charset="0"/>
                <a:cs typeface="Arial" panose="020B0604020202020204" pitchFamily="34" charset="0"/>
              </a:rPr>
              <a:t>Anti-</a:t>
            </a:r>
            <a:r>
              <a:rPr lang="tr-TR" sz="2200" dirty="0" err="1">
                <a:solidFill>
                  <a:schemeClr val="tx1"/>
                </a:solidFill>
                <a:latin typeface="Arial" panose="020B0604020202020204" pitchFamily="34" charset="0"/>
                <a:cs typeface="Arial" panose="020B0604020202020204" pitchFamily="34" charset="0"/>
              </a:rPr>
              <a:t>HBs</a:t>
            </a:r>
            <a:r>
              <a:rPr lang="tr-TR" sz="2200" dirty="0">
                <a:solidFill>
                  <a:schemeClr val="tx1"/>
                </a:solidFill>
                <a:latin typeface="Arial" panose="020B0604020202020204" pitchFamily="34" charset="0"/>
                <a:cs typeface="Arial" panose="020B0604020202020204" pitchFamily="34" charset="0"/>
              </a:rPr>
              <a:t> &lt; 10 </a:t>
            </a:r>
            <a:r>
              <a:rPr lang="tr-TR" sz="2200" dirty="0" err="1">
                <a:solidFill>
                  <a:schemeClr val="tx1"/>
                </a:solidFill>
                <a:latin typeface="Arial" panose="020B0604020202020204" pitchFamily="34" charset="0"/>
                <a:cs typeface="Arial" panose="020B0604020202020204" pitchFamily="34" charset="0"/>
              </a:rPr>
              <a:t>mlU</a:t>
            </a:r>
            <a:r>
              <a:rPr lang="tr-TR" sz="2200" dirty="0">
                <a:solidFill>
                  <a:schemeClr val="tx1"/>
                </a:solidFill>
                <a:latin typeface="Arial" panose="020B0604020202020204" pitchFamily="34" charset="0"/>
                <a:cs typeface="Arial" panose="020B0604020202020204" pitchFamily="34" charset="0"/>
              </a:rPr>
              <a:t>/</a:t>
            </a:r>
            <a:r>
              <a:rPr lang="tr-TR" sz="2200" dirty="0" err="1">
                <a:solidFill>
                  <a:schemeClr val="tx1"/>
                </a:solidFill>
                <a:latin typeface="Arial" panose="020B0604020202020204" pitchFamily="34" charset="0"/>
                <a:cs typeface="Arial" panose="020B0604020202020204" pitchFamily="34" charset="0"/>
              </a:rPr>
              <a:t>mL</a:t>
            </a:r>
            <a:r>
              <a:rPr lang="tr-TR" sz="2200" dirty="0">
                <a:solidFill>
                  <a:schemeClr val="tx1"/>
                </a:solidFill>
                <a:latin typeface="Arial" panose="020B0604020202020204" pitchFamily="34" charset="0"/>
                <a:cs typeface="Arial" panose="020B0604020202020204" pitchFamily="34" charset="0"/>
              </a:rPr>
              <a:t> durumunda </a:t>
            </a:r>
            <a:r>
              <a:rPr lang="tr-TR" sz="2200" dirty="0" err="1">
                <a:solidFill>
                  <a:schemeClr val="tx1"/>
                </a:solidFill>
                <a:latin typeface="Arial" panose="020B0604020202020204" pitchFamily="34" charset="0"/>
                <a:cs typeface="Arial" panose="020B0604020202020204" pitchFamily="34" charset="0"/>
              </a:rPr>
              <a:t>immünsüpresyonu</a:t>
            </a:r>
            <a:r>
              <a:rPr lang="tr-TR" sz="2200" dirty="0">
                <a:solidFill>
                  <a:schemeClr val="tx1"/>
                </a:solidFill>
                <a:latin typeface="Arial" panose="020B0604020202020204" pitchFamily="34" charset="0"/>
                <a:cs typeface="Arial" panose="020B0604020202020204" pitchFamily="34" charset="0"/>
              </a:rPr>
              <a:t> olan kişilerde, diyaliz hastalarında destekleyici dozlar gerekli</a:t>
            </a:r>
          </a:p>
          <a:p>
            <a:pPr marL="0" indent="0">
              <a:buNone/>
            </a:pPr>
            <a:endParaRPr lang="tr-TR" sz="2200" dirty="0">
              <a:solidFill>
                <a:schemeClr val="tx1"/>
              </a:solidFill>
              <a:latin typeface="Arial" panose="020B0604020202020204" pitchFamily="34" charset="0"/>
              <a:cs typeface="Arial" panose="020B0604020202020204" pitchFamily="34" charset="0"/>
            </a:endParaRPr>
          </a:p>
          <a:p>
            <a:pPr marL="0" indent="0">
              <a:buNone/>
            </a:pPr>
            <a:r>
              <a:rPr lang="tr-TR" sz="2400" dirty="0">
                <a:solidFill>
                  <a:schemeClr val="tx1"/>
                </a:solidFill>
                <a:latin typeface="Arial" panose="020B0604020202020204" pitchFamily="34" charset="0"/>
                <a:cs typeface="Arial" panose="020B0604020202020204" pitchFamily="34" charset="0"/>
              </a:rPr>
              <a:t>           </a:t>
            </a:r>
            <a:r>
              <a:rPr lang="tr-TR" sz="22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200" dirty="0">
                <a:solidFill>
                  <a:srgbClr val="000000"/>
                </a:solidFill>
                <a:latin typeface="Arial" panose="020B0604020202020204" pitchFamily="34" charset="0"/>
                <a:cs typeface="Arial" panose="020B0604020202020204" pitchFamily="34" charset="0"/>
                <a:sym typeface="Wingdings" panose="05000000000000000000" pitchFamily="2" charset="2"/>
              </a:rPr>
              <a:t>D</a:t>
            </a:r>
            <a:r>
              <a:rPr lang="tr-TR" sz="2200" b="0" i="0" u="none" strike="noStrike" baseline="0" dirty="0">
                <a:solidFill>
                  <a:srgbClr val="000000"/>
                </a:solidFill>
                <a:latin typeface="Arial" panose="020B0604020202020204" pitchFamily="34" charset="0"/>
                <a:cs typeface="Arial" panose="020B0604020202020204" pitchFamily="34" charset="0"/>
              </a:rPr>
              <a:t>aha önce aşılanmış olup yeterli antikoru olmayan sağlık personeline bir hatırlatma dozu aşı önerilmekte </a:t>
            </a:r>
            <a:endParaRPr lang="tr-TR" sz="2200" dirty="0">
              <a:solidFill>
                <a:schemeClr val="tx1"/>
              </a:solidFill>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endParaRPr lang="tr-TR"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2893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7F9E9D-F090-493B-BC84-9A0D67E0B94B}"/>
              </a:ext>
            </a:extLst>
          </p:cNvPr>
          <p:cNvSpPr>
            <a:spLocks noGrp="1"/>
          </p:cNvSpPr>
          <p:nvPr>
            <p:ph type="title"/>
          </p:nvPr>
        </p:nvSpPr>
        <p:spPr/>
        <p:txBody>
          <a:bodyPr/>
          <a:lstStyle/>
          <a:p>
            <a:r>
              <a:rPr lang="tr-TR" dirty="0"/>
              <a:t>Olgu</a:t>
            </a:r>
            <a:br>
              <a:rPr lang="tr-TR" dirty="0"/>
            </a:br>
            <a:endParaRPr lang="tr-TR" dirty="0"/>
          </a:p>
        </p:txBody>
      </p:sp>
      <p:sp>
        <p:nvSpPr>
          <p:cNvPr id="3" name="İçerik Yer Tutucusu 2">
            <a:extLst>
              <a:ext uri="{FF2B5EF4-FFF2-40B4-BE49-F238E27FC236}">
                <a16:creationId xmlns:a16="http://schemas.microsoft.com/office/drawing/2014/main" id="{E962B2BA-97A0-48FE-9298-0538F0F51F2F}"/>
              </a:ext>
            </a:extLst>
          </p:cNvPr>
          <p:cNvSpPr>
            <a:spLocks noGrp="1"/>
          </p:cNvSpPr>
          <p:nvPr>
            <p:ph idx="1"/>
          </p:nvPr>
        </p:nvSpPr>
        <p:spPr>
          <a:xfrm>
            <a:off x="1371600" y="1817649"/>
            <a:ext cx="10682868" cy="3581400"/>
          </a:xfrm>
        </p:spPr>
        <p:txBody>
          <a:bodyPr/>
          <a:lstStyle/>
          <a:p>
            <a:r>
              <a:rPr lang="tr-TR" sz="2400" dirty="0">
                <a:solidFill>
                  <a:schemeClr val="tx1"/>
                </a:solidFill>
                <a:latin typeface="Arial" panose="020B0604020202020204" pitchFamily="34" charset="0"/>
                <a:cs typeface="Arial" panose="020B0604020202020204" pitchFamily="34" charset="0"/>
              </a:rPr>
              <a:t>45 yaş kadın, hemşire</a:t>
            </a:r>
          </a:p>
          <a:p>
            <a:r>
              <a:rPr lang="tr-TR" sz="2400" dirty="0">
                <a:solidFill>
                  <a:schemeClr val="tx1"/>
                </a:solidFill>
                <a:latin typeface="Arial" panose="020B0604020202020204" pitchFamily="34" charset="0"/>
                <a:cs typeface="Arial" panose="020B0604020202020204" pitchFamily="34" charset="0"/>
              </a:rPr>
              <a:t>2 ay sonra Umre ziyaretine gideceği için rutin kontrol amacıyla başvurdu.</a:t>
            </a:r>
          </a:p>
          <a:p>
            <a:pPr marL="0" indent="0">
              <a:buNone/>
            </a:pPr>
            <a:r>
              <a:rPr lang="tr-TR" sz="2400" dirty="0">
                <a:solidFill>
                  <a:schemeClr val="tx1"/>
                </a:solidFill>
                <a:latin typeface="Arial" panose="020B0604020202020204" pitchFamily="34" charset="0"/>
                <a:cs typeface="Arial" panose="020B0604020202020204" pitchFamily="34" charset="0"/>
              </a:rPr>
              <a:t>       </a:t>
            </a:r>
          </a:p>
          <a:p>
            <a:pPr marL="0" indent="0">
              <a:buNone/>
            </a:pPr>
            <a:r>
              <a:rPr lang="tr-TR" sz="2400" dirty="0">
                <a:solidFill>
                  <a:schemeClr val="tx1"/>
                </a:solidFill>
                <a:latin typeface="Arial" panose="020B0604020202020204" pitchFamily="34" charset="0"/>
                <a:cs typeface="Arial" panose="020B0604020202020204" pitchFamily="34" charset="0"/>
              </a:rPr>
              <a:t>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400" dirty="0">
                <a:solidFill>
                  <a:schemeClr val="tx1"/>
                </a:solidFill>
                <a:latin typeface="Arial" panose="020B0604020202020204" pitchFamily="34" charset="0"/>
                <a:cs typeface="Arial" panose="020B0604020202020204" pitchFamily="34" charset="0"/>
              </a:rPr>
              <a:t> Aşılama hakkında nasıl bir yol izlenmelidir?</a:t>
            </a:r>
          </a:p>
          <a:p>
            <a:pPr marL="0" indent="0">
              <a:buNone/>
            </a:pPr>
            <a:r>
              <a:rPr lang="tr-TR" sz="2400" dirty="0">
                <a:solidFill>
                  <a:schemeClr val="tx1"/>
                </a:solidFill>
                <a:latin typeface="Arial" panose="020B0604020202020204" pitchFamily="34" charset="0"/>
                <a:cs typeface="Arial" panose="020B0604020202020204" pitchFamily="34" charset="0"/>
              </a:rPr>
              <a:t>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400" dirty="0">
                <a:solidFill>
                  <a:schemeClr val="tx1"/>
                </a:solidFill>
                <a:latin typeface="Arial" panose="020B0604020202020204" pitchFamily="34" charset="0"/>
                <a:cs typeface="Arial" panose="020B0604020202020204" pitchFamily="34" charset="0"/>
              </a:rPr>
              <a:t> Hangi önerilerde bulunulabilir?</a:t>
            </a:r>
          </a:p>
          <a:p>
            <a:endParaRPr lang="tr-TR" dirty="0"/>
          </a:p>
          <a:p>
            <a:endParaRPr lang="tr-TR" dirty="0"/>
          </a:p>
        </p:txBody>
      </p:sp>
    </p:spTree>
    <p:extLst>
      <p:ext uri="{BB962C8B-B14F-4D97-AF65-F5344CB8AC3E}">
        <p14:creationId xmlns:p14="http://schemas.microsoft.com/office/powerpoint/2010/main" val="16491013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885543-218E-4D3B-9DBD-A7C364887551}"/>
              </a:ext>
            </a:extLst>
          </p:cNvPr>
          <p:cNvSpPr>
            <a:spLocks noGrp="1"/>
          </p:cNvSpPr>
          <p:nvPr>
            <p:ph type="title"/>
          </p:nvPr>
        </p:nvSpPr>
        <p:spPr/>
        <p:txBody>
          <a:bodyPr>
            <a:normAutofit/>
          </a:bodyPr>
          <a:lstStyle/>
          <a:p>
            <a:r>
              <a:rPr lang="tr-TR" sz="3600" b="1" dirty="0">
                <a:solidFill>
                  <a:schemeClr val="accent1"/>
                </a:solidFill>
                <a:latin typeface="Arial" panose="020B0604020202020204" pitchFamily="34" charset="0"/>
                <a:cs typeface="Arial" panose="020B0604020202020204" pitchFamily="34" charset="0"/>
              </a:rPr>
              <a:t>Suçiçeği (</a:t>
            </a:r>
            <a:r>
              <a:rPr lang="tr-TR" sz="3600" b="1" dirty="0" err="1">
                <a:solidFill>
                  <a:schemeClr val="accent1"/>
                </a:solidFill>
                <a:latin typeface="Arial" panose="020B0604020202020204" pitchFamily="34" charset="0"/>
                <a:cs typeface="Arial" panose="020B0604020202020204" pitchFamily="34" charset="0"/>
              </a:rPr>
              <a:t>Varicella</a:t>
            </a:r>
            <a:r>
              <a:rPr lang="tr-TR" sz="3600" b="1" dirty="0">
                <a:solidFill>
                  <a:schemeClr val="accent1"/>
                </a:solidFill>
                <a:latin typeface="Arial" panose="020B0604020202020204" pitchFamily="34" charset="0"/>
                <a:cs typeface="Arial" panose="020B0604020202020204" pitchFamily="34" charset="0"/>
              </a:rPr>
              <a:t> </a:t>
            </a:r>
            <a:r>
              <a:rPr lang="tr-TR" sz="3600" b="1" dirty="0" err="1">
                <a:solidFill>
                  <a:schemeClr val="accent1"/>
                </a:solidFill>
                <a:latin typeface="Arial" panose="020B0604020202020204" pitchFamily="34" charset="0"/>
                <a:cs typeface="Arial" panose="020B0604020202020204" pitchFamily="34" charset="0"/>
              </a:rPr>
              <a:t>Zoster</a:t>
            </a:r>
            <a:r>
              <a:rPr lang="tr-TR" sz="3600" b="1" dirty="0">
                <a:solidFill>
                  <a:schemeClr val="accent1"/>
                </a:solidFill>
                <a:latin typeface="Arial" panose="020B0604020202020204" pitchFamily="34" charset="0"/>
                <a:cs typeface="Arial" panose="020B0604020202020204" pitchFamily="34" charset="0"/>
              </a:rPr>
              <a:t>) Aşısı </a:t>
            </a:r>
            <a:endParaRPr lang="tr-TR" sz="3600" b="1" dirty="0">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AD9F3AB5-1E1F-40AE-AF10-1CA29FBAC667}"/>
              </a:ext>
            </a:extLst>
          </p:cNvPr>
          <p:cNvSpPr>
            <a:spLocks noGrp="1"/>
          </p:cNvSpPr>
          <p:nvPr>
            <p:ph idx="1"/>
          </p:nvPr>
        </p:nvSpPr>
        <p:spPr>
          <a:xfrm>
            <a:off x="1371600" y="2077844"/>
            <a:ext cx="9601200" cy="4094356"/>
          </a:xfrm>
        </p:spPr>
        <p:txBody>
          <a:bodyPr>
            <a:normAutofit/>
          </a:bodyPr>
          <a:lstStyle/>
          <a:p>
            <a:r>
              <a:rPr lang="tr-TR" sz="2400" dirty="0">
                <a:solidFill>
                  <a:schemeClr val="tx1"/>
                </a:solidFill>
                <a:latin typeface="Arial" panose="020B0604020202020204" pitchFamily="34" charset="0"/>
                <a:cs typeface="Arial" panose="020B0604020202020204" pitchFamily="34" charset="0"/>
              </a:rPr>
              <a:t>Aşı: Canlı güçsüzleştirilmiş (</a:t>
            </a:r>
            <a:r>
              <a:rPr lang="tr-TR" sz="2400" dirty="0" err="1">
                <a:solidFill>
                  <a:schemeClr val="tx1"/>
                </a:solidFill>
                <a:latin typeface="Arial" panose="020B0604020202020204" pitchFamily="34" charset="0"/>
                <a:cs typeface="Arial" panose="020B0604020202020204" pitchFamily="34" charset="0"/>
              </a:rPr>
              <a:t>attenüe</a:t>
            </a:r>
            <a:r>
              <a:rPr lang="tr-TR" sz="2400" dirty="0">
                <a:solidFill>
                  <a:schemeClr val="tx1"/>
                </a:solidFill>
                <a:latin typeface="Arial" panose="020B0604020202020204" pitchFamily="34" charset="0"/>
                <a:cs typeface="Arial" panose="020B0604020202020204" pitchFamily="34" charset="0"/>
              </a:rPr>
              <a:t>) aşı</a:t>
            </a:r>
          </a:p>
          <a:p>
            <a:endParaRPr lang="tr-TR" sz="2400" dirty="0">
              <a:solidFill>
                <a:schemeClr val="tx1"/>
              </a:solidFill>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Uygulama: </a:t>
            </a:r>
            <a:r>
              <a:rPr lang="tr-TR" sz="2400" dirty="0" err="1">
                <a:solidFill>
                  <a:schemeClr val="tx1"/>
                </a:solidFill>
                <a:latin typeface="Arial" panose="020B0604020202020204" pitchFamily="34" charset="0"/>
                <a:cs typeface="Arial" panose="020B0604020202020204" pitchFamily="34" charset="0"/>
              </a:rPr>
              <a:t>Subkutan</a:t>
            </a:r>
            <a:r>
              <a:rPr lang="tr-TR" sz="2400" dirty="0">
                <a:solidFill>
                  <a:schemeClr val="tx1"/>
                </a:solidFill>
                <a:latin typeface="Arial" panose="020B0604020202020204" pitchFamily="34" charset="0"/>
                <a:cs typeface="Arial" panose="020B0604020202020204" pitchFamily="34" charset="0"/>
              </a:rPr>
              <a:t> - </a:t>
            </a:r>
            <a:r>
              <a:rPr lang="es-ES" sz="2400" dirty="0">
                <a:solidFill>
                  <a:schemeClr val="tx1"/>
                </a:solidFill>
                <a:latin typeface="Arial" panose="020B0604020202020204" pitchFamily="34" charset="0"/>
                <a:cs typeface="Arial" panose="020B0604020202020204" pitchFamily="34" charset="0"/>
              </a:rPr>
              <a:t>en az </a:t>
            </a:r>
            <a:r>
              <a:rPr lang="tr-TR" sz="2400" dirty="0">
                <a:solidFill>
                  <a:schemeClr val="tx1"/>
                </a:solidFill>
                <a:latin typeface="Arial" panose="020B0604020202020204" pitchFamily="34" charset="0"/>
                <a:cs typeface="Arial" panose="020B0604020202020204" pitchFamily="34" charset="0"/>
              </a:rPr>
              <a:t>28 gün </a:t>
            </a:r>
            <a:r>
              <a:rPr lang="es-ES" sz="2400" dirty="0">
                <a:solidFill>
                  <a:schemeClr val="tx1"/>
                </a:solidFill>
                <a:latin typeface="Arial" panose="020B0604020202020204" pitchFamily="34" charset="0"/>
                <a:cs typeface="Arial" panose="020B0604020202020204" pitchFamily="34" charset="0"/>
              </a:rPr>
              <a:t>ara ile 2 doz</a:t>
            </a:r>
            <a:endParaRPr lang="tr-TR" sz="2400" dirty="0">
              <a:solidFill>
                <a:schemeClr val="tx1"/>
              </a:solidFill>
              <a:latin typeface="Arial" panose="020B0604020202020204" pitchFamily="34" charset="0"/>
              <a:cs typeface="Arial" panose="020B0604020202020204" pitchFamily="34" charset="0"/>
            </a:endParaRPr>
          </a:p>
          <a:p>
            <a:pPr marL="0" indent="0">
              <a:buNone/>
            </a:pPr>
            <a:endParaRPr lang="tr-TR" sz="2400" dirty="0">
              <a:solidFill>
                <a:schemeClr val="tx1"/>
              </a:solidFill>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Koruyuculuk: 2 doz uygulanan aşı sonrası %90’dan fazla</a:t>
            </a:r>
          </a:p>
          <a:p>
            <a:endParaRPr lang="tr-TR" sz="2400" dirty="0">
              <a:solidFill>
                <a:schemeClr val="tx1"/>
              </a:solidFill>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Bağışıklığı olmayan bütün erişkinler aşılanmalı</a:t>
            </a:r>
          </a:p>
          <a:p>
            <a:endParaRPr lang="tr-TR" sz="2400" dirty="0">
              <a:latin typeface="Arial" panose="020B0604020202020204" pitchFamily="34" charset="0"/>
              <a:cs typeface="Arial" panose="020B0604020202020204" pitchFamily="34" charset="0"/>
            </a:endParaRPr>
          </a:p>
        </p:txBody>
      </p:sp>
      <p:pic>
        <p:nvPicPr>
          <p:cNvPr id="5124" name="Picture 4">
            <a:extLst>
              <a:ext uri="{FF2B5EF4-FFF2-40B4-BE49-F238E27FC236}">
                <a16:creationId xmlns:a16="http://schemas.microsoft.com/office/drawing/2014/main" id="{146936BE-A9D1-41B3-8BC8-11D262FC8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5577" y="429904"/>
            <a:ext cx="2748070" cy="2999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1282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E00F23-73E0-4DC7-9DAA-69D5A5ACC996}"/>
              </a:ext>
            </a:extLst>
          </p:cNvPr>
          <p:cNvSpPr>
            <a:spLocks noGrp="1"/>
          </p:cNvSpPr>
          <p:nvPr>
            <p:ph type="title"/>
          </p:nvPr>
        </p:nvSpPr>
        <p:spPr/>
        <p:txBody>
          <a:bodyPr>
            <a:normAutofit/>
          </a:bodyPr>
          <a:lstStyle/>
          <a:p>
            <a:r>
              <a:rPr lang="tr-TR" sz="3600" dirty="0" err="1">
                <a:solidFill>
                  <a:schemeClr val="accent1"/>
                </a:solidFill>
                <a:latin typeface="Arial" panose="020B0604020202020204" pitchFamily="34" charset="0"/>
                <a:cs typeface="Arial" panose="020B0604020202020204" pitchFamily="34" charset="0"/>
              </a:rPr>
              <a:t>Endikasyonları</a:t>
            </a:r>
            <a:endParaRPr lang="tr-TR" sz="3600" dirty="0">
              <a:solidFill>
                <a:schemeClr val="accent1"/>
              </a:solidFill>
            </a:endParaRPr>
          </a:p>
        </p:txBody>
      </p:sp>
      <p:sp>
        <p:nvSpPr>
          <p:cNvPr id="3" name="İçerik Yer Tutucusu 2">
            <a:extLst>
              <a:ext uri="{FF2B5EF4-FFF2-40B4-BE49-F238E27FC236}">
                <a16:creationId xmlns:a16="http://schemas.microsoft.com/office/drawing/2014/main" id="{2EAC39D7-3DC6-4270-AAFF-151124A9DBAF}"/>
              </a:ext>
            </a:extLst>
          </p:cNvPr>
          <p:cNvSpPr>
            <a:spLocks noGrp="1"/>
          </p:cNvSpPr>
          <p:nvPr>
            <p:ph sz="half" idx="1"/>
          </p:nvPr>
        </p:nvSpPr>
        <p:spPr>
          <a:xfrm>
            <a:off x="323386" y="1782338"/>
            <a:ext cx="10961648" cy="5335858"/>
          </a:xfrm>
        </p:spPr>
        <p:txBody>
          <a:bodyPr>
            <a:normAutofit/>
          </a:bodyPr>
          <a:lstStyle/>
          <a:p>
            <a:pPr lvl="1" fontAlgn="base"/>
            <a:r>
              <a:rPr lang="tr-TR" i="0" dirty="0">
                <a:solidFill>
                  <a:schemeClr val="tx1"/>
                </a:solidFill>
                <a:latin typeface="Arial" panose="020B0604020202020204" pitchFamily="34" charset="0"/>
                <a:cs typeface="Arial" panose="020B0604020202020204" pitchFamily="34" charset="0"/>
              </a:rPr>
              <a:t>K</a:t>
            </a:r>
            <a:r>
              <a:rPr lang="tr-TR" sz="2000" i="0" dirty="0">
                <a:solidFill>
                  <a:schemeClr val="tx1"/>
                </a:solidFill>
                <a:latin typeface="Arial" panose="020B0604020202020204" pitchFamily="34" charset="0"/>
                <a:cs typeface="Arial" panose="020B0604020202020204" pitchFamily="34" charset="0"/>
              </a:rPr>
              <a:t>üçük çocukların öğretmenleri</a:t>
            </a:r>
          </a:p>
          <a:p>
            <a:pPr lvl="1" fontAlgn="base"/>
            <a:r>
              <a:rPr lang="tr-TR" i="0" dirty="0">
                <a:solidFill>
                  <a:schemeClr val="tx1"/>
                </a:solidFill>
                <a:latin typeface="Arial" panose="020B0604020202020204" pitchFamily="34" charset="0"/>
                <a:cs typeface="Arial" panose="020B0604020202020204" pitchFamily="34" charset="0"/>
              </a:rPr>
              <a:t>Ç</a:t>
            </a:r>
            <a:r>
              <a:rPr lang="tr-TR" sz="2000" i="0" dirty="0">
                <a:solidFill>
                  <a:schemeClr val="tx1"/>
                </a:solidFill>
                <a:latin typeface="Arial" panose="020B0604020202020204" pitchFamily="34" charset="0"/>
                <a:cs typeface="Arial" panose="020B0604020202020204" pitchFamily="34" charset="0"/>
              </a:rPr>
              <a:t>ocuk bakımı yapan kişiler</a:t>
            </a:r>
          </a:p>
          <a:p>
            <a:pPr lvl="1" fontAlgn="base"/>
            <a:r>
              <a:rPr lang="tr-TR" i="0" dirty="0">
                <a:solidFill>
                  <a:schemeClr val="tx1"/>
                </a:solidFill>
                <a:latin typeface="Arial" panose="020B0604020202020204" pitchFamily="34" charset="0"/>
                <a:cs typeface="Arial" panose="020B0604020202020204" pitchFamily="34" charset="0"/>
              </a:rPr>
              <a:t>K</a:t>
            </a:r>
            <a:r>
              <a:rPr lang="tr-TR" sz="2000" i="0" dirty="0">
                <a:solidFill>
                  <a:schemeClr val="tx1"/>
                </a:solidFill>
                <a:latin typeface="Arial" panose="020B0604020202020204" pitchFamily="34" charset="0"/>
                <a:cs typeface="Arial" panose="020B0604020202020204" pitchFamily="34" charset="0"/>
              </a:rPr>
              <a:t>reş personeli</a:t>
            </a:r>
          </a:p>
          <a:p>
            <a:pPr lvl="1" fontAlgn="base"/>
            <a:r>
              <a:rPr lang="tr-TR" i="0" dirty="0">
                <a:solidFill>
                  <a:schemeClr val="tx1"/>
                </a:solidFill>
                <a:latin typeface="Arial" panose="020B0604020202020204" pitchFamily="34" charset="0"/>
                <a:cs typeface="Arial" panose="020B0604020202020204" pitchFamily="34" charset="0"/>
              </a:rPr>
              <a:t>Y</a:t>
            </a:r>
            <a:r>
              <a:rPr lang="tr-TR" sz="2000" i="0" dirty="0">
                <a:solidFill>
                  <a:schemeClr val="tx1"/>
                </a:solidFill>
                <a:latin typeface="Arial" panose="020B0604020202020204" pitchFamily="34" charset="0"/>
                <a:cs typeface="Arial" panose="020B0604020202020204" pitchFamily="34" charset="0"/>
              </a:rPr>
              <a:t>atılı okul öğrencileri</a:t>
            </a:r>
          </a:p>
          <a:p>
            <a:pPr lvl="1" fontAlgn="base"/>
            <a:r>
              <a:rPr lang="tr-TR" i="0" dirty="0">
                <a:solidFill>
                  <a:schemeClr val="tx1"/>
                </a:solidFill>
                <a:latin typeface="Arial" panose="020B0604020202020204" pitchFamily="34" charset="0"/>
                <a:cs typeface="Arial" panose="020B0604020202020204" pitchFamily="34" charset="0"/>
              </a:rPr>
              <a:t>A</a:t>
            </a:r>
            <a:r>
              <a:rPr lang="tr-TR" sz="2000" i="0" dirty="0">
                <a:solidFill>
                  <a:schemeClr val="tx1"/>
                </a:solidFill>
                <a:latin typeface="Arial" panose="020B0604020202020204" pitchFamily="34" charset="0"/>
                <a:cs typeface="Arial" panose="020B0604020202020204" pitchFamily="34" charset="0"/>
              </a:rPr>
              <a:t>skeri personel</a:t>
            </a:r>
          </a:p>
          <a:p>
            <a:pPr lvl="1" fontAlgn="base"/>
            <a:r>
              <a:rPr lang="tr-TR" i="0" dirty="0">
                <a:solidFill>
                  <a:schemeClr val="tx1"/>
                </a:solidFill>
                <a:latin typeface="Arial" panose="020B0604020202020204" pitchFamily="34" charset="0"/>
                <a:cs typeface="Arial" panose="020B0604020202020204" pitchFamily="34" charset="0"/>
              </a:rPr>
              <a:t>A</a:t>
            </a:r>
            <a:r>
              <a:rPr lang="tr-TR" sz="2000" i="0" dirty="0">
                <a:solidFill>
                  <a:schemeClr val="tx1"/>
                </a:solidFill>
                <a:latin typeface="Arial" panose="020B0604020202020204" pitchFamily="34" charset="0"/>
                <a:cs typeface="Arial" panose="020B0604020202020204" pitchFamily="34" charset="0"/>
              </a:rPr>
              <a:t>ynı evde çocukla birlikte kalan ergen ve erişkinler</a:t>
            </a:r>
          </a:p>
          <a:p>
            <a:pPr lvl="1" fontAlgn="base"/>
            <a:r>
              <a:rPr lang="tr-TR" i="0" dirty="0">
                <a:solidFill>
                  <a:schemeClr val="tx1"/>
                </a:solidFill>
                <a:latin typeface="Arial" panose="020B0604020202020204" pitchFamily="34" charset="0"/>
                <a:cs typeface="Arial" panose="020B0604020202020204" pitchFamily="34" charset="0"/>
              </a:rPr>
              <a:t>Ç</a:t>
            </a:r>
            <a:r>
              <a:rPr lang="tr-TR" sz="2000" i="0" dirty="0">
                <a:solidFill>
                  <a:schemeClr val="tx1"/>
                </a:solidFill>
                <a:latin typeface="Arial" panose="020B0604020202020204" pitchFamily="34" charset="0"/>
                <a:cs typeface="Arial" panose="020B0604020202020204" pitchFamily="34" charset="0"/>
              </a:rPr>
              <a:t>ocuk doğurma çağındaki hamile olmayan kadınlar </a:t>
            </a:r>
          </a:p>
          <a:p>
            <a:pPr lvl="1" fontAlgn="base"/>
            <a:r>
              <a:rPr lang="tr-TR" i="0" dirty="0">
                <a:solidFill>
                  <a:schemeClr val="tx1"/>
                </a:solidFill>
                <a:latin typeface="Arial" panose="020B0604020202020204" pitchFamily="34" charset="0"/>
                <a:cs typeface="Arial" panose="020B0604020202020204" pitchFamily="34" charset="0"/>
              </a:rPr>
              <a:t>Ul</a:t>
            </a:r>
            <a:r>
              <a:rPr lang="tr-TR" sz="2000" i="0" dirty="0">
                <a:solidFill>
                  <a:schemeClr val="tx1"/>
                </a:solidFill>
                <a:latin typeface="Arial" panose="020B0604020202020204" pitchFamily="34" charset="0"/>
                <a:cs typeface="Arial" panose="020B0604020202020204" pitchFamily="34" charset="0"/>
              </a:rPr>
              <a:t>uslararası yolculuk yapanlar</a:t>
            </a:r>
          </a:p>
          <a:p>
            <a:pPr lvl="1" fontAlgn="base"/>
            <a:r>
              <a:rPr lang="tr-TR" i="0" dirty="0">
                <a:solidFill>
                  <a:schemeClr val="tx1"/>
                </a:solidFill>
                <a:latin typeface="Arial" panose="020B0604020202020204" pitchFamily="34" charset="0"/>
                <a:cs typeface="Arial" panose="020B0604020202020204" pitchFamily="34" charset="0"/>
              </a:rPr>
              <a:t>Ciddi seyirli suçiçeği açısından yüksek riskli kişilerle yakın teması olan kişiler</a:t>
            </a:r>
          </a:p>
          <a:p>
            <a:pPr marL="457200" lvl="1" indent="0" fontAlgn="base">
              <a:buNone/>
            </a:pPr>
            <a:r>
              <a:rPr lang="tr-TR" sz="1800" i="0" dirty="0">
                <a:solidFill>
                  <a:schemeClr val="tx1"/>
                </a:solidFill>
                <a:latin typeface="Arial" panose="020B0604020202020204" pitchFamily="34" charset="0"/>
                <a:cs typeface="Arial" panose="020B0604020202020204" pitchFamily="34" charset="0"/>
              </a:rPr>
              <a:t>              - Sağlık personeli</a:t>
            </a:r>
          </a:p>
          <a:p>
            <a:pPr marL="457200" lvl="1" indent="0" fontAlgn="base">
              <a:buNone/>
            </a:pPr>
            <a:r>
              <a:rPr lang="tr-TR" sz="1800" i="0" dirty="0">
                <a:solidFill>
                  <a:schemeClr val="tx1"/>
                </a:solidFill>
                <a:latin typeface="Arial" panose="020B0604020202020204" pitchFamily="34" charset="0"/>
                <a:cs typeface="Arial" panose="020B0604020202020204" pitchFamily="34" charset="0"/>
              </a:rPr>
              <a:t>              - </a:t>
            </a:r>
            <a:r>
              <a:rPr lang="tr-TR" sz="1800" i="0" dirty="0" err="1">
                <a:solidFill>
                  <a:schemeClr val="tx1"/>
                </a:solidFill>
                <a:latin typeface="Arial" panose="020B0604020202020204" pitchFamily="34" charset="0"/>
                <a:cs typeface="Arial" panose="020B0604020202020204" pitchFamily="34" charset="0"/>
              </a:rPr>
              <a:t>İmmünsüprese</a:t>
            </a:r>
            <a:r>
              <a:rPr lang="tr-TR" sz="1800" i="0" dirty="0">
                <a:solidFill>
                  <a:schemeClr val="tx1"/>
                </a:solidFill>
                <a:latin typeface="Arial" panose="020B0604020202020204" pitchFamily="34" charset="0"/>
                <a:cs typeface="Arial" panose="020B0604020202020204" pitchFamily="34" charset="0"/>
              </a:rPr>
              <a:t> bireylerin aile temaslıları</a:t>
            </a:r>
          </a:p>
          <a:p>
            <a:pPr lvl="1" fontAlgn="base"/>
            <a:endParaRPr lang="tr-TR" sz="2000" i="0" dirty="0">
              <a:solidFill>
                <a:schemeClr val="tx1"/>
              </a:solidFill>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14310623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C12EA1C-6A33-456C-B418-B5A422C68EA2}"/>
              </a:ext>
            </a:extLst>
          </p:cNvPr>
          <p:cNvSpPr>
            <a:spLocks noGrp="1"/>
          </p:cNvSpPr>
          <p:nvPr>
            <p:ph idx="1"/>
          </p:nvPr>
        </p:nvSpPr>
        <p:spPr>
          <a:xfrm>
            <a:off x="1016620" y="591015"/>
            <a:ext cx="10896600" cy="5675970"/>
          </a:xfrm>
        </p:spPr>
        <p:txBody>
          <a:bodyPr>
            <a:normAutofit/>
          </a:bodyPr>
          <a:lstStyle/>
          <a:p>
            <a:r>
              <a:rPr lang="tr-TR" sz="2400" dirty="0" err="1">
                <a:solidFill>
                  <a:schemeClr val="tx1"/>
                </a:solidFill>
                <a:latin typeface="Arial" panose="020B0604020202020204" pitchFamily="34" charset="0"/>
                <a:cs typeface="Arial" panose="020B0604020202020204" pitchFamily="34" charset="0"/>
              </a:rPr>
              <a:t>İmmünsupresif</a:t>
            </a:r>
            <a:r>
              <a:rPr lang="tr-TR" sz="2400" dirty="0">
                <a:solidFill>
                  <a:schemeClr val="tx1"/>
                </a:solidFill>
                <a:latin typeface="Arial" panose="020B0604020202020204" pitchFamily="34" charset="0"/>
                <a:cs typeface="Arial" panose="020B0604020202020204" pitchFamily="34" charset="0"/>
              </a:rPr>
              <a:t> tedavi bitiminden sonra:</a:t>
            </a:r>
          </a:p>
          <a:p>
            <a:pPr marL="0" indent="0">
              <a:buNone/>
            </a:pPr>
            <a:r>
              <a:rPr lang="tr-TR" sz="2400" dirty="0">
                <a:solidFill>
                  <a:schemeClr val="tx1"/>
                </a:solidFill>
                <a:latin typeface="Arial" panose="020B0604020202020204" pitchFamily="34" charset="0"/>
                <a:cs typeface="Arial" panose="020B0604020202020204" pitchFamily="34" charset="0"/>
              </a:rPr>
              <a:t>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400" dirty="0">
                <a:solidFill>
                  <a:schemeClr val="tx1"/>
                </a:solidFill>
                <a:latin typeface="Arial" panose="020B0604020202020204" pitchFamily="34" charset="0"/>
                <a:cs typeface="Arial" panose="020B0604020202020204" pitchFamily="34" charset="0"/>
              </a:rPr>
              <a:t>en az üç ay aşı yapılmamalı</a:t>
            </a:r>
          </a:p>
          <a:p>
            <a:pPr marL="0" indent="0">
              <a:buNone/>
            </a:pPr>
            <a:endParaRPr lang="tr-TR" sz="2400" dirty="0">
              <a:solidFill>
                <a:schemeClr val="tx1"/>
              </a:solidFill>
              <a:latin typeface="Arial" panose="020B0604020202020204" pitchFamily="34" charset="0"/>
              <a:cs typeface="Arial" panose="020B0604020202020204" pitchFamily="34" charset="0"/>
            </a:endParaRPr>
          </a:p>
          <a:p>
            <a:r>
              <a:rPr lang="tr-TR" sz="2400" dirty="0" err="1">
                <a:solidFill>
                  <a:schemeClr val="tx1"/>
                </a:solidFill>
                <a:latin typeface="Arial" panose="020B0604020202020204" pitchFamily="34" charset="0"/>
                <a:cs typeface="Arial" panose="020B0604020202020204" pitchFamily="34" charset="0"/>
              </a:rPr>
              <a:t>Steroid</a:t>
            </a:r>
            <a:r>
              <a:rPr lang="tr-TR" sz="2400" dirty="0">
                <a:solidFill>
                  <a:schemeClr val="tx1"/>
                </a:solidFill>
                <a:latin typeface="Arial" panose="020B0604020202020204" pitchFamily="34" charset="0"/>
                <a:cs typeface="Arial" panose="020B0604020202020204" pitchFamily="34" charset="0"/>
              </a:rPr>
              <a:t> tedavisi 14 günden uzun sürmüş olanlarda:</a:t>
            </a:r>
          </a:p>
          <a:p>
            <a:pPr marL="0" indent="0">
              <a:buNone/>
            </a:pPr>
            <a:r>
              <a:rPr lang="tr-TR" sz="2400" dirty="0">
                <a:solidFill>
                  <a:schemeClr val="tx1"/>
                </a:solidFill>
                <a:latin typeface="Arial" panose="020B0604020202020204" pitchFamily="34" charset="0"/>
                <a:cs typeface="Arial" panose="020B0604020202020204" pitchFamily="34" charset="0"/>
              </a:rPr>
              <a:t>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400" dirty="0">
                <a:solidFill>
                  <a:schemeClr val="tx1"/>
                </a:solidFill>
                <a:latin typeface="Arial" panose="020B0604020202020204" pitchFamily="34" charset="0"/>
                <a:cs typeface="Arial" panose="020B0604020202020204" pitchFamily="34" charset="0"/>
              </a:rPr>
              <a:t>bu tedaviden bir ay sonrasına kadar aşılanmamalı </a:t>
            </a:r>
          </a:p>
          <a:p>
            <a:pPr marL="0" indent="0">
              <a:buNone/>
            </a:pPr>
            <a:endParaRPr lang="tr-TR" sz="2400" dirty="0">
              <a:solidFill>
                <a:schemeClr val="tx1"/>
              </a:solidFill>
              <a:latin typeface="Arial" panose="020B0604020202020204" pitchFamily="34" charset="0"/>
              <a:cs typeface="Arial" panose="020B0604020202020204" pitchFamily="34" charset="0"/>
            </a:endParaRPr>
          </a:p>
          <a:p>
            <a:r>
              <a:rPr lang="tr-TR" sz="2400" dirty="0" err="1">
                <a:solidFill>
                  <a:schemeClr val="tx1"/>
                </a:solidFill>
                <a:latin typeface="Arial" panose="020B0604020202020204" pitchFamily="34" charset="0"/>
                <a:cs typeface="Arial" panose="020B0604020202020204" pitchFamily="34" charset="0"/>
              </a:rPr>
              <a:t>İmmunoglobin</a:t>
            </a:r>
            <a:r>
              <a:rPr lang="tr-TR" sz="2400" dirty="0">
                <a:solidFill>
                  <a:schemeClr val="tx1"/>
                </a:solidFill>
                <a:latin typeface="Arial" panose="020B0604020202020204" pitchFamily="34" charset="0"/>
                <a:cs typeface="Arial" panose="020B0604020202020204" pitchFamily="34" charset="0"/>
              </a:rPr>
              <a:t> ve kan ürünleri (Eritrosit transfüzyonları hariç) transfüzyonları </a:t>
            </a:r>
          </a:p>
          <a:p>
            <a:pPr marL="0" indent="0">
              <a:buNone/>
            </a:pPr>
            <a:r>
              <a:rPr lang="tr-TR" sz="2400" dirty="0">
                <a:solidFill>
                  <a:schemeClr val="tx1"/>
                </a:solidFill>
                <a:latin typeface="Arial" panose="020B0604020202020204" pitchFamily="34" charset="0"/>
                <a:cs typeface="Arial" panose="020B0604020202020204" pitchFamily="34" charset="0"/>
              </a:rPr>
              <a:t>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400" dirty="0">
                <a:solidFill>
                  <a:schemeClr val="tx1"/>
                </a:solidFill>
                <a:latin typeface="Arial" panose="020B0604020202020204" pitchFamily="34" charset="0"/>
                <a:cs typeface="Arial" panose="020B0604020202020204" pitchFamily="34" charset="0"/>
              </a:rPr>
              <a:t>verilmesinin üzerinden beş ay geçene kadar aşı yapılmamalı</a:t>
            </a:r>
          </a:p>
          <a:p>
            <a:pPr marL="0" indent="0">
              <a:buNone/>
            </a:pPr>
            <a:endParaRPr lang="tr-TR" sz="2400" dirty="0">
              <a:solidFill>
                <a:schemeClr val="tx1"/>
              </a:solidFill>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Aşıdan sonraki altı hafta içerisinde:</a:t>
            </a:r>
          </a:p>
          <a:p>
            <a:pPr marL="0" indent="0">
              <a:buNone/>
            </a:pPr>
            <a:r>
              <a:rPr lang="tr-TR" sz="2400" dirty="0">
                <a:solidFill>
                  <a:schemeClr val="tx1"/>
                </a:solidFill>
                <a:latin typeface="Arial" panose="020B0604020202020204" pitchFamily="34" charset="0"/>
                <a:cs typeface="Arial" panose="020B0604020202020204" pitchFamily="34" charset="0"/>
              </a:rPr>
              <a:t>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400" dirty="0">
                <a:solidFill>
                  <a:schemeClr val="tx1"/>
                </a:solidFill>
                <a:latin typeface="Arial" panose="020B0604020202020204" pitchFamily="34" charset="0"/>
                <a:cs typeface="Arial" panose="020B0604020202020204" pitchFamily="34" charset="0"/>
              </a:rPr>
              <a:t>salisilat verilmemeli</a:t>
            </a:r>
          </a:p>
          <a:p>
            <a:pPr marL="0" indent="0">
              <a:buNone/>
            </a:pPr>
            <a:endParaRPr lang="tr-TR"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94440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AD48B6-87AE-49F6-ABBB-F1BD6F338698}"/>
              </a:ext>
            </a:extLst>
          </p:cNvPr>
          <p:cNvSpPr>
            <a:spLocks noGrp="1"/>
          </p:cNvSpPr>
          <p:nvPr>
            <p:ph type="title"/>
          </p:nvPr>
        </p:nvSpPr>
        <p:spPr>
          <a:xfrm>
            <a:off x="1295400" y="295508"/>
            <a:ext cx="9601200" cy="1485900"/>
          </a:xfrm>
        </p:spPr>
        <p:txBody>
          <a:bodyPr>
            <a:normAutofit/>
          </a:bodyPr>
          <a:lstStyle/>
          <a:p>
            <a:r>
              <a:rPr lang="tr-TR" sz="3600" dirty="0" err="1">
                <a:solidFill>
                  <a:schemeClr val="accent1"/>
                </a:solidFill>
                <a:latin typeface="Arial" panose="020B0604020202020204" pitchFamily="34" charset="0"/>
                <a:cs typeface="Arial" panose="020B0604020202020204" pitchFamily="34" charset="0"/>
              </a:rPr>
              <a:t>Kontrendikasyonları</a:t>
            </a:r>
            <a:endParaRPr lang="tr-TR" sz="3600" dirty="0">
              <a:solidFill>
                <a:schemeClr val="accent1"/>
              </a:solidFill>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63056693-7240-4961-B23E-57F1B515E36B}"/>
              </a:ext>
            </a:extLst>
          </p:cNvPr>
          <p:cNvSpPr>
            <a:spLocks noGrp="1"/>
          </p:cNvSpPr>
          <p:nvPr>
            <p:ph idx="1"/>
          </p:nvPr>
        </p:nvSpPr>
        <p:spPr>
          <a:xfrm>
            <a:off x="838200" y="1326996"/>
            <a:ext cx="11353800" cy="5029199"/>
          </a:xfrm>
        </p:spPr>
        <p:txBody>
          <a:bodyPr>
            <a:normAutofit/>
          </a:bodyPr>
          <a:lstStyle/>
          <a:p>
            <a:r>
              <a:rPr lang="tr-TR" b="0" i="0" u="none" strike="noStrike" baseline="0" dirty="0">
                <a:solidFill>
                  <a:schemeClr val="tx1"/>
                </a:solidFill>
                <a:latin typeface="Arial" panose="020B0604020202020204" pitchFamily="34" charset="0"/>
                <a:cs typeface="Arial" panose="020B0604020202020204" pitchFamily="34" charset="0"/>
              </a:rPr>
              <a:t>Jelatin, neomisin veya başka bir aşı bileşenine karşı </a:t>
            </a:r>
            <a:r>
              <a:rPr lang="tr-TR" b="0" i="0" u="none" strike="noStrike" baseline="0" dirty="0" err="1">
                <a:solidFill>
                  <a:schemeClr val="tx1"/>
                </a:solidFill>
                <a:latin typeface="Arial" panose="020B0604020202020204" pitchFamily="34" charset="0"/>
                <a:cs typeface="Arial" panose="020B0604020202020204" pitchFamily="34" charset="0"/>
              </a:rPr>
              <a:t>anafilaktoid</a:t>
            </a:r>
            <a:r>
              <a:rPr lang="tr-TR" b="0" i="0" u="none" strike="noStrike" baseline="0" dirty="0">
                <a:solidFill>
                  <a:schemeClr val="tx1"/>
                </a:solidFill>
                <a:latin typeface="Arial" panose="020B0604020202020204" pitchFamily="34" charset="0"/>
                <a:cs typeface="Arial" panose="020B0604020202020204" pitchFamily="34" charset="0"/>
              </a:rPr>
              <a:t> reaksiyon öyküsü </a:t>
            </a:r>
          </a:p>
          <a:p>
            <a:pPr marL="0" indent="0">
              <a:buNone/>
            </a:pPr>
            <a:endParaRPr lang="tr-TR" dirty="0">
              <a:solidFill>
                <a:schemeClr val="tx1"/>
              </a:solidFill>
              <a:latin typeface="Arial" panose="020B0604020202020204" pitchFamily="34" charset="0"/>
              <a:cs typeface="Arial" panose="020B0604020202020204" pitchFamily="34" charset="0"/>
            </a:endParaRPr>
          </a:p>
          <a:p>
            <a:r>
              <a:rPr lang="tr-TR" dirty="0" err="1">
                <a:solidFill>
                  <a:schemeClr val="tx1"/>
                </a:solidFill>
                <a:latin typeface="Arial" panose="020B0604020202020204" pitchFamily="34" charset="0"/>
                <a:cs typeface="Arial" panose="020B0604020202020204" pitchFamily="34" charset="0"/>
              </a:rPr>
              <a:t>Konjenital</a:t>
            </a:r>
            <a:r>
              <a:rPr lang="tr-TR" dirty="0">
                <a:solidFill>
                  <a:schemeClr val="tx1"/>
                </a:solidFill>
                <a:latin typeface="Arial" panose="020B0604020202020204" pitchFamily="34" charset="0"/>
                <a:cs typeface="Arial" panose="020B0604020202020204" pitchFamily="34" charset="0"/>
              </a:rPr>
              <a:t> </a:t>
            </a:r>
            <a:r>
              <a:rPr lang="tr-TR" dirty="0" err="1">
                <a:solidFill>
                  <a:schemeClr val="tx1"/>
                </a:solidFill>
                <a:latin typeface="Arial" panose="020B0604020202020204" pitchFamily="34" charset="0"/>
                <a:cs typeface="Arial" panose="020B0604020202020204" pitchFamily="34" charset="0"/>
              </a:rPr>
              <a:t>immün</a:t>
            </a:r>
            <a:r>
              <a:rPr lang="tr-TR" dirty="0">
                <a:solidFill>
                  <a:schemeClr val="tx1"/>
                </a:solidFill>
                <a:latin typeface="Arial" panose="020B0604020202020204" pitchFamily="34" charset="0"/>
                <a:cs typeface="Arial" panose="020B0604020202020204" pitchFamily="34" charset="0"/>
              </a:rPr>
              <a:t> yetmezlik</a:t>
            </a:r>
          </a:p>
          <a:p>
            <a:pPr marL="0" indent="0">
              <a:buNone/>
            </a:pPr>
            <a:endParaRPr lang="tr-TR" dirty="0">
              <a:solidFill>
                <a:schemeClr val="tx1"/>
              </a:solidFill>
              <a:latin typeface="Arial" panose="020B0604020202020204" pitchFamily="34" charset="0"/>
              <a:cs typeface="Arial" panose="020B0604020202020204" pitchFamily="34" charset="0"/>
            </a:endParaRPr>
          </a:p>
          <a:p>
            <a:r>
              <a:rPr lang="tr-TR" dirty="0">
                <a:solidFill>
                  <a:schemeClr val="tx1"/>
                </a:solidFill>
                <a:latin typeface="Arial" panose="020B0604020202020204" pitchFamily="34" charset="0"/>
                <a:cs typeface="Arial" panose="020B0604020202020204" pitchFamily="34" charset="0"/>
              </a:rPr>
              <a:t>Lösemi, </a:t>
            </a:r>
            <a:r>
              <a:rPr lang="tr-TR" dirty="0" err="1">
                <a:solidFill>
                  <a:schemeClr val="tx1"/>
                </a:solidFill>
                <a:latin typeface="Arial" panose="020B0604020202020204" pitchFamily="34" charset="0"/>
                <a:cs typeface="Arial" panose="020B0604020202020204" pitchFamily="34" charset="0"/>
              </a:rPr>
              <a:t>lenfoma</a:t>
            </a:r>
            <a:r>
              <a:rPr lang="tr-TR" dirty="0">
                <a:solidFill>
                  <a:schemeClr val="tx1"/>
                </a:solidFill>
                <a:latin typeface="Arial" panose="020B0604020202020204" pitchFamily="34" charset="0"/>
                <a:cs typeface="Arial" panose="020B0604020202020204" pitchFamily="34" charset="0"/>
              </a:rPr>
              <a:t> gibi hastalıklar</a:t>
            </a:r>
          </a:p>
          <a:p>
            <a:endParaRPr lang="tr-TR" dirty="0">
              <a:solidFill>
                <a:schemeClr val="tx1"/>
              </a:solidFill>
              <a:latin typeface="Arial" panose="020B0604020202020204" pitchFamily="34" charset="0"/>
              <a:cs typeface="Arial" panose="020B0604020202020204" pitchFamily="34" charset="0"/>
            </a:endParaRPr>
          </a:p>
          <a:p>
            <a:r>
              <a:rPr lang="tr-TR" dirty="0" err="1">
                <a:solidFill>
                  <a:schemeClr val="tx1"/>
                </a:solidFill>
                <a:latin typeface="Arial" panose="020B0604020202020204" pitchFamily="34" charset="0"/>
                <a:cs typeface="Arial" panose="020B0604020202020204" pitchFamily="34" charset="0"/>
              </a:rPr>
              <a:t>İmmünsupresif</a:t>
            </a:r>
            <a:r>
              <a:rPr lang="tr-TR" dirty="0">
                <a:solidFill>
                  <a:schemeClr val="tx1"/>
                </a:solidFill>
                <a:latin typeface="Arial" panose="020B0604020202020204" pitchFamily="34" charset="0"/>
                <a:cs typeface="Arial" panose="020B0604020202020204" pitchFamily="34" charset="0"/>
              </a:rPr>
              <a:t> tedavi alan kanser hastaları</a:t>
            </a:r>
          </a:p>
          <a:p>
            <a:endParaRPr lang="tr-TR" dirty="0">
              <a:solidFill>
                <a:schemeClr val="tx1"/>
              </a:solidFill>
              <a:latin typeface="Arial" panose="020B0604020202020204" pitchFamily="34" charset="0"/>
              <a:cs typeface="Arial" panose="020B0604020202020204" pitchFamily="34" charset="0"/>
            </a:endParaRPr>
          </a:p>
          <a:p>
            <a:r>
              <a:rPr lang="tr-TR" dirty="0">
                <a:solidFill>
                  <a:schemeClr val="tx1"/>
                </a:solidFill>
                <a:latin typeface="Arial" panose="020B0604020202020204" pitchFamily="34" charset="0"/>
                <a:cs typeface="Arial" panose="020B0604020202020204" pitchFamily="34" charset="0"/>
              </a:rPr>
              <a:t>CD4&lt;200/mm3 olan HIV enfeksiyonlu hastalar</a:t>
            </a:r>
          </a:p>
          <a:p>
            <a:endParaRPr lang="tr-TR" dirty="0">
              <a:solidFill>
                <a:schemeClr val="tx1"/>
              </a:solidFill>
              <a:latin typeface="Arial" panose="020B0604020202020204" pitchFamily="34" charset="0"/>
              <a:cs typeface="Arial" panose="020B0604020202020204" pitchFamily="34" charset="0"/>
            </a:endParaRPr>
          </a:p>
          <a:p>
            <a:r>
              <a:rPr lang="tr-TR" dirty="0">
                <a:solidFill>
                  <a:schemeClr val="tx1"/>
                </a:solidFill>
                <a:latin typeface="Arial" panose="020B0604020202020204" pitchFamily="34" charset="0"/>
                <a:cs typeface="Arial" panose="020B0604020202020204" pitchFamily="34" charset="0"/>
              </a:rPr>
              <a:t>Gebeler  ve 4 hafta içinde gebe kalma ihtimali olan kadınlar </a:t>
            </a:r>
          </a:p>
          <a:p>
            <a:endParaRPr lang="tr-TR" dirty="0">
              <a:solidFill>
                <a:schemeClr val="tx1"/>
              </a:solidFill>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8614046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F473B36-410D-4D77-95DE-12EA689A53C8}"/>
              </a:ext>
            </a:extLst>
          </p:cNvPr>
          <p:cNvSpPr>
            <a:spLocks noGrp="1"/>
          </p:cNvSpPr>
          <p:nvPr>
            <p:ph type="title"/>
          </p:nvPr>
        </p:nvSpPr>
        <p:spPr/>
        <p:txBody>
          <a:bodyPr>
            <a:normAutofit/>
          </a:bodyPr>
          <a:lstStyle/>
          <a:p>
            <a:r>
              <a:rPr lang="tr-TR" sz="3600" b="1" dirty="0" err="1">
                <a:solidFill>
                  <a:schemeClr val="bg2"/>
                </a:solidFill>
                <a:latin typeface="Arial" panose="020B0604020202020204" pitchFamily="34" charset="0"/>
                <a:cs typeface="Arial" panose="020B0604020202020204" pitchFamily="34" charset="0"/>
              </a:rPr>
              <a:t>Herpes</a:t>
            </a:r>
            <a:r>
              <a:rPr lang="tr-TR" sz="3600" b="1" dirty="0">
                <a:solidFill>
                  <a:schemeClr val="bg2"/>
                </a:solidFill>
                <a:latin typeface="Arial" panose="020B0604020202020204" pitchFamily="34" charset="0"/>
                <a:cs typeface="Arial" panose="020B0604020202020204" pitchFamily="34" charset="0"/>
              </a:rPr>
              <a:t> </a:t>
            </a:r>
            <a:r>
              <a:rPr lang="tr-TR" sz="3600" b="1" dirty="0" err="1">
                <a:solidFill>
                  <a:schemeClr val="bg2"/>
                </a:solidFill>
                <a:latin typeface="Arial" panose="020B0604020202020204" pitchFamily="34" charset="0"/>
                <a:cs typeface="Arial" panose="020B0604020202020204" pitchFamily="34" charset="0"/>
              </a:rPr>
              <a:t>Zoster</a:t>
            </a:r>
            <a:r>
              <a:rPr lang="tr-TR" sz="3600" b="1" dirty="0">
                <a:solidFill>
                  <a:schemeClr val="bg2"/>
                </a:solidFill>
                <a:latin typeface="Arial" panose="020B0604020202020204" pitchFamily="34" charset="0"/>
                <a:cs typeface="Arial" panose="020B0604020202020204" pitchFamily="34" charset="0"/>
              </a:rPr>
              <a:t> (Zona) Aşısı</a:t>
            </a:r>
          </a:p>
        </p:txBody>
      </p:sp>
      <p:sp>
        <p:nvSpPr>
          <p:cNvPr id="3" name="İçerik Yer Tutucusu 2">
            <a:extLst>
              <a:ext uri="{FF2B5EF4-FFF2-40B4-BE49-F238E27FC236}">
                <a16:creationId xmlns:a16="http://schemas.microsoft.com/office/drawing/2014/main" id="{7300BE9E-AF80-4F49-AB48-72520248CA22}"/>
              </a:ext>
            </a:extLst>
          </p:cNvPr>
          <p:cNvSpPr>
            <a:spLocks noGrp="1"/>
          </p:cNvSpPr>
          <p:nvPr>
            <p:ph idx="1"/>
          </p:nvPr>
        </p:nvSpPr>
        <p:spPr>
          <a:xfrm>
            <a:off x="1371600" y="1661531"/>
            <a:ext cx="10292576" cy="4772722"/>
          </a:xfrm>
        </p:spPr>
        <p:txBody>
          <a:bodyPr>
            <a:normAutofit lnSpcReduction="10000"/>
          </a:bodyPr>
          <a:lstStyle/>
          <a:p>
            <a:r>
              <a:rPr lang="tr-TR" sz="2400" dirty="0">
                <a:solidFill>
                  <a:schemeClr val="tx1"/>
                </a:solidFill>
                <a:latin typeface="Arial" panose="020B0604020202020204" pitchFamily="34" charset="0"/>
                <a:cs typeface="Arial" panose="020B0604020202020204" pitchFamily="34" charset="0"/>
              </a:rPr>
              <a:t>Aşı: Canlı güçsüzleştirilmiş (</a:t>
            </a:r>
            <a:r>
              <a:rPr lang="tr-TR" sz="2400" dirty="0" err="1">
                <a:solidFill>
                  <a:schemeClr val="tx1"/>
                </a:solidFill>
                <a:latin typeface="Arial" panose="020B0604020202020204" pitchFamily="34" charset="0"/>
                <a:cs typeface="Arial" panose="020B0604020202020204" pitchFamily="34" charset="0"/>
              </a:rPr>
              <a:t>attenüe</a:t>
            </a:r>
            <a:r>
              <a:rPr lang="tr-TR" sz="2400" dirty="0">
                <a:solidFill>
                  <a:schemeClr val="tx1"/>
                </a:solidFill>
                <a:latin typeface="Arial" panose="020B0604020202020204" pitchFamily="34" charset="0"/>
                <a:cs typeface="Arial" panose="020B0604020202020204" pitchFamily="34" charset="0"/>
              </a:rPr>
              <a:t>) aşı</a:t>
            </a:r>
          </a:p>
          <a:p>
            <a:endParaRPr lang="tr-TR" sz="2400" dirty="0">
              <a:solidFill>
                <a:schemeClr val="tx1"/>
              </a:solidFill>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Uygulama: </a:t>
            </a:r>
            <a:r>
              <a:rPr lang="tr-TR" sz="2400" dirty="0" err="1">
                <a:solidFill>
                  <a:schemeClr val="tx1"/>
                </a:solidFill>
                <a:latin typeface="Arial" panose="020B0604020202020204" pitchFamily="34" charset="0"/>
                <a:cs typeface="Arial" panose="020B0604020202020204" pitchFamily="34" charset="0"/>
              </a:rPr>
              <a:t>Subkutan</a:t>
            </a:r>
            <a:r>
              <a:rPr lang="tr-TR" sz="2400" dirty="0">
                <a:solidFill>
                  <a:schemeClr val="tx1"/>
                </a:solidFill>
                <a:latin typeface="Arial" panose="020B0604020202020204" pitchFamily="34" charset="0"/>
                <a:cs typeface="Arial" panose="020B0604020202020204" pitchFamily="34" charset="0"/>
              </a:rPr>
              <a:t> - Tek</a:t>
            </a:r>
            <a:r>
              <a:rPr lang="es-ES" sz="2400" dirty="0">
                <a:solidFill>
                  <a:schemeClr val="tx1"/>
                </a:solidFill>
                <a:latin typeface="Arial" panose="020B0604020202020204" pitchFamily="34" charset="0"/>
                <a:cs typeface="Arial" panose="020B0604020202020204" pitchFamily="34" charset="0"/>
              </a:rPr>
              <a:t> doz</a:t>
            </a:r>
            <a:endParaRPr lang="tr-TR" sz="2400" dirty="0">
              <a:solidFill>
                <a:schemeClr val="tx1"/>
              </a:solidFill>
              <a:latin typeface="Arial" panose="020B0604020202020204" pitchFamily="34" charset="0"/>
              <a:cs typeface="Arial" panose="020B0604020202020204" pitchFamily="34" charset="0"/>
            </a:endParaRPr>
          </a:p>
          <a:p>
            <a:endParaRPr lang="tr-TR" sz="2400" dirty="0">
              <a:solidFill>
                <a:schemeClr val="tx1"/>
              </a:solidFill>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Post- </a:t>
            </a:r>
            <a:r>
              <a:rPr lang="tr-TR" sz="2400" dirty="0" err="1">
                <a:solidFill>
                  <a:schemeClr val="tx1"/>
                </a:solidFill>
                <a:latin typeface="Arial" panose="020B0604020202020204" pitchFamily="34" charset="0"/>
                <a:cs typeface="Arial" panose="020B0604020202020204" pitchFamily="34" charset="0"/>
              </a:rPr>
              <a:t>herpetik</a:t>
            </a:r>
            <a:r>
              <a:rPr lang="tr-TR" sz="2400" dirty="0">
                <a:solidFill>
                  <a:schemeClr val="tx1"/>
                </a:solidFill>
                <a:latin typeface="Arial" panose="020B0604020202020204" pitchFamily="34" charset="0"/>
                <a:cs typeface="Arial" panose="020B0604020202020204" pitchFamily="34" charset="0"/>
              </a:rPr>
              <a:t> nevralji riskini %5-55 oranında azaltmakta</a:t>
            </a:r>
          </a:p>
          <a:p>
            <a:endParaRPr lang="tr-TR" sz="2400" dirty="0">
              <a:solidFill>
                <a:schemeClr val="tx1"/>
              </a:solidFill>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Aşının etkinliği yaş ile bir miktar azalmakta</a:t>
            </a:r>
          </a:p>
          <a:p>
            <a:endParaRPr lang="tr-TR" sz="2400" dirty="0">
              <a:solidFill>
                <a:schemeClr val="tx1"/>
              </a:solidFill>
              <a:latin typeface="Arial" panose="020B0604020202020204" pitchFamily="34" charset="0"/>
              <a:cs typeface="Arial" panose="020B0604020202020204" pitchFamily="34" charset="0"/>
            </a:endParaRPr>
          </a:p>
          <a:p>
            <a:r>
              <a:rPr lang="tr-TR" sz="2400" b="0" i="0" u="none" strike="noStrike" baseline="0" dirty="0">
                <a:solidFill>
                  <a:srgbClr val="000000"/>
                </a:solidFill>
                <a:latin typeface="Arial" panose="020B0604020202020204" pitchFamily="34" charset="0"/>
                <a:cs typeface="Arial" panose="020B0604020202020204" pitchFamily="34" charset="0"/>
              </a:rPr>
              <a:t>Koruyuculuk: Aşının koruyuculuk süresinin ne kadar olduğu ya da </a:t>
            </a:r>
            <a:r>
              <a:rPr lang="tr-TR" sz="2400" b="0" i="0" u="none" strike="noStrike" baseline="0" dirty="0" err="1">
                <a:solidFill>
                  <a:srgbClr val="000000"/>
                </a:solidFill>
                <a:latin typeface="Arial" panose="020B0604020202020204" pitchFamily="34" charset="0"/>
                <a:cs typeface="Arial" panose="020B0604020202020204" pitchFamily="34" charset="0"/>
              </a:rPr>
              <a:t>rapel</a:t>
            </a:r>
            <a:r>
              <a:rPr lang="tr-TR" sz="2400" b="0" i="0" u="none" strike="noStrike" baseline="0" dirty="0">
                <a:solidFill>
                  <a:srgbClr val="000000"/>
                </a:solidFill>
                <a:latin typeface="Arial" panose="020B0604020202020204" pitchFamily="34" charset="0"/>
                <a:cs typeface="Arial" panose="020B0604020202020204" pitchFamily="34" charset="0"/>
              </a:rPr>
              <a:t> doz gerekip gerekmediği bilinmemekte</a:t>
            </a:r>
            <a:endParaRPr lang="tr-TR" sz="2400" dirty="0">
              <a:solidFill>
                <a:schemeClr val="tx1"/>
              </a:solidFill>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7260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EC98D9-D88D-4B39-886F-F1D640EA3C85}"/>
              </a:ext>
            </a:extLst>
          </p:cNvPr>
          <p:cNvSpPr>
            <a:spLocks noGrp="1"/>
          </p:cNvSpPr>
          <p:nvPr>
            <p:ph type="title"/>
          </p:nvPr>
        </p:nvSpPr>
        <p:spPr>
          <a:xfrm>
            <a:off x="1371600" y="420881"/>
            <a:ext cx="10515600" cy="1325563"/>
          </a:xfrm>
        </p:spPr>
        <p:txBody>
          <a:bodyPr>
            <a:normAutofit fontScale="90000"/>
          </a:bodyPr>
          <a:lstStyle/>
          <a:p>
            <a:br>
              <a:rPr lang="tr-TR" sz="3600" dirty="0">
                <a:latin typeface="Arial" panose="020B0604020202020204" pitchFamily="34" charset="0"/>
                <a:cs typeface="Arial" panose="020B0604020202020204" pitchFamily="34" charset="0"/>
              </a:rPr>
            </a:br>
            <a:r>
              <a:rPr lang="tr-TR" sz="4000" dirty="0" err="1">
                <a:solidFill>
                  <a:schemeClr val="accent1"/>
                </a:solidFill>
                <a:latin typeface="Arial" panose="020B0604020202020204" pitchFamily="34" charset="0"/>
                <a:cs typeface="Arial" panose="020B0604020202020204" pitchFamily="34" charset="0"/>
              </a:rPr>
              <a:t>Endikasyonları</a:t>
            </a:r>
            <a:br>
              <a:rPr lang="tr-TR" dirty="0"/>
            </a:br>
            <a:endParaRPr lang="tr-TR" dirty="0"/>
          </a:p>
        </p:txBody>
      </p:sp>
      <p:sp>
        <p:nvSpPr>
          <p:cNvPr id="3" name="İçerik Yer Tutucusu 2">
            <a:extLst>
              <a:ext uri="{FF2B5EF4-FFF2-40B4-BE49-F238E27FC236}">
                <a16:creationId xmlns:a16="http://schemas.microsoft.com/office/drawing/2014/main" id="{2EC9E0AD-9299-4543-B425-4D650E283A73}"/>
              </a:ext>
            </a:extLst>
          </p:cNvPr>
          <p:cNvSpPr>
            <a:spLocks noGrp="1"/>
          </p:cNvSpPr>
          <p:nvPr>
            <p:ph idx="1"/>
          </p:nvPr>
        </p:nvSpPr>
        <p:spPr>
          <a:xfrm>
            <a:off x="1371600" y="1746444"/>
            <a:ext cx="10515599" cy="4282068"/>
          </a:xfrm>
        </p:spPr>
        <p:txBody>
          <a:bodyPr>
            <a:normAutofit/>
          </a:bodyPr>
          <a:lstStyle/>
          <a:p>
            <a:endParaRPr lang="tr-TR" dirty="0"/>
          </a:p>
          <a:p>
            <a:r>
              <a:rPr lang="tr-TR" sz="2600" dirty="0">
                <a:solidFill>
                  <a:schemeClr val="tx1"/>
                </a:solidFill>
                <a:latin typeface="Arial" panose="020B0604020202020204" pitchFamily="34" charset="0"/>
                <a:cs typeface="Arial" panose="020B0604020202020204" pitchFamily="34" charset="0"/>
              </a:rPr>
              <a:t>Suçiçeği ve </a:t>
            </a:r>
            <a:r>
              <a:rPr lang="tr-TR" sz="2600" dirty="0" err="1">
                <a:solidFill>
                  <a:schemeClr val="tx1"/>
                </a:solidFill>
                <a:latin typeface="Arial" panose="020B0604020202020204" pitchFamily="34" charset="0"/>
                <a:cs typeface="Arial" panose="020B0604020202020204" pitchFamily="34" charset="0"/>
              </a:rPr>
              <a:t>herpes</a:t>
            </a:r>
            <a:r>
              <a:rPr lang="tr-TR" sz="2600" dirty="0">
                <a:solidFill>
                  <a:schemeClr val="tx1"/>
                </a:solidFill>
                <a:latin typeface="Arial" panose="020B0604020202020204" pitchFamily="34" charset="0"/>
                <a:cs typeface="Arial" panose="020B0604020202020204" pitchFamily="34" charset="0"/>
              </a:rPr>
              <a:t> </a:t>
            </a:r>
            <a:r>
              <a:rPr lang="tr-TR" sz="2600" dirty="0" err="1">
                <a:solidFill>
                  <a:schemeClr val="tx1"/>
                </a:solidFill>
                <a:latin typeface="Arial" panose="020B0604020202020204" pitchFamily="34" charset="0"/>
                <a:cs typeface="Arial" panose="020B0604020202020204" pitchFamily="34" charset="0"/>
              </a:rPr>
              <a:t>zoster</a:t>
            </a:r>
            <a:r>
              <a:rPr lang="tr-TR" sz="2600" dirty="0">
                <a:solidFill>
                  <a:schemeClr val="tx1"/>
                </a:solidFill>
                <a:latin typeface="Arial" panose="020B0604020202020204" pitchFamily="34" charset="0"/>
                <a:cs typeface="Arial" panose="020B0604020202020204" pitchFamily="34" charset="0"/>
              </a:rPr>
              <a:t> geçirip geçirmemiş olmasına bakılmaksızın </a:t>
            </a:r>
          </a:p>
          <a:p>
            <a:pPr marL="0" indent="0">
              <a:buNone/>
            </a:pPr>
            <a:r>
              <a:rPr lang="tr-TR" sz="2600" dirty="0">
                <a:solidFill>
                  <a:schemeClr val="tx1"/>
                </a:solidFill>
                <a:latin typeface="Arial" panose="020B0604020202020204" pitchFamily="34" charset="0"/>
                <a:cs typeface="Arial" panose="020B0604020202020204" pitchFamily="34" charset="0"/>
              </a:rPr>
              <a:t>                    </a:t>
            </a:r>
            <a:r>
              <a:rPr lang="tr-TR" sz="26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600" dirty="0">
                <a:solidFill>
                  <a:schemeClr val="tx1"/>
                </a:solidFill>
                <a:latin typeface="Arial" panose="020B0604020202020204" pitchFamily="34" charset="0"/>
                <a:cs typeface="Arial" panose="020B0604020202020204" pitchFamily="34" charset="0"/>
              </a:rPr>
              <a:t>50 yaş üzerindeki tüm bireyler</a:t>
            </a:r>
          </a:p>
          <a:p>
            <a:pPr marL="0" indent="0">
              <a:buNone/>
            </a:pPr>
            <a:endParaRPr lang="tr-TR" sz="2600" dirty="0">
              <a:solidFill>
                <a:schemeClr val="tx1"/>
              </a:solidFill>
              <a:latin typeface="Arial" panose="020B0604020202020204" pitchFamily="34" charset="0"/>
              <a:cs typeface="Arial" panose="020B0604020202020204" pitchFamily="34" charset="0"/>
            </a:endParaRPr>
          </a:p>
          <a:p>
            <a:r>
              <a:rPr lang="tr-TR" sz="2600" dirty="0">
                <a:solidFill>
                  <a:schemeClr val="tx1"/>
                </a:solidFill>
                <a:latin typeface="Arial" panose="020B0604020202020204" pitchFamily="34" charset="0"/>
                <a:cs typeface="Arial" panose="020B0604020202020204" pitchFamily="34" charset="0"/>
              </a:rPr>
              <a:t>Zona açısından artmış riske sahip olanlar: </a:t>
            </a:r>
          </a:p>
          <a:p>
            <a:pPr marL="0" indent="0">
              <a:buNone/>
            </a:pPr>
            <a:r>
              <a:rPr lang="tr-TR" sz="2200" dirty="0">
                <a:solidFill>
                  <a:schemeClr val="tx1"/>
                </a:solidFill>
                <a:latin typeface="Arial" panose="020B0604020202020204" pitchFamily="34" charset="0"/>
                <a:cs typeface="Arial" panose="020B0604020202020204" pitchFamily="34" charset="0"/>
              </a:rPr>
              <a:t>           - Kronik hastalığı olanlar (KBY, </a:t>
            </a:r>
            <a:r>
              <a:rPr lang="tr-TR" sz="2200" dirty="0" err="1">
                <a:solidFill>
                  <a:schemeClr val="tx1"/>
                </a:solidFill>
                <a:latin typeface="Arial" panose="020B0604020202020204" pitchFamily="34" charset="0"/>
                <a:cs typeface="Arial" panose="020B0604020202020204" pitchFamily="34" charset="0"/>
              </a:rPr>
              <a:t>diabetes</a:t>
            </a:r>
            <a:r>
              <a:rPr lang="tr-TR" sz="2200" dirty="0">
                <a:solidFill>
                  <a:schemeClr val="tx1"/>
                </a:solidFill>
                <a:latin typeface="Arial" panose="020B0604020202020204" pitchFamily="34" charset="0"/>
                <a:cs typeface="Arial" panose="020B0604020202020204" pitchFamily="34" charset="0"/>
              </a:rPr>
              <a:t> </a:t>
            </a:r>
            <a:r>
              <a:rPr lang="tr-TR" sz="2200" dirty="0" err="1">
                <a:solidFill>
                  <a:schemeClr val="tx1"/>
                </a:solidFill>
                <a:latin typeface="Arial" panose="020B0604020202020204" pitchFamily="34" charset="0"/>
                <a:cs typeface="Arial" panose="020B0604020202020204" pitchFamily="34" charset="0"/>
              </a:rPr>
              <a:t>mellitus</a:t>
            </a:r>
            <a:r>
              <a:rPr lang="tr-TR" sz="2200" dirty="0">
                <a:solidFill>
                  <a:schemeClr val="tx1"/>
                </a:solidFill>
                <a:latin typeface="Arial" panose="020B0604020202020204" pitchFamily="34" charset="0"/>
                <a:cs typeface="Arial" panose="020B0604020202020204" pitchFamily="34" charset="0"/>
              </a:rPr>
              <a:t>, </a:t>
            </a:r>
            <a:r>
              <a:rPr lang="tr-TR" sz="2200" dirty="0" err="1">
                <a:solidFill>
                  <a:schemeClr val="tx1"/>
                </a:solidFill>
                <a:latin typeface="Arial" panose="020B0604020202020204" pitchFamily="34" charset="0"/>
                <a:cs typeface="Arial" panose="020B0604020202020204" pitchFamily="34" charset="0"/>
              </a:rPr>
              <a:t>romatoid</a:t>
            </a:r>
            <a:r>
              <a:rPr lang="tr-TR" sz="2200" dirty="0">
                <a:solidFill>
                  <a:schemeClr val="tx1"/>
                </a:solidFill>
                <a:latin typeface="Arial" panose="020B0604020202020204" pitchFamily="34" charset="0"/>
                <a:cs typeface="Arial" panose="020B0604020202020204" pitchFamily="34" charset="0"/>
              </a:rPr>
              <a:t> </a:t>
            </a:r>
            <a:r>
              <a:rPr lang="tr-TR" sz="2200" dirty="0" err="1">
                <a:solidFill>
                  <a:schemeClr val="tx1"/>
                </a:solidFill>
                <a:latin typeface="Arial" panose="020B0604020202020204" pitchFamily="34" charset="0"/>
                <a:cs typeface="Arial" panose="020B0604020202020204" pitchFamily="34" charset="0"/>
              </a:rPr>
              <a:t>artrit</a:t>
            </a:r>
            <a:r>
              <a:rPr lang="tr-TR" sz="2200" dirty="0">
                <a:solidFill>
                  <a:schemeClr val="tx1"/>
                </a:solidFill>
                <a:latin typeface="Arial" panose="020B0604020202020204" pitchFamily="34" charset="0"/>
                <a:cs typeface="Arial" panose="020B0604020202020204" pitchFamily="34" charset="0"/>
              </a:rPr>
              <a:t>, KOAH)</a:t>
            </a:r>
          </a:p>
          <a:p>
            <a:pPr marL="0" indent="0">
              <a:buNone/>
            </a:pPr>
            <a:r>
              <a:rPr lang="tr-TR" sz="2200" dirty="0">
                <a:solidFill>
                  <a:schemeClr val="tx1"/>
                </a:solidFill>
                <a:latin typeface="Arial" panose="020B0604020202020204" pitchFamily="34" charset="0"/>
                <a:cs typeface="Arial" panose="020B0604020202020204" pitchFamily="34" charset="0"/>
              </a:rPr>
              <a:t>           - Huzurevinde kalanlar</a:t>
            </a:r>
          </a:p>
          <a:p>
            <a:endParaRPr lang="tr-TR" dirty="0"/>
          </a:p>
        </p:txBody>
      </p:sp>
    </p:spTree>
    <p:extLst>
      <p:ext uri="{BB962C8B-B14F-4D97-AF65-F5344CB8AC3E}">
        <p14:creationId xmlns:p14="http://schemas.microsoft.com/office/powerpoint/2010/main" val="31101338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CE909-B8AD-4113-9E35-E3B1A622150D}"/>
              </a:ext>
            </a:extLst>
          </p:cNvPr>
          <p:cNvSpPr>
            <a:spLocks noGrp="1"/>
          </p:cNvSpPr>
          <p:nvPr>
            <p:ph type="title"/>
          </p:nvPr>
        </p:nvSpPr>
        <p:spPr>
          <a:xfrm>
            <a:off x="1340005" y="456150"/>
            <a:ext cx="10515600" cy="850358"/>
          </a:xfrm>
        </p:spPr>
        <p:txBody>
          <a:bodyPr>
            <a:normAutofit/>
          </a:bodyPr>
          <a:lstStyle/>
          <a:p>
            <a:r>
              <a:rPr lang="tr-TR" sz="3600" dirty="0" err="1">
                <a:solidFill>
                  <a:schemeClr val="accent1"/>
                </a:solidFill>
                <a:latin typeface="Arial" panose="020B0604020202020204" pitchFamily="34" charset="0"/>
                <a:cs typeface="Arial" panose="020B0604020202020204" pitchFamily="34" charset="0"/>
              </a:rPr>
              <a:t>Kontrendikasyonları</a:t>
            </a:r>
            <a:endParaRPr lang="tr-TR" sz="3600" dirty="0">
              <a:solidFill>
                <a:schemeClr val="accent1"/>
              </a:solidFill>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0F1AF334-D6B4-48DC-8445-5BB2FA831E65}"/>
              </a:ext>
            </a:extLst>
          </p:cNvPr>
          <p:cNvSpPr>
            <a:spLocks noGrp="1"/>
          </p:cNvSpPr>
          <p:nvPr>
            <p:ph idx="1"/>
          </p:nvPr>
        </p:nvSpPr>
        <p:spPr>
          <a:xfrm>
            <a:off x="838200" y="1306508"/>
            <a:ext cx="10515600" cy="5551492"/>
          </a:xfrm>
        </p:spPr>
        <p:txBody>
          <a:bodyPr>
            <a:normAutofit/>
          </a:bodyPr>
          <a:lstStyle/>
          <a:p>
            <a:pPr marL="0" indent="0">
              <a:buNone/>
            </a:pPr>
            <a:endParaRPr lang="tr-TR" sz="2400" dirty="0">
              <a:solidFill>
                <a:schemeClr val="tx1"/>
              </a:solidFill>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Lösemi, </a:t>
            </a:r>
            <a:r>
              <a:rPr lang="tr-TR" sz="2400" dirty="0" err="1">
                <a:solidFill>
                  <a:schemeClr val="tx1"/>
                </a:solidFill>
                <a:latin typeface="Arial" panose="020B0604020202020204" pitchFamily="34" charset="0"/>
                <a:cs typeface="Arial" panose="020B0604020202020204" pitchFamily="34" charset="0"/>
              </a:rPr>
              <a:t>lenfoma</a:t>
            </a:r>
            <a:r>
              <a:rPr lang="tr-TR" sz="2400" dirty="0">
                <a:solidFill>
                  <a:schemeClr val="tx1"/>
                </a:solidFill>
                <a:latin typeface="Arial" panose="020B0604020202020204" pitchFamily="34" charset="0"/>
                <a:cs typeface="Arial" panose="020B0604020202020204" pitchFamily="34" charset="0"/>
              </a:rPr>
              <a:t> ve diğer </a:t>
            </a:r>
            <a:r>
              <a:rPr lang="tr-TR" sz="2400" dirty="0" err="1">
                <a:solidFill>
                  <a:schemeClr val="tx1"/>
                </a:solidFill>
                <a:latin typeface="Arial" panose="020B0604020202020204" pitchFamily="34" charset="0"/>
                <a:cs typeface="Arial" panose="020B0604020202020204" pitchFamily="34" charset="0"/>
              </a:rPr>
              <a:t>malignitelerde</a:t>
            </a:r>
            <a:r>
              <a:rPr lang="tr-TR" sz="2400" dirty="0">
                <a:solidFill>
                  <a:schemeClr val="tx1"/>
                </a:solidFill>
                <a:latin typeface="Arial" panose="020B0604020202020204" pitchFamily="34" charset="0"/>
                <a:cs typeface="Arial" panose="020B0604020202020204" pitchFamily="34" charset="0"/>
              </a:rPr>
              <a:t> görülen </a:t>
            </a:r>
            <a:r>
              <a:rPr lang="tr-TR" sz="2400" dirty="0" err="1">
                <a:solidFill>
                  <a:schemeClr val="tx1"/>
                </a:solidFill>
                <a:latin typeface="Arial" panose="020B0604020202020204" pitchFamily="34" charset="0"/>
                <a:cs typeface="Arial" panose="020B0604020202020204" pitchFamily="34" charset="0"/>
              </a:rPr>
              <a:t>immün</a:t>
            </a:r>
            <a:r>
              <a:rPr lang="tr-TR" sz="2400" dirty="0">
                <a:solidFill>
                  <a:schemeClr val="tx1"/>
                </a:solidFill>
                <a:latin typeface="Arial" panose="020B0604020202020204" pitchFamily="34" charset="0"/>
                <a:cs typeface="Arial" panose="020B0604020202020204" pitchFamily="34" charset="0"/>
              </a:rPr>
              <a:t> yetmezlik</a:t>
            </a:r>
          </a:p>
          <a:p>
            <a:endParaRPr lang="tr-TR" sz="2400" dirty="0">
              <a:solidFill>
                <a:schemeClr val="tx1"/>
              </a:solidFill>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2 haftadan uzun süre </a:t>
            </a:r>
            <a:r>
              <a:rPr lang="tr-TR" sz="2400" dirty="0" err="1">
                <a:solidFill>
                  <a:schemeClr val="tx1"/>
                </a:solidFill>
                <a:latin typeface="Arial" panose="020B0604020202020204" pitchFamily="34" charset="0"/>
                <a:cs typeface="Arial" panose="020B0604020202020204" pitchFamily="34" charset="0"/>
              </a:rPr>
              <a:t>immünsüpresif</a:t>
            </a:r>
            <a:r>
              <a:rPr lang="tr-TR" sz="2400" dirty="0">
                <a:solidFill>
                  <a:schemeClr val="tx1"/>
                </a:solidFill>
                <a:latin typeface="Arial" panose="020B0604020202020204" pitchFamily="34" charset="0"/>
                <a:cs typeface="Arial" panose="020B0604020202020204" pitchFamily="34" charset="0"/>
              </a:rPr>
              <a:t> dozda </a:t>
            </a:r>
            <a:r>
              <a:rPr lang="tr-TR" sz="2400" dirty="0" err="1">
                <a:solidFill>
                  <a:schemeClr val="tx1"/>
                </a:solidFill>
                <a:latin typeface="Arial" panose="020B0604020202020204" pitchFamily="34" charset="0"/>
                <a:cs typeface="Arial" panose="020B0604020202020204" pitchFamily="34" charset="0"/>
              </a:rPr>
              <a:t>kortikosteroid</a:t>
            </a:r>
            <a:r>
              <a:rPr lang="tr-TR" sz="2400" dirty="0">
                <a:solidFill>
                  <a:schemeClr val="tx1"/>
                </a:solidFill>
                <a:latin typeface="Arial" panose="020B0604020202020204" pitchFamily="34" charset="0"/>
                <a:cs typeface="Arial" panose="020B0604020202020204" pitchFamily="34" charset="0"/>
              </a:rPr>
              <a:t> kullanımı</a:t>
            </a:r>
          </a:p>
          <a:p>
            <a:endParaRPr lang="tr-TR" sz="2400" dirty="0">
              <a:solidFill>
                <a:schemeClr val="tx1"/>
              </a:solidFill>
              <a:latin typeface="Arial" panose="020B0604020202020204" pitchFamily="34" charset="0"/>
              <a:cs typeface="Arial" panose="020B0604020202020204" pitchFamily="34" charset="0"/>
            </a:endParaRPr>
          </a:p>
          <a:p>
            <a:r>
              <a:rPr lang="tr-TR" sz="2400" dirty="0" err="1">
                <a:solidFill>
                  <a:schemeClr val="tx1"/>
                </a:solidFill>
                <a:latin typeface="Arial" panose="020B0604020202020204" pitchFamily="34" charset="0"/>
                <a:cs typeface="Arial" panose="020B0604020202020204" pitchFamily="34" charset="0"/>
              </a:rPr>
              <a:t>Primer</a:t>
            </a:r>
            <a:r>
              <a:rPr lang="tr-TR" sz="2400" dirty="0">
                <a:solidFill>
                  <a:schemeClr val="tx1"/>
                </a:solidFill>
                <a:latin typeface="Arial" panose="020B0604020202020204" pitchFamily="34" charset="0"/>
                <a:cs typeface="Arial" panose="020B0604020202020204" pitchFamily="34" charset="0"/>
              </a:rPr>
              <a:t> ya da kazanılmış </a:t>
            </a:r>
            <a:r>
              <a:rPr lang="tr-TR" sz="2400" dirty="0" err="1">
                <a:solidFill>
                  <a:schemeClr val="tx1"/>
                </a:solidFill>
                <a:latin typeface="Arial" panose="020B0604020202020204" pitchFamily="34" charset="0"/>
                <a:cs typeface="Arial" panose="020B0604020202020204" pitchFamily="34" charset="0"/>
              </a:rPr>
              <a:t>immün</a:t>
            </a:r>
            <a:r>
              <a:rPr lang="tr-TR" sz="2400" dirty="0">
                <a:solidFill>
                  <a:schemeClr val="tx1"/>
                </a:solidFill>
                <a:latin typeface="Arial" panose="020B0604020202020204" pitchFamily="34" charset="0"/>
                <a:cs typeface="Arial" panose="020B0604020202020204" pitchFamily="34" charset="0"/>
              </a:rPr>
              <a:t> yetmezlik halleri</a:t>
            </a:r>
          </a:p>
          <a:p>
            <a:endParaRPr lang="tr-TR" sz="2400" dirty="0">
              <a:solidFill>
                <a:schemeClr val="tx1"/>
              </a:solidFill>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Aktif tüberküloz</a:t>
            </a:r>
          </a:p>
          <a:p>
            <a:endParaRPr lang="tr-TR" sz="2400" dirty="0">
              <a:solidFill>
                <a:schemeClr val="tx1"/>
              </a:solidFill>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Gebelik</a:t>
            </a:r>
          </a:p>
          <a:p>
            <a:pPr marL="0" indent="0">
              <a:buNone/>
            </a:pPr>
            <a:endParaRPr lang="tr-TR"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63438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E90C10-25C5-48F5-A908-617896EC1AE0}"/>
              </a:ext>
            </a:extLst>
          </p:cNvPr>
          <p:cNvSpPr>
            <a:spLocks noGrp="1"/>
          </p:cNvSpPr>
          <p:nvPr>
            <p:ph type="title"/>
          </p:nvPr>
        </p:nvSpPr>
        <p:spPr/>
        <p:txBody>
          <a:bodyPr>
            <a:normAutofit/>
          </a:bodyPr>
          <a:lstStyle/>
          <a:p>
            <a:r>
              <a:rPr lang="tr-TR" sz="3600" b="1" dirty="0">
                <a:solidFill>
                  <a:schemeClr val="bg2"/>
                </a:solidFill>
                <a:latin typeface="Arial" panose="020B0604020202020204" pitchFamily="34" charset="0"/>
                <a:cs typeface="Arial" panose="020B0604020202020204" pitchFamily="34" charset="0"/>
              </a:rPr>
              <a:t>Kızamık – Kızamıkçık - Kabakulak</a:t>
            </a:r>
          </a:p>
        </p:txBody>
      </p:sp>
      <p:sp>
        <p:nvSpPr>
          <p:cNvPr id="3" name="İçerik Yer Tutucusu 2">
            <a:extLst>
              <a:ext uri="{FF2B5EF4-FFF2-40B4-BE49-F238E27FC236}">
                <a16:creationId xmlns:a16="http://schemas.microsoft.com/office/drawing/2014/main" id="{B3D3AAB4-3A80-46E3-BE8B-956EF393A50F}"/>
              </a:ext>
            </a:extLst>
          </p:cNvPr>
          <p:cNvSpPr>
            <a:spLocks noGrp="1"/>
          </p:cNvSpPr>
          <p:nvPr>
            <p:ph idx="1"/>
          </p:nvPr>
        </p:nvSpPr>
        <p:spPr>
          <a:xfrm>
            <a:off x="1371600" y="1862254"/>
            <a:ext cx="10682868" cy="4560848"/>
          </a:xfrm>
        </p:spPr>
        <p:txBody>
          <a:bodyPr>
            <a:normAutofit/>
          </a:bodyPr>
          <a:lstStyle/>
          <a:p>
            <a:r>
              <a:rPr lang="tr-TR" sz="2400" dirty="0">
                <a:solidFill>
                  <a:schemeClr val="tx1"/>
                </a:solidFill>
                <a:latin typeface="Arial" panose="020B0604020202020204" pitchFamily="34" charset="0"/>
                <a:cs typeface="Arial" panose="020B0604020202020204" pitchFamily="34" charset="0"/>
              </a:rPr>
              <a:t>Aşı: Canlı güçsüzleştirilmiş (</a:t>
            </a:r>
            <a:r>
              <a:rPr lang="tr-TR" sz="2400" dirty="0" err="1">
                <a:solidFill>
                  <a:schemeClr val="tx1"/>
                </a:solidFill>
                <a:latin typeface="Arial" panose="020B0604020202020204" pitchFamily="34" charset="0"/>
                <a:cs typeface="Arial" panose="020B0604020202020204" pitchFamily="34" charset="0"/>
              </a:rPr>
              <a:t>attenüe</a:t>
            </a:r>
            <a:r>
              <a:rPr lang="tr-TR" sz="2400" dirty="0">
                <a:solidFill>
                  <a:schemeClr val="tx1"/>
                </a:solidFill>
                <a:latin typeface="Arial" panose="020B0604020202020204" pitchFamily="34" charset="0"/>
                <a:cs typeface="Arial" panose="020B0604020202020204" pitchFamily="34" charset="0"/>
              </a:rPr>
              <a:t>) aşı</a:t>
            </a:r>
          </a:p>
          <a:p>
            <a:pPr marL="0" indent="0">
              <a:buNone/>
            </a:pPr>
            <a:r>
              <a:rPr lang="tr-TR" sz="2400" dirty="0">
                <a:solidFill>
                  <a:schemeClr val="tx1"/>
                </a:solidFill>
                <a:latin typeface="Arial" panose="020B0604020202020204" pitchFamily="34" charset="0"/>
                <a:cs typeface="Arial" panose="020B0604020202020204" pitchFamily="34" charset="0"/>
              </a:rPr>
              <a:t>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400" dirty="0">
                <a:solidFill>
                  <a:schemeClr val="tx1"/>
                </a:solidFill>
                <a:latin typeface="Arial" panose="020B0604020202020204" pitchFamily="34" charset="0"/>
                <a:cs typeface="Arial" panose="020B0604020202020204" pitchFamily="34" charset="0"/>
              </a:rPr>
              <a:t> Kombine (kızamık, kabakulak, kızamıkçık; KKK) </a:t>
            </a:r>
          </a:p>
          <a:p>
            <a:pPr marL="0" indent="0">
              <a:buNone/>
            </a:pPr>
            <a:r>
              <a:rPr lang="tr-TR" sz="2400" dirty="0">
                <a:solidFill>
                  <a:schemeClr val="tx1"/>
                </a:solidFill>
                <a:latin typeface="Arial" panose="020B0604020202020204" pitchFamily="34" charset="0"/>
                <a:cs typeface="Arial" panose="020B0604020202020204" pitchFamily="34" charset="0"/>
              </a:rPr>
              <a:t>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tr-TR" sz="2400" dirty="0" err="1">
                <a:solidFill>
                  <a:schemeClr val="tx1"/>
                </a:solidFill>
                <a:latin typeface="Arial" panose="020B0604020202020204" pitchFamily="34" charset="0"/>
                <a:cs typeface="Arial" panose="020B0604020202020204" pitchFamily="34" charset="0"/>
              </a:rPr>
              <a:t>Monovalan</a:t>
            </a:r>
            <a:r>
              <a:rPr lang="tr-TR" sz="2400" dirty="0">
                <a:solidFill>
                  <a:schemeClr val="tx1"/>
                </a:solidFill>
                <a:latin typeface="Arial" panose="020B0604020202020204" pitchFamily="34" charset="0"/>
                <a:cs typeface="Arial" panose="020B0604020202020204" pitchFamily="34" charset="0"/>
              </a:rPr>
              <a:t> aşı formları </a:t>
            </a:r>
          </a:p>
          <a:p>
            <a:endParaRPr lang="tr-TR" sz="2400" dirty="0">
              <a:solidFill>
                <a:schemeClr val="tx1"/>
              </a:solidFill>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Uygulama: </a:t>
            </a:r>
            <a:r>
              <a:rPr lang="tr-TR" sz="2400" dirty="0" err="1">
                <a:solidFill>
                  <a:schemeClr val="tx1"/>
                </a:solidFill>
                <a:latin typeface="Arial" panose="020B0604020202020204" pitchFamily="34" charset="0"/>
                <a:cs typeface="Arial" panose="020B0604020202020204" pitchFamily="34" charset="0"/>
              </a:rPr>
              <a:t>Subkutan</a:t>
            </a:r>
            <a:r>
              <a:rPr lang="tr-TR" sz="2400" dirty="0">
                <a:solidFill>
                  <a:schemeClr val="tx1"/>
                </a:solidFill>
                <a:latin typeface="Arial" panose="020B0604020202020204" pitchFamily="34" charset="0"/>
                <a:cs typeface="Arial" panose="020B0604020202020204" pitchFamily="34" charset="0"/>
              </a:rPr>
              <a:t> – ( en az )Tek</a:t>
            </a:r>
            <a:r>
              <a:rPr lang="es-ES" sz="2400" dirty="0">
                <a:solidFill>
                  <a:schemeClr val="tx1"/>
                </a:solidFill>
                <a:latin typeface="Arial" panose="020B0604020202020204" pitchFamily="34" charset="0"/>
                <a:cs typeface="Arial" panose="020B0604020202020204" pitchFamily="34" charset="0"/>
              </a:rPr>
              <a:t> doz</a:t>
            </a:r>
            <a:endParaRPr lang="tr-TR" sz="2400" dirty="0">
              <a:solidFill>
                <a:schemeClr val="tx1"/>
              </a:solidFill>
              <a:latin typeface="Arial" panose="020B0604020202020204" pitchFamily="34" charset="0"/>
              <a:cs typeface="Arial" panose="020B0604020202020204" pitchFamily="34" charset="0"/>
            </a:endParaRPr>
          </a:p>
          <a:p>
            <a:pPr marL="0" indent="0">
              <a:buNone/>
            </a:pPr>
            <a:endParaRPr lang="tr-TR" sz="2400" dirty="0">
              <a:solidFill>
                <a:schemeClr val="tx1"/>
              </a:solidFill>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Aşılamaya dair kayıtlı bilgisi olmayan veya hastalığı geçirmemiş bireyler:</a:t>
            </a:r>
          </a:p>
          <a:p>
            <a:pPr marL="0" indent="0">
              <a:buNone/>
            </a:pPr>
            <a:r>
              <a:rPr lang="tr-TR" sz="2400" dirty="0">
                <a:solidFill>
                  <a:schemeClr val="tx1"/>
                </a:solidFill>
                <a:latin typeface="Arial" panose="020B0604020202020204" pitchFamily="34" charset="0"/>
                <a:cs typeface="Arial" panose="020B0604020202020204" pitchFamily="34" charset="0"/>
              </a:rPr>
              <a:t>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400" dirty="0">
                <a:solidFill>
                  <a:schemeClr val="tx1"/>
                </a:solidFill>
                <a:latin typeface="Arial" panose="020B0604020202020204" pitchFamily="34" charset="0"/>
                <a:cs typeface="Arial" panose="020B0604020202020204" pitchFamily="34" charset="0"/>
              </a:rPr>
              <a:t>en az 1 doz KKK aşısı yapılmalı</a:t>
            </a:r>
          </a:p>
          <a:p>
            <a:endParaRPr lang="tr-TR" dirty="0"/>
          </a:p>
        </p:txBody>
      </p:sp>
    </p:spTree>
    <p:extLst>
      <p:ext uri="{BB962C8B-B14F-4D97-AF65-F5344CB8AC3E}">
        <p14:creationId xmlns:p14="http://schemas.microsoft.com/office/powerpoint/2010/main" val="755167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B43D09D-6745-44AA-82D4-AE5B60517623}"/>
              </a:ext>
            </a:extLst>
          </p:cNvPr>
          <p:cNvSpPr>
            <a:spLocks noGrp="1"/>
          </p:cNvSpPr>
          <p:nvPr>
            <p:ph idx="1"/>
          </p:nvPr>
        </p:nvSpPr>
        <p:spPr>
          <a:xfrm>
            <a:off x="983165" y="1014761"/>
            <a:ext cx="10859430" cy="4828478"/>
          </a:xfrm>
        </p:spPr>
        <p:txBody>
          <a:bodyPr>
            <a:normAutofit/>
          </a:bodyPr>
          <a:lstStyle/>
          <a:p>
            <a:r>
              <a:rPr lang="tr-TR" sz="2400" dirty="0">
                <a:solidFill>
                  <a:schemeClr val="tx1"/>
                </a:solidFill>
                <a:latin typeface="Arial" panose="020B0604020202020204" pitchFamily="34" charset="0"/>
                <a:cs typeface="Arial" panose="020B0604020202020204" pitchFamily="34" charset="0"/>
              </a:rPr>
              <a:t>En az 28 gün arayla 2 doz KKK aşısı uygulanması gereken durumlar: </a:t>
            </a:r>
          </a:p>
          <a:p>
            <a:endParaRPr lang="tr-TR" dirty="0">
              <a:solidFill>
                <a:schemeClr val="tx1"/>
              </a:solidFill>
              <a:latin typeface="Arial" panose="020B0604020202020204" pitchFamily="34" charset="0"/>
              <a:cs typeface="Arial" panose="020B0604020202020204" pitchFamily="34" charset="0"/>
            </a:endParaRPr>
          </a:p>
          <a:p>
            <a:pPr marL="0" indent="0">
              <a:buNone/>
            </a:pPr>
            <a:r>
              <a:rPr lang="tr-TR" dirty="0">
                <a:solidFill>
                  <a:schemeClr val="tx1"/>
                </a:solidFill>
                <a:latin typeface="Arial" panose="020B0604020202020204" pitchFamily="34" charset="0"/>
                <a:cs typeface="Arial" panose="020B0604020202020204" pitchFamily="34" charset="0"/>
              </a:rPr>
              <a:t>      • Yakın zamanda kızamık, kızamıkçık veya kabakulağa </a:t>
            </a:r>
            <a:r>
              <a:rPr lang="tr-TR" dirty="0" err="1">
                <a:solidFill>
                  <a:schemeClr val="tx1"/>
                </a:solidFill>
                <a:latin typeface="Arial" panose="020B0604020202020204" pitchFamily="34" charset="0"/>
                <a:cs typeface="Arial" panose="020B0604020202020204" pitchFamily="34" charset="0"/>
              </a:rPr>
              <a:t>maruziyeti</a:t>
            </a:r>
            <a:r>
              <a:rPr lang="tr-TR" dirty="0">
                <a:solidFill>
                  <a:schemeClr val="tx1"/>
                </a:solidFill>
                <a:latin typeface="Arial" panose="020B0604020202020204" pitchFamily="34" charset="0"/>
                <a:cs typeface="Arial" panose="020B0604020202020204" pitchFamily="34" charset="0"/>
              </a:rPr>
              <a:t> ya da salgın hali</a:t>
            </a:r>
          </a:p>
          <a:p>
            <a:pPr marL="0" indent="0">
              <a:buNone/>
            </a:pPr>
            <a:endParaRPr lang="tr-TR" dirty="0">
              <a:solidFill>
                <a:schemeClr val="tx1"/>
              </a:solidFill>
              <a:latin typeface="Arial" panose="020B0604020202020204" pitchFamily="34" charset="0"/>
              <a:cs typeface="Arial" panose="020B0604020202020204" pitchFamily="34" charset="0"/>
            </a:endParaRPr>
          </a:p>
          <a:p>
            <a:pPr marL="0" indent="0">
              <a:buNone/>
            </a:pPr>
            <a:r>
              <a:rPr lang="tr-TR" dirty="0">
                <a:solidFill>
                  <a:schemeClr val="tx1"/>
                </a:solidFill>
                <a:latin typeface="Arial" panose="020B0604020202020204" pitchFamily="34" charset="0"/>
                <a:cs typeface="Arial" panose="020B0604020202020204" pitchFamily="34" charset="0"/>
              </a:rPr>
              <a:t>      • Bir sağlık kuruluşunda ya da bakım evinde çalışma </a:t>
            </a:r>
          </a:p>
          <a:p>
            <a:pPr marL="0" indent="0">
              <a:buNone/>
            </a:pPr>
            <a:endParaRPr lang="tr-TR" dirty="0">
              <a:solidFill>
                <a:schemeClr val="tx1"/>
              </a:solidFill>
              <a:latin typeface="Arial" panose="020B0604020202020204" pitchFamily="34" charset="0"/>
              <a:cs typeface="Arial" panose="020B0604020202020204" pitchFamily="34" charset="0"/>
            </a:endParaRPr>
          </a:p>
          <a:p>
            <a:pPr marL="0" indent="0">
              <a:buNone/>
            </a:pPr>
            <a:r>
              <a:rPr lang="tr-TR" dirty="0">
                <a:solidFill>
                  <a:schemeClr val="tx1"/>
                </a:solidFill>
                <a:latin typeface="Arial" panose="020B0604020202020204" pitchFamily="34" charset="0"/>
                <a:cs typeface="Arial" panose="020B0604020202020204" pitchFamily="34" charset="0"/>
              </a:rPr>
              <a:t>      • Yükseköğrenim kurumlarında eğitim görme </a:t>
            </a:r>
          </a:p>
          <a:p>
            <a:pPr marL="0" indent="0">
              <a:buNone/>
            </a:pPr>
            <a:endParaRPr lang="tr-TR" dirty="0">
              <a:solidFill>
                <a:schemeClr val="tx1"/>
              </a:solidFill>
              <a:latin typeface="Arial" panose="020B0604020202020204" pitchFamily="34" charset="0"/>
              <a:cs typeface="Arial" panose="020B0604020202020204" pitchFamily="34" charset="0"/>
            </a:endParaRPr>
          </a:p>
          <a:p>
            <a:pPr marL="0" indent="0">
              <a:buNone/>
            </a:pPr>
            <a:r>
              <a:rPr lang="tr-TR" dirty="0">
                <a:solidFill>
                  <a:schemeClr val="tx1"/>
                </a:solidFill>
                <a:latin typeface="Arial" panose="020B0604020202020204" pitchFamily="34" charset="0"/>
                <a:cs typeface="Arial" panose="020B0604020202020204" pitchFamily="34" charset="0"/>
              </a:rPr>
              <a:t>      • Temas riskinin yüksek olduğu uluslararası seyahat planlama</a:t>
            </a:r>
          </a:p>
        </p:txBody>
      </p:sp>
    </p:spTree>
    <p:extLst>
      <p:ext uri="{BB962C8B-B14F-4D97-AF65-F5344CB8AC3E}">
        <p14:creationId xmlns:p14="http://schemas.microsoft.com/office/powerpoint/2010/main" val="33479896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55B243-7143-4C3C-93E1-8206616A18B1}"/>
              </a:ext>
            </a:extLst>
          </p:cNvPr>
          <p:cNvSpPr>
            <a:spLocks noGrp="1"/>
          </p:cNvSpPr>
          <p:nvPr>
            <p:ph type="title"/>
          </p:nvPr>
        </p:nvSpPr>
        <p:spPr>
          <a:xfrm>
            <a:off x="1384610" y="432034"/>
            <a:ext cx="10515600" cy="939568"/>
          </a:xfrm>
        </p:spPr>
        <p:txBody>
          <a:bodyPr>
            <a:normAutofit/>
          </a:bodyPr>
          <a:lstStyle/>
          <a:p>
            <a:r>
              <a:rPr lang="tr-TR" sz="3600" dirty="0" err="1">
                <a:solidFill>
                  <a:schemeClr val="accent1"/>
                </a:solidFill>
                <a:latin typeface="Arial" panose="020B0604020202020204" pitchFamily="34" charset="0"/>
                <a:cs typeface="Arial" panose="020B0604020202020204" pitchFamily="34" charset="0"/>
              </a:rPr>
              <a:t>Kontrendikasyonları</a:t>
            </a:r>
            <a:endParaRPr lang="tr-TR" sz="3600" dirty="0">
              <a:solidFill>
                <a:schemeClr val="accent1"/>
              </a:solidFill>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9CBA266E-7B51-4BF8-9CA5-8D082964D767}"/>
              </a:ext>
            </a:extLst>
          </p:cNvPr>
          <p:cNvSpPr>
            <a:spLocks noGrp="1"/>
          </p:cNvSpPr>
          <p:nvPr>
            <p:ph idx="1"/>
          </p:nvPr>
        </p:nvSpPr>
        <p:spPr>
          <a:xfrm>
            <a:off x="838200" y="1505415"/>
            <a:ext cx="10515600" cy="5163014"/>
          </a:xfrm>
        </p:spPr>
        <p:txBody>
          <a:bodyPr>
            <a:noAutofit/>
          </a:bodyPr>
          <a:lstStyle/>
          <a:p>
            <a:r>
              <a:rPr lang="tr-TR" sz="2400" dirty="0">
                <a:solidFill>
                  <a:schemeClr val="tx1"/>
                </a:solidFill>
                <a:latin typeface="Arial" panose="020B0604020202020204" pitchFamily="34" charset="0"/>
                <a:cs typeface="Arial" panose="020B0604020202020204" pitchFamily="34" charset="0"/>
              </a:rPr>
              <a:t>Gebeler veya aşı yapıldıktan sonra 4 hafta içerisinde gebelik planlayanlar </a:t>
            </a:r>
          </a:p>
          <a:p>
            <a:endParaRPr lang="tr-TR" sz="2400" dirty="0">
              <a:solidFill>
                <a:schemeClr val="tx1"/>
              </a:solidFill>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Ağır </a:t>
            </a:r>
            <a:r>
              <a:rPr lang="tr-TR" sz="2400" dirty="0" err="1">
                <a:solidFill>
                  <a:schemeClr val="tx1"/>
                </a:solidFill>
                <a:latin typeface="Arial" panose="020B0604020202020204" pitchFamily="34" charset="0"/>
                <a:cs typeface="Arial" panose="020B0604020202020204" pitchFamily="34" charset="0"/>
              </a:rPr>
              <a:t>immün</a:t>
            </a:r>
            <a:r>
              <a:rPr lang="tr-TR" sz="2400" dirty="0">
                <a:solidFill>
                  <a:schemeClr val="tx1"/>
                </a:solidFill>
                <a:latin typeface="Arial" panose="020B0604020202020204" pitchFamily="34" charset="0"/>
                <a:cs typeface="Arial" panose="020B0604020202020204" pitchFamily="34" charset="0"/>
              </a:rPr>
              <a:t> yetmezliği olan kişiler</a:t>
            </a:r>
          </a:p>
          <a:p>
            <a:pPr marL="0" indent="0">
              <a:buNone/>
            </a:pPr>
            <a:endParaRPr lang="tr-TR" sz="2400" dirty="0">
              <a:solidFill>
                <a:schemeClr val="tx1"/>
              </a:solidFill>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Aşı ve </a:t>
            </a:r>
            <a:r>
              <a:rPr lang="tr-TR" sz="2400" dirty="0" err="1">
                <a:solidFill>
                  <a:schemeClr val="tx1"/>
                </a:solidFill>
                <a:latin typeface="Arial" panose="020B0604020202020204" pitchFamily="34" charset="0"/>
                <a:cs typeface="Arial" panose="020B0604020202020204" pitchFamily="34" charset="0"/>
              </a:rPr>
              <a:t>immünglobulinler</a:t>
            </a:r>
            <a:r>
              <a:rPr lang="tr-TR" sz="2400" dirty="0">
                <a:solidFill>
                  <a:schemeClr val="tx1"/>
                </a:solidFill>
                <a:latin typeface="Arial" panose="020B0604020202020204" pitchFamily="34" charset="0"/>
                <a:cs typeface="Arial" panose="020B0604020202020204" pitchFamily="34" charset="0"/>
              </a:rPr>
              <a:t> aynı anda verilmemeli</a:t>
            </a:r>
          </a:p>
          <a:p>
            <a:pPr marL="0" indent="0">
              <a:buNone/>
            </a:pPr>
            <a:r>
              <a:rPr lang="tr-TR" sz="2400" dirty="0">
                <a:solidFill>
                  <a:schemeClr val="tx1"/>
                </a:solidFill>
                <a:latin typeface="Arial" panose="020B0604020202020204" pitchFamily="34" charset="0"/>
                <a:cs typeface="Arial" panose="020B0604020202020204" pitchFamily="34" charset="0"/>
              </a:rPr>
              <a:t>        </a:t>
            </a:r>
            <a:r>
              <a:rPr lang="tr-TR" sz="2000" dirty="0">
                <a:solidFill>
                  <a:schemeClr val="tx1"/>
                </a:solidFill>
                <a:latin typeface="Arial" panose="020B0604020202020204" pitchFamily="34" charset="0"/>
                <a:cs typeface="Arial" panose="020B0604020202020204" pitchFamily="34" charset="0"/>
              </a:rPr>
              <a:t>(Aşı </a:t>
            </a:r>
            <a:r>
              <a:rPr lang="tr-TR" sz="2000" dirty="0" err="1">
                <a:solidFill>
                  <a:schemeClr val="tx1"/>
                </a:solidFill>
                <a:latin typeface="Arial" panose="020B0604020202020204" pitchFamily="34" charset="0"/>
                <a:cs typeface="Arial" panose="020B0604020202020204" pitchFamily="34" charset="0"/>
              </a:rPr>
              <a:t>immünglobulinden</a:t>
            </a:r>
            <a:r>
              <a:rPr lang="tr-TR" sz="2000" dirty="0">
                <a:solidFill>
                  <a:schemeClr val="tx1"/>
                </a:solidFill>
                <a:latin typeface="Arial" panose="020B0604020202020204" pitchFamily="34" charset="0"/>
                <a:cs typeface="Arial" panose="020B0604020202020204" pitchFamily="34" charset="0"/>
              </a:rPr>
              <a:t> en az 2 hafta önce veya en az 3 ay sonra uygulanmalı)</a:t>
            </a:r>
          </a:p>
          <a:p>
            <a:endParaRPr lang="tr-TR" sz="2400" dirty="0">
              <a:solidFill>
                <a:schemeClr val="tx1"/>
              </a:solidFill>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Bir doz KKK aşısından sonra 6 hafta içerisinde </a:t>
            </a:r>
            <a:r>
              <a:rPr lang="tr-TR" sz="2400" dirty="0" err="1">
                <a:solidFill>
                  <a:schemeClr val="tx1"/>
                </a:solidFill>
                <a:latin typeface="Arial" panose="020B0604020202020204" pitchFamily="34" charset="0"/>
                <a:cs typeface="Arial" panose="020B0604020202020204" pitchFamily="34" charset="0"/>
              </a:rPr>
              <a:t>trombositopeni</a:t>
            </a:r>
            <a:r>
              <a:rPr lang="tr-TR" sz="2400" dirty="0">
                <a:solidFill>
                  <a:schemeClr val="tx1"/>
                </a:solidFill>
                <a:latin typeface="Arial" panose="020B0604020202020204" pitchFamily="34" charset="0"/>
                <a:cs typeface="Arial" panose="020B0604020202020204" pitchFamily="34" charset="0"/>
              </a:rPr>
              <a:t> gelişirse ikinci aşı dozu yapılmamalı</a:t>
            </a:r>
          </a:p>
          <a:p>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3367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21C6973-9984-4AA0-B584-B5F5EFE18A3B}"/>
              </a:ext>
            </a:extLst>
          </p:cNvPr>
          <p:cNvSpPr>
            <a:spLocks noGrp="1"/>
          </p:cNvSpPr>
          <p:nvPr>
            <p:ph idx="1"/>
          </p:nvPr>
        </p:nvSpPr>
        <p:spPr>
          <a:xfrm>
            <a:off x="748991" y="706920"/>
            <a:ext cx="10515600" cy="6151079"/>
          </a:xfrm>
        </p:spPr>
        <p:txBody>
          <a:bodyPr>
            <a:normAutofit/>
          </a:bodyPr>
          <a:lstStyle/>
          <a:p>
            <a:endParaRPr lang="tr-TR" dirty="0">
              <a:solidFill>
                <a:schemeClr val="accent1"/>
              </a:solidFill>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Bağışıklama: Bireyin bağışıklık sistemini yapay yollarla uyararak         enfeksiyon hastalıklarına karşı korunmasını sağlama işlemi</a:t>
            </a:r>
          </a:p>
          <a:p>
            <a:endParaRPr lang="tr-TR" sz="2400" dirty="0">
              <a:solidFill>
                <a:schemeClr val="tx1"/>
              </a:solidFill>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Aşı aktif, </a:t>
            </a:r>
            <a:r>
              <a:rPr lang="tr-TR" sz="2400" dirty="0" err="1">
                <a:solidFill>
                  <a:schemeClr val="tx1"/>
                </a:solidFill>
                <a:latin typeface="Arial" panose="020B0604020202020204" pitchFamily="34" charset="0"/>
                <a:cs typeface="Arial" panose="020B0604020202020204" pitchFamily="34" charset="0"/>
              </a:rPr>
              <a:t>immünglobulin</a:t>
            </a:r>
            <a:r>
              <a:rPr lang="tr-TR" sz="2400" dirty="0">
                <a:solidFill>
                  <a:schemeClr val="tx1"/>
                </a:solidFill>
                <a:latin typeface="Arial" panose="020B0604020202020204" pitchFamily="34" charset="0"/>
                <a:cs typeface="Arial" panose="020B0604020202020204" pitchFamily="34" charset="0"/>
              </a:rPr>
              <a:t> pasif bağışıklama şekli</a:t>
            </a:r>
          </a:p>
          <a:p>
            <a:pPr marL="0" indent="0">
              <a:buNone/>
            </a:pPr>
            <a:endParaRPr lang="tr-TR" sz="2400" dirty="0">
              <a:solidFill>
                <a:schemeClr val="tx1"/>
              </a:solidFill>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Aşı: Organizmada bağışıklık sistemini uyararak hastalığa karşı koruma sağlayan biyolojik ürünler</a:t>
            </a:r>
          </a:p>
          <a:p>
            <a:endParaRPr lang="tr-TR" sz="2400" dirty="0">
              <a:solidFill>
                <a:schemeClr val="tx1"/>
              </a:solidFill>
              <a:latin typeface="Arial" panose="020B0604020202020204" pitchFamily="34" charset="0"/>
              <a:cs typeface="Arial" panose="020B0604020202020204" pitchFamily="34" charset="0"/>
            </a:endParaRPr>
          </a:p>
          <a:p>
            <a:r>
              <a:rPr lang="tr-TR" sz="2400" b="0" i="0" u="none" strike="noStrike" baseline="0" dirty="0">
                <a:solidFill>
                  <a:srgbClr val="000000"/>
                </a:solidFill>
                <a:latin typeface="Arial" panose="020B0604020202020204" pitchFamily="34" charset="0"/>
                <a:cs typeface="Arial" panose="020B0604020202020204" pitchFamily="34" charset="0"/>
              </a:rPr>
              <a:t>Ülkemizde bağışıklama çalışmaları başlangıcı</a:t>
            </a:r>
          </a:p>
          <a:p>
            <a:pPr marL="0" indent="0">
              <a:buNone/>
            </a:pPr>
            <a:r>
              <a:rPr lang="tr-TR" sz="2400" dirty="0">
                <a:solidFill>
                  <a:srgbClr val="000000"/>
                </a:solidFill>
                <a:latin typeface="Arial" panose="020B0604020202020204" pitchFamily="34" charset="0"/>
                <a:cs typeface="Arial" panose="020B0604020202020204" pitchFamily="34" charset="0"/>
              </a:rPr>
              <a:t>              </a:t>
            </a:r>
            <a:r>
              <a:rPr lang="tr-TR" sz="2400" dirty="0">
                <a:solidFill>
                  <a:srgbClr val="000000"/>
                </a:solidFill>
                <a:latin typeface="Arial" panose="020B0604020202020204" pitchFamily="34" charset="0"/>
                <a:cs typeface="Arial" panose="020B0604020202020204" pitchFamily="34" charset="0"/>
                <a:sym typeface="Wingdings" panose="05000000000000000000" pitchFamily="2" charset="2"/>
              </a:rPr>
              <a:t></a:t>
            </a:r>
            <a:r>
              <a:rPr lang="tr-TR" sz="2400" b="0" i="0" u="none" strike="noStrike" baseline="0" dirty="0">
                <a:solidFill>
                  <a:srgbClr val="000000"/>
                </a:solidFill>
                <a:latin typeface="Arial" panose="020B0604020202020204" pitchFamily="34" charset="0"/>
                <a:cs typeface="Arial" panose="020B0604020202020204" pitchFamily="34" charset="0"/>
              </a:rPr>
              <a:t> 1930’larda çiçek aşısı</a:t>
            </a:r>
            <a:endParaRPr lang="tr-TR" sz="2400" dirty="0">
              <a:solidFill>
                <a:schemeClr val="tx1"/>
              </a:solidFill>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p:txBody>
      </p:sp>
      <p:pic>
        <p:nvPicPr>
          <p:cNvPr id="4" name="Resim 3">
            <a:extLst>
              <a:ext uri="{FF2B5EF4-FFF2-40B4-BE49-F238E27FC236}">
                <a16:creationId xmlns:a16="http://schemas.microsoft.com/office/drawing/2014/main" id="{FDEF75FF-3B28-4E7C-9D5B-4C748B1ACDA6}"/>
              </a:ext>
            </a:extLst>
          </p:cNvPr>
          <p:cNvPicPr>
            <a:picLocks noChangeAspect="1"/>
          </p:cNvPicPr>
          <p:nvPr/>
        </p:nvPicPr>
        <p:blipFill>
          <a:blip r:embed="rId3"/>
          <a:stretch>
            <a:fillRect/>
          </a:stretch>
        </p:blipFill>
        <p:spPr>
          <a:xfrm>
            <a:off x="9164470" y="3848001"/>
            <a:ext cx="2845394" cy="2827869"/>
          </a:xfrm>
          <a:prstGeom prst="rect">
            <a:avLst/>
          </a:prstGeom>
        </p:spPr>
      </p:pic>
    </p:spTree>
    <p:extLst>
      <p:ext uri="{BB962C8B-B14F-4D97-AF65-F5344CB8AC3E}">
        <p14:creationId xmlns:p14="http://schemas.microsoft.com/office/powerpoint/2010/main" val="30800631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6D40FC-4095-4535-8361-846266B84E10}"/>
              </a:ext>
            </a:extLst>
          </p:cNvPr>
          <p:cNvSpPr>
            <a:spLocks noGrp="1"/>
          </p:cNvSpPr>
          <p:nvPr>
            <p:ph type="title"/>
          </p:nvPr>
        </p:nvSpPr>
        <p:spPr>
          <a:xfrm>
            <a:off x="1273098" y="434898"/>
            <a:ext cx="10515600" cy="961870"/>
          </a:xfrm>
        </p:spPr>
        <p:txBody>
          <a:bodyPr>
            <a:normAutofit/>
          </a:bodyPr>
          <a:lstStyle/>
          <a:p>
            <a:r>
              <a:rPr lang="tr-TR" sz="3600" dirty="0">
                <a:solidFill>
                  <a:schemeClr val="accent1"/>
                </a:solidFill>
                <a:latin typeface="Arial" panose="020B0604020202020204" pitchFamily="34" charset="0"/>
                <a:cs typeface="Arial" panose="020B0604020202020204" pitchFamily="34" charset="0"/>
              </a:rPr>
              <a:t>Temas Sonrası </a:t>
            </a:r>
            <a:r>
              <a:rPr lang="tr-TR" sz="3600" dirty="0" err="1">
                <a:solidFill>
                  <a:schemeClr val="accent1"/>
                </a:solidFill>
                <a:latin typeface="Arial" panose="020B0604020202020204" pitchFamily="34" charset="0"/>
                <a:cs typeface="Arial" panose="020B0604020202020204" pitchFamily="34" charset="0"/>
              </a:rPr>
              <a:t>Profilaksi</a:t>
            </a:r>
            <a:endParaRPr lang="tr-TR" sz="3600" dirty="0">
              <a:solidFill>
                <a:schemeClr val="accent1"/>
              </a:solidFill>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A45F975B-091D-4FA0-A03E-031FA4B9FF7C}"/>
              </a:ext>
            </a:extLst>
          </p:cNvPr>
          <p:cNvSpPr>
            <a:spLocks noGrp="1"/>
          </p:cNvSpPr>
          <p:nvPr>
            <p:ph idx="1"/>
          </p:nvPr>
        </p:nvSpPr>
        <p:spPr>
          <a:xfrm>
            <a:off x="838200" y="1527716"/>
            <a:ext cx="10515600" cy="5073805"/>
          </a:xfrm>
        </p:spPr>
        <p:txBody>
          <a:bodyPr>
            <a:normAutofit/>
          </a:bodyPr>
          <a:lstStyle/>
          <a:p>
            <a:r>
              <a:rPr lang="tr-TR" sz="2200" dirty="0">
                <a:solidFill>
                  <a:schemeClr val="tx1"/>
                </a:solidFill>
                <a:latin typeface="Arial" panose="020B0604020202020204" pitchFamily="34" charset="0"/>
                <a:cs typeface="Arial" panose="020B0604020202020204" pitchFamily="34" charset="0"/>
              </a:rPr>
              <a:t>Kızamık geçiren hasta ile temas sonrası duyarlı kişilere:</a:t>
            </a:r>
          </a:p>
          <a:p>
            <a:pPr marL="0" indent="0">
              <a:buNone/>
            </a:pPr>
            <a:r>
              <a:rPr lang="tr-TR" sz="2200" dirty="0">
                <a:solidFill>
                  <a:schemeClr val="tx1"/>
                </a:solidFill>
                <a:latin typeface="Arial" panose="020B0604020202020204" pitchFamily="34" charset="0"/>
                <a:cs typeface="Arial" panose="020B0604020202020204" pitchFamily="34" charset="0"/>
              </a:rPr>
              <a:t>              </a:t>
            </a:r>
            <a:r>
              <a:rPr lang="tr-TR" sz="22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200" dirty="0">
                <a:solidFill>
                  <a:schemeClr val="tx1"/>
                </a:solidFill>
                <a:latin typeface="Arial" panose="020B0604020202020204" pitchFamily="34" charset="0"/>
                <a:cs typeface="Arial" panose="020B0604020202020204" pitchFamily="34" charset="0"/>
              </a:rPr>
              <a:t>ilk 72 saat içerisinde KKK aşısı yapılması korunmada yeterli</a:t>
            </a:r>
          </a:p>
          <a:p>
            <a:pPr marL="0" indent="0">
              <a:buNone/>
            </a:pPr>
            <a:endParaRPr lang="tr-TR" sz="2200" dirty="0">
              <a:solidFill>
                <a:schemeClr val="tx1"/>
              </a:solidFill>
              <a:latin typeface="Arial" panose="020B0604020202020204" pitchFamily="34" charset="0"/>
              <a:cs typeface="Arial" panose="020B0604020202020204" pitchFamily="34" charset="0"/>
            </a:endParaRPr>
          </a:p>
          <a:p>
            <a:r>
              <a:rPr lang="tr-TR" sz="2200" dirty="0">
                <a:solidFill>
                  <a:schemeClr val="tx1"/>
                </a:solidFill>
                <a:latin typeface="Arial" panose="020B0604020202020204" pitchFamily="34" charset="0"/>
                <a:cs typeface="Arial" panose="020B0604020202020204" pitchFamily="34" charset="0"/>
              </a:rPr>
              <a:t>Kabakulak ve kızamıkçık için temas sonrası </a:t>
            </a:r>
            <a:r>
              <a:rPr lang="tr-TR" sz="2200" dirty="0" err="1">
                <a:solidFill>
                  <a:schemeClr val="tx1"/>
                </a:solidFill>
                <a:latin typeface="Arial" panose="020B0604020202020204" pitchFamily="34" charset="0"/>
                <a:cs typeface="Arial" panose="020B0604020202020204" pitchFamily="34" charset="0"/>
              </a:rPr>
              <a:t>profilakside</a:t>
            </a:r>
            <a:r>
              <a:rPr lang="tr-TR" sz="2200" dirty="0">
                <a:solidFill>
                  <a:schemeClr val="tx1"/>
                </a:solidFill>
                <a:latin typeface="Arial" panose="020B0604020202020204" pitchFamily="34" charset="0"/>
                <a:cs typeface="Arial" panose="020B0604020202020204" pitchFamily="34" charset="0"/>
              </a:rPr>
              <a:t>:</a:t>
            </a:r>
          </a:p>
          <a:p>
            <a:pPr marL="0" indent="0">
              <a:buNone/>
            </a:pPr>
            <a:r>
              <a:rPr lang="tr-TR" sz="2200" dirty="0">
                <a:solidFill>
                  <a:schemeClr val="tx1"/>
                </a:solidFill>
                <a:latin typeface="Arial" panose="020B0604020202020204" pitchFamily="34" charset="0"/>
                <a:cs typeface="Arial" panose="020B0604020202020204" pitchFamily="34" charset="0"/>
              </a:rPr>
              <a:t>              </a:t>
            </a:r>
            <a:r>
              <a:rPr lang="tr-TR" sz="22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200" dirty="0">
                <a:solidFill>
                  <a:schemeClr val="tx1"/>
                </a:solidFill>
                <a:latin typeface="Arial" panose="020B0604020202020204" pitchFamily="34" charset="0"/>
                <a:cs typeface="Arial" panose="020B0604020202020204" pitchFamily="34" charset="0"/>
              </a:rPr>
              <a:t> KKK aşısı etkili değil</a:t>
            </a:r>
          </a:p>
          <a:p>
            <a:endParaRPr lang="tr-TR" sz="2200" dirty="0">
              <a:solidFill>
                <a:schemeClr val="tx1"/>
              </a:solidFill>
              <a:latin typeface="Arial" panose="020B0604020202020204" pitchFamily="34" charset="0"/>
              <a:cs typeface="Arial" panose="020B0604020202020204" pitchFamily="34" charset="0"/>
            </a:endParaRPr>
          </a:p>
          <a:p>
            <a:r>
              <a:rPr lang="tr-TR" sz="2200" dirty="0" err="1">
                <a:solidFill>
                  <a:schemeClr val="tx1"/>
                </a:solidFill>
                <a:latin typeface="Arial" panose="020B0604020202020204" pitchFamily="34" charset="0"/>
                <a:cs typeface="Arial" panose="020B0604020202020204" pitchFamily="34" charset="0"/>
              </a:rPr>
              <a:t>İmmünsüpresif</a:t>
            </a:r>
            <a:r>
              <a:rPr lang="tr-TR" sz="2200" dirty="0">
                <a:solidFill>
                  <a:schemeClr val="tx1"/>
                </a:solidFill>
                <a:latin typeface="Arial" panose="020B0604020202020204" pitchFamily="34" charset="0"/>
                <a:cs typeface="Arial" panose="020B0604020202020204" pitchFamily="34" charset="0"/>
              </a:rPr>
              <a:t> kişiler ve gebelerde temas sonrası </a:t>
            </a:r>
            <a:r>
              <a:rPr lang="tr-TR" sz="2200" dirty="0" err="1">
                <a:solidFill>
                  <a:schemeClr val="tx1"/>
                </a:solidFill>
                <a:latin typeface="Arial" panose="020B0604020202020204" pitchFamily="34" charset="0"/>
                <a:cs typeface="Arial" panose="020B0604020202020204" pitchFamily="34" charset="0"/>
              </a:rPr>
              <a:t>profilakside</a:t>
            </a:r>
            <a:r>
              <a:rPr lang="tr-TR" sz="2200" dirty="0">
                <a:solidFill>
                  <a:schemeClr val="tx1"/>
                </a:solidFill>
                <a:latin typeface="Arial" panose="020B0604020202020204" pitchFamily="34" charset="0"/>
                <a:cs typeface="Arial" panose="020B0604020202020204" pitchFamily="34" charset="0"/>
              </a:rPr>
              <a:t>:</a:t>
            </a:r>
          </a:p>
          <a:p>
            <a:pPr marL="0" indent="0">
              <a:buNone/>
            </a:pPr>
            <a:r>
              <a:rPr lang="tr-TR" sz="2200" dirty="0">
                <a:solidFill>
                  <a:schemeClr val="tx1"/>
                </a:solidFill>
                <a:latin typeface="Arial" panose="020B0604020202020204" pitchFamily="34" charset="0"/>
                <a:cs typeface="Arial" panose="020B0604020202020204" pitchFamily="34" charset="0"/>
              </a:rPr>
              <a:t>              </a:t>
            </a:r>
            <a:r>
              <a:rPr lang="tr-TR" sz="22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200" dirty="0">
                <a:solidFill>
                  <a:schemeClr val="tx1"/>
                </a:solidFill>
                <a:latin typeface="Arial" panose="020B0604020202020204" pitchFamily="34" charset="0"/>
                <a:cs typeface="Arial" panose="020B0604020202020204" pitchFamily="34" charset="0"/>
              </a:rPr>
              <a:t>kızamık aşısı kullanılmamalı, </a:t>
            </a:r>
            <a:r>
              <a:rPr lang="tr-TR" sz="2200" dirty="0" err="1">
                <a:solidFill>
                  <a:schemeClr val="tx1"/>
                </a:solidFill>
                <a:latin typeface="Arial" panose="020B0604020202020204" pitchFamily="34" charset="0"/>
                <a:cs typeface="Arial" panose="020B0604020202020204" pitchFamily="34" charset="0"/>
              </a:rPr>
              <a:t>immünglobulin</a:t>
            </a:r>
            <a:r>
              <a:rPr lang="tr-TR" sz="2200" dirty="0">
                <a:solidFill>
                  <a:schemeClr val="tx1"/>
                </a:solidFill>
                <a:latin typeface="Arial" panose="020B0604020202020204" pitchFamily="34" charset="0"/>
                <a:cs typeface="Arial" panose="020B0604020202020204" pitchFamily="34" charset="0"/>
              </a:rPr>
              <a:t> yapılmalı</a:t>
            </a:r>
          </a:p>
        </p:txBody>
      </p:sp>
    </p:spTree>
    <p:extLst>
      <p:ext uri="{BB962C8B-B14F-4D97-AF65-F5344CB8AC3E}">
        <p14:creationId xmlns:p14="http://schemas.microsoft.com/office/powerpoint/2010/main" val="23524259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045561-5D6E-4A25-A6BE-5951376252F7}"/>
              </a:ext>
            </a:extLst>
          </p:cNvPr>
          <p:cNvSpPr>
            <a:spLocks noGrp="1"/>
          </p:cNvSpPr>
          <p:nvPr>
            <p:ph type="title"/>
          </p:nvPr>
        </p:nvSpPr>
        <p:spPr/>
        <p:txBody>
          <a:bodyPr/>
          <a:lstStyle/>
          <a:p>
            <a:r>
              <a:rPr lang="tr-TR" sz="4400" b="1" dirty="0" err="1">
                <a:solidFill>
                  <a:schemeClr val="accent1"/>
                </a:solidFill>
                <a:latin typeface="Arial" panose="020B0604020202020204" pitchFamily="34" charset="0"/>
                <a:cs typeface="Arial" panose="020B0604020202020204" pitchFamily="34" charset="0"/>
              </a:rPr>
              <a:t>Meningokok</a:t>
            </a:r>
            <a:r>
              <a:rPr lang="tr-TR" sz="4400" b="1" dirty="0">
                <a:solidFill>
                  <a:schemeClr val="accent1"/>
                </a:solidFill>
                <a:latin typeface="Arial" panose="020B0604020202020204" pitchFamily="34" charset="0"/>
                <a:cs typeface="Arial" panose="020B0604020202020204" pitchFamily="34" charset="0"/>
              </a:rPr>
              <a:t> Aşısı</a:t>
            </a:r>
            <a:r>
              <a:rPr lang="tr-TR" sz="4400" b="1" dirty="0">
                <a:latin typeface="Arial" panose="020B0604020202020204" pitchFamily="34" charset="0"/>
                <a:cs typeface="Arial" panose="020B0604020202020204" pitchFamily="34" charset="0"/>
              </a:rPr>
              <a:t> </a:t>
            </a:r>
            <a:endParaRPr lang="tr-TR" dirty="0"/>
          </a:p>
        </p:txBody>
      </p:sp>
      <p:sp>
        <p:nvSpPr>
          <p:cNvPr id="3" name="İçerik Yer Tutucusu 2">
            <a:extLst>
              <a:ext uri="{FF2B5EF4-FFF2-40B4-BE49-F238E27FC236}">
                <a16:creationId xmlns:a16="http://schemas.microsoft.com/office/drawing/2014/main" id="{504BF876-78B9-46C8-9D39-15F7B6C42A52}"/>
              </a:ext>
            </a:extLst>
          </p:cNvPr>
          <p:cNvSpPr>
            <a:spLocks noGrp="1"/>
          </p:cNvSpPr>
          <p:nvPr>
            <p:ph idx="1"/>
          </p:nvPr>
        </p:nvSpPr>
        <p:spPr>
          <a:xfrm>
            <a:off x="1371600" y="1795346"/>
            <a:ext cx="9601200" cy="4772722"/>
          </a:xfrm>
        </p:spPr>
        <p:txBody>
          <a:bodyPr>
            <a:normAutofit/>
          </a:bodyPr>
          <a:lstStyle/>
          <a:p>
            <a:r>
              <a:rPr lang="tr-TR" sz="2200" dirty="0">
                <a:solidFill>
                  <a:schemeClr val="tx1"/>
                </a:solidFill>
                <a:latin typeface="Arial" panose="020B0604020202020204" pitchFamily="34" charset="0"/>
                <a:cs typeface="Arial" panose="020B0604020202020204" pitchFamily="34" charset="0"/>
              </a:rPr>
              <a:t>Aşı:   </a:t>
            </a:r>
            <a:r>
              <a:rPr lang="tr-TR" sz="22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tr-TR" sz="2200" dirty="0" err="1">
                <a:solidFill>
                  <a:schemeClr val="tx1"/>
                </a:solidFill>
                <a:latin typeface="Arial" panose="020B0604020202020204" pitchFamily="34" charset="0"/>
                <a:cs typeface="Arial" panose="020B0604020202020204" pitchFamily="34" charset="0"/>
              </a:rPr>
              <a:t>Polisakkarit</a:t>
            </a:r>
            <a:r>
              <a:rPr lang="tr-TR" sz="2200" dirty="0">
                <a:solidFill>
                  <a:schemeClr val="tx1"/>
                </a:solidFill>
                <a:latin typeface="Arial" panose="020B0604020202020204" pitchFamily="34" charset="0"/>
                <a:cs typeface="Arial" panose="020B0604020202020204" pitchFamily="34" charset="0"/>
              </a:rPr>
              <a:t> (MPSV4) aşısı</a:t>
            </a:r>
          </a:p>
          <a:p>
            <a:pPr marL="0" indent="0">
              <a:buNone/>
            </a:pPr>
            <a:r>
              <a:rPr lang="tr-TR" sz="22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tr-TR" sz="2200" dirty="0">
                <a:solidFill>
                  <a:schemeClr val="tx1"/>
                </a:solidFill>
                <a:latin typeface="Arial" panose="020B0604020202020204" pitchFamily="34" charset="0"/>
                <a:cs typeface="Arial" panose="020B0604020202020204" pitchFamily="34" charset="0"/>
              </a:rPr>
              <a:t> </a:t>
            </a:r>
            <a:r>
              <a:rPr lang="tr-TR" sz="2200" dirty="0" err="1">
                <a:solidFill>
                  <a:schemeClr val="tx1"/>
                </a:solidFill>
                <a:latin typeface="Arial" panose="020B0604020202020204" pitchFamily="34" charset="0"/>
                <a:cs typeface="Arial" panose="020B0604020202020204" pitchFamily="34" charset="0"/>
              </a:rPr>
              <a:t>Konjuge</a:t>
            </a:r>
            <a:r>
              <a:rPr lang="tr-TR" sz="2200" dirty="0">
                <a:solidFill>
                  <a:schemeClr val="tx1"/>
                </a:solidFill>
                <a:latin typeface="Arial" panose="020B0604020202020204" pitchFamily="34" charset="0"/>
                <a:cs typeface="Arial" panose="020B0604020202020204" pitchFamily="34" charset="0"/>
              </a:rPr>
              <a:t> (MCV-4) aşısı olmak üzere 2 tip</a:t>
            </a:r>
          </a:p>
          <a:p>
            <a:pPr marL="0" indent="0">
              <a:buNone/>
            </a:pPr>
            <a:endParaRPr lang="tr-TR" sz="2200" dirty="0">
              <a:solidFill>
                <a:schemeClr val="tx1"/>
              </a:solidFill>
              <a:latin typeface="Arial" panose="020B0604020202020204" pitchFamily="34" charset="0"/>
              <a:cs typeface="Arial" panose="020B0604020202020204" pitchFamily="34" charset="0"/>
            </a:endParaRPr>
          </a:p>
          <a:p>
            <a:r>
              <a:rPr lang="tr-TR" sz="2200" dirty="0">
                <a:solidFill>
                  <a:schemeClr val="tx1"/>
                </a:solidFill>
                <a:latin typeface="Arial" panose="020B0604020202020204" pitchFamily="34" charset="0"/>
                <a:cs typeface="Arial" panose="020B0604020202020204" pitchFamily="34" charset="0"/>
              </a:rPr>
              <a:t>Uygulama: Kas içi (</a:t>
            </a:r>
            <a:r>
              <a:rPr lang="tr-TR" sz="2200" dirty="0" err="1">
                <a:solidFill>
                  <a:schemeClr val="tx1"/>
                </a:solidFill>
                <a:latin typeface="Arial" panose="020B0604020202020204" pitchFamily="34" charset="0"/>
                <a:cs typeface="Arial" panose="020B0604020202020204" pitchFamily="34" charset="0"/>
              </a:rPr>
              <a:t>intramusküler</a:t>
            </a:r>
            <a:r>
              <a:rPr lang="tr-TR" sz="2200" dirty="0">
                <a:solidFill>
                  <a:schemeClr val="tx1"/>
                </a:solidFill>
                <a:latin typeface="Arial" panose="020B0604020202020204" pitchFamily="34" charset="0"/>
                <a:cs typeface="Arial" panose="020B0604020202020204" pitchFamily="34" charset="0"/>
              </a:rPr>
              <a:t>)- Erişkinlerde tek doz</a:t>
            </a:r>
          </a:p>
          <a:p>
            <a:endParaRPr lang="tr-TR" sz="2200" dirty="0">
              <a:solidFill>
                <a:schemeClr val="tx1"/>
              </a:solidFill>
              <a:latin typeface="Arial" panose="020B0604020202020204" pitchFamily="34" charset="0"/>
              <a:cs typeface="Arial" panose="020B0604020202020204" pitchFamily="34" charset="0"/>
            </a:endParaRPr>
          </a:p>
          <a:p>
            <a:r>
              <a:rPr lang="tr-TR" sz="2200" dirty="0">
                <a:solidFill>
                  <a:schemeClr val="tx1"/>
                </a:solidFill>
                <a:latin typeface="Arial" panose="020B0604020202020204" pitchFamily="34" charset="0"/>
                <a:cs typeface="Arial" panose="020B0604020202020204" pitchFamily="34" charset="0"/>
              </a:rPr>
              <a:t>Ülkemizde sadece </a:t>
            </a:r>
            <a:r>
              <a:rPr lang="tr-TR" sz="2200" dirty="0" err="1">
                <a:solidFill>
                  <a:schemeClr val="tx1"/>
                </a:solidFill>
                <a:latin typeface="Arial" panose="020B0604020202020204" pitchFamily="34" charset="0"/>
                <a:cs typeface="Arial" panose="020B0604020202020204" pitchFamily="34" charset="0"/>
              </a:rPr>
              <a:t>konjuge</a:t>
            </a:r>
            <a:r>
              <a:rPr lang="tr-TR" sz="2200" dirty="0">
                <a:solidFill>
                  <a:schemeClr val="tx1"/>
                </a:solidFill>
                <a:latin typeface="Arial" panose="020B0604020202020204" pitchFamily="34" charset="0"/>
                <a:cs typeface="Arial" panose="020B0604020202020204" pitchFamily="34" charset="0"/>
              </a:rPr>
              <a:t> aşı bulunmakta</a:t>
            </a:r>
          </a:p>
          <a:p>
            <a:pPr marL="0" indent="0">
              <a:buNone/>
            </a:pPr>
            <a:r>
              <a:rPr lang="tr-TR" sz="2200" dirty="0">
                <a:solidFill>
                  <a:schemeClr val="tx1"/>
                </a:solidFill>
                <a:latin typeface="Arial" panose="020B0604020202020204" pitchFamily="34" charset="0"/>
                <a:cs typeface="Arial" panose="020B0604020202020204" pitchFamily="34" charset="0"/>
              </a:rPr>
              <a:t>               </a:t>
            </a:r>
            <a:r>
              <a:rPr lang="tr-TR" sz="22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200" dirty="0" err="1">
                <a:solidFill>
                  <a:schemeClr val="tx1"/>
                </a:solidFill>
                <a:latin typeface="Arial" panose="020B0604020202020204" pitchFamily="34" charset="0"/>
                <a:cs typeface="Arial" panose="020B0604020202020204" pitchFamily="34" charset="0"/>
              </a:rPr>
              <a:t>Konjuge</a:t>
            </a:r>
            <a:r>
              <a:rPr lang="tr-TR" sz="2200" dirty="0">
                <a:solidFill>
                  <a:schemeClr val="tx1"/>
                </a:solidFill>
                <a:latin typeface="Arial" panose="020B0604020202020204" pitchFamily="34" charset="0"/>
                <a:cs typeface="Arial" panose="020B0604020202020204" pitchFamily="34" charset="0"/>
              </a:rPr>
              <a:t> aşı ile hafıza bağışıklık yükse </a:t>
            </a:r>
          </a:p>
          <a:p>
            <a:pPr marL="0" indent="0">
              <a:buNone/>
            </a:pPr>
            <a:r>
              <a:rPr lang="tr-TR" sz="2200" dirty="0">
                <a:solidFill>
                  <a:schemeClr val="tx1"/>
                </a:solidFill>
                <a:latin typeface="Arial" panose="020B0604020202020204" pitchFamily="34" charset="0"/>
                <a:cs typeface="Arial" panose="020B0604020202020204" pitchFamily="34" charset="0"/>
              </a:rPr>
              <a:t>               </a:t>
            </a:r>
            <a:r>
              <a:rPr lang="tr-TR" sz="22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200" dirty="0" err="1">
                <a:solidFill>
                  <a:schemeClr val="tx1"/>
                </a:solidFill>
                <a:latin typeface="Arial" panose="020B0604020202020204" pitchFamily="34" charset="0"/>
                <a:cs typeface="Arial" panose="020B0604020202020204" pitchFamily="34" charset="0"/>
              </a:rPr>
              <a:t>meningokok</a:t>
            </a:r>
            <a:r>
              <a:rPr lang="tr-TR" sz="2200" dirty="0">
                <a:solidFill>
                  <a:schemeClr val="tx1"/>
                </a:solidFill>
                <a:latin typeface="Arial" panose="020B0604020202020204" pitchFamily="34" charset="0"/>
                <a:cs typeface="Arial" panose="020B0604020202020204" pitchFamily="34" charset="0"/>
              </a:rPr>
              <a:t> taşıyıcılığı önlenebilmekte</a:t>
            </a:r>
          </a:p>
          <a:p>
            <a:pPr marL="0" indent="0">
              <a:buNone/>
            </a:pPr>
            <a:endParaRPr lang="tr-TR" sz="2000" dirty="0">
              <a:solidFill>
                <a:schemeClr val="tx1"/>
              </a:solidFill>
              <a:latin typeface="Arial" panose="020B0604020202020204" pitchFamily="34" charset="0"/>
              <a:cs typeface="Arial" panose="020B0604020202020204" pitchFamily="34" charset="0"/>
            </a:endParaRPr>
          </a:p>
          <a:p>
            <a:pPr marL="0" indent="0">
              <a:buNone/>
            </a:pPr>
            <a:r>
              <a:rPr lang="tr-TR" sz="2000" dirty="0">
                <a:solidFill>
                  <a:schemeClr val="tx1"/>
                </a:solidFill>
                <a:latin typeface="Arial" panose="020B0604020202020204" pitchFamily="34" charset="0"/>
                <a:cs typeface="Arial" panose="020B0604020202020204" pitchFamily="34" charset="0"/>
              </a:rPr>
              <a:t> </a:t>
            </a:r>
          </a:p>
          <a:p>
            <a:endParaRPr lang="tr-TR" dirty="0"/>
          </a:p>
        </p:txBody>
      </p:sp>
    </p:spTree>
    <p:extLst>
      <p:ext uri="{BB962C8B-B14F-4D97-AF65-F5344CB8AC3E}">
        <p14:creationId xmlns:p14="http://schemas.microsoft.com/office/powerpoint/2010/main" val="36462732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57F01874-F9B0-4E22-89D0-D9C4BF0B4AC5}"/>
              </a:ext>
            </a:extLst>
          </p:cNvPr>
          <p:cNvSpPr>
            <a:spLocks noGrp="1"/>
          </p:cNvSpPr>
          <p:nvPr>
            <p:ph type="title"/>
          </p:nvPr>
        </p:nvSpPr>
        <p:spPr>
          <a:xfrm>
            <a:off x="1371600" y="462775"/>
            <a:ext cx="9601200" cy="1485900"/>
          </a:xfrm>
        </p:spPr>
        <p:txBody>
          <a:bodyPr/>
          <a:lstStyle/>
          <a:p>
            <a:r>
              <a:rPr lang="tr-TR" dirty="0" err="1"/>
              <a:t>Endikasyonları</a:t>
            </a:r>
            <a:r>
              <a:rPr lang="tr-TR" dirty="0"/>
              <a:t> </a:t>
            </a:r>
          </a:p>
        </p:txBody>
      </p:sp>
      <p:sp>
        <p:nvSpPr>
          <p:cNvPr id="3" name="İçerik Yer Tutucusu 2">
            <a:extLst>
              <a:ext uri="{FF2B5EF4-FFF2-40B4-BE49-F238E27FC236}">
                <a16:creationId xmlns:a16="http://schemas.microsoft.com/office/drawing/2014/main" id="{DE0E2864-12D0-43C8-9773-09296676ED45}"/>
              </a:ext>
            </a:extLst>
          </p:cNvPr>
          <p:cNvSpPr>
            <a:spLocks noGrp="1"/>
          </p:cNvSpPr>
          <p:nvPr>
            <p:ph idx="1"/>
          </p:nvPr>
        </p:nvSpPr>
        <p:spPr>
          <a:xfrm>
            <a:off x="1371600" y="1605775"/>
            <a:ext cx="9601200" cy="5018049"/>
          </a:xfrm>
        </p:spPr>
        <p:txBody>
          <a:bodyPr>
            <a:normAutofit fontScale="92500"/>
          </a:bodyPr>
          <a:lstStyle/>
          <a:p>
            <a:pPr marL="0" indent="0">
              <a:buNone/>
            </a:pPr>
            <a:r>
              <a:rPr lang="tr-TR" sz="2400" dirty="0">
                <a:solidFill>
                  <a:schemeClr val="tx1"/>
                </a:solidFill>
                <a:latin typeface="Arial" panose="020B0604020202020204" pitchFamily="34" charset="0"/>
                <a:cs typeface="Arial" panose="020B0604020202020204" pitchFamily="34" charset="0"/>
              </a:rPr>
              <a:t>     • Bakımevlerinde yaşayan kişiler </a:t>
            </a:r>
          </a:p>
          <a:p>
            <a:pPr marL="0" indent="0">
              <a:buNone/>
            </a:pPr>
            <a:r>
              <a:rPr lang="tr-TR" sz="2400" dirty="0">
                <a:solidFill>
                  <a:schemeClr val="tx1"/>
                </a:solidFill>
                <a:latin typeface="Arial" panose="020B0604020202020204" pitchFamily="34" charset="0"/>
                <a:cs typeface="Arial" panose="020B0604020202020204" pitchFamily="34" charset="0"/>
              </a:rPr>
              <a:t>     • Yurtta kalan öğrenciler </a:t>
            </a:r>
          </a:p>
          <a:p>
            <a:pPr marL="0" indent="0">
              <a:buNone/>
            </a:pPr>
            <a:r>
              <a:rPr lang="tr-TR" sz="2400" dirty="0">
                <a:solidFill>
                  <a:schemeClr val="tx1"/>
                </a:solidFill>
                <a:latin typeface="Arial" panose="020B0604020202020204" pitchFamily="34" charset="0"/>
                <a:cs typeface="Arial" panose="020B0604020202020204" pitchFamily="34" charset="0"/>
              </a:rPr>
              <a:t>     • Rutin olarak </a:t>
            </a:r>
            <a:r>
              <a:rPr lang="tr-TR" sz="2400" dirty="0" err="1">
                <a:solidFill>
                  <a:schemeClr val="tx1"/>
                </a:solidFill>
                <a:latin typeface="Arial" panose="020B0604020202020204" pitchFamily="34" charset="0"/>
                <a:cs typeface="Arial" panose="020B0604020202020204" pitchFamily="34" charset="0"/>
              </a:rPr>
              <a:t>N.meningitis</a:t>
            </a:r>
            <a:r>
              <a:rPr lang="tr-TR" sz="2400" dirty="0">
                <a:solidFill>
                  <a:schemeClr val="tx1"/>
                </a:solidFill>
                <a:latin typeface="Arial" panose="020B0604020202020204" pitchFamily="34" charset="0"/>
                <a:cs typeface="Arial" panose="020B0604020202020204" pitchFamily="34" charset="0"/>
              </a:rPr>
              <a:t> </a:t>
            </a:r>
            <a:r>
              <a:rPr lang="tr-TR" sz="2400" dirty="0" err="1">
                <a:solidFill>
                  <a:schemeClr val="tx1"/>
                </a:solidFill>
                <a:latin typeface="Arial" panose="020B0604020202020204" pitchFamily="34" charset="0"/>
                <a:cs typeface="Arial" panose="020B0604020202020204" pitchFamily="34" charset="0"/>
              </a:rPr>
              <a:t>suşları</a:t>
            </a:r>
            <a:r>
              <a:rPr lang="tr-TR" sz="2400" dirty="0">
                <a:solidFill>
                  <a:schemeClr val="tx1"/>
                </a:solidFill>
                <a:latin typeface="Arial" panose="020B0604020202020204" pitchFamily="34" charset="0"/>
                <a:cs typeface="Arial" panose="020B0604020202020204" pitchFamily="34" charset="0"/>
              </a:rPr>
              <a:t> ile karşılaşan laboratuvar çalışanları</a:t>
            </a:r>
          </a:p>
          <a:p>
            <a:pPr marL="0" indent="0">
              <a:buNone/>
            </a:pPr>
            <a:r>
              <a:rPr lang="tr-TR" sz="2400" dirty="0">
                <a:solidFill>
                  <a:schemeClr val="tx1"/>
                </a:solidFill>
                <a:latin typeface="Arial" panose="020B0604020202020204" pitchFamily="34" charset="0"/>
                <a:cs typeface="Arial" panose="020B0604020202020204" pitchFamily="34" charset="0"/>
              </a:rPr>
              <a:t>     • Askeri personel </a:t>
            </a:r>
          </a:p>
          <a:p>
            <a:pPr marL="0" indent="0">
              <a:buNone/>
            </a:pPr>
            <a:r>
              <a:rPr lang="tr-TR" sz="2400" dirty="0">
                <a:solidFill>
                  <a:schemeClr val="tx1"/>
                </a:solidFill>
                <a:latin typeface="Arial" panose="020B0604020202020204" pitchFamily="34" charset="0"/>
                <a:cs typeface="Arial" panose="020B0604020202020204" pitchFamily="34" charset="0"/>
              </a:rPr>
              <a:t>     • </a:t>
            </a:r>
            <a:r>
              <a:rPr lang="tr-TR" sz="2400" dirty="0" err="1">
                <a:solidFill>
                  <a:schemeClr val="tx1"/>
                </a:solidFill>
                <a:latin typeface="Arial" panose="020B0604020202020204" pitchFamily="34" charset="0"/>
                <a:cs typeface="Arial" panose="020B0604020202020204" pitchFamily="34" charset="0"/>
              </a:rPr>
              <a:t>Meningokokal</a:t>
            </a:r>
            <a:r>
              <a:rPr lang="tr-TR" sz="2400" dirty="0">
                <a:solidFill>
                  <a:schemeClr val="tx1"/>
                </a:solidFill>
                <a:latin typeface="Arial" panose="020B0604020202020204" pitchFamily="34" charset="0"/>
                <a:cs typeface="Arial" panose="020B0604020202020204" pitchFamily="34" charset="0"/>
              </a:rPr>
              <a:t> hastalığın </a:t>
            </a:r>
            <a:r>
              <a:rPr lang="tr-TR" sz="2400" dirty="0" err="1">
                <a:solidFill>
                  <a:schemeClr val="tx1"/>
                </a:solidFill>
                <a:latin typeface="Arial" panose="020B0604020202020204" pitchFamily="34" charset="0"/>
                <a:cs typeface="Arial" panose="020B0604020202020204" pitchFamily="34" charset="0"/>
              </a:rPr>
              <a:t>hiperendemik</a:t>
            </a:r>
            <a:r>
              <a:rPr lang="tr-TR" sz="2400" dirty="0">
                <a:solidFill>
                  <a:schemeClr val="tx1"/>
                </a:solidFill>
                <a:latin typeface="Arial" panose="020B0604020202020204" pitchFamily="34" charset="0"/>
                <a:cs typeface="Arial" panose="020B0604020202020204" pitchFamily="34" charset="0"/>
              </a:rPr>
              <a:t> veya </a:t>
            </a:r>
            <a:r>
              <a:rPr lang="tr-TR" sz="2400" dirty="0" err="1">
                <a:solidFill>
                  <a:schemeClr val="tx1"/>
                </a:solidFill>
                <a:latin typeface="Arial" panose="020B0604020202020204" pitchFamily="34" charset="0"/>
                <a:cs typeface="Arial" panose="020B0604020202020204" pitchFamily="34" charset="0"/>
              </a:rPr>
              <a:t>epidemik</a:t>
            </a:r>
            <a:r>
              <a:rPr lang="tr-TR" sz="2400" dirty="0">
                <a:solidFill>
                  <a:schemeClr val="tx1"/>
                </a:solidFill>
                <a:latin typeface="Arial" panose="020B0604020202020204" pitchFamily="34" charset="0"/>
                <a:cs typeface="Arial" panose="020B0604020202020204" pitchFamily="34" charset="0"/>
              </a:rPr>
              <a:t> olduğu ülkelerde yaşayan veya o bölgeye seyahat edecek kişiler     </a:t>
            </a:r>
          </a:p>
          <a:p>
            <a:pPr marL="0" indent="0">
              <a:buNone/>
            </a:pPr>
            <a:r>
              <a:rPr lang="tr-TR" sz="2400" dirty="0">
                <a:solidFill>
                  <a:schemeClr val="bg2">
                    <a:lumMod val="75000"/>
                  </a:schemeClr>
                </a:solidFill>
                <a:latin typeface="Arial" panose="020B0604020202020204" pitchFamily="34" charset="0"/>
                <a:cs typeface="Arial" panose="020B0604020202020204" pitchFamily="34" charset="0"/>
              </a:rPr>
              <a:t>     • Anatomik veya fonksiyonel </a:t>
            </a:r>
            <a:r>
              <a:rPr lang="tr-TR" sz="2400" dirty="0" err="1">
                <a:solidFill>
                  <a:schemeClr val="bg2">
                    <a:lumMod val="75000"/>
                  </a:schemeClr>
                </a:solidFill>
                <a:latin typeface="Arial" panose="020B0604020202020204" pitchFamily="34" charset="0"/>
                <a:cs typeface="Arial" panose="020B0604020202020204" pitchFamily="34" charset="0"/>
              </a:rPr>
              <a:t>aspleni</a:t>
            </a:r>
            <a:r>
              <a:rPr lang="tr-TR" sz="2400" dirty="0">
                <a:solidFill>
                  <a:schemeClr val="bg2">
                    <a:lumMod val="75000"/>
                  </a:schemeClr>
                </a:solidFill>
                <a:latin typeface="Arial" panose="020B0604020202020204" pitchFamily="34" charset="0"/>
                <a:cs typeface="Arial" panose="020B0604020202020204" pitchFamily="34" charset="0"/>
              </a:rPr>
              <a:t> </a:t>
            </a:r>
          </a:p>
          <a:p>
            <a:pPr marL="0" indent="0">
              <a:buNone/>
            </a:pPr>
            <a:r>
              <a:rPr lang="tr-TR" sz="2400" dirty="0">
                <a:solidFill>
                  <a:schemeClr val="bg2">
                    <a:lumMod val="75000"/>
                  </a:schemeClr>
                </a:solidFill>
                <a:latin typeface="Arial" panose="020B0604020202020204" pitchFamily="34" charset="0"/>
                <a:cs typeface="Arial" panose="020B0604020202020204" pitchFamily="34" charset="0"/>
              </a:rPr>
              <a:t>     • Orak hücreli anemi</a:t>
            </a:r>
          </a:p>
          <a:p>
            <a:pPr marL="0" indent="0">
              <a:buNone/>
            </a:pPr>
            <a:r>
              <a:rPr lang="tr-TR" sz="2400" dirty="0">
                <a:solidFill>
                  <a:schemeClr val="bg2">
                    <a:lumMod val="75000"/>
                  </a:schemeClr>
                </a:solidFill>
                <a:latin typeface="Arial" panose="020B0604020202020204" pitchFamily="34" charset="0"/>
                <a:cs typeface="Arial" panose="020B0604020202020204" pitchFamily="34" charset="0"/>
              </a:rPr>
              <a:t>     • Geç </a:t>
            </a:r>
            <a:r>
              <a:rPr lang="tr-TR" sz="2400" dirty="0" err="1">
                <a:solidFill>
                  <a:schemeClr val="bg2">
                    <a:lumMod val="75000"/>
                  </a:schemeClr>
                </a:solidFill>
                <a:latin typeface="Arial" panose="020B0604020202020204" pitchFamily="34" charset="0"/>
                <a:cs typeface="Arial" panose="020B0604020202020204" pitchFamily="34" charset="0"/>
              </a:rPr>
              <a:t>kompleman</a:t>
            </a:r>
            <a:r>
              <a:rPr lang="tr-TR" sz="2400" dirty="0">
                <a:solidFill>
                  <a:schemeClr val="bg2">
                    <a:lumMod val="75000"/>
                  </a:schemeClr>
                </a:solidFill>
                <a:latin typeface="Arial" panose="020B0604020202020204" pitchFamily="34" charset="0"/>
                <a:cs typeface="Arial" panose="020B0604020202020204" pitchFamily="34" charset="0"/>
              </a:rPr>
              <a:t> (C5-9) </a:t>
            </a:r>
            <a:r>
              <a:rPr lang="tr-TR" sz="2400" dirty="0" err="1">
                <a:solidFill>
                  <a:schemeClr val="bg2">
                    <a:lumMod val="75000"/>
                  </a:schemeClr>
                </a:solidFill>
                <a:latin typeface="Arial" panose="020B0604020202020204" pitchFamily="34" charset="0"/>
                <a:cs typeface="Arial" panose="020B0604020202020204" pitchFamily="34" charset="0"/>
              </a:rPr>
              <a:t>komponent</a:t>
            </a:r>
            <a:r>
              <a:rPr lang="tr-TR" sz="2400" dirty="0">
                <a:solidFill>
                  <a:schemeClr val="bg2">
                    <a:lumMod val="75000"/>
                  </a:schemeClr>
                </a:solidFill>
                <a:latin typeface="Arial" panose="020B0604020202020204" pitchFamily="34" charset="0"/>
                <a:cs typeface="Arial" panose="020B0604020202020204" pitchFamily="34" charset="0"/>
              </a:rPr>
              <a:t> yetmezlikleri</a:t>
            </a:r>
          </a:p>
          <a:p>
            <a:pPr marL="0" indent="0">
              <a:buNone/>
            </a:pPr>
            <a:r>
              <a:rPr lang="tr-TR" sz="2400" dirty="0">
                <a:solidFill>
                  <a:schemeClr val="bg2">
                    <a:lumMod val="75000"/>
                  </a:schemeClr>
                </a:solidFill>
                <a:latin typeface="Arial" panose="020B0604020202020204" pitchFamily="34" charset="0"/>
                <a:cs typeface="Arial" panose="020B0604020202020204" pitchFamily="34" charset="0"/>
              </a:rPr>
              <a:t>     • </a:t>
            </a:r>
            <a:r>
              <a:rPr lang="tr-TR" sz="2400" dirty="0" err="1">
                <a:solidFill>
                  <a:schemeClr val="bg2">
                    <a:lumMod val="75000"/>
                  </a:schemeClr>
                </a:solidFill>
                <a:latin typeface="Arial" panose="020B0604020202020204" pitchFamily="34" charset="0"/>
                <a:cs typeface="Arial" panose="020B0604020202020204" pitchFamily="34" charset="0"/>
              </a:rPr>
              <a:t>Ekulizumab</a:t>
            </a:r>
            <a:r>
              <a:rPr lang="tr-TR" sz="2400" dirty="0">
                <a:solidFill>
                  <a:schemeClr val="bg2">
                    <a:lumMod val="75000"/>
                  </a:schemeClr>
                </a:solidFill>
                <a:latin typeface="Arial" panose="020B0604020202020204" pitchFamily="34" charset="0"/>
                <a:cs typeface="Arial" panose="020B0604020202020204" pitchFamily="34" charset="0"/>
              </a:rPr>
              <a:t> kullananlar</a:t>
            </a:r>
          </a:p>
          <a:p>
            <a:pPr marL="0" indent="0">
              <a:buNone/>
            </a:pPr>
            <a:r>
              <a:rPr lang="tr-TR" sz="2400" dirty="0">
                <a:latin typeface="Arial" panose="020B0604020202020204" pitchFamily="34" charset="0"/>
                <a:cs typeface="Arial" panose="020B0604020202020204" pitchFamily="34" charset="0"/>
              </a:rPr>
              <a:t>         </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08855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C5032A5-8363-4859-BF0C-32972659D29A}"/>
              </a:ext>
            </a:extLst>
          </p:cNvPr>
          <p:cNvSpPr>
            <a:spLocks noGrp="1"/>
          </p:cNvSpPr>
          <p:nvPr>
            <p:ph idx="1"/>
          </p:nvPr>
        </p:nvSpPr>
        <p:spPr>
          <a:xfrm>
            <a:off x="1016618" y="1538868"/>
            <a:ext cx="10781371" cy="5029199"/>
          </a:xfrm>
        </p:spPr>
        <p:txBody>
          <a:bodyPr>
            <a:normAutofit/>
          </a:bodyPr>
          <a:lstStyle/>
          <a:p>
            <a:r>
              <a:rPr lang="tr-TR" sz="2400" dirty="0" err="1">
                <a:solidFill>
                  <a:schemeClr val="tx1"/>
                </a:solidFill>
                <a:latin typeface="Arial" panose="020B0604020202020204" pitchFamily="34" charset="0"/>
                <a:cs typeface="Arial" panose="020B0604020202020204" pitchFamily="34" charset="0"/>
              </a:rPr>
              <a:t>Konjuge</a:t>
            </a:r>
            <a:r>
              <a:rPr lang="tr-TR" sz="2400" dirty="0">
                <a:solidFill>
                  <a:schemeClr val="tx1"/>
                </a:solidFill>
                <a:latin typeface="Arial" panose="020B0604020202020204" pitchFamily="34" charset="0"/>
                <a:cs typeface="Arial" panose="020B0604020202020204" pitchFamily="34" charset="0"/>
              </a:rPr>
              <a:t> </a:t>
            </a:r>
            <a:r>
              <a:rPr lang="tr-TR" sz="2400" dirty="0" err="1">
                <a:solidFill>
                  <a:schemeClr val="tx1"/>
                </a:solidFill>
                <a:latin typeface="Arial" panose="020B0604020202020204" pitchFamily="34" charset="0"/>
                <a:cs typeface="Arial" panose="020B0604020202020204" pitchFamily="34" charset="0"/>
              </a:rPr>
              <a:t>meningokok</a:t>
            </a:r>
            <a:r>
              <a:rPr lang="tr-TR" sz="2400" dirty="0">
                <a:solidFill>
                  <a:schemeClr val="tx1"/>
                </a:solidFill>
                <a:latin typeface="Arial" panose="020B0604020202020204" pitchFamily="34" charset="0"/>
                <a:cs typeface="Arial" panose="020B0604020202020204" pitchFamily="34" charset="0"/>
              </a:rPr>
              <a:t> aşısı (MCV4) 55 yaş üzeri erişkinlere:</a:t>
            </a:r>
          </a:p>
          <a:p>
            <a:pPr marL="0" indent="0">
              <a:buNone/>
            </a:pPr>
            <a:r>
              <a:rPr lang="tr-TR" sz="2400" dirty="0">
                <a:solidFill>
                  <a:schemeClr val="tx1"/>
                </a:solidFill>
                <a:latin typeface="Arial" panose="020B0604020202020204" pitchFamily="34" charset="0"/>
                <a:cs typeface="Arial" panose="020B0604020202020204" pitchFamily="34" charset="0"/>
              </a:rPr>
              <a:t>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tr-TR" sz="2400" dirty="0" err="1">
                <a:solidFill>
                  <a:schemeClr val="tx1"/>
                </a:solidFill>
                <a:latin typeface="Arial" panose="020B0604020202020204" pitchFamily="34" charset="0"/>
                <a:cs typeface="Arial" panose="020B0604020202020204" pitchFamily="34" charset="0"/>
              </a:rPr>
              <a:t>endikasyonlardan</a:t>
            </a:r>
            <a:r>
              <a:rPr lang="tr-TR" sz="2400" dirty="0">
                <a:solidFill>
                  <a:schemeClr val="tx1"/>
                </a:solidFill>
                <a:latin typeface="Arial" panose="020B0604020202020204" pitchFamily="34" charset="0"/>
                <a:cs typeface="Arial" panose="020B0604020202020204" pitchFamily="34" charset="0"/>
              </a:rPr>
              <a:t> herhangi biri olmasa da uygulanabilir</a:t>
            </a:r>
          </a:p>
          <a:p>
            <a:pPr marL="0" indent="0">
              <a:buNone/>
            </a:pPr>
            <a:endParaRPr lang="tr-TR" sz="2400" dirty="0">
              <a:solidFill>
                <a:schemeClr val="tx1"/>
              </a:solidFill>
              <a:latin typeface="Arial" panose="020B0604020202020204" pitchFamily="34" charset="0"/>
              <a:cs typeface="Arial" panose="020B0604020202020204" pitchFamily="34" charset="0"/>
            </a:endParaRPr>
          </a:p>
          <a:p>
            <a:pPr marL="0" indent="0">
              <a:buNone/>
            </a:pPr>
            <a:endParaRPr lang="tr-TR" sz="2400" dirty="0">
              <a:solidFill>
                <a:schemeClr val="tx1"/>
              </a:solidFill>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Ülkemizde hac ziyareti yapacak olan bireylere:</a:t>
            </a:r>
          </a:p>
          <a:p>
            <a:pPr marL="0" indent="0">
              <a:buNone/>
            </a:pPr>
            <a:r>
              <a:rPr lang="tr-TR" sz="2400" dirty="0">
                <a:solidFill>
                  <a:schemeClr val="tx1"/>
                </a:solidFill>
                <a:latin typeface="Arial" panose="020B0604020202020204" pitchFamily="34" charset="0"/>
                <a:cs typeface="Arial" panose="020B0604020202020204" pitchFamily="34" charset="0"/>
              </a:rPr>
              <a:t>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tr-TR" sz="2400" dirty="0">
                <a:solidFill>
                  <a:schemeClr val="tx1"/>
                </a:solidFill>
                <a:latin typeface="Arial" panose="020B0604020202020204" pitchFamily="34" charset="0"/>
                <a:cs typeface="Arial" panose="020B0604020202020204" pitchFamily="34" charset="0"/>
              </a:rPr>
              <a:t>rutin olarak ülkemizden ayrılmadan yaklaşık bir ay önce yapılmalı </a:t>
            </a:r>
          </a:p>
          <a:p>
            <a:pPr marL="0" indent="0">
              <a:buNone/>
            </a:pP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67291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4F9DCF-549D-4B2F-B5DD-7C930D097D2C}"/>
              </a:ext>
            </a:extLst>
          </p:cNvPr>
          <p:cNvSpPr>
            <a:spLocks noGrp="1"/>
          </p:cNvSpPr>
          <p:nvPr>
            <p:ph type="title"/>
          </p:nvPr>
        </p:nvSpPr>
        <p:spPr>
          <a:xfrm>
            <a:off x="1371600" y="395868"/>
            <a:ext cx="9601200" cy="1485900"/>
          </a:xfrm>
        </p:spPr>
        <p:txBody>
          <a:bodyPr>
            <a:normAutofit/>
          </a:bodyPr>
          <a:lstStyle/>
          <a:p>
            <a:r>
              <a:rPr lang="tr-TR" sz="3600" b="1" dirty="0">
                <a:solidFill>
                  <a:schemeClr val="accent1"/>
                </a:solidFill>
                <a:latin typeface="Arial" panose="020B0604020202020204" pitchFamily="34" charset="0"/>
                <a:cs typeface="Arial" panose="020B0604020202020204" pitchFamily="34" charset="0"/>
              </a:rPr>
              <a:t>Human </a:t>
            </a:r>
            <a:r>
              <a:rPr lang="tr-TR" sz="3600" b="1" dirty="0" err="1">
                <a:solidFill>
                  <a:schemeClr val="accent1"/>
                </a:solidFill>
                <a:latin typeface="Arial" panose="020B0604020202020204" pitchFamily="34" charset="0"/>
                <a:cs typeface="Arial" panose="020B0604020202020204" pitchFamily="34" charset="0"/>
              </a:rPr>
              <a:t>Papilloma</a:t>
            </a:r>
            <a:r>
              <a:rPr lang="tr-TR" sz="3600" b="1" dirty="0">
                <a:solidFill>
                  <a:schemeClr val="accent1"/>
                </a:solidFill>
                <a:latin typeface="Arial" panose="020B0604020202020204" pitchFamily="34" charset="0"/>
                <a:cs typeface="Arial" panose="020B0604020202020204" pitchFamily="34" charset="0"/>
              </a:rPr>
              <a:t> Virüs Aşısı</a:t>
            </a:r>
          </a:p>
        </p:txBody>
      </p:sp>
      <p:sp>
        <p:nvSpPr>
          <p:cNvPr id="3" name="İçerik Yer Tutucusu 2">
            <a:extLst>
              <a:ext uri="{FF2B5EF4-FFF2-40B4-BE49-F238E27FC236}">
                <a16:creationId xmlns:a16="http://schemas.microsoft.com/office/drawing/2014/main" id="{56EAF7EF-2DEE-465E-B04B-95A0457E56E8}"/>
              </a:ext>
            </a:extLst>
          </p:cNvPr>
          <p:cNvSpPr>
            <a:spLocks noGrp="1"/>
          </p:cNvSpPr>
          <p:nvPr>
            <p:ph idx="1"/>
          </p:nvPr>
        </p:nvSpPr>
        <p:spPr>
          <a:xfrm>
            <a:off x="1371600" y="1428750"/>
            <a:ext cx="10705171" cy="5196272"/>
          </a:xfrm>
        </p:spPr>
        <p:txBody>
          <a:bodyPr>
            <a:noAutofit/>
          </a:bodyPr>
          <a:lstStyle/>
          <a:p>
            <a:r>
              <a:rPr lang="tr-TR" sz="2200" dirty="0">
                <a:solidFill>
                  <a:schemeClr val="tx1"/>
                </a:solidFill>
                <a:latin typeface="Arial" panose="020B0604020202020204" pitchFamily="34" charset="0"/>
                <a:cs typeface="Arial" panose="020B0604020202020204" pitchFamily="34" charset="0"/>
              </a:rPr>
              <a:t>Aşı: </a:t>
            </a:r>
            <a:r>
              <a:rPr lang="tr-TR" sz="2200" dirty="0" err="1">
                <a:solidFill>
                  <a:schemeClr val="tx1"/>
                </a:solidFill>
                <a:latin typeface="Arial" panose="020B0604020202020204" pitchFamily="34" charset="0"/>
                <a:cs typeface="Arial" panose="020B0604020202020204" pitchFamily="34" charset="0"/>
              </a:rPr>
              <a:t>R</a:t>
            </a:r>
            <a:r>
              <a:rPr lang="tr-TR" sz="2200" b="0" i="0" u="none" strike="noStrike" baseline="0" dirty="0" err="1">
                <a:solidFill>
                  <a:schemeClr val="tx1"/>
                </a:solidFill>
                <a:latin typeface="Arial" panose="020B0604020202020204" pitchFamily="34" charset="0"/>
                <a:cs typeface="Arial" panose="020B0604020202020204" pitchFamily="34" charset="0"/>
              </a:rPr>
              <a:t>ekombinant-inaktif</a:t>
            </a:r>
            <a:r>
              <a:rPr lang="tr-TR" sz="2200" b="0" i="0" u="none" strike="noStrike" baseline="0" dirty="0">
                <a:solidFill>
                  <a:schemeClr val="tx1"/>
                </a:solidFill>
                <a:latin typeface="Arial" panose="020B0604020202020204" pitchFamily="34" charset="0"/>
                <a:cs typeface="Arial" panose="020B0604020202020204" pitchFamily="34" charset="0"/>
              </a:rPr>
              <a:t> aşı </a:t>
            </a:r>
          </a:p>
          <a:p>
            <a:endParaRPr lang="tr-TR" sz="2200" b="0" i="0" u="none" strike="noStrike" baseline="0" dirty="0">
              <a:solidFill>
                <a:schemeClr val="tx1"/>
              </a:solidFill>
              <a:latin typeface="Arial" panose="020B0604020202020204" pitchFamily="34" charset="0"/>
              <a:cs typeface="Arial" panose="020B0604020202020204" pitchFamily="34" charset="0"/>
            </a:endParaRPr>
          </a:p>
          <a:p>
            <a:r>
              <a:rPr lang="tr-TR" sz="2200" b="0" i="0" u="none" strike="noStrike" baseline="0" dirty="0">
                <a:solidFill>
                  <a:schemeClr val="tx1"/>
                </a:solidFill>
                <a:latin typeface="Arial" panose="020B0604020202020204" pitchFamily="34" charset="0"/>
                <a:cs typeface="Arial" panose="020B0604020202020204" pitchFamily="34" charset="0"/>
              </a:rPr>
              <a:t>Uygulama: </a:t>
            </a:r>
            <a:r>
              <a:rPr lang="tr-TR" sz="2200" dirty="0" err="1">
                <a:solidFill>
                  <a:schemeClr val="tx1"/>
                </a:solidFill>
                <a:latin typeface="Arial" panose="020B0604020202020204" pitchFamily="34" charset="0"/>
                <a:cs typeface="Arial" panose="020B0604020202020204" pitchFamily="34" charset="0"/>
              </a:rPr>
              <a:t>Intramuskuler</a:t>
            </a:r>
            <a:r>
              <a:rPr lang="tr-TR" sz="2200" dirty="0">
                <a:solidFill>
                  <a:schemeClr val="tx1"/>
                </a:solidFill>
                <a:latin typeface="Arial" panose="020B0604020202020204" pitchFamily="34" charset="0"/>
                <a:cs typeface="Arial" panose="020B0604020202020204" pitchFamily="34" charset="0"/>
              </a:rPr>
              <a:t> – 3 doz </a:t>
            </a:r>
          </a:p>
          <a:p>
            <a:pPr marL="0" indent="0">
              <a:buNone/>
            </a:pPr>
            <a:r>
              <a:rPr lang="tr-TR" sz="2000" dirty="0">
                <a:latin typeface="Arial" panose="020B0604020202020204" pitchFamily="34" charset="0"/>
                <a:cs typeface="Arial" panose="020B0604020202020204" pitchFamily="34" charset="0"/>
              </a:rPr>
              <a:t>                          </a:t>
            </a:r>
            <a:r>
              <a:rPr lang="tr-TR" dirty="0">
                <a:solidFill>
                  <a:schemeClr val="tx1"/>
                </a:solidFill>
                <a:latin typeface="Arial" panose="020B0604020202020204" pitchFamily="34" charset="0"/>
                <a:cs typeface="Arial" panose="020B0604020202020204" pitchFamily="34" charset="0"/>
              </a:rPr>
              <a:t>- Dört ve dokuz </a:t>
            </a:r>
            <a:r>
              <a:rPr lang="tr-TR" dirty="0" err="1">
                <a:solidFill>
                  <a:schemeClr val="tx1"/>
                </a:solidFill>
                <a:latin typeface="Arial" panose="020B0604020202020204" pitchFamily="34" charset="0"/>
                <a:cs typeface="Arial" panose="020B0604020202020204" pitchFamily="34" charset="0"/>
              </a:rPr>
              <a:t>valanlı</a:t>
            </a:r>
            <a:r>
              <a:rPr lang="tr-TR" dirty="0">
                <a:solidFill>
                  <a:schemeClr val="tx1"/>
                </a:solidFill>
                <a:latin typeface="Arial" panose="020B0604020202020204" pitchFamily="34" charset="0"/>
                <a:cs typeface="Arial" panose="020B0604020202020204" pitchFamily="34" charset="0"/>
              </a:rPr>
              <a:t> aşı 0, 2 ve 6. aylarda</a:t>
            </a:r>
          </a:p>
          <a:p>
            <a:pPr marL="0" indent="0">
              <a:buNone/>
            </a:pPr>
            <a:r>
              <a:rPr lang="tr-TR" dirty="0">
                <a:solidFill>
                  <a:schemeClr val="tx1"/>
                </a:solidFill>
                <a:latin typeface="Arial" panose="020B0604020202020204" pitchFamily="34" charset="0"/>
                <a:cs typeface="Arial" panose="020B0604020202020204" pitchFamily="34" charset="0"/>
              </a:rPr>
              <a:t>                          - İki </a:t>
            </a:r>
            <a:r>
              <a:rPr lang="tr-TR" dirty="0" err="1">
                <a:solidFill>
                  <a:schemeClr val="tx1"/>
                </a:solidFill>
                <a:latin typeface="Arial" panose="020B0604020202020204" pitchFamily="34" charset="0"/>
                <a:cs typeface="Arial" panose="020B0604020202020204" pitchFamily="34" charset="0"/>
              </a:rPr>
              <a:t>valanlı</a:t>
            </a:r>
            <a:r>
              <a:rPr lang="tr-TR" dirty="0">
                <a:solidFill>
                  <a:schemeClr val="tx1"/>
                </a:solidFill>
                <a:latin typeface="Arial" panose="020B0604020202020204" pitchFamily="34" charset="0"/>
                <a:cs typeface="Arial" panose="020B0604020202020204" pitchFamily="34" charset="0"/>
              </a:rPr>
              <a:t> aşı ise 0,1 ve 6. aylarda yapılmalı </a:t>
            </a:r>
          </a:p>
          <a:p>
            <a:pPr marL="0" indent="0">
              <a:buNone/>
            </a:pPr>
            <a:endParaRPr lang="tr-TR" dirty="0">
              <a:solidFill>
                <a:schemeClr val="tx1"/>
              </a:solidFill>
              <a:latin typeface="Arial" panose="020B0604020202020204" pitchFamily="34" charset="0"/>
              <a:cs typeface="Arial" panose="020B0604020202020204" pitchFamily="34" charset="0"/>
            </a:endParaRPr>
          </a:p>
          <a:p>
            <a:r>
              <a:rPr lang="tr-TR" sz="2000" dirty="0">
                <a:solidFill>
                  <a:schemeClr val="tx1"/>
                </a:solidFill>
                <a:latin typeface="Arial" panose="020B0604020202020204" pitchFamily="34" charset="0"/>
                <a:cs typeface="Arial" panose="020B0604020202020204" pitchFamily="34" charset="0"/>
              </a:rPr>
              <a:t>Koruyuculuk: En az 5 yıl</a:t>
            </a:r>
            <a:endParaRPr lang="tr-TR" dirty="0">
              <a:solidFill>
                <a:schemeClr val="tx1"/>
              </a:solidFill>
              <a:latin typeface="Arial" panose="020B0604020202020204" pitchFamily="34" charset="0"/>
              <a:cs typeface="Arial" panose="020B0604020202020204" pitchFamily="34" charset="0"/>
            </a:endParaRPr>
          </a:p>
          <a:p>
            <a:endParaRPr lang="tr-TR" sz="2200" b="0" i="0" u="none" strike="noStrike" baseline="0" dirty="0">
              <a:solidFill>
                <a:schemeClr val="tx1"/>
              </a:solidFill>
              <a:latin typeface="Arial" panose="020B0604020202020204" pitchFamily="34" charset="0"/>
              <a:cs typeface="Arial" panose="020B0604020202020204" pitchFamily="34" charset="0"/>
            </a:endParaRPr>
          </a:p>
          <a:p>
            <a:r>
              <a:rPr lang="tr-TR" sz="2200" dirty="0">
                <a:solidFill>
                  <a:schemeClr val="tx1"/>
                </a:solidFill>
                <a:latin typeface="Arial" panose="020B0604020202020204" pitchFamily="34" charset="0"/>
                <a:cs typeface="Arial" panose="020B0604020202020204" pitchFamily="34" charset="0"/>
              </a:rPr>
              <a:t>DSÖ’nün güncel önerilerine göre </a:t>
            </a:r>
            <a:r>
              <a:rPr lang="tr-TR" sz="22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tr-TR" sz="2200" dirty="0">
                <a:solidFill>
                  <a:schemeClr val="tx1"/>
                </a:solidFill>
                <a:latin typeface="Arial" panose="020B0604020202020204" pitchFamily="34" charset="0"/>
                <a:cs typeface="Arial" panose="020B0604020202020204" pitchFamily="34" charset="0"/>
              </a:rPr>
              <a:t>9-13 yaş arası kız çocuklarına uygulanmalı</a:t>
            </a:r>
            <a:endParaRPr lang="tr-TR" sz="2200" b="0" i="0" u="none" strike="noStrike" baseline="0" dirty="0">
              <a:solidFill>
                <a:schemeClr val="tx1"/>
              </a:solidFill>
              <a:latin typeface="Arial" panose="020B0604020202020204" pitchFamily="34" charset="0"/>
              <a:cs typeface="Arial" panose="020B0604020202020204" pitchFamily="34" charset="0"/>
            </a:endParaRPr>
          </a:p>
          <a:p>
            <a:endParaRPr lang="tr-TR" sz="2200" dirty="0">
              <a:solidFill>
                <a:schemeClr val="tx1"/>
              </a:solidFill>
              <a:latin typeface="Arial" panose="020B0604020202020204" pitchFamily="34" charset="0"/>
              <a:cs typeface="Arial" panose="020B0604020202020204" pitchFamily="34" charset="0"/>
            </a:endParaRPr>
          </a:p>
          <a:p>
            <a:r>
              <a:rPr lang="tr-TR" sz="2200" dirty="0">
                <a:solidFill>
                  <a:schemeClr val="tx1"/>
                </a:solidFill>
                <a:latin typeface="Arial" panose="020B0604020202020204" pitchFamily="34" charset="0"/>
                <a:cs typeface="Arial" panose="020B0604020202020204" pitchFamily="34" charset="0"/>
              </a:rPr>
              <a:t>HPV aşısı için bir üst yaş sınırı bulunmamakta</a:t>
            </a:r>
          </a:p>
          <a:p>
            <a:pPr marL="0" indent="0">
              <a:buNone/>
            </a:pPr>
            <a:endParaRPr lang="tr-TR" sz="2200" dirty="0">
              <a:solidFill>
                <a:schemeClr val="tx1"/>
              </a:solidFill>
              <a:latin typeface="Arial" panose="020B0604020202020204" pitchFamily="34" charset="0"/>
              <a:cs typeface="Arial" panose="020B0604020202020204" pitchFamily="34" charset="0"/>
            </a:endParaRPr>
          </a:p>
          <a:p>
            <a:endParaRPr lang="tr-TR" sz="2200" dirty="0">
              <a:solidFill>
                <a:schemeClr val="tx1"/>
              </a:solidFill>
              <a:latin typeface="Arial" panose="020B0604020202020204" pitchFamily="34" charset="0"/>
              <a:cs typeface="Arial" panose="020B0604020202020204" pitchFamily="34" charset="0"/>
            </a:endParaRPr>
          </a:p>
        </p:txBody>
      </p:sp>
      <p:pic>
        <p:nvPicPr>
          <p:cNvPr id="1028" name="Picture 4" descr="Z (256×197)">
            <a:extLst>
              <a:ext uri="{FF2B5EF4-FFF2-40B4-BE49-F238E27FC236}">
                <a16:creationId xmlns:a16="http://schemas.microsoft.com/office/drawing/2014/main" id="{F0A0E611-730C-404D-AAFB-C2BBCE60BC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7786" y="795802"/>
            <a:ext cx="243840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7565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43EB7D-51F2-4A72-8A1A-3E83BA65A7C4}"/>
              </a:ext>
            </a:extLst>
          </p:cNvPr>
          <p:cNvSpPr>
            <a:spLocks noGrp="1"/>
          </p:cNvSpPr>
          <p:nvPr>
            <p:ph type="title"/>
          </p:nvPr>
        </p:nvSpPr>
        <p:spPr/>
        <p:txBody>
          <a:bodyPr>
            <a:normAutofit/>
          </a:bodyPr>
          <a:lstStyle/>
          <a:p>
            <a:r>
              <a:rPr lang="tr-TR" sz="4400" dirty="0">
                <a:solidFill>
                  <a:schemeClr val="accent1"/>
                </a:solidFill>
                <a:latin typeface="Arial" panose="020B0604020202020204" pitchFamily="34" charset="0"/>
                <a:cs typeface="Arial" panose="020B0604020202020204" pitchFamily="34" charset="0"/>
              </a:rPr>
              <a:t>3 tip HPV aşısı:</a:t>
            </a:r>
            <a:br>
              <a:rPr lang="tr-TR" sz="4400" dirty="0">
                <a:solidFill>
                  <a:schemeClr val="accent1"/>
                </a:solidFill>
                <a:latin typeface="Arial" panose="020B0604020202020204" pitchFamily="34" charset="0"/>
                <a:cs typeface="Arial" panose="020B0604020202020204" pitchFamily="34" charset="0"/>
              </a:rPr>
            </a:br>
            <a:endParaRPr lang="tr-TR" dirty="0"/>
          </a:p>
        </p:txBody>
      </p:sp>
      <p:pic>
        <p:nvPicPr>
          <p:cNvPr id="5" name="Resim 4">
            <a:extLst>
              <a:ext uri="{FF2B5EF4-FFF2-40B4-BE49-F238E27FC236}">
                <a16:creationId xmlns:a16="http://schemas.microsoft.com/office/drawing/2014/main" id="{647662BC-B715-4FF4-B33A-9B241BCD5ADC}"/>
              </a:ext>
            </a:extLst>
          </p:cNvPr>
          <p:cNvPicPr>
            <a:picLocks noChangeAspect="1"/>
          </p:cNvPicPr>
          <p:nvPr/>
        </p:nvPicPr>
        <p:blipFill>
          <a:blip r:embed="rId3"/>
          <a:stretch>
            <a:fillRect/>
          </a:stretch>
        </p:blipFill>
        <p:spPr>
          <a:xfrm>
            <a:off x="827790" y="1825625"/>
            <a:ext cx="10526010" cy="3574314"/>
          </a:xfrm>
          <a:prstGeom prst="rect">
            <a:avLst/>
          </a:prstGeom>
        </p:spPr>
      </p:pic>
      <p:sp>
        <p:nvSpPr>
          <p:cNvPr id="7" name="Metin kutusu 6">
            <a:extLst>
              <a:ext uri="{FF2B5EF4-FFF2-40B4-BE49-F238E27FC236}">
                <a16:creationId xmlns:a16="http://schemas.microsoft.com/office/drawing/2014/main" id="{79E3E9CB-3308-49BB-B046-34BDC754314F}"/>
              </a:ext>
            </a:extLst>
          </p:cNvPr>
          <p:cNvSpPr txBox="1"/>
          <p:nvPr/>
        </p:nvSpPr>
        <p:spPr>
          <a:xfrm>
            <a:off x="1140212" y="3017415"/>
            <a:ext cx="6094140" cy="369332"/>
          </a:xfrm>
          <a:prstGeom prst="rect">
            <a:avLst/>
          </a:prstGeom>
          <a:noFill/>
        </p:spPr>
        <p:txBody>
          <a:bodyPr wrap="square">
            <a:spAutoFit/>
          </a:bodyPr>
          <a:lstStyle/>
          <a:p>
            <a:r>
              <a:rPr lang="tr-TR" sz="1800" dirty="0">
                <a:latin typeface="Arial" panose="020B0604020202020204" pitchFamily="34" charset="0"/>
                <a:cs typeface="Arial" panose="020B0604020202020204" pitchFamily="34" charset="0"/>
              </a:rPr>
              <a:t>(</a:t>
            </a:r>
            <a:r>
              <a:rPr lang="tr-TR" sz="1800" dirty="0" err="1">
                <a:latin typeface="Arial" panose="020B0604020202020204" pitchFamily="34" charset="0"/>
                <a:cs typeface="Arial" panose="020B0604020202020204" pitchFamily="34" charset="0"/>
              </a:rPr>
              <a:t>Bivalan</a:t>
            </a:r>
            <a:r>
              <a:rPr lang="tr-TR" sz="1800" dirty="0">
                <a:latin typeface="Arial" panose="020B0604020202020204" pitchFamily="34" charset="0"/>
                <a:cs typeface="Arial" panose="020B0604020202020204" pitchFamily="34" charset="0"/>
              </a:rPr>
              <a:t>) </a:t>
            </a:r>
            <a:endParaRPr lang="tr-TR" dirty="0"/>
          </a:p>
        </p:txBody>
      </p:sp>
      <p:sp>
        <p:nvSpPr>
          <p:cNvPr id="9" name="Metin kutusu 8">
            <a:extLst>
              <a:ext uri="{FF2B5EF4-FFF2-40B4-BE49-F238E27FC236}">
                <a16:creationId xmlns:a16="http://schemas.microsoft.com/office/drawing/2014/main" id="{41951A30-D5E6-4CFE-AD72-AA2E34819981}"/>
              </a:ext>
            </a:extLst>
          </p:cNvPr>
          <p:cNvSpPr txBox="1"/>
          <p:nvPr/>
        </p:nvSpPr>
        <p:spPr>
          <a:xfrm>
            <a:off x="1140212" y="3931991"/>
            <a:ext cx="6094140" cy="369332"/>
          </a:xfrm>
          <a:prstGeom prst="rect">
            <a:avLst/>
          </a:prstGeom>
          <a:noFill/>
        </p:spPr>
        <p:txBody>
          <a:bodyPr wrap="square">
            <a:spAutoFit/>
          </a:bodyPr>
          <a:lstStyle/>
          <a:p>
            <a:r>
              <a:rPr lang="tr-TR" sz="1800" dirty="0">
                <a:latin typeface="Arial" panose="020B0604020202020204" pitchFamily="34" charset="0"/>
                <a:cs typeface="Arial" panose="020B0604020202020204" pitchFamily="34" charset="0"/>
              </a:rPr>
              <a:t>(</a:t>
            </a:r>
            <a:r>
              <a:rPr lang="tr-TR" sz="1800" dirty="0" err="1">
                <a:latin typeface="Arial" panose="020B0604020202020204" pitchFamily="34" charset="0"/>
                <a:cs typeface="Arial" panose="020B0604020202020204" pitchFamily="34" charset="0"/>
              </a:rPr>
              <a:t>Kuadrivalan</a:t>
            </a:r>
            <a:r>
              <a:rPr lang="tr-TR" sz="1800" dirty="0">
                <a:latin typeface="Arial" panose="020B0604020202020204" pitchFamily="34" charset="0"/>
                <a:cs typeface="Arial" panose="020B0604020202020204" pitchFamily="34" charset="0"/>
              </a:rPr>
              <a:t>) </a:t>
            </a:r>
            <a:endParaRPr lang="tr-TR" dirty="0"/>
          </a:p>
        </p:txBody>
      </p:sp>
      <p:sp>
        <p:nvSpPr>
          <p:cNvPr id="11" name="Metin kutusu 10">
            <a:extLst>
              <a:ext uri="{FF2B5EF4-FFF2-40B4-BE49-F238E27FC236}">
                <a16:creationId xmlns:a16="http://schemas.microsoft.com/office/drawing/2014/main" id="{FDD175C2-DE7E-4A84-8D76-4DB3BB84C3F8}"/>
              </a:ext>
            </a:extLst>
          </p:cNvPr>
          <p:cNvSpPr txBox="1"/>
          <p:nvPr/>
        </p:nvSpPr>
        <p:spPr>
          <a:xfrm>
            <a:off x="1340934" y="5054477"/>
            <a:ext cx="6094140" cy="369332"/>
          </a:xfrm>
          <a:prstGeom prst="rect">
            <a:avLst/>
          </a:prstGeom>
          <a:noFill/>
        </p:spPr>
        <p:txBody>
          <a:bodyPr wrap="square">
            <a:spAutoFit/>
          </a:bodyPr>
          <a:lstStyle/>
          <a:p>
            <a:r>
              <a:rPr lang="tr-TR" sz="1800" dirty="0">
                <a:latin typeface="Arial" panose="020B0604020202020204" pitchFamily="34" charset="0"/>
                <a:cs typeface="Arial" panose="020B0604020202020204" pitchFamily="34" charset="0"/>
              </a:rPr>
              <a:t>(9 </a:t>
            </a:r>
            <a:r>
              <a:rPr lang="tr-TR" sz="1800" dirty="0" err="1">
                <a:latin typeface="Arial" panose="020B0604020202020204" pitchFamily="34" charset="0"/>
                <a:cs typeface="Arial" panose="020B0604020202020204" pitchFamily="34" charset="0"/>
              </a:rPr>
              <a:t>valanlı</a:t>
            </a:r>
            <a:r>
              <a:rPr lang="tr-TR" sz="1800" dirty="0">
                <a:latin typeface="Arial" panose="020B0604020202020204" pitchFamily="34" charset="0"/>
                <a:cs typeface="Arial" panose="020B0604020202020204" pitchFamily="34" charset="0"/>
              </a:rPr>
              <a:t>) </a:t>
            </a:r>
            <a:endParaRPr lang="tr-TR" dirty="0"/>
          </a:p>
        </p:txBody>
      </p:sp>
      <p:sp>
        <p:nvSpPr>
          <p:cNvPr id="13" name="Metin kutusu 12">
            <a:extLst>
              <a:ext uri="{FF2B5EF4-FFF2-40B4-BE49-F238E27FC236}">
                <a16:creationId xmlns:a16="http://schemas.microsoft.com/office/drawing/2014/main" id="{F0E25F56-94E5-4D08-9708-9D3CE0544656}"/>
              </a:ext>
            </a:extLst>
          </p:cNvPr>
          <p:cNvSpPr txBox="1"/>
          <p:nvPr/>
        </p:nvSpPr>
        <p:spPr>
          <a:xfrm>
            <a:off x="1140212" y="3258579"/>
            <a:ext cx="6094140" cy="369332"/>
          </a:xfrm>
          <a:prstGeom prst="rect">
            <a:avLst/>
          </a:prstGeom>
          <a:noFill/>
        </p:spPr>
        <p:txBody>
          <a:bodyPr wrap="square">
            <a:spAutoFit/>
          </a:bodyPr>
          <a:lstStyle/>
          <a:p>
            <a:r>
              <a:rPr lang="tr-TR" sz="1800" dirty="0">
                <a:latin typeface="Arial" panose="020B0604020202020204" pitchFamily="34" charset="0"/>
                <a:cs typeface="Arial" panose="020B0604020202020204" pitchFamily="34" charset="0"/>
              </a:rPr>
              <a:t>(16,18) </a:t>
            </a:r>
            <a:endParaRPr lang="tr-TR" dirty="0"/>
          </a:p>
        </p:txBody>
      </p:sp>
      <p:sp>
        <p:nvSpPr>
          <p:cNvPr id="15" name="Metin kutusu 14">
            <a:extLst>
              <a:ext uri="{FF2B5EF4-FFF2-40B4-BE49-F238E27FC236}">
                <a16:creationId xmlns:a16="http://schemas.microsoft.com/office/drawing/2014/main" id="{71AFE885-21F9-4353-8D64-126A2EE2E9E4}"/>
              </a:ext>
            </a:extLst>
          </p:cNvPr>
          <p:cNvSpPr txBox="1"/>
          <p:nvPr/>
        </p:nvSpPr>
        <p:spPr>
          <a:xfrm>
            <a:off x="1140212" y="4210721"/>
            <a:ext cx="6094140" cy="369332"/>
          </a:xfrm>
          <a:prstGeom prst="rect">
            <a:avLst/>
          </a:prstGeom>
          <a:noFill/>
        </p:spPr>
        <p:txBody>
          <a:bodyPr wrap="square">
            <a:spAutoFit/>
          </a:bodyPr>
          <a:lstStyle/>
          <a:p>
            <a:r>
              <a:rPr lang="tr-TR" sz="1800" dirty="0">
                <a:latin typeface="Arial" panose="020B0604020202020204" pitchFamily="34" charset="0"/>
                <a:cs typeface="Arial" panose="020B0604020202020204" pitchFamily="34" charset="0"/>
              </a:rPr>
              <a:t>(HPV 6,11,16,18) </a:t>
            </a:r>
            <a:endParaRPr lang="tr-TR" dirty="0"/>
          </a:p>
        </p:txBody>
      </p:sp>
      <p:sp>
        <p:nvSpPr>
          <p:cNvPr id="17" name="Metin kutusu 16">
            <a:extLst>
              <a:ext uri="{FF2B5EF4-FFF2-40B4-BE49-F238E27FC236}">
                <a16:creationId xmlns:a16="http://schemas.microsoft.com/office/drawing/2014/main" id="{A25EDE84-6B0F-4A7A-97AA-7A3C095DEF69}"/>
              </a:ext>
            </a:extLst>
          </p:cNvPr>
          <p:cNvSpPr txBox="1"/>
          <p:nvPr/>
        </p:nvSpPr>
        <p:spPr>
          <a:xfrm>
            <a:off x="5762394" y="5110975"/>
            <a:ext cx="6094140" cy="369332"/>
          </a:xfrm>
          <a:prstGeom prst="rect">
            <a:avLst/>
          </a:prstGeom>
          <a:noFill/>
        </p:spPr>
        <p:txBody>
          <a:bodyPr wrap="square">
            <a:spAutoFit/>
          </a:bodyPr>
          <a:lstStyle/>
          <a:p>
            <a:r>
              <a:rPr lang="tr-TR" sz="1800" dirty="0">
                <a:latin typeface="Arial" panose="020B0604020202020204" pitchFamily="34" charset="0"/>
                <a:cs typeface="Arial" panose="020B0604020202020204" pitchFamily="34" charset="0"/>
              </a:rPr>
              <a:t>(6,11,16,18,31,33,45,52,58) </a:t>
            </a:r>
            <a:endParaRPr lang="tr-TR" dirty="0"/>
          </a:p>
        </p:txBody>
      </p:sp>
      <p:sp>
        <p:nvSpPr>
          <p:cNvPr id="12" name="Metin kutusu 11">
            <a:extLst>
              <a:ext uri="{FF2B5EF4-FFF2-40B4-BE49-F238E27FC236}">
                <a16:creationId xmlns:a16="http://schemas.microsoft.com/office/drawing/2014/main" id="{C77136F1-5109-429B-8A14-E28864B89950}"/>
              </a:ext>
            </a:extLst>
          </p:cNvPr>
          <p:cNvSpPr txBox="1"/>
          <p:nvPr/>
        </p:nvSpPr>
        <p:spPr>
          <a:xfrm>
            <a:off x="2032309" y="6492053"/>
            <a:ext cx="8784373" cy="307777"/>
          </a:xfrm>
          <a:prstGeom prst="rect">
            <a:avLst/>
          </a:prstGeom>
          <a:noFill/>
        </p:spPr>
        <p:txBody>
          <a:bodyPr wrap="square">
            <a:spAutoFit/>
          </a:bodyPr>
          <a:lstStyle/>
          <a:p>
            <a:r>
              <a:rPr lang="tr-TR" sz="1400" i="1" dirty="0">
                <a:latin typeface="Arial" panose="020B0604020202020204" pitchFamily="34" charset="0"/>
                <a:cs typeface="Arial" panose="020B0604020202020204" pitchFamily="34" charset="0"/>
              </a:rPr>
              <a:t>file:///C:/Users/arifo/Desktop/HPV_Asilari_Guncel_Durum_-_Prof._Dr._Faruk_Kose.pdf</a:t>
            </a:r>
          </a:p>
        </p:txBody>
      </p:sp>
    </p:spTree>
    <p:extLst>
      <p:ext uri="{BB962C8B-B14F-4D97-AF65-F5344CB8AC3E}">
        <p14:creationId xmlns:p14="http://schemas.microsoft.com/office/powerpoint/2010/main" val="41438437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B62E05B-9A73-41CF-8835-A8740767FCCB}"/>
              </a:ext>
            </a:extLst>
          </p:cNvPr>
          <p:cNvSpPr>
            <a:spLocks noGrp="1"/>
          </p:cNvSpPr>
          <p:nvPr>
            <p:ph idx="1"/>
          </p:nvPr>
        </p:nvSpPr>
        <p:spPr>
          <a:xfrm>
            <a:off x="1295400" y="197051"/>
            <a:ext cx="10706100" cy="6463897"/>
          </a:xfrm>
        </p:spPr>
        <p:txBody>
          <a:bodyPr>
            <a:normAutofit/>
          </a:bodyPr>
          <a:lstStyle/>
          <a:p>
            <a:pPr marL="0" indent="0">
              <a:buNone/>
            </a:pPr>
            <a:endParaRPr lang="tr-TR" sz="2200" dirty="0">
              <a:solidFill>
                <a:schemeClr val="tx1"/>
              </a:solidFill>
              <a:latin typeface="Arial" panose="020B0604020202020204" pitchFamily="34" charset="0"/>
              <a:cs typeface="Arial" panose="020B0604020202020204" pitchFamily="34" charset="0"/>
            </a:endParaRPr>
          </a:p>
          <a:p>
            <a:r>
              <a:rPr lang="tr-TR" sz="2200" dirty="0">
                <a:solidFill>
                  <a:schemeClr val="tx1"/>
                </a:solidFill>
                <a:latin typeface="Arial" panose="020B0604020202020204" pitchFamily="34" charset="0"/>
                <a:cs typeface="Arial" panose="020B0604020202020204" pitchFamily="34" charset="0"/>
              </a:rPr>
              <a:t>Seksüel aktivite başlamadan HPV aşı şemasının tamamlanması etkinliği açısından önemli</a:t>
            </a:r>
          </a:p>
          <a:p>
            <a:endParaRPr lang="tr-TR" sz="2200" dirty="0">
              <a:solidFill>
                <a:schemeClr val="tx1"/>
              </a:solidFill>
              <a:latin typeface="Arial" panose="020B0604020202020204" pitchFamily="34" charset="0"/>
              <a:cs typeface="Arial" panose="020B0604020202020204" pitchFamily="34" charset="0"/>
            </a:endParaRPr>
          </a:p>
          <a:p>
            <a:r>
              <a:rPr lang="tr-TR" sz="2200" dirty="0" err="1">
                <a:solidFill>
                  <a:schemeClr val="tx1"/>
                </a:solidFill>
                <a:latin typeface="Arial" panose="020B0604020202020204" pitchFamily="34" charset="0"/>
                <a:cs typeface="Arial" panose="020B0604020202020204" pitchFamily="34" charset="0"/>
              </a:rPr>
              <a:t>Genital</a:t>
            </a:r>
            <a:r>
              <a:rPr lang="tr-TR" sz="2200" dirty="0">
                <a:solidFill>
                  <a:schemeClr val="tx1"/>
                </a:solidFill>
                <a:latin typeface="Arial" panose="020B0604020202020204" pitchFamily="34" charset="0"/>
                <a:cs typeface="Arial" panose="020B0604020202020204" pitchFamily="34" charset="0"/>
              </a:rPr>
              <a:t> siğilleri, anormal </a:t>
            </a:r>
            <a:r>
              <a:rPr lang="tr-TR" sz="2200" dirty="0" err="1">
                <a:solidFill>
                  <a:schemeClr val="tx1"/>
                </a:solidFill>
                <a:latin typeface="Arial" panose="020B0604020202020204" pitchFamily="34" charset="0"/>
                <a:cs typeface="Arial" panose="020B0604020202020204" pitchFamily="34" charset="0"/>
              </a:rPr>
              <a:t>smear</a:t>
            </a:r>
            <a:r>
              <a:rPr lang="tr-TR" sz="2200" dirty="0">
                <a:solidFill>
                  <a:schemeClr val="tx1"/>
                </a:solidFill>
                <a:latin typeface="Arial" panose="020B0604020202020204" pitchFamily="34" charset="0"/>
                <a:cs typeface="Arial" panose="020B0604020202020204" pitchFamily="34" charset="0"/>
              </a:rPr>
              <a:t> ya da HPV DNA testi pozitif olan kadınlara da aşı uygulanması tavsiye edilmekte</a:t>
            </a:r>
          </a:p>
          <a:p>
            <a:pPr marL="0" indent="0">
              <a:buNone/>
            </a:pPr>
            <a:r>
              <a:rPr lang="tr-TR" sz="2200" dirty="0">
                <a:solidFill>
                  <a:schemeClr val="tx1"/>
                </a:solidFill>
                <a:latin typeface="Arial" panose="020B0604020202020204" pitchFamily="34" charset="0"/>
                <a:cs typeface="Arial" panose="020B0604020202020204" pitchFamily="34" charset="0"/>
              </a:rPr>
              <a:t>         </a:t>
            </a:r>
            <a:r>
              <a:rPr lang="tr-TR" sz="22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200" dirty="0">
                <a:solidFill>
                  <a:schemeClr val="tx1"/>
                </a:solidFill>
                <a:latin typeface="Arial" panose="020B0604020202020204" pitchFamily="34" charset="0"/>
                <a:cs typeface="Arial" panose="020B0604020202020204" pitchFamily="34" charset="0"/>
              </a:rPr>
              <a:t>aşı farklı HPV tiplerine karşı bağışıklık sağlayabileceğinden</a:t>
            </a:r>
          </a:p>
          <a:p>
            <a:endParaRPr lang="tr-TR" sz="2200" dirty="0">
              <a:solidFill>
                <a:schemeClr val="tx1"/>
              </a:solidFill>
              <a:latin typeface="Arial" panose="020B0604020202020204" pitchFamily="34" charset="0"/>
              <a:cs typeface="Arial" panose="020B0604020202020204" pitchFamily="34" charset="0"/>
            </a:endParaRPr>
          </a:p>
          <a:p>
            <a:r>
              <a:rPr lang="tr-TR" sz="2200" b="0" i="0" u="none" strike="noStrike" baseline="0" dirty="0">
                <a:solidFill>
                  <a:schemeClr val="tx1"/>
                </a:solidFill>
                <a:latin typeface="Arial" panose="020B0604020202020204" pitchFamily="34" charset="0"/>
                <a:cs typeface="Arial" panose="020B0604020202020204" pitchFamily="34" charset="0"/>
              </a:rPr>
              <a:t>Emziren annelere ve </a:t>
            </a:r>
            <a:r>
              <a:rPr lang="tr-TR" sz="2200" b="0" i="0" u="none" strike="noStrike" baseline="0" dirty="0" err="1">
                <a:solidFill>
                  <a:schemeClr val="tx1"/>
                </a:solidFill>
                <a:latin typeface="Arial" panose="020B0604020202020204" pitchFamily="34" charset="0"/>
                <a:cs typeface="Arial" panose="020B0604020202020204" pitchFamily="34" charset="0"/>
              </a:rPr>
              <a:t>immün</a:t>
            </a:r>
            <a:r>
              <a:rPr lang="tr-TR" sz="2200" b="0" i="0" u="none" strike="noStrike" baseline="0" dirty="0">
                <a:solidFill>
                  <a:schemeClr val="tx1"/>
                </a:solidFill>
                <a:latin typeface="Arial" panose="020B0604020202020204" pitchFamily="34" charset="0"/>
                <a:cs typeface="Arial" panose="020B0604020202020204" pitchFamily="34" charset="0"/>
              </a:rPr>
              <a:t> sistemi baskılanmış hastalara uygulanabilir</a:t>
            </a:r>
            <a:endParaRPr lang="tr-TR" sz="2200" dirty="0">
              <a:solidFill>
                <a:schemeClr val="tx1"/>
              </a:solidFill>
              <a:latin typeface="Arial" panose="020B0604020202020204" pitchFamily="34" charset="0"/>
              <a:cs typeface="Arial" panose="020B0604020202020204" pitchFamily="34" charset="0"/>
            </a:endParaRPr>
          </a:p>
          <a:p>
            <a:endParaRPr lang="tr-TR" sz="2200" dirty="0">
              <a:solidFill>
                <a:schemeClr val="tx1"/>
              </a:solidFill>
              <a:latin typeface="Arial" panose="020B0604020202020204" pitchFamily="34" charset="0"/>
              <a:cs typeface="Arial" panose="020B0604020202020204" pitchFamily="34" charset="0"/>
            </a:endParaRPr>
          </a:p>
          <a:p>
            <a:r>
              <a:rPr lang="tr-TR" sz="2200" dirty="0" err="1">
                <a:solidFill>
                  <a:schemeClr val="tx1"/>
                </a:solidFill>
                <a:latin typeface="Arial" panose="020B0604020202020204" pitchFamily="34" charset="0"/>
                <a:cs typeface="Arial" panose="020B0604020202020204" pitchFamily="34" charset="0"/>
              </a:rPr>
              <a:t>Bivalanlı</a:t>
            </a:r>
            <a:r>
              <a:rPr lang="tr-TR" sz="2200" dirty="0">
                <a:solidFill>
                  <a:schemeClr val="tx1"/>
                </a:solidFill>
                <a:latin typeface="Arial" panose="020B0604020202020204" pitchFamily="34" charset="0"/>
                <a:cs typeface="Arial" panose="020B0604020202020204" pitchFamily="34" charset="0"/>
              </a:rPr>
              <a:t> aşı </a:t>
            </a:r>
            <a:r>
              <a:rPr lang="tr-TR" sz="2200" dirty="0" err="1">
                <a:solidFill>
                  <a:schemeClr val="tx1"/>
                </a:solidFill>
                <a:latin typeface="Arial" panose="020B0604020202020204" pitchFamily="34" charset="0"/>
                <a:cs typeface="Arial" panose="020B0604020202020204" pitchFamily="34" charset="0"/>
              </a:rPr>
              <a:t>anafilaktik</a:t>
            </a:r>
            <a:r>
              <a:rPr lang="tr-TR" sz="2200" dirty="0">
                <a:solidFill>
                  <a:schemeClr val="tx1"/>
                </a:solidFill>
                <a:latin typeface="Arial" panose="020B0604020202020204" pitchFamily="34" charset="0"/>
                <a:cs typeface="Arial" panose="020B0604020202020204" pitchFamily="34" charset="0"/>
              </a:rPr>
              <a:t> lateks alerjisi olanlarda kullanılmamalı</a:t>
            </a:r>
          </a:p>
          <a:p>
            <a:endParaRPr lang="tr-TR" sz="2200" dirty="0">
              <a:solidFill>
                <a:schemeClr val="tx1"/>
              </a:solidFill>
              <a:latin typeface="Arial" panose="020B0604020202020204" pitchFamily="34" charset="0"/>
              <a:cs typeface="Arial" panose="020B0604020202020204" pitchFamily="34" charset="0"/>
            </a:endParaRPr>
          </a:p>
          <a:p>
            <a:r>
              <a:rPr lang="tr-TR" sz="2200" dirty="0">
                <a:solidFill>
                  <a:schemeClr val="tx1"/>
                </a:solidFill>
                <a:latin typeface="Arial" panose="020B0604020202020204" pitchFamily="34" charset="0"/>
                <a:cs typeface="Arial" panose="020B0604020202020204" pitchFamily="34" charset="0"/>
              </a:rPr>
              <a:t>Gebelikte aşılama önerilmemekte</a:t>
            </a:r>
          </a:p>
          <a:p>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52839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86245C-B257-4D27-8938-EBC0E3EB7F2A}"/>
              </a:ext>
            </a:extLst>
          </p:cNvPr>
          <p:cNvSpPr>
            <a:spLocks noGrp="1"/>
          </p:cNvSpPr>
          <p:nvPr>
            <p:ph type="title"/>
          </p:nvPr>
        </p:nvSpPr>
        <p:spPr>
          <a:xfrm>
            <a:off x="1393903" y="507380"/>
            <a:ext cx="9601200" cy="1485900"/>
          </a:xfrm>
        </p:spPr>
        <p:txBody>
          <a:bodyPr>
            <a:normAutofit/>
          </a:bodyPr>
          <a:lstStyle/>
          <a:p>
            <a:r>
              <a:rPr lang="tr-TR" sz="3600" b="1" dirty="0">
                <a:solidFill>
                  <a:schemeClr val="accent1"/>
                </a:solidFill>
                <a:latin typeface="Arial" panose="020B0604020202020204" pitchFamily="34" charset="0"/>
                <a:cs typeface="Arial" panose="020B0604020202020204" pitchFamily="34" charset="0"/>
              </a:rPr>
              <a:t>H. </a:t>
            </a:r>
            <a:r>
              <a:rPr lang="tr-TR" sz="3600" b="1" dirty="0" err="1">
                <a:solidFill>
                  <a:schemeClr val="accent1"/>
                </a:solidFill>
                <a:latin typeface="Arial" panose="020B0604020202020204" pitchFamily="34" charset="0"/>
                <a:cs typeface="Arial" panose="020B0604020202020204" pitchFamily="34" charset="0"/>
              </a:rPr>
              <a:t>İnfluenza</a:t>
            </a:r>
            <a:r>
              <a:rPr lang="tr-TR" sz="3600" b="1" dirty="0">
                <a:solidFill>
                  <a:schemeClr val="accent1"/>
                </a:solidFill>
                <a:latin typeface="Arial" panose="020B0604020202020204" pitchFamily="34" charset="0"/>
                <a:cs typeface="Arial" panose="020B0604020202020204" pitchFamily="34" charset="0"/>
              </a:rPr>
              <a:t> Tip b Aşısı</a:t>
            </a:r>
          </a:p>
        </p:txBody>
      </p:sp>
      <p:sp>
        <p:nvSpPr>
          <p:cNvPr id="3" name="İçerik Yer Tutucusu 2">
            <a:extLst>
              <a:ext uri="{FF2B5EF4-FFF2-40B4-BE49-F238E27FC236}">
                <a16:creationId xmlns:a16="http://schemas.microsoft.com/office/drawing/2014/main" id="{30EEEFFD-300E-4B5B-91D6-B035313A1CF3}"/>
              </a:ext>
            </a:extLst>
          </p:cNvPr>
          <p:cNvSpPr>
            <a:spLocks noGrp="1"/>
          </p:cNvSpPr>
          <p:nvPr>
            <p:ph idx="1"/>
          </p:nvPr>
        </p:nvSpPr>
        <p:spPr>
          <a:xfrm>
            <a:off x="992458" y="1516565"/>
            <a:ext cx="10872440" cy="5241074"/>
          </a:xfrm>
        </p:spPr>
        <p:txBody>
          <a:bodyPr>
            <a:normAutofit/>
          </a:bodyPr>
          <a:lstStyle/>
          <a:p>
            <a:r>
              <a:rPr lang="tr-TR" sz="2600" dirty="0">
                <a:solidFill>
                  <a:schemeClr val="tx1"/>
                </a:solidFill>
                <a:latin typeface="Arial" panose="020B0604020202020204" pitchFamily="34" charset="0"/>
                <a:cs typeface="Arial" panose="020B0604020202020204" pitchFamily="34" charset="0"/>
              </a:rPr>
              <a:t> </a:t>
            </a:r>
            <a:r>
              <a:rPr lang="tr-TR" sz="2600" dirty="0" err="1">
                <a:solidFill>
                  <a:schemeClr val="tx1"/>
                </a:solidFill>
                <a:latin typeface="Arial" panose="020B0604020202020204" pitchFamily="34" charset="0"/>
                <a:cs typeface="Arial" panose="020B0604020202020204" pitchFamily="34" charset="0"/>
              </a:rPr>
              <a:t>İnvaziv</a:t>
            </a:r>
            <a:r>
              <a:rPr lang="tr-TR" sz="2600" dirty="0">
                <a:solidFill>
                  <a:schemeClr val="tx1"/>
                </a:solidFill>
                <a:latin typeface="Arial" panose="020B0604020202020204" pitchFamily="34" charset="0"/>
                <a:cs typeface="Arial" panose="020B0604020202020204" pitchFamily="34" charset="0"/>
              </a:rPr>
              <a:t> </a:t>
            </a:r>
            <a:r>
              <a:rPr lang="tr-TR" sz="2600" dirty="0" err="1">
                <a:solidFill>
                  <a:schemeClr val="tx1"/>
                </a:solidFill>
                <a:latin typeface="Arial" panose="020B0604020202020204" pitchFamily="34" charset="0"/>
                <a:cs typeface="Arial" panose="020B0604020202020204" pitchFamily="34" charset="0"/>
              </a:rPr>
              <a:t>Hib</a:t>
            </a:r>
            <a:r>
              <a:rPr lang="tr-TR" sz="2600" dirty="0">
                <a:solidFill>
                  <a:schemeClr val="tx1"/>
                </a:solidFill>
                <a:latin typeface="Arial" panose="020B0604020202020204" pitchFamily="34" charset="0"/>
                <a:cs typeface="Arial" panose="020B0604020202020204" pitchFamily="34" charset="0"/>
              </a:rPr>
              <a:t> hastalığı riski artmış erişkin grubunda aşı önerilmekte: </a:t>
            </a:r>
          </a:p>
          <a:p>
            <a:pPr>
              <a:buFont typeface="Arial" panose="020B0604020202020204" pitchFamily="34" charset="0"/>
              <a:buChar char="•"/>
            </a:pPr>
            <a:r>
              <a:rPr lang="tr-TR" sz="2400" dirty="0">
                <a:solidFill>
                  <a:schemeClr val="tx1"/>
                </a:solidFill>
                <a:latin typeface="Arial" panose="020B0604020202020204" pitchFamily="34" charset="0"/>
                <a:cs typeface="Arial" panose="020B0604020202020204" pitchFamily="34" charset="0"/>
              </a:rPr>
              <a:t>Fonksiyonel ya da anatomik </a:t>
            </a:r>
            <a:r>
              <a:rPr lang="tr-TR" sz="2400" dirty="0" err="1">
                <a:solidFill>
                  <a:schemeClr val="tx1"/>
                </a:solidFill>
                <a:latin typeface="Arial" panose="020B0604020202020204" pitchFamily="34" charset="0"/>
                <a:cs typeface="Arial" panose="020B0604020202020204" pitchFamily="34" charset="0"/>
              </a:rPr>
              <a:t>aspleni</a:t>
            </a:r>
            <a:r>
              <a:rPr lang="tr-TR" sz="2400" dirty="0">
                <a:solidFill>
                  <a:schemeClr val="tx1"/>
                </a:solidFill>
                <a:latin typeface="Arial" panose="020B0604020202020204" pitchFamily="34" charset="0"/>
                <a:cs typeface="Arial" panose="020B0604020202020204" pitchFamily="34" charset="0"/>
              </a:rPr>
              <a:t> </a:t>
            </a:r>
          </a:p>
          <a:p>
            <a:pPr>
              <a:buFont typeface="Arial" panose="020B0604020202020204" pitchFamily="34" charset="0"/>
              <a:buChar char="•"/>
            </a:pPr>
            <a:r>
              <a:rPr lang="tr-TR" sz="2400" dirty="0" err="1">
                <a:solidFill>
                  <a:schemeClr val="tx1"/>
                </a:solidFill>
                <a:latin typeface="Arial" panose="020B0604020202020204" pitchFamily="34" charset="0"/>
                <a:cs typeface="Arial" panose="020B0604020202020204" pitchFamily="34" charset="0"/>
              </a:rPr>
              <a:t>İmmünglobülin</a:t>
            </a:r>
            <a:r>
              <a:rPr lang="tr-TR" sz="2400" dirty="0">
                <a:solidFill>
                  <a:schemeClr val="tx1"/>
                </a:solidFill>
                <a:latin typeface="Arial" panose="020B0604020202020204" pitchFamily="34" charset="0"/>
                <a:cs typeface="Arial" panose="020B0604020202020204" pitchFamily="34" charset="0"/>
              </a:rPr>
              <a:t> yetmezlikleri </a:t>
            </a:r>
          </a:p>
          <a:p>
            <a:pPr>
              <a:buFont typeface="Arial" panose="020B0604020202020204" pitchFamily="34" charset="0"/>
              <a:buChar char="•"/>
            </a:pPr>
            <a:r>
              <a:rPr lang="tr-TR" sz="2400" dirty="0" err="1">
                <a:solidFill>
                  <a:schemeClr val="tx1"/>
                </a:solidFill>
                <a:latin typeface="Arial" panose="020B0604020202020204" pitchFamily="34" charset="0"/>
                <a:cs typeface="Arial" panose="020B0604020202020204" pitchFamily="34" charset="0"/>
              </a:rPr>
              <a:t>Kompleman</a:t>
            </a:r>
            <a:r>
              <a:rPr lang="tr-TR" sz="2400" dirty="0">
                <a:solidFill>
                  <a:schemeClr val="tx1"/>
                </a:solidFill>
                <a:latin typeface="Arial" panose="020B0604020202020204" pitchFamily="34" charset="0"/>
                <a:cs typeface="Arial" panose="020B0604020202020204" pitchFamily="34" charset="0"/>
              </a:rPr>
              <a:t> eksikliği</a:t>
            </a:r>
          </a:p>
          <a:p>
            <a:pPr>
              <a:buFont typeface="Arial" panose="020B0604020202020204" pitchFamily="34" charset="0"/>
              <a:buChar char="•"/>
            </a:pPr>
            <a:r>
              <a:rPr lang="tr-TR" sz="2400" dirty="0">
                <a:solidFill>
                  <a:schemeClr val="tx1"/>
                </a:solidFill>
                <a:latin typeface="Arial" panose="020B0604020202020204" pitchFamily="34" charset="0"/>
                <a:cs typeface="Arial" panose="020B0604020202020204" pitchFamily="34" charset="0"/>
              </a:rPr>
              <a:t>Kök hücre transplantasyonu</a:t>
            </a:r>
          </a:p>
          <a:p>
            <a:pPr>
              <a:buFont typeface="Arial" panose="020B0604020202020204" pitchFamily="34" charset="0"/>
              <a:buChar char="•"/>
            </a:pPr>
            <a:r>
              <a:rPr lang="tr-TR" sz="2400" dirty="0" err="1">
                <a:solidFill>
                  <a:schemeClr val="tx1"/>
                </a:solidFill>
                <a:latin typeface="Arial" panose="020B0604020202020204" pitchFamily="34" charset="0"/>
                <a:cs typeface="Arial" panose="020B0604020202020204" pitchFamily="34" charset="0"/>
              </a:rPr>
              <a:t>Malignite</a:t>
            </a:r>
            <a:r>
              <a:rPr lang="tr-TR" sz="2400" dirty="0">
                <a:solidFill>
                  <a:schemeClr val="tx1"/>
                </a:solidFill>
                <a:latin typeface="Arial" panose="020B0604020202020204" pitchFamily="34" charset="0"/>
                <a:cs typeface="Arial" panose="020B0604020202020204" pitchFamily="34" charset="0"/>
              </a:rPr>
              <a:t> nedeniyle kemoterapi ve/veya radyoterapi alanlar </a:t>
            </a:r>
          </a:p>
          <a:p>
            <a:endParaRPr lang="tr-TR" sz="2600" dirty="0">
              <a:solidFill>
                <a:schemeClr val="tx1"/>
              </a:solidFill>
              <a:latin typeface="Arial" panose="020B0604020202020204" pitchFamily="34" charset="0"/>
              <a:cs typeface="Arial" panose="020B0604020202020204" pitchFamily="34" charset="0"/>
            </a:endParaRPr>
          </a:p>
          <a:p>
            <a:r>
              <a:rPr lang="tr-TR" sz="2600" dirty="0">
                <a:solidFill>
                  <a:schemeClr val="tx1"/>
                </a:solidFill>
                <a:latin typeface="Arial" panose="020B0604020202020204" pitchFamily="34" charset="0"/>
                <a:cs typeface="Arial" panose="020B0604020202020204" pitchFamily="34" charset="0"/>
              </a:rPr>
              <a:t>Risk grubunda değil ise, doğal bağışıklığını kazanmış olacağından 5 yaşın üzerinde yapılmasına gerek yok</a:t>
            </a:r>
          </a:p>
          <a:p>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62162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BF7AF79-E95C-4CE6-B301-AE53F64CE71C}"/>
              </a:ext>
            </a:extLst>
          </p:cNvPr>
          <p:cNvSpPr>
            <a:spLocks noGrp="1"/>
          </p:cNvSpPr>
          <p:nvPr>
            <p:ph idx="1"/>
          </p:nvPr>
        </p:nvSpPr>
        <p:spPr>
          <a:xfrm>
            <a:off x="1295399" y="1282389"/>
            <a:ext cx="10714463" cy="4672361"/>
          </a:xfrm>
        </p:spPr>
        <p:txBody>
          <a:bodyPr>
            <a:normAutofit/>
          </a:bodyPr>
          <a:lstStyle/>
          <a:p>
            <a:r>
              <a:rPr lang="tr-TR" sz="2400" dirty="0" err="1">
                <a:solidFill>
                  <a:schemeClr val="tx1"/>
                </a:solidFill>
                <a:latin typeface="Arial" panose="020B0604020202020204" pitchFamily="34" charset="0"/>
                <a:cs typeface="Arial" panose="020B0604020202020204" pitchFamily="34" charset="0"/>
              </a:rPr>
              <a:t>Splenektomi</a:t>
            </a:r>
            <a:r>
              <a:rPr lang="tr-TR" sz="2400" dirty="0">
                <a:solidFill>
                  <a:schemeClr val="tx1"/>
                </a:solidFill>
                <a:latin typeface="Arial" panose="020B0604020202020204" pitchFamily="34" charset="0"/>
                <a:cs typeface="Arial" panose="020B0604020202020204" pitchFamily="34" charset="0"/>
              </a:rPr>
              <a:t> öncesi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tr-TR" sz="2400" dirty="0">
                <a:solidFill>
                  <a:schemeClr val="tx1"/>
                </a:solidFill>
                <a:latin typeface="Arial" panose="020B0604020202020204" pitchFamily="34" charset="0"/>
                <a:cs typeface="Arial" panose="020B0604020202020204" pitchFamily="34" charset="0"/>
              </a:rPr>
              <a:t>en az 14 gün önce - tek doz yapılmalı</a:t>
            </a:r>
          </a:p>
          <a:p>
            <a:pPr marL="0" indent="0">
              <a:buNone/>
            </a:pPr>
            <a:endParaRPr lang="tr-TR" sz="2400" dirty="0">
              <a:solidFill>
                <a:schemeClr val="tx1"/>
              </a:solidFill>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Acil </a:t>
            </a:r>
            <a:r>
              <a:rPr lang="tr-TR" sz="2400" dirty="0" err="1">
                <a:solidFill>
                  <a:schemeClr val="tx1"/>
                </a:solidFill>
                <a:latin typeface="Arial" panose="020B0604020202020204" pitchFamily="34" charset="0"/>
                <a:cs typeface="Arial" panose="020B0604020202020204" pitchFamily="34" charset="0"/>
              </a:rPr>
              <a:t>splenektomi</a:t>
            </a:r>
            <a:r>
              <a:rPr lang="tr-TR" sz="2400" dirty="0">
                <a:solidFill>
                  <a:schemeClr val="tx1"/>
                </a:solidFill>
                <a:latin typeface="Arial" panose="020B0604020202020204" pitchFamily="34" charset="0"/>
                <a:cs typeface="Arial" panose="020B0604020202020204" pitchFamily="34" charset="0"/>
              </a:rPr>
              <a:t> durumunda operasyon sonrası:</a:t>
            </a:r>
          </a:p>
          <a:p>
            <a:pPr marL="0" indent="0">
              <a:buNone/>
            </a:pPr>
            <a:r>
              <a:rPr lang="tr-TR" sz="2400" dirty="0">
                <a:solidFill>
                  <a:schemeClr val="tx1"/>
                </a:solidFill>
                <a:latin typeface="Arial" panose="020B0604020202020204" pitchFamily="34" charset="0"/>
                <a:cs typeface="Arial" panose="020B0604020202020204" pitchFamily="34" charset="0"/>
              </a:rPr>
              <a:t>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400" dirty="0">
                <a:solidFill>
                  <a:schemeClr val="tx1"/>
                </a:solidFill>
                <a:latin typeface="Arial" panose="020B0604020202020204" pitchFamily="34" charset="0"/>
                <a:cs typeface="Arial" panose="020B0604020202020204" pitchFamily="34" charset="0"/>
              </a:rPr>
              <a:t> en erken 14 gün sonra aşılanmalı</a:t>
            </a:r>
          </a:p>
          <a:p>
            <a:endParaRPr lang="tr-TR" sz="2400" dirty="0">
              <a:solidFill>
                <a:schemeClr val="tx1"/>
              </a:solidFill>
              <a:latin typeface="Arial" panose="020B0604020202020204" pitchFamily="34" charset="0"/>
              <a:cs typeface="Arial" panose="020B0604020202020204" pitchFamily="34" charset="0"/>
            </a:endParaRPr>
          </a:p>
          <a:p>
            <a:r>
              <a:rPr lang="tr-TR" sz="2400" dirty="0" err="1">
                <a:solidFill>
                  <a:schemeClr val="tx1"/>
                </a:solidFill>
                <a:latin typeface="Arial" panose="020B0604020202020204" pitchFamily="34" charset="0"/>
                <a:cs typeface="Arial" panose="020B0604020202020204" pitchFamily="34" charset="0"/>
              </a:rPr>
              <a:t>Hematopoetik</a:t>
            </a:r>
            <a:r>
              <a:rPr lang="tr-TR" sz="2400" dirty="0">
                <a:solidFill>
                  <a:schemeClr val="tx1"/>
                </a:solidFill>
                <a:latin typeface="Arial" panose="020B0604020202020204" pitchFamily="34" charset="0"/>
                <a:cs typeface="Arial" panose="020B0604020202020204" pitchFamily="34" charset="0"/>
              </a:rPr>
              <a:t> kök hücre alıcılarına transplantasyondan:</a:t>
            </a:r>
          </a:p>
          <a:p>
            <a:pPr marL="0" indent="0">
              <a:buNone/>
            </a:pPr>
            <a:r>
              <a:rPr lang="tr-TR" sz="2400" dirty="0">
                <a:solidFill>
                  <a:schemeClr val="tx1"/>
                </a:solidFill>
                <a:latin typeface="Arial" panose="020B0604020202020204" pitchFamily="34" charset="0"/>
                <a:cs typeface="Arial" panose="020B0604020202020204" pitchFamily="34" charset="0"/>
              </a:rPr>
              <a:t>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tr-TR" sz="2400" dirty="0">
                <a:solidFill>
                  <a:schemeClr val="tx1"/>
                </a:solidFill>
                <a:latin typeface="Arial" panose="020B0604020202020204" pitchFamily="34" charset="0"/>
                <a:cs typeface="Arial" panose="020B0604020202020204" pitchFamily="34" charset="0"/>
              </a:rPr>
              <a:t>6-12 ay sonra </a:t>
            </a:r>
          </a:p>
          <a:p>
            <a:pPr marL="0" indent="0">
              <a:buNone/>
            </a:pPr>
            <a:r>
              <a:rPr lang="tr-TR" sz="2400" dirty="0">
                <a:solidFill>
                  <a:schemeClr val="tx1"/>
                </a:solidFill>
                <a:latin typeface="Arial" panose="020B0604020202020204" pitchFamily="34" charset="0"/>
                <a:cs typeface="Arial" panose="020B0604020202020204" pitchFamily="34" charset="0"/>
              </a:rPr>
              <a:t>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tr-TR" sz="2400" dirty="0">
                <a:solidFill>
                  <a:schemeClr val="tx1"/>
                </a:solidFill>
                <a:latin typeface="Arial" panose="020B0604020202020204" pitchFamily="34" charset="0"/>
                <a:cs typeface="Arial" panose="020B0604020202020204" pitchFamily="34" charset="0"/>
              </a:rPr>
              <a:t>en az 4 hafta arayla 3 doz aşı uygulanmalı </a:t>
            </a:r>
          </a:p>
        </p:txBody>
      </p:sp>
    </p:spTree>
    <p:extLst>
      <p:ext uri="{BB962C8B-B14F-4D97-AF65-F5344CB8AC3E}">
        <p14:creationId xmlns:p14="http://schemas.microsoft.com/office/powerpoint/2010/main" val="26330393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7A7C9A-4CCA-49A5-943C-BDE87F15C1AD}"/>
              </a:ext>
            </a:extLst>
          </p:cNvPr>
          <p:cNvSpPr>
            <a:spLocks noGrp="1"/>
          </p:cNvSpPr>
          <p:nvPr>
            <p:ph type="title"/>
          </p:nvPr>
        </p:nvSpPr>
        <p:spPr>
          <a:xfrm>
            <a:off x="1417134" y="317809"/>
            <a:ext cx="9601200" cy="1485900"/>
          </a:xfrm>
        </p:spPr>
        <p:txBody>
          <a:bodyPr>
            <a:normAutofit/>
          </a:bodyPr>
          <a:lstStyle/>
          <a:p>
            <a:r>
              <a:rPr lang="tr-TR" sz="3600" b="1" dirty="0">
                <a:solidFill>
                  <a:schemeClr val="accent1"/>
                </a:solidFill>
                <a:latin typeface="Arial" panose="020B0604020202020204" pitchFamily="34" charset="0"/>
                <a:cs typeface="Arial" panose="020B0604020202020204" pitchFamily="34" charset="0"/>
              </a:rPr>
              <a:t>Kuduz Aşısı</a:t>
            </a:r>
          </a:p>
        </p:txBody>
      </p:sp>
      <p:sp>
        <p:nvSpPr>
          <p:cNvPr id="3" name="İçerik Yer Tutucusu 2">
            <a:extLst>
              <a:ext uri="{FF2B5EF4-FFF2-40B4-BE49-F238E27FC236}">
                <a16:creationId xmlns:a16="http://schemas.microsoft.com/office/drawing/2014/main" id="{28B7143C-6323-4E2A-8DC2-75A15C3B3E84}"/>
              </a:ext>
            </a:extLst>
          </p:cNvPr>
          <p:cNvSpPr>
            <a:spLocks noGrp="1"/>
          </p:cNvSpPr>
          <p:nvPr>
            <p:ph idx="1"/>
          </p:nvPr>
        </p:nvSpPr>
        <p:spPr>
          <a:xfrm>
            <a:off x="838200" y="1326995"/>
            <a:ext cx="11227420" cy="5408342"/>
          </a:xfrm>
        </p:spPr>
        <p:txBody>
          <a:bodyPr>
            <a:normAutofit/>
          </a:bodyPr>
          <a:lstStyle/>
          <a:p>
            <a:r>
              <a:rPr lang="tr-TR" sz="2200" dirty="0">
                <a:solidFill>
                  <a:schemeClr val="tx1"/>
                </a:solidFill>
                <a:latin typeface="Arial" panose="020B0604020202020204" pitchFamily="34" charset="0"/>
                <a:cs typeface="Arial" panose="020B0604020202020204" pitchFamily="34" charset="0"/>
              </a:rPr>
              <a:t>Aşı: </a:t>
            </a:r>
            <a:r>
              <a:rPr lang="tr-TR" sz="2200" dirty="0" err="1">
                <a:solidFill>
                  <a:schemeClr val="tx1"/>
                </a:solidFill>
                <a:latin typeface="Arial" panose="020B0604020202020204" pitchFamily="34" charset="0"/>
                <a:cs typeface="Arial" panose="020B0604020202020204" pitchFamily="34" charset="0"/>
              </a:rPr>
              <a:t>İnaktif</a:t>
            </a:r>
            <a:r>
              <a:rPr lang="tr-TR" sz="2200" dirty="0">
                <a:solidFill>
                  <a:schemeClr val="tx1"/>
                </a:solidFill>
                <a:latin typeface="Arial" panose="020B0604020202020204" pitchFamily="34" charset="0"/>
                <a:cs typeface="Arial" panose="020B0604020202020204" pitchFamily="34" charset="0"/>
              </a:rPr>
              <a:t> aşı </a:t>
            </a:r>
          </a:p>
          <a:p>
            <a:r>
              <a:rPr lang="tr-TR" sz="2200" dirty="0">
                <a:solidFill>
                  <a:schemeClr val="tx1"/>
                </a:solidFill>
                <a:latin typeface="Arial" panose="020B0604020202020204" pitchFamily="34" charset="0"/>
                <a:cs typeface="Arial" panose="020B0604020202020204" pitchFamily="34" charset="0"/>
              </a:rPr>
              <a:t>Uygulama: </a:t>
            </a:r>
            <a:r>
              <a:rPr lang="tr-TR" sz="2200" dirty="0" err="1">
                <a:solidFill>
                  <a:schemeClr val="tx1"/>
                </a:solidFill>
                <a:latin typeface="Arial" panose="020B0604020202020204" pitchFamily="34" charset="0"/>
                <a:cs typeface="Arial" panose="020B0604020202020204" pitchFamily="34" charset="0"/>
              </a:rPr>
              <a:t>intramuskuler</a:t>
            </a:r>
            <a:r>
              <a:rPr lang="tr-TR" sz="2200" dirty="0">
                <a:solidFill>
                  <a:schemeClr val="tx1"/>
                </a:solidFill>
                <a:latin typeface="Arial" panose="020B0604020202020204" pitchFamily="34" charset="0"/>
                <a:cs typeface="Arial" panose="020B0604020202020204" pitchFamily="34" charset="0"/>
              </a:rPr>
              <a:t> - Uyluğun </a:t>
            </a:r>
            <a:r>
              <a:rPr lang="tr-TR" sz="2200" dirty="0" err="1">
                <a:solidFill>
                  <a:schemeClr val="tx1"/>
                </a:solidFill>
                <a:latin typeface="Arial" panose="020B0604020202020204" pitchFamily="34" charset="0"/>
                <a:cs typeface="Arial" panose="020B0604020202020204" pitchFamily="34" charset="0"/>
              </a:rPr>
              <a:t>anterolaterali</a:t>
            </a:r>
            <a:r>
              <a:rPr lang="tr-TR" sz="2200" dirty="0">
                <a:solidFill>
                  <a:schemeClr val="tx1"/>
                </a:solidFill>
                <a:latin typeface="Arial" panose="020B0604020202020204" pitchFamily="34" charset="0"/>
                <a:cs typeface="Arial" panose="020B0604020202020204" pitchFamily="34" charset="0"/>
              </a:rPr>
              <a:t> </a:t>
            </a:r>
          </a:p>
          <a:p>
            <a:r>
              <a:rPr lang="tr-TR" sz="2200" dirty="0">
                <a:solidFill>
                  <a:schemeClr val="tx1"/>
                </a:solidFill>
                <a:latin typeface="Arial" panose="020B0604020202020204" pitchFamily="34" charset="0"/>
                <a:cs typeface="Arial" panose="020B0604020202020204" pitchFamily="34" charset="0"/>
              </a:rPr>
              <a:t>Kuduz için mevcut bir tedavi yaklaşımı olmadığından:</a:t>
            </a:r>
          </a:p>
          <a:p>
            <a:pPr marL="0" indent="0">
              <a:buNone/>
            </a:pPr>
            <a:r>
              <a:rPr lang="tr-TR" sz="2200" dirty="0">
                <a:solidFill>
                  <a:schemeClr val="tx1"/>
                </a:solidFill>
                <a:latin typeface="Arial" panose="020B0604020202020204" pitchFamily="34" charset="0"/>
                <a:cs typeface="Arial" panose="020B0604020202020204" pitchFamily="34" charset="0"/>
              </a:rPr>
              <a:t>                         </a:t>
            </a:r>
            <a:r>
              <a:rPr lang="tr-TR" sz="22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200" dirty="0">
                <a:solidFill>
                  <a:schemeClr val="tx1"/>
                </a:solidFill>
                <a:latin typeface="Arial" panose="020B0604020202020204" pitchFamily="34" charset="0"/>
                <a:cs typeface="Arial" panose="020B0604020202020204" pitchFamily="34" charset="0"/>
              </a:rPr>
              <a:t>  korunma ve temas sonrası </a:t>
            </a:r>
            <a:r>
              <a:rPr lang="tr-TR" sz="2200" dirty="0" err="1">
                <a:solidFill>
                  <a:schemeClr val="tx1"/>
                </a:solidFill>
                <a:latin typeface="Arial" panose="020B0604020202020204" pitchFamily="34" charset="0"/>
                <a:cs typeface="Arial" panose="020B0604020202020204" pitchFamily="34" charset="0"/>
              </a:rPr>
              <a:t>profilaksi</a:t>
            </a:r>
            <a:r>
              <a:rPr lang="tr-TR" sz="2200" dirty="0">
                <a:solidFill>
                  <a:schemeClr val="tx1"/>
                </a:solidFill>
                <a:latin typeface="Arial" panose="020B0604020202020204" pitchFamily="34" charset="0"/>
                <a:cs typeface="Arial" panose="020B0604020202020204" pitchFamily="34" charset="0"/>
              </a:rPr>
              <a:t> çok önemli</a:t>
            </a:r>
          </a:p>
          <a:p>
            <a:pPr marL="0" indent="0">
              <a:buNone/>
            </a:pPr>
            <a:endParaRPr lang="tr-TR" sz="2200" dirty="0">
              <a:solidFill>
                <a:schemeClr val="tx1"/>
              </a:solidFill>
              <a:latin typeface="Arial" panose="020B0604020202020204" pitchFamily="34" charset="0"/>
              <a:cs typeface="Arial" panose="020B0604020202020204" pitchFamily="34" charset="0"/>
            </a:endParaRPr>
          </a:p>
          <a:p>
            <a:r>
              <a:rPr lang="tr-TR" sz="2200" dirty="0">
                <a:solidFill>
                  <a:schemeClr val="tx1"/>
                </a:solidFill>
                <a:latin typeface="Arial" panose="020B0604020202020204" pitchFamily="34" charset="0"/>
                <a:cs typeface="Arial" panose="020B0604020202020204" pitchFamily="34" charset="0"/>
              </a:rPr>
              <a:t>Temas sonrası </a:t>
            </a:r>
            <a:r>
              <a:rPr lang="tr-TR" sz="2200" dirty="0" err="1">
                <a:solidFill>
                  <a:schemeClr val="tx1"/>
                </a:solidFill>
                <a:latin typeface="Arial" panose="020B0604020202020204" pitchFamily="34" charset="0"/>
                <a:cs typeface="Arial" panose="020B0604020202020204" pitchFamily="34" charset="0"/>
              </a:rPr>
              <a:t>profilaksi</a:t>
            </a:r>
            <a:r>
              <a:rPr lang="tr-TR" sz="2200" dirty="0">
                <a:solidFill>
                  <a:schemeClr val="tx1"/>
                </a:solidFill>
                <a:latin typeface="Arial" panose="020B0604020202020204" pitchFamily="34" charset="0"/>
                <a:cs typeface="Arial" panose="020B0604020202020204" pitchFamily="34" charset="0"/>
              </a:rPr>
              <a:t>: Erken ve önerilere göre uygulandığında %100 etkin</a:t>
            </a:r>
          </a:p>
          <a:p>
            <a:pPr marL="0" indent="0">
              <a:buNone/>
            </a:pPr>
            <a:r>
              <a:rPr lang="tr-TR" sz="2200" dirty="0">
                <a:solidFill>
                  <a:schemeClr val="tx1"/>
                </a:solidFill>
                <a:latin typeface="Arial" panose="020B0604020202020204" pitchFamily="34" charset="0"/>
                <a:cs typeface="Arial" panose="020B0604020202020204" pitchFamily="34" charset="0"/>
              </a:rPr>
              <a:t> </a:t>
            </a:r>
          </a:p>
          <a:p>
            <a:r>
              <a:rPr lang="tr-TR" sz="2200" dirty="0">
                <a:solidFill>
                  <a:schemeClr val="tx1"/>
                </a:solidFill>
                <a:latin typeface="Arial" panose="020B0604020202020204" pitchFamily="34" charset="0"/>
                <a:cs typeface="Arial" panose="020B0604020202020204" pitchFamily="34" charset="0"/>
              </a:rPr>
              <a:t>Riskli olan hayvan türleri </a:t>
            </a:r>
            <a:r>
              <a:rPr lang="tr-TR" sz="22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tr-TR" sz="2200" dirty="0">
                <a:solidFill>
                  <a:schemeClr val="tx1"/>
                </a:solidFill>
                <a:latin typeface="Arial" panose="020B0604020202020204" pitchFamily="34" charset="0"/>
                <a:cs typeface="Arial" panose="020B0604020202020204" pitchFamily="34" charset="0"/>
              </a:rPr>
              <a:t>köpek, kedi, sığır, koyun, keçi, at, eşek gibi evcil hayvanlar ile kurt, tilki, çakal, domuz, ayı, sansar, kokarca, gelincik</a:t>
            </a:r>
          </a:p>
          <a:p>
            <a:endParaRPr lang="tr-TR" sz="2200" dirty="0">
              <a:solidFill>
                <a:schemeClr val="tx1"/>
              </a:solidFill>
              <a:latin typeface="Arial" panose="020B0604020202020204" pitchFamily="34" charset="0"/>
              <a:cs typeface="Arial" panose="020B0604020202020204" pitchFamily="34" charset="0"/>
            </a:endParaRPr>
          </a:p>
          <a:p>
            <a:r>
              <a:rPr lang="tr-TR" sz="2200" dirty="0">
                <a:solidFill>
                  <a:schemeClr val="tx1"/>
                </a:solidFill>
                <a:latin typeface="Arial" panose="020B0604020202020204" pitchFamily="34" charset="0"/>
                <a:cs typeface="Arial" panose="020B0604020202020204" pitchFamily="34" charset="0"/>
              </a:rPr>
              <a:t>Fare, sıçan, sincap, </a:t>
            </a:r>
            <a:r>
              <a:rPr lang="tr-TR" sz="2200" dirty="0" err="1">
                <a:solidFill>
                  <a:schemeClr val="tx1"/>
                </a:solidFill>
                <a:latin typeface="Arial" panose="020B0604020202020204" pitchFamily="34" charset="0"/>
                <a:cs typeface="Arial" panose="020B0604020202020204" pitchFamily="34" charset="0"/>
              </a:rPr>
              <a:t>hamster</a:t>
            </a:r>
            <a:r>
              <a:rPr lang="tr-TR" sz="2200" dirty="0">
                <a:solidFill>
                  <a:schemeClr val="tx1"/>
                </a:solidFill>
                <a:latin typeface="Arial" panose="020B0604020202020204" pitchFamily="34" charset="0"/>
                <a:cs typeface="Arial" panose="020B0604020202020204" pitchFamily="34" charset="0"/>
              </a:rPr>
              <a:t>, kobay, tavşan ısırıkları ile                                                                 Evde yarasa bulunması veya yarasa ısırığı       </a:t>
            </a:r>
            <a:r>
              <a:rPr lang="tr-TR" sz="22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tr-TR" sz="2200" dirty="0">
                <a:solidFill>
                  <a:schemeClr val="tx1"/>
                </a:solidFill>
                <a:latin typeface="Arial" panose="020B0604020202020204" pitchFamily="34" charset="0"/>
                <a:cs typeface="Arial" panose="020B0604020202020204" pitchFamily="34" charset="0"/>
              </a:rPr>
              <a:t>kuduz </a:t>
            </a:r>
            <a:r>
              <a:rPr lang="tr-TR" sz="2200" dirty="0" err="1">
                <a:solidFill>
                  <a:schemeClr val="tx1"/>
                </a:solidFill>
                <a:latin typeface="Arial" panose="020B0604020202020204" pitchFamily="34" charset="0"/>
                <a:cs typeface="Arial" panose="020B0604020202020204" pitchFamily="34" charset="0"/>
              </a:rPr>
              <a:t>bulaşı</a:t>
            </a:r>
            <a:r>
              <a:rPr lang="tr-TR" sz="2200" dirty="0">
                <a:solidFill>
                  <a:schemeClr val="tx1"/>
                </a:solidFill>
                <a:latin typeface="Arial" panose="020B0604020202020204" pitchFamily="34" charset="0"/>
                <a:cs typeface="Arial" panose="020B0604020202020204" pitchFamily="34" charset="0"/>
              </a:rPr>
              <a:t> söz konusu değil</a:t>
            </a:r>
          </a:p>
          <a:p>
            <a:endParaRPr lang="tr-TR" sz="2400" dirty="0">
              <a:latin typeface="Arial" panose="020B0604020202020204" pitchFamily="34" charset="0"/>
              <a:cs typeface="Arial" panose="020B0604020202020204" pitchFamily="34" charset="0"/>
            </a:endParaRPr>
          </a:p>
        </p:txBody>
      </p:sp>
      <p:pic>
        <p:nvPicPr>
          <p:cNvPr id="8194" name="Picture 2" descr="illustration-of-rabies-disease-in-dogs-that-makes-dogs-sick-and-vector-id1128874082 (380×454)">
            <a:extLst>
              <a:ext uri="{FF2B5EF4-FFF2-40B4-BE49-F238E27FC236}">
                <a16:creationId xmlns:a16="http://schemas.microsoft.com/office/drawing/2014/main" id="{05F09A2E-5865-4A7A-944A-C76C7ACCD2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9400" y="122663"/>
            <a:ext cx="2710932" cy="323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515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9752A7-D828-44F5-AA03-2C7BA4983ED8}"/>
              </a:ext>
            </a:extLst>
          </p:cNvPr>
          <p:cNvSpPr>
            <a:spLocks noGrp="1"/>
          </p:cNvSpPr>
          <p:nvPr>
            <p:ph type="title"/>
          </p:nvPr>
        </p:nvSpPr>
        <p:spPr/>
        <p:txBody>
          <a:bodyPr/>
          <a:lstStyle/>
          <a:p>
            <a:r>
              <a:rPr lang="tr-TR" dirty="0"/>
              <a:t>Aşı tipleri</a:t>
            </a:r>
          </a:p>
        </p:txBody>
      </p:sp>
      <p:pic>
        <p:nvPicPr>
          <p:cNvPr id="7" name="Resim 6">
            <a:extLst>
              <a:ext uri="{FF2B5EF4-FFF2-40B4-BE49-F238E27FC236}">
                <a16:creationId xmlns:a16="http://schemas.microsoft.com/office/drawing/2014/main" id="{C9D3B7A8-B676-4FD0-A3D8-7DCF6EA5238C}"/>
              </a:ext>
            </a:extLst>
          </p:cNvPr>
          <p:cNvPicPr>
            <a:picLocks noChangeAspect="1"/>
          </p:cNvPicPr>
          <p:nvPr/>
        </p:nvPicPr>
        <p:blipFill>
          <a:blip r:embed="rId3"/>
          <a:stretch>
            <a:fillRect/>
          </a:stretch>
        </p:blipFill>
        <p:spPr>
          <a:xfrm>
            <a:off x="880946" y="2135456"/>
            <a:ext cx="11311054" cy="3337895"/>
          </a:xfrm>
          <a:prstGeom prst="rect">
            <a:avLst/>
          </a:prstGeom>
        </p:spPr>
      </p:pic>
    </p:spTree>
    <p:extLst>
      <p:ext uri="{BB962C8B-B14F-4D97-AF65-F5344CB8AC3E}">
        <p14:creationId xmlns:p14="http://schemas.microsoft.com/office/powerpoint/2010/main" val="2276299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924F2E-1D0E-41E8-8E9B-9BBC3FC45264}"/>
              </a:ext>
            </a:extLst>
          </p:cNvPr>
          <p:cNvSpPr>
            <a:spLocks noGrp="1"/>
          </p:cNvSpPr>
          <p:nvPr>
            <p:ph type="title"/>
          </p:nvPr>
        </p:nvSpPr>
        <p:spPr>
          <a:xfrm>
            <a:off x="1295400" y="340112"/>
            <a:ext cx="9601200" cy="730405"/>
          </a:xfrm>
        </p:spPr>
        <p:txBody>
          <a:bodyPr>
            <a:normAutofit/>
          </a:bodyPr>
          <a:lstStyle/>
          <a:p>
            <a:r>
              <a:rPr lang="tr-TR" sz="3600" dirty="0" err="1">
                <a:solidFill>
                  <a:schemeClr val="accent1"/>
                </a:solidFill>
                <a:latin typeface="Arial" panose="020B0604020202020204" pitchFamily="34" charset="0"/>
                <a:cs typeface="Arial" panose="020B0604020202020204" pitchFamily="34" charset="0"/>
              </a:rPr>
              <a:t>Endikayonları</a:t>
            </a:r>
            <a:endParaRPr lang="tr-TR" sz="3600" dirty="0">
              <a:solidFill>
                <a:schemeClr val="accent1"/>
              </a:solidFill>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FBC96D37-3CBA-40E6-8DBC-C8AF20F3B291}"/>
              </a:ext>
            </a:extLst>
          </p:cNvPr>
          <p:cNvSpPr>
            <a:spLocks noGrp="1"/>
          </p:cNvSpPr>
          <p:nvPr>
            <p:ph idx="1"/>
          </p:nvPr>
        </p:nvSpPr>
        <p:spPr>
          <a:xfrm>
            <a:off x="1295400" y="1170877"/>
            <a:ext cx="10056541" cy="5553307"/>
          </a:xfrm>
        </p:spPr>
        <p:txBody>
          <a:bodyPr>
            <a:normAutofit lnSpcReduction="10000"/>
          </a:bodyPr>
          <a:lstStyle/>
          <a:p>
            <a:r>
              <a:rPr lang="tr-TR" sz="2200" dirty="0">
                <a:solidFill>
                  <a:schemeClr val="tx1"/>
                </a:solidFill>
                <a:latin typeface="Arial" panose="020B0604020202020204" pitchFamily="34" charset="0"/>
                <a:cs typeface="Arial" panose="020B0604020202020204" pitchFamily="34" charset="0"/>
              </a:rPr>
              <a:t>Kuduz açısından yüksek riskli işlerde çalışanlar:</a:t>
            </a:r>
          </a:p>
          <a:p>
            <a:pPr marL="0" indent="0">
              <a:buNone/>
            </a:pPr>
            <a:r>
              <a:rPr lang="tr-TR" sz="1800" dirty="0">
                <a:solidFill>
                  <a:schemeClr val="tx1"/>
                </a:solidFill>
                <a:latin typeface="Arial" panose="020B0604020202020204" pitchFamily="34" charset="0"/>
                <a:cs typeface="Arial" panose="020B0604020202020204" pitchFamily="34" charset="0"/>
              </a:rPr>
              <a:t>      -kuduz araştırma laboratuvarı çalışanları</a:t>
            </a:r>
          </a:p>
          <a:p>
            <a:pPr marL="0" indent="0">
              <a:buNone/>
            </a:pPr>
            <a:r>
              <a:rPr lang="tr-TR" sz="1800" dirty="0">
                <a:solidFill>
                  <a:schemeClr val="tx1"/>
                </a:solidFill>
                <a:latin typeface="Arial" panose="020B0604020202020204" pitchFamily="34" charset="0"/>
                <a:cs typeface="Arial" panose="020B0604020202020204" pitchFamily="34" charset="0"/>
              </a:rPr>
              <a:t>      -kuduz aşısı üretiminde çalışanlar</a:t>
            </a:r>
          </a:p>
          <a:p>
            <a:pPr marL="0" indent="0">
              <a:buNone/>
            </a:pPr>
            <a:r>
              <a:rPr lang="tr-TR" sz="1800" dirty="0">
                <a:solidFill>
                  <a:schemeClr val="tx1"/>
                </a:solidFill>
                <a:latin typeface="Arial" panose="020B0604020202020204" pitchFamily="34" charset="0"/>
                <a:cs typeface="Arial" panose="020B0604020202020204" pitchFamily="34" charset="0"/>
              </a:rPr>
              <a:t>      -veteriner hekimler</a:t>
            </a:r>
          </a:p>
          <a:p>
            <a:pPr marL="0" indent="0">
              <a:buNone/>
            </a:pPr>
            <a:r>
              <a:rPr lang="tr-TR" sz="1800" dirty="0">
                <a:solidFill>
                  <a:schemeClr val="tx1"/>
                </a:solidFill>
                <a:latin typeface="Arial" panose="020B0604020202020204" pitchFamily="34" charset="0"/>
                <a:cs typeface="Arial" panose="020B0604020202020204" pitchFamily="34" charset="0"/>
              </a:rPr>
              <a:t>      -hayvan bakıcıları</a:t>
            </a:r>
          </a:p>
          <a:p>
            <a:pPr marL="0" indent="0">
              <a:buNone/>
            </a:pPr>
            <a:r>
              <a:rPr lang="tr-TR" sz="1800" dirty="0">
                <a:solidFill>
                  <a:schemeClr val="tx1"/>
                </a:solidFill>
                <a:latin typeface="Arial" panose="020B0604020202020204" pitchFamily="34" charset="0"/>
                <a:cs typeface="Arial" panose="020B0604020202020204" pitchFamily="34" charset="0"/>
              </a:rPr>
              <a:t>      -hayvan barınaklarında çalışan personel</a:t>
            </a:r>
          </a:p>
          <a:p>
            <a:pPr marL="0" indent="0">
              <a:buNone/>
            </a:pPr>
            <a:r>
              <a:rPr lang="tr-TR" sz="1800" dirty="0">
                <a:solidFill>
                  <a:schemeClr val="tx1"/>
                </a:solidFill>
                <a:latin typeface="Arial" panose="020B0604020202020204" pitchFamily="34" charset="0"/>
                <a:cs typeface="Arial" panose="020B0604020202020204" pitchFamily="34" charset="0"/>
              </a:rPr>
              <a:t>      -mağara araştırmacıları</a:t>
            </a:r>
          </a:p>
          <a:p>
            <a:pPr marL="0" indent="0">
              <a:buNone/>
            </a:pPr>
            <a:endParaRPr lang="tr-TR" sz="1800" dirty="0">
              <a:solidFill>
                <a:schemeClr val="tx1"/>
              </a:solidFill>
              <a:latin typeface="Arial" panose="020B0604020202020204" pitchFamily="34" charset="0"/>
              <a:cs typeface="Arial" panose="020B0604020202020204" pitchFamily="34" charset="0"/>
            </a:endParaRPr>
          </a:p>
          <a:p>
            <a:r>
              <a:rPr lang="tr-TR" sz="2200" dirty="0">
                <a:solidFill>
                  <a:schemeClr val="tx1"/>
                </a:solidFill>
                <a:latin typeface="Arial" panose="020B0604020202020204" pitchFamily="34" charset="0"/>
                <a:cs typeface="Arial" panose="020B0604020202020204" pitchFamily="34" charset="0"/>
              </a:rPr>
              <a:t>Kuduz riski olan hayvanlarla sık temas edenler </a:t>
            </a:r>
          </a:p>
          <a:p>
            <a:endParaRPr lang="tr-TR" sz="2200" dirty="0">
              <a:solidFill>
                <a:schemeClr val="tx1"/>
              </a:solidFill>
              <a:latin typeface="Arial" panose="020B0604020202020204" pitchFamily="34" charset="0"/>
              <a:cs typeface="Arial" panose="020B0604020202020204" pitchFamily="34" charset="0"/>
            </a:endParaRPr>
          </a:p>
          <a:p>
            <a:r>
              <a:rPr lang="tr-TR" sz="2200" dirty="0">
                <a:solidFill>
                  <a:schemeClr val="tx1"/>
                </a:solidFill>
                <a:latin typeface="Arial" panose="020B0604020202020204" pitchFamily="34" charset="0"/>
                <a:cs typeface="Arial" panose="020B0604020202020204" pitchFamily="34" charset="0"/>
              </a:rPr>
              <a:t>Yaban hayat ile temas riski yüksek olan doğa sporları yapanlar</a:t>
            </a:r>
          </a:p>
          <a:p>
            <a:pPr marL="0" indent="0">
              <a:buNone/>
            </a:pPr>
            <a:endParaRPr lang="tr-TR" sz="2200" dirty="0">
              <a:solidFill>
                <a:schemeClr val="tx1"/>
              </a:solidFill>
              <a:latin typeface="Arial" panose="020B0604020202020204" pitchFamily="34" charset="0"/>
              <a:cs typeface="Arial" panose="020B0604020202020204" pitchFamily="34" charset="0"/>
            </a:endParaRPr>
          </a:p>
          <a:p>
            <a:r>
              <a:rPr lang="tr-TR" sz="2200" dirty="0">
                <a:solidFill>
                  <a:schemeClr val="tx1"/>
                </a:solidFill>
                <a:latin typeface="Arial" panose="020B0604020202020204" pitchFamily="34" charset="0"/>
                <a:cs typeface="Arial" panose="020B0604020202020204" pitchFamily="34" charset="0"/>
              </a:rPr>
              <a:t>Köpek kuduzu görülme oranının yüksek olduğu ve riskli temas halinde uygun tıbbi yaklaşımın verilemeyeceği bölgelere seyahat edenler</a:t>
            </a:r>
          </a:p>
          <a:p>
            <a:pPr marL="0" indent="0">
              <a:buNone/>
            </a:pPr>
            <a:endParaRPr lang="tr-TR" dirty="0"/>
          </a:p>
        </p:txBody>
      </p:sp>
    </p:spTree>
    <p:extLst>
      <p:ext uri="{BB962C8B-B14F-4D97-AF65-F5344CB8AC3E}">
        <p14:creationId xmlns:p14="http://schemas.microsoft.com/office/powerpoint/2010/main" val="10912665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B6C884-F427-4654-A867-31632CF32848}"/>
              </a:ext>
            </a:extLst>
          </p:cNvPr>
          <p:cNvSpPr>
            <a:spLocks noGrp="1"/>
          </p:cNvSpPr>
          <p:nvPr>
            <p:ph type="title"/>
          </p:nvPr>
        </p:nvSpPr>
        <p:spPr/>
        <p:txBody>
          <a:bodyPr>
            <a:normAutofit/>
          </a:bodyPr>
          <a:lstStyle/>
          <a:p>
            <a:r>
              <a:rPr lang="tr-TR" sz="3600" dirty="0">
                <a:solidFill>
                  <a:schemeClr val="accent1"/>
                </a:solidFill>
                <a:latin typeface="Arial" panose="020B0604020202020204" pitchFamily="34" charset="0"/>
                <a:cs typeface="Arial" panose="020B0604020202020204" pitchFamily="34" charset="0"/>
              </a:rPr>
              <a:t>Temas Öncesi </a:t>
            </a:r>
            <a:r>
              <a:rPr lang="tr-TR" sz="3600" dirty="0" err="1">
                <a:solidFill>
                  <a:schemeClr val="accent1"/>
                </a:solidFill>
                <a:latin typeface="Arial" panose="020B0604020202020204" pitchFamily="34" charset="0"/>
                <a:cs typeface="Arial" panose="020B0604020202020204" pitchFamily="34" charset="0"/>
              </a:rPr>
              <a:t>Profilaksi</a:t>
            </a:r>
            <a:endParaRPr lang="tr-TR" sz="3600" dirty="0">
              <a:solidFill>
                <a:schemeClr val="accent1"/>
              </a:solidFill>
            </a:endParaRPr>
          </a:p>
        </p:txBody>
      </p:sp>
      <p:sp>
        <p:nvSpPr>
          <p:cNvPr id="3" name="İçerik Yer Tutucusu 2">
            <a:extLst>
              <a:ext uri="{FF2B5EF4-FFF2-40B4-BE49-F238E27FC236}">
                <a16:creationId xmlns:a16="http://schemas.microsoft.com/office/drawing/2014/main" id="{F52C474E-FD0D-4065-B49C-667512B07094}"/>
              </a:ext>
            </a:extLst>
          </p:cNvPr>
          <p:cNvSpPr>
            <a:spLocks noGrp="1"/>
          </p:cNvSpPr>
          <p:nvPr>
            <p:ph idx="1"/>
          </p:nvPr>
        </p:nvSpPr>
        <p:spPr>
          <a:xfrm>
            <a:off x="1371600" y="1851103"/>
            <a:ext cx="10292576" cy="4616604"/>
          </a:xfrm>
        </p:spPr>
        <p:txBody>
          <a:bodyPr>
            <a:normAutofit/>
          </a:bodyPr>
          <a:lstStyle/>
          <a:p>
            <a:r>
              <a:rPr lang="tr-TR" sz="2400" dirty="0">
                <a:solidFill>
                  <a:schemeClr val="tx1"/>
                </a:solidFill>
                <a:latin typeface="Arial" panose="020B0604020202020204" pitchFamily="34" charset="0"/>
                <a:cs typeface="Arial" panose="020B0604020202020204" pitchFamily="34" charset="0"/>
              </a:rPr>
              <a:t>Temas öncesi </a:t>
            </a:r>
            <a:r>
              <a:rPr lang="tr-TR" sz="2400" dirty="0" err="1">
                <a:solidFill>
                  <a:schemeClr val="tx1"/>
                </a:solidFill>
                <a:latin typeface="Arial" panose="020B0604020202020204" pitchFamily="34" charset="0"/>
                <a:cs typeface="Arial" panose="020B0604020202020204" pitchFamily="34" charset="0"/>
              </a:rPr>
              <a:t>profilaksi</a:t>
            </a:r>
            <a:r>
              <a:rPr lang="tr-TR" sz="2400" dirty="0">
                <a:solidFill>
                  <a:schemeClr val="tx1"/>
                </a:solidFill>
                <a:latin typeface="Arial" panose="020B0604020202020204" pitchFamily="34" charset="0"/>
                <a:cs typeface="Arial" panose="020B0604020202020204" pitchFamily="34" charset="0"/>
              </a:rPr>
              <a:t>:</a:t>
            </a:r>
          </a:p>
          <a:p>
            <a:pPr marL="0" indent="0">
              <a:buNone/>
            </a:pPr>
            <a:r>
              <a:rPr lang="tr-TR" sz="2400" dirty="0">
                <a:solidFill>
                  <a:schemeClr val="tx1"/>
                </a:solidFill>
                <a:latin typeface="Arial" panose="020B0604020202020204" pitchFamily="34" charset="0"/>
                <a:cs typeface="Arial" panose="020B0604020202020204" pitchFamily="34" charset="0"/>
              </a:rPr>
              <a:t>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400" dirty="0">
                <a:solidFill>
                  <a:schemeClr val="tx1"/>
                </a:solidFill>
                <a:latin typeface="Arial" panose="020B0604020202020204" pitchFamily="34" charset="0"/>
                <a:cs typeface="Arial" panose="020B0604020202020204" pitchFamily="34" charset="0"/>
              </a:rPr>
              <a:t>0 ve 7. günlerde birer doz olmak üzere toplam iki doz </a:t>
            </a:r>
          </a:p>
          <a:p>
            <a:pPr marL="0" indent="0">
              <a:buNone/>
            </a:pPr>
            <a:endParaRPr lang="tr-TR" sz="2400" dirty="0">
              <a:solidFill>
                <a:schemeClr val="tx1"/>
              </a:solidFill>
              <a:latin typeface="Arial" panose="020B0604020202020204" pitchFamily="34" charset="0"/>
              <a:cs typeface="Arial" panose="020B0604020202020204" pitchFamily="34" charset="0"/>
            </a:endParaRPr>
          </a:p>
          <a:p>
            <a:r>
              <a:rPr lang="tr-TR" sz="2400" dirty="0" err="1">
                <a:solidFill>
                  <a:schemeClr val="tx1"/>
                </a:solidFill>
                <a:latin typeface="Arial" panose="020B0604020202020204" pitchFamily="34" charset="0"/>
                <a:cs typeface="Arial" panose="020B0604020202020204" pitchFamily="34" charset="0"/>
              </a:rPr>
              <a:t>İmmün</a:t>
            </a:r>
            <a:r>
              <a:rPr lang="tr-TR" sz="2400" dirty="0">
                <a:solidFill>
                  <a:schemeClr val="tx1"/>
                </a:solidFill>
                <a:latin typeface="Arial" panose="020B0604020202020204" pitchFamily="34" charset="0"/>
                <a:cs typeface="Arial" panose="020B0604020202020204" pitchFamily="34" charset="0"/>
              </a:rPr>
              <a:t> sistemi baskılanmış ya da </a:t>
            </a:r>
            <a:r>
              <a:rPr lang="tr-TR" sz="2400" dirty="0" err="1">
                <a:solidFill>
                  <a:schemeClr val="tx1"/>
                </a:solidFill>
                <a:latin typeface="Arial" panose="020B0604020202020204" pitchFamily="34" charset="0"/>
                <a:cs typeface="Arial" panose="020B0604020202020204" pitchFamily="34" charset="0"/>
              </a:rPr>
              <a:t>immün</a:t>
            </a:r>
            <a:r>
              <a:rPr lang="tr-TR" sz="2400" dirty="0">
                <a:solidFill>
                  <a:schemeClr val="tx1"/>
                </a:solidFill>
                <a:latin typeface="Arial" panose="020B0604020202020204" pitchFamily="34" charset="0"/>
                <a:cs typeface="Arial" panose="020B0604020202020204" pitchFamily="34" charset="0"/>
              </a:rPr>
              <a:t> yetmezliği olan kişilerde:</a:t>
            </a:r>
          </a:p>
          <a:p>
            <a:pPr marL="0" indent="0">
              <a:buNone/>
            </a:pPr>
            <a:r>
              <a:rPr lang="tr-TR" sz="2400" dirty="0">
                <a:solidFill>
                  <a:schemeClr val="tx1"/>
                </a:solidFill>
                <a:latin typeface="Arial" panose="020B0604020202020204" pitchFamily="34" charset="0"/>
                <a:cs typeface="Arial" panose="020B0604020202020204" pitchFamily="34" charset="0"/>
              </a:rPr>
              <a:t>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400" dirty="0">
                <a:solidFill>
                  <a:schemeClr val="tx1"/>
                </a:solidFill>
                <a:latin typeface="Arial" panose="020B0604020202020204" pitchFamily="34" charset="0"/>
                <a:cs typeface="Arial" panose="020B0604020202020204" pitchFamily="34" charset="0"/>
              </a:rPr>
              <a:t> 21. ya da 28. günde bir doz daha uygulanarak toplam üç doz aşı</a:t>
            </a:r>
          </a:p>
          <a:p>
            <a:pPr marL="0" indent="0">
              <a:buNone/>
            </a:pPr>
            <a:endParaRPr lang="tr-TR" sz="2400" dirty="0">
              <a:solidFill>
                <a:schemeClr val="tx1"/>
              </a:solidFill>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Mesleki olarak temas riski yüksek olan kişilerde </a:t>
            </a:r>
            <a:r>
              <a:rPr lang="tr-TR" sz="2400" dirty="0" err="1">
                <a:solidFill>
                  <a:schemeClr val="tx1"/>
                </a:solidFill>
                <a:latin typeface="Arial" panose="020B0604020202020204" pitchFamily="34" charset="0"/>
                <a:cs typeface="Arial" panose="020B0604020202020204" pitchFamily="34" charset="0"/>
              </a:rPr>
              <a:t>rapel</a:t>
            </a:r>
            <a:r>
              <a:rPr lang="tr-TR" sz="2400" dirty="0">
                <a:solidFill>
                  <a:schemeClr val="tx1"/>
                </a:solidFill>
                <a:latin typeface="Arial" panose="020B0604020202020204" pitchFamily="34" charset="0"/>
                <a:cs typeface="Arial" panose="020B0604020202020204" pitchFamily="34" charset="0"/>
              </a:rPr>
              <a:t> doz yapılmalı</a:t>
            </a:r>
          </a:p>
          <a:p>
            <a:endParaRPr lang="tr-TR" dirty="0"/>
          </a:p>
        </p:txBody>
      </p:sp>
    </p:spTree>
    <p:extLst>
      <p:ext uri="{BB962C8B-B14F-4D97-AF65-F5344CB8AC3E}">
        <p14:creationId xmlns:p14="http://schemas.microsoft.com/office/powerpoint/2010/main" val="39466942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E4E982-7348-4F12-8996-244D5F132948}"/>
              </a:ext>
            </a:extLst>
          </p:cNvPr>
          <p:cNvSpPr>
            <a:spLocks noGrp="1"/>
          </p:cNvSpPr>
          <p:nvPr>
            <p:ph type="title"/>
          </p:nvPr>
        </p:nvSpPr>
        <p:spPr/>
        <p:txBody>
          <a:bodyPr>
            <a:normAutofit/>
          </a:bodyPr>
          <a:lstStyle/>
          <a:p>
            <a:r>
              <a:rPr lang="tr-TR" sz="3600" dirty="0">
                <a:solidFill>
                  <a:schemeClr val="accent1"/>
                </a:solidFill>
                <a:latin typeface="Arial" panose="020B0604020202020204" pitchFamily="34" charset="0"/>
                <a:cs typeface="Arial" panose="020B0604020202020204" pitchFamily="34" charset="0"/>
              </a:rPr>
              <a:t>Temas Sonrası </a:t>
            </a:r>
            <a:r>
              <a:rPr lang="tr-TR" sz="3600" dirty="0" err="1">
                <a:solidFill>
                  <a:schemeClr val="accent1"/>
                </a:solidFill>
                <a:latin typeface="Arial" panose="020B0604020202020204" pitchFamily="34" charset="0"/>
                <a:cs typeface="Arial" panose="020B0604020202020204" pitchFamily="34" charset="0"/>
              </a:rPr>
              <a:t>Profilaksi</a:t>
            </a:r>
            <a:endParaRPr lang="tr-TR" sz="3600" dirty="0">
              <a:solidFill>
                <a:schemeClr val="accent1"/>
              </a:solidFill>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D882DC5A-6818-4B0C-AF55-F3BA031234EA}"/>
              </a:ext>
            </a:extLst>
          </p:cNvPr>
          <p:cNvSpPr>
            <a:spLocks noGrp="1"/>
          </p:cNvSpPr>
          <p:nvPr>
            <p:ph idx="1"/>
          </p:nvPr>
        </p:nvSpPr>
        <p:spPr>
          <a:xfrm>
            <a:off x="1371600" y="1655956"/>
            <a:ext cx="10181063" cy="4516244"/>
          </a:xfrm>
        </p:spPr>
        <p:txBody>
          <a:bodyPr>
            <a:normAutofit/>
          </a:bodyPr>
          <a:lstStyle/>
          <a:p>
            <a:r>
              <a:rPr lang="tr-TR" sz="2400" dirty="0">
                <a:solidFill>
                  <a:schemeClr val="tx1"/>
                </a:solidFill>
                <a:latin typeface="Arial" panose="020B0604020202020204" pitchFamily="34" charset="0"/>
                <a:cs typeface="Arial" panose="020B0604020202020204" pitchFamily="34" charset="0"/>
              </a:rPr>
              <a:t>DSÖ kuduz </a:t>
            </a:r>
            <a:r>
              <a:rPr lang="tr-TR" sz="2400" dirty="0" err="1">
                <a:solidFill>
                  <a:schemeClr val="tx1"/>
                </a:solidFill>
                <a:latin typeface="Arial" panose="020B0604020202020204" pitchFamily="34" charset="0"/>
                <a:cs typeface="Arial" panose="020B0604020202020204" pitchFamily="34" charset="0"/>
              </a:rPr>
              <a:t>profilaksisi</a:t>
            </a:r>
            <a:r>
              <a:rPr lang="tr-TR" sz="2400" dirty="0">
                <a:solidFill>
                  <a:schemeClr val="tx1"/>
                </a:solidFill>
                <a:latin typeface="Arial" panose="020B0604020202020204" pitchFamily="34" charset="0"/>
                <a:cs typeface="Arial" panose="020B0604020202020204" pitchFamily="34" charset="0"/>
              </a:rPr>
              <a:t>:</a:t>
            </a:r>
          </a:p>
          <a:p>
            <a:pPr marL="0" indent="0">
              <a:buNone/>
            </a:pPr>
            <a:r>
              <a:rPr lang="tr-TR" sz="2400" dirty="0">
                <a:solidFill>
                  <a:schemeClr val="tx1"/>
                </a:solidFill>
                <a:latin typeface="Arial" panose="020B0604020202020204" pitchFamily="34" charset="0"/>
                <a:cs typeface="Arial" panose="020B0604020202020204" pitchFamily="34" charset="0"/>
              </a:rPr>
              <a:t>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400" dirty="0">
                <a:solidFill>
                  <a:schemeClr val="tx1"/>
                </a:solidFill>
                <a:latin typeface="Arial" panose="020B0604020202020204" pitchFamily="34" charset="0"/>
                <a:cs typeface="Arial" panose="020B0604020202020204" pitchFamily="34" charset="0"/>
              </a:rPr>
              <a:t>hızlı ve etkin bir yara temizliği</a:t>
            </a:r>
          </a:p>
          <a:p>
            <a:pPr marL="0" indent="0">
              <a:buNone/>
            </a:pPr>
            <a:r>
              <a:rPr lang="tr-TR" sz="2400" dirty="0">
                <a:solidFill>
                  <a:schemeClr val="tx1"/>
                </a:solidFill>
                <a:latin typeface="Arial" panose="020B0604020202020204" pitchFamily="34" charset="0"/>
                <a:cs typeface="Arial" panose="020B0604020202020204" pitchFamily="34" charset="0"/>
              </a:rPr>
              <a:t>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400" dirty="0">
                <a:solidFill>
                  <a:schemeClr val="tx1"/>
                </a:solidFill>
                <a:latin typeface="Arial" panose="020B0604020202020204" pitchFamily="34" charset="0"/>
                <a:cs typeface="Arial" panose="020B0604020202020204" pitchFamily="34" charset="0"/>
              </a:rPr>
              <a:t>takiben kuduz </a:t>
            </a:r>
            <a:r>
              <a:rPr lang="tr-TR" sz="2400" dirty="0" err="1">
                <a:solidFill>
                  <a:schemeClr val="tx1"/>
                </a:solidFill>
                <a:latin typeface="Arial" panose="020B0604020202020204" pitchFamily="34" charset="0"/>
                <a:cs typeface="Arial" panose="020B0604020202020204" pitchFamily="34" charset="0"/>
              </a:rPr>
              <a:t>immünglobulin</a:t>
            </a:r>
            <a:r>
              <a:rPr lang="tr-TR" sz="2400" dirty="0">
                <a:solidFill>
                  <a:schemeClr val="tx1"/>
                </a:solidFill>
                <a:latin typeface="Arial" panose="020B0604020202020204" pitchFamily="34" charset="0"/>
                <a:cs typeface="Arial" panose="020B0604020202020204" pitchFamily="34" charset="0"/>
              </a:rPr>
              <a:t> ve aşılama</a:t>
            </a:r>
          </a:p>
          <a:p>
            <a:pPr marL="0" indent="0">
              <a:buNone/>
            </a:pPr>
            <a:endParaRPr lang="tr-TR" sz="2400" dirty="0">
              <a:solidFill>
                <a:schemeClr val="tx1"/>
              </a:solidFill>
              <a:latin typeface="Arial" panose="020B0604020202020204" pitchFamily="34" charset="0"/>
              <a:cs typeface="Arial" panose="020B0604020202020204" pitchFamily="34" charset="0"/>
            </a:endParaRPr>
          </a:p>
          <a:p>
            <a:r>
              <a:rPr lang="tr-TR" sz="2400" dirty="0" err="1">
                <a:solidFill>
                  <a:schemeClr val="tx1"/>
                </a:solidFill>
                <a:latin typeface="Arial" panose="020B0604020202020204" pitchFamily="34" charset="0"/>
                <a:cs typeface="Arial" panose="020B0604020202020204" pitchFamily="34" charset="0"/>
              </a:rPr>
              <a:t>Profilaksi</a:t>
            </a:r>
            <a:r>
              <a:rPr lang="tr-TR" sz="2400" dirty="0">
                <a:solidFill>
                  <a:schemeClr val="tx1"/>
                </a:solidFill>
                <a:latin typeface="Arial" panose="020B0604020202020204" pitchFamily="34" charset="0"/>
                <a:cs typeface="Arial" panose="020B0604020202020204" pitchFamily="34" charset="0"/>
              </a:rPr>
              <a:t> kararı verilirken;</a:t>
            </a:r>
          </a:p>
          <a:p>
            <a:pPr>
              <a:buFont typeface="Arial" panose="020B0604020202020204" pitchFamily="34" charset="0"/>
              <a:buChar char="•"/>
            </a:pPr>
            <a:r>
              <a:rPr lang="tr-TR" sz="2000" dirty="0">
                <a:solidFill>
                  <a:schemeClr val="tx1"/>
                </a:solidFill>
                <a:latin typeface="Arial" panose="020B0604020202020204" pitchFamily="34" charset="0"/>
                <a:cs typeface="Arial" panose="020B0604020202020204" pitchFamily="34" charset="0"/>
              </a:rPr>
              <a:t>Temas edilen hayvanın kuduz olma olasılığına dair veriler</a:t>
            </a:r>
          </a:p>
          <a:p>
            <a:pPr>
              <a:buFont typeface="Arial" panose="020B0604020202020204" pitchFamily="34" charset="0"/>
              <a:buChar char="•"/>
            </a:pPr>
            <a:r>
              <a:rPr lang="tr-TR" sz="2000" dirty="0">
                <a:solidFill>
                  <a:schemeClr val="tx1"/>
                </a:solidFill>
                <a:latin typeface="Arial" panose="020B0604020202020204" pitchFamily="34" charset="0"/>
                <a:cs typeface="Arial" panose="020B0604020202020204" pitchFamily="34" charset="0"/>
              </a:rPr>
              <a:t>Temasın ciddiyeti</a:t>
            </a:r>
          </a:p>
          <a:p>
            <a:pPr>
              <a:buFont typeface="Arial" panose="020B0604020202020204" pitchFamily="34" charset="0"/>
              <a:buChar char="•"/>
            </a:pPr>
            <a:r>
              <a:rPr lang="tr-TR" sz="2000" dirty="0">
                <a:solidFill>
                  <a:schemeClr val="tx1"/>
                </a:solidFill>
                <a:latin typeface="Arial" panose="020B0604020202020204" pitchFamily="34" charset="0"/>
                <a:cs typeface="Arial" panose="020B0604020202020204" pitchFamily="34" charset="0"/>
              </a:rPr>
              <a:t>Hayvanın aşılanma durumu </a:t>
            </a:r>
          </a:p>
          <a:p>
            <a:pPr>
              <a:buFont typeface="Arial" panose="020B0604020202020204" pitchFamily="34" charset="0"/>
              <a:buChar char="•"/>
            </a:pPr>
            <a:r>
              <a:rPr lang="tr-TR" sz="2000" dirty="0">
                <a:solidFill>
                  <a:schemeClr val="tx1"/>
                </a:solidFill>
                <a:latin typeface="Arial" panose="020B0604020202020204" pitchFamily="34" charset="0"/>
                <a:cs typeface="Arial" panose="020B0604020202020204" pitchFamily="34" charset="0"/>
              </a:rPr>
              <a:t>Laboratuvar incelemesi yapma olanağının bulunup bulunmaması dikkate alınmalı</a:t>
            </a:r>
          </a:p>
          <a:p>
            <a:endParaRPr lang="tr-TR" dirty="0"/>
          </a:p>
        </p:txBody>
      </p:sp>
    </p:spTree>
    <p:extLst>
      <p:ext uri="{BB962C8B-B14F-4D97-AF65-F5344CB8AC3E}">
        <p14:creationId xmlns:p14="http://schemas.microsoft.com/office/powerpoint/2010/main" val="27252993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4D9B70F-99FE-4622-9E00-107104D966B2}"/>
              </a:ext>
            </a:extLst>
          </p:cNvPr>
          <p:cNvSpPr>
            <a:spLocks noGrp="1"/>
          </p:cNvSpPr>
          <p:nvPr>
            <p:ph idx="1"/>
          </p:nvPr>
        </p:nvSpPr>
        <p:spPr>
          <a:xfrm>
            <a:off x="838200" y="635620"/>
            <a:ext cx="11353800" cy="6222380"/>
          </a:xfrm>
        </p:spPr>
        <p:txBody>
          <a:bodyPr>
            <a:normAutofit/>
          </a:bodyPr>
          <a:lstStyle/>
          <a:p>
            <a:pPr marL="0" indent="0">
              <a:buNone/>
            </a:pPr>
            <a:endParaRPr lang="tr-TR" sz="2400" dirty="0">
              <a:solidFill>
                <a:schemeClr val="tx1"/>
              </a:solidFill>
              <a:latin typeface="Arial" panose="020B0604020202020204" pitchFamily="34" charset="0"/>
              <a:cs typeface="Arial" panose="020B0604020202020204" pitchFamily="34" charset="0"/>
            </a:endParaRPr>
          </a:p>
          <a:p>
            <a:r>
              <a:rPr lang="tr-TR" sz="2200" dirty="0">
                <a:solidFill>
                  <a:schemeClr val="tx1"/>
                </a:solidFill>
                <a:latin typeface="Arial" panose="020B0604020202020204" pitchFamily="34" charset="0"/>
                <a:cs typeface="Arial" panose="020B0604020202020204" pitchFamily="34" charset="0"/>
              </a:rPr>
              <a:t>Kuduz aşısı, </a:t>
            </a:r>
            <a:r>
              <a:rPr lang="tr-TR" sz="2200" dirty="0" err="1">
                <a:solidFill>
                  <a:schemeClr val="tx1"/>
                </a:solidFill>
                <a:latin typeface="Arial" panose="020B0604020202020204" pitchFamily="34" charset="0"/>
                <a:cs typeface="Arial" panose="020B0604020202020204" pitchFamily="34" charset="0"/>
              </a:rPr>
              <a:t>nötralizan</a:t>
            </a:r>
            <a:r>
              <a:rPr lang="tr-TR" sz="2200" dirty="0">
                <a:solidFill>
                  <a:schemeClr val="tx1"/>
                </a:solidFill>
                <a:latin typeface="Arial" panose="020B0604020202020204" pitchFamily="34" charset="0"/>
                <a:cs typeface="Arial" panose="020B0604020202020204" pitchFamily="34" charset="0"/>
              </a:rPr>
              <a:t> antikor </a:t>
            </a:r>
            <a:r>
              <a:rPr lang="tr-TR" sz="2200" dirty="0" err="1">
                <a:solidFill>
                  <a:schemeClr val="tx1"/>
                </a:solidFill>
                <a:latin typeface="Arial" panose="020B0604020202020204" pitchFamily="34" charset="0"/>
                <a:cs typeface="Arial" panose="020B0604020202020204" pitchFamily="34" charset="0"/>
              </a:rPr>
              <a:t>titreleri</a:t>
            </a:r>
            <a:r>
              <a:rPr lang="tr-TR" sz="2200" dirty="0">
                <a:solidFill>
                  <a:schemeClr val="tx1"/>
                </a:solidFill>
                <a:latin typeface="Arial" panose="020B0604020202020204" pitchFamily="34" charset="0"/>
                <a:cs typeface="Arial" panose="020B0604020202020204" pitchFamily="34" charset="0"/>
              </a:rPr>
              <a:t> düştükten sonra dahi bireyi ömür boyu koruyacak immünolojik bellek oluşturur.</a:t>
            </a:r>
          </a:p>
          <a:p>
            <a:r>
              <a:rPr lang="tr-TR" sz="2200" dirty="0">
                <a:solidFill>
                  <a:schemeClr val="tx1"/>
                </a:solidFill>
                <a:latin typeface="Arial" panose="020B0604020202020204" pitchFamily="34" charset="0"/>
                <a:cs typeface="Arial" panose="020B0604020202020204" pitchFamily="34" charset="0"/>
              </a:rPr>
              <a:t>Ancak daha önce tam doz aşılaması yapılmış bireyler de:</a:t>
            </a:r>
          </a:p>
          <a:p>
            <a:pPr marL="0" indent="0">
              <a:buNone/>
            </a:pPr>
            <a:r>
              <a:rPr lang="tr-TR" sz="2200" dirty="0">
                <a:solidFill>
                  <a:schemeClr val="tx1"/>
                </a:solidFill>
                <a:latin typeface="Arial" panose="020B0604020202020204" pitchFamily="34" charset="0"/>
                <a:cs typeface="Arial" panose="020B0604020202020204" pitchFamily="34" charset="0"/>
              </a:rPr>
              <a:t>         </a:t>
            </a:r>
            <a:r>
              <a:rPr lang="tr-TR" sz="22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200" dirty="0">
                <a:solidFill>
                  <a:schemeClr val="tx1"/>
                </a:solidFill>
                <a:latin typeface="Arial" panose="020B0604020202020204" pitchFamily="34" charset="0"/>
                <a:cs typeface="Arial" panose="020B0604020202020204" pitchFamily="34" charset="0"/>
              </a:rPr>
              <a:t> yeniden riskli hayvan teması olması durumunda</a:t>
            </a:r>
          </a:p>
          <a:p>
            <a:pPr marL="0" indent="0">
              <a:buNone/>
            </a:pPr>
            <a:r>
              <a:rPr lang="tr-TR" sz="2200" dirty="0">
                <a:solidFill>
                  <a:schemeClr val="tx1"/>
                </a:solidFill>
                <a:latin typeface="Arial" panose="020B0604020202020204" pitchFamily="34" charset="0"/>
                <a:cs typeface="Arial" panose="020B0604020202020204" pitchFamily="34" charset="0"/>
              </a:rPr>
              <a:t>         </a:t>
            </a:r>
            <a:r>
              <a:rPr lang="tr-TR" sz="22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tr-TR" sz="2200" dirty="0">
                <a:solidFill>
                  <a:schemeClr val="tx1"/>
                </a:solidFill>
                <a:latin typeface="Arial" panose="020B0604020202020204" pitchFamily="34" charset="0"/>
                <a:cs typeface="Arial" panose="020B0604020202020204" pitchFamily="34" charset="0"/>
              </a:rPr>
              <a:t>0 ve 3. günlerde iki doz aşı yapılmalı</a:t>
            </a:r>
          </a:p>
          <a:p>
            <a:endParaRPr lang="tr-TR" sz="2200" dirty="0">
              <a:solidFill>
                <a:schemeClr val="tx1"/>
              </a:solidFill>
              <a:latin typeface="Arial" panose="020B0604020202020204" pitchFamily="34" charset="0"/>
              <a:cs typeface="Arial" panose="020B0604020202020204" pitchFamily="34" charset="0"/>
            </a:endParaRPr>
          </a:p>
          <a:p>
            <a:r>
              <a:rPr lang="tr-TR" sz="2200" dirty="0">
                <a:solidFill>
                  <a:schemeClr val="tx1"/>
                </a:solidFill>
                <a:latin typeface="Arial" panose="020B0604020202020204" pitchFamily="34" charset="0"/>
                <a:cs typeface="Arial" panose="020B0604020202020204" pitchFamily="34" charset="0"/>
              </a:rPr>
              <a:t>Aşılama takvimi sürdürülmekte iken yeniden riskli teması olan bireylerde </a:t>
            </a:r>
          </a:p>
          <a:p>
            <a:pPr marL="0" indent="0">
              <a:buNone/>
            </a:pPr>
            <a:r>
              <a:rPr lang="tr-TR" sz="2200" dirty="0">
                <a:solidFill>
                  <a:schemeClr val="tx1"/>
                </a:solidFill>
                <a:latin typeface="Arial" panose="020B0604020202020204" pitchFamily="34" charset="0"/>
                <a:cs typeface="Arial" panose="020B0604020202020204" pitchFamily="34" charset="0"/>
              </a:rPr>
              <a:t>         </a:t>
            </a:r>
            <a:r>
              <a:rPr lang="tr-TR" sz="22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tr-TR" sz="2200" dirty="0">
                <a:solidFill>
                  <a:schemeClr val="tx1"/>
                </a:solidFill>
                <a:latin typeface="Arial" panose="020B0604020202020204" pitchFamily="34" charset="0"/>
                <a:cs typeface="Arial" panose="020B0604020202020204" pitchFamily="34" charset="0"/>
              </a:rPr>
              <a:t>aşılama şeması aynı şekilde sürdürülmeli </a:t>
            </a:r>
          </a:p>
          <a:p>
            <a:endParaRPr lang="tr-TR" sz="2200" dirty="0">
              <a:solidFill>
                <a:schemeClr val="tx1"/>
              </a:solidFill>
              <a:latin typeface="Arial" panose="020B0604020202020204" pitchFamily="34" charset="0"/>
              <a:cs typeface="Arial" panose="020B0604020202020204" pitchFamily="34" charset="0"/>
            </a:endParaRPr>
          </a:p>
          <a:p>
            <a:r>
              <a:rPr lang="tr-TR" sz="2200" dirty="0">
                <a:solidFill>
                  <a:schemeClr val="tx1"/>
                </a:solidFill>
                <a:latin typeface="Arial" panose="020B0604020202020204" pitchFamily="34" charset="0"/>
                <a:cs typeface="Arial" panose="020B0604020202020204" pitchFamily="34" charset="0"/>
              </a:rPr>
              <a:t>T</a:t>
            </a:r>
            <a:r>
              <a:rPr lang="tr-TR" sz="2200" b="0" i="0" u="none" strike="noStrike" baseline="0" dirty="0">
                <a:solidFill>
                  <a:schemeClr val="tx1"/>
                </a:solidFill>
                <a:latin typeface="Arial" panose="020B0604020202020204" pitchFamily="34" charset="0"/>
                <a:cs typeface="Arial" panose="020B0604020202020204" pitchFamily="34" charset="0"/>
              </a:rPr>
              <a:t>üm hastaların </a:t>
            </a:r>
            <a:r>
              <a:rPr lang="tr-TR" sz="2200" b="0" i="0" u="none" strike="noStrike" baseline="0" dirty="0" err="1">
                <a:solidFill>
                  <a:schemeClr val="tx1"/>
                </a:solidFill>
                <a:latin typeface="Arial" panose="020B0604020202020204" pitchFamily="34" charset="0"/>
                <a:cs typeface="Arial" panose="020B0604020202020204" pitchFamily="34" charset="0"/>
              </a:rPr>
              <a:t>tetanoz</a:t>
            </a:r>
            <a:r>
              <a:rPr lang="tr-TR" sz="2200" b="0" i="0" u="none" strike="noStrike" baseline="0" dirty="0">
                <a:solidFill>
                  <a:schemeClr val="tx1"/>
                </a:solidFill>
                <a:latin typeface="Arial" panose="020B0604020202020204" pitchFamily="34" charset="0"/>
                <a:cs typeface="Arial" panose="020B0604020202020204" pitchFamily="34" charset="0"/>
              </a:rPr>
              <a:t> </a:t>
            </a:r>
            <a:r>
              <a:rPr lang="tr-TR" sz="2200" b="0" i="0" u="none" strike="noStrike" baseline="0" dirty="0" err="1">
                <a:solidFill>
                  <a:schemeClr val="tx1"/>
                </a:solidFill>
                <a:latin typeface="Arial" panose="020B0604020202020204" pitchFamily="34" charset="0"/>
                <a:cs typeface="Arial" panose="020B0604020202020204" pitchFamily="34" charset="0"/>
              </a:rPr>
              <a:t>profilaksisi</a:t>
            </a:r>
            <a:r>
              <a:rPr lang="tr-TR" sz="2200" b="0" i="0" u="none" strike="noStrike" baseline="0" dirty="0">
                <a:solidFill>
                  <a:schemeClr val="tx1"/>
                </a:solidFill>
                <a:latin typeface="Arial" panose="020B0604020202020204" pitchFamily="34" charset="0"/>
                <a:cs typeface="Arial" panose="020B0604020202020204" pitchFamily="34" charset="0"/>
              </a:rPr>
              <a:t> yönünden değerlendirilmesi gerekli</a:t>
            </a:r>
            <a:endParaRPr lang="tr-TR" sz="2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80550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89F6CF-D9E8-4F32-831F-3B1C8B8152D1}"/>
              </a:ext>
            </a:extLst>
          </p:cNvPr>
          <p:cNvSpPr>
            <a:spLocks noGrp="1"/>
          </p:cNvSpPr>
          <p:nvPr>
            <p:ph type="title"/>
          </p:nvPr>
        </p:nvSpPr>
        <p:spPr/>
        <p:txBody>
          <a:bodyPr>
            <a:normAutofit/>
          </a:bodyPr>
          <a:lstStyle/>
          <a:p>
            <a:r>
              <a:rPr lang="tr-TR" sz="3600" dirty="0">
                <a:solidFill>
                  <a:schemeClr val="accent1"/>
                </a:solidFill>
                <a:latin typeface="Arial" panose="020B0604020202020204" pitchFamily="34" charset="0"/>
                <a:cs typeface="Arial" panose="020B0604020202020204" pitchFamily="34" charset="0"/>
              </a:rPr>
              <a:t>Temas sonrası pasif bağışıklama</a:t>
            </a:r>
          </a:p>
        </p:txBody>
      </p:sp>
      <p:sp>
        <p:nvSpPr>
          <p:cNvPr id="3" name="İçerik Yer Tutucusu 2">
            <a:extLst>
              <a:ext uri="{FF2B5EF4-FFF2-40B4-BE49-F238E27FC236}">
                <a16:creationId xmlns:a16="http://schemas.microsoft.com/office/drawing/2014/main" id="{872AC796-E6E4-4F2C-81DC-D5DF37AB9644}"/>
              </a:ext>
            </a:extLst>
          </p:cNvPr>
          <p:cNvSpPr>
            <a:spLocks noGrp="1"/>
          </p:cNvSpPr>
          <p:nvPr>
            <p:ph idx="1"/>
          </p:nvPr>
        </p:nvSpPr>
        <p:spPr>
          <a:xfrm>
            <a:off x="838200" y="1970591"/>
            <a:ext cx="10515600" cy="4667250"/>
          </a:xfrm>
        </p:spPr>
        <p:txBody>
          <a:bodyPr>
            <a:normAutofit/>
          </a:bodyPr>
          <a:lstStyle/>
          <a:p>
            <a:r>
              <a:rPr lang="tr-TR" sz="2400" dirty="0">
                <a:solidFill>
                  <a:schemeClr val="tx1"/>
                </a:solidFill>
                <a:latin typeface="Arial" panose="020B0604020202020204" pitchFamily="34" charset="0"/>
                <a:cs typeface="Arial" panose="020B0604020202020204" pitchFamily="34" charset="0"/>
              </a:rPr>
              <a:t>Kuduz aşısına aktif antikor yanıtının gelişmeye başlaması için:</a:t>
            </a:r>
          </a:p>
          <a:p>
            <a:pPr marL="0" indent="0">
              <a:buNone/>
            </a:pPr>
            <a:r>
              <a:rPr lang="tr-TR" sz="2400" dirty="0">
                <a:solidFill>
                  <a:schemeClr val="tx1"/>
                </a:solidFill>
                <a:latin typeface="Arial" panose="020B0604020202020204" pitchFamily="34" charset="0"/>
                <a:cs typeface="Arial" panose="020B0604020202020204" pitchFamily="34" charset="0"/>
              </a:rPr>
              <a:t>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400" dirty="0">
                <a:solidFill>
                  <a:schemeClr val="tx1"/>
                </a:solidFill>
                <a:latin typeface="Arial" panose="020B0604020202020204" pitchFamily="34" charset="0"/>
                <a:cs typeface="Arial" panose="020B0604020202020204" pitchFamily="34" charset="0"/>
              </a:rPr>
              <a:t> yaklaşık 7-10 gün gerekli</a:t>
            </a:r>
          </a:p>
          <a:p>
            <a:endParaRPr lang="tr-TR" sz="2400" dirty="0">
              <a:solidFill>
                <a:schemeClr val="tx1"/>
              </a:solidFill>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Aşı sonrası aktif </a:t>
            </a:r>
            <a:r>
              <a:rPr lang="tr-TR" sz="2400" dirty="0" err="1">
                <a:solidFill>
                  <a:schemeClr val="tx1"/>
                </a:solidFill>
                <a:latin typeface="Arial" panose="020B0604020202020204" pitchFamily="34" charset="0"/>
                <a:cs typeface="Arial" panose="020B0604020202020204" pitchFamily="34" charset="0"/>
              </a:rPr>
              <a:t>immün</a:t>
            </a:r>
            <a:r>
              <a:rPr lang="tr-TR" sz="2400" dirty="0">
                <a:solidFill>
                  <a:schemeClr val="tx1"/>
                </a:solidFill>
                <a:latin typeface="Arial" panose="020B0604020202020204" pitchFamily="34" charset="0"/>
                <a:cs typeface="Arial" panose="020B0604020202020204" pitchFamily="34" charset="0"/>
              </a:rPr>
              <a:t> yanıt gelişimine dek geçen bu sürede:</a:t>
            </a:r>
          </a:p>
          <a:p>
            <a:pPr marL="0" indent="0">
              <a:buNone/>
            </a:pPr>
            <a:r>
              <a:rPr lang="tr-TR" sz="2400" dirty="0">
                <a:solidFill>
                  <a:schemeClr val="tx1"/>
                </a:solidFill>
                <a:latin typeface="Arial" panose="020B0604020202020204" pitchFamily="34" charset="0"/>
                <a:cs typeface="Arial" panose="020B0604020202020204" pitchFamily="34" charset="0"/>
              </a:rPr>
              <a:t>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tr-TR" sz="2400" dirty="0">
                <a:solidFill>
                  <a:schemeClr val="tx1"/>
                </a:solidFill>
                <a:latin typeface="Arial" panose="020B0604020202020204" pitchFamily="34" charset="0"/>
                <a:cs typeface="Arial" panose="020B0604020202020204" pitchFamily="34" charset="0"/>
              </a:rPr>
              <a:t>bağışıklığın sağlanabilmesi için</a:t>
            </a:r>
          </a:p>
          <a:p>
            <a:pPr marL="0" indent="0">
              <a:buNone/>
            </a:pPr>
            <a:r>
              <a:rPr lang="tr-TR" sz="2400" dirty="0">
                <a:solidFill>
                  <a:schemeClr val="tx1"/>
                </a:solidFill>
                <a:latin typeface="Arial" panose="020B0604020202020204" pitchFamily="34" charset="0"/>
                <a:cs typeface="Arial" panose="020B0604020202020204" pitchFamily="34" charset="0"/>
              </a:rPr>
              <a:t>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400" dirty="0">
                <a:solidFill>
                  <a:schemeClr val="tx1"/>
                </a:solidFill>
                <a:latin typeface="Arial" panose="020B0604020202020204" pitchFamily="34" charset="0"/>
                <a:cs typeface="Arial" panose="020B0604020202020204" pitchFamily="34" charset="0"/>
              </a:rPr>
              <a:t> kuduz </a:t>
            </a:r>
            <a:r>
              <a:rPr lang="tr-TR" sz="2400" dirty="0" err="1">
                <a:solidFill>
                  <a:schemeClr val="tx1"/>
                </a:solidFill>
                <a:latin typeface="Arial" panose="020B0604020202020204" pitchFamily="34" charset="0"/>
                <a:cs typeface="Arial" panose="020B0604020202020204" pitchFamily="34" charset="0"/>
              </a:rPr>
              <a:t>immünglobulini</a:t>
            </a:r>
            <a:r>
              <a:rPr lang="tr-TR" sz="2400" dirty="0">
                <a:solidFill>
                  <a:schemeClr val="tx1"/>
                </a:solidFill>
                <a:latin typeface="Arial" panose="020B0604020202020204" pitchFamily="34" charset="0"/>
                <a:cs typeface="Arial" panose="020B0604020202020204" pitchFamily="34" charset="0"/>
              </a:rPr>
              <a:t> gerekli</a:t>
            </a:r>
          </a:p>
          <a:p>
            <a:pPr marL="0" indent="0">
              <a:buNone/>
            </a:pPr>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pPr marL="0" indent="0">
              <a:buNone/>
            </a:pP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28646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A1E5816-4F1D-4FA5-B0A7-B6542502318F}"/>
              </a:ext>
            </a:extLst>
          </p:cNvPr>
          <p:cNvSpPr>
            <a:spLocks noGrp="1"/>
          </p:cNvSpPr>
          <p:nvPr>
            <p:ph idx="1"/>
          </p:nvPr>
        </p:nvSpPr>
        <p:spPr/>
        <p:txBody>
          <a:bodyPr/>
          <a:lstStyle/>
          <a:p>
            <a:endParaRPr lang="tr-TR"/>
          </a:p>
        </p:txBody>
      </p:sp>
      <p:pic>
        <p:nvPicPr>
          <p:cNvPr id="8" name="Resim 7">
            <a:extLst>
              <a:ext uri="{FF2B5EF4-FFF2-40B4-BE49-F238E27FC236}">
                <a16:creationId xmlns:a16="http://schemas.microsoft.com/office/drawing/2014/main" id="{A2779161-6F5D-4A48-94F5-0FD56B0051BB}"/>
              </a:ext>
            </a:extLst>
          </p:cNvPr>
          <p:cNvPicPr>
            <a:picLocks noChangeAspect="1"/>
          </p:cNvPicPr>
          <p:nvPr/>
        </p:nvPicPr>
        <p:blipFill>
          <a:blip r:embed="rId3"/>
          <a:stretch>
            <a:fillRect/>
          </a:stretch>
        </p:blipFill>
        <p:spPr>
          <a:xfrm>
            <a:off x="971939" y="-122664"/>
            <a:ext cx="10248122" cy="6858000"/>
          </a:xfrm>
          <a:prstGeom prst="rect">
            <a:avLst/>
          </a:prstGeom>
        </p:spPr>
      </p:pic>
      <p:sp>
        <p:nvSpPr>
          <p:cNvPr id="5" name="Metin kutusu 4">
            <a:extLst>
              <a:ext uri="{FF2B5EF4-FFF2-40B4-BE49-F238E27FC236}">
                <a16:creationId xmlns:a16="http://schemas.microsoft.com/office/drawing/2014/main" id="{FB3950BB-3F18-41D0-AB9C-04352489DA4E}"/>
              </a:ext>
            </a:extLst>
          </p:cNvPr>
          <p:cNvSpPr txBox="1"/>
          <p:nvPr/>
        </p:nvSpPr>
        <p:spPr>
          <a:xfrm>
            <a:off x="1226635" y="6596836"/>
            <a:ext cx="11240429" cy="276999"/>
          </a:xfrm>
          <a:prstGeom prst="rect">
            <a:avLst/>
          </a:prstGeom>
          <a:noFill/>
        </p:spPr>
        <p:txBody>
          <a:bodyPr wrap="square">
            <a:spAutoFit/>
          </a:bodyPr>
          <a:lstStyle/>
          <a:p>
            <a:r>
              <a:rPr lang="tr-TR" sz="1200" i="1"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https://hsgm.saglik.gov.tr/depo/birimler/zoonotik-vektorel-hastaliklar-db/zoonotik-hastaliklar/2-Kuduz/6-Rehbler/Kuduz_Profilaksi_Rehberi.pdf</a:t>
            </a:r>
            <a:endParaRPr lang="tr-TR"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94986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DF6F73-3745-4E72-BB3E-843C9DB35097}"/>
              </a:ext>
            </a:extLst>
          </p:cNvPr>
          <p:cNvSpPr>
            <a:spLocks noGrp="1"/>
          </p:cNvSpPr>
          <p:nvPr>
            <p:ph type="title"/>
          </p:nvPr>
        </p:nvSpPr>
        <p:spPr/>
        <p:txBody>
          <a:bodyPr>
            <a:normAutofit/>
          </a:bodyPr>
          <a:lstStyle/>
          <a:p>
            <a:r>
              <a:rPr lang="tr-TR" sz="3600" b="1" dirty="0" err="1">
                <a:solidFill>
                  <a:schemeClr val="accent1"/>
                </a:solidFill>
                <a:latin typeface="Arial" panose="020B0604020202020204" pitchFamily="34" charset="0"/>
                <a:cs typeface="Arial" panose="020B0604020202020204" pitchFamily="34" charset="0"/>
              </a:rPr>
              <a:t>Polio</a:t>
            </a:r>
            <a:r>
              <a:rPr lang="tr-TR" sz="3600" b="1" dirty="0">
                <a:solidFill>
                  <a:schemeClr val="accent1"/>
                </a:solidFill>
                <a:latin typeface="Arial" panose="020B0604020202020204" pitchFamily="34" charset="0"/>
                <a:cs typeface="Arial" panose="020B0604020202020204" pitchFamily="34" charset="0"/>
              </a:rPr>
              <a:t> Aşısı</a:t>
            </a:r>
          </a:p>
        </p:txBody>
      </p:sp>
      <p:sp>
        <p:nvSpPr>
          <p:cNvPr id="3" name="İçerik Yer Tutucusu 2">
            <a:extLst>
              <a:ext uri="{FF2B5EF4-FFF2-40B4-BE49-F238E27FC236}">
                <a16:creationId xmlns:a16="http://schemas.microsoft.com/office/drawing/2014/main" id="{DD967779-5791-4CA9-892C-809459FA7E49}"/>
              </a:ext>
            </a:extLst>
          </p:cNvPr>
          <p:cNvSpPr>
            <a:spLocks noGrp="1"/>
          </p:cNvSpPr>
          <p:nvPr>
            <p:ph idx="1"/>
          </p:nvPr>
        </p:nvSpPr>
        <p:spPr>
          <a:xfrm>
            <a:off x="970155" y="1604846"/>
            <a:ext cx="11017405" cy="5007827"/>
          </a:xfrm>
        </p:spPr>
        <p:txBody>
          <a:bodyPr>
            <a:normAutofit/>
          </a:bodyPr>
          <a:lstStyle/>
          <a:p>
            <a:r>
              <a:rPr lang="tr-TR" sz="2400" dirty="0">
                <a:solidFill>
                  <a:schemeClr val="tx1"/>
                </a:solidFill>
                <a:latin typeface="Arial" panose="020B0604020202020204" pitchFamily="34" charset="0"/>
                <a:cs typeface="Arial" panose="020B0604020202020204" pitchFamily="34" charset="0"/>
              </a:rPr>
              <a:t>Aşı: Canlı </a:t>
            </a:r>
            <a:r>
              <a:rPr lang="tr-TR" sz="2400" dirty="0" err="1">
                <a:solidFill>
                  <a:schemeClr val="tx1"/>
                </a:solidFill>
                <a:latin typeface="Arial" panose="020B0604020202020204" pitchFamily="34" charset="0"/>
                <a:cs typeface="Arial" panose="020B0604020202020204" pitchFamily="34" charset="0"/>
              </a:rPr>
              <a:t>attenüe</a:t>
            </a:r>
            <a:r>
              <a:rPr lang="tr-TR" sz="2400" dirty="0">
                <a:solidFill>
                  <a:schemeClr val="tx1"/>
                </a:solidFill>
                <a:latin typeface="Arial" panose="020B0604020202020204" pitchFamily="34" charset="0"/>
                <a:cs typeface="Arial" panose="020B0604020202020204" pitchFamily="34" charset="0"/>
              </a:rPr>
              <a:t> oral (OPA)</a:t>
            </a:r>
          </a:p>
          <a:p>
            <a:pPr marL="0" indent="0">
              <a:buNone/>
            </a:pPr>
            <a:r>
              <a:rPr lang="tr-TR" sz="2400" dirty="0">
                <a:solidFill>
                  <a:schemeClr val="tx1"/>
                </a:solidFill>
                <a:latin typeface="Arial" panose="020B0604020202020204" pitchFamily="34" charset="0"/>
                <a:cs typeface="Arial" panose="020B0604020202020204" pitchFamily="34" charset="0"/>
              </a:rPr>
              <a:t>            </a:t>
            </a:r>
            <a:r>
              <a:rPr lang="tr-TR" sz="2400" dirty="0" err="1">
                <a:solidFill>
                  <a:schemeClr val="tx1"/>
                </a:solidFill>
                <a:latin typeface="Arial" panose="020B0604020202020204" pitchFamily="34" charset="0"/>
                <a:cs typeface="Arial" panose="020B0604020202020204" pitchFamily="34" charset="0"/>
              </a:rPr>
              <a:t>İnaktive</a:t>
            </a:r>
            <a:r>
              <a:rPr lang="tr-TR" sz="2400" dirty="0">
                <a:solidFill>
                  <a:schemeClr val="tx1"/>
                </a:solidFill>
                <a:latin typeface="Arial" panose="020B0604020202020204" pitchFamily="34" charset="0"/>
                <a:cs typeface="Arial" panose="020B0604020202020204" pitchFamily="34" charset="0"/>
              </a:rPr>
              <a:t> </a:t>
            </a:r>
            <a:r>
              <a:rPr lang="tr-TR" sz="2400" dirty="0" err="1">
                <a:solidFill>
                  <a:schemeClr val="tx1"/>
                </a:solidFill>
                <a:latin typeface="Arial" panose="020B0604020202020204" pitchFamily="34" charset="0"/>
                <a:cs typeface="Arial" panose="020B0604020202020204" pitchFamily="34" charset="0"/>
              </a:rPr>
              <a:t>parenteral</a:t>
            </a:r>
            <a:r>
              <a:rPr lang="tr-TR" sz="2400" dirty="0">
                <a:solidFill>
                  <a:schemeClr val="tx1"/>
                </a:solidFill>
                <a:latin typeface="Arial" panose="020B0604020202020204" pitchFamily="34" charset="0"/>
                <a:cs typeface="Arial" panose="020B0604020202020204" pitchFamily="34" charset="0"/>
              </a:rPr>
              <a:t> (IPA) olmak üzere iki formu</a:t>
            </a:r>
          </a:p>
          <a:p>
            <a:endParaRPr lang="tr-TR" sz="2400" dirty="0">
              <a:solidFill>
                <a:schemeClr val="tx1"/>
              </a:solidFill>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Uygulama: OPA :Oral </a:t>
            </a:r>
          </a:p>
          <a:p>
            <a:pPr marL="0" indent="0">
              <a:buNone/>
            </a:pPr>
            <a:r>
              <a:rPr lang="tr-TR" sz="2400" dirty="0">
                <a:solidFill>
                  <a:schemeClr val="tx1"/>
                </a:solidFill>
                <a:latin typeface="Arial" panose="020B0604020202020204" pitchFamily="34" charset="0"/>
                <a:cs typeface="Arial" panose="020B0604020202020204" pitchFamily="34" charset="0"/>
              </a:rPr>
              <a:t>                       IPA: </a:t>
            </a:r>
            <a:r>
              <a:rPr lang="tr-TR" sz="2400" dirty="0" err="1">
                <a:solidFill>
                  <a:schemeClr val="tx1"/>
                </a:solidFill>
                <a:latin typeface="Arial" panose="020B0604020202020204" pitchFamily="34" charset="0"/>
                <a:cs typeface="Arial" panose="020B0604020202020204" pitchFamily="34" charset="0"/>
              </a:rPr>
              <a:t>Intramuskuler</a:t>
            </a:r>
            <a:endParaRPr lang="tr-TR" sz="2400" dirty="0">
              <a:solidFill>
                <a:schemeClr val="tx1"/>
              </a:solidFill>
              <a:latin typeface="Arial" panose="020B0604020202020204" pitchFamily="34" charset="0"/>
              <a:cs typeface="Arial" panose="020B0604020202020204" pitchFamily="34" charset="0"/>
            </a:endParaRPr>
          </a:p>
          <a:p>
            <a:pPr marL="0" indent="0">
              <a:buNone/>
            </a:pPr>
            <a:endParaRPr lang="tr-TR" sz="2400" dirty="0">
              <a:solidFill>
                <a:schemeClr val="tx1"/>
              </a:solidFill>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OPA canlı virüs aşısı olduğu için:</a:t>
            </a:r>
          </a:p>
          <a:p>
            <a:pPr marL="0" indent="0">
              <a:buNone/>
            </a:pPr>
            <a:r>
              <a:rPr lang="tr-TR" sz="2400" dirty="0">
                <a:solidFill>
                  <a:schemeClr val="tx1"/>
                </a:solidFill>
                <a:latin typeface="Arial" panose="020B0604020202020204" pitchFamily="34" charset="0"/>
                <a:cs typeface="Arial" panose="020B0604020202020204" pitchFamily="34" charset="0"/>
              </a:rPr>
              <a:t>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400" dirty="0">
                <a:solidFill>
                  <a:schemeClr val="tx1"/>
                </a:solidFill>
                <a:latin typeface="Arial" panose="020B0604020202020204" pitchFamily="34" charset="0"/>
                <a:cs typeface="Arial" panose="020B0604020202020204" pitchFamily="34" charset="0"/>
              </a:rPr>
              <a:t>bağışıklığı baskılanmış hastalarda ve </a:t>
            </a:r>
          </a:p>
          <a:p>
            <a:pPr marL="0" indent="0">
              <a:buNone/>
            </a:pPr>
            <a:r>
              <a:rPr lang="tr-TR" sz="2400" dirty="0">
                <a:solidFill>
                  <a:schemeClr val="tx1"/>
                </a:solidFill>
                <a:latin typeface="Arial" panose="020B0604020202020204" pitchFamily="34" charset="0"/>
                <a:cs typeface="Arial" panose="020B0604020202020204" pitchFamily="34" charset="0"/>
              </a:rPr>
              <a:t>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400" dirty="0" err="1">
                <a:solidFill>
                  <a:schemeClr val="tx1"/>
                </a:solidFill>
                <a:latin typeface="Arial" panose="020B0604020202020204" pitchFamily="34" charset="0"/>
                <a:cs typeface="Arial" panose="020B0604020202020204" pitchFamily="34" charset="0"/>
              </a:rPr>
              <a:t>fekal</a:t>
            </a:r>
            <a:r>
              <a:rPr lang="tr-TR" sz="2400" dirty="0">
                <a:solidFill>
                  <a:schemeClr val="tx1"/>
                </a:solidFill>
                <a:latin typeface="Arial" panose="020B0604020202020204" pitchFamily="34" charset="0"/>
                <a:cs typeface="Arial" panose="020B0604020202020204" pitchFamily="34" charset="0"/>
              </a:rPr>
              <a:t> yolla atıldığı için onlarla yakın temasta olan kişilerde </a:t>
            </a:r>
            <a:r>
              <a:rPr lang="tr-TR" sz="2400" dirty="0" err="1">
                <a:solidFill>
                  <a:schemeClr val="tx1"/>
                </a:solidFill>
                <a:latin typeface="Arial" panose="020B0604020202020204" pitchFamily="34" charset="0"/>
                <a:cs typeface="Arial" panose="020B0604020202020204" pitchFamily="34" charset="0"/>
              </a:rPr>
              <a:t>kontrendike</a:t>
            </a:r>
            <a:endParaRPr lang="tr-TR" sz="2400" dirty="0">
              <a:solidFill>
                <a:schemeClr val="tx1"/>
              </a:solidFill>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35292759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64EE0E4-5284-4DF4-8C35-AD0FA1A72B7A}"/>
              </a:ext>
            </a:extLst>
          </p:cNvPr>
          <p:cNvSpPr>
            <a:spLocks noGrp="1"/>
          </p:cNvSpPr>
          <p:nvPr>
            <p:ph type="title"/>
          </p:nvPr>
        </p:nvSpPr>
        <p:spPr>
          <a:xfrm>
            <a:off x="1148575" y="598170"/>
            <a:ext cx="9601200" cy="1485900"/>
          </a:xfrm>
        </p:spPr>
        <p:txBody>
          <a:bodyPr>
            <a:normAutofit/>
          </a:bodyPr>
          <a:lstStyle/>
          <a:p>
            <a:r>
              <a:rPr lang="tr-TR" dirty="0" err="1">
                <a:solidFill>
                  <a:schemeClr val="accent1"/>
                </a:solidFill>
                <a:latin typeface="Arial" panose="020B0604020202020204" pitchFamily="34" charset="0"/>
                <a:cs typeface="Arial" panose="020B0604020202020204" pitchFamily="34" charset="0"/>
              </a:rPr>
              <a:t>Endikasyonları</a:t>
            </a:r>
            <a:br>
              <a:rPr lang="tr-TR" dirty="0">
                <a:solidFill>
                  <a:schemeClr val="accent1"/>
                </a:solidFill>
                <a:latin typeface="Arial" panose="020B0604020202020204" pitchFamily="34" charset="0"/>
                <a:cs typeface="Arial" panose="020B0604020202020204" pitchFamily="34" charset="0"/>
              </a:rPr>
            </a:br>
            <a:endParaRPr lang="tr-TR" dirty="0"/>
          </a:p>
        </p:txBody>
      </p:sp>
      <p:sp>
        <p:nvSpPr>
          <p:cNvPr id="3" name="İçerik Yer Tutucusu 2">
            <a:extLst>
              <a:ext uri="{FF2B5EF4-FFF2-40B4-BE49-F238E27FC236}">
                <a16:creationId xmlns:a16="http://schemas.microsoft.com/office/drawing/2014/main" id="{2F991CB0-936D-49A3-9E64-8609E2219368}"/>
              </a:ext>
            </a:extLst>
          </p:cNvPr>
          <p:cNvSpPr>
            <a:spLocks noGrp="1"/>
          </p:cNvSpPr>
          <p:nvPr>
            <p:ph idx="1"/>
          </p:nvPr>
        </p:nvSpPr>
        <p:spPr>
          <a:xfrm>
            <a:off x="838200" y="1474934"/>
            <a:ext cx="10515600" cy="5249251"/>
          </a:xfrm>
        </p:spPr>
        <p:txBody>
          <a:bodyPr>
            <a:normAutofit/>
          </a:bodyPr>
          <a:lstStyle/>
          <a:p>
            <a:pPr marL="0" indent="0">
              <a:buNone/>
            </a:pPr>
            <a:endParaRPr lang="tr-TR" dirty="0">
              <a:latin typeface="Arial" panose="020B0604020202020204" pitchFamily="34" charset="0"/>
              <a:cs typeface="Arial" panose="020B0604020202020204" pitchFamily="34" charset="0"/>
            </a:endParaRPr>
          </a:p>
          <a:p>
            <a:pPr marL="0" indent="0">
              <a:buNone/>
            </a:pPr>
            <a:r>
              <a:rPr lang="tr-TR" sz="2400" dirty="0">
                <a:solidFill>
                  <a:schemeClr val="tx1"/>
                </a:solidFill>
                <a:latin typeface="Arial" panose="020B0604020202020204" pitchFamily="34" charset="0"/>
                <a:cs typeface="Arial" panose="020B0604020202020204" pitchFamily="34" charset="0"/>
              </a:rPr>
              <a:t>    • </a:t>
            </a:r>
            <a:r>
              <a:rPr lang="tr-TR" sz="2400" dirty="0" err="1">
                <a:solidFill>
                  <a:schemeClr val="tx1"/>
                </a:solidFill>
                <a:latin typeface="Arial" panose="020B0604020202020204" pitchFamily="34" charset="0"/>
                <a:cs typeface="Arial" panose="020B0604020202020204" pitchFamily="34" charset="0"/>
              </a:rPr>
              <a:t>Polionun</a:t>
            </a:r>
            <a:r>
              <a:rPr lang="tr-TR" sz="2400" dirty="0">
                <a:solidFill>
                  <a:schemeClr val="tx1"/>
                </a:solidFill>
                <a:latin typeface="Arial" panose="020B0604020202020204" pitchFamily="34" charset="0"/>
                <a:cs typeface="Arial" panose="020B0604020202020204" pitchFamily="34" charset="0"/>
              </a:rPr>
              <a:t> </a:t>
            </a:r>
            <a:r>
              <a:rPr lang="tr-TR" sz="2400" dirty="0" err="1">
                <a:solidFill>
                  <a:schemeClr val="tx1"/>
                </a:solidFill>
                <a:latin typeface="Arial" panose="020B0604020202020204" pitchFamily="34" charset="0"/>
                <a:cs typeface="Arial" panose="020B0604020202020204" pitchFamily="34" charset="0"/>
              </a:rPr>
              <a:t>epidemik</a:t>
            </a:r>
            <a:r>
              <a:rPr lang="tr-TR" sz="2400" dirty="0">
                <a:solidFill>
                  <a:schemeClr val="tx1"/>
                </a:solidFill>
                <a:latin typeface="Arial" panose="020B0604020202020204" pitchFamily="34" charset="0"/>
                <a:cs typeface="Arial" panose="020B0604020202020204" pitchFamily="34" charset="0"/>
              </a:rPr>
              <a:t> veya endemik olduğu bölgelere seyahat edecek olan daha önce yeterli doz aşı yapılmamış kişiler ,</a:t>
            </a:r>
          </a:p>
          <a:p>
            <a:pPr marL="0" indent="0">
              <a:buNone/>
            </a:pPr>
            <a:endParaRPr lang="tr-TR" sz="2400" dirty="0">
              <a:solidFill>
                <a:schemeClr val="tx1"/>
              </a:solidFill>
              <a:latin typeface="Arial" panose="020B0604020202020204" pitchFamily="34" charset="0"/>
              <a:cs typeface="Arial" panose="020B0604020202020204" pitchFamily="34" charset="0"/>
            </a:endParaRPr>
          </a:p>
          <a:p>
            <a:pPr marL="0" indent="0">
              <a:buNone/>
            </a:pPr>
            <a:r>
              <a:rPr lang="tr-TR" sz="2400" dirty="0">
                <a:solidFill>
                  <a:schemeClr val="tx1"/>
                </a:solidFill>
                <a:latin typeface="Arial" panose="020B0604020202020204" pitchFamily="34" charset="0"/>
                <a:cs typeface="Arial" panose="020B0604020202020204" pitchFamily="34" charset="0"/>
              </a:rPr>
              <a:t>    • Ç</a:t>
            </a:r>
            <a:r>
              <a:rPr lang="tr-TR" sz="2400" b="0" i="0" u="none" strike="noStrike" baseline="0" dirty="0">
                <a:solidFill>
                  <a:schemeClr val="tx1"/>
                </a:solidFill>
                <a:latin typeface="Arial" panose="020B0604020202020204" pitchFamily="34" charset="0"/>
                <a:cs typeface="Arial" panose="020B0604020202020204" pitchFamily="34" charset="0"/>
              </a:rPr>
              <a:t>ocukluğunda temel aşılamayı (üç doz) tamamlamış ancak </a:t>
            </a:r>
            <a:r>
              <a:rPr lang="tr-TR" sz="2400" b="0" i="0" u="none" strike="noStrike" baseline="0" dirty="0" err="1">
                <a:solidFill>
                  <a:schemeClr val="tx1"/>
                </a:solidFill>
                <a:latin typeface="Arial" panose="020B0604020202020204" pitchFamily="34" charset="0"/>
                <a:cs typeface="Arial" panose="020B0604020202020204" pitchFamily="34" charset="0"/>
              </a:rPr>
              <a:t>polio</a:t>
            </a:r>
            <a:r>
              <a:rPr lang="tr-TR" sz="2400" b="0" i="0" u="none" strike="noStrike" baseline="0" dirty="0">
                <a:solidFill>
                  <a:schemeClr val="tx1"/>
                </a:solidFill>
                <a:latin typeface="Arial" panose="020B0604020202020204" pitchFamily="34" charset="0"/>
                <a:cs typeface="Arial" panose="020B0604020202020204" pitchFamily="34" charset="0"/>
              </a:rPr>
              <a:t> için endemik bölgelere gidecek turistler </a:t>
            </a:r>
          </a:p>
          <a:p>
            <a:pPr marL="0" indent="0">
              <a:buNone/>
            </a:pPr>
            <a:endParaRPr lang="tr-TR" sz="2400" dirty="0">
              <a:solidFill>
                <a:schemeClr val="tx1"/>
              </a:solidFill>
              <a:latin typeface="Arial" panose="020B0604020202020204" pitchFamily="34" charset="0"/>
              <a:cs typeface="Arial" panose="020B0604020202020204" pitchFamily="34" charset="0"/>
            </a:endParaRPr>
          </a:p>
          <a:p>
            <a:pPr marL="0" indent="0">
              <a:buNone/>
            </a:pPr>
            <a:r>
              <a:rPr lang="tr-TR" sz="2400" dirty="0">
                <a:solidFill>
                  <a:schemeClr val="tx1"/>
                </a:solidFill>
                <a:latin typeface="Arial" panose="020B0604020202020204" pitchFamily="34" charset="0"/>
                <a:cs typeface="Arial" panose="020B0604020202020204" pitchFamily="34" charset="0"/>
              </a:rPr>
              <a:t>    • Göçmenlere hizmet veren ve doğrudan temas halinde olan ve ulusal aşı takvimine göre OPA yapıldığı belgelenemeyen çalışanlar</a:t>
            </a:r>
          </a:p>
          <a:p>
            <a:pPr marL="0" indent="0">
              <a:buNone/>
            </a:pPr>
            <a:endParaRPr lang="tr-TR"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0795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A44177-964E-4A6D-9C9A-FEC2B53E43C0}"/>
              </a:ext>
            </a:extLst>
          </p:cNvPr>
          <p:cNvSpPr>
            <a:spLocks noGrp="1"/>
          </p:cNvSpPr>
          <p:nvPr>
            <p:ph type="title"/>
          </p:nvPr>
        </p:nvSpPr>
        <p:spPr>
          <a:xfrm>
            <a:off x="1371600" y="685800"/>
            <a:ext cx="9601200" cy="830766"/>
          </a:xfrm>
        </p:spPr>
        <p:txBody>
          <a:bodyPr/>
          <a:lstStyle/>
          <a:p>
            <a:r>
              <a:rPr lang="tr-TR" b="1" dirty="0"/>
              <a:t>Covid-19 aşısı</a:t>
            </a:r>
          </a:p>
        </p:txBody>
      </p:sp>
      <p:sp>
        <p:nvSpPr>
          <p:cNvPr id="3" name="İçerik Yer Tutucusu 2">
            <a:extLst>
              <a:ext uri="{FF2B5EF4-FFF2-40B4-BE49-F238E27FC236}">
                <a16:creationId xmlns:a16="http://schemas.microsoft.com/office/drawing/2014/main" id="{B08CC66F-F448-4869-9E34-AF94FE387C5D}"/>
              </a:ext>
            </a:extLst>
          </p:cNvPr>
          <p:cNvSpPr>
            <a:spLocks noGrp="1"/>
          </p:cNvSpPr>
          <p:nvPr>
            <p:ph idx="1"/>
          </p:nvPr>
        </p:nvSpPr>
        <p:spPr>
          <a:xfrm>
            <a:off x="1371600" y="1817649"/>
            <a:ext cx="9601200" cy="4049751"/>
          </a:xfrm>
        </p:spPr>
        <p:txBody>
          <a:bodyPr>
            <a:normAutofit/>
          </a:bodyPr>
          <a:lstStyle/>
          <a:p>
            <a:r>
              <a:rPr lang="tr-TR" sz="2200" b="0" i="0" dirty="0">
                <a:solidFill>
                  <a:schemeClr val="tx1"/>
                </a:solidFill>
                <a:effectLst/>
                <a:latin typeface="arial" panose="020B0604020202020204" pitchFamily="34" charset="0"/>
              </a:rPr>
              <a:t>Aşı: </a:t>
            </a:r>
            <a:r>
              <a:rPr lang="tr-TR" sz="2200" b="0" i="0" dirty="0" err="1">
                <a:solidFill>
                  <a:schemeClr val="tx1"/>
                </a:solidFill>
                <a:effectLst/>
                <a:latin typeface="arial" panose="020B0604020202020204" pitchFamily="34" charset="0"/>
              </a:rPr>
              <a:t>inaktif</a:t>
            </a:r>
            <a:r>
              <a:rPr lang="tr-TR" sz="2200" b="0" i="0" dirty="0">
                <a:solidFill>
                  <a:schemeClr val="tx1"/>
                </a:solidFill>
                <a:effectLst/>
                <a:latin typeface="arial" panose="020B0604020202020204" pitchFamily="34" charset="0"/>
              </a:rPr>
              <a:t> - </a:t>
            </a:r>
            <a:r>
              <a:rPr lang="tr-TR" sz="2200" b="0" i="0" dirty="0" err="1">
                <a:solidFill>
                  <a:schemeClr val="tx1"/>
                </a:solidFill>
                <a:effectLst/>
                <a:latin typeface="arial" panose="020B0604020202020204" pitchFamily="34" charset="0"/>
              </a:rPr>
              <a:t>mR</a:t>
            </a:r>
            <a:r>
              <a:rPr lang="tr-TR" sz="2200" dirty="0" err="1">
                <a:solidFill>
                  <a:schemeClr val="tx1"/>
                </a:solidFill>
                <a:latin typeface="arial" panose="020B0604020202020204" pitchFamily="34" charset="0"/>
              </a:rPr>
              <a:t>NA</a:t>
            </a:r>
            <a:r>
              <a:rPr lang="tr-TR" sz="2200" dirty="0">
                <a:solidFill>
                  <a:schemeClr val="tx1"/>
                </a:solidFill>
                <a:latin typeface="arial" panose="020B0604020202020204" pitchFamily="34" charset="0"/>
              </a:rPr>
              <a:t> – vektör aşısı</a:t>
            </a:r>
          </a:p>
          <a:p>
            <a:endParaRPr lang="tr-TR" sz="2200" dirty="0">
              <a:solidFill>
                <a:schemeClr val="tx1"/>
              </a:solidFill>
              <a:latin typeface="arial" panose="020B0604020202020204" pitchFamily="34" charset="0"/>
            </a:endParaRPr>
          </a:p>
          <a:p>
            <a:r>
              <a:rPr lang="tr-TR" sz="2200" dirty="0">
                <a:solidFill>
                  <a:schemeClr val="tx1"/>
                </a:solidFill>
                <a:latin typeface="arial" panose="020B0604020202020204" pitchFamily="34" charset="0"/>
              </a:rPr>
              <a:t>Uygulama: </a:t>
            </a:r>
            <a:r>
              <a:rPr lang="tr-TR" sz="2200" dirty="0" err="1">
                <a:solidFill>
                  <a:schemeClr val="tx1"/>
                </a:solidFill>
                <a:latin typeface="arial" panose="020B0604020202020204" pitchFamily="34" charset="0"/>
              </a:rPr>
              <a:t>Intramuskuler</a:t>
            </a:r>
            <a:r>
              <a:rPr lang="tr-TR" sz="2200" dirty="0">
                <a:solidFill>
                  <a:schemeClr val="tx1"/>
                </a:solidFill>
                <a:latin typeface="arial" panose="020B0604020202020204" pitchFamily="34" charset="0"/>
              </a:rPr>
              <a:t>(</a:t>
            </a:r>
            <a:r>
              <a:rPr lang="tr-TR" sz="2200" dirty="0" err="1">
                <a:solidFill>
                  <a:schemeClr val="tx1"/>
                </a:solidFill>
                <a:latin typeface="arial" panose="020B0604020202020204" pitchFamily="34" charset="0"/>
              </a:rPr>
              <a:t>deltoid</a:t>
            </a:r>
            <a:r>
              <a:rPr lang="tr-TR" sz="2200" dirty="0">
                <a:solidFill>
                  <a:schemeClr val="tx1"/>
                </a:solidFill>
                <a:latin typeface="arial" panose="020B0604020202020204" pitchFamily="34" charset="0"/>
              </a:rPr>
              <a:t>)-28 gün ara ile en az 2 doz </a:t>
            </a:r>
          </a:p>
          <a:p>
            <a:pPr marL="0" indent="0">
              <a:buNone/>
            </a:pPr>
            <a:r>
              <a:rPr lang="tr-TR" sz="2200" dirty="0">
                <a:solidFill>
                  <a:schemeClr val="tx1"/>
                </a:solidFill>
                <a:latin typeface="Arial" panose="020B0604020202020204" pitchFamily="34" charset="0"/>
                <a:cs typeface="Arial" panose="020B0604020202020204" pitchFamily="34" charset="0"/>
              </a:rPr>
              <a:t>                      </a:t>
            </a:r>
            <a:r>
              <a:rPr lang="tr-TR" sz="22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tr-TR" sz="2200" dirty="0">
                <a:solidFill>
                  <a:schemeClr val="tx1"/>
                </a:solidFill>
                <a:latin typeface="Arial" panose="020B0604020202020204" pitchFamily="34" charset="0"/>
                <a:cs typeface="Arial" panose="020B0604020202020204" pitchFamily="34" charset="0"/>
              </a:rPr>
              <a:t>ek dozlar ile bağışıklığın devamı önerilmekte</a:t>
            </a:r>
          </a:p>
          <a:p>
            <a:pPr marL="0" indent="0">
              <a:buNone/>
            </a:pPr>
            <a:endParaRPr lang="tr-TR" sz="2200" b="0" i="0" dirty="0">
              <a:solidFill>
                <a:schemeClr val="tx1"/>
              </a:solidFill>
              <a:effectLst/>
              <a:latin typeface="arial" panose="020B0604020202020204" pitchFamily="34" charset="0"/>
            </a:endParaRPr>
          </a:p>
          <a:p>
            <a:r>
              <a:rPr lang="tr-TR" sz="2200" b="0" i="0" dirty="0">
                <a:solidFill>
                  <a:schemeClr val="tx1"/>
                </a:solidFill>
                <a:effectLst/>
                <a:latin typeface="arial" panose="020B0604020202020204" pitchFamily="34" charset="0"/>
              </a:rPr>
              <a:t>Ülkemizde şu anda:</a:t>
            </a:r>
          </a:p>
          <a:p>
            <a:pPr marL="0" indent="0">
              <a:buNone/>
            </a:pPr>
            <a:r>
              <a:rPr lang="tr-TR" sz="2200" dirty="0">
                <a:solidFill>
                  <a:schemeClr val="tx1"/>
                </a:solidFill>
                <a:latin typeface="arial" panose="020B0604020202020204" pitchFamily="34" charset="0"/>
              </a:rPr>
              <a:t>           </a:t>
            </a:r>
            <a:r>
              <a:rPr lang="tr-TR" sz="2200" b="0" i="0" dirty="0">
                <a:solidFill>
                  <a:schemeClr val="tx1"/>
                </a:solidFill>
                <a:effectLst/>
                <a:latin typeface="arial" panose="020B0604020202020204" pitchFamily="34" charset="0"/>
              </a:rPr>
              <a:t> </a:t>
            </a:r>
            <a:r>
              <a:rPr lang="tr-TR" sz="2200" b="0" i="0" dirty="0">
                <a:solidFill>
                  <a:schemeClr val="tx1"/>
                </a:solidFill>
                <a:effectLst/>
                <a:latin typeface="arial" panose="020B0604020202020204" pitchFamily="34" charset="0"/>
                <a:sym typeface="Wingdings" panose="05000000000000000000" pitchFamily="2" charset="2"/>
              </a:rPr>
              <a:t></a:t>
            </a:r>
            <a:r>
              <a:rPr lang="tr-TR" sz="2200" b="0" i="0" dirty="0" err="1">
                <a:solidFill>
                  <a:schemeClr val="tx1"/>
                </a:solidFill>
                <a:effectLst/>
                <a:latin typeface="arial" panose="020B0604020202020204" pitchFamily="34" charset="0"/>
              </a:rPr>
              <a:t>inaktif</a:t>
            </a:r>
            <a:r>
              <a:rPr lang="tr-TR" sz="2200" b="0" i="0" dirty="0">
                <a:solidFill>
                  <a:schemeClr val="tx1"/>
                </a:solidFill>
                <a:effectLst/>
                <a:latin typeface="arial" panose="020B0604020202020204" pitchFamily="34" charset="0"/>
              </a:rPr>
              <a:t> COVID-19 aşısı (</a:t>
            </a:r>
            <a:r>
              <a:rPr lang="tr-TR" sz="2200" b="0" i="0" dirty="0" err="1">
                <a:solidFill>
                  <a:schemeClr val="tx1"/>
                </a:solidFill>
                <a:effectLst/>
                <a:latin typeface="arial" panose="020B0604020202020204" pitchFamily="34" charset="0"/>
              </a:rPr>
              <a:t>Sinovac</a:t>
            </a:r>
            <a:r>
              <a:rPr lang="tr-TR" sz="2200" b="0" i="0" dirty="0">
                <a:solidFill>
                  <a:schemeClr val="tx1"/>
                </a:solidFill>
                <a:effectLst/>
                <a:latin typeface="arial" panose="020B0604020202020204" pitchFamily="34" charset="0"/>
              </a:rPr>
              <a:t>, </a:t>
            </a:r>
            <a:r>
              <a:rPr lang="tr-TR" sz="2200" b="0" i="0" dirty="0" err="1">
                <a:solidFill>
                  <a:schemeClr val="tx1"/>
                </a:solidFill>
                <a:effectLst/>
                <a:latin typeface="arial" panose="020B0604020202020204" pitchFamily="34" charset="0"/>
              </a:rPr>
              <a:t>turcovac</a:t>
            </a:r>
            <a:r>
              <a:rPr lang="tr-TR" sz="2200" b="0" i="0" dirty="0">
                <a:solidFill>
                  <a:schemeClr val="tx1"/>
                </a:solidFill>
                <a:effectLst/>
                <a:latin typeface="arial" panose="020B0604020202020204" pitchFamily="34" charset="0"/>
              </a:rPr>
              <a:t>)</a:t>
            </a:r>
          </a:p>
          <a:p>
            <a:pPr marL="0" indent="0">
              <a:buNone/>
            </a:pPr>
            <a:r>
              <a:rPr lang="tr-TR" sz="2200" dirty="0">
                <a:solidFill>
                  <a:schemeClr val="tx1"/>
                </a:solidFill>
                <a:latin typeface="arial" panose="020B0604020202020204" pitchFamily="34" charset="0"/>
              </a:rPr>
              <a:t>            </a:t>
            </a:r>
            <a:r>
              <a:rPr lang="tr-TR" sz="2200" dirty="0">
                <a:solidFill>
                  <a:schemeClr val="tx1"/>
                </a:solidFill>
                <a:latin typeface="arial" panose="020B0604020202020204" pitchFamily="34" charset="0"/>
                <a:sym typeface="Wingdings" panose="05000000000000000000" pitchFamily="2" charset="2"/>
              </a:rPr>
              <a:t></a:t>
            </a:r>
            <a:r>
              <a:rPr lang="tr-TR" sz="2200" b="0" i="0" dirty="0" err="1">
                <a:solidFill>
                  <a:schemeClr val="tx1"/>
                </a:solidFill>
                <a:effectLst/>
                <a:latin typeface="arial" panose="020B0604020202020204" pitchFamily="34" charset="0"/>
              </a:rPr>
              <a:t>mRNA</a:t>
            </a:r>
            <a:r>
              <a:rPr lang="tr-TR" sz="2200" b="0" i="0" dirty="0">
                <a:solidFill>
                  <a:schemeClr val="tx1"/>
                </a:solidFill>
                <a:effectLst/>
                <a:latin typeface="arial" panose="020B0604020202020204" pitchFamily="34" charset="0"/>
              </a:rPr>
              <a:t> COVID-19 aşısı (</a:t>
            </a:r>
            <a:r>
              <a:rPr lang="tr-TR" sz="2200" b="0" i="0" dirty="0" err="1">
                <a:solidFill>
                  <a:schemeClr val="tx1"/>
                </a:solidFill>
                <a:effectLst/>
                <a:latin typeface="arial" panose="020B0604020202020204" pitchFamily="34" charset="0"/>
              </a:rPr>
              <a:t>Biontech</a:t>
            </a:r>
            <a:r>
              <a:rPr lang="tr-TR" sz="2200" b="0" i="0" dirty="0">
                <a:solidFill>
                  <a:schemeClr val="tx1"/>
                </a:solidFill>
                <a:effectLst/>
                <a:latin typeface="arial" panose="020B0604020202020204" pitchFamily="34" charset="0"/>
              </a:rPr>
              <a:t>)</a:t>
            </a:r>
            <a:endParaRPr lang="tr-TR" sz="2200" dirty="0">
              <a:solidFill>
                <a:schemeClr val="tx1"/>
              </a:solidFill>
            </a:endParaRPr>
          </a:p>
        </p:txBody>
      </p:sp>
      <p:pic>
        <p:nvPicPr>
          <p:cNvPr id="5" name="Resim 4">
            <a:extLst>
              <a:ext uri="{FF2B5EF4-FFF2-40B4-BE49-F238E27FC236}">
                <a16:creationId xmlns:a16="http://schemas.microsoft.com/office/drawing/2014/main" id="{3B01452B-4E5C-4695-B100-1B6BE5DB22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8945" y="221863"/>
            <a:ext cx="4210747" cy="2380891"/>
          </a:xfrm>
          <a:prstGeom prst="rect">
            <a:avLst/>
          </a:prstGeom>
        </p:spPr>
      </p:pic>
    </p:spTree>
    <p:extLst>
      <p:ext uri="{BB962C8B-B14F-4D97-AF65-F5344CB8AC3E}">
        <p14:creationId xmlns:p14="http://schemas.microsoft.com/office/powerpoint/2010/main" val="17478061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a:extLst>
              <a:ext uri="{FF2B5EF4-FFF2-40B4-BE49-F238E27FC236}">
                <a16:creationId xmlns:a16="http://schemas.microsoft.com/office/drawing/2014/main" id="{ED5A98A8-9E1E-431A-B0C6-B96F42428947}"/>
              </a:ext>
            </a:extLst>
          </p:cNvPr>
          <p:cNvSpPr>
            <a:spLocks noGrp="1"/>
          </p:cNvSpPr>
          <p:nvPr>
            <p:ph type="title"/>
          </p:nvPr>
        </p:nvSpPr>
        <p:spPr/>
        <p:txBody>
          <a:bodyPr/>
          <a:lstStyle/>
          <a:p>
            <a:endParaRPr lang="tr-TR"/>
          </a:p>
        </p:txBody>
      </p:sp>
      <p:sp>
        <p:nvSpPr>
          <p:cNvPr id="8" name="İçerik Yer Tutucusu 7">
            <a:extLst>
              <a:ext uri="{FF2B5EF4-FFF2-40B4-BE49-F238E27FC236}">
                <a16:creationId xmlns:a16="http://schemas.microsoft.com/office/drawing/2014/main" id="{3BFA0013-1A19-40D6-8D7B-B394FF938751}"/>
              </a:ext>
            </a:extLst>
          </p:cNvPr>
          <p:cNvSpPr>
            <a:spLocks noGrp="1"/>
          </p:cNvSpPr>
          <p:nvPr>
            <p:ph idx="1"/>
          </p:nvPr>
        </p:nvSpPr>
        <p:spPr>
          <a:xfrm>
            <a:off x="1599223" y="6571173"/>
            <a:ext cx="11417967" cy="557562"/>
          </a:xfrm>
        </p:spPr>
        <p:txBody>
          <a:bodyPr>
            <a:normAutofit/>
          </a:bodyPr>
          <a:lstStyle/>
          <a:p>
            <a:pPr marL="0" indent="0">
              <a:buNone/>
            </a:pPr>
            <a:r>
              <a:rPr lang="tr-TR" sz="1200" i="1" dirty="0">
                <a:solidFill>
                  <a:schemeClr val="tx1"/>
                </a:solidFill>
                <a:latin typeface="Arial" panose="020B0604020202020204" pitchFamily="34" charset="0"/>
                <a:cs typeface="Arial" panose="020B0604020202020204" pitchFamily="34" charset="0"/>
              </a:rPr>
              <a:t>TÜRKİYE ENFEKSİYON HASTALIKLARI VE KLİNİK MİKROBİYOLOJİ UZMANLIK DERNEĞİ ERİŞKİN BAĞIŞIKLAMA REHBERİ-2019</a:t>
            </a:r>
          </a:p>
        </p:txBody>
      </p:sp>
      <p:pic>
        <p:nvPicPr>
          <p:cNvPr id="6" name="Resim 5">
            <a:extLst>
              <a:ext uri="{FF2B5EF4-FFF2-40B4-BE49-F238E27FC236}">
                <a16:creationId xmlns:a16="http://schemas.microsoft.com/office/drawing/2014/main" id="{6BC50C8D-1E9C-49D7-AA62-88688205C0A2}"/>
              </a:ext>
            </a:extLst>
          </p:cNvPr>
          <p:cNvPicPr>
            <a:picLocks noChangeAspect="1"/>
          </p:cNvPicPr>
          <p:nvPr/>
        </p:nvPicPr>
        <p:blipFill>
          <a:blip r:embed="rId3"/>
          <a:stretch>
            <a:fillRect/>
          </a:stretch>
        </p:blipFill>
        <p:spPr>
          <a:xfrm>
            <a:off x="774033" y="175315"/>
            <a:ext cx="11417967" cy="5885373"/>
          </a:xfrm>
          <a:prstGeom prst="rect">
            <a:avLst/>
          </a:prstGeom>
        </p:spPr>
      </p:pic>
    </p:spTree>
    <p:extLst>
      <p:ext uri="{BB962C8B-B14F-4D97-AF65-F5344CB8AC3E}">
        <p14:creationId xmlns:p14="http://schemas.microsoft.com/office/powerpoint/2010/main" val="125370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0470406E-8594-4F3C-A1C7-7A8C6A15A24E}"/>
              </a:ext>
            </a:extLst>
          </p:cNvPr>
          <p:cNvPicPr>
            <a:picLocks noGrp="1" noChangeAspect="1"/>
          </p:cNvPicPr>
          <p:nvPr>
            <p:ph idx="1"/>
          </p:nvPr>
        </p:nvPicPr>
        <p:blipFill>
          <a:blip r:embed="rId2"/>
          <a:stretch>
            <a:fillRect/>
          </a:stretch>
        </p:blipFill>
        <p:spPr>
          <a:xfrm>
            <a:off x="2113751" y="2745042"/>
            <a:ext cx="6834042" cy="4050094"/>
          </a:xfrm>
        </p:spPr>
      </p:pic>
      <p:pic>
        <p:nvPicPr>
          <p:cNvPr id="5" name="Resim 4">
            <a:extLst>
              <a:ext uri="{FF2B5EF4-FFF2-40B4-BE49-F238E27FC236}">
                <a16:creationId xmlns:a16="http://schemas.microsoft.com/office/drawing/2014/main" id="{63460EDB-D79C-4907-9522-B681266724FD}"/>
              </a:ext>
            </a:extLst>
          </p:cNvPr>
          <p:cNvPicPr>
            <a:picLocks noChangeAspect="1"/>
          </p:cNvPicPr>
          <p:nvPr/>
        </p:nvPicPr>
        <p:blipFill>
          <a:blip r:embed="rId3"/>
          <a:stretch>
            <a:fillRect/>
          </a:stretch>
        </p:blipFill>
        <p:spPr>
          <a:xfrm>
            <a:off x="2113751" y="170466"/>
            <a:ext cx="6834042" cy="2574576"/>
          </a:xfrm>
          <a:prstGeom prst="rect">
            <a:avLst/>
          </a:prstGeom>
        </p:spPr>
      </p:pic>
    </p:spTree>
    <p:extLst>
      <p:ext uri="{BB962C8B-B14F-4D97-AF65-F5344CB8AC3E}">
        <p14:creationId xmlns:p14="http://schemas.microsoft.com/office/powerpoint/2010/main" val="9143820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283024-6A09-4E41-87DA-0F97F26C53DE}"/>
              </a:ext>
            </a:extLst>
          </p:cNvPr>
          <p:cNvSpPr>
            <a:spLocks noGrp="1"/>
          </p:cNvSpPr>
          <p:nvPr>
            <p:ph type="ctrTitle"/>
          </p:nvPr>
        </p:nvSpPr>
        <p:spPr>
          <a:xfrm>
            <a:off x="1915385" y="1655058"/>
            <a:ext cx="8361229" cy="2098226"/>
          </a:xfrm>
        </p:spPr>
        <p:txBody>
          <a:bodyPr>
            <a:normAutofit/>
          </a:bodyPr>
          <a:lstStyle/>
          <a:p>
            <a:r>
              <a:rPr lang="tr-TR" sz="6000" dirty="0">
                <a:solidFill>
                  <a:srgbClr val="000000"/>
                </a:solidFill>
              </a:rPr>
              <a:t>Gebelikte </a:t>
            </a:r>
            <a:r>
              <a:rPr lang="tr-TR" sz="6000" b="0" i="0" u="none" strike="noStrike" baseline="0" dirty="0">
                <a:solidFill>
                  <a:srgbClr val="000000"/>
                </a:solidFill>
              </a:rPr>
              <a:t>Aşılama</a:t>
            </a:r>
            <a:endParaRPr lang="tr-TR" dirty="0"/>
          </a:p>
        </p:txBody>
      </p:sp>
    </p:spTree>
    <p:extLst>
      <p:ext uri="{BB962C8B-B14F-4D97-AF65-F5344CB8AC3E}">
        <p14:creationId xmlns:p14="http://schemas.microsoft.com/office/powerpoint/2010/main" val="42361747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CA46996C-760A-496C-BF92-6C0FE5534A9E}"/>
              </a:ext>
            </a:extLst>
          </p:cNvPr>
          <p:cNvPicPr>
            <a:picLocks noChangeAspect="1"/>
          </p:cNvPicPr>
          <p:nvPr/>
        </p:nvPicPr>
        <p:blipFill>
          <a:blip r:embed="rId3"/>
          <a:stretch>
            <a:fillRect/>
          </a:stretch>
        </p:blipFill>
        <p:spPr>
          <a:xfrm>
            <a:off x="2009775" y="461962"/>
            <a:ext cx="8172450" cy="5934075"/>
          </a:xfrm>
          <a:prstGeom prst="rect">
            <a:avLst/>
          </a:prstGeom>
        </p:spPr>
      </p:pic>
    </p:spTree>
    <p:extLst>
      <p:ext uri="{BB962C8B-B14F-4D97-AF65-F5344CB8AC3E}">
        <p14:creationId xmlns:p14="http://schemas.microsoft.com/office/powerpoint/2010/main" val="34490746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7E3A8CE1-1FCB-46A8-A46D-F09211D119FF}"/>
              </a:ext>
            </a:extLst>
          </p:cNvPr>
          <p:cNvPicPr>
            <a:picLocks noChangeAspect="1"/>
          </p:cNvPicPr>
          <p:nvPr/>
        </p:nvPicPr>
        <p:blipFill>
          <a:blip r:embed="rId3"/>
          <a:stretch>
            <a:fillRect/>
          </a:stretch>
        </p:blipFill>
        <p:spPr>
          <a:xfrm>
            <a:off x="2109787" y="177372"/>
            <a:ext cx="7972425" cy="5343525"/>
          </a:xfrm>
          <a:prstGeom prst="rect">
            <a:avLst/>
          </a:prstGeom>
        </p:spPr>
      </p:pic>
      <p:sp>
        <p:nvSpPr>
          <p:cNvPr id="8" name="Başlık 7">
            <a:extLst>
              <a:ext uri="{FF2B5EF4-FFF2-40B4-BE49-F238E27FC236}">
                <a16:creationId xmlns:a16="http://schemas.microsoft.com/office/drawing/2014/main" id="{0338BDDC-0E09-491C-B9A4-B006ED4723FE}"/>
              </a:ext>
            </a:extLst>
          </p:cNvPr>
          <p:cNvSpPr>
            <a:spLocks noGrp="1"/>
          </p:cNvSpPr>
          <p:nvPr>
            <p:ph type="title"/>
          </p:nvPr>
        </p:nvSpPr>
        <p:spPr>
          <a:xfrm>
            <a:off x="2109787" y="5361992"/>
            <a:ext cx="11065727" cy="1485900"/>
          </a:xfrm>
        </p:spPr>
        <p:txBody>
          <a:bodyPr>
            <a:noAutofit/>
          </a:bodyPr>
          <a:lstStyle/>
          <a:p>
            <a:r>
              <a:rPr lang="tr-TR" sz="2000" dirty="0">
                <a:solidFill>
                  <a:schemeClr val="tx1"/>
                </a:solidFill>
                <a:latin typeface="Arial" panose="020B0604020202020204" pitchFamily="34" charset="0"/>
                <a:cs typeface="Arial" panose="020B0604020202020204" pitchFamily="34" charset="0"/>
              </a:rPr>
              <a:t>  Kuduz :        </a:t>
            </a:r>
            <a:r>
              <a:rPr lang="tr-TR" sz="2000" b="0" i="0" u="none" strike="noStrike" baseline="0" dirty="0">
                <a:solidFill>
                  <a:schemeClr val="tx1"/>
                </a:solidFill>
                <a:latin typeface="Arial" panose="020B0604020202020204" pitchFamily="34" charset="0"/>
                <a:cs typeface="Arial" panose="020B0604020202020204" pitchFamily="34" charset="0"/>
              </a:rPr>
              <a:t>Tıbbi </a:t>
            </a:r>
            <a:r>
              <a:rPr lang="tr-TR" sz="2000" b="0" i="0" u="none" strike="noStrike" baseline="0" dirty="0" err="1">
                <a:solidFill>
                  <a:schemeClr val="tx1"/>
                </a:solidFill>
                <a:latin typeface="Arial" panose="020B0604020202020204" pitchFamily="34" charset="0"/>
                <a:cs typeface="Arial" panose="020B0604020202020204" pitchFamily="34" charset="0"/>
              </a:rPr>
              <a:t>endikasyon</a:t>
            </a:r>
            <a:r>
              <a:rPr lang="tr-TR" sz="2000" b="0" i="0" u="none" strike="noStrike" baseline="0" dirty="0">
                <a:solidFill>
                  <a:schemeClr val="tx1"/>
                </a:solidFill>
                <a:latin typeface="Arial" panose="020B0604020202020204" pitchFamily="34" charset="0"/>
                <a:cs typeface="Arial" panose="020B0604020202020204" pitchFamily="34" charset="0"/>
              </a:rPr>
              <a:t> yoksa rutin olarak </a:t>
            </a:r>
            <a:r>
              <a:rPr lang="tr-TR" sz="2000" b="1" i="0" u="none" strike="noStrike" baseline="0" dirty="0">
                <a:solidFill>
                  <a:schemeClr val="tx1"/>
                </a:solidFill>
                <a:latin typeface="Arial" panose="020B0604020202020204" pitchFamily="34" charset="0"/>
                <a:cs typeface="Arial" panose="020B0604020202020204" pitchFamily="34" charset="0"/>
              </a:rPr>
              <a:t>önerilmez</a:t>
            </a:r>
            <a:r>
              <a:rPr lang="tr-TR" sz="2000" b="0" i="0" u="none" strike="noStrike" baseline="0" dirty="0">
                <a:solidFill>
                  <a:schemeClr val="tx1"/>
                </a:solidFill>
                <a:latin typeface="Arial" panose="020B0604020202020204" pitchFamily="34" charset="0"/>
                <a:cs typeface="Arial" panose="020B0604020202020204" pitchFamily="34" charset="0"/>
              </a:rPr>
              <a:t>.</a:t>
            </a:r>
            <a:br>
              <a:rPr lang="tr-TR" sz="2000" b="0" i="0" u="none" strike="noStrike" baseline="0" dirty="0">
                <a:solidFill>
                  <a:schemeClr val="tx1"/>
                </a:solidFill>
                <a:latin typeface="Arial" panose="020B0604020202020204" pitchFamily="34" charset="0"/>
                <a:cs typeface="Arial" panose="020B0604020202020204" pitchFamily="34" charset="0"/>
              </a:rPr>
            </a:br>
            <a:r>
              <a:rPr lang="tr-TR" sz="2000" b="0" i="0" u="none" strike="noStrike" baseline="0" dirty="0">
                <a:solidFill>
                  <a:schemeClr val="tx1"/>
                </a:solidFill>
                <a:latin typeface="Arial" panose="020B0604020202020204" pitchFamily="34" charset="0"/>
                <a:cs typeface="Arial" panose="020B0604020202020204" pitchFamily="34" charset="0"/>
              </a:rPr>
              <a:t>                      Temas durumunda gebede güvenlidir.</a:t>
            </a:r>
            <a:br>
              <a:rPr lang="tr-TR" sz="2200" b="0" i="0" u="none" strike="noStrike" baseline="0" dirty="0">
                <a:solidFill>
                  <a:srgbClr val="000000"/>
                </a:solidFill>
                <a:latin typeface="Cambria" panose="02040503050406030204" pitchFamily="18" charset="0"/>
              </a:rPr>
            </a:br>
            <a:endParaRPr lang="tr-TR" sz="2200" dirty="0"/>
          </a:p>
        </p:txBody>
      </p:sp>
      <p:sp>
        <p:nvSpPr>
          <p:cNvPr id="7" name="İçerik Yer Tutucusu 7">
            <a:extLst>
              <a:ext uri="{FF2B5EF4-FFF2-40B4-BE49-F238E27FC236}">
                <a16:creationId xmlns:a16="http://schemas.microsoft.com/office/drawing/2014/main" id="{4F3DABF2-E6DC-400C-8520-D17298805ADE}"/>
              </a:ext>
            </a:extLst>
          </p:cNvPr>
          <p:cNvSpPr txBox="1">
            <a:spLocks/>
          </p:cNvSpPr>
          <p:nvPr/>
        </p:nvSpPr>
        <p:spPr>
          <a:xfrm>
            <a:off x="1599223" y="6571173"/>
            <a:ext cx="11417967" cy="557562"/>
          </a:xfrm>
          <a:prstGeom prst="rect">
            <a:avLst/>
          </a:prstGeom>
        </p:spPr>
        <p:txBody>
          <a:bodyP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tr-TR" sz="1200" i="1">
                <a:solidFill>
                  <a:schemeClr val="tx1"/>
                </a:solidFill>
                <a:latin typeface="Arial" panose="020B0604020202020204" pitchFamily="34" charset="0"/>
                <a:cs typeface="Arial" panose="020B0604020202020204" pitchFamily="34" charset="0"/>
              </a:rPr>
              <a:t>TÜRKİYE ENFEKSİYON HASTALIKLARI VE KLİNİK MİKROBİYOLOJİ UZMANLIK DERNEĞİ ERİŞKİN BAĞIŞIKLAMA REHBERİ-2019</a:t>
            </a:r>
            <a:endParaRPr lang="tr-TR" sz="12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72046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283024-6A09-4E41-87DA-0F97F26C53DE}"/>
              </a:ext>
            </a:extLst>
          </p:cNvPr>
          <p:cNvSpPr>
            <a:spLocks noGrp="1"/>
          </p:cNvSpPr>
          <p:nvPr>
            <p:ph type="ctrTitle"/>
          </p:nvPr>
        </p:nvSpPr>
        <p:spPr>
          <a:xfrm>
            <a:off x="1915385" y="2379887"/>
            <a:ext cx="8361229" cy="2098226"/>
          </a:xfrm>
        </p:spPr>
        <p:txBody>
          <a:bodyPr>
            <a:normAutofit/>
          </a:bodyPr>
          <a:lstStyle/>
          <a:p>
            <a:r>
              <a:rPr lang="tr-TR" sz="6000" dirty="0">
                <a:solidFill>
                  <a:srgbClr val="000000"/>
                </a:solidFill>
              </a:rPr>
              <a:t>65 yaş üzerinde</a:t>
            </a:r>
            <a:br>
              <a:rPr lang="tr-TR" sz="6000" dirty="0">
                <a:solidFill>
                  <a:srgbClr val="000000"/>
                </a:solidFill>
              </a:rPr>
            </a:br>
            <a:r>
              <a:rPr lang="tr-TR" sz="6000" b="0" i="0" u="none" strike="noStrike" baseline="0" dirty="0">
                <a:solidFill>
                  <a:srgbClr val="000000"/>
                </a:solidFill>
              </a:rPr>
              <a:t>Aşılama</a:t>
            </a:r>
            <a:endParaRPr lang="tr-TR" dirty="0"/>
          </a:p>
        </p:txBody>
      </p:sp>
    </p:spTree>
    <p:extLst>
      <p:ext uri="{BB962C8B-B14F-4D97-AF65-F5344CB8AC3E}">
        <p14:creationId xmlns:p14="http://schemas.microsoft.com/office/powerpoint/2010/main" val="35441027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781E4FF-6644-4A43-80C9-BB6901FFD580}"/>
              </a:ext>
            </a:extLst>
          </p:cNvPr>
          <p:cNvSpPr>
            <a:spLocks noGrp="1"/>
          </p:cNvSpPr>
          <p:nvPr>
            <p:ph idx="1"/>
          </p:nvPr>
        </p:nvSpPr>
        <p:spPr>
          <a:xfrm>
            <a:off x="936702" y="624468"/>
            <a:ext cx="10671718" cy="6122020"/>
          </a:xfrm>
        </p:spPr>
        <p:txBody>
          <a:bodyPr>
            <a:normAutofit/>
          </a:bodyPr>
          <a:lstStyle/>
          <a:p>
            <a:r>
              <a:rPr lang="tr-TR" sz="2200" b="0" i="0" u="none" strike="noStrike" baseline="0" dirty="0">
                <a:solidFill>
                  <a:schemeClr val="tx1"/>
                </a:solidFill>
                <a:latin typeface="Arial" panose="020B0604020202020204" pitchFamily="34" charset="0"/>
                <a:cs typeface="Arial" panose="020B0604020202020204" pitchFamily="34" charset="0"/>
              </a:rPr>
              <a:t>Yaşlılık döneminde özellikle yapılması önerilen üç aşı :</a:t>
            </a:r>
          </a:p>
          <a:p>
            <a:pPr marL="0" indent="0">
              <a:buNone/>
            </a:pPr>
            <a:r>
              <a:rPr lang="tr-TR" sz="2200" b="0" i="0" u="none" strike="noStrike" baseline="0" dirty="0">
                <a:solidFill>
                  <a:schemeClr val="tx1"/>
                </a:solidFill>
                <a:latin typeface="Arial" panose="020B0604020202020204" pitchFamily="34" charset="0"/>
                <a:cs typeface="Arial" panose="020B0604020202020204" pitchFamily="34" charset="0"/>
              </a:rPr>
              <a:t>                    </a:t>
            </a:r>
            <a:r>
              <a:rPr lang="tr-TR" sz="2200" b="0" i="0" u="none" strike="noStrike" baseline="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200" b="0" i="0" u="none" strike="noStrike" baseline="0" dirty="0" err="1">
                <a:solidFill>
                  <a:schemeClr val="tx1"/>
                </a:solidFill>
                <a:latin typeface="Arial" panose="020B0604020202020204" pitchFamily="34" charset="0"/>
                <a:cs typeface="Arial" panose="020B0604020202020204" pitchFamily="34" charset="0"/>
              </a:rPr>
              <a:t>pnömokok</a:t>
            </a:r>
            <a:r>
              <a:rPr lang="tr-TR" sz="2200" b="0" i="0" u="none" strike="noStrike" baseline="0" dirty="0">
                <a:solidFill>
                  <a:schemeClr val="tx1"/>
                </a:solidFill>
                <a:latin typeface="Arial" panose="020B0604020202020204" pitchFamily="34" charset="0"/>
                <a:cs typeface="Arial" panose="020B0604020202020204" pitchFamily="34" charset="0"/>
              </a:rPr>
              <a:t>, </a:t>
            </a:r>
            <a:r>
              <a:rPr lang="tr-TR" sz="2200" b="0" i="0" u="none" strike="noStrike" baseline="0" dirty="0" err="1">
                <a:solidFill>
                  <a:schemeClr val="tx1"/>
                </a:solidFill>
                <a:latin typeface="Arial" panose="020B0604020202020204" pitchFamily="34" charset="0"/>
                <a:cs typeface="Arial" panose="020B0604020202020204" pitchFamily="34" charset="0"/>
              </a:rPr>
              <a:t>influenza</a:t>
            </a:r>
            <a:r>
              <a:rPr lang="tr-TR" sz="2200" b="0" i="0" u="none" strike="noStrike" baseline="0" dirty="0">
                <a:solidFill>
                  <a:schemeClr val="tx1"/>
                </a:solidFill>
                <a:latin typeface="Arial" panose="020B0604020202020204" pitchFamily="34" charset="0"/>
                <a:cs typeface="Arial" panose="020B0604020202020204" pitchFamily="34" charset="0"/>
              </a:rPr>
              <a:t> ve </a:t>
            </a:r>
            <a:r>
              <a:rPr lang="tr-TR" sz="2200" b="0" i="0" u="none" strike="noStrike" baseline="0" dirty="0" err="1">
                <a:solidFill>
                  <a:schemeClr val="tx1"/>
                </a:solidFill>
                <a:latin typeface="Arial" panose="020B0604020202020204" pitchFamily="34" charset="0"/>
                <a:cs typeface="Arial" panose="020B0604020202020204" pitchFamily="34" charset="0"/>
              </a:rPr>
              <a:t>herpes</a:t>
            </a:r>
            <a:r>
              <a:rPr lang="tr-TR" sz="2200" b="0" i="0" u="none" strike="noStrike" baseline="0" dirty="0">
                <a:solidFill>
                  <a:schemeClr val="tx1"/>
                </a:solidFill>
                <a:latin typeface="Arial" panose="020B0604020202020204" pitchFamily="34" charset="0"/>
                <a:cs typeface="Arial" panose="020B0604020202020204" pitchFamily="34" charset="0"/>
              </a:rPr>
              <a:t> </a:t>
            </a:r>
            <a:r>
              <a:rPr lang="tr-TR" sz="2200" b="0" i="0" u="none" strike="noStrike" baseline="0" dirty="0" err="1">
                <a:solidFill>
                  <a:schemeClr val="tx1"/>
                </a:solidFill>
                <a:latin typeface="Arial" panose="020B0604020202020204" pitchFamily="34" charset="0"/>
                <a:cs typeface="Arial" panose="020B0604020202020204" pitchFamily="34" charset="0"/>
              </a:rPr>
              <a:t>zoster</a:t>
            </a:r>
            <a:endParaRPr lang="tr-TR" sz="2200" b="0" i="0" u="none" strike="noStrike" baseline="0" dirty="0">
              <a:solidFill>
                <a:schemeClr val="tx1"/>
              </a:solidFill>
              <a:latin typeface="Arial" panose="020B0604020202020204" pitchFamily="34" charset="0"/>
              <a:cs typeface="Arial" panose="020B0604020202020204" pitchFamily="34" charset="0"/>
            </a:endParaRPr>
          </a:p>
          <a:p>
            <a:pPr marL="0" indent="0">
              <a:buNone/>
            </a:pPr>
            <a:endParaRPr lang="tr-TR" sz="2200" b="0" i="0" u="none" strike="noStrike" baseline="0" dirty="0">
              <a:solidFill>
                <a:schemeClr val="tx1"/>
              </a:solidFill>
              <a:latin typeface="Arial" panose="020B0604020202020204" pitchFamily="34" charset="0"/>
              <a:cs typeface="Arial" panose="020B0604020202020204" pitchFamily="34" charset="0"/>
            </a:endParaRPr>
          </a:p>
          <a:p>
            <a:r>
              <a:rPr lang="tr-TR" sz="2200" b="0" i="0" u="none" strike="noStrike" baseline="0" dirty="0">
                <a:solidFill>
                  <a:schemeClr val="tx1"/>
                </a:solidFill>
                <a:latin typeface="Arial" panose="020B0604020202020204" pitchFamily="34" charset="0"/>
                <a:cs typeface="Arial" panose="020B0604020202020204" pitchFamily="34" charset="0"/>
              </a:rPr>
              <a:t>65 yaş üzeri bireylere </a:t>
            </a:r>
            <a:r>
              <a:rPr lang="tr-TR" sz="2200" b="0" i="0" u="none" strike="noStrike" baseline="0" dirty="0" err="1">
                <a:solidFill>
                  <a:schemeClr val="tx1"/>
                </a:solidFill>
                <a:latin typeface="Arial" panose="020B0604020202020204" pitchFamily="34" charset="0"/>
                <a:cs typeface="Arial" panose="020B0604020202020204" pitchFamily="34" charset="0"/>
              </a:rPr>
              <a:t>influenza</a:t>
            </a:r>
            <a:r>
              <a:rPr lang="tr-TR" sz="2200" b="0" i="0" u="none" strike="noStrike" baseline="0" dirty="0">
                <a:solidFill>
                  <a:schemeClr val="tx1"/>
                </a:solidFill>
                <a:latin typeface="Arial" panose="020B0604020202020204" pitchFamily="34" charset="0"/>
                <a:cs typeface="Arial" panose="020B0604020202020204" pitchFamily="34" charset="0"/>
              </a:rPr>
              <a:t> aşısı: her yıl tek doz </a:t>
            </a:r>
          </a:p>
          <a:p>
            <a:pPr marL="0" indent="0">
              <a:buNone/>
            </a:pPr>
            <a:endParaRPr lang="tr-TR" sz="2200" b="0" i="0" u="none" strike="noStrike" baseline="0" dirty="0">
              <a:solidFill>
                <a:schemeClr val="tx1"/>
              </a:solidFill>
              <a:latin typeface="Arial" panose="020B0604020202020204" pitchFamily="34" charset="0"/>
              <a:cs typeface="Arial" panose="020B0604020202020204" pitchFamily="34" charset="0"/>
            </a:endParaRPr>
          </a:p>
          <a:p>
            <a:r>
              <a:rPr lang="tr-TR" sz="2200" dirty="0" err="1">
                <a:solidFill>
                  <a:schemeClr val="tx1"/>
                </a:solidFill>
                <a:latin typeface="Arial" panose="020B0604020202020204" pitchFamily="34" charset="0"/>
                <a:cs typeface="Arial" panose="020B0604020202020204" pitchFamily="34" charset="0"/>
              </a:rPr>
              <a:t>H</a:t>
            </a:r>
            <a:r>
              <a:rPr lang="tr-TR" sz="2200" b="0" i="0" u="none" strike="noStrike" baseline="0" dirty="0" err="1">
                <a:solidFill>
                  <a:schemeClr val="tx1"/>
                </a:solidFill>
                <a:latin typeface="Arial" panose="020B0604020202020204" pitchFamily="34" charset="0"/>
                <a:cs typeface="Arial" panose="020B0604020202020204" pitchFamily="34" charset="0"/>
              </a:rPr>
              <a:t>erpes</a:t>
            </a:r>
            <a:r>
              <a:rPr lang="tr-TR" sz="2200" b="0" i="0" u="none" strike="noStrike" baseline="0" dirty="0">
                <a:solidFill>
                  <a:schemeClr val="tx1"/>
                </a:solidFill>
                <a:latin typeface="Arial" panose="020B0604020202020204" pitchFamily="34" charset="0"/>
                <a:cs typeface="Arial" panose="020B0604020202020204" pitchFamily="34" charset="0"/>
              </a:rPr>
              <a:t> </a:t>
            </a:r>
            <a:r>
              <a:rPr lang="tr-TR" sz="2200" b="0" i="0" u="none" strike="noStrike" baseline="0" dirty="0" err="1">
                <a:solidFill>
                  <a:schemeClr val="tx1"/>
                </a:solidFill>
                <a:latin typeface="Arial" panose="020B0604020202020204" pitchFamily="34" charset="0"/>
                <a:cs typeface="Arial" panose="020B0604020202020204" pitchFamily="34" charset="0"/>
              </a:rPr>
              <a:t>zoster</a:t>
            </a:r>
            <a:r>
              <a:rPr lang="tr-TR" sz="2200" b="0" i="0" u="none" strike="noStrike" baseline="0" dirty="0">
                <a:solidFill>
                  <a:schemeClr val="tx1"/>
                </a:solidFill>
                <a:latin typeface="Arial" panose="020B0604020202020204" pitchFamily="34" charset="0"/>
                <a:cs typeface="Arial" panose="020B0604020202020204" pitchFamily="34" charset="0"/>
              </a:rPr>
              <a:t> aşısı 65 yaş üzerindeki </a:t>
            </a:r>
            <a:r>
              <a:rPr lang="tr-TR" sz="2200" b="0" i="0" u="none" strike="noStrike" baseline="0" dirty="0" err="1">
                <a:solidFill>
                  <a:schemeClr val="tx1"/>
                </a:solidFill>
                <a:latin typeface="Arial" panose="020B0604020202020204" pitchFamily="34" charset="0"/>
                <a:cs typeface="Arial" panose="020B0604020202020204" pitchFamily="34" charset="0"/>
              </a:rPr>
              <a:t>immünokompetan</a:t>
            </a:r>
            <a:r>
              <a:rPr lang="tr-TR" sz="2200" b="0" i="0" u="none" strike="noStrike" baseline="0" dirty="0">
                <a:solidFill>
                  <a:schemeClr val="tx1"/>
                </a:solidFill>
                <a:latin typeface="Arial" panose="020B0604020202020204" pitchFamily="34" charset="0"/>
                <a:cs typeface="Arial" panose="020B0604020202020204" pitchFamily="34" charset="0"/>
              </a:rPr>
              <a:t> erişkinlere:</a:t>
            </a:r>
          </a:p>
          <a:p>
            <a:pPr marL="0" indent="0">
              <a:buNone/>
            </a:pPr>
            <a:r>
              <a:rPr lang="tr-TR" sz="2200" dirty="0">
                <a:solidFill>
                  <a:schemeClr val="tx1"/>
                </a:solidFill>
                <a:latin typeface="Arial" panose="020B0604020202020204" pitchFamily="34" charset="0"/>
                <a:cs typeface="Arial" panose="020B0604020202020204" pitchFamily="34" charset="0"/>
              </a:rPr>
              <a:t>                    </a:t>
            </a:r>
            <a:r>
              <a:rPr lang="tr-TR" sz="22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200" b="0" i="0" u="none" strike="noStrike" baseline="0" dirty="0" err="1">
                <a:solidFill>
                  <a:schemeClr val="tx1"/>
                </a:solidFill>
                <a:latin typeface="Arial" panose="020B0604020202020204" pitchFamily="34" charset="0"/>
                <a:cs typeface="Arial" panose="020B0604020202020204" pitchFamily="34" charset="0"/>
              </a:rPr>
              <a:t>herpes</a:t>
            </a:r>
            <a:r>
              <a:rPr lang="tr-TR" sz="2200" b="0" i="0" u="none" strike="noStrike" baseline="0" dirty="0">
                <a:solidFill>
                  <a:schemeClr val="tx1"/>
                </a:solidFill>
                <a:latin typeface="Arial" panose="020B0604020202020204" pitchFamily="34" charset="0"/>
                <a:cs typeface="Arial" panose="020B0604020202020204" pitchFamily="34" charset="0"/>
              </a:rPr>
              <a:t> </a:t>
            </a:r>
            <a:r>
              <a:rPr lang="tr-TR" sz="2200" b="0" i="0" u="none" strike="noStrike" baseline="0" dirty="0" err="1">
                <a:solidFill>
                  <a:schemeClr val="tx1"/>
                </a:solidFill>
                <a:latin typeface="Arial" panose="020B0604020202020204" pitchFamily="34" charset="0"/>
                <a:cs typeface="Arial" panose="020B0604020202020204" pitchFamily="34" charset="0"/>
              </a:rPr>
              <a:t>zoster</a:t>
            </a:r>
            <a:r>
              <a:rPr lang="tr-TR" sz="2200" b="0" i="0" u="none" strike="noStrike" baseline="0" dirty="0">
                <a:solidFill>
                  <a:schemeClr val="tx1"/>
                </a:solidFill>
                <a:latin typeface="Arial" panose="020B0604020202020204" pitchFamily="34" charset="0"/>
                <a:cs typeface="Arial" panose="020B0604020202020204" pitchFamily="34" charset="0"/>
              </a:rPr>
              <a:t> ve post-</a:t>
            </a:r>
            <a:r>
              <a:rPr lang="tr-TR" sz="2200" b="0" i="0" u="none" strike="noStrike" baseline="0" dirty="0" err="1">
                <a:solidFill>
                  <a:schemeClr val="tx1"/>
                </a:solidFill>
                <a:latin typeface="Arial" panose="020B0604020202020204" pitchFamily="34" charset="0"/>
                <a:cs typeface="Arial" panose="020B0604020202020204" pitchFamily="34" charset="0"/>
              </a:rPr>
              <a:t>herpetik</a:t>
            </a:r>
            <a:r>
              <a:rPr lang="tr-TR" sz="2200" b="0" i="0" u="none" strike="noStrike" baseline="0" dirty="0">
                <a:solidFill>
                  <a:schemeClr val="tx1"/>
                </a:solidFill>
                <a:latin typeface="Arial" panose="020B0604020202020204" pitchFamily="34" charset="0"/>
                <a:cs typeface="Arial" panose="020B0604020202020204" pitchFamily="34" charset="0"/>
              </a:rPr>
              <a:t> nevraljiden koruma amacıyla tek doz </a:t>
            </a:r>
          </a:p>
          <a:p>
            <a:pPr marL="0" indent="0">
              <a:buNone/>
            </a:pPr>
            <a:endParaRPr lang="tr-TR" sz="2200" dirty="0">
              <a:solidFill>
                <a:schemeClr val="tx1"/>
              </a:solidFill>
              <a:latin typeface="Arial" panose="020B0604020202020204" pitchFamily="34" charset="0"/>
              <a:cs typeface="Arial" panose="020B0604020202020204" pitchFamily="34" charset="0"/>
            </a:endParaRPr>
          </a:p>
          <a:p>
            <a:r>
              <a:rPr lang="tr-TR" sz="2200" b="0" i="0" u="none" strike="noStrike" baseline="0" dirty="0">
                <a:solidFill>
                  <a:schemeClr val="tx1"/>
                </a:solidFill>
                <a:latin typeface="Arial" panose="020B0604020202020204" pitchFamily="34" charset="0"/>
                <a:cs typeface="Arial" panose="020B0604020202020204" pitchFamily="34" charset="0"/>
              </a:rPr>
              <a:t>Gerektiği zaman :erişkin dönemde olduğu gibi diğer aşılar (covid</a:t>
            </a:r>
            <a:r>
              <a:rPr lang="tr-TR" sz="2200" dirty="0">
                <a:solidFill>
                  <a:schemeClr val="tx1"/>
                </a:solidFill>
                <a:latin typeface="Arial" panose="020B0604020202020204" pitchFamily="34" charset="0"/>
                <a:cs typeface="Arial" panose="020B0604020202020204" pitchFamily="34" charset="0"/>
              </a:rPr>
              <a:t>-19, </a:t>
            </a:r>
            <a:r>
              <a:rPr lang="tr-TR" sz="2200" b="0" i="0" u="none" strike="noStrike" baseline="0" dirty="0" err="1">
                <a:solidFill>
                  <a:schemeClr val="tx1"/>
                </a:solidFill>
                <a:latin typeface="Arial" panose="020B0604020202020204" pitchFamily="34" charset="0"/>
                <a:cs typeface="Arial" panose="020B0604020202020204" pitchFamily="34" charset="0"/>
              </a:rPr>
              <a:t>tetanoz</a:t>
            </a:r>
            <a:r>
              <a:rPr lang="tr-TR" sz="2200" b="0" i="0" u="none" strike="noStrike" baseline="0" dirty="0">
                <a:solidFill>
                  <a:schemeClr val="tx1"/>
                </a:solidFill>
                <a:latin typeface="Arial" panose="020B0604020202020204" pitchFamily="34" charset="0"/>
                <a:cs typeface="Arial" panose="020B0604020202020204" pitchFamily="34" charset="0"/>
              </a:rPr>
              <a:t>, difteri, boğmaca, suçiçeği, hepatit, </a:t>
            </a:r>
            <a:r>
              <a:rPr lang="tr-TR" sz="2200" b="0" i="0" u="none" strike="noStrike" baseline="0" dirty="0" err="1">
                <a:solidFill>
                  <a:schemeClr val="tx1"/>
                </a:solidFill>
                <a:latin typeface="Arial" panose="020B0604020202020204" pitchFamily="34" charset="0"/>
                <a:cs typeface="Arial" panose="020B0604020202020204" pitchFamily="34" charset="0"/>
              </a:rPr>
              <a:t>meningokok</a:t>
            </a:r>
            <a:r>
              <a:rPr lang="tr-TR" sz="2200" b="0" i="0" u="none" strike="noStrike" baseline="0" dirty="0">
                <a:solidFill>
                  <a:schemeClr val="tx1"/>
                </a:solidFill>
                <a:latin typeface="Arial" panose="020B0604020202020204" pitchFamily="34" charset="0"/>
                <a:cs typeface="Arial" panose="020B0604020202020204" pitchFamily="34" charset="0"/>
              </a:rPr>
              <a:t>, kuduz, tifo, kolera) da önerilebilir </a:t>
            </a:r>
          </a:p>
          <a:p>
            <a:endParaRPr lang="tr-TR" sz="2200" b="0" i="0" u="none" strike="noStrike" baseline="0" dirty="0">
              <a:solidFill>
                <a:schemeClr val="tx1"/>
              </a:solidFill>
              <a:latin typeface="Arial" panose="020B0604020202020204" pitchFamily="34" charset="0"/>
              <a:cs typeface="Arial" panose="020B0604020202020204" pitchFamily="34" charset="0"/>
            </a:endParaRPr>
          </a:p>
          <a:p>
            <a:r>
              <a:rPr lang="tr-TR" sz="2200" dirty="0">
                <a:solidFill>
                  <a:schemeClr val="tx1"/>
                </a:solidFill>
                <a:latin typeface="Arial" panose="020B0604020202020204" pitchFamily="34" charset="0"/>
                <a:cs typeface="Arial" panose="020B0604020202020204" pitchFamily="34" charset="0"/>
              </a:rPr>
              <a:t>Yaşlıların </a:t>
            </a:r>
            <a:r>
              <a:rPr lang="tr-TR" sz="2200" b="0" i="0" u="none" strike="noStrike" baseline="0" dirty="0">
                <a:solidFill>
                  <a:schemeClr val="tx1"/>
                </a:solidFill>
                <a:latin typeface="Arial" panose="020B0604020202020204" pitchFamily="34" charset="0"/>
                <a:cs typeface="Arial" panose="020B0604020202020204" pitchFamily="34" charset="0"/>
              </a:rPr>
              <a:t>hastalıklar ve komplikasyonlarından korunabilmesi için çevrelerindeki bireylerin aşılanması da önerilmekte</a:t>
            </a:r>
          </a:p>
          <a:p>
            <a:endParaRPr lang="tr-TR" dirty="0"/>
          </a:p>
        </p:txBody>
      </p:sp>
      <p:pic>
        <p:nvPicPr>
          <p:cNvPr id="3074" name="Picture 2">
            <a:extLst>
              <a:ext uri="{FF2B5EF4-FFF2-40B4-BE49-F238E27FC236}">
                <a16:creationId xmlns:a16="http://schemas.microsoft.com/office/drawing/2014/main" id="{BF261D03-8A2E-453B-B15F-A6E29DA723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0155" y="524107"/>
            <a:ext cx="2780371" cy="2085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6956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B43389-8404-40D0-85CC-5291DA9F2944}"/>
              </a:ext>
            </a:extLst>
          </p:cNvPr>
          <p:cNvSpPr>
            <a:spLocks noGrp="1"/>
          </p:cNvSpPr>
          <p:nvPr>
            <p:ph type="title"/>
          </p:nvPr>
        </p:nvSpPr>
        <p:spPr>
          <a:xfrm>
            <a:off x="838200" y="-379141"/>
            <a:ext cx="10515600" cy="2069829"/>
          </a:xfrm>
        </p:spPr>
        <p:txBody>
          <a:bodyPr/>
          <a:lstStyle/>
          <a:p>
            <a:r>
              <a:rPr lang="tr-TR" sz="1800" b="0" i="0" u="none" strike="noStrike" baseline="0" dirty="0">
                <a:solidFill>
                  <a:srgbClr val="000000"/>
                </a:solidFill>
              </a:rPr>
              <a:t>Yaşlılık döneminde </a:t>
            </a:r>
            <a:r>
              <a:rPr lang="tr-TR" sz="1800" b="0" i="0" u="none" strike="noStrike" baseline="0" dirty="0" err="1">
                <a:solidFill>
                  <a:srgbClr val="000000"/>
                </a:solidFill>
              </a:rPr>
              <a:t>pnömokok</a:t>
            </a:r>
            <a:r>
              <a:rPr lang="tr-TR" sz="1800" b="0" i="0" u="none" strike="noStrike" baseline="0" dirty="0">
                <a:solidFill>
                  <a:srgbClr val="000000"/>
                </a:solidFill>
              </a:rPr>
              <a:t> aşısı uygulamaları </a:t>
            </a:r>
            <a:endParaRPr lang="tr-TR" dirty="0"/>
          </a:p>
        </p:txBody>
      </p:sp>
      <p:pic>
        <p:nvPicPr>
          <p:cNvPr id="7" name="İçerik Yer Tutucusu 6">
            <a:extLst>
              <a:ext uri="{FF2B5EF4-FFF2-40B4-BE49-F238E27FC236}">
                <a16:creationId xmlns:a16="http://schemas.microsoft.com/office/drawing/2014/main" id="{72093E51-2D09-45DC-AA95-CFA9C9AD6248}"/>
              </a:ext>
            </a:extLst>
          </p:cNvPr>
          <p:cNvPicPr>
            <a:picLocks noGrp="1" noChangeAspect="1"/>
          </p:cNvPicPr>
          <p:nvPr>
            <p:ph idx="1"/>
          </p:nvPr>
        </p:nvPicPr>
        <p:blipFill>
          <a:blip r:embed="rId3"/>
          <a:stretch>
            <a:fillRect/>
          </a:stretch>
        </p:blipFill>
        <p:spPr>
          <a:xfrm>
            <a:off x="1702363" y="1504485"/>
            <a:ext cx="8787274" cy="3581400"/>
          </a:xfrm>
        </p:spPr>
      </p:pic>
      <p:sp>
        <p:nvSpPr>
          <p:cNvPr id="4" name="İçerik Yer Tutucusu 7">
            <a:extLst>
              <a:ext uri="{FF2B5EF4-FFF2-40B4-BE49-F238E27FC236}">
                <a16:creationId xmlns:a16="http://schemas.microsoft.com/office/drawing/2014/main" id="{7CF0B082-5594-4DA5-912D-0D601CDC3005}"/>
              </a:ext>
            </a:extLst>
          </p:cNvPr>
          <p:cNvSpPr txBox="1">
            <a:spLocks/>
          </p:cNvSpPr>
          <p:nvPr/>
        </p:nvSpPr>
        <p:spPr>
          <a:xfrm>
            <a:off x="1611867" y="6568068"/>
            <a:ext cx="11417967" cy="557562"/>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tr-TR" sz="1200" i="1" dirty="0">
                <a:solidFill>
                  <a:schemeClr val="tx1"/>
                </a:solidFill>
                <a:latin typeface="Arial" panose="020B0604020202020204" pitchFamily="34" charset="0"/>
                <a:cs typeface="Arial" panose="020B0604020202020204" pitchFamily="34" charset="0"/>
              </a:rPr>
              <a:t>TÜRKİYE ENFEKSİYON HASTALIKLARI VE KLİNİK MİKROBİYOLOJİ UZMANLIK DERNEĞİ ERİŞKİN BAĞIŞIKLAMA REHBERİ-2019</a:t>
            </a:r>
          </a:p>
        </p:txBody>
      </p:sp>
    </p:spTree>
    <p:extLst>
      <p:ext uri="{BB962C8B-B14F-4D97-AF65-F5344CB8AC3E}">
        <p14:creationId xmlns:p14="http://schemas.microsoft.com/office/powerpoint/2010/main" val="41184979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283024-6A09-4E41-87DA-0F97F26C53DE}"/>
              </a:ext>
            </a:extLst>
          </p:cNvPr>
          <p:cNvSpPr>
            <a:spLocks noGrp="1"/>
          </p:cNvSpPr>
          <p:nvPr>
            <p:ph type="ctrTitle"/>
          </p:nvPr>
        </p:nvSpPr>
        <p:spPr>
          <a:xfrm>
            <a:off x="1770420" y="2190316"/>
            <a:ext cx="8361229" cy="2098226"/>
          </a:xfrm>
        </p:spPr>
        <p:txBody>
          <a:bodyPr>
            <a:normAutofit/>
          </a:bodyPr>
          <a:lstStyle/>
          <a:p>
            <a:r>
              <a:rPr lang="tr-TR" sz="6000" dirty="0">
                <a:solidFill>
                  <a:srgbClr val="000000"/>
                </a:solidFill>
              </a:rPr>
              <a:t>Sağlık çalışanlarında </a:t>
            </a:r>
            <a:r>
              <a:rPr lang="tr-TR" sz="6000" b="0" i="0" u="none" strike="noStrike" baseline="0" dirty="0">
                <a:solidFill>
                  <a:srgbClr val="000000"/>
                </a:solidFill>
              </a:rPr>
              <a:t>Aşılama</a:t>
            </a:r>
            <a:endParaRPr lang="tr-TR" dirty="0"/>
          </a:p>
        </p:txBody>
      </p:sp>
    </p:spTree>
    <p:extLst>
      <p:ext uri="{BB962C8B-B14F-4D97-AF65-F5344CB8AC3E}">
        <p14:creationId xmlns:p14="http://schemas.microsoft.com/office/powerpoint/2010/main" val="163866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A5FC84C-7F67-4D34-BB8A-D184D6E30C1D}"/>
              </a:ext>
            </a:extLst>
          </p:cNvPr>
          <p:cNvSpPr>
            <a:spLocks noGrp="1"/>
          </p:cNvSpPr>
          <p:nvPr>
            <p:ph idx="1"/>
          </p:nvPr>
        </p:nvSpPr>
        <p:spPr>
          <a:xfrm>
            <a:off x="1150434" y="830766"/>
            <a:ext cx="10669860" cy="5196468"/>
          </a:xfrm>
        </p:spPr>
        <p:txBody>
          <a:bodyPr>
            <a:normAutofit lnSpcReduction="10000"/>
          </a:bodyPr>
          <a:lstStyle/>
          <a:p>
            <a:pPr marL="0" indent="0">
              <a:buNone/>
            </a:pPr>
            <a:r>
              <a:rPr lang="tr-TR" sz="2800" dirty="0" err="1">
                <a:solidFill>
                  <a:schemeClr val="accent1"/>
                </a:solidFill>
                <a:latin typeface="Arial" panose="020B0604020202020204" pitchFamily="34" charset="0"/>
                <a:cs typeface="Arial" panose="020B0604020202020204" pitchFamily="34" charset="0"/>
              </a:rPr>
              <a:t>İnfluenza</a:t>
            </a:r>
            <a:r>
              <a:rPr lang="tr-TR" sz="2800" dirty="0">
                <a:solidFill>
                  <a:schemeClr val="accent1"/>
                </a:solidFill>
                <a:latin typeface="Arial" panose="020B0604020202020204" pitchFamily="34" charset="0"/>
                <a:cs typeface="Arial" panose="020B0604020202020204" pitchFamily="34" charset="0"/>
              </a:rPr>
              <a:t> aşısı:</a:t>
            </a:r>
          </a:p>
          <a:p>
            <a:pPr marL="0" indent="0">
              <a:buNone/>
            </a:pPr>
            <a:endParaRPr lang="tr-TR" dirty="0">
              <a:solidFill>
                <a:schemeClr val="tx1"/>
              </a:solidFill>
              <a:latin typeface="Arial" panose="020B0604020202020204" pitchFamily="34" charset="0"/>
              <a:cs typeface="Arial" panose="020B0604020202020204" pitchFamily="34" charset="0"/>
            </a:endParaRPr>
          </a:p>
          <a:p>
            <a:r>
              <a:rPr lang="tr-TR" sz="2400" dirty="0" err="1">
                <a:solidFill>
                  <a:schemeClr val="tx1"/>
                </a:solidFill>
                <a:latin typeface="Arial" panose="020B0604020202020204" pitchFamily="34" charset="0"/>
                <a:cs typeface="Arial" panose="020B0604020202020204" pitchFamily="34" charset="0"/>
              </a:rPr>
              <a:t>Kontrendikasyonları</a:t>
            </a:r>
            <a:r>
              <a:rPr lang="tr-TR" sz="2400" dirty="0">
                <a:solidFill>
                  <a:schemeClr val="tx1"/>
                </a:solidFill>
                <a:latin typeface="Arial" panose="020B0604020202020204" pitchFamily="34" charset="0"/>
                <a:cs typeface="Arial" panose="020B0604020202020204" pitchFamily="34" charset="0"/>
              </a:rPr>
              <a:t> olmayan tüm sağlık çalışanları yıllık olarak aşılanmalı</a:t>
            </a:r>
          </a:p>
          <a:p>
            <a:endParaRPr lang="tr-TR" sz="2400" dirty="0">
              <a:solidFill>
                <a:schemeClr val="tx1"/>
              </a:solidFill>
              <a:latin typeface="Arial" panose="020B0604020202020204" pitchFamily="34" charset="0"/>
              <a:cs typeface="Arial" panose="020B0604020202020204" pitchFamily="34" charset="0"/>
            </a:endParaRPr>
          </a:p>
          <a:p>
            <a:pPr marL="0" indent="0">
              <a:buNone/>
            </a:pPr>
            <a:endParaRPr lang="tr-TR" sz="2400" dirty="0">
              <a:solidFill>
                <a:schemeClr val="tx1"/>
              </a:solidFill>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Riskli teması olan sağlık çalışanına:</a:t>
            </a:r>
          </a:p>
          <a:p>
            <a:pPr marL="0" indent="0">
              <a:buNone/>
            </a:pPr>
            <a:r>
              <a:rPr lang="tr-TR" sz="2400" dirty="0">
                <a:solidFill>
                  <a:schemeClr val="tx1"/>
                </a:solidFill>
                <a:latin typeface="Arial" panose="020B0604020202020204" pitchFamily="34" charset="0"/>
                <a:cs typeface="Arial" panose="020B0604020202020204" pitchFamily="34" charset="0"/>
              </a:rPr>
              <a:t>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tr-TR" sz="2400" dirty="0" err="1">
                <a:solidFill>
                  <a:schemeClr val="tx1"/>
                </a:solidFill>
                <a:latin typeface="Arial" panose="020B0604020202020204" pitchFamily="34" charset="0"/>
                <a:cs typeface="Arial" panose="020B0604020202020204" pitchFamily="34" charset="0"/>
              </a:rPr>
              <a:t>kemoprofilaksi</a:t>
            </a:r>
            <a:r>
              <a:rPr lang="tr-TR" sz="2400" dirty="0">
                <a:solidFill>
                  <a:schemeClr val="tx1"/>
                </a:solidFill>
                <a:latin typeface="Arial" panose="020B0604020202020204" pitchFamily="34" charset="0"/>
                <a:cs typeface="Arial" panose="020B0604020202020204" pitchFamily="34" charset="0"/>
              </a:rPr>
              <a:t> (</a:t>
            </a:r>
            <a:r>
              <a:rPr lang="tr-TR" sz="2400" dirty="0" err="1">
                <a:solidFill>
                  <a:schemeClr val="tx1"/>
                </a:solidFill>
                <a:latin typeface="Arial" panose="020B0604020202020204" pitchFamily="34" charset="0"/>
                <a:cs typeface="Arial" panose="020B0604020202020204" pitchFamily="34" charset="0"/>
              </a:rPr>
              <a:t>antiviral</a:t>
            </a:r>
            <a:r>
              <a:rPr lang="tr-TR" sz="2400" dirty="0">
                <a:solidFill>
                  <a:schemeClr val="tx1"/>
                </a:solidFill>
                <a:latin typeface="Arial" panose="020B0604020202020204" pitchFamily="34" charset="0"/>
                <a:cs typeface="Arial" panose="020B0604020202020204" pitchFamily="34" charset="0"/>
              </a:rPr>
              <a:t> ilaçlar) </a:t>
            </a:r>
          </a:p>
          <a:p>
            <a:pPr marL="0" indent="0">
              <a:buNone/>
            </a:pPr>
            <a:r>
              <a:rPr lang="tr-TR" sz="2400" dirty="0">
                <a:solidFill>
                  <a:schemeClr val="tx1"/>
                </a:solidFill>
                <a:latin typeface="Arial" panose="020B0604020202020204" pitchFamily="34" charset="0"/>
                <a:cs typeface="Arial" panose="020B0604020202020204" pitchFamily="34" charset="0"/>
              </a:rPr>
              <a:t>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tr-TR" sz="2400" dirty="0">
                <a:solidFill>
                  <a:schemeClr val="tx1"/>
                </a:solidFill>
                <a:latin typeface="Arial" panose="020B0604020202020204" pitchFamily="34" charset="0"/>
                <a:cs typeface="Arial" panose="020B0604020202020204" pitchFamily="34" charset="0"/>
              </a:rPr>
              <a:t>eş zamanlı </a:t>
            </a:r>
            <a:r>
              <a:rPr lang="tr-TR" sz="2400" dirty="0" err="1">
                <a:solidFill>
                  <a:schemeClr val="tx1"/>
                </a:solidFill>
                <a:latin typeface="Arial" panose="020B0604020202020204" pitchFamily="34" charset="0"/>
                <a:cs typeface="Arial" panose="020B0604020202020204" pitchFamily="34" charset="0"/>
              </a:rPr>
              <a:t>inaktive</a:t>
            </a:r>
            <a:r>
              <a:rPr lang="tr-TR" sz="2400" dirty="0">
                <a:solidFill>
                  <a:schemeClr val="tx1"/>
                </a:solidFill>
                <a:latin typeface="Arial" panose="020B0604020202020204" pitchFamily="34" charset="0"/>
                <a:cs typeface="Arial" panose="020B0604020202020204" pitchFamily="34" charset="0"/>
              </a:rPr>
              <a:t> </a:t>
            </a:r>
            <a:r>
              <a:rPr lang="tr-TR" sz="2400" dirty="0" err="1">
                <a:solidFill>
                  <a:schemeClr val="tx1"/>
                </a:solidFill>
                <a:latin typeface="Arial" panose="020B0604020202020204" pitchFamily="34" charset="0"/>
                <a:cs typeface="Arial" panose="020B0604020202020204" pitchFamily="34" charset="0"/>
              </a:rPr>
              <a:t>influenza</a:t>
            </a:r>
            <a:r>
              <a:rPr lang="tr-TR" sz="2400" dirty="0">
                <a:solidFill>
                  <a:schemeClr val="tx1"/>
                </a:solidFill>
                <a:latin typeface="Arial" panose="020B0604020202020204" pitchFamily="34" charset="0"/>
                <a:cs typeface="Arial" panose="020B0604020202020204" pitchFamily="34" charset="0"/>
              </a:rPr>
              <a:t> aşısı</a:t>
            </a:r>
          </a:p>
          <a:p>
            <a:pPr marL="0" indent="0">
              <a:buNone/>
            </a:pPr>
            <a:endParaRPr lang="tr-TR" sz="2400" dirty="0">
              <a:solidFill>
                <a:schemeClr val="tx1"/>
              </a:solidFill>
              <a:latin typeface="Arial" panose="020B0604020202020204" pitchFamily="34" charset="0"/>
              <a:cs typeface="Arial" panose="020B0604020202020204" pitchFamily="34" charset="0"/>
            </a:endParaRPr>
          </a:p>
          <a:p>
            <a:pPr marL="0" indent="0">
              <a:buNone/>
            </a:pPr>
            <a:endParaRPr lang="tr-TR" sz="2400" dirty="0">
              <a:solidFill>
                <a:schemeClr val="tx1"/>
              </a:solidFill>
              <a:latin typeface="Arial" panose="020B0604020202020204" pitchFamily="34" charset="0"/>
              <a:cs typeface="Arial" panose="020B0604020202020204" pitchFamily="34" charset="0"/>
            </a:endParaRPr>
          </a:p>
          <a:p>
            <a:r>
              <a:rPr lang="tr-TR" sz="2400" dirty="0" err="1">
                <a:solidFill>
                  <a:schemeClr val="tx1"/>
                </a:solidFill>
                <a:latin typeface="Arial" panose="020B0604020202020204" pitchFamily="34" charset="0"/>
                <a:cs typeface="Arial" panose="020B0604020202020204" pitchFamily="34" charset="0"/>
              </a:rPr>
              <a:t>Antiviral</a:t>
            </a:r>
            <a:r>
              <a:rPr lang="tr-TR" sz="2400" dirty="0">
                <a:solidFill>
                  <a:schemeClr val="tx1"/>
                </a:solidFill>
                <a:latin typeface="Arial" panose="020B0604020202020204" pitchFamily="34" charset="0"/>
                <a:cs typeface="Arial" panose="020B0604020202020204" pitchFamily="34" charset="0"/>
              </a:rPr>
              <a:t> </a:t>
            </a:r>
            <a:r>
              <a:rPr lang="tr-TR" sz="2400" dirty="0" err="1">
                <a:solidFill>
                  <a:schemeClr val="tx1"/>
                </a:solidFill>
                <a:latin typeface="Arial" panose="020B0604020202020204" pitchFamily="34" charset="0"/>
                <a:cs typeface="Arial" panose="020B0604020202020204" pitchFamily="34" charset="0"/>
              </a:rPr>
              <a:t>profilaksi</a:t>
            </a:r>
            <a:r>
              <a:rPr lang="tr-TR" sz="2400" dirty="0">
                <a:solidFill>
                  <a:schemeClr val="tx1"/>
                </a:solidFill>
                <a:latin typeface="Arial" panose="020B0604020202020204" pitchFamily="34" charset="0"/>
                <a:cs typeface="Arial" panose="020B0604020202020204" pitchFamily="34" charset="0"/>
              </a:rPr>
              <a:t> canlı </a:t>
            </a:r>
            <a:r>
              <a:rPr lang="tr-TR" sz="2400" dirty="0" err="1">
                <a:solidFill>
                  <a:schemeClr val="tx1"/>
                </a:solidFill>
                <a:latin typeface="Arial" panose="020B0604020202020204" pitchFamily="34" charset="0"/>
                <a:cs typeface="Arial" panose="020B0604020202020204" pitchFamily="34" charset="0"/>
              </a:rPr>
              <a:t>influenza</a:t>
            </a:r>
            <a:r>
              <a:rPr lang="tr-TR" sz="2400" dirty="0">
                <a:solidFill>
                  <a:schemeClr val="tx1"/>
                </a:solidFill>
                <a:latin typeface="Arial" panose="020B0604020202020204" pitchFamily="34" charset="0"/>
                <a:cs typeface="Arial" panose="020B0604020202020204" pitchFamily="34" charset="0"/>
              </a:rPr>
              <a:t> aşısı ile birlikte uygulanmamalı </a:t>
            </a:r>
          </a:p>
          <a:p>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pPr marL="0" indent="0">
              <a:buNone/>
            </a:pPr>
            <a:endParaRPr lang="tr-TR" sz="2400" dirty="0">
              <a:latin typeface="Arial" panose="020B0604020202020204" pitchFamily="34" charset="0"/>
              <a:cs typeface="Arial" panose="020B0604020202020204" pitchFamily="34" charset="0"/>
            </a:endParaRPr>
          </a:p>
          <a:p>
            <a:endParaRPr lang="tr-TR" dirty="0"/>
          </a:p>
          <a:p>
            <a:endParaRPr lang="tr-TR" dirty="0"/>
          </a:p>
          <a:p>
            <a:endParaRPr lang="tr-TR" dirty="0"/>
          </a:p>
        </p:txBody>
      </p:sp>
    </p:spTree>
    <p:extLst>
      <p:ext uri="{BB962C8B-B14F-4D97-AF65-F5344CB8AC3E}">
        <p14:creationId xmlns:p14="http://schemas.microsoft.com/office/powerpoint/2010/main" val="42765927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7F44AF-7BED-464D-B1B1-D01A2B4A0207}"/>
              </a:ext>
            </a:extLst>
          </p:cNvPr>
          <p:cNvSpPr>
            <a:spLocks noGrp="1"/>
          </p:cNvSpPr>
          <p:nvPr>
            <p:ph type="title"/>
          </p:nvPr>
        </p:nvSpPr>
        <p:spPr>
          <a:xfrm>
            <a:off x="1161587" y="111514"/>
            <a:ext cx="10515600" cy="662685"/>
          </a:xfrm>
        </p:spPr>
        <p:txBody>
          <a:bodyPr>
            <a:normAutofit fontScale="90000"/>
          </a:bodyPr>
          <a:lstStyle/>
          <a:p>
            <a:br>
              <a:rPr lang="tr-TR" sz="3100" dirty="0">
                <a:solidFill>
                  <a:schemeClr val="accent1"/>
                </a:solidFill>
                <a:latin typeface="Arial" panose="020B0604020202020204" pitchFamily="34" charset="0"/>
                <a:cs typeface="Arial" panose="020B0604020202020204" pitchFamily="34" charset="0"/>
              </a:rPr>
            </a:br>
            <a:r>
              <a:rPr lang="tr-TR" sz="3100" dirty="0">
                <a:solidFill>
                  <a:schemeClr val="accent1"/>
                </a:solidFill>
                <a:latin typeface="Arial" panose="020B0604020202020204" pitchFamily="34" charset="0"/>
                <a:cs typeface="Arial" panose="020B0604020202020204" pitchFamily="34" charset="0"/>
              </a:rPr>
              <a:t>Hepatit B Aşısı:</a:t>
            </a:r>
            <a:r>
              <a:rPr lang="tr-TR" sz="3100" dirty="0">
                <a:latin typeface="Arial" panose="020B0604020202020204" pitchFamily="34" charset="0"/>
                <a:cs typeface="Arial" panose="020B0604020202020204" pitchFamily="34" charset="0"/>
              </a:rPr>
              <a:t>    </a:t>
            </a:r>
            <a:br>
              <a:rPr lang="tr-TR" dirty="0"/>
            </a:br>
            <a:endParaRPr lang="tr-TR" dirty="0"/>
          </a:p>
        </p:txBody>
      </p:sp>
      <p:sp>
        <p:nvSpPr>
          <p:cNvPr id="3" name="İçerik Yer Tutucusu 2">
            <a:extLst>
              <a:ext uri="{FF2B5EF4-FFF2-40B4-BE49-F238E27FC236}">
                <a16:creationId xmlns:a16="http://schemas.microsoft.com/office/drawing/2014/main" id="{1AA7A3C6-C787-419E-98DC-A1065987AE78}"/>
              </a:ext>
            </a:extLst>
          </p:cNvPr>
          <p:cNvSpPr>
            <a:spLocks noGrp="1"/>
          </p:cNvSpPr>
          <p:nvPr>
            <p:ph idx="1"/>
          </p:nvPr>
        </p:nvSpPr>
        <p:spPr>
          <a:xfrm>
            <a:off x="838200" y="1355684"/>
            <a:ext cx="10515600" cy="5335047"/>
          </a:xfrm>
        </p:spPr>
        <p:txBody>
          <a:bodyPr>
            <a:normAutofit lnSpcReduction="10000"/>
          </a:bodyPr>
          <a:lstStyle/>
          <a:p>
            <a:r>
              <a:rPr lang="tr-TR" sz="2400" dirty="0">
                <a:solidFill>
                  <a:schemeClr val="tx1"/>
                </a:solidFill>
                <a:latin typeface="Arial" panose="020B0604020202020204" pitchFamily="34" charset="0"/>
                <a:cs typeface="Arial" panose="020B0604020202020204" pitchFamily="34" charset="0"/>
              </a:rPr>
              <a:t>Bağışık olmayan tüm sağlık çalışanları için </a:t>
            </a:r>
            <a:r>
              <a:rPr lang="tr-TR" sz="2400" dirty="0" err="1">
                <a:solidFill>
                  <a:schemeClr val="tx1"/>
                </a:solidFill>
                <a:latin typeface="Arial" panose="020B0604020202020204" pitchFamily="34" charset="0"/>
                <a:cs typeface="Arial" panose="020B0604020202020204" pitchFamily="34" charset="0"/>
              </a:rPr>
              <a:t>endike</a:t>
            </a:r>
            <a:endParaRPr lang="tr-TR" sz="2400" dirty="0">
              <a:solidFill>
                <a:schemeClr val="tx1"/>
              </a:solidFill>
              <a:latin typeface="Arial" panose="020B0604020202020204" pitchFamily="34" charset="0"/>
              <a:cs typeface="Arial" panose="020B0604020202020204" pitchFamily="34" charset="0"/>
            </a:endParaRPr>
          </a:p>
          <a:p>
            <a:endParaRPr lang="tr-TR" sz="2400" dirty="0">
              <a:solidFill>
                <a:schemeClr val="tx1"/>
              </a:solidFill>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Primer üç doz aşılama sonrası yeterli antikor oluşmayan kişilere ikinci aşı serisi (üç doz) uygulanmalı</a:t>
            </a:r>
          </a:p>
          <a:p>
            <a:pPr marL="0" indent="0">
              <a:buNone/>
            </a:pPr>
            <a:r>
              <a:rPr lang="tr-TR" sz="2400" dirty="0">
                <a:solidFill>
                  <a:schemeClr val="tx1"/>
                </a:solidFill>
                <a:latin typeface="Arial" panose="020B0604020202020204" pitchFamily="34" charset="0"/>
                <a:cs typeface="Arial" panose="020B0604020202020204" pitchFamily="34" charset="0"/>
              </a:rPr>
              <a:t>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sz="2400" dirty="0">
                <a:solidFill>
                  <a:schemeClr val="tx1"/>
                </a:solidFill>
                <a:latin typeface="Arial" panose="020B0604020202020204" pitchFamily="34" charset="0"/>
                <a:cs typeface="Arial" panose="020B0604020202020204" pitchFamily="34" charset="0"/>
              </a:rPr>
              <a:t>önce tek doz hatırlatma yapılır, yanıt olmazsa 2. ve 3. doz ile seri tamamlanır</a:t>
            </a:r>
          </a:p>
          <a:p>
            <a:endParaRPr lang="tr-TR" sz="2400" dirty="0">
              <a:solidFill>
                <a:schemeClr val="tx1"/>
              </a:solidFill>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İkinci aşı serisi sonunda anti-</a:t>
            </a:r>
            <a:r>
              <a:rPr lang="tr-TR" sz="2400" dirty="0" err="1">
                <a:solidFill>
                  <a:schemeClr val="tx1"/>
                </a:solidFill>
                <a:latin typeface="Arial" panose="020B0604020202020204" pitchFamily="34" charset="0"/>
                <a:cs typeface="Arial" panose="020B0604020202020204" pitchFamily="34" charset="0"/>
              </a:rPr>
              <a:t>HBs</a:t>
            </a:r>
            <a:r>
              <a:rPr lang="tr-TR" sz="2400" dirty="0">
                <a:solidFill>
                  <a:schemeClr val="tx1"/>
                </a:solidFill>
                <a:latin typeface="Arial" panose="020B0604020202020204" pitchFamily="34" charset="0"/>
                <a:cs typeface="Arial" panose="020B0604020202020204" pitchFamily="34" charset="0"/>
              </a:rPr>
              <a:t> tekrar negatif bulunursa:</a:t>
            </a:r>
          </a:p>
          <a:p>
            <a:pPr marL="0" indent="0">
              <a:buNone/>
            </a:pPr>
            <a:r>
              <a:rPr lang="tr-TR" sz="2400" dirty="0">
                <a:solidFill>
                  <a:schemeClr val="tx1"/>
                </a:solidFill>
                <a:latin typeface="Arial" panose="020B0604020202020204" pitchFamily="34" charset="0"/>
                <a:cs typeface="Arial" panose="020B0604020202020204" pitchFamily="34" charset="0"/>
              </a:rPr>
              <a:t>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tr-TR" sz="2400" dirty="0">
                <a:solidFill>
                  <a:schemeClr val="tx1"/>
                </a:solidFill>
                <a:latin typeface="Arial" panose="020B0604020202020204" pitchFamily="34" charset="0"/>
                <a:cs typeface="Arial" panose="020B0604020202020204" pitchFamily="34" charset="0"/>
              </a:rPr>
              <a:t>riskli temas durumunda HBIG ile </a:t>
            </a:r>
            <a:r>
              <a:rPr lang="tr-TR" sz="2400" dirty="0" err="1">
                <a:solidFill>
                  <a:schemeClr val="tx1"/>
                </a:solidFill>
                <a:latin typeface="Arial" panose="020B0604020202020204" pitchFamily="34" charset="0"/>
                <a:cs typeface="Arial" panose="020B0604020202020204" pitchFamily="34" charset="0"/>
              </a:rPr>
              <a:t>profilaksi</a:t>
            </a:r>
            <a:r>
              <a:rPr lang="tr-TR" sz="2400" dirty="0">
                <a:solidFill>
                  <a:schemeClr val="tx1"/>
                </a:solidFill>
                <a:latin typeface="Arial" panose="020B0604020202020204" pitchFamily="34" charset="0"/>
                <a:cs typeface="Arial" panose="020B0604020202020204" pitchFamily="34" charset="0"/>
              </a:rPr>
              <a:t> önerilmeli </a:t>
            </a:r>
          </a:p>
          <a:p>
            <a:endParaRPr lang="tr-TR" sz="2400" dirty="0">
              <a:solidFill>
                <a:schemeClr val="tx1"/>
              </a:solidFill>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D</a:t>
            </a:r>
            <a:r>
              <a:rPr lang="tr-TR" sz="2400" b="0" i="0" u="none" strike="noStrike" baseline="0" dirty="0">
                <a:solidFill>
                  <a:schemeClr val="tx1"/>
                </a:solidFill>
                <a:latin typeface="Arial" panose="020B0604020202020204" pitchFamily="34" charset="0"/>
                <a:cs typeface="Arial" panose="020B0604020202020204" pitchFamily="34" charset="0"/>
              </a:rPr>
              <a:t>aha önce aşılanmış olup yeterli antikoru olmayan sağlık personeline:</a:t>
            </a:r>
          </a:p>
          <a:p>
            <a:pPr marL="0" indent="0">
              <a:buNone/>
            </a:pPr>
            <a:r>
              <a:rPr lang="tr-TR" sz="2400" dirty="0">
                <a:solidFill>
                  <a:schemeClr val="tx1"/>
                </a:solidFill>
                <a:latin typeface="Arial" panose="020B0604020202020204" pitchFamily="34" charset="0"/>
                <a:cs typeface="Arial" panose="020B0604020202020204" pitchFamily="34" charset="0"/>
              </a:rPr>
              <a:t>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tr-TR" sz="2400" b="0" i="0" u="none" strike="noStrike" baseline="0" dirty="0">
                <a:solidFill>
                  <a:schemeClr val="tx1"/>
                </a:solidFill>
                <a:latin typeface="Arial" panose="020B0604020202020204" pitchFamily="34" charset="0"/>
                <a:cs typeface="Arial" panose="020B0604020202020204" pitchFamily="34" charset="0"/>
              </a:rPr>
              <a:t>bir hatırlatma dozu aşı önerilmekte</a:t>
            </a:r>
            <a:endParaRPr lang="tr-TR" sz="2400" dirty="0">
              <a:solidFill>
                <a:schemeClr val="tx1"/>
              </a:solidFill>
              <a:latin typeface="Arial" panose="020B0604020202020204" pitchFamily="34" charset="0"/>
              <a:cs typeface="Arial" panose="020B0604020202020204" pitchFamily="34" charset="0"/>
            </a:endParaRPr>
          </a:p>
          <a:p>
            <a:endParaRPr lang="tr-TR" sz="2400" dirty="0">
              <a:solidFill>
                <a:schemeClr val="tx1"/>
              </a:solidFill>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27322846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2FE614-0C72-4479-A9C8-76D1E8951E18}"/>
              </a:ext>
            </a:extLst>
          </p:cNvPr>
          <p:cNvSpPr>
            <a:spLocks noGrp="1"/>
          </p:cNvSpPr>
          <p:nvPr>
            <p:ph type="title"/>
          </p:nvPr>
        </p:nvSpPr>
        <p:spPr>
          <a:xfrm>
            <a:off x="2655850" y="368804"/>
            <a:ext cx="10515600" cy="1325563"/>
          </a:xfrm>
        </p:spPr>
        <p:txBody>
          <a:bodyPr>
            <a:normAutofit/>
          </a:bodyPr>
          <a:lstStyle/>
          <a:p>
            <a:r>
              <a:rPr lang="tr-TR" sz="3600" dirty="0">
                <a:solidFill>
                  <a:schemeClr val="accent1"/>
                </a:solidFill>
                <a:latin typeface="Arial" panose="020B0604020202020204" pitchFamily="34" charset="0"/>
                <a:cs typeface="Arial" panose="020B0604020202020204" pitchFamily="34" charset="0"/>
              </a:rPr>
              <a:t>Temas Sonrası </a:t>
            </a:r>
            <a:r>
              <a:rPr lang="tr-TR" sz="3600" dirty="0" err="1">
                <a:solidFill>
                  <a:schemeClr val="accent1"/>
                </a:solidFill>
                <a:latin typeface="Arial" panose="020B0604020202020204" pitchFamily="34" charset="0"/>
                <a:cs typeface="Arial" panose="020B0604020202020204" pitchFamily="34" charset="0"/>
              </a:rPr>
              <a:t>Profilaksi</a:t>
            </a:r>
            <a:r>
              <a:rPr lang="tr-TR" sz="3600" dirty="0">
                <a:solidFill>
                  <a:schemeClr val="accent1"/>
                </a:solidFill>
                <a:latin typeface="Arial" panose="020B0604020202020204" pitchFamily="34" charset="0"/>
                <a:cs typeface="Arial" panose="020B0604020202020204" pitchFamily="34" charset="0"/>
              </a:rPr>
              <a:t> Şeması</a:t>
            </a:r>
            <a:endParaRPr lang="tr-TR" sz="3600" dirty="0"/>
          </a:p>
        </p:txBody>
      </p:sp>
      <p:pic>
        <p:nvPicPr>
          <p:cNvPr id="5" name="İçerik Yer Tutucusu 4">
            <a:extLst>
              <a:ext uri="{FF2B5EF4-FFF2-40B4-BE49-F238E27FC236}">
                <a16:creationId xmlns:a16="http://schemas.microsoft.com/office/drawing/2014/main" id="{38E713D4-E2E2-44E4-A0DD-855B1C0D8BAD}"/>
              </a:ext>
            </a:extLst>
          </p:cNvPr>
          <p:cNvPicPr>
            <a:picLocks noGrp="1" noChangeAspect="1"/>
          </p:cNvPicPr>
          <p:nvPr>
            <p:ph idx="1"/>
          </p:nvPr>
        </p:nvPicPr>
        <p:blipFill>
          <a:blip r:embed="rId3"/>
          <a:stretch>
            <a:fillRect/>
          </a:stretch>
        </p:blipFill>
        <p:spPr>
          <a:xfrm>
            <a:off x="3258692" y="1254015"/>
            <a:ext cx="5674616" cy="5368997"/>
          </a:xfrm>
          <a:prstGeom prst="rect">
            <a:avLst/>
          </a:prstGeom>
        </p:spPr>
      </p:pic>
      <p:sp>
        <p:nvSpPr>
          <p:cNvPr id="4" name="İçerik Yer Tutucusu 7">
            <a:extLst>
              <a:ext uri="{FF2B5EF4-FFF2-40B4-BE49-F238E27FC236}">
                <a16:creationId xmlns:a16="http://schemas.microsoft.com/office/drawing/2014/main" id="{6ABA6E2C-A683-4A3B-8B0C-A3687C00B3C7}"/>
              </a:ext>
            </a:extLst>
          </p:cNvPr>
          <p:cNvSpPr txBox="1">
            <a:spLocks/>
          </p:cNvSpPr>
          <p:nvPr/>
        </p:nvSpPr>
        <p:spPr>
          <a:xfrm>
            <a:off x="1611867" y="6623012"/>
            <a:ext cx="11417967" cy="557562"/>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tr-TR" sz="1200" i="1" dirty="0">
                <a:solidFill>
                  <a:schemeClr val="tx1"/>
                </a:solidFill>
                <a:latin typeface="Arial" panose="020B0604020202020204" pitchFamily="34" charset="0"/>
                <a:cs typeface="Arial" panose="020B0604020202020204" pitchFamily="34" charset="0"/>
              </a:rPr>
              <a:t>TÜRKİYE ENFEKSİYON HASTALIKLARI VE KLİNİK MİKROBİYOLOJİ UZMANLIK DERNEĞİ ERİŞKİN BAĞIŞIKLAMA REHBERİ-2019</a:t>
            </a:r>
          </a:p>
        </p:txBody>
      </p:sp>
    </p:spTree>
    <p:extLst>
      <p:ext uri="{BB962C8B-B14F-4D97-AF65-F5344CB8AC3E}">
        <p14:creationId xmlns:p14="http://schemas.microsoft.com/office/powerpoint/2010/main" val="3636568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32B0402F-58C8-44F8-99A2-5878531978A8}"/>
              </a:ext>
            </a:extLst>
          </p:cNvPr>
          <p:cNvPicPr>
            <a:picLocks noChangeAspect="1"/>
          </p:cNvPicPr>
          <p:nvPr/>
        </p:nvPicPr>
        <p:blipFill>
          <a:blip r:embed="rId3"/>
          <a:stretch>
            <a:fillRect/>
          </a:stretch>
        </p:blipFill>
        <p:spPr>
          <a:xfrm>
            <a:off x="1822179" y="547687"/>
            <a:ext cx="8286750" cy="5762625"/>
          </a:xfrm>
          <a:prstGeom prst="rect">
            <a:avLst/>
          </a:prstGeom>
        </p:spPr>
      </p:pic>
      <p:pic>
        <p:nvPicPr>
          <p:cNvPr id="7" name="Resim 6">
            <a:extLst>
              <a:ext uri="{FF2B5EF4-FFF2-40B4-BE49-F238E27FC236}">
                <a16:creationId xmlns:a16="http://schemas.microsoft.com/office/drawing/2014/main" id="{199EB37D-BB3A-41C8-8356-A9E151A1386D}"/>
              </a:ext>
            </a:extLst>
          </p:cNvPr>
          <p:cNvPicPr>
            <a:picLocks noChangeAspect="1"/>
          </p:cNvPicPr>
          <p:nvPr/>
        </p:nvPicPr>
        <p:blipFill>
          <a:blip r:embed="rId4"/>
          <a:stretch>
            <a:fillRect/>
          </a:stretch>
        </p:blipFill>
        <p:spPr>
          <a:xfrm>
            <a:off x="1949256" y="2216188"/>
            <a:ext cx="866775" cy="619125"/>
          </a:xfrm>
          <a:prstGeom prst="rect">
            <a:avLst/>
          </a:prstGeom>
        </p:spPr>
      </p:pic>
    </p:spTree>
    <p:extLst>
      <p:ext uri="{BB962C8B-B14F-4D97-AF65-F5344CB8AC3E}">
        <p14:creationId xmlns:p14="http://schemas.microsoft.com/office/powerpoint/2010/main" val="15914282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5A2A762-5753-446D-B76C-A53FB4D72183}"/>
              </a:ext>
            </a:extLst>
          </p:cNvPr>
          <p:cNvSpPr>
            <a:spLocks noGrp="1"/>
          </p:cNvSpPr>
          <p:nvPr>
            <p:ph idx="1"/>
          </p:nvPr>
        </p:nvSpPr>
        <p:spPr>
          <a:xfrm>
            <a:off x="838200" y="747132"/>
            <a:ext cx="11353800" cy="7605131"/>
          </a:xfrm>
        </p:spPr>
        <p:txBody>
          <a:bodyPr>
            <a:normAutofit/>
          </a:bodyPr>
          <a:lstStyle/>
          <a:p>
            <a:pPr marL="0" indent="0">
              <a:buNone/>
            </a:pPr>
            <a:r>
              <a:rPr lang="tr-TR" sz="2800" dirty="0">
                <a:solidFill>
                  <a:schemeClr val="accent1"/>
                </a:solidFill>
                <a:latin typeface="Arial" panose="020B0604020202020204" pitchFamily="34" charset="0"/>
                <a:cs typeface="Arial" panose="020B0604020202020204" pitchFamily="34" charset="0"/>
              </a:rPr>
              <a:t>Kızamık-kızamıkçık-kabakulak (KKK) aşısı:</a:t>
            </a:r>
          </a:p>
          <a:p>
            <a:r>
              <a:rPr lang="tr-TR" sz="2200" dirty="0">
                <a:solidFill>
                  <a:schemeClr val="tx1"/>
                </a:solidFill>
                <a:latin typeface="Arial" panose="020B0604020202020204" pitchFamily="34" charset="0"/>
                <a:cs typeface="Arial" panose="020B0604020202020204" pitchFamily="34" charset="0"/>
              </a:rPr>
              <a:t>Bağışıklık kanıtı olmayan tüm sağlık personeli</a:t>
            </a:r>
          </a:p>
          <a:p>
            <a:pPr marL="0" indent="0">
              <a:buNone/>
            </a:pPr>
            <a:r>
              <a:rPr lang="tr-TR" sz="2200" dirty="0">
                <a:solidFill>
                  <a:schemeClr val="tx1"/>
                </a:solidFill>
                <a:latin typeface="Arial" panose="020B0604020202020204" pitchFamily="34" charset="0"/>
                <a:cs typeface="Arial" panose="020B0604020202020204" pitchFamily="34" charset="0"/>
              </a:rPr>
              <a:t>              En az 28 gün ara ile 2 doz KKK aşısı yapılmalı</a:t>
            </a:r>
          </a:p>
          <a:p>
            <a:r>
              <a:rPr lang="tr-TR" sz="2200" dirty="0">
                <a:solidFill>
                  <a:schemeClr val="tx1"/>
                </a:solidFill>
                <a:latin typeface="Arial" panose="020B0604020202020204" pitchFamily="34" charset="0"/>
                <a:cs typeface="Arial" panose="020B0604020202020204" pitchFamily="34" charset="0"/>
              </a:rPr>
              <a:t>Temas sonrasında ise: </a:t>
            </a:r>
          </a:p>
          <a:p>
            <a:pPr marL="0" indent="0">
              <a:buNone/>
            </a:pPr>
            <a:r>
              <a:rPr lang="tr-TR" sz="2200" b="0" i="0" u="none" strike="noStrike" baseline="0" dirty="0">
                <a:solidFill>
                  <a:schemeClr val="tx1"/>
                </a:solidFill>
                <a:latin typeface="Arial" panose="020B0604020202020204" pitchFamily="34" charset="0"/>
                <a:cs typeface="Arial" panose="020B0604020202020204" pitchFamily="34" charset="0"/>
              </a:rPr>
              <a:t>              </a:t>
            </a:r>
            <a:r>
              <a:rPr lang="tr-TR" sz="2200" dirty="0">
                <a:solidFill>
                  <a:schemeClr val="tx1"/>
                </a:solidFill>
                <a:latin typeface="Arial" panose="020B0604020202020204" pitchFamily="34" charset="0"/>
                <a:cs typeface="Arial" panose="020B0604020202020204" pitchFamily="34" charset="0"/>
              </a:rPr>
              <a:t>S</a:t>
            </a:r>
            <a:r>
              <a:rPr lang="tr-TR" sz="2200" b="0" i="0" u="none" strike="noStrike" baseline="0" dirty="0">
                <a:solidFill>
                  <a:schemeClr val="tx1"/>
                </a:solidFill>
                <a:latin typeface="Arial" panose="020B0604020202020204" pitchFamily="34" charset="0"/>
                <a:cs typeface="Arial" panose="020B0604020202020204" pitchFamily="34" charset="0"/>
              </a:rPr>
              <a:t>olunum yolu izolasyonuna alınmalıdır ve </a:t>
            </a:r>
          </a:p>
          <a:p>
            <a:pPr marL="0" indent="0">
              <a:buNone/>
            </a:pPr>
            <a:r>
              <a:rPr lang="tr-TR" sz="2200" dirty="0">
                <a:solidFill>
                  <a:schemeClr val="tx1"/>
                </a:solidFill>
                <a:latin typeface="Arial" panose="020B0604020202020204" pitchFamily="34" charset="0"/>
                <a:cs typeface="Arial" panose="020B0604020202020204" pitchFamily="34" charset="0"/>
              </a:rPr>
              <a:t>              T</a:t>
            </a:r>
            <a:r>
              <a:rPr lang="tr-TR" sz="2200" b="0" i="0" u="none" strike="noStrike" baseline="0" dirty="0">
                <a:solidFill>
                  <a:schemeClr val="tx1"/>
                </a:solidFill>
                <a:latin typeface="Arial" panose="020B0604020202020204" pitchFamily="34" charset="0"/>
                <a:cs typeface="Arial" panose="020B0604020202020204" pitchFamily="34" charset="0"/>
              </a:rPr>
              <a:t>üm temaslılar bağışıklık durumu açısından değerlendirilmeli</a:t>
            </a:r>
            <a:endParaRPr lang="tr-TR" sz="2200" dirty="0">
              <a:solidFill>
                <a:schemeClr val="tx1"/>
              </a:solidFill>
              <a:latin typeface="Arial" panose="020B0604020202020204" pitchFamily="34" charset="0"/>
              <a:cs typeface="Arial" panose="020B0604020202020204" pitchFamily="34" charset="0"/>
            </a:endParaRPr>
          </a:p>
          <a:p>
            <a:pPr marL="0" indent="0">
              <a:buNone/>
            </a:pPr>
            <a:endParaRPr lang="tr-TR" sz="2200" dirty="0">
              <a:latin typeface="Arial" panose="020B0604020202020204" pitchFamily="34" charset="0"/>
              <a:cs typeface="Arial" panose="020B0604020202020204" pitchFamily="34" charset="0"/>
            </a:endParaRPr>
          </a:p>
          <a:p>
            <a:pPr marL="0" indent="0">
              <a:buNone/>
            </a:pPr>
            <a:r>
              <a:rPr lang="tr-TR" sz="2800" dirty="0">
                <a:solidFill>
                  <a:schemeClr val="accent1"/>
                </a:solidFill>
                <a:latin typeface="Arial" panose="020B0604020202020204" pitchFamily="34" charset="0"/>
                <a:cs typeface="Arial" panose="020B0604020202020204" pitchFamily="34" charset="0"/>
              </a:rPr>
              <a:t>Suçiçeği aşısı: </a:t>
            </a:r>
          </a:p>
          <a:p>
            <a:r>
              <a:rPr lang="tr-TR" sz="2200" dirty="0">
                <a:solidFill>
                  <a:schemeClr val="tx1"/>
                </a:solidFill>
                <a:latin typeface="Arial" panose="020B0604020202020204" pitchFamily="34" charset="0"/>
                <a:cs typeface="Arial" panose="020B0604020202020204" pitchFamily="34" charset="0"/>
              </a:rPr>
              <a:t>Bağışıklığı olmayan tüm sağlık personeli 4-8 hafta arayla iki doz aşılanmalı</a:t>
            </a:r>
          </a:p>
          <a:p>
            <a:r>
              <a:rPr lang="tr-TR" sz="2200" dirty="0">
                <a:solidFill>
                  <a:schemeClr val="tx1"/>
                </a:solidFill>
                <a:latin typeface="Arial" panose="020B0604020202020204" pitchFamily="34" charset="0"/>
                <a:cs typeface="Arial" panose="020B0604020202020204" pitchFamily="34" charset="0"/>
              </a:rPr>
              <a:t>Temas sonrasında ise bağışıklık durumu değerlendirilmeli </a:t>
            </a:r>
          </a:p>
          <a:p>
            <a:pPr marL="0" indent="0">
              <a:buNone/>
            </a:pPr>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04908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4AEE2F9-B12D-42E6-B413-2F8157B4D8DD}"/>
              </a:ext>
            </a:extLst>
          </p:cNvPr>
          <p:cNvSpPr>
            <a:spLocks noGrp="1"/>
          </p:cNvSpPr>
          <p:nvPr>
            <p:ph idx="1"/>
          </p:nvPr>
        </p:nvSpPr>
        <p:spPr>
          <a:xfrm>
            <a:off x="893957" y="788560"/>
            <a:ext cx="11543370" cy="6548942"/>
          </a:xfrm>
        </p:spPr>
        <p:txBody>
          <a:bodyPr>
            <a:normAutofit lnSpcReduction="10000"/>
          </a:bodyPr>
          <a:lstStyle/>
          <a:p>
            <a:pPr marL="0" indent="0">
              <a:buNone/>
            </a:pPr>
            <a:r>
              <a:rPr lang="tr-TR" sz="3000" dirty="0">
                <a:solidFill>
                  <a:schemeClr val="accent1"/>
                </a:solidFill>
                <a:latin typeface="Arial" panose="020B0604020202020204" pitchFamily="34" charset="0"/>
                <a:cs typeface="Arial" panose="020B0604020202020204" pitchFamily="34" charset="0"/>
              </a:rPr>
              <a:t>    </a:t>
            </a:r>
            <a:r>
              <a:rPr lang="tr-TR" sz="3000" dirty="0" err="1">
                <a:solidFill>
                  <a:schemeClr val="accent1"/>
                </a:solidFill>
                <a:latin typeface="Arial" panose="020B0604020202020204" pitchFamily="34" charset="0"/>
                <a:cs typeface="Arial" panose="020B0604020202020204" pitchFamily="34" charset="0"/>
              </a:rPr>
              <a:t>Tetanoz</a:t>
            </a:r>
            <a:r>
              <a:rPr lang="tr-TR" sz="3000" dirty="0">
                <a:solidFill>
                  <a:schemeClr val="accent1"/>
                </a:solidFill>
                <a:latin typeface="Arial" panose="020B0604020202020204" pitchFamily="34" charset="0"/>
                <a:cs typeface="Arial" panose="020B0604020202020204" pitchFamily="34" charset="0"/>
              </a:rPr>
              <a:t>-difteri aşısı (</a:t>
            </a:r>
            <a:r>
              <a:rPr lang="tr-TR" sz="3000" dirty="0" err="1">
                <a:solidFill>
                  <a:schemeClr val="accent1"/>
                </a:solidFill>
                <a:latin typeface="Arial" panose="020B0604020202020204" pitchFamily="34" charset="0"/>
                <a:cs typeface="Arial" panose="020B0604020202020204" pitchFamily="34" charset="0"/>
              </a:rPr>
              <a:t>Td</a:t>
            </a:r>
            <a:r>
              <a:rPr lang="tr-TR" sz="3000" dirty="0">
                <a:solidFill>
                  <a:schemeClr val="accent1"/>
                </a:solidFill>
                <a:latin typeface="Arial" panose="020B0604020202020204" pitchFamily="34" charset="0"/>
                <a:cs typeface="Arial" panose="020B0604020202020204" pitchFamily="34" charset="0"/>
              </a:rPr>
              <a:t>/</a:t>
            </a:r>
            <a:r>
              <a:rPr lang="tr-TR" sz="3000" dirty="0" err="1">
                <a:solidFill>
                  <a:schemeClr val="accent1"/>
                </a:solidFill>
                <a:latin typeface="Arial" panose="020B0604020202020204" pitchFamily="34" charset="0"/>
                <a:cs typeface="Arial" panose="020B0604020202020204" pitchFamily="34" charset="0"/>
              </a:rPr>
              <a:t>Tdap</a:t>
            </a:r>
            <a:r>
              <a:rPr lang="tr-TR" sz="3000" dirty="0">
                <a:solidFill>
                  <a:schemeClr val="accent1"/>
                </a:solidFill>
                <a:latin typeface="Arial" panose="020B0604020202020204" pitchFamily="34" charset="0"/>
                <a:cs typeface="Arial" panose="020B0604020202020204" pitchFamily="34" charset="0"/>
              </a:rPr>
              <a:t>): </a:t>
            </a:r>
          </a:p>
          <a:p>
            <a:r>
              <a:rPr lang="tr-TR" sz="2400" dirty="0">
                <a:solidFill>
                  <a:schemeClr val="tx1"/>
                </a:solidFill>
                <a:latin typeface="Arial" panose="020B0604020202020204" pitchFamily="34" charset="0"/>
                <a:cs typeface="Arial" panose="020B0604020202020204" pitchFamily="34" charset="0"/>
              </a:rPr>
              <a:t>Güncel erişkin aşılama önerileri geçerli</a:t>
            </a:r>
          </a:p>
          <a:p>
            <a:r>
              <a:rPr lang="tr-TR" sz="2400" dirty="0">
                <a:solidFill>
                  <a:schemeClr val="tx1"/>
                </a:solidFill>
                <a:latin typeface="Arial" panose="020B0604020202020204" pitchFamily="34" charset="0"/>
                <a:cs typeface="Arial" panose="020B0604020202020204" pitchFamily="34" charset="0"/>
              </a:rPr>
              <a:t>10 yılda bir </a:t>
            </a:r>
            <a:r>
              <a:rPr lang="tr-TR" sz="2400" dirty="0" err="1">
                <a:solidFill>
                  <a:schemeClr val="tx1"/>
                </a:solidFill>
                <a:latin typeface="Arial" panose="020B0604020202020204" pitchFamily="34" charset="0"/>
                <a:cs typeface="Arial" panose="020B0604020202020204" pitchFamily="34" charset="0"/>
              </a:rPr>
              <a:t>Td</a:t>
            </a:r>
            <a:r>
              <a:rPr lang="tr-TR" sz="2400" dirty="0">
                <a:solidFill>
                  <a:schemeClr val="tx1"/>
                </a:solidFill>
                <a:latin typeface="Arial" panose="020B0604020202020204" pitchFamily="34" charset="0"/>
                <a:cs typeface="Arial" panose="020B0604020202020204" pitchFamily="34" charset="0"/>
              </a:rPr>
              <a:t> </a:t>
            </a:r>
            <a:r>
              <a:rPr lang="tr-TR" sz="2400" dirty="0" err="1">
                <a:solidFill>
                  <a:schemeClr val="tx1"/>
                </a:solidFill>
                <a:latin typeface="Arial" panose="020B0604020202020204" pitchFamily="34" charset="0"/>
                <a:cs typeface="Arial" panose="020B0604020202020204" pitchFamily="34" charset="0"/>
              </a:rPr>
              <a:t>rapeli</a:t>
            </a:r>
            <a:r>
              <a:rPr lang="tr-TR" sz="2400" dirty="0">
                <a:solidFill>
                  <a:schemeClr val="tx1"/>
                </a:solidFill>
                <a:latin typeface="Arial" panose="020B0604020202020204" pitchFamily="34" charset="0"/>
                <a:cs typeface="Arial" panose="020B0604020202020204" pitchFamily="34" charset="0"/>
              </a:rPr>
              <a:t> önerilir </a:t>
            </a:r>
            <a:r>
              <a:rPr lang="tr-TR" sz="24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tr-TR" sz="2400" dirty="0">
                <a:solidFill>
                  <a:schemeClr val="tx1"/>
                </a:solidFill>
                <a:latin typeface="Arial" panose="020B0604020202020204" pitchFamily="34" charset="0"/>
                <a:cs typeface="Arial" panose="020B0604020202020204" pitchFamily="34" charset="0"/>
              </a:rPr>
              <a:t>Bunlardan birinin </a:t>
            </a:r>
            <a:r>
              <a:rPr lang="tr-TR" sz="2400" dirty="0" err="1">
                <a:solidFill>
                  <a:schemeClr val="tx1"/>
                </a:solidFill>
                <a:latin typeface="Arial" panose="020B0604020202020204" pitchFamily="34" charset="0"/>
                <a:cs typeface="Arial" panose="020B0604020202020204" pitchFamily="34" charset="0"/>
              </a:rPr>
              <a:t>Tdap</a:t>
            </a:r>
            <a:r>
              <a:rPr lang="tr-TR" sz="2400" dirty="0">
                <a:solidFill>
                  <a:schemeClr val="tx1"/>
                </a:solidFill>
                <a:latin typeface="Arial" panose="020B0604020202020204" pitchFamily="34" charset="0"/>
                <a:cs typeface="Arial" panose="020B0604020202020204" pitchFamily="34" charset="0"/>
              </a:rPr>
              <a:t> olmalı</a:t>
            </a:r>
          </a:p>
          <a:p>
            <a:endParaRPr lang="tr-TR" sz="2200" dirty="0">
              <a:solidFill>
                <a:schemeClr val="tx1"/>
              </a:solidFill>
              <a:latin typeface="Arial" panose="020B0604020202020204" pitchFamily="34" charset="0"/>
              <a:cs typeface="Arial" panose="020B0604020202020204" pitchFamily="34" charset="0"/>
            </a:endParaRPr>
          </a:p>
          <a:p>
            <a:endParaRPr lang="tr-TR" sz="2400" dirty="0">
              <a:solidFill>
                <a:schemeClr val="accent1"/>
              </a:solidFill>
              <a:latin typeface="Arial" panose="020B0604020202020204" pitchFamily="34" charset="0"/>
              <a:cs typeface="Arial" panose="020B0604020202020204" pitchFamily="34" charset="0"/>
            </a:endParaRPr>
          </a:p>
          <a:p>
            <a:pPr marL="0" indent="0">
              <a:buNone/>
            </a:pPr>
            <a:r>
              <a:rPr lang="tr-TR" sz="3000" dirty="0">
                <a:solidFill>
                  <a:schemeClr val="accent1"/>
                </a:solidFill>
                <a:latin typeface="Arial" panose="020B0604020202020204" pitchFamily="34" charset="0"/>
                <a:cs typeface="Arial" panose="020B0604020202020204" pitchFamily="34" charset="0"/>
              </a:rPr>
              <a:t>    Boğmaca :</a:t>
            </a:r>
          </a:p>
          <a:p>
            <a:r>
              <a:rPr lang="tr-TR" sz="2400" dirty="0">
                <a:solidFill>
                  <a:srgbClr val="000000"/>
                </a:solidFill>
                <a:latin typeface="Arial" panose="020B0604020202020204" pitchFamily="34" charset="0"/>
                <a:cs typeface="Arial" panose="020B0604020202020204" pitchFamily="34" charset="0"/>
              </a:rPr>
              <a:t>S</a:t>
            </a:r>
            <a:r>
              <a:rPr lang="tr-TR" sz="2400" b="0" i="0" u="none" strike="noStrike" baseline="0" dirty="0">
                <a:solidFill>
                  <a:srgbClr val="000000"/>
                </a:solidFill>
                <a:latin typeface="Arial" panose="020B0604020202020204" pitchFamily="34" charset="0"/>
                <a:cs typeface="Arial" panose="020B0604020202020204" pitchFamily="34" charset="0"/>
              </a:rPr>
              <a:t>ağlık personeli temas sonrası:</a:t>
            </a:r>
          </a:p>
          <a:p>
            <a:pPr marL="0" indent="0">
              <a:buNone/>
            </a:pPr>
            <a:r>
              <a:rPr lang="tr-TR" sz="2400" b="0" i="0" u="none" strike="noStrike" baseline="0" dirty="0">
                <a:solidFill>
                  <a:srgbClr val="000000"/>
                </a:solidFill>
                <a:latin typeface="Arial" panose="020B0604020202020204" pitchFamily="34" charset="0"/>
                <a:cs typeface="Arial" panose="020B0604020202020204" pitchFamily="34" charset="0"/>
              </a:rPr>
              <a:t>              </a:t>
            </a:r>
            <a:r>
              <a:rPr lang="tr-TR" sz="2400" b="0" i="0" u="none" strike="noStrike" baseline="0" dirty="0">
                <a:solidFill>
                  <a:srgbClr val="000000"/>
                </a:solidFill>
                <a:latin typeface="Arial" panose="020B0604020202020204" pitchFamily="34" charset="0"/>
                <a:cs typeface="Arial" panose="020B0604020202020204" pitchFamily="34" charset="0"/>
                <a:sym typeface="Wingdings" panose="05000000000000000000" pitchFamily="2" charset="2"/>
              </a:rPr>
              <a:t></a:t>
            </a:r>
            <a:r>
              <a:rPr lang="tr-TR" sz="2400" b="0" i="0" u="none" strike="noStrike" baseline="0" dirty="0">
                <a:solidFill>
                  <a:srgbClr val="000000"/>
                </a:solidFill>
                <a:latin typeface="Arial" panose="020B0604020202020204" pitchFamily="34" charset="0"/>
                <a:cs typeface="Arial" panose="020B0604020202020204" pitchFamily="34" charset="0"/>
              </a:rPr>
              <a:t>antibiyotik </a:t>
            </a:r>
            <a:r>
              <a:rPr lang="tr-TR" sz="2400" b="0" i="0" u="none" strike="noStrike" baseline="0" dirty="0" err="1">
                <a:solidFill>
                  <a:srgbClr val="000000"/>
                </a:solidFill>
                <a:latin typeface="Arial" panose="020B0604020202020204" pitchFamily="34" charset="0"/>
                <a:cs typeface="Arial" panose="020B0604020202020204" pitchFamily="34" charset="0"/>
              </a:rPr>
              <a:t>profilaksisi</a:t>
            </a:r>
            <a:r>
              <a:rPr lang="tr-TR" sz="2400" b="0" i="0" u="none" strike="noStrike" baseline="0" dirty="0">
                <a:solidFill>
                  <a:srgbClr val="000000"/>
                </a:solidFill>
                <a:latin typeface="Arial" panose="020B0604020202020204" pitchFamily="34" charset="0"/>
                <a:cs typeface="Arial" panose="020B0604020202020204" pitchFamily="34" charset="0"/>
              </a:rPr>
              <a:t> almalı(özellikle yüksek riskli hastaya teması olan)</a:t>
            </a:r>
          </a:p>
          <a:p>
            <a:pPr marL="0" indent="0">
              <a:buNone/>
            </a:pPr>
            <a:r>
              <a:rPr lang="tr-TR" sz="2400" dirty="0">
                <a:solidFill>
                  <a:srgbClr val="000000"/>
                </a:solidFill>
                <a:latin typeface="Arial" panose="020B0604020202020204" pitchFamily="34" charset="0"/>
                <a:cs typeface="Arial" panose="020B0604020202020204" pitchFamily="34" charset="0"/>
              </a:rPr>
              <a:t>              </a:t>
            </a:r>
            <a:r>
              <a:rPr lang="tr-TR" sz="2400" dirty="0">
                <a:solidFill>
                  <a:srgbClr val="000000"/>
                </a:solidFill>
                <a:latin typeface="Arial" panose="020B0604020202020204" pitchFamily="34" charset="0"/>
                <a:cs typeface="Arial" panose="020B0604020202020204" pitchFamily="34" charset="0"/>
                <a:sym typeface="Wingdings" panose="05000000000000000000" pitchFamily="2" charset="2"/>
              </a:rPr>
              <a:t></a:t>
            </a:r>
            <a:r>
              <a:rPr lang="tr-TR" sz="2400" b="0" i="0" u="none" strike="noStrike" baseline="0" dirty="0">
                <a:solidFill>
                  <a:srgbClr val="000000"/>
                </a:solidFill>
                <a:latin typeface="Arial" panose="020B0604020202020204" pitchFamily="34" charset="0"/>
                <a:cs typeface="Arial" panose="020B0604020202020204" pitchFamily="34" charset="0"/>
              </a:rPr>
              <a:t>ya da 21 gün izlenmeli </a:t>
            </a:r>
            <a:endParaRPr lang="tr-TR" sz="2400" dirty="0">
              <a:solidFill>
                <a:schemeClr val="accent1"/>
              </a:solidFill>
              <a:latin typeface="Arial" panose="020B0604020202020204" pitchFamily="34" charset="0"/>
              <a:cs typeface="Arial" panose="020B0604020202020204" pitchFamily="34" charset="0"/>
            </a:endParaRPr>
          </a:p>
          <a:p>
            <a:pPr marL="0" indent="0">
              <a:buNone/>
            </a:pPr>
            <a:endParaRPr lang="tr-TR" sz="3000" dirty="0">
              <a:solidFill>
                <a:schemeClr val="accent1"/>
              </a:solidFill>
              <a:latin typeface="Arial" panose="020B0604020202020204" pitchFamily="34" charset="0"/>
              <a:cs typeface="Arial" panose="020B0604020202020204" pitchFamily="34" charset="0"/>
            </a:endParaRPr>
          </a:p>
          <a:p>
            <a:pPr marL="0" indent="0">
              <a:buNone/>
            </a:pPr>
            <a:endParaRPr lang="tr-TR" sz="3000" dirty="0">
              <a:solidFill>
                <a:schemeClr val="accent1"/>
              </a:solidFill>
              <a:latin typeface="Arial" panose="020B0604020202020204" pitchFamily="34" charset="0"/>
              <a:cs typeface="Arial" panose="020B0604020202020204" pitchFamily="34" charset="0"/>
            </a:endParaRPr>
          </a:p>
          <a:p>
            <a:endParaRPr lang="tr-TR" dirty="0"/>
          </a:p>
          <a:p>
            <a:pPr marL="0" indent="0">
              <a:buNone/>
            </a:pPr>
            <a:r>
              <a:rPr lang="tr-TR" dirty="0"/>
              <a:t>  </a:t>
            </a:r>
          </a:p>
        </p:txBody>
      </p:sp>
    </p:spTree>
    <p:extLst>
      <p:ext uri="{BB962C8B-B14F-4D97-AF65-F5344CB8AC3E}">
        <p14:creationId xmlns:p14="http://schemas.microsoft.com/office/powerpoint/2010/main" val="7123223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3FFCAF1-87BA-42DB-8133-E51889D0F691}"/>
              </a:ext>
            </a:extLst>
          </p:cNvPr>
          <p:cNvSpPr>
            <a:spLocks noGrp="1"/>
          </p:cNvSpPr>
          <p:nvPr>
            <p:ph idx="1"/>
          </p:nvPr>
        </p:nvSpPr>
        <p:spPr>
          <a:xfrm>
            <a:off x="973130" y="211873"/>
            <a:ext cx="11218870" cy="6434254"/>
          </a:xfrm>
        </p:spPr>
        <p:txBody>
          <a:bodyPr>
            <a:normAutofit/>
          </a:bodyPr>
          <a:lstStyle/>
          <a:p>
            <a:pPr marL="0" indent="0">
              <a:buNone/>
            </a:pPr>
            <a:r>
              <a:rPr lang="tr-TR" dirty="0">
                <a:solidFill>
                  <a:schemeClr val="accent1"/>
                </a:solidFill>
              </a:rPr>
              <a:t>      </a:t>
            </a:r>
            <a:r>
              <a:rPr lang="tr-TR" sz="2800" dirty="0">
                <a:solidFill>
                  <a:schemeClr val="accent1"/>
                </a:solidFill>
                <a:latin typeface="Arial" panose="020B0604020202020204" pitchFamily="34" charset="0"/>
                <a:cs typeface="Arial" panose="020B0604020202020204" pitchFamily="34" charset="0"/>
              </a:rPr>
              <a:t>Hepatit A aşısı : </a:t>
            </a:r>
          </a:p>
          <a:p>
            <a:r>
              <a:rPr lang="tr-TR" sz="2200" dirty="0">
                <a:solidFill>
                  <a:schemeClr val="tx1"/>
                </a:solidFill>
                <a:latin typeface="Arial" panose="020B0604020202020204" pitchFamily="34" charset="0"/>
                <a:cs typeface="Arial" panose="020B0604020202020204" pitchFamily="34" charset="0"/>
              </a:rPr>
              <a:t>0. ve 6. ayda 2 doz aşı</a:t>
            </a:r>
          </a:p>
          <a:p>
            <a:r>
              <a:rPr lang="tr-TR" sz="2200" dirty="0">
                <a:solidFill>
                  <a:srgbClr val="000000"/>
                </a:solidFill>
                <a:latin typeface="Arial" panose="020B0604020202020204" pitchFamily="34" charset="0"/>
                <a:cs typeface="Arial" panose="020B0604020202020204" pitchFamily="34" charset="0"/>
              </a:rPr>
              <a:t>T</a:t>
            </a:r>
            <a:r>
              <a:rPr lang="tr-TR" sz="2200" b="0" i="0" u="none" strike="noStrike" baseline="0" dirty="0">
                <a:solidFill>
                  <a:srgbClr val="000000"/>
                </a:solidFill>
                <a:latin typeface="Arial" panose="020B0604020202020204" pitchFamily="34" charset="0"/>
                <a:cs typeface="Arial" panose="020B0604020202020204" pitchFamily="34" charset="0"/>
              </a:rPr>
              <a:t>emas sonrası </a:t>
            </a:r>
            <a:r>
              <a:rPr lang="tr-TR" sz="2200" dirty="0">
                <a:solidFill>
                  <a:srgbClr val="000000"/>
                </a:solidFill>
                <a:latin typeface="Arial" panose="020B0604020202020204" pitchFamily="34" charset="0"/>
                <a:cs typeface="Arial" panose="020B0604020202020204" pitchFamily="34" charset="0"/>
              </a:rPr>
              <a:t>a</a:t>
            </a:r>
            <a:r>
              <a:rPr lang="tr-TR" sz="2200" b="0" i="0" u="none" strike="noStrike" baseline="0" dirty="0">
                <a:solidFill>
                  <a:srgbClr val="000000"/>
                </a:solidFill>
                <a:latin typeface="Arial" panose="020B0604020202020204" pitchFamily="34" charset="0"/>
                <a:cs typeface="Arial" panose="020B0604020202020204" pitchFamily="34" charset="0"/>
              </a:rPr>
              <a:t>şılanmamış </a:t>
            </a:r>
            <a:r>
              <a:rPr lang="tr-TR" sz="2200" dirty="0">
                <a:solidFill>
                  <a:srgbClr val="000000"/>
                </a:solidFill>
                <a:latin typeface="Arial" panose="020B0604020202020204" pitchFamily="34" charset="0"/>
                <a:cs typeface="Arial" panose="020B0604020202020204" pitchFamily="34" charset="0"/>
              </a:rPr>
              <a:t>kişide</a:t>
            </a:r>
            <a:r>
              <a:rPr lang="tr-TR" sz="2200" b="0" i="0" u="none" strike="noStrike" baseline="0" dirty="0">
                <a:solidFill>
                  <a:srgbClr val="000000"/>
                </a:solidFill>
                <a:latin typeface="Arial" panose="020B0604020202020204" pitchFamily="34" charset="0"/>
                <a:cs typeface="Arial" panose="020B0604020202020204" pitchFamily="34" charset="0"/>
              </a:rPr>
              <a:t> 2 hafta içinde en kısa sürede</a:t>
            </a:r>
            <a:r>
              <a:rPr lang="tr-TR" sz="2200" dirty="0">
                <a:solidFill>
                  <a:srgbClr val="000000"/>
                </a:solidFill>
                <a:latin typeface="Arial" panose="020B0604020202020204" pitchFamily="34" charset="0"/>
                <a:cs typeface="Arial" panose="020B0604020202020204" pitchFamily="34" charset="0"/>
                <a:sym typeface="Wingdings" panose="05000000000000000000" pitchFamily="2" charset="2"/>
              </a:rPr>
              <a:t></a:t>
            </a:r>
            <a:r>
              <a:rPr lang="tr-TR" sz="2200" b="0" i="0" u="none" strike="noStrike" baseline="0" dirty="0">
                <a:solidFill>
                  <a:srgbClr val="000000"/>
                </a:solidFill>
                <a:latin typeface="Arial" panose="020B0604020202020204" pitchFamily="34" charset="0"/>
                <a:cs typeface="Arial" panose="020B0604020202020204" pitchFamily="34" charset="0"/>
              </a:rPr>
              <a:t> Hepatit A aşısı</a:t>
            </a:r>
          </a:p>
          <a:p>
            <a:pPr marL="0" indent="0">
              <a:buNone/>
            </a:pPr>
            <a:endParaRPr lang="tr-TR" dirty="0">
              <a:solidFill>
                <a:schemeClr val="accent1"/>
              </a:solidFill>
            </a:endParaRPr>
          </a:p>
          <a:p>
            <a:pPr marL="0" indent="0">
              <a:buNone/>
            </a:pPr>
            <a:r>
              <a:rPr lang="tr-TR" sz="2600" dirty="0">
                <a:solidFill>
                  <a:schemeClr val="accent1"/>
                </a:solidFill>
                <a:latin typeface="Arial" panose="020B0604020202020204" pitchFamily="34" charset="0"/>
                <a:cs typeface="Arial" panose="020B0604020202020204" pitchFamily="34" charset="0"/>
              </a:rPr>
              <a:t>  </a:t>
            </a:r>
            <a:r>
              <a:rPr lang="tr-TR" sz="2600" dirty="0" err="1">
                <a:solidFill>
                  <a:schemeClr val="accent1"/>
                </a:solidFill>
                <a:latin typeface="Arial" panose="020B0604020202020204" pitchFamily="34" charset="0"/>
                <a:cs typeface="Arial" panose="020B0604020202020204" pitchFamily="34" charset="0"/>
              </a:rPr>
              <a:t>Polio</a:t>
            </a:r>
            <a:endParaRPr lang="tr-TR" sz="2600" dirty="0">
              <a:solidFill>
                <a:schemeClr val="accent1"/>
              </a:solidFill>
              <a:latin typeface="Arial" panose="020B0604020202020204" pitchFamily="34" charset="0"/>
              <a:cs typeface="Arial" panose="020B0604020202020204" pitchFamily="34" charset="0"/>
            </a:endParaRPr>
          </a:p>
          <a:p>
            <a:pPr marL="0" indent="0">
              <a:buNone/>
            </a:pPr>
            <a:r>
              <a:rPr lang="tr-TR" sz="2600" dirty="0">
                <a:solidFill>
                  <a:schemeClr val="accent1"/>
                </a:solidFill>
                <a:latin typeface="Arial" panose="020B0604020202020204" pitchFamily="34" charset="0"/>
                <a:cs typeface="Arial" panose="020B0604020202020204" pitchFamily="34" charset="0"/>
              </a:rPr>
              <a:t>  </a:t>
            </a:r>
            <a:r>
              <a:rPr lang="tr-TR" sz="2600" dirty="0" err="1">
                <a:solidFill>
                  <a:schemeClr val="accent1"/>
                </a:solidFill>
                <a:latin typeface="Arial" panose="020B0604020202020204" pitchFamily="34" charset="0"/>
                <a:cs typeface="Arial" panose="020B0604020202020204" pitchFamily="34" charset="0"/>
              </a:rPr>
              <a:t>Meningokok</a:t>
            </a:r>
            <a:endParaRPr lang="tr-TR" sz="2600" dirty="0">
              <a:solidFill>
                <a:schemeClr val="accent1"/>
              </a:solidFill>
              <a:latin typeface="Arial" panose="020B0604020202020204" pitchFamily="34" charset="0"/>
              <a:cs typeface="Arial" panose="020B0604020202020204" pitchFamily="34" charset="0"/>
            </a:endParaRPr>
          </a:p>
          <a:p>
            <a:pPr marL="0" indent="0">
              <a:buNone/>
            </a:pPr>
            <a:r>
              <a:rPr lang="tr-TR" sz="2600" dirty="0">
                <a:solidFill>
                  <a:schemeClr val="accent1"/>
                </a:solidFill>
                <a:latin typeface="Arial" panose="020B0604020202020204" pitchFamily="34" charset="0"/>
                <a:cs typeface="Arial" panose="020B0604020202020204" pitchFamily="34" charset="0"/>
              </a:rPr>
              <a:t>  Tifo</a:t>
            </a:r>
          </a:p>
          <a:p>
            <a:pPr marL="0" indent="0">
              <a:buNone/>
            </a:pPr>
            <a:r>
              <a:rPr lang="tr-TR" sz="2600" dirty="0">
                <a:solidFill>
                  <a:schemeClr val="accent1"/>
                </a:solidFill>
                <a:latin typeface="Arial" panose="020B0604020202020204" pitchFamily="34" charset="0"/>
                <a:cs typeface="Arial" panose="020B0604020202020204" pitchFamily="34" charset="0"/>
              </a:rPr>
              <a:t>  Kuduz aşıları</a:t>
            </a:r>
          </a:p>
          <a:p>
            <a:pPr marL="0" indent="0">
              <a:buNone/>
            </a:pPr>
            <a:endParaRPr lang="tr-TR" dirty="0">
              <a:solidFill>
                <a:schemeClr val="accent1"/>
              </a:solidFill>
            </a:endParaRPr>
          </a:p>
          <a:p>
            <a:pPr marL="0" indent="0">
              <a:buNone/>
            </a:pPr>
            <a:r>
              <a:rPr lang="tr-TR" sz="2800" dirty="0">
                <a:solidFill>
                  <a:schemeClr val="accent1"/>
                </a:solidFill>
              </a:rPr>
              <a:t>    </a:t>
            </a:r>
            <a:r>
              <a:rPr lang="tr-TR" sz="2800" dirty="0">
                <a:solidFill>
                  <a:schemeClr val="bg2"/>
                </a:solidFill>
                <a:latin typeface="Arial" panose="020B0604020202020204" pitchFamily="34" charset="0"/>
                <a:cs typeface="Arial" panose="020B0604020202020204" pitchFamily="34" charset="0"/>
              </a:rPr>
              <a:t>Covid-19 aşısı:</a:t>
            </a:r>
          </a:p>
          <a:p>
            <a:r>
              <a:rPr lang="tr-TR" sz="2200" dirty="0">
                <a:solidFill>
                  <a:schemeClr val="tx1"/>
                </a:solidFill>
                <a:latin typeface="Arial" panose="020B0604020202020204" pitchFamily="34" charset="0"/>
                <a:cs typeface="Arial" panose="020B0604020202020204" pitchFamily="34" charset="0"/>
              </a:rPr>
              <a:t>Rutinde 2 doz aşılama sonrası:</a:t>
            </a:r>
          </a:p>
          <a:p>
            <a:pPr marL="0" indent="0">
              <a:buNone/>
            </a:pPr>
            <a:r>
              <a:rPr lang="tr-TR" sz="2200" dirty="0">
                <a:solidFill>
                  <a:schemeClr val="tx1"/>
                </a:solidFill>
                <a:latin typeface="Arial" panose="020B0604020202020204" pitchFamily="34" charset="0"/>
                <a:cs typeface="Arial" panose="020B0604020202020204" pitchFamily="34" charset="0"/>
              </a:rPr>
              <a:t>               </a:t>
            </a:r>
            <a:r>
              <a:rPr lang="tr-TR" sz="22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tr-TR" sz="2200" dirty="0">
                <a:solidFill>
                  <a:schemeClr val="tx1"/>
                </a:solidFill>
                <a:latin typeface="Arial" panose="020B0604020202020204" pitchFamily="34" charset="0"/>
                <a:cs typeface="Arial" panose="020B0604020202020204" pitchFamily="34" charset="0"/>
              </a:rPr>
              <a:t>ek dozlar ile bağışıklığın devamı önerilmekte</a:t>
            </a:r>
          </a:p>
        </p:txBody>
      </p:sp>
      <p:sp>
        <p:nvSpPr>
          <p:cNvPr id="5" name="Sağ Ayraç 4">
            <a:extLst>
              <a:ext uri="{FF2B5EF4-FFF2-40B4-BE49-F238E27FC236}">
                <a16:creationId xmlns:a16="http://schemas.microsoft.com/office/drawing/2014/main" id="{1AAD4989-BFB7-4BD0-903B-4407F10B3D03}"/>
              </a:ext>
            </a:extLst>
          </p:cNvPr>
          <p:cNvSpPr/>
          <p:nvPr/>
        </p:nvSpPr>
        <p:spPr>
          <a:xfrm>
            <a:off x="3731087" y="2205150"/>
            <a:ext cx="123779" cy="18789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tr-TR" dirty="0"/>
              <a:t>,</a:t>
            </a:r>
          </a:p>
          <a:p>
            <a:pPr algn="ctr"/>
            <a:endParaRPr lang="tr-TR" dirty="0"/>
          </a:p>
        </p:txBody>
      </p:sp>
      <p:sp>
        <p:nvSpPr>
          <p:cNvPr id="8" name="Dikdörtgen 7">
            <a:extLst>
              <a:ext uri="{FF2B5EF4-FFF2-40B4-BE49-F238E27FC236}">
                <a16:creationId xmlns:a16="http://schemas.microsoft.com/office/drawing/2014/main" id="{216A3D2E-1805-4476-8BC1-522E3AF8CF2C}"/>
              </a:ext>
            </a:extLst>
          </p:cNvPr>
          <p:cNvSpPr/>
          <p:nvPr/>
        </p:nvSpPr>
        <p:spPr>
          <a:xfrm>
            <a:off x="4094355" y="2759919"/>
            <a:ext cx="7124515" cy="769441"/>
          </a:xfrm>
          <a:prstGeom prst="rect">
            <a:avLst/>
          </a:prstGeom>
        </p:spPr>
        <p:txBody>
          <a:bodyPr wrap="square">
            <a:spAutoFit/>
          </a:bodyPr>
          <a:lstStyle/>
          <a:p>
            <a:r>
              <a:rPr lang="tr-TR" sz="2200" dirty="0">
                <a:latin typeface="Arial" panose="020B0604020202020204" pitchFamily="34" charset="0"/>
                <a:cs typeface="Arial" panose="020B0604020202020204" pitchFamily="34" charset="0"/>
              </a:rPr>
              <a:t>sadece mikroorganizma ile temas riski olan mikrobiyolog gibi laboratuvar çalışanlarına önerilmekte</a:t>
            </a:r>
          </a:p>
        </p:txBody>
      </p:sp>
      <p:pic>
        <p:nvPicPr>
          <p:cNvPr id="6" name="Picture 4">
            <a:extLst>
              <a:ext uri="{FF2B5EF4-FFF2-40B4-BE49-F238E27FC236}">
                <a16:creationId xmlns:a16="http://schemas.microsoft.com/office/drawing/2014/main" id="{A20B219E-5E77-40E7-A03A-DD280BA971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7432" y="4340614"/>
            <a:ext cx="2903878" cy="1878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9801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B7BBF92B-444B-4A9B-8E7C-4FFED458B4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170" y="1976741"/>
            <a:ext cx="11122492" cy="2606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319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283024-6A09-4E41-87DA-0F97F26C53DE}"/>
              </a:ext>
            </a:extLst>
          </p:cNvPr>
          <p:cNvSpPr>
            <a:spLocks noGrp="1"/>
          </p:cNvSpPr>
          <p:nvPr>
            <p:ph type="ctrTitle"/>
          </p:nvPr>
        </p:nvSpPr>
        <p:spPr>
          <a:xfrm>
            <a:off x="1748118" y="1733116"/>
            <a:ext cx="8361229" cy="2098226"/>
          </a:xfrm>
        </p:spPr>
        <p:txBody>
          <a:bodyPr>
            <a:normAutofit/>
          </a:bodyPr>
          <a:lstStyle/>
          <a:p>
            <a:r>
              <a:rPr lang="tr-TR" sz="6000" dirty="0">
                <a:solidFill>
                  <a:srgbClr val="000000"/>
                </a:solidFill>
              </a:rPr>
              <a:t>Seyahat </a:t>
            </a:r>
            <a:r>
              <a:rPr lang="tr-TR" sz="6000" b="0" i="0" u="none" strike="noStrike" baseline="0" dirty="0">
                <a:solidFill>
                  <a:srgbClr val="000000"/>
                </a:solidFill>
              </a:rPr>
              <a:t>Aşılaması</a:t>
            </a:r>
            <a:endParaRPr lang="tr-TR" dirty="0"/>
          </a:p>
        </p:txBody>
      </p:sp>
    </p:spTree>
    <p:extLst>
      <p:ext uri="{BB962C8B-B14F-4D97-AF65-F5344CB8AC3E}">
        <p14:creationId xmlns:p14="http://schemas.microsoft.com/office/powerpoint/2010/main" val="24684119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F238D2-0B1D-4107-ADFD-498643129954}"/>
              </a:ext>
            </a:extLst>
          </p:cNvPr>
          <p:cNvSpPr>
            <a:spLocks noGrp="1"/>
          </p:cNvSpPr>
          <p:nvPr>
            <p:ph type="title"/>
          </p:nvPr>
        </p:nvSpPr>
        <p:spPr>
          <a:xfrm>
            <a:off x="838200" y="464304"/>
            <a:ext cx="10515600" cy="1325563"/>
          </a:xfrm>
        </p:spPr>
        <p:txBody>
          <a:bodyPr>
            <a:normAutofit/>
          </a:bodyPr>
          <a:lstStyle/>
          <a:p>
            <a:r>
              <a:rPr lang="tr-TR" sz="3600" dirty="0">
                <a:solidFill>
                  <a:schemeClr val="accent1"/>
                </a:solidFill>
                <a:latin typeface="Arial" panose="020B0604020202020204" pitchFamily="34" charset="0"/>
                <a:cs typeface="Arial" panose="020B0604020202020204" pitchFamily="34" charset="0"/>
              </a:rPr>
              <a:t>Seyahat Aşılaması</a:t>
            </a:r>
          </a:p>
        </p:txBody>
      </p:sp>
      <p:sp>
        <p:nvSpPr>
          <p:cNvPr id="3" name="İçerik Yer Tutucusu 2">
            <a:extLst>
              <a:ext uri="{FF2B5EF4-FFF2-40B4-BE49-F238E27FC236}">
                <a16:creationId xmlns:a16="http://schemas.microsoft.com/office/drawing/2014/main" id="{02A6E71C-8059-4D42-83B2-79A4E504FFDF}"/>
              </a:ext>
            </a:extLst>
          </p:cNvPr>
          <p:cNvSpPr>
            <a:spLocks noGrp="1"/>
          </p:cNvSpPr>
          <p:nvPr>
            <p:ph idx="1"/>
          </p:nvPr>
        </p:nvSpPr>
        <p:spPr>
          <a:xfrm>
            <a:off x="838200" y="1414164"/>
            <a:ext cx="11353800" cy="6467708"/>
          </a:xfrm>
        </p:spPr>
        <p:txBody>
          <a:bodyPr>
            <a:normAutofit/>
          </a:bodyPr>
          <a:lstStyle/>
          <a:p>
            <a:pPr marL="0" indent="0">
              <a:buNone/>
            </a:pPr>
            <a:endParaRPr lang="tr-TR" sz="2400" dirty="0">
              <a:latin typeface="Arial" panose="020B0604020202020204" pitchFamily="34" charset="0"/>
              <a:cs typeface="Arial" panose="020B0604020202020204" pitchFamily="34" charset="0"/>
            </a:endParaRPr>
          </a:p>
          <a:p>
            <a:r>
              <a:rPr lang="tr-TR" sz="2400" dirty="0">
                <a:solidFill>
                  <a:schemeClr val="tx1"/>
                </a:solidFill>
                <a:latin typeface="Arial" panose="020B0604020202020204" pitchFamily="34" charset="0"/>
                <a:cs typeface="Arial" panose="020B0604020202020204" pitchFamily="34" charset="0"/>
              </a:rPr>
              <a:t>Seyahat aşılarında temel amaç:</a:t>
            </a:r>
          </a:p>
          <a:p>
            <a:pPr marL="0" indent="0">
              <a:buNone/>
            </a:pPr>
            <a:r>
              <a:rPr lang="tr-TR" sz="2200" dirty="0">
                <a:solidFill>
                  <a:schemeClr val="tx1"/>
                </a:solidFill>
                <a:latin typeface="Arial" panose="020B0604020202020204" pitchFamily="34" charset="0"/>
                <a:cs typeface="Arial" panose="020B0604020202020204" pitchFamily="34" charset="0"/>
              </a:rPr>
              <a:t>       - kişiyi enfeksiyonlardan korumak</a:t>
            </a:r>
          </a:p>
          <a:p>
            <a:pPr marL="0" indent="0">
              <a:buNone/>
            </a:pPr>
            <a:r>
              <a:rPr lang="tr-TR" sz="2200" dirty="0">
                <a:solidFill>
                  <a:schemeClr val="tx1"/>
                </a:solidFill>
                <a:latin typeface="Arial" panose="020B0604020202020204" pitchFamily="34" charset="0"/>
                <a:cs typeface="Arial" panose="020B0604020202020204" pitchFamily="34" charset="0"/>
              </a:rPr>
              <a:t>       - enfeksiyonu ülkesine taşımasını engellemek</a:t>
            </a:r>
          </a:p>
          <a:p>
            <a:pPr marL="0" indent="0">
              <a:lnSpc>
                <a:spcPct val="100000"/>
              </a:lnSpc>
              <a:spcBef>
                <a:spcPts val="0"/>
              </a:spcBef>
              <a:buNone/>
              <a:defRPr/>
            </a:pPr>
            <a:endParaRPr lang="tr-TR" sz="2400" dirty="0">
              <a:solidFill>
                <a:schemeClr val="tx1"/>
              </a:solidFill>
              <a:latin typeface="Arial" panose="020B0604020202020204" pitchFamily="34" charset="0"/>
              <a:cs typeface="Arial" panose="020B0604020202020204" pitchFamily="34" charset="0"/>
            </a:endParaRPr>
          </a:p>
          <a:p>
            <a:pPr>
              <a:lnSpc>
                <a:spcPct val="100000"/>
              </a:lnSpc>
              <a:spcBef>
                <a:spcPts val="0"/>
              </a:spcBef>
              <a:defRPr/>
            </a:pPr>
            <a:r>
              <a:rPr lang="tr-TR" sz="2400" dirty="0">
                <a:solidFill>
                  <a:schemeClr val="tx1"/>
                </a:solidFill>
                <a:latin typeface="Arial" panose="020B0604020202020204" pitchFamily="34" charset="0"/>
                <a:cs typeface="Arial" panose="020B0604020202020204" pitchFamily="34" charset="0"/>
              </a:rPr>
              <a:t>Hangi aşıların yapılması gerektiğine kişiye, aşılanma durumuna ve yolculuğa ait özelliklerin değerlendirilmesi yapılarak karar verilmeli ve aşılanmalı</a:t>
            </a:r>
          </a:p>
          <a:p>
            <a:pPr>
              <a:lnSpc>
                <a:spcPct val="100000"/>
              </a:lnSpc>
              <a:spcBef>
                <a:spcPts val="0"/>
              </a:spcBef>
              <a:defRPr/>
            </a:pPr>
            <a:endParaRPr lang="tr-TR" sz="2400" dirty="0">
              <a:solidFill>
                <a:schemeClr val="tx1"/>
              </a:solidFill>
              <a:latin typeface="Arial" panose="020B0604020202020204" pitchFamily="34" charset="0"/>
              <a:cs typeface="Arial" panose="020B0604020202020204" pitchFamily="34" charset="0"/>
            </a:endParaRPr>
          </a:p>
          <a:p>
            <a:pPr>
              <a:lnSpc>
                <a:spcPct val="100000"/>
              </a:lnSpc>
              <a:spcBef>
                <a:spcPts val="0"/>
              </a:spcBef>
              <a:defRPr/>
            </a:pPr>
            <a:r>
              <a:rPr lang="tr-TR" sz="2400" dirty="0">
                <a:solidFill>
                  <a:schemeClr val="tx1"/>
                </a:solidFill>
                <a:latin typeface="Arial" panose="020B0604020202020204" pitchFamily="34" charset="0"/>
                <a:cs typeface="Arial" panose="020B0604020202020204" pitchFamily="34" charset="0"/>
              </a:rPr>
              <a:t>Seyahatten en az 4-6 hafta önce Seyahat Sağlığı Merkezlerine başvurulmalı</a:t>
            </a:r>
          </a:p>
          <a:p>
            <a:pPr marL="0" indent="0">
              <a:buNone/>
            </a:pPr>
            <a:endParaRPr lang="tr-TR" sz="2400" dirty="0">
              <a:latin typeface="Arial" panose="020B0604020202020204" pitchFamily="34" charset="0"/>
              <a:cs typeface="Arial" panose="020B0604020202020204" pitchFamily="34" charset="0"/>
            </a:endParaRPr>
          </a:p>
          <a:p>
            <a:pPr marL="0" indent="0">
              <a:buNone/>
            </a:pPr>
            <a:endParaRPr lang="tr-TR" sz="2400" dirty="0">
              <a:latin typeface="Arial" panose="020B0604020202020204" pitchFamily="34" charset="0"/>
              <a:cs typeface="Arial" panose="020B0604020202020204" pitchFamily="34" charset="0"/>
            </a:endParaRPr>
          </a:p>
          <a:p>
            <a:pPr marL="0" indent="0">
              <a:buNone/>
            </a:pPr>
            <a:endParaRPr lang="tr-TR" sz="2400" dirty="0">
              <a:latin typeface="Arial" panose="020B0604020202020204" pitchFamily="34" charset="0"/>
              <a:cs typeface="Arial" panose="020B0604020202020204" pitchFamily="34" charset="0"/>
            </a:endParaRPr>
          </a:p>
          <a:p>
            <a:pPr marL="0" indent="0">
              <a:buNone/>
            </a:pPr>
            <a:endParaRPr lang="tr-TR" sz="2400" dirty="0"/>
          </a:p>
          <a:p>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92207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53CA8E07-CCC5-41FE-BE94-2A7AD2636804}"/>
              </a:ext>
            </a:extLst>
          </p:cNvPr>
          <p:cNvPicPr>
            <a:picLocks noChangeAspect="1"/>
          </p:cNvPicPr>
          <p:nvPr/>
        </p:nvPicPr>
        <p:blipFill>
          <a:blip r:embed="rId3"/>
          <a:stretch>
            <a:fillRect/>
          </a:stretch>
        </p:blipFill>
        <p:spPr>
          <a:xfrm>
            <a:off x="747131" y="61170"/>
            <a:ext cx="9746166" cy="3621130"/>
          </a:xfrm>
          <a:prstGeom prst="rect">
            <a:avLst/>
          </a:prstGeom>
        </p:spPr>
      </p:pic>
      <p:pic>
        <p:nvPicPr>
          <p:cNvPr id="8" name="Resim 7">
            <a:extLst>
              <a:ext uri="{FF2B5EF4-FFF2-40B4-BE49-F238E27FC236}">
                <a16:creationId xmlns:a16="http://schemas.microsoft.com/office/drawing/2014/main" id="{E0523C60-2D9E-4447-98B8-19DE2DB197F5}"/>
              </a:ext>
            </a:extLst>
          </p:cNvPr>
          <p:cNvPicPr>
            <a:picLocks noChangeAspect="1"/>
          </p:cNvPicPr>
          <p:nvPr/>
        </p:nvPicPr>
        <p:blipFill>
          <a:blip r:embed="rId4"/>
          <a:stretch>
            <a:fillRect/>
          </a:stretch>
        </p:blipFill>
        <p:spPr>
          <a:xfrm>
            <a:off x="3579540" y="3362146"/>
            <a:ext cx="8612459" cy="3495854"/>
          </a:xfrm>
          <a:prstGeom prst="rect">
            <a:avLst/>
          </a:prstGeom>
        </p:spPr>
      </p:pic>
    </p:spTree>
    <p:extLst>
      <p:ext uri="{BB962C8B-B14F-4D97-AF65-F5344CB8AC3E}">
        <p14:creationId xmlns:p14="http://schemas.microsoft.com/office/powerpoint/2010/main" val="34564857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12C3AE-2BD8-4DA9-B17A-333855D40116}"/>
              </a:ext>
            </a:extLst>
          </p:cNvPr>
          <p:cNvSpPr>
            <a:spLocks noGrp="1"/>
          </p:cNvSpPr>
          <p:nvPr>
            <p:ph type="title"/>
          </p:nvPr>
        </p:nvSpPr>
        <p:spPr>
          <a:xfrm>
            <a:off x="1016618" y="365125"/>
            <a:ext cx="10515600" cy="1325563"/>
          </a:xfrm>
        </p:spPr>
        <p:txBody>
          <a:bodyPr/>
          <a:lstStyle/>
          <a:p>
            <a:r>
              <a:rPr lang="tr-TR" dirty="0"/>
              <a:t>Seyahat aşıları:</a:t>
            </a:r>
          </a:p>
        </p:txBody>
      </p:sp>
      <p:pic>
        <p:nvPicPr>
          <p:cNvPr id="11" name="Resim 10">
            <a:extLst>
              <a:ext uri="{FF2B5EF4-FFF2-40B4-BE49-F238E27FC236}">
                <a16:creationId xmlns:a16="http://schemas.microsoft.com/office/drawing/2014/main" id="{DCD373A4-322E-478A-8B0D-5A12576FFF0B}"/>
              </a:ext>
            </a:extLst>
          </p:cNvPr>
          <p:cNvPicPr>
            <a:picLocks noChangeAspect="1"/>
          </p:cNvPicPr>
          <p:nvPr/>
        </p:nvPicPr>
        <p:blipFill>
          <a:blip r:embed="rId3"/>
          <a:stretch>
            <a:fillRect/>
          </a:stretch>
        </p:blipFill>
        <p:spPr>
          <a:xfrm>
            <a:off x="2281237" y="1282700"/>
            <a:ext cx="7629525" cy="5210175"/>
          </a:xfrm>
          <a:prstGeom prst="rect">
            <a:avLst/>
          </a:prstGeom>
        </p:spPr>
      </p:pic>
    </p:spTree>
    <p:extLst>
      <p:ext uri="{BB962C8B-B14F-4D97-AF65-F5344CB8AC3E}">
        <p14:creationId xmlns:p14="http://schemas.microsoft.com/office/powerpoint/2010/main" val="29303209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BEAEF3D4-CE3A-43DE-AD03-74C65CB57709}"/>
              </a:ext>
            </a:extLst>
          </p:cNvPr>
          <p:cNvPicPr>
            <a:picLocks noChangeAspect="1"/>
          </p:cNvPicPr>
          <p:nvPr/>
        </p:nvPicPr>
        <p:blipFill>
          <a:blip r:embed="rId3"/>
          <a:stretch>
            <a:fillRect/>
          </a:stretch>
        </p:blipFill>
        <p:spPr>
          <a:xfrm>
            <a:off x="2247900" y="928687"/>
            <a:ext cx="7696200" cy="5000625"/>
          </a:xfrm>
          <a:prstGeom prst="rect">
            <a:avLst/>
          </a:prstGeom>
        </p:spPr>
      </p:pic>
      <p:sp>
        <p:nvSpPr>
          <p:cNvPr id="3" name="İçerik Yer Tutucusu 7">
            <a:extLst>
              <a:ext uri="{FF2B5EF4-FFF2-40B4-BE49-F238E27FC236}">
                <a16:creationId xmlns:a16="http://schemas.microsoft.com/office/drawing/2014/main" id="{046888F1-108D-4A0F-BC2E-34F79651E09C}"/>
              </a:ext>
            </a:extLst>
          </p:cNvPr>
          <p:cNvSpPr>
            <a:spLocks noGrp="1"/>
          </p:cNvSpPr>
          <p:nvPr>
            <p:ph idx="1"/>
          </p:nvPr>
        </p:nvSpPr>
        <p:spPr>
          <a:xfrm>
            <a:off x="1701077" y="6579219"/>
            <a:ext cx="11417967" cy="557562"/>
          </a:xfrm>
        </p:spPr>
        <p:txBody>
          <a:bodyPr>
            <a:normAutofit/>
          </a:bodyPr>
          <a:lstStyle/>
          <a:p>
            <a:pPr marL="0" indent="0">
              <a:buNone/>
            </a:pPr>
            <a:r>
              <a:rPr lang="tr-TR" sz="1200" i="1" dirty="0">
                <a:solidFill>
                  <a:schemeClr val="tx1"/>
                </a:solidFill>
                <a:latin typeface="Arial" panose="020B0604020202020204" pitchFamily="34" charset="0"/>
                <a:cs typeface="Arial" panose="020B0604020202020204" pitchFamily="34" charset="0"/>
              </a:rPr>
              <a:t>TÜRKİYE ENFEKSİYON HASTALIKLARI VE KLİNİK MİKROBİYOLOJİ UZMANLIK DERNEĞİ ERİŞKİN BAĞIŞIKLAMA REHBERİ-2019</a:t>
            </a:r>
          </a:p>
        </p:txBody>
      </p:sp>
    </p:spTree>
    <p:extLst>
      <p:ext uri="{BB962C8B-B14F-4D97-AF65-F5344CB8AC3E}">
        <p14:creationId xmlns:p14="http://schemas.microsoft.com/office/powerpoint/2010/main" val="32070380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4B910B-4D31-4AE4-A681-CD10B4C33F46}"/>
              </a:ext>
            </a:extLst>
          </p:cNvPr>
          <p:cNvSpPr>
            <a:spLocks noGrp="1"/>
          </p:cNvSpPr>
          <p:nvPr>
            <p:ph type="title"/>
          </p:nvPr>
        </p:nvSpPr>
        <p:spPr>
          <a:xfrm>
            <a:off x="1295400" y="499947"/>
            <a:ext cx="9601200" cy="1485900"/>
          </a:xfrm>
        </p:spPr>
        <p:txBody>
          <a:bodyPr/>
          <a:lstStyle/>
          <a:p>
            <a:r>
              <a:rPr lang="tr-TR" dirty="0"/>
              <a:t>Olgu </a:t>
            </a:r>
          </a:p>
        </p:txBody>
      </p:sp>
      <p:sp>
        <p:nvSpPr>
          <p:cNvPr id="3" name="İçerik Yer Tutucusu 2">
            <a:extLst>
              <a:ext uri="{FF2B5EF4-FFF2-40B4-BE49-F238E27FC236}">
                <a16:creationId xmlns:a16="http://schemas.microsoft.com/office/drawing/2014/main" id="{C449E377-BA71-4B43-9824-DBC74F5C4FC5}"/>
              </a:ext>
            </a:extLst>
          </p:cNvPr>
          <p:cNvSpPr>
            <a:spLocks noGrp="1"/>
          </p:cNvSpPr>
          <p:nvPr>
            <p:ph idx="1"/>
          </p:nvPr>
        </p:nvSpPr>
        <p:spPr>
          <a:xfrm>
            <a:off x="2430966" y="3191340"/>
            <a:ext cx="9761034" cy="3581400"/>
          </a:xfrm>
        </p:spPr>
        <p:txBody>
          <a:bodyPr/>
          <a:lstStyle/>
          <a:p>
            <a:r>
              <a:rPr lang="tr-TR" dirty="0">
                <a:solidFill>
                  <a:schemeClr val="tx1"/>
                </a:solidFill>
                <a:latin typeface="Arial" panose="020B0604020202020204" pitchFamily="34" charset="0"/>
                <a:cs typeface="Arial" panose="020B0604020202020204" pitchFamily="34" charset="0"/>
              </a:rPr>
              <a:t>Suçiçeği, kızamık, kabakulak benzeri bir hastalık geçirdiğini hatırlamıyor. </a:t>
            </a:r>
          </a:p>
          <a:p>
            <a:r>
              <a:rPr lang="tr-TR" dirty="0">
                <a:solidFill>
                  <a:schemeClr val="tx1"/>
                </a:solidFill>
                <a:latin typeface="Arial" panose="020B0604020202020204" pitchFamily="34" charset="0"/>
                <a:cs typeface="Arial" panose="020B0604020202020204" pitchFamily="34" charset="0"/>
              </a:rPr>
              <a:t>Aşılama rehberindeki aşıları yaptırmaya başlamış ancak tamamlayamamış.</a:t>
            </a:r>
          </a:p>
          <a:p>
            <a:r>
              <a:rPr lang="tr-TR" dirty="0">
                <a:solidFill>
                  <a:schemeClr val="tx1"/>
                </a:solidFill>
                <a:latin typeface="Arial" panose="020B0604020202020204" pitchFamily="34" charset="0"/>
                <a:cs typeface="Arial" panose="020B0604020202020204" pitchFamily="34" charset="0"/>
              </a:rPr>
              <a:t>En son </a:t>
            </a:r>
            <a:r>
              <a:rPr lang="tr-TR" dirty="0" err="1">
                <a:solidFill>
                  <a:schemeClr val="tx1"/>
                </a:solidFill>
                <a:latin typeface="Arial" panose="020B0604020202020204" pitchFamily="34" charset="0"/>
                <a:cs typeface="Arial" panose="020B0604020202020204" pitchFamily="34" charset="0"/>
              </a:rPr>
              <a:t>tetanoz</a:t>
            </a:r>
            <a:r>
              <a:rPr lang="tr-TR" dirty="0">
                <a:solidFill>
                  <a:schemeClr val="tx1"/>
                </a:solidFill>
                <a:latin typeface="Arial" panose="020B0604020202020204" pitchFamily="34" charset="0"/>
                <a:cs typeface="Arial" panose="020B0604020202020204" pitchFamily="34" charset="0"/>
              </a:rPr>
              <a:t> aşısını 13 yıl önce ayağına çivi battığında yaptırmış.</a:t>
            </a:r>
          </a:p>
          <a:p>
            <a:r>
              <a:rPr lang="tr-TR" dirty="0">
                <a:solidFill>
                  <a:schemeClr val="tx1"/>
                </a:solidFill>
                <a:latin typeface="Arial" panose="020B0604020202020204" pitchFamily="34" charset="0"/>
                <a:cs typeface="Arial" panose="020B0604020202020204" pitchFamily="34" charset="0"/>
              </a:rPr>
              <a:t>Yıllık </a:t>
            </a:r>
            <a:r>
              <a:rPr lang="tr-TR" dirty="0" err="1">
                <a:solidFill>
                  <a:schemeClr val="tx1"/>
                </a:solidFill>
                <a:latin typeface="Arial" panose="020B0604020202020204" pitchFamily="34" charset="0"/>
                <a:cs typeface="Arial" panose="020B0604020202020204" pitchFamily="34" charset="0"/>
              </a:rPr>
              <a:t>influenza</a:t>
            </a:r>
            <a:r>
              <a:rPr lang="tr-TR" dirty="0">
                <a:solidFill>
                  <a:schemeClr val="tx1"/>
                </a:solidFill>
                <a:latin typeface="Arial" panose="020B0604020202020204" pitchFamily="34" charset="0"/>
                <a:cs typeface="Arial" panose="020B0604020202020204" pitchFamily="34" charset="0"/>
              </a:rPr>
              <a:t> aşılarını 2 yıldır aksatıyormuş.</a:t>
            </a:r>
          </a:p>
          <a:p>
            <a:r>
              <a:rPr lang="tr-TR" dirty="0" err="1">
                <a:solidFill>
                  <a:schemeClr val="tx1"/>
                </a:solidFill>
                <a:latin typeface="Arial" panose="020B0604020202020204" pitchFamily="34" charset="0"/>
                <a:cs typeface="Arial" panose="020B0604020202020204" pitchFamily="34" charset="0"/>
              </a:rPr>
              <a:t>Genital</a:t>
            </a:r>
            <a:r>
              <a:rPr lang="tr-TR" dirty="0">
                <a:solidFill>
                  <a:schemeClr val="tx1"/>
                </a:solidFill>
                <a:latin typeface="Arial" panose="020B0604020202020204" pitchFamily="34" charset="0"/>
                <a:cs typeface="Arial" panose="020B0604020202020204" pitchFamily="34" charset="0"/>
              </a:rPr>
              <a:t> bölgesinde siğil benzeri döküntüleri mevcutmuş.</a:t>
            </a:r>
          </a:p>
          <a:p>
            <a:r>
              <a:rPr lang="tr-TR" dirty="0">
                <a:solidFill>
                  <a:schemeClr val="tx1"/>
                </a:solidFill>
                <a:latin typeface="Arial" panose="020B0604020202020204" pitchFamily="34" charset="0"/>
                <a:cs typeface="Arial" panose="020B0604020202020204" pitchFamily="34" charset="0"/>
              </a:rPr>
              <a:t>Tek doz </a:t>
            </a:r>
            <a:r>
              <a:rPr lang="tr-TR" dirty="0" err="1">
                <a:solidFill>
                  <a:schemeClr val="tx1"/>
                </a:solidFill>
                <a:latin typeface="Arial" panose="020B0604020202020204" pitchFamily="34" charset="0"/>
                <a:cs typeface="Arial" panose="020B0604020202020204" pitchFamily="34" charset="0"/>
              </a:rPr>
              <a:t>Biontech</a:t>
            </a:r>
            <a:r>
              <a:rPr lang="tr-TR" dirty="0">
                <a:solidFill>
                  <a:schemeClr val="tx1"/>
                </a:solidFill>
                <a:latin typeface="Arial" panose="020B0604020202020204" pitchFamily="34" charset="0"/>
                <a:cs typeface="Arial" panose="020B0604020202020204" pitchFamily="34" charset="0"/>
              </a:rPr>
              <a:t> aşısı yaptırmış.</a:t>
            </a:r>
          </a:p>
          <a:p>
            <a:endParaRPr lang="tr-TR" dirty="0"/>
          </a:p>
        </p:txBody>
      </p:sp>
      <p:sp>
        <p:nvSpPr>
          <p:cNvPr id="4" name="İçerik Yer Tutucusu 2">
            <a:extLst>
              <a:ext uri="{FF2B5EF4-FFF2-40B4-BE49-F238E27FC236}">
                <a16:creationId xmlns:a16="http://schemas.microsoft.com/office/drawing/2014/main" id="{F31ED736-E083-4FBE-BBC1-122B86859FF3}"/>
              </a:ext>
            </a:extLst>
          </p:cNvPr>
          <p:cNvSpPr txBox="1">
            <a:spLocks/>
          </p:cNvSpPr>
          <p:nvPr/>
        </p:nvSpPr>
        <p:spPr>
          <a:xfrm>
            <a:off x="914400" y="1750045"/>
            <a:ext cx="11641873" cy="2621234"/>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tr-TR" dirty="0">
                <a:solidFill>
                  <a:schemeClr val="tx1"/>
                </a:solidFill>
                <a:latin typeface="Arial" panose="020B0604020202020204" pitchFamily="34" charset="0"/>
                <a:cs typeface="Arial" panose="020B0604020202020204" pitchFamily="34" charset="0"/>
              </a:rPr>
              <a:t>45 yaş kadın, hemşire</a:t>
            </a:r>
          </a:p>
          <a:p>
            <a:r>
              <a:rPr lang="tr-TR" dirty="0">
                <a:solidFill>
                  <a:schemeClr val="tx1"/>
                </a:solidFill>
                <a:latin typeface="Arial" panose="020B0604020202020204" pitchFamily="34" charset="0"/>
                <a:cs typeface="Arial" panose="020B0604020202020204" pitchFamily="34" charset="0"/>
              </a:rPr>
              <a:t>2 ay sonra Umre ziyaretine gideceği için rutin kontrol amacıyla başvurdu.</a:t>
            </a:r>
          </a:p>
          <a:p>
            <a:pPr marL="0" indent="0">
              <a:buFont typeface="Franklin Gothic Book" panose="020B0503020102020204" pitchFamily="34" charset="0"/>
              <a:buNone/>
            </a:pPr>
            <a:r>
              <a:rPr lang="tr-TR" sz="2400" dirty="0">
                <a:solidFill>
                  <a:schemeClr val="tx1"/>
                </a:solidFill>
                <a:latin typeface="Arial" panose="020B0604020202020204" pitchFamily="34" charset="0"/>
                <a:cs typeface="Arial" panose="020B0604020202020204" pitchFamily="34" charset="0"/>
              </a:rPr>
              <a:t>              </a:t>
            </a:r>
            <a:endParaRPr lang="tr-TR" dirty="0"/>
          </a:p>
          <a:p>
            <a:pPr marL="0" indent="0">
              <a:buNone/>
            </a:pPr>
            <a:r>
              <a:rPr lang="tr-TR" sz="3200" dirty="0">
                <a:sym typeface="Wingdings" panose="05000000000000000000" pitchFamily="2" charset="2"/>
              </a:rPr>
              <a:t>        </a:t>
            </a:r>
            <a:endParaRPr lang="tr-TR" sz="3200" dirty="0"/>
          </a:p>
        </p:txBody>
      </p:sp>
    </p:spTree>
    <p:extLst>
      <p:ext uri="{BB962C8B-B14F-4D97-AF65-F5344CB8AC3E}">
        <p14:creationId xmlns:p14="http://schemas.microsoft.com/office/powerpoint/2010/main" val="3860983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1E955C96-6C77-42B4-AA56-4B3918CC52FF}"/>
              </a:ext>
            </a:extLst>
          </p:cNvPr>
          <p:cNvPicPr>
            <a:picLocks noChangeAspect="1"/>
          </p:cNvPicPr>
          <p:nvPr/>
        </p:nvPicPr>
        <p:blipFill>
          <a:blip r:embed="rId2"/>
          <a:stretch>
            <a:fillRect/>
          </a:stretch>
        </p:blipFill>
        <p:spPr>
          <a:xfrm>
            <a:off x="1182828" y="1251491"/>
            <a:ext cx="10740744" cy="4355017"/>
          </a:xfrm>
          <a:prstGeom prst="rect">
            <a:avLst/>
          </a:prstGeom>
        </p:spPr>
      </p:pic>
      <p:sp>
        <p:nvSpPr>
          <p:cNvPr id="3" name="İçerik Yer Tutucusu 2">
            <a:extLst>
              <a:ext uri="{FF2B5EF4-FFF2-40B4-BE49-F238E27FC236}">
                <a16:creationId xmlns:a16="http://schemas.microsoft.com/office/drawing/2014/main" id="{F4632D3D-0A86-465F-9794-F083FCD20215}"/>
              </a:ext>
            </a:extLst>
          </p:cNvPr>
          <p:cNvSpPr>
            <a:spLocks noGrp="1"/>
          </p:cNvSpPr>
          <p:nvPr>
            <p:ph idx="1"/>
          </p:nvPr>
        </p:nvSpPr>
        <p:spPr>
          <a:xfrm>
            <a:off x="2816031" y="6566789"/>
            <a:ext cx="9445083" cy="413873"/>
          </a:xfrm>
        </p:spPr>
        <p:txBody>
          <a:bodyPr>
            <a:normAutofit/>
          </a:bodyPr>
          <a:lstStyle/>
          <a:p>
            <a:pPr marL="0" indent="0">
              <a:buNone/>
            </a:pPr>
            <a:r>
              <a:rPr lang="tr-TR" sz="1300" i="1"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https://covid19asi.saglik.gov.tr/TR-77803/genisletilmis-bagisiklama-programi-gbp.html</a:t>
            </a:r>
            <a:endParaRPr lang="tr-TR" sz="1300" i="1" dirty="0">
              <a:solidFill>
                <a:schemeClr val="tx1"/>
              </a:solidFill>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32494952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5C68825-1A05-438B-83CB-2CE0C99A9188}"/>
              </a:ext>
            </a:extLst>
          </p:cNvPr>
          <p:cNvSpPr>
            <a:spLocks noGrp="1"/>
          </p:cNvSpPr>
          <p:nvPr>
            <p:ph idx="1"/>
          </p:nvPr>
        </p:nvSpPr>
        <p:spPr>
          <a:xfrm>
            <a:off x="869796" y="423747"/>
            <a:ext cx="11322204" cy="3581400"/>
          </a:xfrm>
        </p:spPr>
        <p:txBody>
          <a:bodyPr/>
          <a:lstStyle/>
          <a:p>
            <a:r>
              <a:rPr lang="tr-TR" dirty="0">
                <a:solidFill>
                  <a:schemeClr val="tx1"/>
                </a:solidFill>
                <a:latin typeface="Arial" panose="020B0604020202020204" pitchFamily="34" charset="0"/>
                <a:cs typeface="Arial" panose="020B0604020202020204" pitchFamily="34" charset="0"/>
              </a:rPr>
              <a:t>Muayene kapsamında çocukluk aşılarının bağışıklık durumu değerlendirilmeli:</a:t>
            </a:r>
          </a:p>
          <a:p>
            <a:pPr marL="0" indent="0">
              <a:buNone/>
            </a:pPr>
            <a:r>
              <a:rPr lang="tr-TR" dirty="0">
                <a:solidFill>
                  <a:schemeClr val="tx1"/>
                </a:solidFill>
                <a:latin typeface="Arial" panose="020B0604020202020204" pitchFamily="34" charset="0"/>
                <a:cs typeface="Arial" panose="020B0604020202020204" pitchFamily="34" charset="0"/>
              </a:rPr>
              <a:t>                </a:t>
            </a:r>
            <a:r>
              <a:rPr lang="tr-TR"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tr-TR" dirty="0">
                <a:solidFill>
                  <a:schemeClr val="tx1"/>
                </a:solidFill>
                <a:latin typeface="Arial" panose="020B0604020202020204" pitchFamily="34" charset="0"/>
                <a:cs typeface="Arial" panose="020B0604020202020204" pitchFamily="34" charset="0"/>
              </a:rPr>
              <a:t>KKK , suçiçeği , hepatit a, hepatit b vb. </a:t>
            </a:r>
            <a:r>
              <a:rPr lang="tr-TR" dirty="0">
                <a:solidFill>
                  <a:schemeClr val="tx1"/>
                </a:solidFill>
                <a:latin typeface="Arial" panose="020B0604020202020204" pitchFamily="34" charset="0"/>
                <a:cs typeface="Arial" panose="020B0604020202020204" pitchFamily="34" charset="0"/>
                <a:sym typeface="Wingdings" panose="05000000000000000000" pitchFamily="2" charset="2"/>
              </a:rPr>
              <a:t> eksikleri varsa tamamlanmalı </a:t>
            </a:r>
          </a:p>
          <a:p>
            <a:r>
              <a:rPr lang="tr-TR" dirty="0">
                <a:solidFill>
                  <a:schemeClr val="tx1"/>
                </a:solidFill>
                <a:latin typeface="Arial" panose="020B0604020202020204" pitchFamily="34" charset="0"/>
                <a:cs typeface="Arial" panose="020B0604020202020204" pitchFamily="34" charset="0"/>
                <a:sym typeface="Wingdings" panose="05000000000000000000" pitchFamily="2" charset="2"/>
              </a:rPr>
              <a:t>HPV ve </a:t>
            </a:r>
            <a:r>
              <a:rPr lang="tr-TR" dirty="0" err="1">
                <a:solidFill>
                  <a:schemeClr val="tx1"/>
                </a:solidFill>
                <a:latin typeface="Arial" panose="020B0604020202020204" pitchFamily="34" charset="0"/>
                <a:cs typeface="Arial" panose="020B0604020202020204" pitchFamily="34" charset="0"/>
                <a:sym typeface="Wingdings" panose="05000000000000000000" pitchFamily="2" charset="2"/>
              </a:rPr>
              <a:t>tetanoz</a:t>
            </a:r>
            <a:r>
              <a:rPr lang="tr-TR" dirty="0">
                <a:solidFill>
                  <a:schemeClr val="tx1"/>
                </a:solidFill>
                <a:latin typeface="Arial" panose="020B0604020202020204" pitchFamily="34" charset="0"/>
                <a:cs typeface="Arial" panose="020B0604020202020204" pitchFamily="34" charset="0"/>
                <a:sym typeface="Wingdings" panose="05000000000000000000" pitchFamily="2" charset="2"/>
              </a:rPr>
              <a:t> aşılaması önerilmeli</a:t>
            </a:r>
            <a:endParaRPr lang="tr-TR" dirty="0">
              <a:solidFill>
                <a:schemeClr val="tx1"/>
              </a:solidFill>
              <a:latin typeface="Arial" panose="020B0604020202020204" pitchFamily="34" charset="0"/>
              <a:cs typeface="Arial" panose="020B0604020202020204" pitchFamily="34" charset="0"/>
            </a:endParaRPr>
          </a:p>
          <a:p>
            <a:r>
              <a:rPr lang="tr-TR" dirty="0">
                <a:solidFill>
                  <a:schemeClr val="tx1"/>
                </a:solidFill>
                <a:latin typeface="Arial" panose="020B0604020202020204" pitchFamily="34" charset="0"/>
                <a:cs typeface="Arial" panose="020B0604020202020204" pitchFamily="34" charset="0"/>
              </a:rPr>
              <a:t>Yıllık </a:t>
            </a:r>
            <a:r>
              <a:rPr lang="tr-TR" dirty="0" err="1">
                <a:solidFill>
                  <a:schemeClr val="tx1"/>
                </a:solidFill>
                <a:latin typeface="Arial" panose="020B0604020202020204" pitchFamily="34" charset="0"/>
                <a:cs typeface="Arial" panose="020B0604020202020204" pitchFamily="34" charset="0"/>
              </a:rPr>
              <a:t>influenza</a:t>
            </a:r>
            <a:r>
              <a:rPr lang="tr-TR" dirty="0">
                <a:solidFill>
                  <a:schemeClr val="tx1"/>
                </a:solidFill>
                <a:latin typeface="Arial" panose="020B0604020202020204" pitchFamily="34" charset="0"/>
                <a:cs typeface="Arial" panose="020B0604020202020204" pitchFamily="34" charset="0"/>
              </a:rPr>
              <a:t> aşısı önerilmeli</a:t>
            </a:r>
          </a:p>
          <a:p>
            <a:r>
              <a:rPr lang="tr-TR" sz="2000" dirty="0" err="1">
                <a:solidFill>
                  <a:schemeClr val="tx1"/>
                </a:solidFill>
                <a:latin typeface="Arial" panose="020B0604020202020204" pitchFamily="34" charset="0"/>
                <a:cs typeface="Arial" panose="020B0604020202020204" pitchFamily="34" charset="0"/>
              </a:rPr>
              <a:t>Covid</a:t>
            </a:r>
            <a:r>
              <a:rPr lang="tr-TR" sz="2000" dirty="0">
                <a:solidFill>
                  <a:schemeClr val="tx1"/>
                </a:solidFill>
                <a:latin typeface="Arial" panose="020B0604020202020204" pitchFamily="34" charset="0"/>
                <a:cs typeface="Arial" panose="020B0604020202020204" pitchFamily="34" charset="0"/>
              </a:rPr>
              <a:t> aşılaması tamamlanmalı </a:t>
            </a:r>
          </a:p>
          <a:p>
            <a:r>
              <a:rPr lang="tr-TR" sz="200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https://www.seyahatsagligi.gov.tr/</a:t>
            </a:r>
            <a:r>
              <a:rPr lang="tr-TR" sz="2000" dirty="0">
                <a:solidFill>
                  <a:schemeClr val="tx1"/>
                </a:solidFill>
                <a:latin typeface="Arial" panose="020B0604020202020204" pitchFamily="34" charset="0"/>
                <a:cs typeface="Arial" panose="020B0604020202020204" pitchFamily="34" charset="0"/>
              </a:rPr>
              <a:t> den </a:t>
            </a:r>
            <a:r>
              <a:rPr lang="tr-TR" dirty="0">
                <a:solidFill>
                  <a:schemeClr val="tx1"/>
                </a:solidFill>
                <a:latin typeface="Arial" panose="020B0604020202020204" pitchFamily="34" charset="0"/>
                <a:cs typeface="Arial" panose="020B0604020202020204" pitchFamily="34" charset="0"/>
              </a:rPr>
              <a:t>S</a:t>
            </a:r>
            <a:r>
              <a:rPr lang="tr-TR" sz="2000" dirty="0">
                <a:solidFill>
                  <a:schemeClr val="tx1"/>
                </a:solidFill>
                <a:latin typeface="Arial" panose="020B0604020202020204" pitchFamily="34" charset="0"/>
                <a:cs typeface="Arial" panose="020B0604020202020204" pitchFamily="34" charset="0"/>
              </a:rPr>
              <a:t>uudi Arabistan için gerekli aşılama bilgileri uygulanmalı</a:t>
            </a:r>
          </a:p>
          <a:p>
            <a:endParaRPr lang="tr-TR" dirty="0">
              <a:solidFill>
                <a:schemeClr val="tx1"/>
              </a:solidFill>
              <a:latin typeface="Arial" panose="020B0604020202020204" pitchFamily="34" charset="0"/>
              <a:cs typeface="Arial" panose="020B0604020202020204" pitchFamily="34" charset="0"/>
            </a:endParaRPr>
          </a:p>
        </p:txBody>
      </p:sp>
      <p:pic>
        <p:nvPicPr>
          <p:cNvPr id="4" name="Resim 3">
            <a:extLst>
              <a:ext uri="{FF2B5EF4-FFF2-40B4-BE49-F238E27FC236}">
                <a16:creationId xmlns:a16="http://schemas.microsoft.com/office/drawing/2014/main" id="{34061772-6E0E-4DE6-A678-C60FFDA6C76B}"/>
              </a:ext>
            </a:extLst>
          </p:cNvPr>
          <p:cNvPicPr>
            <a:picLocks noChangeAspect="1"/>
          </p:cNvPicPr>
          <p:nvPr/>
        </p:nvPicPr>
        <p:blipFill>
          <a:blip r:embed="rId3"/>
          <a:stretch>
            <a:fillRect/>
          </a:stretch>
        </p:blipFill>
        <p:spPr>
          <a:xfrm>
            <a:off x="4148254" y="3186684"/>
            <a:ext cx="6478858" cy="3537179"/>
          </a:xfrm>
          <a:prstGeom prst="rect">
            <a:avLst/>
          </a:prstGeom>
        </p:spPr>
      </p:pic>
      <p:sp>
        <p:nvSpPr>
          <p:cNvPr id="5" name="İçerik Yer Tutucusu 2">
            <a:extLst>
              <a:ext uri="{FF2B5EF4-FFF2-40B4-BE49-F238E27FC236}">
                <a16:creationId xmlns:a16="http://schemas.microsoft.com/office/drawing/2014/main" id="{6855AE6A-FDFA-4F5E-81A1-5DAE74F267B0}"/>
              </a:ext>
            </a:extLst>
          </p:cNvPr>
          <p:cNvSpPr txBox="1">
            <a:spLocks/>
          </p:cNvSpPr>
          <p:nvPr/>
        </p:nvSpPr>
        <p:spPr>
          <a:xfrm>
            <a:off x="1564888" y="5675972"/>
            <a:ext cx="2975932" cy="58138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tr-TR" sz="2400" dirty="0">
                <a:latin typeface="Arial" panose="020B0604020202020204" pitchFamily="34" charset="0"/>
                <a:cs typeface="Arial" panose="020B0604020202020204" pitchFamily="34" charset="0"/>
              </a:rPr>
              <a:t>Menenjit aşısı ! </a:t>
            </a:r>
            <a:r>
              <a:rPr lang="tr-TR" sz="2400" dirty="0">
                <a:latin typeface="Arial" panose="020B0604020202020204" pitchFamily="34" charset="0"/>
                <a:cs typeface="Arial" panose="020B0604020202020204" pitchFamily="34" charset="0"/>
                <a:sym typeface="Wingdings" panose="05000000000000000000" pitchFamily="2" charset="2"/>
              </a:rPr>
              <a:t></a:t>
            </a: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3672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72D96C56-54D6-4D9A-96E9-176D862C2B56}"/>
              </a:ext>
            </a:extLst>
          </p:cNvPr>
          <p:cNvPicPr>
            <a:picLocks noChangeAspect="1"/>
          </p:cNvPicPr>
          <p:nvPr/>
        </p:nvPicPr>
        <p:blipFill>
          <a:blip r:embed="rId3"/>
          <a:stretch>
            <a:fillRect/>
          </a:stretch>
        </p:blipFill>
        <p:spPr>
          <a:xfrm>
            <a:off x="774033" y="89210"/>
            <a:ext cx="11070211" cy="6382145"/>
          </a:xfrm>
          <a:prstGeom prst="rect">
            <a:avLst/>
          </a:prstGeom>
        </p:spPr>
      </p:pic>
      <p:sp>
        <p:nvSpPr>
          <p:cNvPr id="6" name="İçerik Yer Tutucusu 7">
            <a:extLst>
              <a:ext uri="{FF2B5EF4-FFF2-40B4-BE49-F238E27FC236}">
                <a16:creationId xmlns:a16="http://schemas.microsoft.com/office/drawing/2014/main" id="{AFA629E4-D051-4A87-9F89-246265AABF61}"/>
              </a:ext>
            </a:extLst>
          </p:cNvPr>
          <p:cNvSpPr txBox="1">
            <a:spLocks/>
          </p:cNvSpPr>
          <p:nvPr/>
        </p:nvSpPr>
        <p:spPr>
          <a:xfrm>
            <a:off x="1632677" y="6579219"/>
            <a:ext cx="11417967" cy="557562"/>
          </a:xfrm>
          <a:prstGeom prst="rect">
            <a:avLst/>
          </a:prstGeom>
        </p:spPr>
        <p:txBody>
          <a:bodyP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tr-TR" sz="1200" i="1" dirty="0">
                <a:solidFill>
                  <a:schemeClr val="tx1"/>
                </a:solidFill>
                <a:latin typeface="Arial" panose="020B0604020202020204" pitchFamily="34" charset="0"/>
                <a:cs typeface="Arial" panose="020B0604020202020204" pitchFamily="34" charset="0"/>
              </a:rPr>
              <a:t>TÜRKİYE ENFEKSİYON HASTALIKLARI VE KLİNİK MİKROBİYOLOJİ UZMANLIK DERNEĞİ ERİŞKİN BAĞIŞIKLAMA REHBERİ-2019</a:t>
            </a:r>
          </a:p>
        </p:txBody>
      </p:sp>
    </p:spTree>
    <p:extLst>
      <p:ext uri="{BB962C8B-B14F-4D97-AF65-F5344CB8AC3E}">
        <p14:creationId xmlns:p14="http://schemas.microsoft.com/office/powerpoint/2010/main" val="18758265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06C2CA-70AF-440C-B6C2-1924C0513E29}"/>
              </a:ext>
            </a:extLst>
          </p:cNvPr>
          <p:cNvSpPr>
            <a:spLocks noGrp="1"/>
          </p:cNvSpPr>
          <p:nvPr>
            <p:ph type="title"/>
          </p:nvPr>
        </p:nvSpPr>
        <p:spPr>
          <a:xfrm>
            <a:off x="1295400" y="429322"/>
            <a:ext cx="9601200" cy="841917"/>
          </a:xfrm>
        </p:spPr>
        <p:txBody>
          <a:bodyPr>
            <a:normAutofit/>
          </a:bodyPr>
          <a:lstStyle/>
          <a:p>
            <a:r>
              <a:rPr lang="tr-TR" sz="3600" b="1" dirty="0">
                <a:latin typeface="Arial" panose="020B0604020202020204" pitchFamily="34" charset="0"/>
                <a:cs typeface="Arial" panose="020B0604020202020204" pitchFamily="34" charset="0"/>
              </a:rPr>
              <a:t>Kaynaklar</a:t>
            </a:r>
            <a:r>
              <a:rPr lang="tr-TR" sz="3600" dirty="0">
                <a:latin typeface="Arial" panose="020B0604020202020204" pitchFamily="34" charset="0"/>
                <a:cs typeface="Arial" panose="020B0604020202020204" pitchFamily="34" charset="0"/>
              </a:rPr>
              <a:t> </a:t>
            </a:r>
          </a:p>
        </p:txBody>
      </p:sp>
      <p:sp>
        <p:nvSpPr>
          <p:cNvPr id="3" name="İçerik Yer Tutucusu 2">
            <a:extLst>
              <a:ext uri="{FF2B5EF4-FFF2-40B4-BE49-F238E27FC236}">
                <a16:creationId xmlns:a16="http://schemas.microsoft.com/office/drawing/2014/main" id="{676DA332-C459-4598-A08F-D0D03848457A}"/>
              </a:ext>
            </a:extLst>
          </p:cNvPr>
          <p:cNvSpPr>
            <a:spLocks noGrp="1"/>
          </p:cNvSpPr>
          <p:nvPr>
            <p:ph idx="1"/>
          </p:nvPr>
        </p:nvSpPr>
        <p:spPr>
          <a:xfrm>
            <a:off x="1295400" y="1701955"/>
            <a:ext cx="10392936" cy="4916294"/>
          </a:xfrm>
        </p:spPr>
        <p:txBody>
          <a:bodyPr>
            <a:normAutofit/>
          </a:bodyPr>
          <a:lstStyle/>
          <a:p>
            <a:r>
              <a:rPr lang="tr-TR" altLang="tr-TR" sz="1900" dirty="0">
                <a:solidFill>
                  <a:schemeClr val="tx1"/>
                </a:solidFill>
                <a:latin typeface="Arial" panose="020B0604020202020204" pitchFamily="34" charset="0"/>
                <a:cs typeface="Arial" panose="020B0604020202020204" pitchFamily="34" charset="0"/>
              </a:rPr>
              <a:t>1. EKMUD 2019 Erişkin Bağışıklama Rehberi , 2019</a:t>
            </a:r>
          </a:p>
          <a:p>
            <a:r>
              <a:rPr lang="tr-TR" sz="1900" dirty="0">
                <a:solidFill>
                  <a:schemeClr val="tx1"/>
                </a:solidFill>
                <a:latin typeface="Arial" panose="020B0604020202020204" pitchFamily="34" charset="0"/>
                <a:cs typeface="Arial" panose="020B0604020202020204" pitchFamily="34" charset="0"/>
              </a:rPr>
              <a:t>2. D.P. </a:t>
            </a:r>
            <a:r>
              <a:rPr lang="tr-TR" sz="1900" dirty="0" err="1">
                <a:solidFill>
                  <a:schemeClr val="tx1"/>
                </a:solidFill>
                <a:latin typeface="Arial" panose="020B0604020202020204" pitchFamily="34" charset="0"/>
                <a:cs typeface="Arial" panose="020B0604020202020204" pitchFamily="34" charset="0"/>
              </a:rPr>
              <a:t>Rakel</a:t>
            </a:r>
            <a:r>
              <a:rPr lang="tr-TR" sz="1900" dirty="0">
                <a:solidFill>
                  <a:schemeClr val="tx1"/>
                </a:solidFill>
                <a:latin typeface="Arial" panose="020B0604020202020204" pitchFamily="34" charset="0"/>
                <a:cs typeface="Arial" panose="020B0604020202020204" pitchFamily="34" charset="0"/>
              </a:rPr>
              <a:t>, R.E. </a:t>
            </a:r>
            <a:r>
              <a:rPr lang="tr-TR" sz="1900" dirty="0" err="1">
                <a:solidFill>
                  <a:schemeClr val="tx1"/>
                </a:solidFill>
                <a:latin typeface="Arial" panose="020B0604020202020204" pitchFamily="34" charset="0"/>
                <a:cs typeface="Arial" panose="020B0604020202020204" pitchFamily="34" charset="0"/>
              </a:rPr>
              <a:t>Rakel</a:t>
            </a:r>
            <a:r>
              <a:rPr lang="tr-TR" sz="1900" dirty="0">
                <a:solidFill>
                  <a:schemeClr val="tx1"/>
                </a:solidFill>
                <a:latin typeface="Arial" panose="020B0604020202020204" pitchFamily="34" charset="0"/>
                <a:cs typeface="Arial" panose="020B0604020202020204" pitchFamily="34" charset="0"/>
              </a:rPr>
              <a:t>, Aile Hekimliği, 2019</a:t>
            </a:r>
          </a:p>
          <a:p>
            <a:r>
              <a:rPr lang="tr-TR" sz="1900" dirty="0">
                <a:solidFill>
                  <a:schemeClr val="tx1"/>
                </a:solidFill>
                <a:latin typeface="Arial" panose="020B0604020202020204" pitchFamily="34" charset="0"/>
                <a:cs typeface="Arial" panose="020B0604020202020204" pitchFamily="34" charset="0"/>
              </a:rPr>
              <a:t>3. </a:t>
            </a:r>
            <a:r>
              <a:rPr lang="tr-TR" sz="19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https://www.seyahatsagligi.gov.tr/</a:t>
            </a:r>
            <a:endParaRPr lang="tr-TR" sz="1900" dirty="0">
              <a:solidFill>
                <a:schemeClr val="tx1"/>
              </a:solidFill>
              <a:latin typeface="Arial" panose="020B0604020202020204" pitchFamily="34" charset="0"/>
              <a:cs typeface="Arial" panose="020B0604020202020204" pitchFamily="34" charset="0"/>
            </a:endParaRPr>
          </a:p>
          <a:p>
            <a:r>
              <a:rPr lang="tr-TR" sz="1900" dirty="0">
                <a:solidFill>
                  <a:schemeClr val="tx1"/>
                </a:solidFill>
                <a:latin typeface="Arial" panose="020B0604020202020204" pitchFamily="34" charset="0"/>
                <a:cs typeface="Arial" panose="020B0604020202020204" pitchFamily="34" charset="0"/>
              </a:rPr>
              <a:t>4. J. E. South-Paul, S. C. </a:t>
            </a:r>
            <a:r>
              <a:rPr lang="tr-TR" sz="1900" dirty="0" err="1">
                <a:solidFill>
                  <a:schemeClr val="tx1"/>
                </a:solidFill>
                <a:latin typeface="Arial" panose="020B0604020202020204" pitchFamily="34" charset="0"/>
                <a:cs typeface="Arial" panose="020B0604020202020204" pitchFamily="34" charset="0"/>
              </a:rPr>
              <a:t>Matheny</a:t>
            </a:r>
            <a:r>
              <a:rPr lang="tr-TR" sz="1900" dirty="0">
                <a:solidFill>
                  <a:schemeClr val="tx1"/>
                </a:solidFill>
                <a:latin typeface="Arial" panose="020B0604020202020204" pitchFamily="34" charset="0"/>
                <a:cs typeface="Arial" panose="020B0604020202020204" pitchFamily="34" charset="0"/>
              </a:rPr>
              <a:t>, ve E. L. </a:t>
            </a:r>
            <a:r>
              <a:rPr lang="tr-TR" sz="1900" dirty="0" err="1">
                <a:solidFill>
                  <a:schemeClr val="tx1"/>
                </a:solidFill>
                <a:latin typeface="Arial" panose="020B0604020202020204" pitchFamily="34" charset="0"/>
                <a:cs typeface="Arial" panose="020B0604020202020204" pitchFamily="34" charset="0"/>
              </a:rPr>
              <a:t>Lewis</a:t>
            </a:r>
            <a:r>
              <a:rPr lang="tr-TR" sz="1900" dirty="0">
                <a:solidFill>
                  <a:schemeClr val="tx1"/>
                </a:solidFill>
                <a:latin typeface="Arial" panose="020B0604020202020204" pitchFamily="34" charset="0"/>
                <a:cs typeface="Arial" panose="020B0604020202020204" pitchFamily="34" charset="0"/>
              </a:rPr>
              <a:t>, Aile Hekimliği Tanı ve Tedavi, 2019</a:t>
            </a:r>
          </a:p>
          <a:p>
            <a:pPr fontAlgn="t"/>
            <a:r>
              <a:rPr lang="tr-TR" sz="1900" dirty="0">
                <a:solidFill>
                  <a:schemeClr val="tx1"/>
                </a:solidFill>
                <a:latin typeface="Arial" panose="020B0604020202020204" pitchFamily="34" charset="0"/>
                <a:cs typeface="Arial" panose="020B0604020202020204" pitchFamily="34" charset="0"/>
              </a:rPr>
              <a:t>5. TC. Sağlık Bakanlığı HSGM Kuduz </a:t>
            </a:r>
            <a:r>
              <a:rPr lang="tr-TR" sz="1900" dirty="0" err="1">
                <a:solidFill>
                  <a:schemeClr val="tx1"/>
                </a:solidFill>
                <a:latin typeface="Arial" panose="020B0604020202020204" pitchFamily="34" charset="0"/>
                <a:cs typeface="Arial" panose="020B0604020202020204" pitchFamily="34" charset="0"/>
              </a:rPr>
              <a:t>Profilaksi</a:t>
            </a:r>
            <a:r>
              <a:rPr lang="tr-TR" sz="1900" dirty="0">
                <a:solidFill>
                  <a:schemeClr val="tx1"/>
                </a:solidFill>
                <a:latin typeface="Arial" panose="020B0604020202020204" pitchFamily="34" charset="0"/>
                <a:cs typeface="Arial" panose="020B0604020202020204" pitchFamily="34" charset="0"/>
              </a:rPr>
              <a:t> Rehberi </a:t>
            </a:r>
          </a:p>
          <a:p>
            <a:pPr fontAlgn="t"/>
            <a:r>
              <a:rPr lang="tr-TR" sz="1900" dirty="0">
                <a:solidFill>
                  <a:schemeClr val="tx1"/>
                </a:solidFill>
                <a:latin typeface="Arial" panose="020B0604020202020204" pitchFamily="34" charset="0"/>
                <a:cs typeface="Arial" panose="020B0604020202020204" pitchFamily="34" charset="0"/>
              </a:rPr>
              <a:t>6. </a:t>
            </a:r>
            <a:r>
              <a:rPr lang="tr-TR" altLang="tr-TR" sz="1900" dirty="0">
                <a:solidFill>
                  <a:schemeClr val="tx1"/>
                </a:solidFill>
                <a:latin typeface="Arial" panose="020B0604020202020204" pitchFamily="34" charset="0"/>
                <a:cs typeface="Arial" panose="020B0604020202020204" pitchFamily="34" charset="0"/>
              </a:rPr>
              <a:t>TTB 1.Basamak Sağlık Çalışanları İçin Aşı Rehberi</a:t>
            </a:r>
            <a:endParaRPr lang="tr-TR" sz="1900" dirty="0">
              <a:solidFill>
                <a:schemeClr val="tx1"/>
              </a:solidFill>
              <a:latin typeface="Arial" panose="020B0604020202020204" pitchFamily="34" charset="0"/>
              <a:cs typeface="Arial" panose="020B0604020202020204" pitchFamily="34" charset="0"/>
            </a:endParaRPr>
          </a:p>
          <a:p>
            <a:pPr fontAlgn="t"/>
            <a:r>
              <a:rPr lang="tr-TR" sz="1900" dirty="0">
                <a:solidFill>
                  <a:schemeClr val="tx1"/>
                </a:solidFill>
                <a:latin typeface="Arial" panose="020B0604020202020204" pitchFamily="34" charset="0"/>
                <a:cs typeface="Arial" panose="020B0604020202020204" pitchFamily="34" charset="0"/>
              </a:rPr>
              <a:t>7. </a:t>
            </a:r>
            <a:r>
              <a:rPr lang="tr-TR" sz="1900"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https://covid19asi.saglik.gov.tr/TR-77803/genisletilmis-bagisiklama-programi-gbp.html</a:t>
            </a:r>
            <a:endParaRPr lang="tr-TR" sz="1900" dirty="0">
              <a:solidFill>
                <a:schemeClr val="tx1"/>
              </a:solidFill>
              <a:latin typeface="Arial" panose="020B0604020202020204" pitchFamily="34" charset="0"/>
              <a:cs typeface="Arial" panose="020B0604020202020204" pitchFamily="34" charset="0"/>
            </a:endParaRPr>
          </a:p>
          <a:p>
            <a:r>
              <a:rPr lang="tr-TR" sz="1900" dirty="0">
                <a:solidFill>
                  <a:schemeClr val="tx1"/>
                </a:solidFill>
                <a:latin typeface="Arial" panose="020B0604020202020204" pitchFamily="34" charset="0"/>
                <a:cs typeface="Arial" panose="020B0604020202020204" pitchFamily="34" charset="0"/>
              </a:rPr>
              <a:t>8. HPV Aşıları Güncel Durum DR. M. FARUK KÖSE(</a:t>
            </a:r>
            <a:r>
              <a:rPr lang="en-US" sz="1900" dirty="0">
                <a:solidFill>
                  <a:schemeClr val="tx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HPV </a:t>
            </a:r>
            <a:r>
              <a:rPr lang="en-US" sz="1900" dirty="0" err="1">
                <a:solidFill>
                  <a:schemeClr val="tx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Aşıları</a:t>
            </a:r>
            <a:r>
              <a:rPr lang="en-US" sz="1900" dirty="0">
                <a:solidFill>
                  <a:schemeClr val="tx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a:t>
            </a:r>
            <a:r>
              <a:rPr lang="en-US" sz="1900" dirty="0" err="1">
                <a:solidFill>
                  <a:schemeClr val="tx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Güncel</a:t>
            </a:r>
            <a:r>
              <a:rPr lang="en-US" sz="1900" dirty="0">
                <a:solidFill>
                  <a:schemeClr val="tx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a:t>
            </a:r>
            <a:r>
              <a:rPr lang="tr-TR" sz="1900" dirty="0">
                <a:solidFill>
                  <a:schemeClr val="tx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a:t>
            </a:r>
            <a:r>
              <a:rPr lang="en-US" sz="1900" dirty="0">
                <a:solidFill>
                  <a:schemeClr val="tx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Ministry of Health</a:t>
            </a:r>
            <a:r>
              <a:rPr lang="tr-TR" sz="1900" dirty="0">
                <a:solidFill>
                  <a:schemeClr val="tx1"/>
                </a:solidFill>
                <a:latin typeface="Arial" panose="020B0604020202020204" pitchFamily="34" charset="0"/>
                <a:cs typeface="Arial" panose="020B0604020202020204" pitchFamily="34" charset="0"/>
              </a:rPr>
              <a:t>)</a:t>
            </a:r>
          </a:p>
          <a:p>
            <a:endParaRPr lang="tr-TR" dirty="0"/>
          </a:p>
        </p:txBody>
      </p:sp>
    </p:spTree>
    <p:extLst>
      <p:ext uri="{BB962C8B-B14F-4D97-AF65-F5344CB8AC3E}">
        <p14:creationId xmlns:p14="http://schemas.microsoft.com/office/powerpoint/2010/main" val="192434855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D35D819-2501-425B-A1FB-81227362A5FA}"/>
              </a:ext>
            </a:extLst>
          </p:cNvPr>
          <p:cNvSpPr>
            <a:spLocks noGrp="1"/>
          </p:cNvSpPr>
          <p:nvPr>
            <p:ph idx="1"/>
          </p:nvPr>
        </p:nvSpPr>
        <p:spPr/>
        <p:txBody>
          <a:bodyPr>
            <a:normAutofit/>
          </a:bodyPr>
          <a:lstStyle/>
          <a:p>
            <a:r>
              <a:rPr lang="tr-TR" sz="2800" b="1" dirty="0">
                <a:latin typeface="Arial" panose="020B0604020202020204" pitchFamily="34" charset="0"/>
                <a:cs typeface="Arial" panose="020B0604020202020204" pitchFamily="34" charset="0"/>
              </a:rPr>
              <a:t>TEŞEKKÜRLER…</a:t>
            </a:r>
          </a:p>
        </p:txBody>
      </p:sp>
    </p:spTree>
    <p:extLst>
      <p:ext uri="{BB962C8B-B14F-4D97-AF65-F5344CB8AC3E}">
        <p14:creationId xmlns:p14="http://schemas.microsoft.com/office/powerpoint/2010/main" val="1589658867"/>
      </p:ext>
    </p:extLst>
  </p:cSld>
  <p:clrMapOvr>
    <a:masterClrMapping/>
  </p:clrMapOvr>
</p:sld>
</file>

<file path=ppt/theme/theme1.xml><?xml version="1.0" encoding="utf-8"?>
<a:theme xmlns:a="http://schemas.openxmlformats.org/drawingml/2006/main" name="Kırpma">
  <a:themeElements>
    <a:clrScheme name="Özel 13">
      <a:dk1>
        <a:sysClr val="windowText" lastClr="000000"/>
      </a:dk1>
      <a:lt1>
        <a:sysClr val="window" lastClr="FFFFFF"/>
      </a:lt1>
      <a:dk2>
        <a:srgbClr val="0A0A7A"/>
      </a:dk2>
      <a:lt2>
        <a:srgbClr val="0A0A7A"/>
      </a:lt2>
      <a:accent1>
        <a:srgbClr val="0A0A7A"/>
      </a:accent1>
      <a:accent2>
        <a:srgbClr val="000000"/>
      </a:accent2>
      <a:accent3>
        <a:srgbClr val="000000"/>
      </a:accent3>
      <a:accent4>
        <a:srgbClr val="000000"/>
      </a:accent4>
      <a:accent5>
        <a:srgbClr val="7CCA62"/>
      </a:accent5>
      <a:accent6>
        <a:srgbClr val="A5C249"/>
      </a:accent6>
      <a:hlink>
        <a:srgbClr val="F49100"/>
      </a:hlink>
      <a:folHlink>
        <a:srgbClr val="85DFD0"/>
      </a:folHlink>
    </a:clrScheme>
    <a:fontScheme name="Kırpma">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ırpma">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TM10001105[[fn=Kırpma]]</Template>
  <TotalTime>23100</TotalTime>
  <Words>5543</Words>
  <Application>Microsoft Office PowerPoint</Application>
  <PresentationFormat>Geniş ekran</PresentationFormat>
  <Paragraphs>939</Paragraphs>
  <Slides>93</Slides>
  <Notes>67</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93</vt:i4>
      </vt:variant>
    </vt:vector>
  </HeadingPairs>
  <TitlesOfParts>
    <vt:vector size="100" baseType="lpstr">
      <vt:lpstr>Arial</vt:lpstr>
      <vt:lpstr>Arial</vt:lpstr>
      <vt:lpstr>Calibri</vt:lpstr>
      <vt:lpstr>Cambria</vt:lpstr>
      <vt:lpstr>Franklin Gothic Book</vt:lpstr>
      <vt:lpstr>Serif sans</vt:lpstr>
      <vt:lpstr>Kırpma</vt:lpstr>
      <vt:lpstr>Erişkin bağışıklama </vt:lpstr>
      <vt:lpstr>Amaç</vt:lpstr>
      <vt:lpstr>Öğrenim Hedefleri</vt:lpstr>
      <vt:lpstr>Olgu </vt:lpstr>
      <vt:lpstr>PowerPoint Sunusu</vt:lpstr>
      <vt:lpstr>Aşı tipleri</vt:lpstr>
      <vt:lpstr>PowerPoint Sunusu</vt:lpstr>
      <vt:lpstr>PowerPoint Sunusu</vt:lpstr>
      <vt:lpstr>PowerPoint Sunusu</vt:lpstr>
      <vt:lpstr>Aşı Etkileşimleri  </vt:lpstr>
      <vt:lpstr> Aşılamaya Kalınan Yerden Devam Edilmesi  </vt:lpstr>
      <vt:lpstr>Türkiye’de Genişletilmiş Bağışıklama Programı(GBP)’nın kapsamında,  erişkinlere yönelik yürütülmekte olan aşı uygulamaları: </vt:lpstr>
      <vt:lpstr>      Erişkin Dönemde Yapılması Önerilen Aşılar</vt:lpstr>
      <vt:lpstr>Difteri </vt:lpstr>
      <vt:lpstr>Endikasyonları</vt:lpstr>
      <vt:lpstr>Boğmaca </vt:lpstr>
      <vt:lpstr>Tetanoz </vt:lpstr>
      <vt:lpstr>Endikasyonları</vt:lpstr>
      <vt:lpstr> Tetanoz ve Difteri Toksoid Aşıları </vt:lpstr>
      <vt:lpstr>PowerPoint Sunusu</vt:lpstr>
      <vt:lpstr>Kontrendikasyonları </vt:lpstr>
      <vt:lpstr>Temas sonrası tetanoz profilaksisi </vt:lpstr>
      <vt:lpstr>İnfluenza Aşısı</vt:lpstr>
      <vt:lpstr>Endikasyonları</vt:lpstr>
      <vt:lpstr>İnfluenza Aşısı Uygulama Zamanı </vt:lpstr>
      <vt:lpstr>Kontrendikasyonları </vt:lpstr>
      <vt:lpstr>Temas Sonrası Profilaksi</vt:lpstr>
      <vt:lpstr>Pnömokok Aşısı</vt:lpstr>
      <vt:lpstr>PowerPoint Sunusu</vt:lpstr>
      <vt:lpstr>Endikasyonları </vt:lpstr>
      <vt:lpstr>Pnömokok Aşılamasında Temel Özet Program</vt:lpstr>
      <vt:lpstr>Hepatit A Aşısı  </vt:lpstr>
      <vt:lpstr>Endikasyonları </vt:lpstr>
      <vt:lpstr>PowerPoint Sunusu</vt:lpstr>
      <vt:lpstr>Hepatit B Aşısı</vt:lpstr>
      <vt:lpstr>Endikasyonları </vt:lpstr>
      <vt:lpstr>PowerPoint Sunusu</vt:lpstr>
      <vt:lpstr>PowerPoint Sunusu</vt:lpstr>
      <vt:lpstr>PowerPoint Sunusu</vt:lpstr>
      <vt:lpstr>Suçiçeği (Varicella Zoster) Aşısı </vt:lpstr>
      <vt:lpstr>Endikasyonları</vt:lpstr>
      <vt:lpstr>PowerPoint Sunusu</vt:lpstr>
      <vt:lpstr>Kontrendikasyonları</vt:lpstr>
      <vt:lpstr>Herpes Zoster (Zona) Aşısı</vt:lpstr>
      <vt:lpstr> Endikasyonları </vt:lpstr>
      <vt:lpstr>Kontrendikasyonları</vt:lpstr>
      <vt:lpstr>Kızamık – Kızamıkçık - Kabakulak</vt:lpstr>
      <vt:lpstr>PowerPoint Sunusu</vt:lpstr>
      <vt:lpstr>Kontrendikasyonları</vt:lpstr>
      <vt:lpstr>Temas Sonrası Profilaksi</vt:lpstr>
      <vt:lpstr>Meningokok Aşısı </vt:lpstr>
      <vt:lpstr>Endikasyonları </vt:lpstr>
      <vt:lpstr>PowerPoint Sunusu</vt:lpstr>
      <vt:lpstr>Human Papilloma Virüs Aşısı</vt:lpstr>
      <vt:lpstr>3 tip HPV aşısı: </vt:lpstr>
      <vt:lpstr>PowerPoint Sunusu</vt:lpstr>
      <vt:lpstr>H. İnfluenza Tip b Aşısı</vt:lpstr>
      <vt:lpstr>PowerPoint Sunusu</vt:lpstr>
      <vt:lpstr>Kuduz Aşısı</vt:lpstr>
      <vt:lpstr>Endikayonları</vt:lpstr>
      <vt:lpstr>Temas Öncesi Profilaksi</vt:lpstr>
      <vt:lpstr>Temas Sonrası Profilaksi</vt:lpstr>
      <vt:lpstr>PowerPoint Sunusu</vt:lpstr>
      <vt:lpstr>Temas sonrası pasif bağışıklama</vt:lpstr>
      <vt:lpstr>PowerPoint Sunusu</vt:lpstr>
      <vt:lpstr>Polio Aşısı</vt:lpstr>
      <vt:lpstr>Endikasyonları </vt:lpstr>
      <vt:lpstr>Covid-19 aşısı</vt:lpstr>
      <vt:lpstr>PowerPoint Sunusu</vt:lpstr>
      <vt:lpstr>Gebelikte Aşılama</vt:lpstr>
      <vt:lpstr>PowerPoint Sunusu</vt:lpstr>
      <vt:lpstr>  Kuduz :        Tıbbi endikasyon yoksa rutin olarak önerilmez.                       Temas durumunda gebede güvenlidir. </vt:lpstr>
      <vt:lpstr>65 yaş üzerinde Aşılama</vt:lpstr>
      <vt:lpstr>PowerPoint Sunusu</vt:lpstr>
      <vt:lpstr>Yaşlılık döneminde pnömokok aşısı uygulamaları </vt:lpstr>
      <vt:lpstr>Sağlık çalışanlarında Aşılama</vt:lpstr>
      <vt:lpstr>PowerPoint Sunusu</vt:lpstr>
      <vt:lpstr> Hepatit B Aşısı:     </vt:lpstr>
      <vt:lpstr>Temas Sonrası Profilaksi Şeması</vt:lpstr>
      <vt:lpstr>PowerPoint Sunusu</vt:lpstr>
      <vt:lpstr>PowerPoint Sunusu</vt:lpstr>
      <vt:lpstr>PowerPoint Sunusu</vt:lpstr>
      <vt:lpstr>PowerPoint Sunusu</vt:lpstr>
      <vt:lpstr>Seyahat Aşılaması</vt:lpstr>
      <vt:lpstr>Seyahat Aşılaması</vt:lpstr>
      <vt:lpstr>PowerPoint Sunusu</vt:lpstr>
      <vt:lpstr>Seyahat aşıları:</vt:lpstr>
      <vt:lpstr>PowerPoint Sunusu</vt:lpstr>
      <vt:lpstr>Olgu </vt:lpstr>
      <vt:lpstr>PowerPoint Sunusu</vt:lpstr>
      <vt:lpstr>PowerPoint Sunusu</vt:lpstr>
      <vt:lpstr>Kaynaklar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ERİŞKİN BAĞIŞIKLAMA</dc:title>
  <dc:creator>Ayşegül  Özsalih</dc:creator>
  <cp:lastModifiedBy>koray</cp:lastModifiedBy>
  <cp:revision>167</cp:revision>
  <dcterms:created xsi:type="dcterms:W3CDTF">2019-12-02T19:35:26Z</dcterms:created>
  <dcterms:modified xsi:type="dcterms:W3CDTF">2022-04-05T09:13:57Z</dcterms:modified>
</cp:coreProperties>
</file>