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9"/>
  </p:notesMasterIdLst>
  <p:sldIdLst>
    <p:sldId id="256" r:id="rId2"/>
    <p:sldId id="257" r:id="rId3"/>
    <p:sldId id="325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320" r:id="rId17"/>
    <p:sldId id="274" r:id="rId18"/>
    <p:sldId id="330" r:id="rId19"/>
    <p:sldId id="329" r:id="rId20"/>
    <p:sldId id="277" r:id="rId21"/>
    <p:sldId id="278" r:id="rId22"/>
    <p:sldId id="275" r:id="rId23"/>
    <p:sldId id="276" r:id="rId24"/>
    <p:sldId id="279" r:id="rId25"/>
    <p:sldId id="280" r:id="rId26"/>
    <p:sldId id="286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90" r:id="rId35"/>
    <p:sldId id="291" r:id="rId36"/>
    <p:sldId id="293" r:id="rId37"/>
    <p:sldId id="292" r:id="rId38"/>
    <p:sldId id="295" r:id="rId39"/>
    <p:sldId id="294" r:id="rId40"/>
    <p:sldId id="296" r:id="rId41"/>
    <p:sldId id="298" r:id="rId42"/>
    <p:sldId id="326" r:id="rId43"/>
    <p:sldId id="300" r:id="rId44"/>
    <p:sldId id="302" r:id="rId45"/>
    <p:sldId id="303" r:id="rId46"/>
    <p:sldId id="304" r:id="rId47"/>
    <p:sldId id="305" r:id="rId48"/>
    <p:sldId id="306" r:id="rId49"/>
    <p:sldId id="318" r:id="rId50"/>
    <p:sldId id="307" r:id="rId51"/>
    <p:sldId id="308" r:id="rId52"/>
    <p:sldId id="309" r:id="rId53"/>
    <p:sldId id="310" r:id="rId54"/>
    <p:sldId id="311" r:id="rId55"/>
    <p:sldId id="312" r:id="rId56"/>
    <p:sldId id="321" r:id="rId57"/>
    <p:sldId id="322" r:id="rId58"/>
    <p:sldId id="323" r:id="rId59"/>
    <p:sldId id="313" r:id="rId60"/>
    <p:sldId id="319" r:id="rId61"/>
    <p:sldId id="314" r:id="rId62"/>
    <p:sldId id="315" r:id="rId63"/>
    <p:sldId id="316" r:id="rId64"/>
    <p:sldId id="327" r:id="rId65"/>
    <p:sldId id="328" r:id="rId66"/>
    <p:sldId id="332" r:id="rId67"/>
    <p:sldId id="317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AA782-4D71-4357-A46F-6279E6055415}" type="datetimeFigureOut">
              <a:rPr lang="tr-TR" smtClean="0"/>
              <a:pPr/>
              <a:t>26.10.2015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E5A1F-F2A0-45F5-89C2-C42D57E1A40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Viseral</a:t>
            </a:r>
            <a:r>
              <a:rPr lang="tr-TR" dirty="0" smtClean="0"/>
              <a:t> ve somatik </a:t>
            </a:r>
            <a:r>
              <a:rPr lang="tr-TR" dirty="0" err="1" smtClean="0"/>
              <a:t>aferent</a:t>
            </a:r>
            <a:r>
              <a:rPr lang="tr-TR" dirty="0" smtClean="0"/>
              <a:t> ağrı liflerinin uyarılması sonucu iki farklı ağrı sendromu ortaya çıkar.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5A1F-F2A0-45F5-89C2-C42D57E1A40F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Örneğin </a:t>
            </a:r>
            <a:r>
              <a:rPr lang="tr-TR" dirty="0" err="1" smtClean="0"/>
              <a:t>diafram</a:t>
            </a:r>
            <a:r>
              <a:rPr lang="tr-TR" dirty="0" smtClean="0"/>
              <a:t> </a:t>
            </a:r>
            <a:r>
              <a:rPr lang="tr-TR" dirty="0" err="1" smtClean="0"/>
              <a:t>irritasyonu</a:t>
            </a:r>
            <a:r>
              <a:rPr lang="tr-TR" baseline="0" dirty="0" smtClean="0"/>
              <a:t> omuz ağrısı olarak anlatılabilir yada kol ağrısı aslında </a:t>
            </a:r>
            <a:r>
              <a:rPr lang="tr-TR" baseline="0" dirty="0" err="1" smtClean="0"/>
              <a:t>miyokard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iskemisinden</a:t>
            </a:r>
            <a:r>
              <a:rPr lang="tr-TR" baseline="0" dirty="0" smtClean="0"/>
              <a:t> kaynaklanabilir.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5A1F-F2A0-45F5-89C2-C42D57E1A40F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Yaşlı</a:t>
            </a:r>
            <a:r>
              <a:rPr lang="tr-TR" baseline="0" dirty="0" smtClean="0"/>
              <a:t> hastaların </a:t>
            </a:r>
            <a:r>
              <a:rPr lang="tr-TR" baseline="0" dirty="0" err="1" smtClean="0"/>
              <a:t>miyokardiyal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iskemi</a:t>
            </a:r>
            <a:r>
              <a:rPr lang="tr-TR" baseline="0" dirty="0" smtClean="0"/>
              <a:t> durumunda </a:t>
            </a:r>
            <a:r>
              <a:rPr lang="tr-TR" baseline="0" dirty="0" err="1" smtClean="0"/>
              <a:t>atipik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semtomlarla</a:t>
            </a:r>
            <a:r>
              <a:rPr lang="tr-TR" baseline="0" dirty="0" smtClean="0"/>
              <a:t> gelme olasılığı daha yüksektir.diyabetik olguların ise ağrıyı doğru şekilde algılayıp tanımlayamayabileceği bilinmektedir.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5A1F-F2A0-45F5-89C2-C42D57E1A40F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5A1F-F2A0-45F5-89C2-C42D57E1A40F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Kardiyak enzim olarak kullanılan testler </a:t>
            </a:r>
            <a:r>
              <a:rPr lang="tr-TR" dirty="0" err="1" smtClean="0"/>
              <a:t>miyoglobin</a:t>
            </a:r>
            <a:r>
              <a:rPr lang="tr-TR" dirty="0" smtClean="0"/>
              <a:t> 1-2 saatte,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ckmb</a:t>
            </a:r>
            <a:r>
              <a:rPr lang="tr-TR" baseline="0" dirty="0" smtClean="0"/>
              <a:t> 3 saatte, </a:t>
            </a:r>
            <a:r>
              <a:rPr lang="tr-TR" baseline="0" dirty="0" err="1" smtClean="0"/>
              <a:t>troponin</a:t>
            </a:r>
            <a:r>
              <a:rPr lang="tr-TR" baseline="0" dirty="0" smtClean="0"/>
              <a:t> 4-6 saatte pik yapar.duyarlılığı en yüksek olan </a:t>
            </a:r>
            <a:r>
              <a:rPr lang="tr-TR" baseline="0" dirty="0" err="1" smtClean="0"/>
              <a:t>troponin</a:t>
            </a:r>
            <a:r>
              <a:rPr lang="tr-TR" baseline="0" dirty="0" smtClean="0"/>
              <a:t> .</a:t>
            </a:r>
          </a:p>
          <a:p>
            <a:r>
              <a:rPr lang="tr-TR" baseline="0" dirty="0" smtClean="0"/>
              <a:t>Aha : kardiyak </a:t>
            </a:r>
            <a:r>
              <a:rPr lang="tr-TR" baseline="0" dirty="0" err="1" smtClean="0"/>
              <a:t>troponin</a:t>
            </a:r>
            <a:r>
              <a:rPr lang="tr-TR" baseline="0" dirty="0" smtClean="0"/>
              <a:t> seviyesi 6. saat normal olan , </a:t>
            </a:r>
            <a:r>
              <a:rPr lang="tr-TR" baseline="0" dirty="0" err="1" smtClean="0"/>
              <a:t>ekg</a:t>
            </a:r>
            <a:r>
              <a:rPr lang="tr-TR" baseline="0" dirty="0" smtClean="0"/>
              <a:t> si normal , risk faktörü olmayan,</a:t>
            </a:r>
            <a:r>
              <a:rPr lang="tr-TR" baseline="0" dirty="0" err="1" smtClean="0"/>
              <a:t>iskemi</a:t>
            </a:r>
            <a:r>
              <a:rPr lang="tr-TR" baseline="0" dirty="0" smtClean="0"/>
              <a:t> semptomları olmayan hastaları güvenle taburcu edebilirsiniz der.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5A1F-F2A0-45F5-89C2-C42D57E1A40F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Sensitivite</a:t>
            </a:r>
            <a:r>
              <a:rPr lang="tr-TR" dirty="0" smtClean="0"/>
              <a:t> (Duyarlılık);</a:t>
            </a:r>
          </a:p>
          <a:p>
            <a:r>
              <a:rPr lang="tr-TR" dirty="0" smtClean="0"/>
              <a:t>Seçicilik (</a:t>
            </a:r>
            <a:r>
              <a:rPr lang="tr-TR" dirty="0" err="1" smtClean="0"/>
              <a:t>Spesifite</a:t>
            </a:r>
            <a:r>
              <a:rPr lang="tr-TR" dirty="0" smtClean="0"/>
              <a:t>);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5A1F-F2A0-45F5-89C2-C42D57E1A40F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Aort damarının </a:t>
            </a:r>
            <a:r>
              <a:rPr lang="tr-TR" dirty="0" err="1" smtClean="0"/>
              <a:t>intima</a:t>
            </a:r>
            <a:r>
              <a:rPr lang="tr-TR" dirty="0" smtClean="0"/>
              <a:t> ve </a:t>
            </a:r>
            <a:r>
              <a:rPr lang="tr-TR" dirty="0" err="1" smtClean="0"/>
              <a:t>media</a:t>
            </a:r>
            <a:r>
              <a:rPr lang="tr-TR" dirty="0" smtClean="0"/>
              <a:t> tabakası</a:t>
            </a:r>
            <a:r>
              <a:rPr lang="tr-TR" baseline="0" dirty="0" smtClean="0"/>
              <a:t> arasına kan geçmesi sonucu..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5A1F-F2A0-45F5-89C2-C42D57E1A40F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Özefagus</a:t>
            </a:r>
            <a:r>
              <a:rPr lang="tr-TR" dirty="0" smtClean="0"/>
              <a:t> </a:t>
            </a:r>
            <a:r>
              <a:rPr lang="tr-TR" dirty="0" err="1" smtClean="0"/>
              <a:t>rüptürünün</a:t>
            </a:r>
            <a:r>
              <a:rPr lang="tr-TR" dirty="0" smtClean="0"/>
              <a:t> en sık nedeni travmadır. Endoskopik girişimsel işlem yapılan hastalarda da sık bu nedenle öyküde sorgulanmalıdır.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5A1F-F2A0-45F5-89C2-C42D57E1A40F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GÖĞÜS AĞRILI HASTAYA YAKLAŞIM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Dr. N. Emel ELVERİCİ ARDIÇ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Trabzon KANUNİ EAH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KTÜ Aile Hekimliği ABD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İLK YAKLAŞIM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İlk yaklaşımda amaç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Ciddi ve hayatı tehdit eden durumları tanımlamak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Hızlı tıbbi bakım sağlayarak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mortalite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morbiditeyi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azaltmak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Visseral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göğüs ağrısı olan,  ağrısı yeni başlayan,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dispne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nabız ve tansiyon anormalliği olan hastalar monitörlü alana alınmalı, hemen uygun nakil koşulları sağlanarak acil servis bölümlerine gönderilmelidir.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10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İLK YAKLAŞIM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Monitorizasyon</a:t>
            </a:r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• Damar yolu</a:t>
            </a:r>
          </a:p>
          <a:p>
            <a:pPr>
              <a:buNone/>
            </a:pPr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• Oksijen</a:t>
            </a:r>
          </a:p>
          <a:p>
            <a:pPr>
              <a:buNone/>
            </a:pPr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600" i="1" dirty="0" smtClean="0">
                <a:latin typeface="Times New Roman" pitchFamily="18" charset="0"/>
                <a:cs typeface="Times New Roman" pitchFamily="18" charset="0"/>
              </a:rPr>
              <a:t>• EKG (İlk 10 dakika içinde çekilmeli, AHA 2014 </a:t>
            </a:r>
            <a:r>
              <a:rPr lang="tr-TR" sz="2600" i="1" dirty="0" err="1" smtClean="0"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tr-TR" sz="2600" i="1" dirty="0" smtClean="0">
                <a:latin typeface="Times New Roman" pitchFamily="18" charset="0"/>
                <a:cs typeface="Times New Roman" pitchFamily="18" charset="0"/>
              </a:rPr>
              <a:t> 1 öneri) </a:t>
            </a:r>
          </a:p>
          <a:p>
            <a:pPr>
              <a:buNone/>
            </a:pPr>
            <a:endParaRPr lang="tr-TR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• Tansiyon, nabız ve solunum kontrolü</a:t>
            </a:r>
          </a:p>
          <a:p>
            <a:pPr>
              <a:buNone/>
            </a:pPr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İLK YAKLAŞIM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•Öykü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Ağrının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– Başlama zamanı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 – Karakteri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– Lokalizasyonu ve yayılımı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– Şiddeti ve sıklığı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 – Artıran ve azaltan nedenler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 –Önceki epizotların varlığı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• Ağrının şiddeti 1 ile 10 arası skalada gösterilmeli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• Göğüs ağrısına eşlik eden semptomlar (bulantı, kusma,terleme,nefes darlığı,öksürük,bayılma,çarpıntı,psikiyatrik semptomlar,ateş gibi) 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27.10.2015</a:t>
            </a:r>
            <a:endParaRPr lang="en-US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İLK YAKLAŞIM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Hastanın medikal geçmişi sorgulanmalı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Kardiyopulmoner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hastalık öyküsü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– Kardiyak risk faktörleri 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EKO,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test,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anjio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stent,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operasyon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varlığı sorgulanmalı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Stres test 6 ay ve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Anjiografi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2 yıl değerliliği vardır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İLK YAKLAŞIM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Fizik muayenede 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 Hastanın genel görünümü önemli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 Hastanın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vital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bulguları kontrol edilmeli, her iki koldan nabız alınıp, kan basıncı ölçülmelidir.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Pulmoner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oskültasyon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 Kardiyak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oskültasyon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 Batın muayenesi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Toraks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cildinin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muaynesi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palpasyonu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AYIRICI TANIDA ÖNCELİKLİ DURUMLAR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• Göğüs ağrısı ile gelen hastalarda akut koroner sendromlar, aort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diseksiyonu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pulmoner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emboli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pnömotoraks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özofageal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rüptür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ayırıcı tanıda mutlaka dışlanması gereken acil durumlardır.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• Eğer bu hastalıkların tanısı konur veya şüphelenilir ise hasta uygun koşullar altında donanımlı hastanelerin acil merkezlerine nakil edilmelidir.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• Bu acil durumlarda doğru tanı konulması kadar tanının hızlı konulması da önemlidir.</a:t>
            </a:r>
          </a:p>
          <a:p>
            <a:pPr>
              <a:buNone/>
            </a:pPr>
            <a:endParaRPr lang="tr-TR" sz="24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AKS (Akut koroner sendromlar)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/>
          </a:bodyPr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Acil servise başvuran 30 yaş üstü, 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visseral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 göğüs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ağrılı hastaların %15’inde MI, %25-30’unda USAP görülür,</a:t>
            </a:r>
          </a:p>
          <a:p>
            <a:endParaRPr lang="tr-TR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• 	Tipik 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iskemik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 ağrı genellikle 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retrosternal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, sol ön göğüs veya 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epigastrik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 bölgede yaygın,ezici,sıkışma veya basınç şeklinde anlatılan, boyuna ve sol kola yayılan karakterdedir.</a:t>
            </a:r>
            <a:endParaRPr lang="tr-TR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Milattan önce 2600 yılındaki eski mısır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papiruslarında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“Göğsünde ağrı, huzursuzluk olan, göğüs ağrısı kollarına vuran bir kişiyi görürseniz ölüm yakındır” denilmektedir…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İSKEMİ EŞDEĞERİ SEMPTOMLAR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AKS’ların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%40’ında göğüs ağrısı baskın semptom değil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İstirahatte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 daha az hareketle artan nefes darlığı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Omuz, kol ve çenede ağrı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Bulantı, kusma, sersemlik, terleme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Bilinç durumunda ani değişiklik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DM, ileri yaş, kadın, psikiyatrik rahatsızlıklar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atipik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seyredebilir (%30)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PLAN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63688" y="1600200"/>
            <a:ext cx="5544616" cy="4525963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Segoe Print" pitchFamily="2" charset="0"/>
                <a:cs typeface="Times New Roman" pitchFamily="18" charset="0"/>
              </a:rPr>
              <a:t>• Giriş</a:t>
            </a:r>
          </a:p>
          <a:p>
            <a:pPr>
              <a:buNone/>
            </a:pPr>
            <a:endParaRPr lang="tr-TR" sz="2400" dirty="0">
              <a:latin typeface="Segoe Print" pitchFamily="2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>
                <a:latin typeface="Segoe Print" pitchFamily="2" charset="0"/>
                <a:cs typeface="Times New Roman" pitchFamily="18" charset="0"/>
              </a:rPr>
              <a:t>• Ağrı </a:t>
            </a:r>
            <a:r>
              <a:rPr lang="tr-TR" sz="2400" dirty="0" err="1" smtClean="0">
                <a:latin typeface="Segoe Print" pitchFamily="2" charset="0"/>
                <a:cs typeface="Times New Roman" pitchFamily="18" charset="0"/>
              </a:rPr>
              <a:t>fizyopatolojisi</a:t>
            </a:r>
            <a:endParaRPr lang="tr-TR" sz="2400" dirty="0" smtClean="0">
              <a:latin typeface="Segoe Print" pitchFamily="2" charset="0"/>
              <a:cs typeface="Times New Roman" pitchFamily="18" charset="0"/>
            </a:endParaRPr>
          </a:p>
          <a:p>
            <a:pPr>
              <a:buNone/>
            </a:pPr>
            <a:endParaRPr lang="tr-TR" sz="2400" dirty="0">
              <a:latin typeface="Segoe Print" pitchFamily="2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>
                <a:latin typeface="Segoe Print" pitchFamily="2" charset="0"/>
                <a:cs typeface="Times New Roman" pitchFamily="18" charset="0"/>
              </a:rPr>
              <a:t>• </a:t>
            </a:r>
            <a:r>
              <a:rPr lang="tr-TR" sz="2400" dirty="0" smtClean="0">
                <a:latin typeface="Segoe Print" pitchFamily="2" charset="0"/>
                <a:cs typeface="Times New Roman" pitchFamily="18" charset="0"/>
              </a:rPr>
              <a:t>Sınıflandırma</a:t>
            </a:r>
          </a:p>
          <a:p>
            <a:pPr>
              <a:buNone/>
            </a:pPr>
            <a:endParaRPr lang="tr-TR" sz="2400" dirty="0">
              <a:latin typeface="Segoe Print" pitchFamily="2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>
                <a:latin typeface="Segoe Print" pitchFamily="2" charset="0"/>
                <a:cs typeface="Times New Roman" pitchFamily="18" charset="0"/>
              </a:rPr>
              <a:t>• İlk </a:t>
            </a:r>
            <a:r>
              <a:rPr lang="tr-TR" sz="2400" dirty="0" smtClean="0">
                <a:latin typeface="Segoe Print" pitchFamily="2" charset="0"/>
                <a:cs typeface="Times New Roman" pitchFamily="18" charset="0"/>
              </a:rPr>
              <a:t>yaklaşım</a:t>
            </a:r>
          </a:p>
          <a:p>
            <a:pPr>
              <a:buNone/>
            </a:pPr>
            <a:endParaRPr lang="tr-TR" sz="2400" dirty="0">
              <a:latin typeface="Segoe Print" pitchFamily="2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>
                <a:latin typeface="Segoe Print" pitchFamily="2" charset="0"/>
                <a:cs typeface="Times New Roman" pitchFamily="18" charset="0"/>
              </a:rPr>
              <a:t>• Ayırıcı tanılar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20</a:t>
            </a:fld>
            <a:endParaRPr kumimoji="0"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21</a:t>
            </a:fld>
            <a:endParaRPr kumimoji="0"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• STEMI</a:t>
            </a:r>
          </a:p>
          <a:p>
            <a:pPr algn="ctr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• NON-STEMI</a:t>
            </a:r>
          </a:p>
          <a:p>
            <a:pPr algn="ctr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• USAP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Risk faktörleri:</a:t>
            </a:r>
          </a:p>
          <a:p>
            <a:pPr>
              <a:buNone/>
            </a:pPr>
            <a:r>
              <a:rPr lang="sv-SE" sz="2400" dirty="0" smtClean="0">
                <a:latin typeface="Times New Roman" pitchFamily="18" charset="0"/>
                <a:cs typeface="Times New Roman" pitchFamily="18" charset="0"/>
              </a:rPr>
              <a:t>– Sigara, DM, HT, Hiperkolesterolemi, aile öyküsü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v-SE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Egzersiz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anjinası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(Stabil):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Epizotik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		genellikle 10 dakikadan kısa süren dinlenme ve </a:t>
            </a:r>
          </a:p>
          <a:p>
            <a:pPr>
              <a:buNone/>
            </a:pP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		nitrat ile geçen ağrılardır..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6" name="5 Dikdörtgen"/>
          <p:cNvSpPr/>
          <p:nvPr/>
        </p:nvSpPr>
        <p:spPr>
          <a:xfrm>
            <a:off x="3347864" y="692696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AKS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Unstabil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anjina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(USAP):</a:t>
            </a: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Son iki ay içinde yeni başlangıçlı, günlük aktiviteyi sınırlayan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İstirahat esnasında gelen ve 20 dakikadan uzun süren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Daha sık, daha uzun, daha ciddi, daha kolay başlayan ve daha zor rahatlayan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Acile başvuran tüm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nontravmatik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göğüs ağrısı olan hastalar aksi ispat edilene kadar USAP olarak kabul edilir.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Erken dönem MI ve ölüm riski yüksektir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Akut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miyokard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infarktüsü</a:t>
            </a: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• Ağrı 20 dakikadan uzun ve ciddidir.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Nefes darlığı, terleme ve bulantı eşlik edebilir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Risk sınıflaması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miyokard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iskemisini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gösterme açısından EKG oldukça faydalıdır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Göğüs ağrısı, EKG bulgusu ve enzim değişikliklerinden iki tanesinin pozitif olması tanı için yeterlidir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Normal EKG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kardiak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enzimleri olup taburcu edilen hastaların %2.26’sı AMI..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26</a:t>
            </a:fld>
            <a:endParaRPr kumimoji="0"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Pulmoner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Emboli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(PE yada PTE)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Yaygındır ve yaşamı tehdit eder. Ancak sık olarak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atipik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başvurular nedeniyle  gözden kaçabilen bir tanıdır.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Risk faktörleri: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Hiperkuagulobilite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diatezi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Malignite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Yeni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immobilizasyon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cerrahi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Travma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Daha önceki DVT veya PE öyküsü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HT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Sigara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obezite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Uzun uçuşlar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Solunumla artan, 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plöretik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 ve keskin bir ağrı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Nefes darlığı, ateş, öksürük,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hemoptizi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hipoksemi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taşikardi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takipne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görülür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Klasik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triadı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hemoptizi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dispne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göğüs ağrısı &lt;%20</a:t>
            </a:r>
          </a:p>
          <a:p>
            <a:pPr>
              <a:buNone/>
            </a:pPr>
            <a:endParaRPr lang="tr-TR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Tanıya yardımcı olması için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Wells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skoru kullanılır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29</a:t>
            </a:fld>
            <a:endParaRPr kumimoji="0"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352928" cy="540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sunumun sonunda aile hekiminin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– Birinci basamakta göğüs ağrısı nedeniyle başvuran hastaya yaklaşımı bilmesi 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– Göğüs ağrısının sık görülen nedenlerini bilmesi</a:t>
            </a:r>
            <a:r>
              <a:rPr lang="tr-TR" sz="2400" dirty="0" smtClean="0"/>
              <a:t> 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– Göğüs ağrısı ile başvuran kişide ayırıcı tanı, tedavi, takip ve sevk kriterlerini bilmesini amaçlıyoruz. </a:t>
            </a:r>
            <a:endParaRPr lang="tr-TR" sz="2400" dirty="0" smtClean="0"/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dimer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Fibrin pıhtısı üzerine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plazminin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etkisi ile ortaya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çıkan bir fibrin yıkım ürünü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PE tanısını dışlamada iyi ( 500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dl’nin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altında ise dışlar)</a:t>
            </a:r>
          </a:p>
          <a:p>
            <a:pPr>
              <a:buNone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31</a:t>
            </a:fld>
            <a:endParaRPr kumimoji="0"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908720"/>
            <a:ext cx="4901530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5796136" y="1772816"/>
            <a:ext cx="2736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• PA Akciğer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grafisi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– Sağ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alt lobda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fokal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periferal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konsolidasyon (ok).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• PE hastalarının çok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azında görülen klasik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Hampton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hörgücü”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bulgusu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emboli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ile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tıkanan artere bağlı gelişen</a:t>
            </a: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pulmoner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infarktı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düşündürür.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EKG: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Ayırıcı tanıda önemli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%46 hastada normal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Taşikardi ve/veya ST-T değişikliği%40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Sol aks %13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S1Q3T3 sadece %12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Masif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PE’de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miyokard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iskemi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bulguları</a:t>
            </a:r>
          </a:p>
          <a:p>
            <a:pPr>
              <a:buNone/>
            </a:pP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Arteriyel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kan gazı:</a:t>
            </a:r>
          </a:p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Hipoksemi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(Ciddi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hipoksemi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kötü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prognozu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gösterir)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Hipokarbi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Respiratuvar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alkaloz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P.EMBOLİ EKG ÖRNEĞİ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33</a:t>
            </a:fld>
            <a:endParaRPr kumimoji="0"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9928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Venöz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dopler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USG:</a:t>
            </a: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DVT göstermede kullanılır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Noninvaziv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ancak uygulayıcı bağımlıdır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V/Q sintigrafi:</a:t>
            </a: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Akciğer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grafisi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anormal hastalarda iyi sonuç vermez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Test öncesi olasılığı yüksek, V/Q olasılığı düşük hastaların %40’ında PE vardır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Kontrast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allerjisi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böbrek yetmezliği ve gebelikte avantajlıdır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BT: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Tercih edilen yöntem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PE olmasa da tanıda yardımcı</a:t>
            </a:r>
          </a:p>
          <a:p>
            <a:pPr>
              <a:buNone/>
            </a:pP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Pulmoner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anjiografi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Normalse PE tanısı dışlanır,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intraluminar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dolma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defekti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varsa tanı konur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Tercih edilmeme nedenleri: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Ciddi yan etkiler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Teknik malzeme gerekli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Yorumlanması zor olabilir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Pahalı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Ciddi böbrek yetmezliklerinde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kontrendike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P.EMBOLİ BT’Sİ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36</a:t>
            </a:fld>
            <a:endParaRPr kumimoji="0" lang="en-US"/>
          </a:p>
        </p:txBody>
      </p:sp>
      <p:pic>
        <p:nvPicPr>
          <p:cNvPr id="6" name="Picture 6" descr="pe_c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340768"/>
            <a:ext cx="7992888" cy="47853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Aort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Disseksiyonu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Risk faktörleri: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Kontrolsüz HT,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koarktasyon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bikuspid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kapak, aort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stenozu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marfan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ehler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danlos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sendromu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ateroskleroz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gebelik, orta ileri yaş, erkek cinsiyet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Orta hat 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substernal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 bölgede, sırta ve karına yayılan yırtıcı, kesici, yakıcı bir ağrı</a:t>
            </a:r>
          </a:p>
          <a:p>
            <a:pPr>
              <a:buNone/>
            </a:pP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• Başlangıçta ağrı tipik olarak ani ve çok şiddetlidir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Arteriyel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dalların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oklüzyonuna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bağlı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stroke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AMI,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ekstremite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iskemileri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görülür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Kardiyak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tamponad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ses kısıklığı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Horner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sendromu olabilir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38</a:t>
            </a:fld>
            <a:endParaRPr kumimoji="0"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Akciğer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grafisinde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Mediastende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genişleme görülür (%75)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Yüzük belirtisi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Sol ana bronş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elevasyonu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NG sondanın yer değiştirmesi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Kalsiyum bulgusu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Akciğer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grafisi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tanıyı dışlamak için yeterli değil!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</a:t>
            </a:fld>
            <a:endParaRPr kumimoji="0"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Anjiografi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Tanı için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gold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standart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anjiografidir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Pahalı, zaman gerektiren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invaziv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bir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yöntemdir.</a:t>
            </a:r>
          </a:p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BT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Diğer görüntüleme yöntemlerinden daha az güvenilir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Noninvaziv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yaygın ve hızlı</a:t>
            </a: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MR: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Çok güvenilir görüntüleme yöntemi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Zaman gerektiren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Acil ulaşılabilirliği zor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Stabil olmayan hastalar için uygun değil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41</a:t>
            </a:fld>
            <a:endParaRPr kumimoji="0"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42493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Spontan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Pnömotoraks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Barometrik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basınçtaki artışa bağlı olarak gelişir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Risk faktörleri: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Sigara, KOAH,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idiopatik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pulmoner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fleb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hastalığı veya başka akciğer patolojileri</a:t>
            </a:r>
          </a:p>
          <a:p>
            <a:pPr>
              <a:buNone/>
            </a:pP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• Göğüs ağrısı ani başlangıçlı, keskin, batıcı, 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plöretik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 karakterdedir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ve nefes darlığı semptomu eşlik eder.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Fizik muayenede boyun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venöz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dolgunluğu,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trakeanın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karşı tarafa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deviasyonu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hipotansiyon, solunum seslerinde azalma veya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yokluk, perküsyonda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hiperrezorans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• Tanı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fizik muayene ve akciğer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grafi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ile konur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43</a:t>
            </a:fld>
            <a:endParaRPr kumimoji="0"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9208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Özefagus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Rüptürü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Güçlü bir kusma 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epizotundan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 sonra ani başlangıçlı, 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substernal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, keskin göğüs ağrısı vardır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Hasta terli,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dispneik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kötü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görünümlüdür.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FM genelde normaldir ancak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pnömotoraks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 cilt altı hava bulguları olabilir.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45</a:t>
            </a:fld>
            <a:endParaRPr kumimoji="0"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16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Grafide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Plevral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effüzyon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Pnömotoraks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Pnömomediastinum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Pnömoperiteneum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Subkutan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hava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Mediastinal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genişleme görülebilir.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Tanı için kontrastlı görüntüleme gerekir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Perikardit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Substernal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 ağrı</a:t>
            </a:r>
          </a:p>
          <a:p>
            <a:pPr>
              <a:buNone/>
            </a:pPr>
            <a:endParaRPr lang="tr-TR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• Akut, keskin, ciddi</a:t>
            </a:r>
          </a:p>
          <a:p>
            <a:pPr>
              <a:buNone/>
            </a:pPr>
            <a:endParaRPr lang="tr-TR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2400" i="1" dirty="0" smtClean="0">
                <a:latin typeface="Times New Roman" pitchFamily="18" charset="0"/>
                <a:cs typeface="Times New Roman" pitchFamily="18" charset="0"/>
              </a:rPr>
              <a:t>• Sırta, boyuna ve omuza yayılır</a:t>
            </a:r>
            <a:endParaRPr lang="tr-TR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E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• Yatmakla ve nefes almakla artar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i="1" u="sng" dirty="0" smtClean="0">
                <a:latin typeface="Times New Roman" pitchFamily="18" charset="0"/>
                <a:cs typeface="Times New Roman" pitchFamily="18" charset="0"/>
              </a:rPr>
              <a:t>Öne eğilmekle azalır</a:t>
            </a:r>
            <a:endParaRPr lang="tr-TR" sz="24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48</a:t>
            </a:fld>
            <a:endParaRPr kumimoji="0" lang="en-US"/>
          </a:p>
        </p:txBody>
      </p:sp>
      <p:sp>
        <p:nvSpPr>
          <p:cNvPr id="7" name="6 Dikdörtgen"/>
          <p:cNvSpPr/>
          <p:nvPr/>
        </p:nvSpPr>
        <p:spPr>
          <a:xfrm>
            <a:off x="467544" y="285293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• EKG: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Yaygın ST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elevasyonu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T dalga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inversiyonu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PR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segment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depresyonu (spesifik)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Perkardiyal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sürtünme sesi tanıyı destekler,ancak yokluğu tanıyı dışlamaz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PERİKARDİT EKG ÖRNEĞİ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49</a:t>
            </a:fld>
            <a:endParaRPr kumimoji="0"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6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AĞRI FİZYOPATOLOJİSİ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Afferent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ağrı lifleri ikiye ayrılır;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Somatik:</a:t>
            </a: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Dermis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parietal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plevrayı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innerve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eder.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korda kendilerine ait seviyelerden girer.</a:t>
            </a:r>
          </a:p>
          <a:p>
            <a:pPr>
              <a:buNone/>
            </a:pPr>
            <a:r>
              <a:rPr lang="tr-TR" sz="2400" i="1" u="sng" dirty="0" smtClean="0">
                <a:latin typeface="Times New Roman" pitchFamily="18" charset="0"/>
                <a:cs typeface="Times New Roman" pitchFamily="18" charset="0"/>
              </a:rPr>
              <a:t>– İyi tanımlanır ve yeri net gösterilebilir.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Keskin bir ağrı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patterni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vardır.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Pnömoni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Keskin, batıcı ve 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plöretik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 tipte göğüs ağrısı yapar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Ateş, öksürük, balgam,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hipoksi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Akciğer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oskültasyonunda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solunum seslerinde azalma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bronşial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solunum sesleri alınır.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Akciğer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grafisi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istenir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51</a:t>
            </a:fld>
            <a:endParaRPr kumimoji="0"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574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Mitral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Valv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Prolapsusu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Kadınlarda daha sık görülür.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• Ağrı sıklıkla 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istirahatte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 gelir.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Atipik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ağrı tarifler; baş dönmesi,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hiperventilasyon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anksiyöz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/depresyon ve yorgunluk ile karakterizedir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Çarpıntı, SVT,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ventriküler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disritmiler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eşlik eder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53</a:t>
            </a:fld>
            <a:endParaRPr kumimoji="0" lang="en-US"/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Ağrı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papiller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kas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gerimine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bağlı olup tedavide b</a:t>
            </a:r>
          </a:p>
          <a:p>
            <a:pPr>
              <a:buNone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blokerler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faydalıdır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Dinlemekle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midsistolik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klik ve geç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sistoliküfürüm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duyulur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Tanıda EKO kullanılır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Senkop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stroke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KKY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disritmiler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MVP’nun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ciddi komplikasyonudur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12776"/>
            <a:ext cx="35638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Kas İskelet Sistemi Kaynaklı</a:t>
            </a:r>
            <a:br>
              <a:rPr lang="tr-TR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Hastalıklar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İyi lokalize edilen, keskin, pozisyona bağlı değişen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karakterdedir.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Göğsün belirli bir bölgesinin hafif veya ılımlı </a:t>
            </a:r>
            <a:r>
              <a:rPr lang="tr-TR" sz="2400" i="1" u="sng" dirty="0" err="1" smtClean="0">
                <a:latin typeface="Times New Roman" pitchFamily="18" charset="0"/>
                <a:cs typeface="Times New Roman" pitchFamily="18" charset="0"/>
              </a:rPr>
              <a:t>palpasyonuyla</a:t>
            </a:r>
            <a:r>
              <a:rPr lang="tr-TR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tamamen yeniden üretilebilen ağrı sıklıkla kas iskelet kaynaklı ağrıyı temsil etmektedir.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Kostakondrit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Kostaların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veya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sternal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eklemlerin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enflamasyonu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sonucu oluşur.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Keskin, sıkıştırıcı ve solunumla değişir</a:t>
            </a:r>
            <a:endParaRPr lang="tr-TR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Tietze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sendromu: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bir veya daha çok sayıda üst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kostal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kıkırdakta şişlik ve buna bağlı ağrı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Ksifodinia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ksifoid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enflamasyonu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sonucu gelişir.</a:t>
            </a:r>
          </a:p>
          <a:p>
            <a:pPr>
              <a:buNone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Ksifoid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çıkıntı üzerine hafifçe basmakla tetiklenen keskin, batıcı,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plöritik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göğüs ağrısına yol açar.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Teksidor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twinge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Kalbin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apeks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bölgesi yakınında 1-2 dakikalık ataklar halinde gelen kısa süreli,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bıçak saplanır gibi batıcı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göğüs rahatsızlığı olarak tanımlanır.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Kötü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postür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hareket azlığı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inspiryumla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ilişkili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Zona (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Herpes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Zoster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Varisella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zoster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virüsünün neden olduğu ikincil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infeksiyon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Virüs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dorsal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kök gangliyonları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kraniyal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sinir gangliyonlarında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latent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olarak kalır ve tekrar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reaktive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olduğunda sinir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trasesi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boyunca deriye yayılır.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Tetikleyen faktörler travma, stres, güneş yanığı, ileri yaş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immün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supresyondur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Klasik olarak tek taraflı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dermatomal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yerleşim gösteren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eritemli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zeminde, ağrılı, vezikül,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bül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püstüller ile karakterizedir.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Olguların % 90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ında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döküntü öncesi tutulan bölgede ağrı ortaya çıkar.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Ağrı batıcı, zonklayıcı karakterdedir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Ağrının başlaması ile döküntü arasındaki süre bazen 1 haftayı aşabilir.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Bazen olgular döküntü çıkmadan sadece ağrı ile seyredebilir (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zoster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sine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herpete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En sık komplikasyon ağrının 1 aydan fazla sürmesidir                    (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postherpetik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nevralji)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Gastrointestinal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Nedenler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Gastroözefageal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reflüyü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de içeren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dispepsi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sendromları sıklıkla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göğsün alt yarısında yanma hissi veya delinme şeklinde tanımlanan,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ağızda asidik bir tadın eşlik ettiği ağrıya yol açar.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s-ES" sz="2400" i="1" dirty="0" smtClean="0">
                <a:latin typeface="Times New Roman" pitchFamily="18" charset="0"/>
                <a:cs typeface="Times New Roman" pitchFamily="18" charset="0"/>
              </a:rPr>
              <a:t>Semptomlar yatar pozisyonda artar ve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 antiasitlerle azalır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Özefageal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spazm sıklıkla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reflü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hastalığı ile birliktedir ve ani başlayan,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sıklıkla sıcak veya soğuk içeceklerle, fazla miktarda yemekle tetiklenen, çoğunlukla saatler süren 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künt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, sıkıştırıcı 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substernal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 göğüs ağrısı ile karakterizedir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600" b="1" dirty="0" err="1" smtClean="0">
                <a:latin typeface="Times New Roman" pitchFamily="18" charset="0"/>
                <a:cs typeface="Times New Roman" pitchFamily="18" charset="0"/>
              </a:rPr>
              <a:t>Visseral</a:t>
            </a:r>
            <a:r>
              <a:rPr lang="tr-TR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İç organları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innerve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eder</a:t>
            </a:r>
          </a:p>
          <a:p>
            <a:pPr>
              <a:buNone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korda farklı birçok seviyelerden girer</a:t>
            </a:r>
          </a:p>
          <a:p>
            <a:pPr>
              <a:buNone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2600" i="1" u="sng" dirty="0" smtClean="0">
                <a:latin typeface="Times New Roman" pitchFamily="18" charset="0"/>
                <a:cs typeface="Times New Roman" pitchFamily="18" charset="0"/>
              </a:rPr>
              <a:t>Ağrı zor tanımlanır ve lokalize edilemezler, sınırları net değildir</a:t>
            </a:r>
          </a:p>
          <a:p>
            <a:pPr>
              <a:buNone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– Bu nedenle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viseral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ağrısı olanlar </a:t>
            </a:r>
            <a:r>
              <a:rPr lang="tr-TR" sz="2600" i="1" dirty="0" smtClean="0">
                <a:latin typeface="Times New Roman" pitchFamily="18" charset="0"/>
                <a:cs typeface="Times New Roman" pitchFamily="18" charset="0"/>
              </a:rPr>
              <a:t>rahatsızlık hissi, ağırlık, sancı 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gibi terimleri daha çok kullanırlar.</a:t>
            </a:r>
          </a:p>
          <a:p>
            <a:pPr>
              <a:buNone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Viseral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ağrı komşu somatik sinirlerle farklı bir bölgeye yansıdığından hastalar sıklıkla ağrının kaynaklandığı yeri yanlış yorumlarlar.</a:t>
            </a:r>
          </a:p>
          <a:p>
            <a:pPr>
              <a:buNone/>
            </a:pPr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6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Gastrointestinal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Nedenler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Peptik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ülser klasik olarak 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epigastrik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 bölgede 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postprandial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künt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,  bir ağrı şeklinde karakterizedir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.Hastalar sıklıkla uykudan rahatsızlık ile uyandıklarını anlatırlar.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Duodenal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ülser ağrısı genellikle yemekten sonra azalır.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Safra kesesi ve pankreas rahatsızlıklarında sağ üst kadran ağrısı,</a:t>
            </a:r>
          </a:p>
          <a:p>
            <a:pPr>
              <a:buNone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epigastrik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duyarlılık ve göğüs ağrısı birlikte olabilir.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60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İskemik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durumların antiasit tedaviye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özefageal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hastalıkların nitrata yanıt verebileceği unutulmamalı!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61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Panik Atak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Aşağıdaki bulgulardan en az dördü ile birlikte tekrarlayıcı beklenmeyen panik ataklarla karakterizedir.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	Çarpıntı, terleme,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derealizasyon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titreme,kontrolü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kaybetme, ölüm korkusu, nefes darlığı, tıkanma,bulantı, 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parestezi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üşüme veya sıcak basması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62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Panik atak ve diğer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anksiyete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rahatsızlıklarında sempatik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tonus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artar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Bu durum KAH için bağımsız risk faktörü olabilir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63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Özet olarak göğüs ağrılı hastaya yaklaşımda aşağıdaki algoritma takip edilebilir.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Öncelikle hayatı tehdit eden acil durumlar düşünülmeli ve dışlanmalıdır.Kliniği stabil olmayan hastalar uygun koşullar altında acil servislere nakil edilmelidir.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Acil bakım gerekli değil ve hastadaki göğüs ağrısı stabil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anjina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pektoris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ile uyumlu ise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tedavisi planlanmalı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veya kardiyoloji polikliniğine yönlendirilmelidir.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64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Semptomlar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anjina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ile uyumlu değil fakat koroner arter hastalığı için risk faktörleri varsa, KAH araştırılması için gerekli planlama yapılmalıdır.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Semptomlar kas iskelet sistemi kaynaklı ise NSAID verilir.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Semptomlar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gastrointestinal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kaynaklı ise anti asit tedavi ve ileri tetkikler için gerekli düzenleme yapılır.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Semptomlar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psikojenik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kökenli ise tedavisi düzenlenir, gerekiyorsa psikiyatri konsültasyonu planlanır.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Göğüs duvarı ile ilgili patolojiler araştırılır( zona gibi)</a:t>
            </a:r>
          </a:p>
          <a:p>
            <a:pPr>
              <a:buNone/>
            </a:pPr>
            <a:endParaRPr lang="tr-TR" sz="24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65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KAYNAK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2400" dirty="0" err="1" smtClean="0">
                <a:latin typeface="Segoe Print" pitchFamily="2" charset="0"/>
                <a:cs typeface="Times New Roman" pitchFamily="18" charset="0"/>
              </a:rPr>
              <a:t>Medscape</a:t>
            </a:r>
            <a:endParaRPr lang="tr-TR" sz="2400" dirty="0" smtClean="0">
              <a:latin typeface="Segoe Print" pitchFamily="2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sz="2400" dirty="0" err="1" smtClean="0">
                <a:latin typeface="Segoe Print" pitchFamily="2" charset="0"/>
                <a:cs typeface="Times New Roman" pitchFamily="18" charset="0"/>
              </a:rPr>
              <a:t>Emedicine</a:t>
            </a:r>
            <a:r>
              <a:rPr lang="tr-TR" sz="2400" dirty="0" smtClean="0">
                <a:latin typeface="Segoe Print" pitchFamily="2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tr-TR" sz="2400" dirty="0" err="1" smtClean="0">
                <a:latin typeface="Segoe Print" pitchFamily="2" charset="0"/>
                <a:cs typeface="Times New Roman" pitchFamily="18" charset="0"/>
              </a:rPr>
              <a:t>Tintinalli</a:t>
            </a:r>
            <a:r>
              <a:rPr lang="tr-TR" sz="2400" dirty="0" smtClean="0">
                <a:latin typeface="Segoe Print" pitchFamily="2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tr-TR" sz="2400" dirty="0" smtClean="0">
                <a:latin typeface="Segoe Print" pitchFamily="2" charset="0"/>
                <a:cs typeface="Times New Roman" pitchFamily="18" charset="0"/>
              </a:rPr>
              <a:t>Birinci basamakta tanı ve tedavi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66</a:t>
            </a:fld>
            <a:endParaRPr kumimoji="0" lang="en-US"/>
          </a:p>
        </p:txBody>
      </p:sp>
      <p:pic>
        <p:nvPicPr>
          <p:cNvPr id="6" name="Picture 4" descr="ani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grayscl/>
          </a:blip>
          <a:srcRect/>
          <a:stretch>
            <a:fillRect/>
          </a:stretch>
        </p:blipFill>
        <p:spPr bwMode="auto">
          <a:xfrm>
            <a:off x="899592" y="3717032"/>
            <a:ext cx="74888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5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tr-TR" sz="5400" dirty="0" smtClean="0">
                <a:latin typeface="Segoe Script" pitchFamily="34" charset="0"/>
              </a:rPr>
              <a:t>SABRINIZ İÇİN </a:t>
            </a:r>
          </a:p>
          <a:p>
            <a:pPr>
              <a:buNone/>
            </a:pPr>
            <a:r>
              <a:rPr lang="tr-TR" sz="5400" dirty="0" smtClean="0">
                <a:latin typeface="Segoe Script" pitchFamily="34" charset="0"/>
              </a:rPr>
              <a:t>	TEŞEKKÜR EDERİM</a:t>
            </a:r>
            <a:endParaRPr lang="tr-TR" sz="5400" dirty="0">
              <a:latin typeface="Segoe Script" pitchFamily="34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67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Fizyolojik, psikolojik, kültürel faktörler, yaş,cinsiyet, kullanılan ilaçlar ve alkol ağrının hasta tarafından algılanma ve tanımlanma biçimi üzerinde etki oluşturur.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SINIFLANDIRMA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Göğüs duvarı ağrısı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Keskin bir ağrıdır ve iyi lokalize edilir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2400" i="1" u="sng" dirty="0" err="1" smtClean="0">
                <a:latin typeface="Times New Roman" pitchFamily="18" charset="0"/>
                <a:cs typeface="Times New Roman" pitchFamily="18" charset="0"/>
              </a:rPr>
              <a:t>Palpasyon</a:t>
            </a:r>
            <a:r>
              <a:rPr lang="tr-TR" sz="2400" i="1" u="sng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400" i="1" u="sng" dirty="0" err="1" smtClean="0">
                <a:latin typeface="Times New Roman" pitchFamily="18" charset="0"/>
                <a:cs typeface="Times New Roman" pitchFamily="18" charset="0"/>
              </a:rPr>
              <a:t>ekstremite</a:t>
            </a:r>
            <a:r>
              <a:rPr lang="tr-TR" sz="2400" i="1" u="sng" dirty="0" smtClean="0">
                <a:latin typeface="Times New Roman" pitchFamily="18" charset="0"/>
                <a:cs typeface="Times New Roman" pitchFamily="18" charset="0"/>
              </a:rPr>
              <a:t> hareketiyle artar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Plöretik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göğüs ağrısı</a:t>
            </a:r>
          </a:p>
          <a:p>
            <a:pPr>
              <a:buNone/>
            </a:pP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– Keskin ve iyi lokalize edilir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2400" i="1" u="sng" dirty="0" smtClean="0">
                <a:latin typeface="Times New Roman" pitchFamily="18" charset="0"/>
                <a:cs typeface="Times New Roman" pitchFamily="18" charset="0"/>
              </a:rPr>
              <a:t>Solunum ve öksürükle artar</a:t>
            </a:r>
          </a:p>
          <a:p>
            <a:pPr>
              <a:buNone/>
            </a:pPr>
            <a:endParaRPr lang="tr-TR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Visseral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göğüs ağrısı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– Zayıf lokalize acı, ağırlık veya basınç hissi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8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27.10.2015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9</a:t>
            </a:fld>
            <a:endParaRPr kumimoji="0"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249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</TotalTime>
  <Words>2393</Words>
  <Application>Microsoft Office PowerPoint</Application>
  <PresentationFormat>Ekran Gösterisi (4:3)</PresentationFormat>
  <Paragraphs>555</Paragraphs>
  <Slides>67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67</vt:i4>
      </vt:variant>
    </vt:vector>
  </HeadingPairs>
  <TitlesOfParts>
    <vt:vector size="68" baseType="lpstr">
      <vt:lpstr>Ofis Teması</vt:lpstr>
      <vt:lpstr>GÖĞÜS AĞRILI HASTAYA YAKLAŞIM</vt:lpstr>
      <vt:lpstr>PLAN</vt:lpstr>
      <vt:lpstr>  </vt:lpstr>
      <vt:lpstr>Slayt 4</vt:lpstr>
      <vt:lpstr>AĞRI FİZYOPATOLOJİSİ</vt:lpstr>
      <vt:lpstr>Slayt 6</vt:lpstr>
      <vt:lpstr>Slayt 7</vt:lpstr>
      <vt:lpstr>SINIFLANDIRMA</vt:lpstr>
      <vt:lpstr>Slayt 9</vt:lpstr>
      <vt:lpstr>İLK YAKLAŞIM</vt:lpstr>
      <vt:lpstr>İLK YAKLAŞIM</vt:lpstr>
      <vt:lpstr>İLK YAKLAŞIM</vt:lpstr>
      <vt:lpstr>İLK YAKLAŞIM</vt:lpstr>
      <vt:lpstr>İLK YAKLAŞIM</vt:lpstr>
      <vt:lpstr>AYIRICI TANIDA ÖNCELİKLİ DURUMLAR</vt:lpstr>
      <vt:lpstr>   </vt:lpstr>
      <vt:lpstr>AKS (Akut koroner sendromlar)</vt:lpstr>
      <vt:lpstr>  </vt:lpstr>
      <vt:lpstr>İSKEMİ EŞDEĞERİ SEMPTOMLAR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Pulmoner Emboli (PE yada PTE)</vt:lpstr>
      <vt:lpstr>Slayt 28</vt:lpstr>
      <vt:lpstr>Slayt 29</vt:lpstr>
      <vt:lpstr>Slayt 30</vt:lpstr>
      <vt:lpstr>Slayt 31</vt:lpstr>
      <vt:lpstr>Slayt 32</vt:lpstr>
      <vt:lpstr>P.EMBOLİ EKG ÖRNEĞİ</vt:lpstr>
      <vt:lpstr>Slayt 34</vt:lpstr>
      <vt:lpstr>Slayt 35</vt:lpstr>
      <vt:lpstr>P.EMBOLİ BT’Sİ</vt:lpstr>
      <vt:lpstr>Aort Disseksiyonu</vt:lpstr>
      <vt:lpstr>Slayt 38</vt:lpstr>
      <vt:lpstr>Slayt 39</vt:lpstr>
      <vt:lpstr>Slayt 40</vt:lpstr>
      <vt:lpstr>Slayt 41</vt:lpstr>
      <vt:lpstr>Spontan Pnömotoraks</vt:lpstr>
      <vt:lpstr>  </vt:lpstr>
      <vt:lpstr>Özefagus Rüptürü</vt:lpstr>
      <vt:lpstr>Slayt 45</vt:lpstr>
      <vt:lpstr>Slayt 46</vt:lpstr>
      <vt:lpstr>Perikardit</vt:lpstr>
      <vt:lpstr>Slayt 48</vt:lpstr>
      <vt:lpstr>PERİKARDİT EKG ÖRNEĞİ</vt:lpstr>
      <vt:lpstr>Pnömoni</vt:lpstr>
      <vt:lpstr>Slayt 51</vt:lpstr>
      <vt:lpstr>Mitral Valv Prolapsusu</vt:lpstr>
      <vt:lpstr>Slayt 53</vt:lpstr>
      <vt:lpstr>Kas İskelet Sistemi Kaynaklı Hastalıklar</vt:lpstr>
      <vt:lpstr>Slayt 55</vt:lpstr>
      <vt:lpstr>Zona (Herpes Zoster)</vt:lpstr>
      <vt:lpstr>   </vt:lpstr>
      <vt:lpstr>   </vt:lpstr>
      <vt:lpstr>Gastrointestinal Nedenler</vt:lpstr>
      <vt:lpstr>Gastrointestinal Nedenler</vt:lpstr>
      <vt:lpstr>Slayt 61</vt:lpstr>
      <vt:lpstr>Panik Atak</vt:lpstr>
      <vt:lpstr>Slayt 63</vt:lpstr>
      <vt:lpstr>  </vt:lpstr>
      <vt:lpstr>  </vt:lpstr>
      <vt:lpstr>KAYNAK</vt:lpstr>
      <vt:lpstr>Slayt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GÖĞÜS AĞRILI HASTAYA YAKLAŞIM</dc:title>
  <dc:creator>ARDIÇ</dc:creator>
  <cp:lastModifiedBy>ARDIÇ</cp:lastModifiedBy>
  <cp:revision>83</cp:revision>
  <dcterms:created xsi:type="dcterms:W3CDTF">2015-10-13T20:43:10Z</dcterms:created>
  <dcterms:modified xsi:type="dcterms:W3CDTF">2015-10-26T18:16:51Z</dcterms:modified>
</cp:coreProperties>
</file>