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6"/>
  </p:notesMasterIdLst>
  <p:sldIdLst>
    <p:sldId id="256" r:id="rId3"/>
    <p:sldId id="391" r:id="rId4"/>
    <p:sldId id="426" r:id="rId5"/>
    <p:sldId id="425" r:id="rId6"/>
    <p:sldId id="257" r:id="rId7"/>
    <p:sldId id="285" r:id="rId8"/>
    <p:sldId id="295" r:id="rId9"/>
    <p:sldId id="258" r:id="rId10"/>
    <p:sldId id="286" r:id="rId11"/>
    <p:sldId id="287" r:id="rId12"/>
    <p:sldId id="262" r:id="rId13"/>
    <p:sldId id="409" r:id="rId14"/>
    <p:sldId id="441" r:id="rId15"/>
    <p:sldId id="442" r:id="rId16"/>
    <p:sldId id="440" r:id="rId17"/>
    <p:sldId id="407" r:id="rId18"/>
    <p:sldId id="408" r:id="rId19"/>
    <p:sldId id="379" r:id="rId20"/>
    <p:sldId id="265" r:id="rId21"/>
    <p:sldId id="296" r:id="rId22"/>
    <p:sldId id="392" r:id="rId23"/>
    <p:sldId id="393" r:id="rId24"/>
    <p:sldId id="297" r:id="rId25"/>
    <p:sldId id="266" r:id="rId26"/>
    <p:sldId id="394" r:id="rId27"/>
    <p:sldId id="395" r:id="rId28"/>
    <p:sldId id="267" r:id="rId29"/>
    <p:sldId id="396" r:id="rId30"/>
    <p:sldId id="275" r:id="rId31"/>
    <p:sldId id="414" r:id="rId32"/>
    <p:sldId id="453" r:id="rId33"/>
    <p:sldId id="443" r:id="rId34"/>
    <p:sldId id="263" r:id="rId35"/>
    <p:sldId id="380" r:id="rId36"/>
    <p:sldId id="444" r:id="rId37"/>
    <p:sldId id="381" r:id="rId38"/>
    <p:sldId id="264" r:id="rId39"/>
    <p:sldId id="445" r:id="rId40"/>
    <p:sldId id="410" r:id="rId41"/>
    <p:sldId id="411" r:id="rId42"/>
    <p:sldId id="427" r:id="rId43"/>
    <p:sldId id="446" r:id="rId44"/>
    <p:sldId id="412" r:id="rId45"/>
    <p:sldId id="268" r:id="rId46"/>
    <p:sldId id="429" r:id="rId47"/>
    <p:sldId id="366" r:id="rId48"/>
    <p:sldId id="397" r:id="rId49"/>
    <p:sldId id="430" r:id="rId50"/>
    <p:sldId id="367" r:id="rId51"/>
    <p:sldId id="431" r:id="rId52"/>
    <p:sldId id="398" r:id="rId53"/>
    <p:sldId id="400" r:id="rId54"/>
    <p:sldId id="399" r:id="rId55"/>
    <p:sldId id="432" r:id="rId56"/>
    <p:sldId id="293" r:id="rId57"/>
    <p:sldId id="368" r:id="rId58"/>
    <p:sldId id="401" r:id="rId59"/>
    <p:sldId id="269" r:id="rId60"/>
    <p:sldId id="433" r:id="rId61"/>
    <p:sldId id="435" r:id="rId62"/>
    <p:sldId id="434" r:id="rId63"/>
    <p:sldId id="457" r:id="rId64"/>
    <p:sldId id="436" r:id="rId65"/>
    <p:sldId id="369" r:id="rId66"/>
    <p:sldId id="403" r:id="rId67"/>
    <p:sldId id="280" r:id="rId68"/>
    <p:sldId id="370" r:id="rId69"/>
    <p:sldId id="404" r:id="rId70"/>
    <p:sldId id="371" r:id="rId71"/>
    <p:sldId id="270" r:id="rId72"/>
    <p:sldId id="372" r:id="rId73"/>
    <p:sldId id="437" r:id="rId74"/>
    <p:sldId id="438" r:id="rId75"/>
    <p:sldId id="405" r:id="rId76"/>
    <p:sldId id="271" r:id="rId77"/>
    <p:sldId id="439" r:id="rId78"/>
    <p:sldId id="373" r:id="rId79"/>
    <p:sldId id="384" r:id="rId80"/>
    <p:sldId id="415" r:id="rId81"/>
    <p:sldId id="416" r:id="rId82"/>
    <p:sldId id="450" r:id="rId83"/>
    <p:sldId id="277" r:id="rId84"/>
    <p:sldId id="451" r:id="rId85"/>
    <p:sldId id="417" r:id="rId86"/>
    <p:sldId id="449" r:id="rId87"/>
    <p:sldId id="279" r:id="rId88"/>
    <p:sldId id="421" r:id="rId89"/>
    <p:sldId id="388" r:id="rId90"/>
    <p:sldId id="447" r:id="rId91"/>
    <p:sldId id="422" r:id="rId92"/>
    <p:sldId id="276" r:id="rId93"/>
    <p:sldId id="448" r:id="rId94"/>
    <p:sldId id="470" r:id="rId9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42" autoAdjust="0"/>
    <p:restoredTop sz="83302" autoAdjust="0"/>
  </p:normalViewPr>
  <p:slideViewPr>
    <p:cSldViewPr snapToGrid="0">
      <p:cViewPr varScale="1">
        <p:scale>
          <a:sx n="83" d="100"/>
          <a:sy n="83" d="100"/>
        </p:scale>
        <p:origin x="5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B599C-88C4-4D7B-B20A-566A1D518C4D}" type="datetimeFigureOut">
              <a:rPr lang="tr-TR" smtClean="0"/>
              <a:t>2.06.2021</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494751-A8D7-45F6-9A8C-59730FDCB31E}" type="slidenum">
              <a:rPr lang="tr-TR" smtClean="0"/>
              <a:t>‹#›</a:t>
            </a:fld>
            <a:endParaRPr lang="tr-TR"/>
          </a:p>
        </p:txBody>
      </p:sp>
    </p:spTree>
    <p:extLst>
      <p:ext uri="{BB962C8B-B14F-4D97-AF65-F5344CB8AC3E}">
        <p14:creationId xmlns:p14="http://schemas.microsoft.com/office/powerpoint/2010/main" val="2772093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r>
              <a:rPr lang="tr-TR" sz="1800" b="0" i="0" u="none" strike="noStrike" baseline="0" dirty="0">
                <a:latin typeface="TimesNewRomanPSMT"/>
              </a:rPr>
              <a:t>Fistül, damar </a:t>
            </a:r>
            <a:r>
              <a:rPr lang="tr-TR" sz="1800" b="0" i="0" u="none" strike="noStrike" baseline="0" dirty="0" err="1">
                <a:latin typeface="TimesNewRomanPSMT"/>
              </a:rPr>
              <a:t>grefti</a:t>
            </a:r>
            <a:r>
              <a:rPr lang="tr-TR" sz="1800" b="0" i="0" u="none" strike="noStrike" baseline="0" dirty="0">
                <a:latin typeface="TimesNewRomanPSMT"/>
              </a:rPr>
              <a:t> uygulanmış ya da </a:t>
            </a:r>
            <a:r>
              <a:rPr lang="tr-TR" sz="1800" b="0" i="0" u="none" strike="noStrike" baseline="0" dirty="0" err="1">
                <a:latin typeface="TimesNewRomanPSMT"/>
              </a:rPr>
              <a:t>mastektomili</a:t>
            </a:r>
            <a:r>
              <a:rPr lang="tr-TR" sz="1800" b="0" i="0" u="none" strike="noStrike" baseline="0" dirty="0">
                <a:latin typeface="TimesNewRomanPSMT"/>
              </a:rPr>
              <a:t> meme tarafındaki kol, ödemli ve </a:t>
            </a:r>
            <a:r>
              <a:rPr lang="tr-TR" sz="1800" b="0" i="0" u="none" strike="noStrike" baseline="0" dirty="0" err="1">
                <a:latin typeface="TimesNewRomanPSMT"/>
              </a:rPr>
              <a:t>skarlı</a:t>
            </a:r>
            <a:r>
              <a:rPr lang="tr-TR" sz="1800" b="0" i="0" u="none" strike="noStrike" baseline="0" dirty="0">
                <a:latin typeface="TimesNewRomanPSMT"/>
              </a:rPr>
              <a:t> bölgeler, </a:t>
            </a:r>
            <a:r>
              <a:rPr lang="tr-TR" sz="1800" b="0" i="0" u="none" strike="noStrike" baseline="0" dirty="0" err="1">
                <a:latin typeface="TimesNewRomanPSMT"/>
              </a:rPr>
              <a:t>hematomlu</a:t>
            </a:r>
            <a:r>
              <a:rPr lang="tr-TR" sz="1800" b="0" i="0" u="none" strike="noStrike" baseline="0" dirty="0">
                <a:latin typeface="TimesNewRomanPSMT"/>
              </a:rPr>
              <a:t> kol, kan transfüzyonu ile IV sıvı tedavisi uygulanan kolda üst seviyeler </a:t>
            </a:r>
            <a:r>
              <a:rPr lang="tr-TR" sz="1800" b="0" i="0" u="none" strike="noStrike" baseline="0" dirty="0" err="1">
                <a:latin typeface="TimesNewRomanPSMT"/>
              </a:rPr>
              <a:t>venöz</a:t>
            </a:r>
            <a:r>
              <a:rPr lang="tr-TR" sz="1800" b="0" i="0" u="none" strike="noStrike" baseline="0" dirty="0">
                <a:latin typeface="TimesNewRomanPSMT"/>
              </a:rPr>
              <a:t> kan alımı için uygun değildir.</a:t>
            </a:r>
          </a:p>
          <a:p>
            <a:pPr algn="l"/>
            <a:r>
              <a:rPr lang="tr-TR" sz="1800" b="0" i="0" u="none" strike="noStrike" baseline="0" dirty="0">
                <a:latin typeface="TimesNewRomanPSMT"/>
              </a:rPr>
              <a:t>Hastaya IV </a:t>
            </a:r>
            <a:r>
              <a:rPr lang="tr-TR" sz="1800" b="0" i="0" u="none" strike="noStrike" baseline="0" dirty="0" err="1">
                <a:latin typeface="TimesNewRomanPSMT"/>
              </a:rPr>
              <a:t>infüzyon</a:t>
            </a:r>
            <a:r>
              <a:rPr lang="tr-TR" sz="1800" b="0" i="0" u="none" strike="noStrike" baseline="0" dirty="0">
                <a:latin typeface="TimesNewRomanPSMT"/>
              </a:rPr>
              <a:t> yapılıyorsa mümkünse diğer koldan kan alınmalıdır. Mümkün değilse </a:t>
            </a:r>
            <a:r>
              <a:rPr lang="tr-TR" sz="1800" b="0" i="0" u="none" strike="noStrike" baseline="0" dirty="0" err="1">
                <a:latin typeface="TimesNewRomanPSMT"/>
              </a:rPr>
              <a:t>infüzyona</a:t>
            </a:r>
            <a:r>
              <a:rPr lang="tr-TR" sz="1800" b="0" i="0" u="none" strike="noStrike" baseline="0" dirty="0">
                <a:latin typeface="TimesNewRomanPSMT"/>
              </a:rPr>
              <a:t> 10-20 dakika ara verildikten sonra kan alınmalıdır.</a:t>
            </a:r>
          </a:p>
          <a:p>
            <a:pPr algn="l"/>
            <a:r>
              <a:rPr lang="tr-TR" sz="1800" b="0" i="0" u="none" strike="noStrike" baseline="0" dirty="0">
                <a:latin typeface="TimesNewRomanPSMT"/>
              </a:rPr>
              <a:t>Kan alımı için ön kolun iç kısmındaki geniş ve yüzeye yakın damar seçilmelidir.</a:t>
            </a:r>
          </a:p>
          <a:p>
            <a:pPr algn="l"/>
            <a:endParaRPr lang="tr-TR" dirty="0"/>
          </a:p>
        </p:txBody>
      </p:sp>
      <p:sp>
        <p:nvSpPr>
          <p:cNvPr id="4" name="Slayt Numarası Yer Tutucusu 3"/>
          <p:cNvSpPr>
            <a:spLocks noGrp="1"/>
          </p:cNvSpPr>
          <p:nvPr>
            <p:ph type="sldNum" sz="quarter" idx="5"/>
          </p:nvPr>
        </p:nvSpPr>
        <p:spPr/>
        <p:txBody>
          <a:bodyPr/>
          <a:lstStyle/>
          <a:p>
            <a:fld id="{94494751-A8D7-45F6-9A8C-59730FDCB31E}" type="slidenum">
              <a:rPr lang="tr-TR" smtClean="0"/>
              <a:t>2</a:t>
            </a:fld>
            <a:endParaRPr lang="tr-TR"/>
          </a:p>
        </p:txBody>
      </p:sp>
    </p:spTree>
    <p:extLst>
      <p:ext uri="{BB962C8B-B14F-4D97-AF65-F5344CB8AC3E}">
        <p14:creationId xmlns:p14="http://schemas.microsoft.com/office/powerpoint/2010/main" val="3569993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Açlık plazma </a:t>
            </a:r>
            <a:r>
              <a:rPr lang="tr-TR" dirty="0" err="1"/>
              <a:t>glukoz</a:t>
            </a:r>
            <a:r>
              <a:rPr lang="tr-TR" dirty="0"/>
              <a:t> düzeyinin referans aralığı 70-99 mg/</a:t>
            </a:r>
            <a:r>
              <a:rPr lang="tr-TR" dirty="0" err="1"/>
              <a:t>dL</a:t>
            </a:r>
            <a:r>
              <a:rPr lang="tr-TR" dirty="0"/>
              <a:t> arasındadır. Hipoglisemi, 50 mg/</a:t>
            </a:r>
            <a:r>
              <a:rPr lang="tr-TR" dirty="0" err="1"/>
              <a:t>dL’nin</a:t>
            </a:r>
            <a:r>
              <a:rPr lang="tr-TR" dirty="0"/>
              <a:t> altında bir plazma </a:t>
            </a:r>
            <a:r>
              <a:rPr lang="tr-TR" dirty="0" err="1"/>
              <a:t>venöz</a:t>
            </a:r>
            <a:r>
              <a:rPr lang="tr-TR" dirty="0"/>
              <a:t> </a:t>
            </a:r>
            <a:r>
              <a:rPr lang="tr-TR" dirty="0" err="1"/>
              <a:t>glukoz</a:t>
            </a:r>
            <a:r>
              <a:rPr lang="tr-TR" dirty="0"/>
              <a:t> düzeyi ile belgelendirilir ancak semptomlara neden olan hipoglisemi düzeyinde önemli farklılıklar olabilir. İnsülin veya oral </a:t>
            </a:r>
            <a:r>
              <a:rPr lang="tr-TR" dirty="0" err="1"/>
              <a:t>hipoglisemik</a:t>
            </a:r>
            <a:r>
              <a:rPr lang="tr-TR" dirty="0"/>
              <a:t> ajan kullanmayan bir hastada </a:t>
            </a:r>
            <a:r>
              <a:rPr lang="tr-TR" dirty="0" err="1"/>
              <a:t>asemptomatik</a:t>
            </a:r>
            <a:r>
              <a:rPr lang="tr-TR" dirty="0"/>
              <a:t> hipoglisemi, çalışılan numunede, </a:t>
            </a:r>
            <a:r>
              <a:rPr lang="tr-TR" dirty="0" err="1"/>
              <a:t>glukozun</a:t>
            </a:r>
            <a:r>
              <a:rPr lang="tr-TR" dirty="0"/>
              <a:t> devam eden metabolizması nedeniyle özellikle de numunenin işlenmesinde gecikme olması durumunda </a:t>
            </a:r>
            <a:r>
              <a:rPr lang="tr-TR" dirty="0" err="1"/>
              <a:t>laboratuar</a:t>
            </a:r>
            <a:r>
              <a:rPr lang="tr-TR" dirty="0"/>
              <a:t> hatası olarak görülebilir. Hipoglisemi tanısı en iyi olarak, </a:t>
            </a:r>
            <a:r>
              <a:rPr lang="tr-TR" dirty="0" err="1"/>
              <a:t>labarotuvarla</a:t>
            </a:r>
            <a:r>
              <a:rPr lang="tr-TR" dirty="0"/>
              <a:t> doğrulanan tipik semptomlar ve takiben </a:t>
            </a:r>
            <a:r>
              <a:rPr lang="tr-TR" dirty="0" err="1"/>
              <a:t>glukoz</a:t>
            </a:r>
            <a:r>
              <a:rPr lang="tr-TR" dirty="0"/>
              <a:t> alındıktan sonra semptomların hafiflemesi ile konur. </a:t>
            </a:r>
          </a:p>
        </p:txBody>
      </p:sp>
      <p:sp>
        <p:nvSpPr>
          <p:cNvPr id="4" name="Slayt Numarası Yer Tutucusu 3"/>
          <p:cNvSpPr>
            <a:spLocks noGrp="1"/>
          </p:cNvSpPr>
          <p:nvPr>
            <p:ph type="sldNum" sz="quarter" idx="5"/>
          </p:nvPr>
        </p:nvSpPr>
        <p:spPr/>
        <p:txBody>
          <a:bodyPr/>
          <a:lstStyle/>
          <a:p>
            <a:fld id="{94494751-A8D7-45F6-9A8C-59730FDCB31E}" type="slidenum">
              <a:rPr lang="tr-TR" smtClean="0"/>
              <a:t>11</a:t>
            </a:fld>
            <a:endParaRPr lang="tr-TR"/>
          </a:p>
        </p:txBody>
      </p:sp>
    </p:spTree>
    <p:extLst>
      <p:ext uri="{BB962C8B-B14F-4D97-AF65-F5344CB8AC3E}">
        <p14:creationId xmlns:p14="http://schemas.microsoft.com/office/powerpoint/2010/main" val="4226258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Hipoglisemi </a:t>
            </a:r>
            <a:r>
              <a:rPr lang="tr-TR" dirty="0" err="1"/>
              <a:t>iyatrojenik</a:t>
            </a:r>
            <a:r>
              <a:rPr lang="tr-TR" dirty="0"/>
              <a:t>, </a:t>
            </a:r>
            <a:r>
              <a:rPr lang="tr-TR" dirty="0" err="1"/>
              <a:t>postprandiyal</a:t>
            </a:r>
            <a:r>
              <a:rPr lang="tr-TR" dirty="0"/>
              <a:t> veya açlık olarak tanımlanabilir. </a:t>
            </a:r>
            <a:r>
              <a:rPr lang="tr-TR" dirty="0" err="1"/>
              <a:t>Postprandiyal</a:t>
            </a:r>
            <a:r>
              <a:rPr lang="tr-TR" dirty="0"/>
              <a:t> hipoglisemi yemeklerden sonra ortaya çıkar ve genellikle hafiftir ve kendi kendini sınırlandırır. Hastalarda hızlı </a:t>
            </a:r>
            <a:r>
              <a:rPr lang="tr-TR" dirty="0" err="1"/>
              <a:t>gastrik</a:t>
            </a:r>
            <a:r>
              <a:rPr lang="tr-TR" dirty="0"/>
              <a:t> boşalma olduğunda </a:t>
            </a:r>
            <a:r>
              <a:rPr lang="tr-TR" dirty="0" err="1"/>
              <a:t>sindiri,m</a:t>
            </a:r>
            <a:r>
              <a:rPr lang="tr-TR" dirty="0"/>
              <a:t> hipoglisemisi ortaya çıkar. Bir yemekten sonra insülin düzeyleri hızla yükselir ve </a:t>
            </a:r>
            <a:r>
              <a:rPr lang="tr-TR" dirty="0" err="1"/>
              <a:t>glukoz</a:t>
            </a:r>
            <a:r>
              <a:rPr lang="tr-TR" dirty="0"/>
              <a:t> düzeylerine göre daha yavaş düşer, bu da hipoglisemi ile sonuçlanır. </a:t>
            </a:r>
          </a:p>
        </p:txBody>
      </p:sp>
      <p:sp>
        <p:nvSpPr>
          <p:cNvPr id="4" name="Slayt Numarası Yer Tutucusu 3"/>
          <p:cNvSpPr>
            <a:spLocks noGrp="1"/>
          </p:cNvSpPr>
          <p:nvPr>
            <p:ph type="sldNum" sz="quarter" idx="5"/>
          </p:nvPr>
        </p:nvSpPr>
        <p:spPr/>
        <p:txBody>
          <a:bodyPr/>
          <a:lstStyle/>
          <a:p>
            <a:fld id="{94494751-A8D7-45F6-9A8C-59730FDCB31E}" type="slidenum">
              <a:rPr lang="tr-TR" smtClean="0"/>
              <a:t>12</a:t>
            </a:fld>
            <a:endParaRPr lang="tr-TR"/>
          </a:p>
        </p:txBody>
      </p:sp>
    </p:spTree>
    <p:extLst>
      <p:ext uri="{BB962C8B-B14F-4D97-AF65-F5344CB8AC3E}">
        <p14:creationId xmlns:p14="http://schemas.microsoft.com/office/powerpoint/2010/main" val="2173066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Açlık hipoglisemi, reaktif hipoglisemiden çok daha az görülür ve insülin üreten pankreas tümörleri ve </a:t>
            </a:r>
            <a:r>
              <a:rPr lang="tr-TR" dirty="0" err="1"/>
              <a:t>hepatik</a:t>
            </a:r>
            <a:r>
              <a:rPr lang="tr-TR" dirty="0"/>
              <a:t>, adrenal veya </a:t>
            </a:r>
            <a:r>
              <a:rPr lang="tr-TR" dirty="0" err="1"/>
              <a:t>renal</a:t>
            </a:r>
            <a:r>
              <a:rPr lang="tr-TR" dirty="0"/>
              <a:t> yetmezlik de dahil olmak üzere daha şiddetli hastalığın habercisidir veya aşırı insülin veya </a:t>
            </a:r>
            <a:r>
              <a:rPr lang="tr-TR" dirty="0" err="1"/>
              <a:t>sülfonilüre</a:t>
            </a:r>
            <a:r>
              <a:rPr lang="tr-TR" dirty="0"/>
              <a:t> uygulaması sonucunda ortaya çıkabilir. Gerçek açlık hipoglisemisi, uzun süreli açlıkta aynı anda </a:t>
            </a:r>
            <a:r>
              <a:rPr lang="tr-TR" dirty="0" err="1"/>
              <a:t>glukoz</a:t>
            </a:r>
            <a:r>
              <a:rPr lang="tr-TR" dirty="0"/>
              <a:t> ve insülin ölçümü ile teyit edilmelidir. Bu teknik hipogliseminin aşırı insülin ile ilişkili olup olmadığını belirlemeye yardımcı olabilir.</a:t>
            </a:r>
          </a:p>
        </p:txBody>
      </p:sp>
      <p:sp>
        <p:nvSpPr>
          <p:cNvPr id="4" name="Slayt Numarası Yer Tutucusu 3"/>
          <p:cNvSpPr>
            <a:spLocks noGrp="1"/>
          </p:cNvSpPr>
          <p:nvPr>
            <p:ph type="sldNum" sz="quarter" idx="5"/>
          </p:nvPr>
        </p:nvSpPr>
        <p:spPr/>
        <p:txBody>
          <a:bodyPr/>
          <a:lstStyle/>
          <a:p>
            <a:fld id="{94494751-A8D7-45F6-9A8C-59730FDCB31E}" type="slidenum">
              <a:rPr lang="tr-TR" smtClean="0"/>
              <a:t>13</a:t>
            </a:fld>
            <a:endParaRPr lang="tr-TR"/>
          </a:p>
        </p:txBody>
      </p:sp>
    </p:spTree>
    <p:extLst>
      <p:ext uri="{BB962C8B-B14F-4D97-AF65-F5344CB8AC3E}">
        <p14:creationId xmlns:p14="http://schemas.microsoft.com/office/powerpoint/2010/main" val="1735713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4494751-A8D7-45F6-9A8C-59730FDCB31E}" type="slidenum">
              <a:rPr lang="tr-TR" smtClean="0"/>
              <a:t>14</a:t>
            </a:fld>
            <a:endParaRPr lang="tr-TR"/>
          </a:p>
        </p:txBody>
      </p:sp>
    </p:spTree>
    <p:extLst>
      <p:ext uri="{BB962C8B-B14F-4D97-AF65-F5344CB8AC3E}">
        <p14:creationId xmlns:p14="http://schemas.microsoft.com/office/powerpoint/2010/main" val="3307257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Lipid</a:t>
            </a:r>
            <a:r>
              <a:rPr lang="tr-TR" dirty="0"/>
              <a:t> düzeyleri genellikle </a:t>
            </a:r>
            <a:r>
              <a:rPr lang="tr-TR" dirty="0" err="1"/>
              <a:t>kardiyovasküler</a:t>
            </a:r>
            <a:r>
              <a:rPr lang="tr-TR" dirty="0"/>
              <a:t> riski değerlendirmek için istenir. </a:t>
            </a:r>
            <a:r>
              <a:rPr lang="tr-TR" dirty="0" err="1"/>
              <a:t>Şilomikronlar</a:t>
            </a:r>
            <a:r>
              <a:rPr lang="tr-TR" dirty="0"/>
              <a:t>, çok düşük yoğunluklu </a:t>
            </a:r>
            <a:r>
              <a:rPr lang="tr-TR" dirty="0" err="1"/>
              <a:t>lipoprotein</a:t>
            </a:r>
            <a:r>
              <a:rPr lang="tr-TR" dirty="0"/>
              <a:t> (VLDL),), düşük yoğunluklu </a:t>
            </a:r>
            <a:r>
              <a:rPr lang="tr-TR" dirty="0" err="1"/>
              <a:t>lipoprotein</a:t>
            </a:r>
            <a:r>
              <a:rPr lang="tr-TR" dirty="0"/>
              <a:t> (LDL), ve yüksek yoğunluklu </a:t>
            </a:r>
            <a:r>
              <a:rPr lang="tr-TR" dirty="0" err="1"/>
              <a:t>lipoprotein</a:t>
            </a:r>
            <a:r>
              <a:rPr lang="tr-TR" dirty="0"/>
              <a:t> (HDL) olmak üzere dört ana </a:t>
            </a:r>
            <a:r>
              <a:rPr lang="tr-TR" dirty="0" err="1"/>
              <a:t>lipoprotein</a:t>
            </a:r>
            <a:r>
              <a:rPr lang="tr-TR" dirty="0"/>
              <a:t> sınıfı vardır. LDL-C ve KKH riski arasında doğrudan bir ilişki vardır. HDL-C, kolesterolün karaciğere tersine taşınmasında işlev görür. HDL-C ve KKH güçlü bağımsız bir ters ilişkiye sahiptir; </a:t>
            </a:r>
            <a:r>
              <a:rPr lang="tr-TR" dirty="0" err="1"/>
              <a:t>HDL’deki</a:t>
            </a:r>
            <a:r>
              <a:rPr lang="tr-TR" dirty="0"/>
              <a:t> her 1 mg/</a:t>
            </a:r>
            <a:r>
              <a:rPr lang="tr-TR" dirty="0" err="1"/>
              <a:t>dL</a:t>
            </a:r>
            <a:r>
              <a:rPr lang="tr-TR" dirty="0"/>
              <a:t> azalma için koroner arter hastalığı (KAH) riski %2-3 arasında artar. </a:t>
            </a:r>
          </a:p>
        </p:txBody>
      </p:sp>
      <p:sp>
        <p:nvSpPr>
          <p:cNvPr id="4" name="Slayt Numarası Yer Tutucusu 3"/>
          <p:cNvSpPr>
            <a:spLocks noGrp="1"/>
          </p:cNvSpPr>
          <p:nvPr>
            <p:ph type="sldNum" sz="quarter" idx="5"/>
          </p:nvPr>
        </p:nvSpPr>
        <p:spPr/>
        <p:txBody>
          <a:bodyPr/>
          <a:lstStyle/>
          <a:p>
            <a:fld id="{94494751-A8D7-45F6-9A8C-59730FDCB31E}" type="slidenum">
              <a:rPr lang="tr-TR" smtClean="0"/>
              <a:t>15</a:t>
            </a:fld>
            <a:endParaRPr lang="tr-TR"/>
          </a:p>
        </p:txBody>
      </p:sp>
    </p:spTree>
    <p:extLst>
      <p:ext uri="{BB962C8B-B14F-4D97-AF65-F5344CB8AC3E}">
        <p14:creationId xmlns:p14="http://schemas.microsoft.com/office/powerpoint/2010/main" val="3763292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Ulusal Kolesterol Eğitim Programının Yetişkin Tedavi Paneli (ATP) III </a:t>
            </a:r>
            <a:r>
              <a:rPr lang="tr-TR" dirty="0" err="1"/>
              <a:t>kardiyovasküler</a:t>
            </a:r>
            <a:r>
              <a:rPr lang="tr-TR" dirty="0"/>
              <a:t> hastalık riskinin azaltılmasının teşvik edilmesi için bir araç olarak </a:t>
            </a:r>
            <a:r>
              <a:rPr lang="tr-TR" dirty="0" err="1"/>
              <a:t>lipid</a:t>
            </a:r>
            <a:r>
              <a:rPr lang="tr-TR" dirty="0"/>
              <a:t> taramasını önermektedir. ATP III </a:t>
            </a:r>
            <a:r>
              <a:rPr lang="tr-TR" dirty="0" err="1"/>
              <a:t>taraffından</a:t>
            </a:r>
            <a:r>
              <a:rPr lang="tr-TR" dirty="0"/>
              <a:t> tavsiye edilen standart </a:t>
            </a:r>
            <a:r>
              <a:rPr lang="tr-TR" dirty="0" err="1"/>
              <a:t>lipid</a:t>
            </a:r>
            <a:r>
              <a:rPr lang="tr-TR" dirty="0"/>
              <a:t> profili, dokuz saatlik açlık sonrası toplam kolesterol, HDL-C, </a:t>
            </a:r>
            <a:r>
              <a:rPr lang="tr-TR" dirty="0" err="1"/>
              <a:t>trigliseritlerin</a:t>
            </a:r>
            <a:r>
              <a:rPr lang="tr-TR" dirty="0"/>
              <a:t> ve hesaplanmış LDL-C’nin ölçümünü içerir. </a:t>
            </a:r>
          </a:p>
          <a:p>
            <a:r>
              <a:rPr lang="tr-TR" b="1" dirty="0"/>
              <a:t>LDL=Total kolesterol-HDL-</a:t>
            </a:r>
            <a:r>
              <a:rPr lang="tr-TR" b="1" dirty="0" err="1"/>
              <a:t>Trigliserit</a:t>
            </a:r>
            <a:r>
              <a:rPr lang="tr-TR" b="1" dirty="0"/>
              <a:t>/5</a:t>
            </a:r>
          </a:p>
          <a:p>
            <a:r>
              <a:rPr lang="tr-TR" dirty="0" err="1"/>
              <a:t>LDL’yi</a:t>
            </a:r>
            <a:r>
              <a:rPr lang="tr-TR" dirty="0"/>
              <a:t> hesaplamak için kullanılan </a:t>
            </a:r>
            <a:r>
              <a:rPr lang="tr-TR" dirty="0" err="1"/>
              <a:t>Friedewald</a:t>
            </a:r>
            <a:r>
              <a:rPr lang="tr-TR" dirty="0"/>
              <a:t> formülü , </a:t>
            </a:r>
            <a:r>
              <a:rPr lang="tr-TR" dirty="0" err="1"/>
              <a:t>Şilomikron</a:t>
            </a:r>
            <a:r>
              <a:rPr lang="tr-TR" dirty="0"/>
              <a:t>  mevcut olduğunda, </a:t>
            </a:r>
            <a:r>
              <a:rPr lang="tr-TR" dirty="0" err="1"/>
              <a:t>trigliseritler</a:t>
            </a:r>
            <a:r>
              <a:rPr lang="tr-TR" dirty="0"/>
              <a:t> 400 mg/</a:t>
            </a:r>
            <a:r>
              <a:rPr lang="tr-TR" dirty="0" err="1"/>
              <a:t>dL’den</a:t>
            </a:r>
            <a:r>
              <a:rPr lang="tr-TR" dirty="0"/>
              <a:t> yüksek olduğunda ve </a:t>
            </a:r>
            <a:r>
              <a:rPr lang="tr-TR" dirty="0" err="1"/>
              <a:t>disbetalipoproteinemi</a:t>
            </a:r>
            <a:r>
              <a:rPr lang="tr-TR" dirty="0"/>
              <a:t> (tip III </a:t>
            </a:r>
            <a:r>
              <a:rPr lang="tr-TR" dirty="0" err="1"/>
              <a:t>hiperlipidemi</a:t>
            </a:r>
            <a:r>
              <a:rPr lang="tr-TR" dirty="0"/>
              <a:t>) olduğunda üç koşulda geçerli değildir: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16</a:t>
            </a:fld>
            <a:endParaRPr lang="tr-TR"/>
          </a:p>
        </p:txBody>
      </p:sp>
    </p:spTree>
    <p:extLst>
      <p:ext uri="{BB962C8B-B14F-4D97-AF65-F5344CB8AC3E}">
        <p14:creationId xmlns:p14="http://schemas.microsoft.com/office/powerpoint/2010/main" val="857048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Lipid</a:t>
            </a:r>
            <a:r>
              <a:rPr lang="tr-TR" dirty="0"/>
              <a:t> ölçümlerinde, bazı fizyolojik ve analitik varyasyon kaynakları vardır. Testten önce aç olmamak </a:t>
            </a:r>
            <a:r>
              <a:rPr lang="tr-TR" dirty="0" err="1"/>
              <a:t>trigliseritleri</a:t>
            </a:r>
            <a:r>
              <a:rPr lang="tr-TR" dirty="0"/>
              <a:t> yüksektir ve </a:t>
            </a:r>
            <a:r>
              <a:rPr lang="tr-TR" dirty="0" err="1"/>
              <a:t>LDL’nin</a:t>
            </a:r>
            <a:r>
              <a:rPr lang="tr-TR" dirty="0"/>
              <a:t> hafife alınmasına yol açar. Total kolesterol ve HDL açlık </a:t>
            </a:r>
            <a:r>
              <a:rPr lang="tr-TR" dirty="0" err="1"/>
              <a:t>vey</a:t>
            </a:r>
            <a:r>
              <a:rPr lang="tr-TR" dirty="0"/>
              <a:t> </a:t>
            </a:r>
            <a:r>
              <a:rPr lang="tr-TR" dirty="0" err="1"/>
              <a:t>postprandiyal</a:t>
            </a:r>
            <a:r>
              <a:rPr lang="tr-TR" dirty="0"/>
              <a:t> durumda önemli farklılık göstermez. Diyet değişiklikleri yaklaşık 1-2 hafta içindeki </a:t>
            </a:r>
            <a:r>
              <a:rPr lang="tr-TR" dirty="0" err="1"/>
              <a:t>lipid</a:t>
            </a:r>
            <a:r>
              <a:rPr lang="tr-TR" dirty="0"/>
              <a:t> ölçümlerinde kendini belli etmeye başlar; bu nedenle, hastalar testten önce üç hafta stabil bir diyet yapmalıdır. </a:t>
            </a:r>
            <a:r>
              <a:rPr lang="tr-TR" dirty="0" err="1"/>
              <a:t>Trigliseritler</a:t>
            </a:r>
            <a:r>
              <a:rPr lang="tr-TR" dirty="0"/>
              <a:t> </a:t>
            </a:r>
            <a:r>
              <a:rPr lang="tr-TR" dirty="0" err="1"/>
              <a:t>diürnal</a:t>
            </a:r>
            <a:r>
              <a:rPr lang="tr-TR" dirty="0"/>
              <a:t> varyasyona sahip oldukları- sabah en düşük, öğleden sonra en yüksek değerlere ulaştığı- için sabah örnekleri tercih edilir</a:t>
            </a:r>
          </a:p>
        </p:txBody>
      </p:sp>
      <p:sp>
        <p:nvSpPr>
          <p:cNvPr id="4" name="Slayt Numarası Yer Tutucusu 3"/>
          <p:cNvSpPr>
            <a:spLocks noGrp="1"/>
          </p:cNvSpPr>
          <p:nvPr>
            <p:ph type="sldNum" sz="quarter" idx="5"/>
          </p:nvPr>
        </p:nvSpPr>
        <p:spPr/>
        <p:txBody>
          <a:bodyPr/>
          <a:lstStyle/>
          <a:p>
            <a:fld id="{94494751-A8D7-45F6-9A8C-59730FDCB31E}" type="slidenum">
              <a:rPr lang="tr-TR" smtClean="0"/>
              <a:t>17</a:t>
            </a:fld>
            <a:endParaRPr lang="tr-TR"/>
          </a:p>
        </p:txBody>
      </p:sp>
    </p:spTree>
    <p:extLst>
      <p:ext uri="{BB962C8B-B14F-4D97-AF65-F5344CB8AC3E}">
        <p14:creationId xmlns:p14="http://schemas.microsoft.com/office/powerpoint/2010/main" val="2653463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Major</a:t>
            </a:r>
            <a:r>
              <a:rPr lang="tr-TR" dirty="0"/>
              <a:t> hastalık veya yaralanma durumlarında ölçüm için 2-3 ay beklemek gerekebilir. Kolesterol düzeyleri, </a:t>
            </a:r>
            <a:r>
              <a:rPr lang="tr-TR" dirty="0" err="1"/>
              <a:t>miyokard</a:t>
            </a:r>
            <a:r>
              <a:rPr lang="tr-TR" dirty="0"/>
              <a:t> enfarktüsü sonrası 24 saatte azalır ve 12 haftaya kadar baskılanmıştır. </a:t>
            </a:r>
            <a:r>
              <a:rPr lang="tr-TR" dirty="0" err="1"/>
              <a:t>Sekonder</a:t>
            </a:r>
            <a:r>
              <a:rPr lang="tr-TR" dirty="0"/>
              <a:t> </a:t>
            </a:r>
            <a:r>
              <a:rPr lang="tr-TR" dirty="0" err="1"/>
              <a:t>dislipideminin</a:t>
            </a:r>
            <a:r>
              <a:rPr lang="tr-TR" dirty="0"/>
              <a:t> başlıca nedenleri arasında </a:t>
            </a:r>
            <a:r>
              <a:rPr lang="tr-TR" dirty="0" err="1"/>
              <a:t>diabetes</a:t>
            </a:r>
            <a:r>
              <a:rPr lang="tr-TR" dirty="0"/>
              <a:t> </a:t>
            </a:r>
            <a:r>
              <a:rPr lang="tr-TR" dirty="0" err="1"/>
              <a:t>mellitus</a:t>
            </a:r>
            <a:r>
              <a:rPr lang="tr-TR" dirty="0"/>
              <a:t>, </a:t>
            </a:r>
            <a:r>
              <a:rPr lang="tr-TR" dirty="0" err="1"/>
              <a:t>hipotiroidizm</a:t>
            </a:r>
            <a:r>
              <a:rPr lang="tr-TR" dirty="0"/>
              <a:t>, </a:t>
            </a:r>
            <a:r>
              <a:rPr lang="tr-TR" dirty="0" err="1"/>
              <a:t>nefrotik</a:t>
            </a:r>
            <a:r>
              <a:rPr lang="tr-TR" dirty="0"/>
              <a:t> sendrom ve </a:t>
            </a:r>
            <a:r>
              <a:rPr lang="tr-TR" dirty="0" err="1"/>
              <a:t>obstrüktif</a:t>
            </a:r>
            <a:r>
              <a:rPr lang="tr-TR" dirty="0"/>
              <a:t> karaciğer hastalığı gelmektedir.</a:t>
            </a:r>
          </a:p>
        </p:txBody>
      </p:sp>
      <p:sp>
        <p:nvSpPr>
          <p:cNvPr id="4" name="Slayt Numarası Yer Tutucusu 3"/>
          <p:cNvSpPr>
            <a:spLocks noGrp="1"/>
          </p:cNvSpPr>
          <p:nvPr>
            <p:ph type="sldNum" sz="quarter" idx="5"/>
          </p:nvPr>
        </p:nvSpPr>
        <p:spPr/>
        <p:txBody>
          <a:bodyPr/>
          <a:lstStyle/>
          <a:p>
            <a:fld id="{94494751-A8D7-45F6-9A8C-59730FDCB31E}" type="slidenum">
              <a:rPr lang="tr-TR" smtClean="0"/>
              <a:t>18</a:t>
            </a:fld>
            <a:endParaRPr lang="tr-TR"/>
          </a:p>
        </p:txBody>
      </p:sp>
    </p:spTree>
    <p:extLst>
      <p:ext uri="{BB962C8B-B14F-4D97-AF65-F5344CB8AC3E}">
        <p14:creationId xmlns:p14="http://schemas.microsoft.com/office/powerpoint/2010/main" val="2033007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Karaciğer fonksiyon testleri karaciğer hastalıklarını değerlendirmede sıkça kullanılmaktadır. </a:t>
            </a:r>
            <a:r>
              <a:rPr lang="tr-TR" dirty="0" err="1"/>
              <a:t>Hepatosellüler</a:t>
            </a:r>
            <a:r>
              <a:rPr lang="tr-TR" dirty="0"/>
              <a:t> hasar için yaygın kullanılan belirteçler </a:t>
            </a:r>
            <a:r>
              <a:rPr lang="tr-TR" dirty="0" err="1"/>
              <a:t>aminotransferazlar</a:t>
            </a:r>
            <a:r>
              <a:rPr lang="tr-TR" dirty="0"/>
              <a:t>; </a:t>
            </a:r>
            <a:r>
              <a:rPr lang="tr-TR" dirty="0" err="1"/>
              <a:t>aspartat</a:t>
            </a:r>
            <a:r>
              <a:rPr lang="tr-TR" dirty="0"/>
              <a:t> </a:t>
            </a:r>
            <a:r>
              <a:rPr lang="tr-TR" dirty="0" err="1"/>
              <a:t>aminotransferaz</a:t>
            </a:r>
            <a:r>
              <a:rPr lang="tr-TR" dirty="0"/>
              <a:t> (AST) ve </a:t>
            </a:r>
            <a:r>
              <a:rPr lang="tr-TR" dirty="0" err="1"/>
              <a:t>alanin</a:t>
            </a:r>
            <a:r>
              <a:rPr lang="tr-TR" dirty="0"/>
              <a:t> </a:t>
            </a:r>
            <a:r>
              <a:rPr lang="tr-TR" dirty="0" err="1"/>
              <a:t>aminotransferazdır</a:t>
            </a:r>
            <a:r>
              <a:rPr lang="tr-TR" dirty="0"/>
              <a:t> (ALT). AST; kalp, iskelet kası ve kan gibi diğer dokularda da bulunabilirken ALT karaciğere daha spesifiktir. </a:t>
            </a:r>
            <a:r>
              <a:rPr lang="tr-TR" dirty="0" err="1"/>
              <a:t>Aminotrensferazlar</a:t>
            </a:r>
            <a:r>
              <a:rPr lang="tr-TR" dirty="0"/>
              <a:t>, hücre hasarı ya da ölümü olduğunda </a:t>
            </a:r>
            <a:r>
              <a:rPr lang="tr-TR" dirty="0" err="1"/>
              <a:t>hepatositlerden</a:t>
            </a:r>
            <a:r>
              <a:rPr lang="tr-TR" dirty="0"/>
              <a:t> salınır. Geçerli referans aralığı AST için 10-40 U/L, ALT için 15-40 U/L olsa da bazı çalışmalarda ALT için üst sınırın daha aşağı çekilmesi gerektiği önerilmektedir.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19</a:t>
            </a:fld>
            <a:endParaRPr lang="tr-TR"/>
          </a:p>
        </p:txBody>
      </p:sp>
    </p:spTree>
    <p:extLst>
      <p:ext uri="{BB962C8B-B14F-4D97-AF65-F5344CB8AC3E}">
        <p14:creationId xmlns:p14="http://schemas.microsoft.com/office/powerpoint/2010/main" val="1006477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Karaciğer hastalığının şiddeti veya </a:t>
            </a:r>
            <a:r>
              <a:rPr lang="tr-TR" dirty="0" err="1"/>
              <a:t>prognozu</a:t>
            </a:r>
            <a:r>
              <a:rPr lang="tr-TR" dirty="0"/>
              <a:t> ile kesin ilişki bulunmasa da </a:t>
            </a:r>
            <a:r>
              <a:rPr lang="tr-TR" dirty="0" err="1"/>
              <a:t>aminotransferazların</a:t>
            </a:r>
            <a:r>
              <a:rPr lang="tr-TR" dirty="0"/>
              <a:t> </a:t>
            </a:r>
            <a:r>
              <a:rPr lang="tr-TR" dirty="0" err="1"/>
              <a:t>yüsekliğinin</a:t>
            </a:r>
            <a:r>
              <a:rPr lang="tr-TR" dirty="0"/>
              <a:t> miktarı ve </a:t>
            </a:r>
            <a:r>
              <a:rPr lang="tr-TR" dirty="0" err="1"/>
              <a:t>AST’nin</a:t>
            </a:r>
            <a:r>
              <a:rPr lang="tr-TR" dirty="0"/>
              <a:t> </a:t>
            </a:r>
            <a:r>
              <a:rPr lang="tr-TR" dirty="0" err="1"/>
              <a:t>ALT’ye</a:t>
            </a:r>
            <a:r>
              <a:rPr lang="tr-TR" dirty="0"/>
              <a:t> oranı hastalığın nedenine yönelik fikir verebilir. Şu da bir gerçek ki, son dönem KC yetmezliği bulunan bir hastada normal ya da çok az yükselmiş </a:t>
            </a:r>
            <a:r>
              <a:rPr lang="tr-TR" dirty="0" err="1"/>
              <a:t>aminotransferaz</a:t>
            </a:r>
            <a:r>
              <a:rPr lang="tr-TR" dirty="0"/>
              <a:t> değerleri bulunabilir. </a:t>
            </a:r>
          </a:p>
          <a:p>
            <a:r>
              <a:rPr lang="tr-TR" dirty="0"/>
              <a:t>Hafif yükselmiş ALT ya da AST (üst sınırın beş katından fazla) ve </a:t>
            </a:r>
            <a:r>
              <a:rPr lang="tr-TR" dirty="0" err="1"/>
              <a:t>ALT’nin</a:t>
            </a:r>
            <a:r>
              <a:rPr lang="tr-TR" dirty="0"/>
              <a:t> </a:t>
            </a:r>
            <a:r>
              <a:rPr lang="tr-TR" dirty="0" err="1"/>
              <a:t>AST’den</a:t>
            </a:r>
            <a:r>
              <a:rPr lang="tr-TR" dirty="0"/>
              <a:t> yüksek olduğu durumlar sıklıkla kronik </a:t>
            </a:r>
            <a:r>
              <a:rPr lang="tr-TR" dirty="0" err="1"/>
              <a:t>viral</a:t>
            </a:r>
            <a:r>
              <a:rPr lang="tr-TR" dirty="0"/>
              <a:t> hepatit, yağlı KC ve ilaç kullanımı durumları  gibi kronik karaciğer hastalıklarında görülür. </a:t>
            </a:r>
          </a:p>
        </p:txBody>
      </p:sp>
      <p:sp>
        <p:nvSpPr>
          <p:cNvPr id="4" name="Slayt Numarası Yer Tutucusu 3"/>
          <p:cNvSpPr>
            <a:spLocks noGrp="1"/>
          </p:cNvSpPr>
          <p:nvPr>
            <p:ph type="sldNum" sz="quarter" idx="5"/>
          </p:nvPr>
        </p:nvSpPr>
        <p:spPr/>
        <p:txBody>
          <a:bodyPr/>
          <a:lstStyle/>
          <a:p>
            <a:fld id="{94494751-A8D7-45F6-9A8C-59730FDCB31E}" type="slidenum">
              <a:rPr lang="tr-TR" smtClean="0"/>
              <a:t>20</a:t>
            </a:fld>
            <a:endParaRPr lang="tr-TR"/>
          </a:p>
        </p:txBody>
      </p:sp>
    </p:spTree>
    <p:extLst>
      <p:ext uri="{BB962C8B-B14F-4D97-AF65-F5344CB8AC3E}">
        <p14:creationId xmlns:p14="http://schemas.microsoft.com/office/powerpoint/2010/main" val="1467286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r>
              <a:rPr lang="tr-TR" sz="1800" b="0" i="0" u="none" strike="noStrike" baseline="0" dirty="0">
                <a:latin typeface="TimesNewRomanPSMT"/>
              </a:rPr>
              <a:t>Turnike kanın alınacağı bölgenin 3-4 parmak (5-10 cm) üst kısmından, kolayca açılabilecek şekilde ve </a:t>
            </a:r>
            <a:r>
              <a:rPr lang="tr-TR" sz="1800" b="0" i="0" u="none" strike="noStrike" baseline="0" dirty="0" err="1">
                <a:latin typeface="TimesNewRomanPSMT"/>
              </a:rPr>
              <a:t>venöz</a:t>
            </a:r>
            <a:r>
              <a:rPr lang="tr-TR" sz="1800" b="0" i="0" u="none" strike="noStrike" baseline="0" dirty="0">
                <a:latin typeface="TimesNewRomanPSMT"/>
              </a:rPr>
              <a:t> dönüşü engelleyecek fakat </a:t>
            </a:r>
            <a:r>
              <a:rPr lang="tr-TR" sz="1800" b="0" i="0" u="none" strike="noStrike" baseline="0" dirty="0" err="1">
                <a:latin typeface="TimesNewRomanPSMT"/>
              </a:rPr>
              <a:t>arteriyel</a:t>
            </a:r>
            <a:r>
              <a:rPr lang="tr-TR" sz="1800" b="0" i="0" u="none" strike="noStrike" baseline="0" dirty="0">
                <a:latin typeface="TimesNewRomanPSMT"/>
              </a:rPr>
              <a:t> kan akımını engellemeyecek şekilde çok sıkmadan bağlanır. Turnike 30 saniyeden fazla sıkılı kalmamalıdır ve iğne damara girdikten hemen sonra gevşetilmelidir. Turnike ile yapılan birkaç dakikalık </a:t>
            </a:r>
            <a:r>
              <a:rPr lang="tr-TR" sz="1800" b="0" i="0" u="none" strike="noStrike" baseline="0" dirty="0" err="1">
                <a:latin typeface="TimesNewRomanPSMT"/>
              </a:rPr>
              <a:t>staz</a:t>
            </a:r>
            <a:r>
              <a:rPr lang="tr-TR" sz="1800" b="0" i="0" u="none" strike="noStrike" baseline="0" dirty="0">
                <a:latin typeface="TimesNewRomanPSMT"/>
              </a:rPr>
              <a:t> ile ALT, CK, LDH, </a:t>
            </a:r>
            <a:r>
              <a:rPr lang="tr-TR" sz="1800" b="0" i="0" u="none" strike="noStrike" baseline="0" dirty="0" err="1">
                <a:latin typeface="TimesNewRomanPSMT"/>
              </a:rPr>
              <a:t>Ca</a:t>
            </a:r>
            <a:r>
              <a:rPr lang="tr-TR" sz="1800" b="0" i="0" u="none" strike="noStrike" baseline="0" dirty="0">
                <a:latin typeface="TimesNewRomanPSMT"/>
              </a:rPr>
              <a:t>, </a:t>
            </a:r>
            <a:r>
              <a:rPr lang="tr-TR" sz="1800" b="0" i="0" u="none" strike="noStrike" baseline="0" dirty="0" err="1">
                <a:latin typeface="TimesNewRomanPSMT"/>
              </a:rPr>
              <a:t>albumin</a:t>
            </a:r>
            <a:r>
              <a:rPr lang="tr-TR" sz="1800" b="0" i="0" u="none" strike="noStrike" baseline="0" dirty="0">
                <a:latin typeface="TimesNewRomanPSMT"/>
              </a:rPr>
              <a:t>, </a:t>
            </a:r>
            <a:r>
              <a:rPr lang="tr-TR" sz="1800" b="0" i="0" u="none" strike="noStrike" baseline="0" dirty="0" err="1">
                <a:latin typeface="TimesNewRomanPSMT"/>
              </a:rPr>
              <a:t>bilirübin</a:t>
            </a:r>
            <a:r>
              <a:rPr lang="tr-TR" sz="1800" b="0" i="0" u="none" strike="noStrike" baseline="0" dirty="0">
                <a:latin typeface="TimesNewRomanPSMT"/>
              </a:rPr>
              <a:t> %5 -10 civarında artarken; </a:t>
            </a:r>
            <a:r>
              <a:rPr lang="tr-TR" sz="1800" b="0" i="0" u="none" strike="noStrike" baseline="0" dirty="0" err="1">
                <a:latin typeface="TimesNewRomanPSMT"/>
              </a:rPr>
              <a:t>glukoz</a:t>
            </a:r>
            <a:r>
              <a:rPr lang="tr-TR" sz="1800" b="0" i="0" u="none" strike="noStrike" baseline="0" dirty="0">
                <a:latin typeface="TimesNewRomanPSMT"/>
              </a:rPr>
              <a:t>, fosfat %2 -5 civarında azalır.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800" b="0" i="0" u="none" strike="noStrike" baseline="0" dirty="0">
                <a:latin typeface="TimesNewRomanPSMT"/>
              </a:rPr>
              <a:t>İstenilen testlere göre uygun vakumlu kan tüpleri seçilir.</a:t>
            </a:r>
          </a:p>
          <a:p>
            <a:pPr algn="l"/>
            <a:r>
              <a:rPr lang="tr-TR" sz="1800" b="0" i="0" u="none" strike="noStrike" baseline="0" dirty="0">
                <a:latin typeface="TimesNewRomanPSMT"/>
              </a:rPr>
              <a:t>Kan örnekleri alındıktan sonra tüpler yavaşça 5-6 kez alt üst edilir. Kesinlikle çalkalama yapılmamalıdır.</a:t>
            </a:r>
          </a:p>
          <a:p>
            <a:pPr algn="l"/>
            <a:r>
              <a:rPr lang="tr-TR" sz="1800" b="0" i="0" u="none" strike="noStrike" baseline="0" dirty="0">
                <a:latin typeface="TimesNewRomanPSMT"/>
              </a:rPr>
              <a:t>Kan alımı sonrasında numune direk olarak güneş ışığı almayacak şekilde, 20-25 dakika içerisinde laboratuvara ulaştırılmalıdır.</a:t>
            </a:r>
          </a:p>
          <a:p>
            <a:pPr algn="l"/>
            <a:endParaRPr lang="tr-TR" sz="1800" b="0" i="0" u="none" strike="noStrike" baseline="0" dirty="0">
              <a:latin typeface="TimesNewRomanPSMT"/>
            </a:endParaRPr>
          </a:p>
          <a:p>
            <a:pPr algn="l"/>
            <a:r>
              <a:rPr lang="tr-TR" sz="1200" b="0" i="0" u="none" strike="noStrike" baseline="0" dirty="0">
                <a:latin typeface="TimesNewRomanPSMT"/>
              </a:rPr>
              <a:t>----Biyokimya, Hormon, Tümör belirteçleri, Spesifik proteinler, Protein ve </a:t>
            </a:r>
            <a:r>
              <a:rPr lang="tr-TR" sz="1200" b="0" i="0" u="none" strike="noStrike" baseline="0" dirty="0" err="1">
                <a:latin typeface="TimesNewRomanPSMT"/>
              </a:rPr>
              <a:t>lipid</a:t>
            </a:r>
            <a:r>
              <a:rPr lang="tr-TR" sz="1200" b="0" i="0" u="none" strike="noStrike" baseline="0" dirty="0">
                <a:latin typeface="TimesNewRomanPSMT"/>
              </a:rPr>
              <a:t> </a:t>
            </a:r>
            <a:r>
              <a:rPr lang="tr-TR" sz="1200" b="0" i="0" u="none" strike="noStrike" baseline="0" dirty="0" err="1">
                <a:latin typeface="TimesNewRomanPSMT"/>
              </a:rPr>
              <a:t>elektroforezi</a:t>
            </a:r>
            <a:r>
              <a:rPr lang="tr-TR" sz="1200" b="0" i="0" u="none" strike="noStrike" baseline="0" dirty="0">
                <a:latin typeface="TimesNewRomanPSMT"/>
              </a:rPr>
              <a:t>, İkili-üçlü tarama testleri, </a:t>
            </a:r>
            <a:r>
              <a:rPr lang="tr-TR" b="0" i="0" dirty="0">
                <a:solidFill>
                  <a:srgbClr val="777777"/>
                </a:solidFill>
                <a:effectLst/>
                <a:latin typeface="Cabin"/>
              </a:rPr>
              <a:t>Mikrobiyoloji analizleri</a:t>
            </a:r>
          </a:p>
          <a:p>
            <a:pPr algn="l"/>
            <a:r>
              <a:rPr lang="tr-TR" sz="1200" b="0" i="0" u="none" strike="noStrike" baseline="0" dirty="0">
                <a:latin typeface="TimesNewRomanPSMT"/>
              </a:rPr>
              <a:t>Kan örnekleri alındıktan sonra tüp içeriğindeki maddenin etkisini gösterebilmesi için tüpler yavaşça alt üst edilmelidir, kesinlikle çalkalanmamalıdır. Sarı kapaklı tüpün 5-6 kez alt üst edilmesi önerilmektedir.</a:t>
            </a:r>
            <a:endParaRPr lang="tr-TR" dirty="0"/>
          </a:p>
          <a:p>
            <a:pPr algn="l"/>
            <a:endParaRPr lang="tr-TR" dirty="0"/>
          </a:p>
        </p:txBody>
      </p:sp>
      <p:sp>
        <p:nvSpPr>
          <p:cNvPr id="4" name="Slayt Numarası Yer Tutucusu 3"/>
          <p:cNvSpPr>
            <a:spLocks noGrp="1"/>
          </p:cNvSpPr>
          <p:nvPr>
            <p:ph type="sldNum" sz="quarter" idx="5"/>
          </p:nvPr>
        </p:nvSpPr>
        <p:spPr/>
        <p:txBody>
          <a:bodyPr/>
          <a:lstStyle/>
          <a:p>
            <a:fld id="{94494751-A8D7-45F6-9A8C-59730FDCB31E}" type="slidenum">
              <a:rPr lang="tr-TR" smtClean="0"/>
              <a:t>3</a:t>
            </a:fld>
            <a:endParaRPr lang="tr-TR"/>
          </a:p>
        </p:txBody>
      </p:sp>
    </p:spTree>
    <p:extLst>
      <p:ext uri="{BB962C8B-B14F-4D97-AF65-F5344CB8AC3E}">
        <p14:creationId xmlns:p14="http://schemas.microsoft.com/office/powerpoint/2010/main" val="1987469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Kalıcı, açıklanmamış </a:t>
            </a:r>
            <a:r>
              <a:rPr lang="tr-TR" dirty="0" err="1"/>
              <a:t>aminotransferaz</a:t>
            </a:r>
            <a:r>
              <a:rPr lang="tr-TR" dirty="0"/>
              <a:t> yüksekliğinde muhtemel en sık neden karaciğerdeki yağ </a:t>
            </a:r>
            <a:r>
              <a:rPr lang="tr-TR" dirty="0" err="1"/>
              <a:t>infiltrasyondur</a:t>
            </a:r>
            <a:r>
              <a:rPr lang="tr-TR" dirty="0"/>
              <a:t>. </a:t>
            </a:r>
            <a:r>
              <a:rPr lang="tr-TR" dirty="0" err="1"/>
              <a:t>ALT’nin</a:t>
            </a:r>
            <a:r>
              <a:rPr lang="tr-TR" dirty="0"/>
              <a:t> </a:t>
            </a:r>
            <a:r>
              <a:rPr lang="tr-TR" dirty="0" err="1"/>
              <a:t>AST’den</a:t>
            </a:r>
            <a:r>
              <a:rPr lang="tr-TR" dirty="0"/>
              <a:t> daha yüksek olduğu hafif yükselmiş </a:t>
            </a:r>
            <a:r>
              <a:rPr lang="tr-TR" dirty="0" err="1"/>
              <a:t>aminotransferaz</a:t>
            </a:r>
            <a:r>
              <a:rPr lang="tr-TR" dirty="0"/>
              <a:t> değerlerinin daha az sıklıkla akla gelebilecek nedenleri </a:t>
            </a:r>
            <a:r>
              <a:rPr lang="tr-TR" dirty="0" err="1"/>
              <a:t>otoimmün</a:t>
            </a:r>
            <a:r>
              <a:rPr lang="tr-TR" dirty="0"/>
              <a:t> hepatit, </a:t>
            </a:r>
            <a:r>
              <a:rPr lang="tr-TR" dirty="0" err="1"/>
              <a:t>hemokromatoz</a:t>
            </a:r>
            <a:r>
              <a:rPr lang="tr-TR" dirty="0"/>
              <a:t>, alfa1-antitripsin hastalığı, Wilson hastalığı, </a:t>
            </a:r>
            <a:r>
              <a:rPr lang="tr-TR" dirty="0" err="1"/>
              <a:t>metastatik</a:t>
            </a:r>
            <a:r>
              <a:rPr lang="tr-TR" dirty="0"/>
              <a:t> hastalıklar ve </a:t>
            </a:r>
            <a:r>
              <a:rPr lang="tr-TR" dirty="0" err="1"/>
              <a:t>kolestatik</a:t>
            </a:r>
            <a:r>
              <a:rPr lang="tr-TR" dirty="0"/>
              <a:t> karaciğer hastalıklarını gösterebileceği gibi siroz ve yağlı karaciğerde de olabilir.</a:t>
            </a:r>
          </a:p>
        </p:txBody>
      </p:sp>
      <p:sp>
        <p:nvSpPr>
          <p:cNvPr id="4" name="Slayt Numarası Yer Tutucusu 3"/>
          <p:cNvSpPr>
            <a:spLocks noGrp="1"/>
          </p:cNvSpPr>
          <p:nvPr>
            <p:ph type="sldNum" sz="quarter" idx="5"/>
          </p:nvPr>
        </p:nvSpPr>
        <p:spPr/>
        <p:txBody>
          <a:bodyPr/>
          <a:lstStyle/>
          <a:p>
            <a:fld id="{94494751-A8D7-45F6-9A8C-59730FDCB31E}" type="slidenum">
              <a:rPr lang="tr-TR" smtClean="0"/>
              <a:t>21</a:t>
            </a:fld>
            <a:endParaRPr lang="tr-TR"/>
          </a:p>
        </p:txBody>
      </p:sp>
    </p:spTree>
    <p:extLst>
      <p:ext uri="{BB962C8B-B14F-4D97-AF65-F5344CB8AC3E}">
        <p14:creationId xmlns:p14="http://schemas.microsoft.com/office/powerpoint/2010/main" val="3518726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Alkolik hepatitte AST düzeyleri </a:t>
            </a:r>
            <a:r>
              <a:rPr lang="tr-TR" dirty="0" err="1"/>
              <a:t>ALT’nin</a:t>
            </a:r>
            <a:r>
              <a:rPr lang="tr-TR" dirty="0"/>
              <a:t>  yaklaşık iki katıdır ancak AST düzeyleri nadiren 300 U/L’yi aşar. AST ve </a:t>
            </a:r>
            <a:r>
              <a:rPr lang="tr-TR" dirty="0" err="1"/>
              <a:t>ALT’nin</a:t>
            </a:r>
            <a:r>
              <a:rPr lang="tr-TR" dirty="0"/>
              <a:t> belirgin yüksekliklerinde (üst sınırın 15 katından fazla) akut </a:t>
            </a:r>
            <a:r>
              <a:rPr lang="tr-TR" dirty="0" err="1"/>
              <a:t>viral</a:t>
            </a:r>
            <a:r>
              <a:rPr lang="tr-TR" dirty="0"/>
              <a:t> hepatit veya ilaç ile indüklenen hepatit, </a:t>
            </a:r>
            <a:r>
              <a:rPr lang="tr-TR" dirty="0" err="1"/>
              <a:t>iskemik</a:t>
            </a:r>
            <a:r>
              <a:rPr lang="tr-TR" dirty="0"/>
              <a:t> hepatit ya da akut </a:t>
            </a:r>
            <a:r>
              <a:rPr lang="tr-TR" dirty="0" err="1"/>
              <a:t>bilier</a:t>
            </a:r>
            <a:r>
              <a:rPr lang="tr-TR" dirty="0"/>
              <a:t> obstrüksiyon olgularındaki nekroz söz konusudur. ALT yüksekliği olmaksızın AST yüksekliğinde, karaciğer dışı nedenler değerlendirilmelidir. AST ve ALT hemen hemen aynı düzeyde yükselirse karaciğer nedenli olması çok daha muhtemeldir. </a:t>
            </a:r>
          </a:p>
          <a:p>
            <a:endParaRPr lang="tr-TR" dirty="0"/>
          </a:p>
        </p:txBody>
      </p:sp>
      <p:sp>
        <p:nvSpPr>
          <p:cNvPr id="4" name="Slayt Numarası Yer Tutucusu 3"/>
          <p:cNvSpPr>
            <a:spLocks noGrp="1"/>
          </p:cNvSpPr>
          <p:nvPr>
            <p:ph type="sldNum" sz="quarter" idx="5"/>
          </p:nvPr>
        </p:nvSpPr>
        <p:spPr/>
        <p:txBody>
          <a:bodyPr/>
          <a:lstStyle/>
          <a:p>
            <a:fld id="{94494751-A8D7-45F6-9A8C-59730FDCB31E}" type="slidenum">
              <a:rPr lang="tr-TR" smtClean="0"/>
              <a:t>22</a:t>
            </a:fld>
            <a:endParaRPr lang="tr-TR"/>
          </a:p>
        </p:txBody>
      </p:sp>
    </p:spTree>
    <p:extLst>
      <p:ext uri="{BB962C8B-B14F-4D97-AF65-F5344CB8AC3E}">
        <p14:creationId xmlns:p14="http://schemas.microsoft.com/office/powerpoint/2010/main" val="2612250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Laktat</a:t>
            </a:r>
            <a:r>
              <a:rPr lang="tr-TR" dirty="0"/>
              <a:t> </a:t>
            </a:r>
            <a:r>
              <a:rPr lang="tr-TR" dirty="0" err="1"/>
              <a:t>Dehidrogenaz</a:t>
            </a:r>
            <a:r>
              <a:rPr lang="tr-TR" dirty="0"/>
              <a:t> (LDH) karaciğer hastalığında yükselir fakat </a:t>
            </a:r>
            <a:r>
              <a:rPr lang="tr-TR" dirty="0" err="1"/>
              <a:t>non</a:t>
            </a:r>
            <a:r>
              <a:rPr lang="tr-TR" dirty="0"/>
              <a:t>-spesifiktir; aynı zamanda iskelet kası, kalp kası, kan ve bazı </a:t>
            </a:r>
            <a:r>
              <a:rPr lang="tr-TR" dirty="0" err="1"/>
              <a:t>pulmoner</a:t>
            </a:r>
            <a:r>
              <a:rPr lang="tr-TR" dirty="0"/>
              <a:t> bozukluklarında da yükselir. LDH ölçümü karaciğer hastalığının değerlendirmesinde nadiren kullanışlıdır. </a:t>
            </a:r>
          </a:p>
          <a:p>
            <a:r>
              <a:rPr lang="tr-TR" dirty="0"/>
              <a:t>Gama-</a:t>
            </a:r>
            <a:r>
              <a:rPr lang="tr-TR" dirty="0" err="1"/>
              <a:t>glutamiltransferaz</a:t>
            </a:r>
            <a:r>
              <a:rPr lang="tr-TR" dirty="0"/>
              <a:t> (GGT), alkol ve </a:t>
            </a:r>
            <a:r>
              <a:rPr lang="tr-TR" dirty="0" err="1"/>
              <a:t>warfarin</a:t>
            </a:r>
            <a:r>
              <a:rPr lang="tr-TR" dirty="0"/>
              <a:t> ile </a:t>
            </a:r>
            <a:r>
              <a:rPr lang="tr-TR" dirty="0" err="1"/>
              <a:t>antikonvülzan</a:t>
            </a:r>
            <a:r>
              <a:rPr lang="tr-TR" dirty="0"/>
              <a:t> ilaçlar gibi bazı ilaçlarla indüklenebilir </a:t>
            </a:r>
            <a:r>
              <a:rPr lang="tr-TR" dirty="0" err="1"/>
              <a:t>mikrozomal</a:t>
            </a:r>
            <a:r>
              <a:rPr lang="tr-TR" dirty="0"/>
              <a:t> bir enzimdir. Alkol kötüye kullanımına spesifik olmasa da GGT, alkol kötüye kullanımı açısından en duyarlı karaciğer enzimidir.</a:t>
            </a:r>
          </a:p>
        </p:txBody>
      </p:sp>
      <p:sp>
        <p:nvSpPr>
          <p:cNvPr id="4" name="Slayt Numarası Yer Tutucusu 3"/>
          <p:cNvSpPr>
            <a:spLocks noGrp="1"/>
          </p:cNvSpPr>
          <p:nvPr>
            <p:ph type="sldNum" sz="quarter" idx="5"/>
          </p:nvPr>
        </p:nvSpPr>
        <p:spPr/>
        <p:txBody>
          <a:bodyPr/>
          <a:lstStyle/>
          <a:p>
            <a:fld id="{94494751-A8D7-45F6-9A8C-59730FDCB31E}" type="slidenum">
              <a:rPr lang="tr-TR" smtClean="0"/>
              <a:t>23</a:t>
            </a:fld>
            <a:endParaRPr lang="tr-TR"/>
          </a:p>
        </p:txBody>
      </p:sp>
    </p:spTree>
    <p:extLst>
      <p:ext uri="{BB962C8B-B14F-4D97-AF65-F5344CB8AC3E}">
        <p14:creationId xmlns:p14="http://schemas.microsoft.com/office/powerpoint/2010/main" val="1553809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Alkalen</a:t>
            </a:r>
            <a:r>
              <a:rPr lang="tr-TR" dirty="0"/>
              <a:t> </a:t>
            </a:r>
            <a:r>
              <a:rPr lang="tr-TR" dirty="0" err="1"/>
              <a:t>fosfataz</a:t>
            </a:r>
            <a:r>
              <a:rPr lang="tr-TR" dirty="0"/>
              <a:t> (ALP), karaciğer, kemik, bağırsak ve plasenta dahil çok çeşitli dokularda bulunur. ALP için referans değer yaş ve cinsiyete bağlıdır; çocukluk, ergenlik ve gebelikte daha yüksek değerlerdedir. Yetişkinlerde tipik referans aralığı 25 ile 100 U/L şeklindedir. Yetişkinlerde yüksek ALP nedenleri karaciğer kemik veya ilaç kullanımı kaynaklıdır. </a:t>
            </a:r>
          </a:p>
        </p:txBody>
      </p:sp>
      <p:sp>
        <p:nvSpPr>
          <p:cNvPr id="4" name="Slayt Numarası Yer Tutucusu 3"/>
          <p:cNvSpPr>
            <a:spLocks noGrp="1"/>
          </p:cNvSpPr>
          <p:nvPr>
            <p:ph type="sldNum" sz="quarter" idx="5"/>
          </p:nvPr>
        </p:nvSpPr>
        <p:spPr/>
        <p:txBody>
          <a:bodyPr/>
          <a:lstStyle/>
          <a:p>
            <a:fld id="{94494751-A8D7-45F6-9A8C-59730FDCB31E}" type="slidenum">
              <a:rPr lang="tr-TR" smtClean="0"/>
              <a:t>24</a:t>
            </a:fld>
            <a:endParaRPr lang="tr-TR"/>
          </a:p>
        </p:txBody>
      </p:sp>
    </p:spTree>
    <p:extLst>
      <p:ext uri="{BB962C8B-B14F-4D97-AF65-F5344CB8AC3E}">
        <p14:creationId xmlns:p14="http://schemas.microsoft.com/office/powerpoint/2010/main" val="139758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Hafif düzey ALP yüksekliği (referans aralığının bir ila iki katı), hepatit veya siroz gibi </a:t>
            </a:r>
            <a:r>
              <a:rPr lang="tr-TR" dirty="0" err="1"/>
              <a:t>parankimal</a:t>
            </a:r>
            <a:r>
              <a:rPr lang="tr-TR" dirty="0"/>
              <a:t> karaciğer hastalıklarında ortaya çıkabilir. Belirgin olan ALP yükseklikleri </a:t>
            </a:r>
            <a:r>
              <a:rPr lang="tr-TR" dirty="0" err="1"/>
              <a:t>infiltratif</a:t>
            </a:r>
            <a:r>
              <a:rPr lang="tr-TR" dirty="0"/>
              <a:t> karaciğer hastalığı ya da </a:t>
            </a:r>
            <a:r>
              <a:rPr lang="tr-TR" dirty="0" err="1"/>
              <a:t>intarahepatik</a:t>
            </a:r>
            <a:r>
              <a:rPr lang="tr-TR" dirty="0"/>
              <a:t>  veya </a:t>
            </a:r>
            <a:r>
              <a:rPr lang="tr-TR" dirty="0" err="1"/>
              <a:t>ekstrahepatik</a:t>
            </a:r>
            <a:r>
              <a:rPr lang="tr-TR" dirty="0"/>
              <a:t> </a:t>
            </a:r>
            <a:r>
              <a:rPr lang="tr-TR" dirty="0" err="1"/>
              <a:t>bilier</a:t>
            </a:r>
            <a:r>
              <a:rPr lang="tr-TR" dirty="0"/>
              <a:t> tıkanıklarda meydana gelir. Kalıcı yüksek ALP düzeyi, </a:t>
            </a:r>
            <a:r>
              <a:rPr lang="tr-TR" dirty="0" err="1"/>
              <a:t>primer</a:t>
            </a:r>
            <a:r>
              <a:rPr lang="tr-TR" dirty="0"/>
              <a:t> </a:t>
            </a:r>
            <a:r>
              <a:rPr lang="tr-TR" dirty="0" err="1"/>
              <a:t>bilier</a:t>
            </a:r>
            <a:r>
              <a:rPr lang="tr-TR" dirty="0"/>
              <a:t> sirozun erken bulgusu olabilir.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25</a:t>
            </a:fld>
            <a:endParaRPr lang="tr-TR"/>
          </a:p>
        </p:txBody>
      </p:sp>
    </p:spTree>
    <p:extLst>
      <p:ext uri="{BB962C8B-B14F-4D97-AF65-F5344CB8AC3E}">
        <p14:creationId xmlns:p14="http://schemas.microsoft.com/office/powerpoint/2010/main" val="1582821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Kolestatik</a:t>
            </a:r>
            <a:r>
              <a:rPr lang="tr-TR" dirty="0"/>
              <a:t> karaciğer hastalığında, </a:t>
            </a:r>
            <a:r>
              <a:rPr lang="tr-TR" dirty="0" err="1"/>
              <a:t>bilirubin</a:t>
            </a:r>
            <a:r>
              <a:rPr lang="tr-TR" dirty="0"/>
              <a:t> ve GGT düzeyleri artar ancak </a:t>
            </a:r>
            <a:r>
              <a:rPr lang="tr-TR" dirty="0" err="1"/>
              <a:t>aminotransferazların</a:t>
            </a:r>
            <a:r>
              <a:rPr lang="tr-TR" dirty="0"/>
              <a:t> düzeylerinde daha az oranda yükselmeler olur. ALP yüksekliğinin KC kaynaklı olup olmadığını anlamada herhangi bir anda serum GGT ölçümü yapılabilir ve </a:t>
            </a:r>
            <a:r>
              <a:rPr lang="tr-TR" dirty="0" err="1"/>
              <a:t>obstruktif</a:t>
            </a:r>
            <a:r>
              <a:rPr lang="tr-TR" dirty="0"/>
              <a:t> </a:t>
            </a:r>
            <a:r>
              <a:rPr lang="tr-TR" dirty="0" err="1"/>
              <a:t>kc</a:t>
            </a:r>
            <a:r>
              <a:rPr lang="tr-TR" dirty="0"/>
              <a:t> hastalıklarında yüksek çıkan GGT kemik hastalıklarında yüksek olmaz. KC kaynaklı ALP yüksekliğinde, KC görüntülemeleriyle USG veya BT ile obstrüksiyonun anatomik kaynağı belirlenebilir.</a:t>
            </a:r>
          </a:p>
        </p:txBody>
      </p:sp>
      <p:sp>
        <p:nvSpPr>
          <p:cNvPr id="4" name="Slayt Numarası Yer Tutucusu 3"/>
          <p:cNvSpPr>
            <a:spLocks noGrp="1"/>
          </p:cNvSpPr>
          <p:nvPr>
            <p:ph type="sldNum" sz="quarter" idx="5"/>
          </p:nvPr>
        </p:nvSpPr>
        <p:spPr/>
        <p:txBody>
          <a:bodyPr/>
          <a:lstStyle/>
          <a:p>
            <a:fld id="{94494751-A8D7-45F6-9A8C-59730FDCB31E}" type="slidenum">
              <a:rPr lang="tr-TR" smtClean="0"/>
              <a:t>26</a:t>
            </a:fld>
            <a:endParaRPr lang="tr-TR"/>
          </a:p>
        </p:txBody>
      </p:sp>
    </p:spTree>
    <p:extLst>
      <p:ext uri="{BB962C8B-B14F-4D97-AF65-F5344CB8AC3E}">
        <p14:creationId xmlns:p14="http://schemas.microsoft.com/office/powerpoint/2010/main" val="4009545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Pankreatik</a:t>
            </a:r>
            <a:r>
              <a:rPr lang="tr-TR" dirty="0"/>
              <a:t> hastalıklar özellikle akut </a:t>
            </a:r>
            <a:r>
              <a:rPr lang="tr-TR" dirty="0" err="1"/>
              <a:t>pankreatit</a:t>
            </a:r>
            <a:r>
              <a:rPr lang="tr-TR" dirty="0"/>
              <a:t> sıklıkla amilaz ve </a:t>
            </a:r>
            <a:r>
              <a:rPr lang="tr-TR" dirty="0" err="1"/>
              <a:t>lipaz</a:t>
            </a:r>
            <a:r>
              <a:rPr lang="tr-TR" dirty="0"/>
              <a:t> yüksekliği ile ilişkilidir. </a:t>
            </a:r>
            <a:r>
              <a:rPr lang="tr-TR" dirty="0" err="1"/>
              <a:t>Lipaz</a:t>
            </a:r>
            <a:r>
              <a:rPr lang="tr-TR" dirty="0"/>
              <a:t> ölçümü amilaz ölçümüne göre, daha yüksek duyarlılık ve özgüllüğü nedeniyle akut </a:t>
            </a:r>
            <a:r>
              <a:rPr lang="tr-TR" dirty="0" err="1"/>
              <a:t>pankreatit</a:t>
            </a:r>
            <a:r>
              <a:rPr lang="tr-TR" dirty="0"/>
              <a:t> tanısını koymada daha çok önerilir. Referans aralıkları, </a:t>
            </a:r>
            <a:r>
              <a:rPr lang="tr-TR" dirty="0" err="1"/>
              <a:t>assay’ler</a:t>
            </a:r>
            <a:r>
              <a:rPr lang="tr-TR" dirty="0"/>
              <a:t> arasında değişiklik gösterir. Amilaz ve </a:t>
            </a:r>
            <a:r>
              <a:rPr lang="tr-TR" dirty="0" err="1"/>
              <a:t>lipaz</a:t>
            </a:r>
            <a:r>
              <a:rPr lang="tr-TR" dirty="0"/>
              <a:t> değerleri akut </a:t>
            </a:r>
            <a:r>
              <a:rPr lang="tr-TR" dirty="0" err="1"/>
              <a:t>pankreatitin</a:t>
            </a:r>
            <a:r>
              <a:rPr lang="tr-TR" dirty="0"/>
              <a:t> başlangıcından 3-6 </a:t>
            </a:r>
            <a:r>
              <a:rPr lang="tr-TR" dirty="0" err="1"/>
              <a:t>sa</a:t>
            </a:r>
            <a:r>
              <a:rPr lang="tr-TR" dirty="0"/>
              <a:t> sonra başlayarak ve ikisi de yaklaşık24 saatte zirve yaparak yükselir. Amilaz düzeyi 3-5 gün içinde normal düzeylere iner; </a:t>
            </a:r>
            <a:r>
              <a:rPr lang="tr-TR" dirty="0" err="1"/>
              <a:t>lipaz</a:t>
            </a:r>
            <a:r>
              <a:rPr lang="tr-TR" dirty="0"/>
              <a:t> düzeyi 8-14 gün arasında normale döner. </a:t>
            </a:r>
          </a:p>
        </p:txBody>
      </p:sp>
      <p:sp>
        <p:nvSpPr>
          <p:cNvPr id="4" name="Slayt Numarası Yer Tutucusu 3"/>
          <p:cNvSpPr>
            <a:spLocks noGrp="1"/>
          </p:cNvSpPr>
          <p:nvPr>
            <p:ph type="sldNum" sz="quarter" idx="5"/>
          </p:nvPr>
        </p:nvSpPr>
        <p:spPr/>
        <p:txBody>
          <a:bodyPr/>
          <a:lstStyle/>
          <a:p>
            <a:fld id="{94494751-A8D7-45F6-9A8C-59730FDCB31E}" type="slidenum">
              <a:rPr lang="tr-TR" smtClean="0"/>
              <a:t>27</a:t>
            </a:fld>
            <a:endParaRPr lang="tr-TR"/>
          </a:p>
        </p:txBody>
      </p:sp>
    </p:spTree>
    <p:extLst>
      <p:ext uri="{BB962C8B-B14F-4D97-AF65-F5344CB8AC3E}">
        <p14:creationId xmlns:p14="http://schemas.microsoft.com/office/powerpoint/2010/main" val="33067715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Pankreatitin</a:t>
            </a:r>
            <a:r>
              <a:rPr lang="tr-TR" dirty="0"/>
              <a:t> nedeni alkol olduğunda, safra kesesine ya da ilaç ile indüklenen </a:t>
            </a:r>
            <a:r>
              <a:rPr lang="tr-TR" dirty="0" err="1"/>
              <a:t>pankreatitin</a:t>
            </a:r>
            <a:r>
              <a:rPr lang="tr-TR" dirty="0"/>
              <a:t> aksine tekrarlayan </a:t>
            </a:r>
            <a:r>
              <a:rPr lang="tr-TR" dirty="0" err="1"/>
              <a:t>pankreatitin</a:t>
            </a:r>
            <a:r>
              <a:rPr lang="tr-TR" dirty="0"/>
              <a:t> oluşturduğu </a:t>
            </a:r>
            <a:r>
              <a:rPr lang="tr-TR" dirty="0" err="1"/>
              <a:t>ekzokrin</a:t>
            </a:r>
            <a:r>
              <a:rPr lang="tr-TR" dirty="0"/>
              <a:t> yetmezlik nedeniyle amilaz düzeyleri düşük olma eğilimindedir. Amilaz normal üst sınırın üç katına çıktığında </a:t>
            </a:r>
            <a:r>
              <a:rPr lang="tr-TR" dirty="0" err="1"/>
              <a:t>pankreatit</a:t>
            </a:r>
            <a:r>
              <a:rPr lang="tr-TR" dirty="0"/>
              <a:t> düşünülür.</a:t>
            </a:r>
          </a:p>
          <a:p>
            <a:r>
              <a:rPr lang="tr-TR" dirty="0" err="1"/>
              <a:t>Lipaz</a:t>
            </a:r>
            <a:r>
              <a:rPr lang="tr-TR" dirty="0"/>
              <a:t> normal üst sınırın beş katından daha fazla ise </a:t>
            </a:r>
            <a:r>
              <a:rPr lang="tr-TR" dirty="0" err="1"/>
              <a:t>pankreatit</a:t>
            </a:r>
            <a:r>
              <a:rPr lang="tr-TR" dirty="0"/>
              <a:t> fiilen var olarak kabul edilir. Özellikle </a:t>
            </a:r>
            <a:r>
              <a:rPr lang="tr-TR" dirty="0" err="1"/>
              <a:t>hipertrigliseridemi</a:t>
            </a:r>
            <a:r>
              <a:rPr lang="tr-TR" dirty="0"/>
              <a:t> de varsa normal amilaz düzeyi olsa bile </a:t>
            </a:r>
            <a:r>
              <a:rPr lang="tr-TR" dirty="0" err="1"/>
              <a:t>pankreatit</a:t>
            </a:r>
            <a:r>
              <a:rPr lang="tr-TR" dirty="0"/>
              <a:t> dışlanamaz.   </a:t>
            </a:r>
          </a:p>
        </p:txBody>
      </p:sp>
      <p:sp>
        <p:nvSpPr>
          <p:cNvPr id="4" name="Slayt Numarası Yer Tutucusu 3"/>
          <p:cNvSpPr>
            <a:spLocks noGrp="1"/>
          </p:cNvSpPr>
          <p:nvPr>
            <p:ph type="sldNum" sz="quarter" idx="5"/>
          </p:nvPr>
        </p:nvSpPr>
        <p:spPr/>
        <p:txBody>
          <a:bodyPr/>
          <a:lstStyle/>
          <a:p>
            <a:fld id="{94494751-A8D7-45F6-9A8C-59730FDCB31E}" type="slidenum">
              <a:rPr lang="tr-TR" smtClean="0"/>
              <a:t>28</a:t>
            </a:fld>
            <a:endParaRPr lang="tr-TR"/>
          </a:p>
        </p:txBody>
      </p:sp>
    </p:spTree>
    <p:extLst>
      <p:ext uri="{BB962C8B-B14F-4D97-AF65-F5344CB8AC3E}">
        <p14:creationId xmlns:p14="http://schemas.microsoft.com/office/powerpoint/2010/main" val="2653409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Bilirubin</a:t>
            </a:r>
            <a:r>
              <a:rPr lang="tr-TR" dirty="0"/>
              <a:t>, </a:t>
            </a:r>
            <a:r>
              <a:rPr lang="tr-TR" dirty="0" err="1"/>
              <a:t>ekstrahepatik</a:t>
            </a:r>
            <a:r>
              <a:rPr lang="tr-TR" dirty="0"/>
              <a:t> dokulardaki </a:t>
            </a:r>
            <a:r>
              <a:rPr lang="tr-TR" dirty="0" err="1"/>
              <a:t>hemin</a:t>
            </a:r>
            <a:r>
              <a:rPr lang="tr-TR" dirty="0"/>
              <a:t> katabolizması ile üretilir. </a:t>
            </a:r>
            <a:r>
              <a:rPr lang="tr-TR" dirty="0" err="1"/>
              <a:t>Hepatositler</a:t>
            </a:r>
            <a:r>
              <a:rPr lang="tr-TR" dirty="0"/>
              <a:t> </a:t>
            </a:r>
            <a:r>
              <a:rPr lang="tr-TR" dirty="0" err="1"/>
              <a:t>bilirubini</a:t>
            </a:r>
            <a:r>
              <a:rPr lang="tr-TR" dirty="0"/>
              <a:t> </a:t>
            </a:r>
            <a:r>
              <a:rPr lang="tr-TR" dirty="0" err="1"/>
              <a:t>konjuge</a:t>
            </a:r>
            <a:r>
              <a:rPr lang="tr-TR" dirty="0"/>
              <a:t> ederler ve sonra </a:t>
            </a:r>
            <a:r>
              <a:rPr lang="tr-TR" dirty="0" err="1"/>
              <a:t>bilirubin</a:t>
            </a:r>
            <a:r>
              <a:rPr lang="tr-TR" dirty="0"/>
              <a:t> safraya </a:t>
            </a:r>
            <a:r>
              <a:rPr lang="tr-TR" dirty="0" err="1"/>
              <a:t>eksrete</a:t>
            </a:r>
            <a:r>
              <a:rPr lang="tr-TR" dirty="0"/>
              <a:t> edilir. Kan </a:t>
            </a:r>
            <a:r>
              <a:rPr lang="tr-TR" dirty="0" err="1"/>
              <a:t>bilirubin</a:t>
            </a:r>
            <a:r>
              <a:rPr lang="tr-TR" dirty="0"/>
              <a:t> düzeyi, yapım hızı ve safraya atım fonksiyonlarını gösterir. Total </a:t>
            </a:r>
            <a:r>
              <a:rPr lang="tr-TR" dirty="0" err="1"/>
              <a:t>bilirubin</a:t>
            </a:r>
            <a:r>
              <a:rPr lang="tr-TR" dirty="0"/>
              <a:t>, yağda-çözünür </a:t>
            </a:r>
            <a:r>
              <a:rPr lang="tr-TR" dirty="0" err="1"/>
              <a:t>konjuge</a:t>
            </a:r>
            <a:r>
              <a:rPr lang="tr-TR" dirty="0"/>
              <a:t> olmayan (</a:t>
            </a:r>
            <a:r>
              <a:rPr lang="tr-TR" dirty="0" err="1"/>
              <a:t>unkonjuge</a:t>
            </a:r>
            <a:r>
              <a:rPr lang="tr-TR" dirty="0"/>
              <a:t>) </a:t>
            </a:r>
            <a:r>
              <a:rPr lang="tr-TR" dirty="0" err="1"/>
              <a:t>bilirubin</a:t>
            </a:r>
            <a:r>
              <a:rPr lang="tr-TR" dirty="0"/>
              <a:t> ile suda-çözünür </a:t>
            </a:r>
            <a:r>
              <a:rPr lang="tr-TR" dirty="0" err="1"/>
              <a:t>konjuge</a:t>
            </a:r>
            <a:r>
              <a:rPr lang="tr-TR" dirty="0"/>
              <a:t> </a:t>
            </a:r>
            <a:r>
              <a:rPr lang="tr-TR" dirty="0" err="1"/>
              <a:t>bilirubin</a:t>
            </a:r>
            <a:r>
              <a:rPr lang="tr-TR" dirty="0"/>
              <a:t> birleşimidir. Total </a:t>
            </a:r>
            <a:r>
              <a:rPr lang="tr-TR" dirty="0" err="1"/>
              <a:t>bilirubin</a:t>
            </a:r>
            <a:r>
              <a:rPr lang="tr-TR" dirty="0"/>
              <a:t> 1,5 mg/</a:t>
            </a:r>
            <a:r>
              <a:rPr lang="tr-TR" dirty="0" err="1"/>
              <a:t>dL’den</a:t>
            </a:r>
            <a:r>
              <a:rPr lang="tr-TR" dirty="0"/>
              <a:t> azdır ve normalde başlıca </a:t>
            </a:r>
            <a:r>
              <a:rPr lang="tr-TR" dirty="0" err="1"/>
              <a:t>unkonjuge</a:t>
            </a:r>
            <a:r>
              <a:rPr lang="tr-TR" dirty="0"/>
              <a:t> </a:t>
            </a:r>
            <a:r>
              <a:rPr lang="tr-TR" dirty="0" err="1"/>
              <a:t>bilirubinden</a:t>
            </a:r>
            <a:r>
              <a:rPr lang="tr-TR" dirty="0"/>
              <a:t> oluşur. Yüksek </a:t>
            </a:r>
            <a:r>
              <a:rPr lang="tr-TR" dirty="0" err="1"/>
              <a:t>bilirubin</a:t>
            </a:r>
            <a:r>
              <a:rPr lang="tr-TR" dirty="0"/>
              <a:t> düzeyini değerlendirmede ilk olarak </a:t>
            </a:r>
            <a:r>
              <a:rPr lang="tr-TR" dirty="0" err="1"/>
              <a:t>konjuge</a:t>
            </a:r>
            <a:r>
              <a:rPr lang="tr-TR" dirty="0"/>
              <a:t> (direkt) ya da </a:t>
            </a:r>
            <a:r>
              <a:rPr lang="tr-TR" dirty="0" err="1"/>
              <a:t>unkonjuge</a:t>
            </a:r>
            <a:r>
              <a:rPr lang="tr-TR" dirty="0"/>
              <a:t> (</a:t>
            </a:r>
            <a:r>
              <a:rPr lang="tr-TR" dirty="0" err="1"/>
              <a:t>indirekt</a:t>
            </a:r>
            <a:r>
              <a:rPr lang="tr-TR" dirty="0"/>
              <a:t>) </a:t>
            </a:r>
            <a:r>
              <a:rPr lang="tr-TR" dirty="0" err="1"/>
              <a:t>hiperbilirubinemi</a:t>
            </a:r>
            <a:r>
              <a:rPr lang="tr-TR" dirty="0"/>
              <a:t> ayrımı yapılmalıdır. </a:t>
            </a:r>
          </a:p>
        </p:txBody>
      </p:sp>
      <p:sp>
        <p:nvSpPr>
          <p:cNvPr id="4" name="Slayt Numarası Yer Tutucusu 3"/>
          <p:cNvSpPr>
            <a:spLocks noGrp="1"/>
          </p:cNvSpPr>
          <p:nvPr>
            <p:ph type="sldNum" sz="quarter" idx="5"/>
          </p:nvPr>
        </p:nvSpPr>
        <p:spPr/>
        <p:txBody>
          <a:bodyPr/>
          <a:lstStyle/>
          <a:p>
            <a:fld id="{94494751-A8D7-45F6-9A8C-59730FDCB31E}" type="slidenum">
              <a:rPr lang="tr-TR" smtClean="0"/>
              <a:t>29</a:t>
            </a:fld>
            <a:endParaRPr lang="tr-TR"/>
          </a:p>
        </p:txBody>
      </p:sp>
    </p:spTree>
    <p:extLst>
      <p:ext uri="{BB962C8B-B14F-4D97-AF65-F5344CB8AC3E}">
        <p14:creationId xmlns:p14="http://schemas.microsoft.com/office/powerpoint/2010/main" val="2091767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Unkonjuge</a:t>
            </a:r>
            <a:r>
              <a:rPr lang="tr-TR" dirty="0"/>
              <a:t> </a:t>
            </a:r>
            <a:r>
              <a:rPr lang="tr-TR" dirty="0" err="1"/>
              <a:t>hiperbilirubineminin</a:t>
            </a:r>
            <a:r>
              <a:rPr lang="tr-TR" dirty="0"/>
              <a:t> muhtemel en sık nedeni </a:t>
            </a:r>
            <a:r>
              <a:rPr lang="tr-TR" dirty="0" err="1"/>
              <a:t>benign</a:t>
            </a:r>
            <a:r>
              <a:rPr lang="tr-TR" dirty="0"/>
              <a:t> bir durum olan popülasyonun %5’ine kadarını etkileyen </a:t>
            </a:r>
            <a:r>
              <a:rPr lang="tr-TR" dirty="0" err="1"/>
              <a:t>Gilbert</a:t>
            </a:r>
            <a:r>
              <a:rPr lang="tr-TR" dirty="0"/>
              <a:t> sendromudur. </a:t>
            </a:r>
            <a:r>
              <a:rPr lang="tr-TR" dirty="0" err="1"/>
              <a:t>Gilbert</a:t>
            </a:r>
            <a:r>
              <a:rPr lang="tr-TR" dirty="0"/>
              <a:t> sendromunda sadece </a:t>
            </a:r>
            <a:r>
              <a:rPr lang="tr-TR" dirty="0" err="1"/>
              <a:t>unkonjuge</a:t>
            </a:r>
            <a:r>
              <a:rPr lang="tr-TR" dirty="0"/>
              <a:t> </a:t>
            </a:r>
            <a:r>
              <a:rPr lang="tr-TR" dirty="0" err="1"/>
              <a:t>bilirubin</a:t>
            </a:r>
            <a:r>
              <a:rPr lang="tr-TR" dirty="0"/>
              <a:t> yükselmiştir; diğer karaciğer enzimleri normaldir. </a:t>
            </a:r>
            <a:r>
              <a:rPr lang="tr-TR" dirty="0" err="1"/>
              <a:t>Unkonjuge</a:t>
            </a:r>
            <a:r>
              <a:rPr lang="tr-TR" dirty="0"/>
              <a:t> </a:t>
            </a:r>
            <a:r>
              <a:rPr lang="tr-TR" dirty="0" err="1"/>
              <a:t>hiperbilirubineminin</a:t>
            </a:r>
            <a:r>
              <a:rPr lang="tr-TR" dirty="0"/>
              <a:t> diğer nedenleri </a:t>
            </a:r>
            <a:r>
              <a:rPr lang="tr-TR" dirty="0" err="1"/>
              <a:t>hemoliz</a:t>
            </a:r>
            <a:r>
              <a:rPr lang="tr-TR" dirty="0"/>
              <a:t>, </a:t>
            </a:r>
            <a:r>
              <a:rPr lang="tr-TR" dirty="0" err="1"/>
              <a:t>inefektif</a:t>
            </a:r>
            <a:r>
              <a:rPr lang="tr-TR" dirty="0"/>
              <a:t> </a:t>
            </a:r>
            <a:r>
              <a:rPr lang="tr-TR" dirty="0" err="1"/>
              <a:t>eritropoez</a:t>
            </a:r>
            <a:r>
              <a:rPr lang="tr-TR" dirty="0"/>
              <a:t> (</a:t>
            </a:r>
            <a:r>
              <a:rPr lang="tr-TR" dirty="0" err="1"/>
              <a:t>megaloblastik</a:t>
            </a:r>
            <a:r>
              <a:rPr lang="tr-TR" dirty="0"/>
              <a:t> anemilerdeki gibi) ya da yakın zamanda oluşmuş </a:t>
            </a:r>
            <a:r>
              <a:rPr lang="tr-TR" dirty="0" err="1"/>
              <a:t>hematom</a:t>
            </a:r>
            <a:r>
              <a:rPr lang="tr-TR" dirty="0"/>
              <a:t> olabilir. Karaciğer fonksiyonları normalse </a:t>
            </a:r>
            <a:r>
              <a:rPr lang="tr-TR" dirty="0" err="1"/>
              <a:t>hemoliz</a:t>
            </a:r>
            <a:r>
              <a:rPr lang="tr-TR" dirty="0"/>
              <a:t> ile ilişkili </a:t>
            </a:r>
            <a:r>
              <a:rPr lang="tr-TR" dirty="0" err="1"/>
              <a:t>bilirubin</a:t>
            </a:r>
            <a:r>
              <a:rPr lang="tr-TR" dirty="0"/>
              <a:t> düzeyleri 5 mg/</a:t>
            </a:r>
            <a:r>
              <a:rPr lang="tr-TR" dirty="0" err="1"/>
              <a:t>dL’den</a:t>
            </a:r>
            <a:r>
              <a:rPr lang="tr-TR" dirty="0"/>
              <a:t> fazla olmaz. </a:t>
            </a:r>
            <a:r>
              <a:rPr lang="tr-TR" dirty="0" err="1"/>
              <a:t>Asemptomatik</a:t>
            </a:r>
            <a:r>
              <a:rPr lang="tr-TR" dirty="0"/>
              <a:t> kişide hafif yükselmiş </a:t>
            </a:r>
            <a:r>
              <a:rPr lang="tr-TR" dirty="0" err="1"/>
              <a:t>unkonjuge</a:t>
            </a:r>
            <a:r>
              <a:rPr lang="tr-TR" dirty="0"/>
              <a:t> </a:t>
            </a:r>
            <a:r>
              <a:rPr lang="tr-TR" dirty="0" err="1"/>
              <a:t>hiperbilirubinemi</a:t>
            </a:r>
            <a:r>
              <a:rPr lang="tr-TR" dirty="0"/>
              <a:t> (&lt;4 mg/</a:t>
            </a:r>
            <a:r>
              <a:rPr lang="tr-TR" dirty="0" err="1"/>
              <a:t>dL</a:t>
            </a:r>
            <a:r>
              <a:rPr lang="tr-TR" dirty="0"/>
              <a:t>) varsa ve </a:t>
            </a:r>
            <a:r>
              <a:rPr lang="tr-TR" dirty="0" err="1"/>
              <a:t>bilirubin</a:t>
            </a:r>
            <a:r>
              <a:rPr lang="tr-TR" dirty="0"/>
              <a:t> yüksekliği yapan ilaç kullanımı yoksa, </a:t>
            </a:r>
            <a:r>
              <a:rPr lang="tr-TR" dirty="0" err="1"/>
              <a:t>hemoliz</a:t>
            </a:r>
            <a:r>
              <a:rPr lang="tr-TR" dirty="0"/>
              <a:t> bulgusu yoksa, karaciğer enzimleri normalse </a:t>
            </a:r>
            <a:r>
              <a:rPr lang="tr-TR" dirty="0" err="1"/>
              <a:t>Gilbert</a:t>
            </a:r>
            <a:r>
              <a:rPr lang="tr-TR" dirty="0"/>
              <a:t> sendromu olduğu varsayılır. </a:t>
            </a:r>
          </a:p>
        </p:txBody>
      </p:sp>
      <p:sp>
        <p:nvSpPr>
          <p:cNvPr id="4" name="Slayt Numarası Yer Tutucusu 3"/>
          <p:cNvSpPr>
            <a:spLocks noGrp="1"/>
          </p:cNvSpPr>
          <p:nvPr>
            <p:ph type="sldNum" sz="quarter" idx="5"/>
          </p:nvPr>
        </p:nvSpPr>
        <p:spPr/>
        <p:txBody>
          <a:bodyPr/>
          <a:lstStyle/>
          <a:p>
            <a:fld id="{94494751-A8D7-45F6-9A8C-59730FDCB31E}" type="slidenum">
              <a:rPr lang="tr-TR" smtClean="0"/>
              <a:t>30</a:t>
            </a:fld>
            <a:endParaRPr lang="tr-TR"/>
          </a:p>
        </p:txBody>
      </p:sp>
    </p:spTree>
    <p:extLst>
      <p:ext uri="{BB962C8B-B14F-4D97-AF65-F5344CB8AC3E}">
        <p14:creationId xmlns:p14="http://schemas.microsoft.com/office/powerpoint/2010/main" val="2572350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r>
              <a:rPr lang="tr-TR" dirty="0"/>
              <a:t>Plazma elde etmek için </a:t>
            </a:r>
            <a:r>
              <a:rPr lang="tr-TR" dirty="0" err="1"/>
              <a:t>EDTA’lı</a:t>
            </a:r>
            <a:r>
              <a:rPr lang="tr-TR" dirty="0"/>
              <a:t>, </a:t>
            </a:r>
            <a:r>
              <a:rPr lang="tr-TR" dirty="0" err="1"/>
              <a:t>heparinli</a:t>
            </a:r>
            <a:r>
              <a:rPr lang="tr-TR" dirty="0"/>
              <a:t>, </a:t>
            </a:r>
            <a:r>
              <a:rPr lang="tr-TR" dirty="0" err="1"/>
              <a:t>florürlü</a:t>
            </a:r>
            <a:r>
              <a:rPr lang="tr-TR" dirty="0"/>
              <a:t> ya da </a:t>
            </a:r>
            <a:r>
              <a:rPr lang="tr-TR" dirty="0" err="1"/>
              <a:t>sitratlı</a:t>
            </a:r>
            <a:r>
              <a:rPr lang="tr-TR" dirty="0"/>
              <a:t> örnekler bekletilmeden </a:t>
            </a:r>
            <a:r>
              <a:rPr lang="tr-TR" dirty="0" err="1"/>
              <a:t>santrifüjlenebilir</a:t>
            </a:r>
            <a:r>
              <a:rPr lang="tr-TR" dirty="0"/>
              <a:t>. </a:t>
            </a:r>
          </a:p>
          <a:p>
            <a:pPr algn="l"/>
            <a:r>
              <a:rPr lang="tr-TR" dirty="0"/>
              <a:t>Üretici tarafından bildirilen bir süre yoksa, serum örnekleri </a:t>
            </a:r>
            <a:r>
              <a:rPr lang="tr-TR" dirty="0" err="1"/>
              <a:t>santrifügasyon</a:t>
            </a:r>
            <a:r>
              <a:rPr lang="tr-TR" dirty="0"/>
              <a:t> öncesi en az 30 dk. bekletilmelidir. Bekletme süresi 1 saati aşmamalıdır.</a:t>
            </a:r>
          </a:p>
          <a:p>
            <a:pPr algn="l"/>
            <a:r>
              <a:rPr lang="tr-TR" sz="1800" b="0" i="0" u="none" strike="noStrike" baseline="0" dirty="0">
                <a:latin typeface="TimesNewRomanPSMT"/>
              </a:rPr>
              <a:t>Genel olarak biyokimyasal analizler, hormon analizleri ve </a:t>
            </a:r>
            <a:r>
              <a:rPr lang="tr-TR" sz="1800" b="0" i="0" u="none" strike="noStrike" baseline="0" dirty="0" err="1">
                <a:latin typeface="TimesNewRomanPSMT"/>
              </a:rPr>
              <a:t>seroloji</a:t>
            </a:r>
            <a:r>
              <a:rPr lang="tr-TR" sz="1800" b="0" i="0" u="none" strike="noStrike" baseline="0" dirty="0">
                <a:latin typeface="TimesNewRomanPSMT"/>
              </a:rPr>
              <a:t> analizleri için serum, </a:t>
            </a:r>
            <a:r>
              <a:rPr lang="tr-TR" sz="1800" b="0" i="0" u="none" strike="noStrike" baseline="0" dirty="0" err="1">
                <a:latin typeface="TimesNewRomanPSMT"/>
              </a:rPr>
              <a:t>koagülasyon</a:t>
            </a:r>
            <a:r>
              <a:rPr lang="tr-TR" sz="1800" b="0" i="0" u="none" strike="noStrike" baseline="0" dirty="0">
                <a:latin typeface="TimesNewRomanPSMT"/>
              </a:rPr>
              <a:t> testleri için plazma </a:t>
            </a:r>
            <a:r>
              <a:rPr lang="tr-TR" sz="1800" b="0" i="0" u="none" strike="noStrike" baseline="0" dirty="0" err="1">
                <a:latin typeface="TimesNewRomanPSMT"/>
              </a:rPr>
              <a:t>eldesinde</a:t>
            </a:r>
            <a:r>
              <a:rPr lang="tr-TR" sz="1800" b="0" i="0" u="none" strike="noStrike" baseline="0" dirty="0">
                <a:latin typeface="TimesNewRomanPSMT"/>
              </a:rPr>
              <a:t> kanı 3000 </a:t>
            </a:r>
            <a:r>
              <a:rPr lang="tr-TR" sz="1800" b="0" i="0" u="none" strike="noStrike" baseline="0" dirty="0" err="1">
                <a:latin typeface="TimesNewRomanPSMT"/>
              </a:rPr>
              <a:t>rpm'de</a:t>
            </a:r>
            <a:r>
              <a:rPr lang="tr-TR" sz="1800" b="0" i="0" u="none" strike="noStrike" baseline="0" dirty="0">
                <a:latin typeface="TimesNewRomanPSMT"/>
              </a:rPr>
              <a:t> 10 dakika </a:t>
            </a:r>
            <a:r>
              <a:rPr lang="tr-TR" sz="1800" b="0" i="0" u="none" strike="noStrike" baseline="0" dirty="0" err="1">
                <a:latin typeface="TimesNewRomanPSMT"/>
              </a:rPr>
              <a:t>santifüj</a:t>
            </a:r>
            <a:r>
              <a:rPr lang="tr-TR" sz="1800" b="0" i="0" u="none" strike="noStrike" baseline="0" dirty="0">
                <a:latin typeface="TimesNewRomanPSMT"/>
              </a:rPr>
              <a:t> etmek yeterlidir.</a:t>
            </a:r>
            <a:endParaRPr lang="tr-TR" dirty="0"/>
          </a:p>
          <a:p>
            <a:pPr algn="l"/>
            <a:r>
              <a:rPr lang="tr-TR" dirty="0"/>
              <a:t>Tüpler taşınırken ya da pıhtılaşmanın tamamlanması için bekletilirken mutlaka dik konumda bekletilmelidir.</a:t>
            </a:r>
          </a:p>
          <a:p>
            <a:pPr algn="l"/>
            <a:r>
              <a:rPr lang="tr-TR" dirty="0"/>
              <a:t>Yatık olarak bekletilen serum tüplerinde oluşan fibrin tüpün kapağına ya da yan çeperlerine yapışabilir ve santrifüj olmasına rağmen serumdan ayrılmayabilir. Tüplerin doğru konumda bekletilmemesi fibrin oluşumuna neden olurken, diğer taraftan </a:t>
            </a:r>
            <a:r>
              <a:rPr lang="tr-TR" dirty="0" err="1"/>
              <a:t>hemoliz</a:t>
            </a:r>
            <a:r>
              <a:rPr lang="tr-TR" dirty="0"/>
              <a:t> olasılığını arttıran bir durumdur.</a:t>
            </a:r>
          </a:p>
        </p:txBody>
      </p:sp>
      <p:sp>
        <p:nvSpPr>
          <p:cNvPr id="4" name="Slayt Numarası Yer Tutucusu 3"/>
          <p:cNvSpPr>
            <a:spLocks noGrp="1"/>
          </p:cNvSpPr>
          <p:nvPr>
            <p:ph type="sldNum" sz="quarter" idx="5"/>
          </p:nvPr>
        </p:nvSpPr>
        <p:spPr/>
        <p:txBody>
          <a:bodyPr/>
          <a:lstStyle/>
          <a:p>
            <a:fld id="{94494751-A8D7-45F6-9A8C-59730FDCB31E}" type="slidenum">
              <a:rPr lang="tr-TR" smtClean="0"/>
              <a:t>4</a:t>
            </a:fld>
            <a:endParaRPr lang="tr-TR"/>
          </a:p>
        </p:txBody>
      </p:sp>
    </p:spTree>
    <p:extLst>
      <p:ext uri="{BB962C8B-B14F-4D97-AF65-F5344CB8AC3E}">
        <p14:creationId xmlns:p14="http://schemas.microsoft.com/office/powerpoint/2010/main" val="4012488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Konjuge</a:t>
            </a:r>
            <a:r>
              <a:rPr lang="tr-TR" dirty="0"/>
              <a:t> </a:t>
            </a:r>
            <a:r>
              <a:rPr lang="tr-TR" dirty="0" err="1"/>
              <a:t>hiperbilirubinemi</a:t>
            </a:r>
            <a:r>
              <a:rPr lang="tr-TR" dirty="0"/>
              <a:t> genellikle </a:t>
            </a:r>
            <a:r>
              <a:rPr lang="tr-TR" dirty="0" err="1"/>
              <a:t>ekstrahepatik</a:t>
            </a:r>
            <a:r>
              <a:rPr lang="tr-TR" dirty="0"/>
              <a:t> </a:t>
            </a:r>
            <a:r>
              <a:rPr lang="tr-TR" dirty="0" err="1"/>
              <a:t>biliyer</a:t>
            </a:r>
            <a:r>
              <a:rPr lang="tr-TR" dirty="0"/>
              <a:t> obstrüksiyon, </a:t>
            </a:r>
            <a:r>
              <a:rPr lang="tr-TR" dirty="0" err="1"/>
              <a:t>intrahepatik</a:t>
            </a:r>
            <a:r>
              <a:rPr lang="tr-TR" dirty="0"/>
              <a:t> </a:t>
            </a:r>
            <a:r>
              <a:rPr lang="tr-TR" dirty="0" err="1"/>
              <a:t>kolestaz</a:t>
            </a:r>
            <a:r>
              <a:rPr lang="tr-TR" dirty="0"/>
              <a:t>, siroz, hepatit ve toksinler gibi bozukluklarda oluşur.</a:t>
            </a:r>
          </a:p>
        </p:txBody>
      </p:sp>
      <p:sp>
        <p:nvSpPr>
          <p:cNvPr id="4" name="Slayt Numarası Yer Tutucusu 3"/>
          <p:cNvSpPr>
            <a:spLocks noGrp="1"/>
          </p:cNvSpPr>
          <p:nvPr>
            <p:ph type="sldNum" sz="quarter" idx="5"/>
          </p:nvPr>
        </p:nvSpPr>
        <p:spPr/>
        <p:txBody>
          <a:bodyPr/>
          <a:lstStyle/>
          <a:p>
            <a:fld id="{94494751-A8D7-45F6-9A8C-59730FDCB31E}" type="slidenum">
              <a:rPr lang="tr-TR" smtClean="0"/>
              <a:t>31</a:t>
            </a:fld>
            <a:endParaRPr lang="tr-TR"/>
          </a:p>
        </p:txBody>
      </p:sp>
    </p:spTree>
    <p:extLst>
      <p:ext uri="{BB962C8B-B14F-4D97-AF65-F5344CB8AC3E}">
        <p14:creationId xmlns:p14="http://schemas.microsoft.com/office/powerpoint/2010/main" val="3465870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Kan üre azotu (BUN) ve </a:t>
            </a:r>
            <a:r>
              <a:rPr lang="tr-TR" dirty="0" err="1"/>
              <a:t>kreatinin</a:t>
            </a:r>
            <a:r>
              <a:rPr lang="tr-TR" dirty="0"/>
              <a:t> ölçümleri </a:t>
            </a:r>
            <a:r>
              <a:rPr lang="tr-TR" dirty="0" err="1"/>
              <a:t>renal</a:t>
            </a:r>
            <a:r>
              <a:rPr lang="tr-TR" dirty="0"/>
              <a:t> fonksiyonu değerlendirmede kullanılır. BUN için referans aralık 7-18 mg/</a:t>
            </a:r>
            <a:r>
              <a:rPr lang="tr-TR" dirty="0" err="1"/>
              <a:t>dL’dir</a:t>
            </a:r>
            <a:r>
              <a:rPr lang="tr-TR" dirty="0"/>
              <a:t>. Bununla birlikte, BUN yüksekliği </a:t>
            </a:r>
            <a:r>
              <a:rPr lang="tr-TR" dirty="0" err="1"/>
              <a:t>intrinsik</a:t>
            </a:r>
            <a:r>
              <a:rPr lang="tr-TR" dirty="0"/>
              <a:t> böbrek hastalıklarına özgül değildir ve </a:t>
            </a:r>
            <a:r>
              <a:rPr lang="tr-TR" dirty="0" err="1"/>
              <a:t>hipovolemi</a:t>
            </a:r>
            <a:r>
              <a:rPr lang="tr-TR" dirty="0"/>
              <a:t> , artmış protein alımı, </a:t>
            </a:r>
            <a:r>
              <a:rPr lang="tr-TR" dirty="0" err="1"/>
              <a:t>kortikosteroid</a:t>
            </a:r>
            <a:r>
              <a:rPr lang="tr-TR" dirty="0"/>
              <a:t> kullanımı, </a:t>
            </a:r>
            <a:r>
              <a:rPr lang="tr-TR" dirty="0" err="1"/>
              <a:t>hiperkatabolizm</a:t>
            </a:r>
            <a:r>
              <a:rPr lang="tr-TR" dirty="0"/>
              <a:t> ve </a:t>
            </a:r>
            <a:r>
              <a:rPr lang="tr-TR" dirty="0" err="1"/>
              <a:t>gastrointestinal</a:t>
            </a:r>
            <a:r>
              <a:rPr lang="tr-TR" dirty="0"/>
              <a:t> kanama durumlarında da görülebilir. Sıvı hacminin azalmasıyla üre </a:t>
            </a:r>
            <a:r>
              <a:rPr lang="tr-TR" dirty="0" err="1"/>
              <a:t>tübüllerden</a:t>
            </a:r>
            <a:r>
              <a:rPr lang="tr-TR" dirty="0"/>
              <a:t> </a:t>
            </a:r>
            <a:r>
              <a:rPr lang="tr-TR" dirty="0" err="1"/>
              <a:t>reabsorbe</a:t>
            </a:r>
            <a:r>
              <a:rPr lang="tr-TR" dirty="0"/>
              <a:t> edilir ve BUN, </a:t>
            </a:r>
            <a:r>
              <a:rPr lang="tr-TR" dirty="0" err="1"/>
              <a:t>kreatinine</a:t>
            </a:r>
            <a:r>
              <a:rPr lang="tr-TR" dirty="0"/>
              <a:t> kıyasla daha çok yükselir.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32</a:t>
            </a:fld>
            <a:endParaRPr lang="tr-TR"/>
          </a:p>
        </p:txBody>
      </p:sp>
    </p:spTree>
    <p:extLst>
      <p:ext uri="{BB962C8B-B14F-4D97-AF65-F5344CB8AC3E}">
        <p14:creationId xmlns:p14="http://schemas.microsoft.com/office/powerpoint/2010/main" val="3066276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BUN/</a:t>
            </a:r>
            <a:r>
              <a:rPr lang="tr-TR" dirty="0" err="1"/>
              <a:t>kreatinin</a:t>
            </a:r>
            <a:r>
              <a:rPr lang="tr-TR" dirty="0"/>
              <a:t> oranı </a:t>
            </a:r>
            <a:r>
              <a:rPr lang="tr-TR" dirty="0" err="1"/>
              <a:t>renal</a:t>
            </a:r>
            <a:r>
              <a:rPr lang="tr-TR" dirty="0"/>
              <a:t> yetmezliğin </a:t>
            </a:r>
            <a:r>
              <a:rPr lang="tr-TR" dirty="0" err="1"/>
              <a:t>prerenal</a:t>
            </a:r>
            <a:r>
              <a:rPr lang="tr-TR" dirty="0"/>
              <a:t> ve </a:t>
            </a:r>
            <a:r>
              <a:rPr lang="tr-TR" dirty="0" err="1"/>
              <a:t>postrenal</a:t>
            </a:r>
            <a:r>
              <a:rPr lang="tr-TR" dirty="0"/>
              <a:t> nedenlerini, </a:t>
            </a:r>
            <a:r>
              <a:rPr lang="tr-TR" dirty="0" err="1"/>
              <a:t>intrensek</a:t>
            </a:r>
            <a:r>
              <a:rPr lang="tr-TR" dirty="0"/>
              <a:t> </a:t>
            </a:r>
            <a:r>
              <a:rPr lang="tr-TR" dirty="0" err="1"/>
              <a:t>renal</a:t>
            </a:r>
            <a:r>
              <a:rPr lang="tr-TR" dirty="0"/>
              <a:t> </a:t>
            </a:r>
            <a:r>
              <a:rPr lang="tr-TR" dirty="0" err="1"/>
              <a:t>hastalıklaktan</a:t>
            </a:r>
            <a:r>
              <a:rPr lang="tr-TR" dirty="0"/>
              <a:t> ayırt etmede yardımcı olabilir. 10:1 oranı </a:t>
            </a:r>
            <a:r>
              <a:rPr lang="tr-TR" dirty="0" err="1"/>
              <a:t>intrensek</a:t>
            </a:r>
            <a:r>
              <a:rPr lang="tr-TR" dirty="0"/>
              <a:t> </a:t>
            </a:r>
            <a:r>
              <a:rPr lang="tr-TR" dirty="0" err="1"/>
              <a:t>renal</a:t>
            </a:r>
            <a:r>
              <a:rPr lang="tr-TR" dirty="0"/>
              <a:t> patolojiyi; 20:1’den büyük oran ise </a:t>
            </a:r>
            <a:r>
              <a:rPr lang="tr-TR" dirty="0" err="1"/>
              <a:t>prerenal</a:t>
            </a:r>
            <a:r>
              <a:rPr lang="tr-TR" dirty="0"/>
              <a:t> ya da </a:t>
            </a:r>
            <a:r>
              <a:rPr lang="tr-TR" dirty="0" err="1"/>
              <a:t>postrenal</a:t>
            </a:r>
            <a:r>
              <a:rPr lang="tr-TR" dirty="0"/>
              <a:t> ya da </a:t>
            </a:r>
            <a:r>
              <a:rPr lang="tr-TR" dirty="0" err="1"/>
              <a:t>postrenal</a:t>
            </a:r>
            <a:r>
              <a:rPr lang="tr-TR" dirty="0"/>
              <a:t> nedenleri akla getirir. BUN ayrıca, ağır karaciğer hastalıklarında, </a:t>
            </a:r>
            <a:r>
              <a:rPr lang="tr-TR" dirty="0" err="1"/>
              <a:t>malnütrisyonda</a:t>
            </a:r>
            <a:r>
              <a:rPr lang="tr-TR" dirty="0"/>
              <a:t> ve uygunsuz </a:t>
            </a:r>
            <a:r>
              <a:rPr lang="tr-TR" dirty="0" err="1"/>
              <a:t>antidiüretik</a:t>
            </a:r>
            <a:r>
              <a:rPr lang="tr-TR" dirty="0"/>
              <a:t> hormon salınımı sendromunda (UADHS) </a:t>
            </a:r>
            <a:r>
              <a:rPr lang="tr-TR" dirty="0" err="1"/>
              <a:t>aazalabilir</a:t>
            </a:r>
            <a:r>
              <a:rPr lang="tr-TR" dirty="0"/>
              <a:t>.</a:t>
            </a:r>
          </a:p>
          <a:p>
            <a:r>
              <a:rPr lang="tr-TR" dirty="0"/>
              <a:t> </a:t>
            </a:r>
          </a:p>
        </p:txBody>
      </p:sp>
      <p:sp>
        <p:nvSpPr>
          <p:cNvPr id="4" name="Slayt Numarası Yer Tutucusu 3"/>
          <p:cNvSpPr>
            <a:spLocks noGrp="1"/>
          </p:cNvSpPr>
          <p:nvPr>
            <p:ph type="sldNum" sz="quarter" idx="5"/>
          </p:nvPr>
        </p:nvSpPr>
        <p:spPr/>
        <p:txBody>
          <a:bodyPr/>
          <a:lstStyle/>
          <a:p>
            <a:fld id="{94494751-A8D7-45F6-9A8C-59730FDCB31E}" type="slidenum">
              <a:rPr lang="tr-TR" smtClean="0"/>
              <a:t>33</a:t>
            </a:fld>
            <a:endParaRPr lang="tr-TR"/>
          </a:p>
        </p:txBody>
      </p:sp>
    </p:spTree>
    <p:extLst>
      <p:ext uri="{BB962C8B-B14F-4D97-AF65-F5344CB8AC3E}">
        <p14:creationId xmlns:p14="http://schemas.microsoft.com/office/powerpoint/2010/main" val="34899334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Günümüzde </a:t>
            </a:r>
            <a:r>
              <a:rPr lang="tr-TR" dirty="0" err="1"/>
              <a:t>glomeruler</a:t>
            </a:r>
            <a:r>
              <a:rPr lang="tr-TR" dirty="0"/>
              <a:t> </a:t>
            </a:r>
            <a:r>
              <a:rPr lang="tr-TR" dirty="0" err="1"/>
              <a:t>filtrasyon</a:t>
            </a:r>
            <a:r>
              <a:rPr lang="tr-TR" dirty="0"/>
              <a:t> hızını (GFR) hesaplamada en yaygın kullanılan </a:t>
            </a:r>
            <a:r>
              <a:rPr lang="tr-TR" dirty="0" err="1"/>
              <a:t>laboratuar</a:t>
            </a:r>
            <a:r>
              <a:rPr lang="tr-TR" dirty="0"/>
              <a:t> testi </a:t>
            </a:r>
            <a:r>
              <a:rPr lang="tr-TR" dirty="0" err="1"/>
              <a:t>kreatinindir</a:t>
            </a:r>
            <a:r>
              <a:rPr lang="tr-TR" dirty="0"/>
              <a:t>. Kas metabolizmasının bir ürünü olan </a:t>
            </a:r>
            <a:r>
              <a:rPr lang="tr-TR" dirty="0" err="1"/>
              <a:t>kreatinin</a:t>
            </a:r>
            <a:r>
              <a:rPr lang="tr-TR" dirty="0"/>
              <a:t> düzeyleri kas kütlesine, yaş, cinsiyet, ırk ve diyetle alınan et oranıyla ilişkilidir.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34</a:t>
            </a:fld>
            <a:endParaRPr lang="tr-TR"/>
          </a:p>
        </p:txBody>
      </p:sp>
    </p:spTree>
    <p:extLst>
      <p:ext uri="{BB962C8B-B14F-4D97-AF65-F5344CB8AC3E}">
        <p14:creationId xmlns:p14="http://schemas.microsoft.com/office/powerpoint/2010/main" val="151913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Böbrek fonksiyonları normalken, </a:t>
            </a:r>
            <a:r>
              <a:rPr lang="tr-TR" dirty="0" err="1"/>
              <a:t>üriner</a:t>
            </a:r>
            <a:r>
              <a:rPr lang="tr-TR" dirty="0"/>
              <a:t> </a:t>
            </a:r>
            <a:r>
              <a:rPr lang="tr-TR" dirty="0" err="1"/>
              <a:t>kreatinin</a:t>
            </a:r>
            <a:r>
              <a:rPr lang="tr-TR" dirty="0"/>
              <a:t> </a:t>
            </a:r>
            <a:r>
              <a:rPr lang="tr-TR" dirty="0" err="1"/>
              <a:t>ekskresyonunun</a:t>
            </a:r>
            <a:r>
              <a:rPr lang="tr-TR" dirty="0"/>
              <a:t> çoğu </a:t>
            </a:r>
            <a:r>
              <a:rPr lang="tr-TR" dirty="0" err="1"/>
              <a:t>glomerüler</a:t>
            </a:r>
            <a:r>
              <a:rPr lang="tr-TR" dirty="0"/>
              <a:t> </a:t>
            </a:r>
            <a:r>
              <a:rPr lang="tr-TR" dirty="0" err="1"/>
              <a:t>filtrasyonla</a:t>
            </a:r>
            <a:r>
              <a:rPr lang="tr-TR" dirty="0"/>
              <a:t>; %5-10 arası </a:t>
            </a:r>
            <a:r>
              <a:rPr lang="tr-TR" dirty="0" err="1"/>
              <a:t>tübüler</a:t>
            </a:r>
            <a:r>
              <a:rPr lang="tr-TR" dirty="0"/>
              <a:t> </a:t>
            </a:r>
            <a:r>
              <a:rPr lang="tr-TR" dirty="0" err="1"/>
              <a:t>sekresyonla</a:t>
            </a:r>
            <a:r>
              <a:rPr lang="tr-TR" dirty="0"/>
              <a:t> olur. GFR düştükçe </a:t>
            </a:r>
            <a:r>
              <a:rPr lang="tr-TR" dirty="0" err="1"/>
              <a:t>kreatinin</a:t>
            </a:r>
            <a:r>
              <a:rPr lang="tr-TR" dirty="0"/>
              <a:t> atılımının daha büyük oranı </a:t>
            </a:r>
            <a:r>
              <a:rPr lang="tr-TR" dirty="0" err="1"/>
              <a:t>tübüler</a:t>
            </a:r>
            <a:r>
              <a:rPr lang="tr-TR" dirty="0"/>
              <a:t> </a:t>
            </a:r>
            <a:r>
              <a:rPr lang="tr-TR" dirty="0" err="1"/>
              <a:t>sekresyonla</a:t>
            </a:r>
            <a:r>
              <a:rPr lang="tr-TR" dirty="0"/>
              <a:t> olur. </a:t>
            </a:r>
            <a:r>
              <a:rPr lang="tr-TR" dirty="0" err="1"/>
              <a:t>Simetidin</a:t>
            </a:r>
            <a:r>
              <a:rPr lang="tr-TR" dirty="0"/>
              <a:t>, </a:t>
            </a:r>
            <a:r>
              <a:rPr lang="tr-TR" dirty="0" err="1"/>
              <a:t>trimetoprim</a:t>
            </a:r>
            <a:r>
              <a:rPr lang="tr-TR" dirty="0"/>
              <a:t>, </a:t>
            </a:r>
            <a:r>
              <a:rPr lang="tr-TR" dirty="0" err="1"/>
              <a:t>fenofibrat</a:t>
            </a:r>
            <a:r>
              <a:rPr lang="tr-TR" dirty="0"/>
              <a:t> ve salisilatlar gibi bazı ilaçlar </a:t>
            </a:r>
            <a:r>
              <a:rPr lang="tr-TR" dirty="0" err="1"/>
              <a:t>kreatinin</a:t>
            </a:r>
            <a:r>
              <a:rPr lang="tr-TR" dirty="0"/>
              <a:t> </a:t>
            </a:r>
            <a:r>
              <a:rPr lang="tr-TR" dirty="0" err="1"/>
              <a:t>sekresyonu</a:t>
            </a:r>
            <a:r>
              <a:rPr lang="tr-TR" dirty="0"/>
              <a:t> bloke edebilir ve özellikle düşük GFR durumunda </a:t>
            </a:r>
            <a:r>
              <a:rPr lang="tr-TR" dirty="0" err="1"/>
              <a:t>kreatinin</a:t>
            </a:r>
            <a:r>
              <a:rPr lang="tr-TR" dirty="0"/>
              <a:t> düzeylerinde yanlış yükselmeye neden olur. </a:t>
            </a:r>
            <a:r>
              <a:rPr lang="tr-TR" dirty="0" err="1"/>
              <a:t>Kreatinin</a:t>
            </a:r>
            <a:r>
              <a:rPr lang="tr-TR" dirty="0"/>
              <a:t> düzeyleri böbrek fonksiyonları azaldıkça parabolik bir şekilde yükselir: böbrek fonksiyonları üst düzeylerde iken </a:t>
            </a:r>
            <a:r>
              <a:rPr lang="tr-TR" dirty="0" err="1"/>
              <a:t>GFR’deki</a:t>
            </a:r>
            <a:r>
              <a:rPr lang="tr-TR" dirty="0"/>
              <a:t> küçük değişikliklerle yansırken; böbrek fonksiyonları alt düzeylerde iken </a:t>
            </a:r>
            <a:r>
              <a:rPr lang="tr-TR" dirty="0" err="1"/>
              <a:t>GFR’deki</a:t>
            </a:r>
            <a:r>
              <a:rPr lang="tr-TR" dirty="0"/>
              <a:t> küçük bir değişiklik </a:t>
            </a:r>
            <a:r>
              <a:rPr lang="tr-TR" dirty="0" err="1"/>
              <a:t>kreatininde</a:t>
            </a:r>
            <a:r>
              <a:rPr lang="tr-TR" dirty="0"/>
              <a:t> büyük bir değişim ile yansır. </a:t>
            </a:r>
          </a:p>
        </p:txBody>
      </p:sp>
      <p:sp>
        <p:nvSpPr>
          <p:cNvPr id="4" name="Slayt Numarası Yer Tutucusu 3"/>
          <p:cNvSpPr>
            <a:spLocks noGrp="1"/>
          </p:cNvSpPr>
          <p:nvPr>
            <p:ph type="sldNum" sz="quarter" idx="5"/>
          </p:nvPr>
        </p:nvSpPr>
        <p:spPr/>
        <p:txBody>
          <a:bodyPr/>
          <a:lstStyle/>
          <a:p>
            <a:fld id="{94494751-A8D7-45F6-9A8C-59730FDCB31E}" type="slidenum">
              <a:rPr lang="tr-TR" smtClean="0"/>
              <a:t>35</a:t>
            </a:fld>
            <a:endParaRPr lang="tr-TR"/>
          </a:p>
        </p:txBody>
      </p:sp>
    </p:spTree>
    <p:extLst>
      <p:ext uri="{BB962C8B-B14F-4D97-AF65-F5344CB8AC3E}">
        <p14:creationId xmlns:p14="http://schemas.microsoft.com/office/powerpoint/2010/main" val="596236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Serum </a:t>
            </a:r>
            <a:r>
              <a:rPr lang="tr-TR" dirty="0" err="1"/>
              <a:t>kreatinini</a:t>
            </a:r>
            <a:r>
              <a:rPr lang="tr-TR" dirty="0"/>
              <a:t> uzun zamandan beri böbrek fonksiyonlarını değerlendirmede kullanılıyor olsa da, </a:t>
            </a:r>
            <a:r>
              <a:rPr lang="tr-TR" dirty="0" err="1"/>
              <a:t>Nationatal</a:t>
            </a:r>
            <a:r>
              <a:rPr lang="tr-TR" dirty="0"/>
              <a:t> </a:t>
            </a:r>
            <a:r>
              <a:rPr lang="tr-TR" dirty="0" err="1"/>
              <a:t>Kidney</a:t>
            </a:r>
            <a:r>
              <a:rPr lang="tr-TR" dirty="0"/>
              <a:t> Foundation (Ulusal Böbrek Vakfı) tarafından hazırlanan güncel kılavuzlar, serum </a:t>
            </a:r>
            <a:r>
              <a:rPr lang="tr-TR" dirty="0" err="1"/>
              <a:t>kreatininden</a:t>
            </a:r>
            <a:r>
              <a:rPr lang="tr-TR" dirty="0"/>
              <a:t> hesaplanmış GFH(</a:t>
            </a:r>
            <a:r>
              <a:rPr lang="tr-TR" dirty="0" err="1"/>
              <a:t>eGFR</a:t>
            </a:r>
            <a:r>
              <a:rPr lang="tr-TR" dirty="0"/>
              <a:t>) kullanımını önermektedir. Çoğu klinik </a:t>
            </a:r>
            <a:r>
              <a:rPr lang="tr-TR" dirty="0" err="1"/>
              <a:t>labaratuar</a:t>
            </a:r>
            <a:r>
              <a:rPr lang="tr-TR" dirty="0"/>
              <a:t> şimdilerde otomatik olarak </a:t>
            </a:r>
            <a:r>
              <a:rPr lang="tr-TR" dirty="0" err="1"/>
              <a:t>eGFR</a:t>
            </a:r>
            <a:r>
              <a:rPr lang="tr-TR" dirty="0"/>
              <a:t> değerini, ‘’</a:t>
            </a:r>
            <a:r>
              <a:rPr lang="tr-TR" dirty="0" err="1"/>
              <a:t>Renal</a:t>
            </a:r>
            <a:r>
              <a:rPr lang="tr-TR" dirty="0"/>
              <a:t> Hastalıklarda Diyet Modifikasyonu’’/ </a:t>
            </a:r>
            <a:r>
              <a:rPr lang="tr-TR" dirty="0" err="1"/>
              <a:t>Modification</a:t>
            </a:r>
            <a:r>
              <a:rPr lang="tr-TR" dirty="0"/>
              <a:t> of </a:t>
            </a:r>
            <a:r>
              <a:rPr lang="tr-TR" dirty="0" err="1"/>
              <a:t>Diet</a:t>
            </a:r>
            <a:r>
              <a:rPr lang="tr-TR" dirty="0"/>
              <a:t> in </a:t>
            </a:r>
            <a:r>
              <a:rPr lang="tr-TR" dirty="0" err="1"/>
              <a:t>Renal</a:t>
            </a:r>
            <a:r>
              <a:rPr lang="tr-TR" dirty="0"/>
              <a:t> </a:t>
            </a:r>
            <a:r>
              <a:rPr lang="tr-TR" dirty="0" err="1"/>
              <a:t>Disease</a:t>
            </a:r>
            <a:r>
              <a:rPr lang="tr-TR" dirty="0"/>
              <a:t> (MDRD) denklemiyle hesaplayıp belirtir. Bu denklem; yaş, serum </a:t>
            </a:r>
            <a:r>
              <a:rPr lang="tr-TR" dirty="0" err="1"/>
              <a:t>kreatinin</a:t>
            </a:r>
            <a:r>
              <a:rPr lang="tr-TR" dirty="0"/>
              <a:t> ve cinsiyeti kullanarak tahmini </a:t>
            </a:r>
            <a:r>
              <a:rPr lang="tr-TR" dirty="0" err="1"/>
              <a:t>GFR’nin</a:t>
            </a:r>
            <a:r>
              <a:rPr lang="tr-TR" dirty="0"/>
              <a:t> hesaplanmasını sağlar ve </a:t>
            </a:r>
            <a:r>
              <a:rPr lang="tr-TR" dirty="0" err="1"/>
              <a:t>GFR’yi</a:t>
            </a:r>
            <a:r>
              <a:rPr lang="tr-TR" dirty="0"/>
              <a:t> </a:t>
            </a:r>
            <a:r>
              <a:rPr lang="tr-TR" dirty="0" err="1"/>
              <a:t>mL</a:t>
            </a:r>
            <a:r>
              <a:rPr lang="tr-TR" dirty="0"/>
              <a:t>/</a:t>
            </a:r>
            <a:r>
              <a:rPr lang="tr-TR" dirty="0" err="1"/>
              <a:t>dk</a:t>
            </a:r>
            <a:r>
              <a:rPr lang="tr-TR" dirty="0"/>
              <a:t>/1,73m² cinsinden verir. </a:t>
            </a:r>
            <a:r>
              <a:rPr lang="tr-TR" dirty="0" err="1"/>
              <a:t>MDRD’nin</a:t>
            </a:r>
            <a:r>
              <a:rPr lang="tr-TR" dirty="0"/>
              <a:t> </a:t>
            </a:r>
            <a:r>
              <a:rPr lang="tr-TR" dirty="0" err="1"/>
              <a:t>eGFR</a:t>
            </a:r>
            <a:r>
              <a:rPr lang="tr-TR" dirty="0"/>
              <a:t> değeri özellikle tahmini </a:t>
            </a:r>
            <a:r>
              <a:rPr lang="tr-TR" dirty="0" err="1"/>
              <a:t>eGFR</a:t>
            </a:r>
            <a:r>
              <a:rPr lang="tr-TR" dirty="0"/>
              <a:t> 60 </a:t>
            </a:r>
            <a:r>
              <a:rPr lang="tr-TR" dirty="0" err="1"/>
              <a:t>mL</a:t>
            </a:r>
            <a:r>
              <a:rPr lang="tr-TR" dirty="0"/>
              <a:t>/</a:t>
            </a:r>
            <a:r>
              <a:rPr lang="tr-TR" dirty="0" err="1"/>
              <a:t>dk</a:t>
            </a:r>
            <a:r>
              <a:rPr lang="tr-TR" dirty="0"/>
              <a:t> altında ise oldukça doğru sonuçlar veriyorken; daha üst GFR durumlarında </a:t>
            </a:r>
            <a:r>
              <a:rPr lang="tr-TR" dirty="0" err="1"/>
              <a:t>eGFR’yi</a:t>
            </a:r>
            <a:r>
              <a:rPr lang="tr-TR" dirty="0"/>
              <a:t> olduğundan düşük verebilmektedir. Ayrıca bu denklem kronik böbrek hastalığı olanlarda geliştirilmiştir ve yaşlılarda, beyaz ırk olmayanlarda ya da sağlıklı insanlarda ya da sağlıklı insanlarda </a:t>
            </a:r>
            <a:r>
              <a:rPr lang="tr-TR" dirty="0" err="1"/>
              <a:t>eGFR’yi</a:t>
            </a:r>
            <a:r>
              <a:rPr lang="tr-TR" dirty="0"/>
              <a:t> doğru olarak hesap edemeyebilir.</a:t>
            </a:r>
          </a:p>
        </p:txBody>
      </p:sp>
      <p:sp>
        <p:nvSpPr>
          <p:cNvPr id="4" name="Slayt Numarası Yer Tutucusu 3"/>
          <p:cNvSpPr>
            <a:spLocks noGrp="1"/>
          </p:cNvSpPr>
          <p:nvPr>
            <p:ph type="sldNum" sz="quarter" idx="5"/>
          </p:nvPr>
        </p:nvSpPr>
        <p:spPr/>
        <p:txBody>
          <a:bodyPr/>
          <a:lstStyle/>
          <a:p>
            <a:fld id="{94494751-A8D7-45F6-9A8C-59730FDCB31E}" type="slidenum">
              <a:rPr lang="tr-TR" smtClean="0"/>
              <a:t>36</a:t>
            </a:fld>
            <a:endParaRPr lang="tr-TR"/>
          </a:p>
        </p:txBody>
      </p:sp>
    </p:spTree>
    <p:extLst>
      <p:ext uri="{BB962C8B-B14F-4D97-AF65-F5344CB8AC3E}">
        <p14:creationId xmlns:p14="http://schemas.microsoft.com/office/powerpoint/2010/main" val="21235505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Albümin çoğunluğu karaciğerde üretilen ve </a:t>
            </a:r>
            <a:r>
              <a:rPr lang="tr-TR" dirty="0" err="1"/>
              <a:t>osmotik</a:t>
            </a:r>
            <a:r>
              <a:rPr lang="tr-TR" dirty="0"/>
              <a:t> basıncı sağlayan bir taşıyıcı proteindir. Albüminin, yarı-ömrü uzundur (20 gün) ve yaklaşık %5’ dolaşıma katılır. İnsanlarda albümin düzeyi doğumdan sonra bir yaşına kadar yükselir, bundan sonra yaklaşık 3,5-5,5 gr/</a:t>
            </a:r>
            <a:r>
              <a:rPr lang="tr-TR" dirty="0" err="1"/>
              <a:t>dL</a:t>
            </a:r>
            <a:r>
              <a:rPr lang="tr-TR" dirty="0"/>
              <a:t> düzeylerinde tüm yetişkin yaşamı boyunca sabit kalır. </a:t>
            </a:r>
          </a:p>
        </p:txBody>
      </p:sp>
      <p:sp>
        <p:nvSpPr>
          <p:cNvPr id="4" name="Slayt Numarası Yer Tutucusu 3"/>
          <p:cNvSpPr>
            <a:spLocks noGrp="1"/>
          </p:cNvSpPr>
          <p:nvPr>
            <p:ph type="sldNum" sz="quarter" idx="5"/>
          </p:nvPr>
        </p:nvSpPr>
        <p:spPr/>
        <p:txBody>
          <a:bodyPr/>
          <a:lstStyle/>
          <a:p>
            <a:fld id="{94494751-A8D7-45F6-9A8C-59730FDCB31E}" type="slidenum">
              <a:rPr lang="tr-TR" smtClean="0"/>
              <a:t>37</a:t>
            </a:fld>
            <a:endParaRPr lang="tr-TR"/>
          </a:p>
        </p:txBody>
      </p:sp>
    </p:spTree>
    <p:extLst>
      <p:ext uri="{BB962C8B-B14F-4D97-AF65-F5344CB8AC3E}">
        <p14:creationId xmlns:p14="http://schemas.microsoft.com/office/powerpoint/2010/main" val="959830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İlerlemiş karaciğer hastalıkları, </a:t>
            </a:r>
            <a:r>
              <a:rPr lang="tr-TR" dirty="0" err="1"/>
              <a:t>nefrotik</a:t>
            </a:r>
            <a:r>
              <a:rPr lang="tr-TR" dirty="0"/>
              <a:t> sendrom, protein kaybettiren </a:t>
            </a:r>
            <a:r>
              <a:rPr lang="tr-TR" dirty="0" err="1"/>
              <a:t>enteropati</a:t>
            </a:r>
            <a:r>
              <a:rPr lang="tr-TR" dirty="0"/>
              <a:t>, </a:t>
            </a:r>
            <a:r>
              <a:rPr lang="tr-TR" dirty="0" err="1"/>
              <a:t>malnutrisyon</a:t>
            </a:r>
            <a:r>
              <a:rPr lang="tr-TR" dirty="0"/>
              <a:t> ve bazı </a:t>
            </a:r>
            <a:r>
              <a:rPr lang="tr-TR" dirty="0" err="1"/>
              <a:t>enflamatuar</a:t>
            </a:r>
            <a:r>
              <a:rPr lang="tr-TR" dirty="0"/>
              <a:t> hastalıklarda albümin düzeyleri azalır. Serum albümininin yükselmesi ise </a:t>
            </a:r>
            <a:r>
              <a:rPr lang="tr-TR" dirty="0" err="1"/>
              <a:t>dehidratasyon</a:t>
            </a:r>
            <a:r>
              <a:rPr lang="tr-TR" dirty="0"/>
              <a:t> dışında nadirdir.</a:t>
            </a:r>
          </a:p>
        </p:txBody>
      </p:sp>
      <p:sp>
        <p:nvSpPr>
          <p:cNvPr id="4" name="Slayt Numarası Yer Tutucusu 3"/>
          <p:cNvSpPr>
            <a:spLocks noGrp="1"/>
          </p:cNvSpPr>
          <p:nvPr>
            <p:ph type="sldNum" sz="quarter" idx="5"/>
          </p:nvPr>
        </p:nvSpPr>
        <p:spPr/>
        <p:txBody>
          <a:bodyPr/>
          <a:lstStyle/>
          <a:p>
            <a:fld id="{94494751-A8D7-45F6-9A8C-59730FDCB31E}" type="slidenum">
              <a:rPr lang="tr-TR" smtClean="0"/>
              <a:t>38</a:t>
            </a:fld>
            <a:endParaRPr lang="tr-TR"/>
          </a:p>
        </p:txBody>
      </p:sp>
    </p:spTree>
    <p:extLst>
      <p:ext uri="{BB962C8B-B14F-4D97-AF65-F5344CB8AC3E}">
        <p14:creationId xmlns:p14="http://schemas.microsoft.com/office/powerpoint/2010/main" val="29845520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Ciddi akut enfeksiyon varlığında albümin üretiminin azalmasıyla birlikte artmış yıkım serum albümin düzeyinde 12-36. saat içinde düşmeye neden olarak en düşük değerine yaklaşık beş günde ulaşır. </a:t>
            </a:r>
            <a:r>
              <a:rPr lang="tr-TR" dirty="0" err="1"/>
              <a:t>Malnutrisyon</a:t>
            </a:r>
            <a:r>
              <a:rPr lang="tr-TR" dirty="0"/>
              <a:t> için bir belirteç olarak albümin düzeyleri nispeten geç düşer. Albümin düzeyi en çok ödem, karaciğer hastalıkları ve </a:t>
            </a:r>
            <a:r>
              <a:rPr lang="tr-TR" dirty="0" err="1"/>
              <a:t>proteinürinin</a:t>
            </a:r>
            <a:r>
              <a:rPr lang="tr-TR" dirty="0"/>
              <a:t> değerlendirilmesinde yardımcıdır. </a:t>
            </a:r>
          </a:p>
        </p:txBody>
      </p:sp>
      <p:sp>
        <p:nvSpPr>
          <p:cNvPr id="4" name="Slayt Numarası Yer Tutucusu 3"/>
          <p:cNvSpPr>
            <a:spLocks noGrp="1"/>
          </p:cNvSpPr>
          <p:nvPr>
            <p:ph type="sldNum" sz="quarter" idx="5"/>
          </p:nvPr>
        </p:nvSpPr>
        <p:spPr/>
        <p:txBody>
          <a:bodyPr/>
          <a:lstStyle/>
          <a:p>
            <a:fld id="{94494751-A8D7-45F6-9A8C-59730FDCB31E}" type="slidenum">
              <a:rPr lang="tr-TR" smtClean="0"/>
              <a:t>39</a:t>
            </a:fld>
            <a:endParaRPr lang="tr-TR"/>
          </a:p>
        </p:txBody>
      </p:sp>
    </p:spTree>
    <p:extLst>
      <p:ext uri="{BB962C8B-B14F-4D97-AF65-F5344CB8AC3E}">
        <p14:creationId xmlns:p14="http://schemas.microsoft.com/office/powerpoint/2010/main" val="2504045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Serum albümin düzeyi ile asit sıvısı arasındaki serum asit albümin </a:t>
            </a:r>
            <a:r>
              <a:rPr lang="tr-TR" dirty="0" err="1"/>
              <a:t>gradiyent</a:t>
            </a:r>
            <a:r>
              <a:rPr lang="tr-TR" dirty="0"/>
              <a:t> (SAAG) düzeylerinin farkı, portal hipertansiyonu diğer asit nedenlerinden ayırmada yardımcıdır. SAAG 1,1 g/</a:t>
            </a:r>
            <a:r>
              <a:rPr lang="tr-TR" dirty="0" err="1"/>
              <a:t>dL’den</a:t>
            </a:r>
            <a:r>
              <a:rPr lang="tr-TR" dirty="0"/>
              <a:t> büyük ise </a:t>
            </a:r>
            <a:r>
              <a:rPr lang="tr-TR" dirty="0" err="1"/>
              <a:t>portl</a:t>
            </a:r>
            <a:r>
              <a:rPr lang="tr-TR" dirty="0"/>
              <a:t> hipertansiyon; SAAG 1,1 g/</a:t>
            </a:r>
            <a:r>
              <a:rPr lang="tr-TR" dirty="0" err="1"/>
              <a:t>dL’den</a:t>
            </a:r>
            <a:r>
              <a:rPr lang="tr-TR" dirty="0"/>
              <a:t> küçük ise </a:t>
            </a:r>
            <a:r>
              <a:rPr lang="tr-TR" dirty="0" err="1"/>
              <a:t>peritoneal</a:t>
            </a:r>
            <a:r>
              <a:rPr lang="tr-TR" dirty="0"/>
              <a:t> </a:t>
            </a:r>
            <a:r>
              <a:rPr lang="tr-TR" dirty="0" err="1"/>
              <a:t>enflamasyon</a:t>
            </a:r>
            <a:r>
              <a:rPr lang="tr-TR" dirty="0"/>
              <a:t> ya da </a:t>
            </a:r>
            <a:r>
              <a:rPr lang="tr-TR" dirty="0" err="1"/>
              <a:t>malignite</a:t>
            </a:r>
            <a:r>
              <a:rPr lang="tr-TR" dirty="0"/>
              <a:t> gibi diğer asit nedenleri lehinedir.</a:t>
            </a:r>
          </a:p>
        </p:txBody>
      </p:sp>
      <p:sp>
        <p:nvSpPr>
          <p:cNvPr id="4" name="Slayt Numarası Yer Tutucusu 3"/>
          <p:cNvSpPr>
            <a:spLocks noGrp="1"/>
          </p:cNvSpPr>
          <p:nvPr>
            <p:ph type="sldNum" sz="quarter" idx="5"/>
          </p:nvPr>
        </p:nvSpPr>
        <p:spPr/>
        <p:txBody>
          <a:bodyPr/>
          <a:lstStyle/>
          <a:p>
            <a:fld id="{94494751-A8D7-45F6-9A8C-59730FDCB31E}" type="slidenum">
              <a:rPr lang="tr-TR" smtClean="0"/>
              <a:t>40</a:t>
            </a:fld>
            <a:endParaRPr lang="tr-TR"/>
          </a:p>
        </p:txBody>
      </p:sp>
    </p:spTree>
    <p:extLst>
      <p:ext uri="{BB962C8B-B14F-4D97-AF65-F5344CB8AC3E}">
        <p14:creationId xmlns:p14="http://schemas.microsoft.com/office/powerpoint/2010/main" val="336602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Hangi tıbbı uygulama alanında olursa olsun hekimler, doğru tanıya ulaşmak için </a:t>
            </a:r>
            <a:r>
              <a:rPr lang="tr-TR" dirty="0" err="1"/>
              <a:t>laboratuar</a:t>
            </a:r>
            <a:r>
              <a:rPr lang="tr-TR" dirty="0"/>
              <a:t> testlerine bağlıdır. </a:t>
            </a:r>
          </a:p>
          <a:p>
            <a:r>
              <a:rPr lang="tr-TR" dirty="0"/>
              <a:t>Tanısal </a:t>
            </a:r>
            <a:r>
              <a:rPr lang="tr-TR" dirty="0" err="1"/>
              <a:t>labaratuar</a:t>
            </a:r>
            <a:r>
              <a:rPr lang="tr-TR" dirty="0"/>
              <a:t> testlerini kullanarak karar verme süreci bir testin doğru ve kesin olduğu varsayımına dayanır. Testin doğruluğu; hasta kişileri hasta olmayan kişilerden ayırabilme yeteneğidir. Her zaman sabit değildir; hasta popülasyonları ve farklı klinik durumlara göre değişebilir. Testin keskinliği; aynı koşullar altında aynı numunenin sonucunun tekrarlanabilir olma ölçütüdür.</a:t>
            </a:r>
          </a:p>
          <a:p>
            <a:endParaRPr lang="tr-TR" dirty="0"/>
          </a:p>
        </p:txBody>
      </p:sp>
      <p:sp>
        <p:nvSpPr>
          <p:cNvPr id="4" name="Slayt Numarası Yer Tutucusu 3"/>
          <p:cNvSpPr>
            <a:spLocks noGrp="1"/>
          </p:cNvSpPr>
          <p:nvPr>
            <p:ph type="sldNum" sz="quarter" idx="5"/>
          </p:nvPr>
        </p:nvSpPr>
        <p:spPr/>
        <p:txBody>
          <a:bodyPr/>
          <a:lstStyle/>
          <a:p>
            <a:fld id="{94494751-A8D7-45F6-9A8C-59730FDCB31E}" type="slidenum">
              <a:rPr lang="tr-TR" smtClean="0"/>
              <a:t>5</a:t>
            </a:fld>
            <a:endParaRPr lang="tr-TR"/>
          </a:p>
        </p:txBody>
      </p:sp>
    </p:spTree>
    <p:extLst>
      <p:ext uri="{BB962C8B-B14F-4D97-AF65-F5344CB8AC3E}">
        <p14:creationId xmlns:p14="http://schemas.microsoft.com/office/powerpoint/2010/main" val="24854148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Böbreklerde filtre edilen albüminin çoğu geri emilir, bu yüzden idrarda belirgin albümin varlığı anormal </a:t>
            </a:r>
            <a:r>
              <a:rPr lang="tr-TR" dirty="0" err="1"/>
              <a:t>renal</a:t>
            </a:r>
            <a:r>
              <a:rPr lang="tr-TR" dirty="0"/>
              <a:t> fonksiyonun işaretidir. </a:t>
            </a:r>
            <a:r>
              <a:rPr lang="tr-TR" dirty="0" err="1"/>
              <a:t>Üriner</a:t>
            </a:r>
            <a:r>
              <a:rPr lang="tr-TR" dirty="0"/>
              <a:t> albümin; spot idrar örneğinde idrar </a:t>
            </a:r>
            <a:r>
              <a:rPr lang="tr-TR" dirty="0" err="1"/>
              <a:t>kreatinini</a:t>
            </a:r>
            <a:r>
              <a:rPr lang="tr-TR" dirty="0"/>
              <a:t> olarak düzeltilerek ya da 24 saatlik idrar toplanarak ölçülebilir, 24 saatlik idrar albümin </a:t>
            </a:r>
            <a:r>
              <a:rPr lang="tr-TR" dirty="0" err="1"/>
              <a:t>ekskresyonu</a:t>
            </a:r>
            <a:r>
              <a:rPr lang="tr-TR" dirty="0"/>
              <a:t> mg/gün değeri spot idrarda albümin (mg)/ </a:t>
            </a:r>
            <a:r>
              <a:rPr lang="tr-TR" dirty="0" err="1"/>
              <a:t>kreatinin</a:t>
            </a:r>
            <a:r>
              <a:rPr lang="tr-TR" dirty="0"/>
              <a:t> (g) oranının değeri eşit tutulur. Böylece her test için referans aralıklar 30’un altı normal, 30-300 arası </a:t>
            </a:r>
            <a:r>
              <a:rPr lang="tr-TR" dirty="0" err="1"/>
              <a:t>mikroalbüminüri</a:t>
            </a:r>
            <a:r>
              <a:rPr lang="tr-TR" dirty="0"/>
              <a:t>, 300’den fazlası klinik </a:t>
            </a:r>
            <a:r>
              <a:rPr lang="tr-TR" dirty="0" err="1"/>
              <a:t>albüminüri</a:t>
            </a:r>
            <a:r>
              <a:rPr lang="tr-TR" dirty="0"/>
              <a:t> şeklindedir. </a:t>
            </a:r>
            <a:r>
              <a:rPr lang="tr-TR" dirty="0" err="1"/>
              <a:t>Mikroalbüminüri</a:t>
            </a:r>
            <a:r>
              <a:rPr lang="tr-TR" dirty="0"/>
              <a:t> erken dönemde diyabetik </a:t>
            </a:r>
            <a:r>
              <a:rPr lang="tr-TR" dirty="0" err="1"/>
              <a:t>nefropatinin</a:t>
            </a:r>
            <a:r>
              <a:rPr lang="tr-TR" dirty="0"/>
              <a:t> belirtecidir ve </a:t>
            </a:r>
            <a:r>
              <a:rPr lang="tr-TR" dirty="0" err="1"/>
              <a:t>makrovasküler</a:t>
            </a:r>
            <a:r>
              <a:rPr lang="tr-TR" dirty="0"/>
              <a:t> hastalığı öngörür.. Testin doğruluğunu etkileyebilecek faktörler ağır veya uzun süreli egzersiz, ayakta kalma, </a:t>
            </a:r>
            <a:r>
              <a:rPr lang="tr-TR" dirty="0" err="1"/>
              <a:t>hematüri</a:t>
            </a:r>
            <a:r>
              <a:rPr lang="tr-TR" dirty="0"/>
              <a:t>, </a:t>
            </a:r>
            <a:r>
              <a:rPr lang="tr-TR" dirty="0" err="1"/>
              <a:t>menstruasyon</a:t>
            </a:r>
            <a:r>
              <a:rPr lang="tr-TR" dirty="0"/>
              <a:t>, </a:t>
            </a:r>
            <a:r>
              <a:rPr lang="tr-TR" dirty="0" err="1"/>
              <a:t>genital</a:t>
            </a:r>
            <a:r>
              <a:rPr lang="tr-TR" dirty="0"/>
              <a:t> ya da </a:t>
            </a:r>
            <a:r>
              <a:rPr lang="tr-TR" dirty="0" err="1"/>
              <a:t>üriner</a:t>
            </a:r>
            <a:r>
              <a:rPr lang="tr-TR" dirty="0"/>
              <a:t> enfeksiyonlar, </a:t>
            </a:r>
            <a:r>
              <a:rPr lang="tr-TR" dirty="0" err="1"/>
              <a:t>konjestif</a:t>
            </a:r>
            <a:r>
              <a:rPr lang="tr-TR" dirty="0"/>
              <a:t> kalp yetmezliği, kontrolsüz hipertansiyon ya da kontrolsüz </a:t>
            </a:r>
            <a:r>
              <a:rPr lang="tr-TR" dirty="0" err="1"/>
              <a:t>hiperglisemi</a:t>
            </a:r>
            <a:r>
              <a:rPr lang="tr-TR" dirty="0"/>
              <a:t> ve yüksek protein ya da tuz alımı durumlarıdır.</a:t>
            </a:r>
          </a:p>
        </p:txBody>
      </p:sp>
      <p:sp>
        <p:nvSpPr>
          <p:cNvPr id="4" name="Slayt Numarası Yer Tutucusu 3"/>
          <p:cNvSpPr>
            <a:spLocks noGrp="1"/>
          </p:cNvSpPr>
          <p:nvPr>
            <p:ph type="sldNum" sz="quarter" idx="5"/>
          </p:nvPr>
        </p:nvSpPr>
        <p:spPr/>
        <p:txBody>
          <a:bodyPr/>
          <a:lstStyle/>
          <a:p>
            <a:fld id="{94494751-A8D7-45F6-9A8C-59730FDCB31E}" type="slidenum">
              <a:rPr lang="tr-TR" smtClean="0"/>
              <a:t>41</a:t>
            </a:fld>
            <a:endParaRPr lang="tr-TR"/>
          </a:p>
        </p:txBody>
      </p:sp>
    </p:spTree>
    <p:extLst>
      <p:ext uri="{BB962C8B-B14F-4D97-AF65-F5344CB8AC3E}">
        <p14:creationId xmlns:p14="http://schemas.microsoft.com/office/powerpoint/2010/main" val="1337513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Ürik asit pürin metabolizmasının bir yan ürünü olarak karaciğerde üretilir. Ürik asit ölçümü, gut değerlendirilmesi ve bazı kemoterapi tiplerinin izlenmesinde yararlıdır. Ürik asit düzeyleri diyette artmış pürin alımı, atılımın azalması veya artan yapım ile artar. Buna ek olarak, hacim durumu ürik asit salınımı etkiler. </a:t>
            </a:r>
            <a:r>
              <a:rPr lang="tr-TR" dirty="0" err="1"/>
              <a:t>Ekstraselüler</a:t>
            </a:r>
            <a:r>
              <a:rPr lang="tr-TR" dirty="0"/>
              <a:t> hacimde bir azalma ürik asit atılımı azalır ve serum ürik asit düzeyleri artar. Tersine, hacim genişlemesi ürik asit atılımını artırır ve </a:t>
            </a:r>
            <a:r>
              <a:rPr lang="tr-TR" dirty="0" err="1"/>
              <a:t>hipoürisemi</a:t>
            </a:r>
            <a:r>
              <a:rPr lang="tr-TR" dirty="0"/>
              <a:t> oluşturur. Birçok ilaç böbrekte ürik </a:t>
            </a:r>
            <a:r>
              <a:rPr lang="tr-TR" dirty="0" err="1"/>
              <a:t>asitin</a:t>
            </a:r>
            <a:r>
              <a:rPr lang="tr-TR" dirty="0"/>
              <a:t> geri emilimini </a:t>
            </a:r>
            <a:r>
              <a:rPr lang="tr-TR" dirty="0" err="1"/>
              <a:t>inhibe</a:t>
            </a:r>
            <a:r>
              <a:rPr lang="tr-TR" dirty="0"/>
              <a:t> eder ve bu nedenle </a:t>
            </a:r>
            <a:r>
              <a:rPr lang="tr-TR" dirty="0" err="1"/>
              <a:t>ürikosüriye</a:t>
            </a:r>
            <a:r>
              <a:rPr lang="tr-TR" dirty="0"/>
              <a:t> yol açar.</a:t>
            </a:r>
          </a:p>
        </p:txBody>
      </p:sp>
      <p:sp>
        <p:nvSpPr>
          <p:cNvPr id="4" name="Slayt Numarası Yer Tutucusu 3"/>
          <p:cNvSpPr>
            <a:spLocks noGrp="1"/>
          </p:cNvSpPr>
          <p:nvPr>
            <p:ph type="sldNum" sz="quarter" idx="5"/>
          </p:nvPr>
        </p:nvSpPr>
        <p:spPr/>
        <p:txBody>
          <a:bodyPr/>
          <a:lstStyle/>
          <a:p>
            <a:fld id="{94494751-A8D7-45F6-9A8C-59730FDCB31E}" type="slidenum">
              <a:rPr lang="tr-TR" smtClean="0"/>
              <a:t>42</a:t>
            </a:fld>
            <a:endParaRPr lang="tr-TR"/>
          </a:p>
        </p:txBody>
      </p:sp>
    </p:spTree>
    <p:extLst>
      <p:ext uri="{BB962C8B-B14F-4D97-AF65-F5344CB8AC3E}">
        <p14:creationId xmlns:p14="http://schemas.microsoft.com/office/powerpoint/2010/main" val="2323273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Progresif</a:t>
            </a:r>
            <a:r>
              <a:rPr lang="tr-TR" dirty="0"/>
              <a:t> olarak aşırı yüksek </a:t>
            </a:r>
            <a:r>
              <a:rPr lang="tr-TR" dirty="0" err="1"/>
              <a:t>hiperürisemi</a:t>
            </a:r>
            <a:r>
              <a:rPr lang="tr-TR" dirty="0"/>
              <a:t> düzeyleri gut </a:t>
            </a:r>
            <a:r>
              <a:rPr lang="tr-TR" dirty="0" err="1"/>
              <a:t>olasığını</a:t>
            </a:r>
            <a:r>
              <a:rPr lang="tr-TR" dirty="0"/>
              <a:t> öngörür; bununla birlikte, uzmanların çoğu, </a:t>
            </a:r>
            <a:r>
              <a:rPr lang="tr-TR" dirty="0" err="1"/>
              <a:t>asemptomatik</a:t>
            </a:r>
            <a:r>
              <a:rPr lang="tr-TR" dirty="0"/>
              <a:t> </a:t>
            </a:r>
            <a:r>
              <a:rPr lang="tr-TR" dirty="0" err="1"/>
              <a:t>hiperüriseminin</a:t>
            </a:r>
            <a:r>
              <a:rPr lang="tr-TR" dirty="0"/>
              <a:t> tedavi edilmemesi gerektiğine inanmaktadır. 37°C’de, ürik asit düzeyleri 6,8 mg/</a:t>
            </a:r>
            <a:r>
              <a:rPr lang="tr-TR" dirty="0" err="1"/>
              <a:t>dL’nin</a:t>
            </a:r>
            <a:r>
              <a:rPr lang="tr-TR" dirty="0"/>
              <a:t> üzerinde olduğunda plazmada </a:t>
            </a:r>
            <a:r>
              <a:rPr lang="tr-TR" dirty="0" err="1"/>
              <a:t>saturasyon</a:t>
            </a:r>
            <a:r>
              <a:rPr lang="tr-TR" dirty="0"/>
              <a:t> oluşur. Gut hastalarının çoğunda ürik asit düzeyleri bir süre 7 mg/</a:t>
            </a:r>
            <a:r>
              <a:rPr lang="tr-TR" dirty="0" err="1"/>
              <a:t>dL’den</a:t>
            </a:r>
            <a:r>
              <a:rPr lang="tr-TR" dirty="0"/>
              <a:t> yüksektir ancak akut gut atağı sırasında normal ürik asit düzeylerine sahip olabilirler. Biyolojik açıdan önemli ürik asit düzeyi 6,8 mg/</a:t>
            </a:r>
            <a:r>
              <a:rPr lang="tr-TR" dirty="0" err="1"/>
              <a:t>dL’den</a:t>
            </a:r>
            <a:r>
              <a:rPr lang="tr-TR" dirty="0"/>
              <a:t> yüksek olmasına rağmen popülasyon çalışmalarına dayalı ‘’normal’’ üst limitler, erkekler için 7,7 mg/</a:t>
            </a:r>
            <a:r>
              <a:rPr lang="tr-TR" dirty="0" err="1"/>
              <a:t>dL</a:t>
            </a:r>
            <a:r>
              <a:rPr lang="tr-TR" dirty="0"/>
              <a:t> ve kadınlar için 6,8 mg/</a:t>
            </a:r>
            <a:r>
              <a:rPr lang="tr-TR" dirty="0" err="1"/>
              <a:t>dL’dir</a:t>
            </a:r>
            <a:r>
              <a:rPr lang="tr-TR" dirty="0"/>
              <a:t>. Gut </a:t>
            </a:r>
            <a:r>
              <a:rPr lang="tr-TR" dirty="0" err="1"/>
              <a:t>insidansı</a:t>
            </a:r>
            <a:r>
              <a:rPr lang="tr-TR" dirty="0"/>
              <a:t>, ürik asit düzeyi 9 mg/</a:t>
            </a:r>
            <a:r>
              <a:rPr lang="tr-TR" dirty="0" err="1"/>
              <a:t>dL’den</a:t>
            </a:r>
            <a:r>
              <a:rPr lang="tr-TR" dirty="0"/>
              <a:t> yüksek erkeklerde yılda yaklaşık %5 iken ürik asit düzeyleri 7-8,9 mg/</a:t>
            </a:r>
            <a:r>
              <a:rPr lang="tr-TR" dirty="0" err="1"/>
              <a:t>dL</a:t>
            </a:r>
            <a:r>
              <a:rPr lang="tr-TR" dirty="0"/>
              <a:t> olan erkekler için yılda sadece %0,5’dir.</a:t>
            </a:r>
          </a:p>
        </p:txBody>
      </p:sp>
      <p:sp>
        <p:nvSpPr>
          <p:cNvPr id="4" name="Slayt Numarası Yer Tutucusu 3"/>
          <p:cNvSpPr>
            <a:spLocks noGrp="1"/>
          </p:cNvSpPr>
          <p:nvPr>
            <p:ph type="sldNum" sz="quarter" idx="5"/>
          </p:nvPr>
        </p:nvSpPr>
        <p:spPr/>
        <p:txBody>
          <a:bodyPr/>
          <a:lstStyle/>
          <a:p>
            <a:fld id="{94494751-A8D7-45F6-9A8C-59730FDCB31E}" type="slidenum">
              <a:rPr lang="tr-TR" smtClean="0"/>
              <a:t>43</a:t>
            </a:fld>
            <a:endParaRPr lang="tr-TR"/>
          </a:p>
        </p:txBody>
      </p:sp>
    </p:spTree>
    <p:extLst>
      <p:ext uri="{BB962C8B-B14F-4D97-AF65-F5344CB8AC3E}">
        <p14:creationId xmlns:p14="http://schemas.microsoft.com/office/powerpoint/2010/main" val="947847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Vücut sıvı dengesi bozuklukları, çözünen denge için fazla su olduğunda </a:t>
            </a:r>
            <a:r>
              <a:rPr lang="tr-TR" dirty="0" err="1"/>
              <a:t>hipoosmolar</a:t>
            </a:r>
            <a:r>
              <a:rPr lang="tr-TR" dirty="0"/>
              <a:t>, çözünen denge için su azaldığında </a:t>
            </a:r>
            <a:r>
              <a:rPr lang="tr-TR" dirty="0" err="1"/>
              <a:t>hiperosmolar</a:t>
            </a:r>
            <a:r>
              <a:rPr lang="tr-TR" dirty="0"/>
              <a:t> olarak sınıflandırılır. Vücuttaki </a:t>
            </a:r>
            <a:r>
              <a:rPr lang="tr-TR" dirty="0" err="1"/>
              <a:t>primer</a:t>
            </a:r>
            <a:r>
              <a:rPr lang="tr-TR" dirty="0"/>
              <a:t> çözünen sodyum olduğu göz önüne alındığında, bu bozukluklar ya </a:t>
            </a:r>
            <a:r>
              <a:rPr lang="tr-TR" dirty="0" err="1"/>
              <a:t>hiponatremi</a:t>
            </a:r>
            <a:r>
              <a:rPr lang="tr-TR" dirty="0"/>
              <a:t> ya da </a:t>
            </a:r>
            <a:r>
              <a:rPr lang="tr-TR" dirty="0" err="1"/>
              <a:t>hipernatremi</a:t>
            </a:r>
            <a:r>
              <a:rPr lang="tr-TR" dirty="0"/>
              <a:t> olarak kendini gösterir. Serum sodyum konsantrasyonu için referans aralık 135-145 </a:t>
            </a:r>
            <a:r>
              <a:rPr lang="tr-TR" dirty="0" err="1"/>
              <a:t>mmol</a:t>
            </a:r>
            <a:r>
              <a:rPr lang="tr-TR" dirty="0"/>
              <a:t>/L’dir.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44</a:t>
            </a:fld>
            <a:endParaRPr lang="tr-TR"/>
          </a:p>
        </p:txBody>
      </p:sp>
    </p:spTree>
    <p:extLst>
      <p:ext uri="{BB962C8B-B14F-4D97-AF65-F5344CB8AC3E}">
        <p14:creationId xmlns:p14="http://schemas.microsoft.com/office/powerpoint/2010/main" val="573430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Anormal sodyum düzeylerinin değerlendirilmesinde tipik olarak 280-295 </a:t>
            </a:r>
            <a:r>
              <a:rPr lang="tr-TR" dirty="0" err="1"/>
              <a:t>mOsm</a:t>
            </a:r>
            <a:r>
              <a:rPr lang="tr-TR" dirty="0"/>
              <a:t>/kg H₂O aralığına sahip olan plazma </a:t>
            </a:r>
            <a:r>
              <a:rPr lang="tr-TR" dirty="0" err="1"/>
              <a:t>osmolalitesinin</a:t>
            </a:r>
            <a:r>
              <a:rPr lang="tr-TR" dirty="0"/>
              <a:t> ölçülmesi veya hesaplanması yararlıdır.</a:t>
            </a:r>
          </a:p>
          <a:p>
            <a:r>
              <a:rPr lang="tr-TR" dirty="0"/>
              <a:t>Hesaplanan </a:t>
            </a:r>
            <a:r>
              <a:rPr lang="tr-TR" dirty="0" err="1"/>
              <a:t>osmolalite</a:t>
            </a:r>
            <a:r>
              <a:rPr lang="tr-TR" dirty="0"/>
              <a:t>=(2*</a:t>
            </a:r>
            <a:r>
              <a:rPr lang="tr-TR" dirty="0" err="1"/>
              <a:t>Na</a:t>
            </a:r>
            <a:r>
              <a:rPr lang="tr-TR" dirty="0"/>
              <a:t>)+(BUN/2.8)+</a:t>
            </a:r>
            <a:r>
              <a:rPr lang="tr-TR" dirty="0" err="1"/>
              <a:t>glukoz</a:t>
            </a:r>
            <a:r>
              <a:rPr lang="tr-TR" dirty="0"/>
              <a:t>/18</a:t>
            </a:r>
          </a:p>
          <a:p>
            <a:r>
              <a:rPr lang="tr-TR" dirty="0"/>
              <a:t> </a:t>
            </a:r>
          </a:p>
        </p:txBody>
      </p:sp>
      <p:sp>
        <p:nvSpPr>
          <p:cNvPr id="4" name="Slayt Numarası Yer Tutucusu 3"/>
          <p:cNvSpPr>
            <a:spLocks noGrp="1"/>
          </p:cNvSpPr>
          <p:nvPr>
            <p:ph type="sldNum" sz="quarter" idx="5"/>
          </p:nvPr>
        </p:nvSpPr>
        <p:spPr/>
        <p:txBody>
          <a:bodyPr/>
          <a:lstStyle/>
          <a:p>
            <a:fld id="{94494751-A8D7-45F6-9A8C-59730FDCB31E}" type="slidenum">
              <a:rPr lang="tr-TR" smtClean="0"/>
              <a:t>45</a:t>
            </a:fld>
            <a:endParaRPr lang="tr-TR"/>
          </a:p>
        </p:txBody>
      </p:sp>
    </p:spTree>
    <p:extLst>
      <p:ext uri="{BB962C8B-B14F-4D97-AF65-F5344CB8AC3E}">
        <p14:creationId xmlns:p14="http://schemas.microsoft.com/office/powerpoint/2010/main" val="16455169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Çoğu olguda, </a:t>
            </a:r>
            <a:r>
              <a:rPr lang="tr-TR" dirty="0" err="1"/>
              <a:t>hiponatremi</a:t>
            </a:r>
            <a:r>
              <a:rPr lang="tr-TR" dirty="0"/>
              <a:t> </a:t>
            </a:r>
            <a:r>
              <a:rPr lang="tr-TR" dirty="0" err="1"/>
              <a:t>hipoozmolalite</a:t>
            </a:r>
            <a:r>
              <a:rPr lang="tr-TR" dirty="0"/>
              <a:t> ile </a:t>
            </a:r>
            <a:r>
              <a:rPr lang="tr-TR" dirty="0" err="1"/>
              <a:t>ilişkililidir</a:t>
            </a:r>
            <a:r>
              <a:rPr lang="tr-TR" dirty="0"/>
              <a:t>. Yapay olarak düşük serum sodyum düzeylerine neden olan </a:t>
            </a:r>
            <a:r>
              <a:rPr lang="tr-TR" dirty="0" err="1"/>
              <a:t>psödohiponatremi</a:t>
            </a:r>
            <a:r>
              <a:rPr lang="tr-TR" dirty="0"/>
              <a:t>, çok yüksek glikoz veya protein düzeyleri ile görülebilir; bu durumlarda ölçülen </a:t>
            </a:r>
            <a:r>
              <a:rPr lang="tr-TR" dirty="0" err="1"/>
              <a:t>plasma</a:t>
            </a:r>
            <a:r>
              <a:rPr lang="tr-TR" dirty="0"/>
              <a:t> </a:t>
            </a:r>
            <a:r>
              <a:rPr lang="tr-TR" dirty="0" err="1"/>
              <a:t>osmolalitesi</a:t>
            </a:r>
            <a:r>
              <a:rPr lang="tr-TR" dirty="0"/>
              <a:t> normaldir. </a:t>
            </a:r>
            <a:r>
              <a:rPr lang="tr-TR" dirty="0" err="1"/>
              <a:t>Hiponatremi</a:t>
            </a:r>
            <a:r>
              <a:rPr lang="tr-TR" dirty="0"/>
              <a:t>, </a:t>
            </a:r>
            <a:r>
              <a:rPr lang="tr-TR" dirty="0" err="1"/>
              <a:t>gluoz</a:t>
            </a:r>
            <a:r>
              <a:rPr lang="tr-TR" dirty="0"/>
              <a:t> ve </a:t>
            </a:r>
            <a:r>
              <a:rPr lang="tr-TR" dirty="0" err="1"/>
              <a:t>mannitol</a:t>
            </a:r>
            <a:r>
              <a:rPr lang="tr-TR" dirty="0"/>
              <a:t> gibi diğer </a:t>
            </a:r>
            <a:r>
              <a:rPr lang="tr-TR" dirty="0" err="1"/>
              <a:t>ozmotik</a:t>
            </a:r>
            <a:r>
              <a:rPr lang="tr-TR" dirty="0"/>
              <a:t> olarak aktif </a:t>
            </a:r>
            <a:r>
              <a:rPr lang="tr-TR" dirty="0" err="1"/>
              <a:t>madddeler</a:t>
            </a:r>
            <a:r>
              <a:rPr lang="tr-TR" dirty="0"/>
              <a:t> </a:t>
            </a:r>
            <a:r>
              <a:rPr lang="tr-TR" dirty="0" err="1"/>
              <a:t>varlığğında</a:t>
            </a:r>
            <a:r>
              <a:rPr lang="tr-TR" dirty="0"/>
              <a:t>, ölçülen normal </a:t>
            </a:r>
            <a:r>
              <a:rPr lang="tr-TR" dirty="0" err="1"/>
              <a:t>osmolalite</a:t>
            </a:r>
            <a:r>
              <a:rPr lang="tr-TR" dirty="0"/>
              <a:t> veya artmış </a:t>
            </a:r>
            <a:r>
              <a:rPr lang="tr-TR" dirty="0" err="1"/>
              <a:t>osmolalite</a:t>
            </a:r>
            <a:r>
              <a:rPr lang="tr-TR" dirty="0"/>
              <a:t> ile ilişkili olabilir. </a:t>
            </a:r>
            <a:r>
              <a:rPr lang="tr-TR" dirty="0" err="1"/>
              <a:t>Hiperglisemi</a:t>
            </a:r>
            <a:r>
              <a:rPr lang="tr-TR" dirty="0"/>
              <a:t> durumunda, </a:t>
            </a:r>
            <a:r>
              <a:rPr lang="tr-TR" dirty="0" err="1"/>
              <a:t>glukozdaki</a:t>
            </a:r>
            <a:r>
              <a:rPr lang="tr-TR" dirty="0"/>
              <a:t> her 100 mg/dl yükselme, serum sodyumunu 1.6 </a:t>
            </a:r>
            <a:r>
              <a:rPr lang="tr-TR" dirty="0" err="1"/>
              <a:t>mmol</a:t>
            </a:r>
            <a:r>
              <a:rPr lang="tr-TR" dirty="0"/>
              <a:t>/L düşürür. Plazma protein konsantrasyonundaki 1 g / </a:t>
            </a:r>
            <a:r>
              <a:rPr lang="tr-TR" dirty="0" err="1"/>
              <a:t>dL'lik</a:t>
            </a:r>
            <a:r>
              <a:rPr lang="tr-TR" dirty="0"/>
              <a:t> bir artış, serum </a:t>
            </a:r>
            <a:r>
              <a:rPr lang="tr-TR" dirty="0" err="1"/>
              <a:t>Na</a:t>
            </a:r>
            <a:r>
              <a:rPr lang="tr-TR" dirty="0"/>
              <a:t> yaklaşık 0,7 </a:t>
            </a:r>
            <a:r>
              <a:rPr lang="tr-TR" dirty="0" err="1"/>
              <a:t>mEq</a:t>
            </a:r>
            <a:r>
              <a:rPr lang="tr-TR" dirty="0"/>
              <a:t> / L azaltır. Plazma </a:t>
            </a:r>
            <a:r>
              <a:rPr lang="tr-TR" dirty="0" err="1"/>
              <a:t>trigliseritlerinde</a:t>
            </a:r>
            <a:r>
              <a:rPr lang="tr-TR" dirty="0"/>
              <a:t> 10 </a:t>
            </a:r>
            <a:r>
              <a:rPr lang="tr-TR" dirty="0" err="1"/>
              <a:t>mmol</a:t>
            </a:r>
            <a:r>
              <a:rPr lang="tr-TR" dirty="0"/>
              <a:t> / L (886 mg / </a:t>
            </a:r>
            <a:r>
              <a:rPr lang="tr-TR" dirty="0" err="1"/>
              <a:t>dL</a:t>
            </a:r>
            <a:r>
              <a:rPr lang="tr-TR" dirty="0"/>
              <a:t>) artış, serum </a:t>
            </a:r>
            <a:r>
              <a:rPr lang="tr-TR" dirty="0" err="1"/>
              <a:t>Na</a:t>
            </a:r>
            <a:r>
              <a:rPr lang="tr-TR" dirty="0"/>
              <a:t> yaklaşık 1 </a:t>
            </a:r>
            <a:r>
              <a:rPr lang="tr-TR" dirty="0" err="1"/>
              <a:t>mEq</a:t>
            </a:r>
            <a:r>
              <a:rPr lang="tr-TR" dirty="0"/>
              <a:t> / L azaltır.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endParaRPr lang="tr-TR" dirty="0"/>
          </a:p>
        </p:txBody>
      </p:sp>
      <p:sp>
        <p:nvSpPr>
          <p:cNvPr id="4" name="Slayt Numarası Yer Tutucusu 3"/>
          <p:cNvSpPr>
            <a:spLocks noGrp="1"/>
          </p:cNvSpPr>
          <p:nvPr>
            <p:ph type="sldNum" sz="quarter" idx="5"/>
          </p:nvPr>
        </p:nvSpPr>
        <p:spPr/>
        <p:txBody>
          <a:bodyPr/>
          <a:lstStyle/>
          <a:p>
            <a:fld id="{94494751-A8D7-45F6-9A8C-59730FDCB31E}" type="slidenum">
              <a:rPr lang="tr-TR" smtClean="0"/>
              <a:t>46</a:t>
            </a:fld>
            <a:endParaRPr lang="tr-TR"/>
          </a:p>
        </p:txBody>
      </p:sp>
    </p:spTree>
    <p:extLst>
      <p:ext uri="{BB962C8B-B14F-4D97-AF65-F5344CB8AC3E}">
        <p14:creationId xmlns:p14="http://schemas.microsoft.com/office/powerpoint/2010/main" val="42934936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Hipoosmolar</a:t>
            </a:r>
            <a:r>
              <a:rPr lang="tr-TR" dirty="0"/>
              <a:t> </a:t>
            </a:r>
            <a:r>
              <a:rPr lang="tr-TR" dirty="0" err="1"/>
              <a:t>hiponatreminin</a:t>
            </a:r>
            <a:r>
              <a:rPr lang="tr-TR" dirty="0"/>
              <a:t> tanısal değerlendirmesi hastanın hacim durumunun ve idrar elektrolitlerinin değerlendirilmesi ile başlamalıdır. </a:t>
            </a:r>
            <a:r>
              <a:rPr lang="tr-TR" dirty="0" err="1"/>
              <a:t>Hiponatremi</a:t>
            </a:r>
            <a:r>
              <a:rPr lang="tr-TR" dirty="0"/>
              <a:t>; hacim eksikliği, </a:t>
            </a:r>
            <a:r>
              <a:rPr lang="tr-TR" dirty="0" err="1"/>
              <a:t>övolemik</a:t>
            </a:r>
            <a:r>
              <a:rPr lang="tr-TR" dirty="0"/>
              <a:t> durumlar veya </a:t>
            </a:r>
            <a:r>
              <a:rPr lang="tr-TR" dirty="0" err="1"/>
              <a:t>hipervolemik</a:t>
            </a:r>
            <a:r>
              <a:rPr lang="tr-TR" dirty="0"/>
              <a:t> durumlarda ortaya çıkabilir.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47</a:t>
            </a:fld>
            <a:endParaRPr lang="tr-TR"/>
          </a:p>
        </p:txBody>
      </p:sp>
    </p:spTree>
    <p:extLst>
      <p:ext uri="{BB962C8B-B14F-4D97-AF65-F5344CB8AC3E}">
        <p14:creationId xmlns:p14="http://schemas.microsoft.com/office/powerpoint/2010/main" val="39802995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Hipovolemik</a:t>
            </a:r>
            <a:r>
              <a:rPr lang="tr-TR" dirty="0"/>
              <a:t> </a:t>
            </a:r>
            <a:r>
              <a:rPr lang="tr-TR" dirty="0" err="1"/>
              <a:t>hiponatremi</a:t>
            </a:r>
            <a:r>
              <a:rPr lang="tr-TR" dirty="0"/>
              <a:t>, GI, </a:t>
            </a:r>
            <a:r>
              <a:rPr lang="tr-TR" dirty="0" err="1"/>
              <a:t>renal</a:t>
            </a:r>
            <a:r>
              <a:rPr lang="tr-TR" dirty="0"/>
              <a:t> veya üçüncü boşluk kayıplarıyla oluşabilir ve hastalar tipik olarak </a:t>
            </a:r>
            <a:r>
              <a:rPr lang="tr-TR" dirty="0" err="1"/>
              <a:t>hipovoleminin</a:t>
            </a:r>
            <a:r>
              <a:rPr lang="tr-TR" dirty="0"/>
              <a:t> klinik bulgularını sergiler. </a:t>
            </a:r>
            <a:r>
              <a:rPr lang="tr-TR" dirty="0" err="1"/>
              <a:t>Non-renal</a:t>
            </a:r>
            <a:r>
              <a:rPr lang="tr-TR" dirty="0"/>
              <a:t> nedenlerle idrar  </a:t>
            </a:r>
            <a:r>
              <a:rPr lang="tr-TR" dirty="0" err="1"/>
              <a:t>Na</a:t>
            </a:r>
            <a:r>
              <a:rPr lang="tr-TR" dirty="0"/>
              <a:t>⁺ 30 </a:t>
            </a:r>
            <a:r>
              <a:rPr lang="tr-TR" dirty="0" err="1"/>
              <a:t>mmol</a:t>
            </a:r>
            <a:r>
              <a:rPr lang="tr-TR" dirty="0"/>
              <a:t>/L’nin altında ve idrar </a:t>
            </a:r>
            <a:r>
              <a:rPr lang="tr-TR" dirty="0" err="1"/>
              <a:t>osmolalitesi</a:t>
            </a:r>
            <a:r>
              <a:rPr lang="tr-TR" dirty="0"/>
              <a:t> 100 </a:t>
            </a:r>
            <a:r>
              <a:rPr lang="tr-TR" dirty="0" err="1"/>
              <a:t>mOsm</a:t>
            </a:r>
            <a:r>
              <a:rPr lang="tr-TR" dirty="0"/>
              <a:t>/kg </a:t>
            </a:r>
            <a:r>
              <a:rPr lang="tr-TR" dirty="0" err="1"/>
              <a:t>H₂O’dan</a:t>
            </a:r>
            <a:r>
              <a:rPr lang="tr-TR" dirty="0"/>
              <a:t> yüksek olmalıdır. </a:t>
            </a:r>
            <a:r>
              <a:rPr lang="tr-TR" dirty="0" err="1"/>
              <a:t>Hipovolemik</a:t>
            </a:r>
            <a:r>
              <a:rPr lang="tr-TR" dirty="0"/>
              <a:t> </a:t>
            </a:r>
            <a:r>
              <a:rPr lang="tr-TR" dirty="0" err="1"/>
              <a:t>hiponatremi</a:t>
            </a:r>
            <a:r>
              <a:rPr lang="tr-TR" dirty="0"/>
              <a:t>, </a:t>
            </a:r>
            <a:r>
              <a:rPr lang="tr-TR" dirty="0" err="1"/>
              <a:t>izotonik</a:t>
            </a:r>
            <a:r>
              <a:rPr lang="tr-TR" dirty="0"/>
              <a:t> sıvı </a:t>
            </a:r>
            <a:r>
              <a:rPr lang="tr-TR" dirty="0" err="1"/>
              <a:t>replasmanına</a:t>
            </a:r>
            <a:r>
              <a:rPr lang="tr-TR" dirty="0"/>
              <a:t> kolayca yanıt verir.</a:t>
            </a:r>
          </a:p>
          <a:p>
            <a:r>
              <a:rPr lang="tr-TR" dirty="0"/>
              <a:t> </a:t>
            </a:r>
          </a:p>
        </p:txBody>
      </p:sp>
      <p:sp>
        <p:nvSpPr>
          <p:cNvPr id="4" name="Slayt Numarası Yer Tutucusu 3"/>
          <p:cNvSpPr>
            <a:spLocks noGrp="1"/>
          </p:cNvSpPr>
          <p:nvPr>
            <p:ph type="sldNum" sz="quarter" idx="5"/>
          </p:nvPr>
        </p:nvSpPr>
        <p:spPr/>
        <p:txBody>
          <a:bodyPr/>
          <a:lstStyle/>
          <a:p>
            <a:fld id="{94494751-A8D7-45F6-9A8C-59730FDCB31E}" type="slidenum">
              <a:rPr lang="tr-TR" smtClean="0"/>
              <a:t>48</a:t>
            </a:fld>
            <a:endParaRPr lang="tr-TR"/>
          </a:p>
        </p:txBody>
      </p:sp>
    </p:spTree>
    <p:extLst>
      <p:ext uri="{BB962C8B-B14F-4D97-AF65-F5344CB8AC3E}">
        <p14:creationId xmlns:p14="http://schemas.microsoft.com/office/powerpoint/2010/main" val="14266818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Hipervolemik</a:t>
            </a:r>
            <a:r>
              <a:rPr lang="tr-TR" dirty="0"/>
              <a:t> </a:t>
            </a:r>
            <a:r>
              <a:rPr lang="tr-TR" dirty="0" err="1"/>
              <a:t>hiponatremi</a:t>
            </a:r>
            <a:r>
              <a:rPr lang="tr-TR" dirty="0"/>
              <a:t>, total vücut sodyum aşırı yükü ve ödem varlığında; ilerlemiş </a:t>
            </a:r>
            <a:r>
              <a:rPr lang="tr-TR" dirty="0" err="1"/>
              <a:t>konjestif</a:t>
            </a:r>
            <a:r>
              <a:rPr lang="tr-TR" dirty="0"/>
              <a:t> kalp yetmezliği, siroz </a:t>
            </a:r>
            <a:r>
              <a:rPr lang="tr-TR" dirty="0" err="1"/>
              <a:t>nefrotik</a:t>
            </a:r>
            <a:r>
              <a:rPr lang="tr-TR" dirty="0"/>
              <a:t> sendrom ve böbrek yetmezliği ile ortaya çıkabilir.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49</a:t>
            </a:fld>
            <a:endParaRPr lang="tr-TR"/>
          </a:p>
        </p:txBody>
      </p:sp>
    </p:spTree>
    <p:extLst>
      <p:ext uri="{BB962C8B-B14F-4D97-AF65-F5344CB8AC3E}">
        <p14:creationId xmlns:p14="http://schemas.microsoft.com/office/powerpoint/2010/main" val="32900981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 bozukluklarda, efektif </a:t>
            </a:r>
            <a:r>
              <a:rPr lang="tr-TR" dirty="0" err="1"/>
              <a:t>renal</a:t>
            </a:r>
            <a:r>
              <a:rPr lang="tr-TR" dirty="0"/>
              <a:t> kan akımı azalır, </a:t>
            </a:r>
            <a:r>
              <a:rPr lang="tr-TR" dirty="0" err="1"/>
              <a:t>antidiüretik</a:t>
            </a:r>
            <a:r>
              <a:rPr lang="tr-TR" dirty="0"/>
              <a:t> hormon (ADH) olarak da bilinen ve suyun </a:t>
            </a:r>
            <a:r>
              <a:rPr lang="tr-TR" dirty="0" err="1"/>
              <a:t>renal</a:t>
            </a:r>
            <a:r>
              <a:rPr lang="tr-TR" dirty="0"/>
              <a:t> </a:t>
            </a:r>
            <a:r>
              <a:rPr lang="tr-TR" dirty="0" err="1"/>
              <a:t>ekskresyonunu</a:t>
            </a:r>
            <a:r>
              <a:rPr lang="tr-TR" dirty="0"/>
              <a:t> azaltan </a:t>
            </a:r>
            <a:r>
              <a:rPr lang="tr-TR" dirty="0" err="1"/>
              <a:t>arjinin</a:t>
            </a:r>
            <a:r>
              <a:rPr lang="tr-TR" dirty="0"/>
              <a:t> </a:t>
            </a:r>
            <a:r>
              <a:rPr lang="tr-TR" dirty="0" err="1"/>
              <a:t>vazopressin</a:t>
            </a:r>
            <a:r>
              <a:rPr lang="tr-TR" dirty="0"/>
              <a:t> (AVP) salınımı uyarılır. Hem sodyum hem de su artar ancak orantılı olarak sodyumdan daha fazla su artar. </a:t>
            </a:r>
            <a:r>
              <a:rPr lang="tr-TR" dirty="0" err="1"/>
              <a:t>Diüretik</a:t>
            </a:r>
            <a:r>
              <a:rPr lang="tr-TR" dirty="0"/>
              <a:t> tedavinin yokluğunda idrar sodyumu genellikle 30 </a:t>
            </a:r>
            <a:r>
              <a:rPr lang="tr-TR" dirty="0" err="1"/>
              <a:t>mmol</a:t>
            </a:r>
            <a:r>
              <a:rPr lang="tr-TR" dirty="0"/>
              <a:t>/L’nin altında ve idrar </a:t>
            </a:r>
            <a:r>
              <a:rPr lang="tr-TR" dirty="0" err="1"/>
              <a:t>osmolalitesi</a:t>
            </a:r>
            <a:r>
              <a:rPr lang="tr-TR" dirty="0"/>
              <a:t> 100 </a:t>
            </a:r>
            <a:r>
              <a:rPr lang="tr-TR" dirty="0" err="1"/>
              <a:t>mOsm</a:t>
            </a:r>
            <a:r>
              <a:rPr lang="tr-TR" dirty="0"/>
              <a:t>/kg </a:t>
            </a:r>
            <a:r>
              <a:rPr lang="tr-TR" dirty="0" err="1"/>
              <a:t>H₂O’nun</a:t>
            </a:r>
            <a:r>
              <a:rPr lang="tr-TR" dirty="0"/>
              <a:t> üstündedir.</a:t>
            </a:r>
          </a:p>
        </p:txBody>
      </p:sp>
      <p:sp>
        <p:nvSpPr>
          <p:cNvPr id="4" name="Slayt Numarası Yer Tutucusu 3"/>
          <p:cNvSpPr>
            <a:spLocks noGrp="1"/>
          </p:cNvSpPr>
          <p:nvPr>
            <p:ph type="sldNum" sz="quarter" idx="5"/>
          </p:nvPr>
        </p:nvSpPr>
        <p:spPr/>
        <p:txBody>
          <a:bodyPr/>
          <a:lstStyle/>
          <a:p>
            <a:fld id="{94494751-A8D7-45F6-9A8C-59730FDCB31E}" type="slidenum">
              <a:rPr lang="tr-TR" smtClean="0"/>
              <a:t>50</a:t>
            </a:fld>
            <a:endParaRPr lang="tr-TR"/>
          </a:p>
        </p:txBody>
      </p:sp>
    </p:spTree>
    <p:extLst>
      <p:ext uri="{BB962C8B-B14F-4D97-AF65-F5344CB8AC3E}">
        <p14:creationId xmlns:p14="http://schemas.microsoft.com/office/powerpoint/2010/main" val="3727936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r>
              <a:rPr lang="tr-TR" sz="1800" b="0" i="0" u="none" strike="noStrike" baseline="0" dirty="0">
                <a:latin typeface="TimesNewRomanPSMT"/>
              </a:rPr>
              <a:t>Klinik laboratuvardaki hata kaynakları incelendiğinde hataların analitik ve </a:t>
            </a:r>
            <a:r>
              <a:rPr lang="tr-TR" sz="1800" b="0" i="0" u="none" strike="noStrike" baseline="0" dirty="0" err="1">
                <a:latin typeface="TimesNewRomanPSMT"/>
              </a:rPr>
              <a:t>postanalitik</a:t>
            </a:r>
            <a:r>
              <a:rPr lang="tr-TR" sz="1800" b="0" i="0" u="none" strike="noStrike" baseline="0" dirty="0">
                <a:latin typeface="TimesNewRomanPSMT"/>
              </a:rPr>
              <a:t> dönemden çok </a:t>
            </a:r>
            <a:r>
              <a:rPr lang="tr-TR" sz="1800" b="0" i="0" u="none" strike="noStrike" baseline="0" dirty="0" err="1">
                <a:latin typeface="TimesNewRomanPSMT"/>
              </a:rPr>
              <a:t>preanalitik</a:t>
            </a:r>
            <a:r>
              <a:rPr lang="tr-TR" sz="1800" b="0" i="0" u="none" strike="noStrike" baseline="0" dirty="0">
                <a:latin typeface="TimesNewRomanPSMT"/>
              </a:rPr>
              <a:t> döneme ait olduğu bildirilmiştir. </a:t>
            </a:r>
            <a:r>
              <a:rPr lang="tr-TR" sz="1800" b="0" i="0" u="none" strike="noStrike" baseline="0" dirty="0" err="1">
                <a:latin typeface="TimesNewRomanPSMT"/>
              </a:rPr>
              <a:t>Preanalitik</a:t>
            </a:r>
            <a:r>
              <a:rPr lang="tr-TR" sz="1800" b="0" i="0" u="none" strike="noStrike" baseline="0" dirty="0">
                <a:latin typeface="TimesNewRomanPSMT"/>
              </a:rPr>
              <a:t> evre, </a:t>
            </a:r>
            <a:r>
              <a:rPr lang="tr-TR" sz="1800" b="0" i="0" u="none" strike="noStrike" baseline="0" dirty="0" err="1">
                <a:latin typeface="TimesNewRomanPSMT"/>
              </a:rPr>
              <a:t>klinisyenin</a:t>
            </a:r>
            <a:r>
              <a:rPr lang="tr-TR" sz="1800" b="0" i="0" u="none" strike="noStrike" baseline="0" dirty="0">
                <a:latin typeface="TimesNewRomanPSMT"/>
              </a:rPr>
              <a:t> hangi</a:t>
            </a:r>
          </a:p>
          <a:p>
            <a:pPr algn="l"/>
            <a:r>
              <a:rPr lang="tr-TR" sz="1800" b="0" i="0" u="none" strike="noStrike" baseline="0" dirty="0">
                <a:latin typeface="TimesNewRomanPSMT"/>
              </a:rPr>
              <a:t>testleri isteyeceğini düşündüğü an başlar ve örnek analizöre girdiği an biter. Laboratuvarın doğru ve etkin kullanımı için her şeyden önce hastanın kliniğine uygun test seçiminin</a:t>
            </a:r>
          </a:p>
          <a:p>
            <a:pPr algn="l"/>
            <a:r>
              <a:rPr lang="tr-TR" sz="1800" b="0" i="0" u="none" strike="noStrike" baseline="0" dirty="0">
                <a:latin typeface="TimesNewRomanPSMT"/>
              </a:rPr>
              <a:t>yapılması gerekmektedir.</a:t>
            </a:r>
            <a:endParaRPr lang="tr-TR" dirty="0"/>
          </a:p>
          <a:p>
            <a:r>
              <a:rPr lang="tr-TR" dirty="0"/>
              <a:t>Hatalı ölçüm kaynakları biyolojik ve analitik değişkenliklerdir. </a:t>
            </a:r>
          </a:p>
          <a:p>
            <a:r>
              <a:rPr lang="tr-TR" dirty="0"/>
              <a:t>Biyolojik değişkenlikler; fizyolojik süreçlere, yapısal faktörler ve </a:t>
            </a:r>
            <a:r>
              <a:rPr lang="tr-TR" dirty="0" err="1"/>
              <a:t>ekstrinsik</a:t>
            </a:r>
            <a:r>
              <a:rPr lang="tr-TR" dirty="0"/>
              <a:t> faktörlere bağlı olarak aynı kişide farklı zamanlarda alınan test sonuçlarındaki değişkenliktir. </a:t>
            </a:r>
          </a:p>
          <a:p>
            <a:r>
              <a:rPr lang="tr-TR" dirty="0"/>
              <a:t>Analitik değişkenlikler ise aynı numunede yapılan testlere analiz tekniği ve numunenin işlenmesindeki farklılıklar sonucunda oluşan değişkenliği ifade eder. </a:t>
            </a:r>
          </a:p>
          <a:p>
            <a:pPr algn="l"/>
            <a:r>
              <a:rPr lang="tr-TR" sz="1800" b="0" i="0" u="none" strike="noStrike" baseline="0" dirty="0">
                <a:latin typeface="TimesNewRomanPSMT"/>
              </a:rPr>
              <a:t>Laboratuvar test değerlerine etki eden değiştirilebilir ve değiştirilemez birçok faktör bulunmaktadır.</a:t>
            </a:r>
            <a:endParaRPr lang="tr-TR" dirty="0"/>
          </a:p>
        </p:txBody>
      </p:sp>
      <p:sp>
        <p:nvSpPr>
          <p:cNvPr id="4" name="Slayt Numarası Yer Tutucusu 3"/>
          <p:cNvSpPr>
            <a:spLocks noGrp="1"/>
          </p:cNvSpPr>
          <p:nvPr>
            <p:ph type="sldNum" sz="quarter" idx="5"/>
          </p:nvPr>
        </p:nvSpPr>
        <p:spPr/>
        <p:txBody>
          <a:bodyPr/>
          <a:lstStyle/>
          <a:p>
            <a:fld id="{94494751-A8D7-45F6-9A8C-59730FDCB31E}" type="slidenum">
              <a:rPr lang="tr-TR" smtClean="0"/>
              <a:t>6</a:t>
            </a:fld>
            <a:endParaRPr lang="tr-TR"/>
          </a:p>
        </p:txBody>
      </p:sp>
    </p:spTree>
    <p:extLst>
      <p:ext uri="{BB962C8B-B14F-4D97-AF65-F5344CB8AC3E}">
        <p14:creationId xmlns:p14="http://schemas.microsoft.com/office/powerpoint/2010/main" val="3189765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Övolemik</a:t>
            </a:r>
            <a:r>
              <a:rPr lang="tr-TR" dirty="0"/>
              <a:t> </a:t>
            </a:r>
            <a:r>
              <a:rPr lang="tr-TR" dirty="0" err="1"/>
              <a:t>hiponatremi</a:t>
            </a:r>
            <a:r>
              <a:rPr lang="tr-TR" dirty="0"/>
              <a:t>, vücut sıvısındaki bir aşırılıktan kaynaklanır. </a:t>
            </a:r>
            <a:r>
              <a:rPr lang="tr-TR" dirty="0" err="1"/>
              <a:t>Övolemik</a:t>
            </a:r>
            <a:r>
              <a:rPr lang="tr-TR" dirty="0"/>
              <a:t> </a:t>
            </a:r>
            <a:r>
              <a:rPr lang="tr-TR" dirty="0" err="1"/>
              <a:t>hiponatreminin</a:t>
            </a:r>
            <a:r>
              <a:rPr lang="tr-TR" dirty="0"/>
              <a:t> en sık görülen nedeni, ADH salınımı için uyarıcının </a:t>
            </a:r>
            <a:r>
              <a:rPr lang="tr-TR" dirty="0" err="1"/>
              <a:t>ozmolarite</a:t>
            </a:r>
            <a:r>
              <a:rPr lang="tr-TR" dirty="0"/>
              <a:t> veya azalmış </a:t>
            </a:r>
            <a:r>
              <a:rPr lang="tr-TR" dirty="0" err="1"/>
              <a:t>renal</a:t>
            </a:r>
            <a:r>
              <a:rPr lang="tr-TR" dirty="0"/>
              <a:t> akımı ile ilişkili olmadığında ortaya çıkan, uygunsuz ADH salınımı (UADHS) sendromudur. Hafif bir hacim genişlemesi ve ılımlı bir ağırlık artışı görülmesine rağmen ödem yoktur. Düşük plazma </a:t>
            </a:r>
            <a:r>
              <a:rPr lang="tr-TR" dirty="0" err="1"/>
              <a:t>ozmolaritesine</a:t>
            </a:r>
            <a:r>
              <a:rPr lang="tr-TR" dirty="0"/>
              <a:t> rağmen </a:t>
            </a:r>
            <a:r>
              <a:rPr lang="tr-TR" dirty="0" err="1"/>
              <a:t>ADH’nin</a:t>
            </a:r>
            <a:r>
              <a:rPr lang="tr-TR" dirty="0"/>
              <a:t> devam eden salınımı ortaya çıkar. </a:t>
            </a:r>
          </a:p>
        </p:txBody>
      </p:sp>
      <p:sp>
        <p:nvSpPr>
          <p:cNvPr id="4" name="Slayt Numarası Yer Tutucusu 3"/>
          <p:cNvSpPr>
            <a:spLocks noGrp="1"/>
          </p:cNvSpPr>
          <p:nvPr>
            <p:ph type="sldNum" sz="quarter" idx="5"/>
          </p:nvPr>
        </p:nvSpPr>
        <p:spPr/>
        <p:txBody>
          <a:bodyPr/>
          <a:lstStyle/>
          <a:p>
            <a:fld id="{94494751-A8D7-45F6-9A8C-59730FDCB31E}" type="slidenum">
              <a:rPr lang="tr-TR" smtClean="0"/>
              <a:t>51</a:t>
            </a:fld>
            <a:endParaRPr lang="tr-TR"/>
          </a:p>
        </p:txBody>
      </p:sp>
    </p:spTree>
    <p:extLst>
      <p:ext uri="{BB962C8B-B14F-4D97-AF65-F5344CB8AC3E}">
        <p14:creationId xmlns:p14="http://schemas.microsoft.com/office/powerpoint/2010/main" val="31093275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UADHS tanı kriterleri şunlardır: 1. </a:t>
            </a:r>
            <a:r>
              <a:rPr lang="tr-TR" dirty="0" err="1"/>
              <a:t>hiposomolalite</a:t>
            </a:r>
            <a:r>
              <a:rPr lang="tr-TR" dirty="0"/>
              <a:t> varlığı (</a:t>
            </a:r>
            <a:r>
              <a:rPr lang="tr-TR" dirty="0" err="1"/>
              <a:t>Posm</a:t>
            </a:r>
            <a:r>
              <a:rPr lang="tr-TR" dirty="0"/>
              <a:t>&lt;275 </a:t>
            </a:r>
            <a:r>
              <a:rPr lang="tr-TR" dirty="0" err="1"/>
              <a:t>mOsm</a:t>
            </a:r>
            <a:r>
              <a:rPr lang="tr-TR" dirty="0"/>
              <a:t>/kg H₂O) 2. yeterli sodyum alımı varsayılarak, idrar sodyum düzeyi 30 </a:t>
            </a:r>
            <a:r>
              <a:rPr lang="tr-TR" dirty="0" err="1"/>
              <a:t>mmol</a:t>
            </a:r>
            <a:r>
              <a:rPr lang="tr-TR" dirty="0"/>
              <a:t>/L’den daha yüksek  3. idrar </a:t>
            </a:r>
            <a:r>
              <a:rPr lang="tr-TR" dirty="0" err="1"/>
              <a:t>ozmolalitesi</a:t>
            </a:r>
            <a:r>
              <a:rPr lang="tr-TR" dirty="0"/>
              <a:t> 100 </a:t>
            </a:r>
            <a:r>
              <a:rPr lang="tr-TR" dirty="0" err="1"/>
              <a:t>mOsm</a:t>
            </a:r>
            <a:r>
              <a:rPr lang="tr-TR" dirty="0"/>
              <a:t>//kg </a:t>
            </a:r>
            <a:r>
              <a:rPr lang="tr-TR" dirty="0" err="1"/>
              <a:t>H₂O’dan</a:t>
            </a:r>
            <a:r>
              <a:rPr lang="tr-TR" dirty="0"/>
              <a:t> yüksek 4. klinik </a:t>
            </a:r>
            <a:r>
              <a:rPr lang="tr-TR" dirty="0" err="1"/>
              <a:t>övolemi</a:t>
            </a:r>
            <a:r>
              <a:rPr lang="tr-TR" dirty="0"/>
              <a:t> 5. </a:t>
            </a:r>
            <a:r>
              <a:rPr lang="tr-TR" dirty="0" err="1"/>
              <a:t>diüretik</a:t>
            </a:r>
            <a:r>
              <a:rPr lang="tr-TR" dirty="0"/>
              <a:t> tedavinin bulunmaması, </a:t>
            </a:r>
            <a:r>
              <a:rPr lang="tr-TR" dirty="0" err="1"/>
              <a:t>hipotiroidizm</a:t>
            </a:r>
            <a:r>
              <a:rPr lang="tr-TR" dirty="0"/>
              <a:t>, </a:t>
            </a:r>
            <a:r>
              <a:rPr lang="tr-TR" dirty="0" err="1"/>
              <a:t>glukokortikoid</a:t>
            </a:r>
            <a:r>
              <a:rPr lang="tr-TR" dirty="0"/>
              <a:t> eksikliği</a:t>
            </a:r>
          </a:p>
        </p:txBody>
      </p:sp>
      <p:sp>
        <p:nvSpPr>
          <p:cNvPr id="4" name="Slayt Numarası Yer Tutucusu 3"/>
          <p:cNvSpPr>
            <a:spLocks noGrp="1"/>
          </p:cNvSpPr>
          <p:nvPr>
            <p:ph type="sldNum" sz="quarter" idx="5"/>
          </p:nvPr>
        </p:nvSpPr>
        <p:spPr/>
        <p:txBody>
          <a:bodyPr/>
          <a:lstStyle/>
          <a:p>
            <a:fld id="{94494751-A8D7-45F6-9A8C-59730FDCB31E}" type="slidenum">
              <a:rPr lang="tr-TR" smtClean="0"/>
              <a:t>52</a:t>
            </a:fld>
            <a:endParaRPr lang="tr-TR"/>
          </a:p>
        </p:txBody>
      </p:sp>
    </p:spTree>
    <p:extLst>
      <p:ext uri="{BB962C8B-B14F-4D97-AF65-F5344CB8AC3E}">
        <p14:creationId xmlns:p14="http://schemas.microsoft.com/office/powerpoint/2010/main" val="30462477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UADHS’yi</a:t>
            </a:r>
            <a:r>
              <a:rPr lang="tr-TR" dirty="0"/>
              <a:t> akla getiren diğer klinik bulgular, ürik asit düzeyinin 3 </a:t>
            </a:r>
            <a:r>
              <a:rPr lang="tr-TR" dirty="0" err="1"/>
              <a:t>mEq</a:t>
            </a:r>
            <a:r>
              <a:rPr lang="tr-TR" dirty="0"/>
              <a:t>/</a:t>
            </a:r>
            <a:r>
              <a:rPr lang="tr-TR" dirty="0" err="1"/>
              <a:t>dL’den</a:t>
            </a:r>
            <a:r>
              <a:rPr lang="tr-TR" dirty="0"/>
              <a:t> düşük ve </a:t>
            </a:r>
            <a:r>
              <a:rPr lang="tr-TR" dirty="0" err="1"/>
              <a:t>BUN’un</a:t>
            </a:r>
            <a:r>
              <a:rPr lang="tr-TR" dirty="0"/>
              <a:t> 10 mg/</a:t>
            </a:r>
            <a:r>
              <a:rPr lang="tr-TR" dirty="0" err="1"/>
              <a:t>dL’den</a:t>
            </a:r>
            <a:r>
              <a:rPr lang="tr-TR" dirty="0"/>
              <a:t> düşük olmasıdır. Serum ADH düzeyleri yardımcı değildir çünkü çoğu </a:t>
            </a:r>
            <a:r>
              <a:rPr lang="tr-TR" dirty="0" err="1"/>
              <a:t>hiponatremi</a:t>
            </a:r>
            <a:r>
              <a:rPr lang="tr-TR" dirty="0"/>
              <a:t> nedeni artmış ADH düzeyleri ile ilişkilidir. </a:t>
            </a:r>
            <a:r>
              <a:rPr lang="tr-TR" dirty="0" err="1"/>
              <a:t>UADHS’nin</a:t>
            </a:r>
            <a:r>
              <a:rPr lang="tr-TR" dirty="0"/>
              <a:t> majör nedenleri ilaçlar ve </a:t>
            </a:r>
            <a:r>
              <a:rPr lang="tr-TR" dirty="0" err="1"/>
              <a:t>pulmoner</a:t>
            </a:r>
            <a:r>
              <a:rPr lang="tr-TR" dirty="0"/>
              <a:t> ve santral sinir sistemi hastalıklarıdır. UADHS, sıvı kısıtlamasına veya altta yatan bozukluğun düzeltilmesine yanıt verebilir.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53</a:t>
            </a:fld>
            <a:endParaRPr lang="tr-TR"/>
          </a:p>
        </p:txBody>
      </p:sp>
    </p:spTree>
    <p:extLst>
      <p:ext uri="{BB962C8B-B14F-4D97-AF65-F5344CB8AC3E}">
        <p14:creationId xmlns:p14="http://schemas.microsoft.com/office/powerpoint/2010/main" val="12938414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Övolemik</a:t>
            </a:r>
            <a:r>
              <a:rPr lang="tr-TR" dirty="0"/>
              <a:t> </a:t>
            </a:r>
            <a:r>
              <a:rPr lang="tr-TR" dirty="0" err="1"/>
              <a:t>hiponatreminin</a:t>
            </a:r>
            <a:r>
              <a:rPr lang="tr-TR" dirty="0"/>
              <a:t> bir başka nedenine; büyük miktarlarda su tüketen ve çok fazla miktarda idrar bulunan insanlarda ortaya çıkan, </a:t>
            </a:r>
            <a:r>
              <a:rPr lang="tr-TR" dirty="0" err="1"/>
              <a:t>primer</a:t>
            </a:r>
            <a:r>
              <a:rPr lang="tr-TR" dirty="0"/>
              <a:t> </a:t>
            </a:r>
            <a:r>
              <a:rPr lang="tr-TR" dirty="0" err="1"/>
              <a:t>polidipsi</a:t>
            </a:r>
            <a:r>
              <a:rPr lang="tr-TR" dirty="0"/>
              <a:t> denir. Genel  olarak, </a:t>
            </a:r>
            <a:r>
              <a:rPr lang="tr-TR" dirty="0" err="1"/>
              <a:t>plasma</a:t>
            </a:r>
            <a:r>
              <a:rPr lang="tr-TR" dirty="0"/>
              <a:t> </a:t>
            </a:r>
            <a:r>
              <a:rPr lang="tr-TR" dirty="0" err="1"/>
              <a:t>ozmolaritesi</a:t>
            </a:r>
            <a:r>
              <a:rPr lang="tr-TR" dirty="0"/>
              <a:t> hafif düşer. Bu kişilerin idrar sodyumu düşük ve idrarı </a:t>
            </a:r>
            <a:r>
              <a:rPr lang="tr-TR" dirty="0" err="1"/>
              <a:t>dilüedir</a:t>
            </a:r>
            <a:r>
              <a:rPr lang="tr-TR" dirty="0"/>
              <a:t>. </a:t>
            </a:r>
            <a:r>
              <a:rPr lang="tr-TR" dirty="0" err="1"/>
              <a:t>Hiponatremi</a:t>
            </a:r>
            <a:r>
              <a:rPr lang="tr-TR" dirty="0"/>
              <a:t> sıvı alımındaki azalmaya çabuk tepki verir. </a:t>
            </a:r>
          </a:p>
          <a:p>
            <a:r>
              <a:rPr lang="tr-TR" dirty="0"/>
              <a:t> </a:t>
            </a:r>
          </a:p>
        </p:txBody>
      </p:sp>
      <p:sp>
        <p:nvSpPr>
          <p:cNvPr id="4" name="Slayt Numarası Yer Tutucusu 3"/>
          <p:cNvSpPr>
            <a:spLocks noGrp="1"/>
          </p:cNvSpPr>
          <p:nvPr>
            <p:ph type="sldNum" sz="quarter" idx="5"/>
          </p:nvPr>
        </p:nvSpPr>
        <p:spPr/>
        <p:txBody>
          <a:bodyPr/>
          <a:lstStyle/>
          <a:p>
            <a:fld id="{94494751-A8D7-45F6-9A8C-59730FDCB31E}" type="slidenum">
              <a:rPr lang="tr-TR" smtClean="0"/>
              <a:t>54</a:t>
            </a:fld>
            <a:endParaRPr lang="tr-TR"/>
          </a:p>
        </p:txBody>
      </p:sp>
    </p:spTree>
    <p:extLst>
      <p:ext uri="{BB962C8B-B14F-4D97-AF65-F5344CB8AC3E}">
        <p14:creationId xmlns:p14="http://schemas.microsoft.com/office/powerpoint/2010/main" val="37988176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Hipertonik</a:t>
            </a:r>
            <a:r>
              <a:rPr lang="tr-TR" dirty="0"/>
              <a:t> bozukluklar, çözünen kayıplarla karşılaştırıldığında aşırı su kaybıyla ilişkilidir. Klinik olarak </a:t>
            </a:r>
            <a:r>
              <a:rPr lang="tr-TR" dirty="0" err="1"/>
              <a:t>hipernatremi</a:t>
            </a:r>
            <a:r>
              <a:rPr lang="tr-TR" dirty="0"/>
              <a:t>; bu ciddi elektrolit anormalliği genel olarak belirgin bir </a:t>
            </a:r>
            <a:r>
              <a:rPr lang="tr-TR" dirty="0" err="1"/>
              <a:t>allta</a:t>
            </a:r>
            <a:r>
              <a:rPr lang="tr-TR" dirty="0"/>
              <a:t> yatan tıbbı hastalığın varlığında ortaya çıkar. Başlıca nedenler, yetersiz su alımı veya aşırı su atılımıdır. Örneğin, bir hastada ciddi </a:t>
            </a:r>
            <a:r>
              <a:rPr lang="tr-TR" dirty="0" err="1"/>
              <a:t>diyare</a:t>
            </a:r>
            <a:r>
              <a:rPr lang="tr-TR" dirty="0"/>
              <a:t> varsa; hasta, kaybı telafi etmek için yeterli miktarda su içmediğinde </a:t>
            </a:r>
            <a:r>
              <a:rPr lang="tr-TR" dirty="0" err="1"/>
              <a:t>hipernatremi</a:t>
            </a:r>
            <a:r>
              <a:rPr lang="tr-TR" dirty="0"/>
              <a:t> gelişebilir. Klinik değerlendirme net olmadığında, idrar </a:t>
            </a:r>
            <a:r>
              <a:rPr lang="tr-TR" dirty="0" err="1"/>
              <a:t>osmolalitesinin</a:t>
            </a:r>
            <a:r>
              <a:rPr lang="tr-TR" dirty="0"/>
              <a:t> ölçümü yararlıdır.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Hipernatremi</a:t>
            </a:r>
            <a:r>
              <a:rPr lang="tr-TR" dirty="0"/>
              <a:t> ve yetersiz su alımı durumunda, idrar </a:t>
            </a:r>
            <a:r>
              <a:rPr lang="tr-TR" dirty="0" err="1"/>
              <a:t>ozmolalitesi</a:t>
            </a:r>
            <a:r>
              <a:rPr lang="tr-TR" dirty="0"/>
              <a:t> 800 </a:t>
            </a:r>
            <a:r>
              <a:rPr lang="tr-TR" dirty="0" err="1"/>
              <a:t>mOsm</a:t>
            </a:r>
            <a:r>
              <a:rPr lang="tr-TR" dirty="0"/>
              <a:t>/kg </a:t>
            </a:r>
            <a:r>
              <a:rPr lang="tr-TR" dirty="0" err="1"/>
              <a:t>H₂O’dan</a:t>
            </a:r>
            <a:r>
              <a:rPr lang="tr-TR" dirty="0"/>
              <a:t> daha fazla olmak üzere maksimal derecede konsantredir.</a:t>
            </a:r>
          </a:p>
          <a:p>
            <a:endParaRPr lang="tr-TR" dirty="0"/>
          </a:p>
        </p:txBody>
      </p:sp>
      <p:sp>
        <p:nvSpPr>
          <p:cNvPr id="4" name="Slayt Numarası Yer Tutucusu 3"/>
          <p:cNvSpPr>
            <a:spLocks noGrp="1"/>
          </p:cNvSpPr>
          <p:nvPr>
            <p:ph type="sldNum" sz="quarter" idx="5"/>
          </p:nvPr>
        </p:nvSpPr>
        <p:spPr/>
        <p:txBody>
          <a:bodyPr/>
          <a:lstStyle/>
          <a:p>
            <a:fld id="{94494751-A8D7-45F6-9A8C-59730FDCB31E}" type="slidenum">
              <a:rPr lang="tr-TR" smtClean="0"/>
              <a:t>56</a:t>
            </a:fld>
            <a:endParaRPr lang="tr-TR"/>
          </a:p>
        </p:txBody>
      </p:sp>
    </p:spTree>
    <p:extLst>
      <p:ext uri="{BB962C8B-B14F-4D97-AF65-F5344CB8AC3E}">
        <p14:creationId xmlns:p14="http://schemas.microsoft.com/office/powerpoint/2010/main" val="14823359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Hipernatremi</a:t>
            </a:r>
            <a:r>
              <a:rPr lang="tr-TR" dirty="0"/>
              <a:t> durumunda, eğer idrar </a:t>
            </a:r>
            <a:r>
              <a:rPr lang="tr-TR" dirty="0" err="1"/>
              <a:t>ozmolalitesi</a:t>
            </a:r>
            <a:r>
              <a:rPr lang="tr-TR" dirty="0"/>
              <a:t> 800 </a:t>
            </a:r>
            <a:r>
              <a:rPr lang="tr-TR" dirty="0" err="1"/>
              <a:t>mOsm</a:t>
            </a:r>
            <a:r>
              <a:rPr lang="tr-TR" dirty="0"/>
              <a:t>/kg </a:t>
            </a:r>
            <a:r>
              <a:rPr lang="tr-TR" dirty="0" err="1"/>
              <a:t>H₂O’dan</a:t>
            </a:r>
            <a:r>
              <a:rPr lang="tr-TR" dirty="0"/>
              <a:t> düşükse </a:t>
            </a:r>
            <a:r>
              <a:rPr lang="tr-TR" dirty="0" err="1"/>
              <a:t>renal</a:t>
            </a:r>
            <a:r>
              <a:rPr lang="tr-TR" dirty="0"/>
              <a:t> konsantrasyon bozukluğu var demektir. </a:t>
            </a:r>
          </a:p>
          <a:p>
            <a:r>
              <a:rPr lang="tr-TR" dirty="0"/>
              <a:t>Bu durum; bir </a:t>
            </a:r>
            <a:r>
              <a:rPr lang="tr-TR" dirty="0" err="1"/>
              <a:t>ozmotik</a:t>
            </a:r>
            <a:r>
              <a:rPr lang="tr-TR" dirty="0"/>
              <a:t> </a:t>
            </a:r>
            <a:r>
              <a:rPr lang="tr-TR" dirty="0" err="1"/>
              <a:t>diürez</a:t>
            </a:r>
            <a:r>
              <a:rPr lang="tr-TR" dirty="0"/>
              <a:t> olan </a:t>
            </a:r>
            <a:r>
              <a:rPr lang="tr-TR" dirty="0" err="1"/>
              <a:t>hiperglisemi</a:t>
            </a:r>
            <a:r>
              <a:rPr lang="tr-TR" dirty="0"/>
              <a:t> veya </a:t>
            </a:r>
            <a:r>
              <a:rPr lang="tr-TR" dirty="0" err="1"/>
              <a:t>diabetes</a:t>
            </a:r>
            <a:r>
              <a:rPr lang="tr-TR" dirty="0"/>
              <a:t> </a:t>
            </a:r>
            <a:r>
              <a:rPr lang="tr-TR" dirty="0" err="1"/>
              <a:t>insipidus</a:t>
            </a:r>
            <a:r>
              <a:rPr lang="tr-TR" dirty="0"/>
              <a:t> ile birlikte görülebilir. </a:t>
            </a:r>
            <a:r>
              <a:rPr lang="tr-TR" dirty="0" err="1"/>
              <a:t>Desmopressinin</a:t>
            </a:r>
            <a:r>
              <a:rPr lang="tr-TR" dirty="0"/>
              <a:t> uygulanmasından sonra idrar </a:t>
            </a:r>
            <a:r>
              <a:rPr lang="tr-TR" dirty="0" err="1"/>
              <a:t>osmolalitesinde</a:t>
            </a:r>
            <a:r>
              <a:rPr lang="tr-TR" dirty="0"/>
              <a:t> bir artış, santral </a:t>
            </a:r>
            <a:r>
              <a:rPr lang="tr-TR" dirty="0" err="1"/>
              <a:t>diabetes</a:t>
            </a:r>
            <a:r>
              <a:rPr lang="tr-TR" dirty="0"/>
              <a:t> </a:t>
            </a:r>
            <a:r>
              <a:rPr lang="tr-TR" dirty="0" err="1"/>
              <a:t>insipidusu</a:t>
            </a:r>
            <a:r>
              <a:rPr lang="tr-TR" dirty="0"/>
              <a:t> </a:t>
            </a:r>
            <a:r>
              <a:rPr lang="tr-TR" dirty="0" err="1"/>
              <a:t>nefrojenik</a:t>
            </a:r>
            <a:r>
              <a:rPr lang="tr-TR" dirty="0"/>
              <a:t> </a:t>
            </a:r>
            <a:r>
              <a:rPr lang="tr-TR" dirty="0" err="1"/>
              <a:t>diabetes</a:t>
            </a:r>
            <a:r>
              <a:rPr lang="tr-TR" dirty="0"/>
              <a:t> </a:t>
            </a:r>
            <a:r>
              <a:rPr lang="tr-TR" dirty="0" err="1"/>
              <a:t>insipidus’dan</a:t>
            </a:r>
            <a:r>
              <a:rPr lang="tr-TR" dirty="0"/>
              <a:t> ayırt eder.</a:t>
            </a:r>
          </a:p>
          <a:p>
            <a:r>
              <a:rPr lang="tr-TR" dirty="0"/>
              <a:t>Daha seyrek olarak, aşırı miktardaki </a:t>
            </a:r>
            <a:r>
              <a:rPr lang="tr-TR" dirty="0" err="1"/>
              <a:t>ekzojen</a:t>
            </a:r>
            <a:r>
              <a:rPr lang="tr-TR" dirty="0"/>
              <a:t> sodyum yükünden dolayı toplam vücut sodyumunun artması durumunda </a:t>
            </a:r>
            <a:r>
              <a:rPr lang="tr-TR" dirty="0" err="1"/>
              <a:t>hipernatremi</a:t>
            </a:r>
            <a:r>
              <a:rPr lang="tr-TR" dirty="0"/>
              <a:t> ortaya çıkabilir. </a:t>
            </a:r>
            <a:r>
              <a:rPr lang="tr-TR" dirty="0" err="1"/>
              <a:t>Hipertonik</a:t>
            </a:r>
            <a:r>
              <a:rPr lang="tr-TR" dirty="0"/>
              <a:t> </a:t>
            </a:r>
            <a:r>
              <a:rPr lang="tr-TR" dirty="0" err="1"/>
              <a:t>intravenöz</a:t>
            </a:r>
            <a:r>
              <a:rPr lang="tr-TR" dirty="0"/>
              <a:t> sıvılar, tuzlu suda neredeyse boğulma ve </a:t>
            </a:r>
            <a:r>
              <a:rPr lang="tr-TR" dirty="0" err="1"/>
              <a:t>hipertonik</a:t>
            </a:r>
            <a:r>
              <a:rPr lang="tr-TR" dirty="0"/>
              <a:t> diyaliz, </a:t>
            </a:r>
            <a:r>
              <a:rPr lang="tr-TR" dirty="0" err="1"/>
              <a:t>hipernatremiye</a:t>
            </a:r>
            <a:r>
              <a:rPr lang="tr-TR" dirty="0"/>
              <a:t> neden olabilir.</a:t>
            </a:r>
          </a:p>
        </p:txBody>
      </p:sp>
      <p:sp>
        <p:nvSpPr>
          <p:cNvPr id="4" name="Slayt Numarası Yer Tutucusu 3"/>
          <p:cNvSpPr>
            <a:spLocks noGrp="1"/>
          </p:cNvSpPr>
          <p:nvPr>
            <p:ph type="sldNum" sz="quarter" idx="5"/>
          </p:nvPr>
        </p:nvSpPr>
        <p:spPr/>
        <p:txBody>
          <a:bodyPr/>
          <a:lstStyle/>
          <a:p>
            <a:fld id="{94494751-A8D7-45F6-9A8C-59730FDCB31E}" type="slidenum">
              <a:rPr lang="tr-TR" smtClean="0"/>
              <a:t>57</a:t>
            </a:fld>
            <a:endParaRPr lang="tr-TR"/>
          </a:p>
        </p:txBody>
      </p:sp>
    </p:spTree>
    <p:extLst>
      <p:ext uri="{BB962C8B-B14F-4D97-AF65-F5344CB8AC3E}">
        <p14:creationId xmlns:p14="http://schemas.microsoft.com/office/powerpoint/2010/main" val="20483245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Potasyum vücuttaki en bol miktardaki katyondur ve </a:t>
            </a:r>
            <a:r>
              <a:rPr lang="tr-TR" dirty="0" err="1"/>
              <a:t>intrasellüler</a:t>
            </a:r>
            <a:r>
              <a:rPr lang="tr-TR" dirty="0"/>
              <a:t> boşlukta </a:t>
            </a:r>
            <a:r>
              <a:rPr lang="tr-TR" dirty="0" err="1"/>
              <a:t>ekstrasellüler</a:t>
            </a:r>
            <a:r>
              <a:rPr lang="tr-TR" dirty="0"/>
              <a:t> sıvılardan çok daha yüksek bir </a:t>
            </a:r>
            <a:r>
              <a:rPr lang="tr-TR" dirty="0" err="1"/>
              <a:t>konstrasyona</a:t>
            </a:r>
            <a:r>
              <a:rPr lang="tr-TR" dirty="0"/>
              <a:t> sahiptir. Dalgalanan potasyum alımına rağmen potasyumun böbrek salgılanması ayarlamaları ile normal potasyum düzeyleri korunur. </a:t>
            </a:r>
          </a:p>
        </p:txBody>
      </p:sp>
      <p:sp>
        <p:nvSpPr>
          <p:cNvPr id="4" name="Slayt Numarası Yer Tutucusu 3"/>
          <p:cNvSpPr>
            <a:spLocks noGrp="1"/>
          </p:cNvSpPr>
          <p:nvPr>
            <p:ph type="sldNum" sz="quarter" idx="5"/>
          </p:nvPr>
        </p:nvSpPr>
        <p:spPr/>
        <p:txBody>
          <a:bodyPr/>
          <a:lstStyle/>
          <a:p>
            <a:fld id="{94494751-A8D7-45F6-9A8C-59730FDCB31E}" type="slidenum">
              <a:rPr lang="tr-TR" smtClean="0"/>
              <a:t>58</a:t>
            </a:fld>
            <a:endParaRPr lang="tr-TR"/>
          </a:p>
        </p:txBody>
      </p:sp>
    </p:spTree>
    <p:extLst>
      <p:ext uri="{BB962C8B-B14F-4D97-AF65-F5344CB8AC3E}">
        <p14:creationId xmlns:p14="http://schemas.microsoft.com/office/powerpoint/2010/main" val="16023984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Hiperkalemi</a:t>
            </a:r>
            <a:r>
              <a:rPr lang="tr-TR" dirty="0"/>
              <a:t>, serum potasyum düzeyinin 5.1 </a:t>
            </a:r>
            <a:r>
              <a:rPr lang="tr-TR" dirty="0" err="1"/>
              <a:t>mmol</a:t>
            </a:r>
            <a:r>
              <a:rPr lang="tr-TR" dirty="0"/>
              <a:t>/L’nin üzerinde olması olarak tanımlanır. Bazen </a:t>
            </a:r>
            <a:r>
              <a:rPr lang="tr-TR" dirty="0" err="1"/>
              <a:t>hiperkalemi</a:t>
            </a:r>
            <a:r>
              <a:rPr lang="tr-TR" dirty="0"/>
              <a:t>, </a:t>
            </a:r>
            <a:r>
              <a:rPr lang="tr-TR" dirty="0" err="1"/>
              <a:t>trombositoz</a:t>
            </a:r>
            <a:r>
              <a:rPr lang="tr-TR" dirty="0"/>
              <a:t>, </a:t>
            </a:r>
            <a:r>
              <a:rPr lang="tr-TR" dirty="0" err="1"/>
              <a:t>lökositoz</a:t>
            </a:r>
            <a:r>
              <a:rPr lang="tr-TR" dirty="0"/>
              <a:t> veya </a:t>
            </a:r>
            <a:r>
              <a:rPr lang="tr-TR" dirty="0" err="1"/>
              <a:t>flebetomi</a:t>
            </a:r>
            <a:r>
              <a:rPr lang="tr-TR" dirty="0"/>
              <a:t> sırasında </a:t>
            </a:r>
            <a:r>
              <a:rPr lang="tr-TR" dirty="0" err="1"/>
              <a:t>hemoliz</a:t>
            </a:r>
            <a:r>
              <a:rPr lang="tr-TR" dirty="0"/>
              <a:t> ile ilişkili </a:t>
            </a:r>
            <a:r>
              <a:rPr lang="tr-TR" dirty="0" err="1"/>
              <a:t>flebotominin</a:t>
            </a:r>
            <a:r>
              <a:rPr lang="tr-TR" dirty="0"/>
              <a:t> </a:t>
            </a:r>
            <a:r>
              <a:rPr lang="tr-TR" dirty="0" err="1"/>
              <a:t>artefaktı</a:t>
            </a:r>
            <a:r>
              <a:rPr lang="tr-TR" dirty="0"/>
              <a:t> (</a:t>
            </a:r>
            <a:r>
              <a:rPr lang="tr-TR" dirty="0" err="1"/>
              <a:t>psödohiperkalemi</a:t>
            </a:r>
            <a:r>
              <a:rPr lang="tr-TR" dirty="0"/>
              <a:t>) olabilir. Nedeni belli olmayan </a:t>
            </a:r>
            <a:r>
              <a:rPr lang="tr-TR" dirty="0" err="1"/>
              <a:t>hiperkalemisi</a:t>
            </a:r>
            <a:r>
              <a:rPr lang="tr-TR" dirty="0"/>
              <a:t> olan hastada; plazma potasyum düzeyi, potasyum ölçümündeki bu etkileri elemine edebilir. Artan potasyum alımına verilen normal yanıt, </a:t>
            </a:r>
            <a:r>
              <a:rPr lang="tr-TR" dirty="0" err="1"/>
              <a:t>ekskresyonu</a:t>
            </a:r>
            <a:r>
              <a:rPr lang="tr-TR" dirty="0"/>
              <a:t> artırmak olduğundan; </a:t>
            </a:r>
            <a:r>
              <a:rPr lang="tr-TR" dirty="0" err="1"/>
              <a:t>hiperkalemi</a:t>
            </a:r>
            <a:r>
              <a:rPr lang="tr-TR" dirty="0"/>
              <a:t>, potasyum atılımında yetersizlik olmadıkça, artan alımla ilişkilendirilebilir.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59</a:t>
            </a:fld>
            <a:endParaRPr lang="tr-TR"/>
          </a:p>
        </p:txBody>
      </p:sp>
    </p:spTree>
    <p:extLst>
      <p:ext uri="{BB962C8B-B14F-4D97-AF65-F5344CB8AC3E}">
        <p14:creationId xmlns:p14="http://schemas.microsoft.com/office/powerpoint/2010/main" val="34850544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Akut </a:t>
            </a:r>
            <a:r>
              <a:rPr lang="tr-TR" dirty="0" err="1"/>
              <a:t>metabolik</a:t>
            </a:r>
            <a:r>
              <a:rPr lang="tr-TR" dirty="0"/>
              <a:t> </a:t>
            </a:r>
            <a:r>
              <a:rPr lang="tr-TR" dirty="0" err="1"/>
              <a:t>asidoz</a:t>
            </a:r>
            <a:r>
              <a:rPr lang="tr-TR" dirty="0"/>
              <a:t>, </a:t>
            </a:r>
            <a:r>
              <a:rPr lang="tr-TR" dirty="0" err="1"/>
              <a:t>crush</a:t>
            </a:r>
            <a:r>
              <a:rPr lang="tr-TR" dirty="0"/>
              <a:t> hasar, yanıklar, insülin eksikliği, </a:t>
            </a:r>
            <a:r>
              <a:rPr lang="el-GR" dirty="0"/>
              <a:t>β</a:t>
            </a:r>
            <a:r>
              <a:rPr lang="tr-TR" dirty="0"/>
              <a:t>-</a:t>
            </a:r>
            <a:r>
              <a:rPr lang="tr-TR" dirty="0" err="1"/>
              <a:t>adrenerjik</a:t>
            </a:r>
            <a:r>
              <a:rPr lang="tr-TR" dirty="0"/>
              <a:t> blokaj ve </a:t>
            </a:r>
            <a:r>
              <a:rPr lang="tr-TR" dirty="0" err="1"/>
              <a:t>hemoliz</a:t>
            </a:r>
            <a:r>
              <a:rPr lang="tr-TR" dirty="0"/>
              <a:t> gibi potasyumun </a:t>
            </a:r>
            <a:r>
              <a:rPr lang="tr-TR" dirty="0" err="1"/>
              <a:t>intrasellülerden</a:t>
            </a:r>
            <a:r>
              <a:rPr lang="tr-TR" dirty="0"/>
              <a:t> </a:t>
            </a:r>
            <a:r>
              <a:rPr lang="tr-TR" dirty="0" err="1"/>
              <a:t>ekstrasellüler</a:t>
            </a:r>
            <a:r>
              <a:rPr lang="tr-TR" dirty="0"/>
              <a:t> sıvılara kayması, geçici bir </a:t>
            </a:r>
            <a:r>
              <a:rPr lang="tr-TR" dirty="0" err="1"/>
              <a:t>hiperkalemi</a:t>
            </a:r>
            <a:r>
              <a:rPr lang="tr-TR" dirty="0"/>
              <a:t> ile ilişkilendirilebilir.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60</a:t>
            </a:fld>
            <a:endParaRPr lang="tr-TR"/>
          </a:p>
        </p:txBody>
      </p:sp>
    </p:spTree>
    <p:extLst>
      <p:ext uri="{BB962C8B-B14F-4D97-AF65-F5344CB8AC3E}">
        <p14:creationId xmlns:p14="http://schemas.microsoft.com/office/powerpoint/2010/main" val="27935561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Persistan</a:t>
            </a:r>
            <a:r>
              <a:rPr lang="tr-TR" dirty="0"/>
              <a:t> </a:t>
            </a:r>
            <a:r>
              <a:rPr lang="tr-TR" dirty="0" err="1"/>
              <a:t>hiperkalemi</a:t>
            </a:r>
            <a:r>
              <a:rPr lang="tr-TR" dirty="0"/>
              <a:t> genellikle azalan potasyum atılımına bağlıdır; bu nedenle, </a:t>
            </a:r>
            <a:r>
              <a:rPr lang="tr-TR" dirty="0" err="1"/>
              <a:t>oligüri</a:t>
            </a:r>
            <a:r>
              <a:rPr lang="tr-TR" dirty="0"/>
              <a:t> ve anüri, </a:t>
            </a:r>
            <a:r>
              <a:rPr lang="tr-TR" dirty="0" err="1"/>
              <a:t>hiperkalemi</a:t>
            </a:r>
            <a:r>
              <a:rPr lang="tr-TR" dirty="0"/>
              <a:t> için önemli nedenlerdir. </a:t>
            </a:r>
            <a:r>
              <a:rPr lang="tr-TR" dirty="0" err="1"/>
              <a:t>Aldosteron</a:t>
            </a:r>
            <a:r>
              <a:rPr lang="tr-TR" dirty="0"/>
              <a:t> eksikliği azalmış potasyum atılımı için önemli bir neden olduğundan, </a:t>
            </a:r>
            <a:r>
              <a:rPr lang="tr-TR" dirty="0" err="1"/>
              <a:t>hiperkalemi</a:t>
            </a:r>
            <a:r>
              <a:rPr lang="tr-TR" dirty="0"/>
              <a:t>; </a:t>
            </a:r>
            <a:r>
              <a:rPr lang="tr-TR" dirty="0" err="1"/>
              <a:t>hiperrenizm</a:t>
            </a:r>
            <a:r>
              <a:rPr lang="tr-TR" dirty="0"/>
              <a:t>, </a:t>
            </a:r>
            <a:r>
              <a:rPr lang="tr-TR" dirty="0" err="1"/>
              <a:t>hipoaldestorenizm</a:t>
            </a:r>
            <a:r>
              <a:rPr lang="tr-TR" dirty="0"/>
              <a:t>, tip 4 </a:t>
            </a:r>
            <a:r>
              <a:rPr lang="tr-TR" dirty="0" err="1"/>
              <a:t>renal</a:t>
            </a:r>
            <a:r>
              <a:rPr lang="tr-TR" dirty="0"/>
              <a:t> </a:t>
            </a:r>
            <a:r>
              <a:rPr lang="tr-TR" dirty="0" err="1"/>
              <a:t>tubuler</a:t>
            </a:r>
            <a:r>
              <a:rPr lang="tr-TR" dirty="0"/>
              <a:t> </a:t>
            </a:r>
            <a:r>
              <a:rPr lang="tr-TR" dirty="0" err="1"/>
              <a:t>asidoz</a:t>
            </a:r>
            <a:r>
              <a:rPr lang="tr-TR" dirty="0"/>
              <a:t> ve </a:t>
            </a:r>
            <a:r>
              <a:rPr lang="tr-TR" dirty="0" err="1"/>
              <a:t>aldosteronu</a:t>
            </a:r>
            <a:r>
              <a:rPr lang="tr-TR" dirty="0"/>
              <a:t> </a:t>
            </a:r>
            <a:r>
              <a:rPr lang="tr-TR" dirty="0" err="1"/>
              <a:t>inhibe</a:t>
            </a:r>
            <a:r>
              <a:rPr lang="tr-TR" dirty="0"/>
              <a:t> eden ilaçlarla görülür.</a:t>
            </a:r>
          </a:p>
        </p:txBody>
      </p:sp>
      <p:sp>
        <p:nvSpPr>
          <p:cNvPr id="4" name="Slayt Numarası Yer Tutucusu 3"/>
          <p:cNvSpPr>
            <a:spLocks noGrp="1"/>
          </p:cNvSpPr>
          <p:nvPr>
            <p:ph type="sldNum" sz="quarter" idx="5"/>
          </p:nvPr>
        </p:nvSpPr>
        <p:spPr/>
        <p:txBody>
          <a:bodyPr/>
          <a:lstStyle/>
          <a:p>
            <a:fld id="{94494751-A8D7-45F6-9A8C-59730FDCB31E}" type="slidenum">
              <a:rPr lang="tr-TR" smtClean="0"/>
              <a:t>61</a:t>
            </a:fld>
            <a:endParaRPr lang="tr-TR"/>
          </a:p>
        </p:txBody>
      </p:sp>
    </p:spTree>
    <p:extLst>
      <p:ext uri="{BB962C8B-B14F-4D97-AF65-F5344CB8AC3E}">
        <p14:creationId xmlns:p14="http://schemas.microsoft.com/office/powerpoint/2010/main" val="3126517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r>
              <a:rPr lang="tr-TR" sz="1800" b="0" i="0" u="none" strike="noStrike" baseline="0" dirty="0">
                <a:latin typeface="SymbolMT"/>
              </a:rPr>
              <a:t>• </a:t>
            </a:r>
            <a:r>
              <a:rPr lang="tr-TR" sz="1800" b="0" i="0" u="none" strike="noStrike" baseline="0" dirty="0">
                <a:latin typeface="TimesNewRomanPSMT"/>
              </a:rPr>
              <a:t>Hem testlerin doğru yorumlanması hem de laboratuvar standardizasyonu açısından hastalar sabah, 10-12 saat açlık sonrası kan vermelidir (Saat 21:00’ dan sonra hiçbir şey yenilip içilmemesi gereklidir). İhtiyaç duyulan miktarda su alınabilir.</a:t>
            </a:r>
          </a:p>
          <a:p>
            <a:pPr algn="l"/>
            <a:r>
              <a:rPr lang="tr-TR" sz="1800" b="0" i="0" u="none" strike="noStrike" baseline="0" dirty="0">
                <a:latin typeface="SymbolMT"/>
              </a:rPr>
              <a:t>• </a:t>
            </a:r>
            <a:r>
              <a:rPr lang="tr-TR" sz="1800" b="0" i="0" u="none" strike="noStrike" baseline="0" dirty="0">
                <a:latin typeface="TimesNewRomanPSMT"/>
              </a:rPr>
              <a:t>Hastaneye gelmeden önce ağır ve zorlayıcı egzersiz yapılmamalıdır. Kan vermeden önce, yarım saat kadar dinlenilmesi önerilir.</a:t>
            </a:r>
          </a:p>
          <a:p>
            <a:pPr algn="l"/>
            <a:r>
              <a:rPr lang="tr-TR" sz="1800" b="0" i="0" u="none" strike="noStrike" baseline="0" dirty="0">
                <a:latin typeface="SymbolMT"/>
              </a:rPr>
              <a:t>• </a:t>
            </a:r>
            <a:r>
              <a:rPr lang="tr-TR" sz="1800" b="0" i="0" u="none" strike="noStrike" baseline="0" dirty="0">
                <a:latin typeface="TimesNewRomanPSMT"/>
              </a:rPr>
              <a:t>İlaç tedavisinin sürdüğü durumlarda mümkünse sabah ilaçlar kullanılmadan önce kan alınmalıdır. </a:t>
            </a:r>
          </a:p>
          <a:p>
            <a:pPr algn="l"/>
            <a:r>
              <a:rPr lang="tr-TR" sz="1800" b="1" i="0" u="none" strike="noStrike" baseline="0" dirty="0">
                <a:latin typeface="TimesNewRomanPS-BoldMT"/>
              </a:rPr>
              <a:t>3.1. Kanda </a:t>
            </a:r>
            <a:r>
              <a:rPr lang="tr-TR" sz="1800" b="1" i="0" u="none" strike="noStrike" baseline="0" dirty="0" err="1">
                <a:latin typeface="TimesNewRomanPS-BoldMT"/>
              </a:rPr>
              <a:t>Lipid</a:t>
            </a:r>
            <a:r>
              <a:rPr lang="tr-TR" sz="1800" b="1" i="0" u="none" strike="noStrike" baseline="0" dirty="0">
                <a:latin typeface="TimesNewRomanPS-BoldMT"/>
              </a:rPr>
              <a:t> ( Kolesterol, TG, HDL, LDL ) Analizi Öncesi Bilinmesi Gerekenler</a:t>
            </a:r>
          </a:p>
          <a:p>
            <a:pPr algn="l"/>
            <a:r>
              <a:rPr lang="tr-TR" sz="1800" b="0" i="0" u="none" strike="noStrike" baseline="0" dirty="0">
                <a:latin typeface="SymbolMT"/>
              </a:rPr>
              <a:t>• </a:t>
            </a:r>
            <a:r>
              <a:rPr lang="tr-TR" sz="1800" b="0" i="0" u="none" strike="noStrike" baseline="0" dirty="0">
                <a:latin typeface="TimesNewRomanPSMT"/>
              </a:rPr>
              <a:t>En az 3 hafta süresince beslenme alışkanlıklarının değiştirilmemesi,</a:t>
            </a:r>
          </a:p>
          <a:p>
            <a:pPr algn="l"/>
            <a:r>
              <a:rPr lang="tr-TR" sz="1800" b="0" i="0" u="none" strike="noStrike" baseline="0" dirty="0">
                <a:latin typeface="SymbolMT"/>
              </a:rPr>
              <a:t>• </a:t>
            </a:r>
            <a:r>
              <a:rPr lang="tr-TR" sz="1800" b="0" i="0" u="none" strike="noStrike" baseline="0" dirty="0">
                <a:latin typeface="TimesNewRomanPSMT"/>
              </a:rPr>
              <a:t>Kilonun sabit olarak korunması (ani kilo değişikliklerinden kaçınılması),</a:t>
            </a:r>
          </a:p>
          <a:p>
            <a:pPr algn="l"/>
            <a:r>
              <a:rPr lang="tr-TR" sz="1800" b="0" i="0" u="none" strike="noStrike" baseline="0" dirty="0">
                <a:latin typeface="SymbolMT"/>
              </a:rPr>
              <a:t>• </a:t>
            </a:r>
            <a:r>
              <a:rPr lang="tr-TR" sz="1800" b="0" i="0" u="none" strike="noStrike" baseline="0" dirty="0">
                <a:latin typeface="TimesNewRomanPSMT"/>
              </a:rPr>
              <a:t>Duygusal ve fiziksel stresten kaçınılması,</a:t>
            </a:r>
          </a:p>
          <a:p>
            <a:pPr algn="l"/>
            <a:r>
              <a:rPr lang="tr-TR" sz="1800" b="0" i="0" u="none" strike="noStrike" baseline="0" dirty="0">
                <a:latin typeface="SymbolMT"/>
              </a:rPr>
              <a:t>• </a:t>
            </a:r>
            <a:r>
              <a:rPr lang="tr-TR" sz="1800" b="0" i="0" u="none" strike="noStrike" baseline="0" dirty="0">
                <a:latin typeface="TimesNewRomanPSMT"/>
              </a:rPr>
              <a:t>3 gün öncesinden itibaren alkol alınmaması önerilir.</a:t>
            </a:r>
            <a:endParaRPr lang="tr-TR" dirty="0"/>
          </a:p>
        </p:txBody>
      </p:sp>
      <p:sp>
        <p:nvSpPr>
          <p:cNvPr id="4" name="Slayt Numarası Yer Tutucusu 3"/>
          <p:cNvSpPr>
            <a:spLocks noGrp="1"/>
          </p:cNvSpPr>
          <p:nvPr>
            <p:ph type="sldNum" sz="quarter" idx="5"/>
          </p:nvPr>
        </p:nvSpPr>
        <p:spPr/>
        <p:txBody>
          <a:bodyPr/>
          <a:lstStyle/>
          <a:p>
            <a:fld id="{94494751-A8D7-45F6-9A8C-59730FDCB31E}" type="slidenum">
              <a:rPr lang="tr-TR" smtClean="0"/>
              <a:t>7</a:t>
            </a:fld>
            <a:endParaRPr lang="tr-TR"/>
          </a:p>
        </p:txBody>
      </p:sp>
    </p:spTree>
    <p:extLst>
      <p:ext uri="{BB962C8B-B14F-4D97-AF65-F5344CB8AC3E}">
        <p14:creationId xmlns:p14="http://schemas.microsoft.com/office/powerpoint/2010/main" val="36660352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4494751-A8D7-45F6-9A8C-59730FDCB31E}" type="slidenum">
              <a:rPr lang="tr-TR" smtClean="0"/>
              <a:t>62</a:t>
            </a:fld>
            <a:endParaRPr lang="tr-TR"/>
          </a:p>
        </p:txBody>
      </p:sp>
    </p:spTree>
    <p:extLst>
      <p:ext uri="{BB962C8B-B14F-4D97-AF65-F5344CB8AC3E}">
        <p14:creationId xmlns:p14="http://schemas.microsoft.com/office/powerpoint/2010/main" val="41423542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Hipokalemi</a:t>
            </a:r>
            <a:r>
              <a:rPr lang="tr-TR" dirty="0"/>
              <a:t> 3,5 </a:t>
            </a:r>
            <a:r>
              <a:rPr lang="tr-TR" dirty="0" err="1"/>
              <a:t>mmol</a:t>
            </a:r>
            <a:r>
              <a:rPr lang="tr-TR" dirty="0"/>
              <a:t>/L’den daha az olan serum potasyum düzeyiyle ilişkilidir. Semptomlar </a:t>
            </a:r>
            <a:r>
              <a:rPr lang="tr-TR" dirty="0" err="1"/>
              <a:t>non</a:t>
            </a:r>
            <a:r>
              <a:rPr lang="tr-TR" dirty="0"/>
              <a:t>-spesifiktir ve kas zayıflığını içerir. Bazen, </a:t>
            </a:r>
            <a:r>
              <a:rPr lang="tr-TR" dirty="0" err="1"/>
              <a:t>hipokalemi</a:t>
            </a:r>
            <a:r>
              <a:rPr lang="tr-TR" dirty="0"/>
              <a:t>, özellikle alkol kötüye kullanımı olan hastalarda, yetersiz miktarda potasyum alımıyla ilişkilidir. </a:t>
            </a:r>
            <a:r>
              <a:rPr lang="tr-TR" dirty="0" err="1"/>
              <a:t>Geçiçi</a:t>
            </a:r>
            <a:r>
              <a:rPr lang="tr-TR" dirty="0"/>
              <a:t> </a:t>
            </a:r>
            <a:r>
              <a:rPr lang="tr-TR" dirty="0" err="1"/>
              <a:t>hipokalemi</a:t>
            </a:r>
            <a:r>
              <a:rPr lang="tr-TR" dirty="0"/>
              <a:t> atakları, </a:t>
            </a:r>
            <a:r>
              <a:rPr lang="tr-TR" dirty="0" err="1"/>
              <a:t>ekstrasellülerden</a:t>
            </a:r>
            <a:r>
              <a:rPr lang="tr-TR" dirty="0"/>
              <a:t> </a:t>
            </a:r>
            <a:r>
              <a:rPr lang="tr-TR" dirty="0" err="1"/>
              <a:t>intrasellülere</a:t>
            </a:r>
            <a:r>
              <a:rPr lang="tr-TR" dirty="0"/>
              <a:t> potasyum </a:t>
            </a:r>
            <a:r>
              <a:rPr lang="tr-TR" dirty="0" err="1"/>
              <a:t>şiftlerinin</a:t>
            </a:r>
            <a:r>
              <a:rPr lang="tr-TR" dirty="0"/>
              <a:t> artmasıyla ilişkilidir ve </a:t>
            </a:r>
            <a:r>
              <a:rPr lang="tr-TR" dirty="0" err="1"/>
              <a:t>katekolamin</a:t>
            </a:r>
            <a:r>
              <a:rPr lang="tr-TR" dirty="0"/>
              <a:t> artışı, </a:t>
            </a:r>
            <a:r>
              <a:rPr lang="tr-TR" dirty="0" err="1"/>
              <a:t>hiperinsülinemi</a:t>
            </a:r>
            <a:r>
              <a:rPr lang="tr-TR" dirty="0"/>
              <a:t> ve </a:t>
            </a:r>
            <a:r>
              <a:rPr lang="tr-TR" dirty="0" err="1"/>
              <a:t>bronkodilatörler</a:t>
            </a:r>
            <a:r>
              <a:rPr lang="tr-TR" dirty="0"/>
              <a:t> gibi </a:t>
            </a:r>
            <a:r>
              <a:rPr lang="tr-TR" dirty="0" err="1"/>
              <a:t>adrenerjik</a:t>
            </a:r>
            <a:r>
              <a:rPr lang="tr-TR" dirty="0"/>
              <a:t> ilaçlarla ortaya çıkar. Daha sıklıkla, </a:t>
            </a:r>
            <a:r>
              <a:rPr lang="tr-TR" dirty="0" err="1"/>
              <a:t>hipokalemi</a:t>
            </a:r>
            <a:r>
              <a:rPr lang="tr-TR" dirty="0"/>
              <a:t>; </a:t>
            </a:r>
            <a:r>
              <a:rPr lang="tr-TR" dirty="0" err="1"/>
              <a:t>loop</a:t>
            </a:r>
            <a:r>
              <a:rPr lang="tr-TR" dirty="0"/>
              <a:t> veya </a:t>
            </a:r>
            <a:r>
              <a:rPr lang="tr-TR" dirty="0" err="1"/>
              <a:t>tiazid</a:t>
            </a:r>
            <a:r>
              <a:rPr lang="tr-TR" dirty="0"/>
              <a:t> </a:t>
            </a:r>
            <a:r>
              <a:rPr lang="tr-TR" dirty="0" err="1"/>
              <a:t>diüretik</a:t>
            </a:r>
            <a:r>
              <a:rPr lang="tr-TR" dirty="0"/>
              <a:t> tedavisinin veya uzun süreli kusma, </a:t>
            </a:r>
            <a:r>
              <a:rPr lang="tr-TR" dirty="0" err="1"/>
              <a:t>diyare</a:t>
            </a:r>
            <a:r>
              <a:rPr lang="tr-TR" dirty="0"/>
              <a:t> ve </a:t>
            </a:r>
            <a:r>
              <a:rPr lang="tr-TR" dirty="0" err="1"/>
              <a:t>laksatif</a:t>
            </a:r>
            <a:r>
              <a:rPr lang="tr-TR" dirty="0"/>
              <a:t> kötüye kullanımı </a:t>
            </a:r>
            <a:r>
              <a:rPr lang="tr-TR" dirty="0" err="1"/>
              <a:t>giibi</a:t>
            </a:r>
            <a:r>
              <a:rPr lang="tr-TR" dirty="0"/>
              <a:t> GI potasyum kayıplarının bir sonucudur</a:t>
            </a:r>
          </a:p>
        </p:txBody>
      </p:sp>
      <p:sp>
        <p:nvSpPr>
          <p:cNvPr id="4" name="Slayt Numarası Yer Tutucusu 3"/>
          <p:cNvSpPr>
            <a:spLocks noGrp="1"/>
          </p:cNvSpPr>
          <p:nvPr>
            <p:ph type="sldNum" sz="quarter" idx="5"/>
          </p:nvPr>
        </p:nvSpPr>
        <p:spPr/>
        <p:txBody>
          <a:bodyPr/>
          <a:lstStyle/>
          <a:p>
            <a:fld id="{94494751-A8D7-45F6-9A8C-59730FDCB31E}" type="slidenum">
              <a:rPr lang="tr-TR" smtClean="0"/>
              <a:t>63</a:t>
            </a:fld>
            <a:endParaRPr lang="tr-TR"/>
          </a:p>
        </p:txBody>
      </p:sp>
    </p:spTree>
    <p:extLst>
      <p:ext uri="{BB962C8B-B14F-4D97-AF65-F5344CB8AC3E}">
        <p14:creationId xmlns:p14="http://schemas.microsoft.com/office/powerpoint/2010/main" val="29087035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Hipokaleminin</a:t>
            </a:r>
            <a:r>
              <a:rPr lang="tr-TR" dirty="0"/>
              <a:t> diğer nedenleri arasında </a:t>
            </a:r>
            <a:r>
              <a:rPr lang="tr-TR" dirty="0" err="1"/>
              <a:t>hipomagnezemi</a:t>
            </a:r>
            <a:r>
              <a:rPr lang="tr-TR" dirty="0"/>
              <a:t>, ilaçlar </a:t>
            </a:r>
            <a:r>
              <a:rPr lang="tr-TR" dirty="0" err="1"/>
              <a:t>metabolik</a:t>
            </a:r>
            <a:r>
              <a:rPr lang="tr-TR" dirty="0"/>
              <a:t> </a:t>
            </a:r>
            <a:r>
              <a:rPr lang="tr-TR" dirty="0" err="1"/>
              <a:t>alkaloz</a:t>
            </a:r>
            <a:r>
              <a:rPr lang="tr-TR" dirty="0"/>
              <a:t>, deri kayıpları ve artmış </a:t>
            </a:r>
            <a:r>
              <a:rPr lang="tr-TR" dirty="0" err="1"/>
              <a:t>üriner</a:t>
            </a:r>
            <a:r>
              <a:rPr lang="tr-TR" dirty="0"/>
              <a:t> kayıplar </a:t>
            </a:r>
            <a:r>
              <a:rPr lang="tr-TR" dirty="0" err="1"/>
              <a:t>bulunmktadır</a:t>
            </a:r>
            <a:r>
              <a:rPr lang="tr-TR" dirty="0"/>
              <a:t>. </a:t>
            </a:r>
            <a:r>
              <a:rPr lang="tr-TR" dirty="0" err="1"/>
              <a:t>Hipokaleminin</a:t>
            </a:r>
            <a:r>
              <a:rPr lang="tr-TR" dirty="0"/>
              <a:t> nedeni belli değilse idrar potasyumunun ölçülmesi yararlıdır. </a:t>
            </a:r>
            <a:r>
              <a:rPr lang="tr-TR" dirty="0" err="1"/>
              <a:t>Random</a:t>
            </a:r>
            <a:r>
              <a:rPr lang="tr-TR" dirty="0"/>
              <a:t> idrar potasyum </a:t>
            </a:r>
            <a:r>
              <a:rPr lang="tr-TR" dirty="0" err="1"/>
              <a:t>kreatinin</a:t>
            </a:r>
            <a:r>
              <a:rPr lang="tr-TR" dirty="0"/>
              <a:t> oranı 15 </a:t>
            </a:r>
            <a:r>
              <a:rPr lang="tr-TR" dirty="0" err="1"/>
              <a:t>mEq</a:t>
            </a:r>
            <a:r>
              <a:rPr lang="tr-TR" dirty="0"/>
              <a:t>/mg’dan büyükse </a:t>
            </a:r>
            <a:r>
              <a:rPr lang="tr-TR" dirty="0" err="1"/>
              <a:t>kreatinin</a:t>
            </a:r>
            <a:r>
              <a:rPr lang="tr-TR" dirty="0"/>
              <a:t>, </a:t>
            </a:r>
            <a:r>
              <a:rPr lang="tr-TR" dirty="0" err="1"/>
              <a:t>renal</a:t>
            </a:r>
            <a:r>
              <a:rPr lang="tr-TR" dirty="0"/>
              <a:t> </a:t>
            </a:r>
            <a:r>
              <a:rPr lang="tr-TR" dirty="0" err="1"/>
              <a:t>wasting</a:t>
            </a:r>
            <a:r>
              <a:rPr lang="tr-TR" dirty="0"/>
              <a:t> akla  gelmektedir.</a:t>
            </a:r>
          </a:p>
        </p:txBody>
      </p:sp>
      <p:sp>
        <p:nvSpPr>
          <p:cNvPr id="4" name="Slayt Numarası Yer Tutucusu 3"/>
          <p:cNvSpPr>
            <a:spLocks noGrp="1"/>
          </p:cNvSpPr>
          <p:nvPr>
            <p:ph type="sldNum" sz="quarter" idx="5"/>
          </p:nvPr>
        </p:nvSpPr>
        <p:spPr/>
        <p:txBody>
          <a:bodyPr/>
          <a:lstStyle/>
          <a:p>
            <a:fld id="{94494751-A8D7-45F6-9A8C-59730FDCB31E}" type="slidenum">
              <a:rPr lang="tr-TR" smtClean="0"/>
              <a:t>64</a:t>
            </a:fld>
            <a:endParaRPr lang="tr-TR"/>
          </a:p>
        </p:txBody>
      </p:sp>
    </p:spTree>
    <p:extLst>
      <p:ext uri="{BB962C8B-B14F-4D97-AF65-F5344CB8AC3E}">
        <p14:creationId xmlns:p14="http://schemas.microsoft.com/office/powerpoint/2010/main" val="6509444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Total kalsiyum düzeyi serbest (iyonize) kalsiyum, proteine bağlı kalsiyum ve </a:t>
            </a:r>
            <a:r>
              <a:rPr lang="tr-TR" dirty="0" err="1"/>
              <a:t>şelatlı</a:t>
            </a:r>
            <a:r>
              <a:rPr lang="tr-TR" dirty="0"/>
              <a:t> kısmının ölçümüdür. Total kalsiyumun yaklaşık %50’si iyonize, %40-50’si albümine bağlı, %5-20’si diğer iyonlarla bağlıdır. Sadece serbest ya da iyonize olan formu fizyolojik olarak aktiftir.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65</a:t>
            </a:fld>
            <a:endParaRPr lang="tr-TR"/>
          </a:p>
        </p:txBody>
      </p:sp>
    </p:spTree>
    <p:extLst>
      <p:ext uri="{BB962C8B-B14F-4D97-AF65-F5344CB8AC3E}">
        <p14:creationId xmlns:p14="http://schemas.microsoft.com/office/powerpoint/2010/main" val="8851503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Kalsiyumun albümin ile bağlanması nedeniyle, kalsiyum bozukluklarını değerlendirirken kalsiyum ve albümin değeri aynı anda ölçülmelidir. </a:t>
            </a:r>
          </a:p>
          <a:p>
            <a:r>
              <a:rPr lang="tr-TR" dirty="0"/>
              <a:t>Serum albümin düzeyinin 4 g/dl’nin altındaki her 1 g/dl düşüşü için, ölçülen kalsiyum düzeyine 0,8 mg/dl eklenerek serum kalsiyum değeri düzeltilir. Bir alternatif de serum albümin anormallikleri olanlarda iyonize kalsiyum değerini ölçmektir. Referans aralığı serum kalsiyumu için 8,5-10,5 mg/dl, iyonize kalsiyum için 4,65-5,28 mg/dl’dir. Tek bir serum kalsiyum ölçümü </a:t>
            </a:r>
            <a:r>
              <a:rPr lang="tr-TR" dirty="0" err="1"/>
              <a:t>hiperkalsemi</a:t>
            </a:r>
            <a:r>
              <a:rPr lang="tr-TR" dirty="0"/>
              <a:t> tanısı için kesinlik sağlamaz; başlangıçta anormal olan kalsiyum değeri tekrar edilmelidir. </a:t>
            </a:r>
            <a:r>
              <a:rPr lang="tr-TR" dirty="0" err="1"/>
              <a:t>Dehidratasyon</a:t>
            </a:r>
            <a:r>
              <a:rPr lang="tr-TR" dirty="0"/>
              <a:t> ve uzamış turnike kullanımı kalsiyum düzeylerinin yüksek çıkmasına neden olabilir.</a:t>
            </a:r>
          </a:p>
        </p:txBody>
      </p:sp>
      <p:sp>
        <p:nvSpPr>
          <p:cNvPr id="4" name="Slayt Numarası Yer Tutucusu 3"/>
          <p:cNvSpPr>
            <a:spLocks noGrp="1"/>
          </p:cNvSpPr>
          <p:nvPr>
            <p:ph type="sldNum" sz="quarter" idx="5"/>
          </p:nvPr>
        </p:nvSpPr>
        <p:spPr/>
        <p:txBody>
          <a:bodyPr/>
          <a:lstStyle/>
          <a:p>
            <a:fld id="{94494751-A8D7-45F6-9A8C-59730FDCB31E}" type="slidenum">
              <a:rPr lang="tr-TR" smtClean="0"/>
              <a:t>66</a:t>
            </a:fld>
            <a:endParaRPr lang="tr-TR"/>
          </a:p>
        </p:txBody>
      </p:sp>
    </p:spTree>
    <p:extLst>
      <p:ext uri="{BB962C8B-B14F-4D97-AF65-F5344CB8AC3E}">
        <p14:creationId xmlns:p14="http://schemas.microsoft.com/office/powerpoint/2010/main" val="2649871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Hiperkalsemik</a:t>
            </a:r>
            <a:r>
              <a:rPr lang="tr-TR" dirty="0"/>
              <a:t> hastaların %90’dan fazlasında </a:t>
            </a:r>
            <a:r>
              <a:rPr lang="tr-TR" dirty="0" err="1"/>
              <a:t>hiperkalsemi</a:t>
            </a:r>
            <a:r>
              <a:rPr lang="tr-TR" dirty="0"/>
              <a:t> etiyolojisi </a:t>
            </a:r>
            <a:r>
              <a:rPr lang="tr-TR" dirty="0" err="1"/>
              <a:t>hiperparatiroidizm</a:t>
            </a:r>
            <a:r>
              <a:rPr lang="tr-TR" dirty="0"/>
              <a:t> ya da </a:t>
            </a:r>
            <a:r>
              <a:rPr lang="tr-TR" dirty="0" err="1"/>
              <a:t>malignitedir</a:t>
            </a:r>
            <a:r>
              <a:rPr lang="tr-TR" dirty="0"/>
              <a:t>. Ayakta tedavi ortamında, </a:t>
            </a:r>
            <a:r>
              <a:rPr lang="tr-TR" dirty="0" err="1"/>
              <a:t>hiperkalsemili</a:t>
            </a:r>
            <a:r>
              <a:rPr lang="tr-TR" dirty="0"/>
              <a:t> hastaların çoğunda </a:t>
            </a:r>
            <a:r>
              <a:rPr lang="tr-TR" dirty="0" err="1"/>
              <a:t>hiperparatiroidizm</a:t>
            </a:r>
            <a:r>
              <a:rPr lang="tr-TR" dirty="0"/>
              <a:t> vardır. </a:t>
            </a:r>
            <a:r>
              <a:rPr lang="tr-TR" dirty="0" err="1"/>
              <a:t>Tiyazidler</a:t>
            </a:r>
            <a:r>
              <a:rPr lang="tr-TR" dirty="0"/>
              <a:t> hafif </a:t>
            </a:r>
            <a:r>
              <a:rPr lang="tr-TR" dirty="0" err="1"/>
              <a:t>hiperkalsemiye</a:t>
            </a:r>
            <a:r>
              <a:rPr lang="tr-TR" dirty="0"/>
              <a:t> neden olabilir; tipik olarak yaşlı kadın hastada. </a:t>
            </a:r>
            <a:r>
              <a:rPr lang="tr-TR" dirty="0" err="1"/>
              <a:t>İntakt</a:t>
            </a:r>
            <a:r>
              <a:rPr lang="tr-TR" dirty="0"/>
              <a:t> </a:t>
            </a:r>
            <a:r>
              <a:rPr lang="tr-TR" dirty="0" err="1"/>
              <a:t>paratiroid</a:t>
            </a:r>
            <a:r>
              <a:rPr lang="tr-TR" dirty="0"/>
              <a:t> hormon (PTH, </a:t>
            </a:r>
            <a:r>
              <a:rPr lang="tr-TR" dirty="0" err="1"/>
              <a:t>parathormon</a:t>
            </a:r>
            <a:r>
              <a:rPr lang="tr-TR" dirty="0"/>
              <a:t>) düzeyleri </a:t>
            </a:r>
            <a:r>
              <a:rPr lang="tr-TR" dirty="0" err="1"/>
              <a:t>hiperparatiroidiyi</a:t>
            </a:r>
            <a:r>
              <a:rPr lang="tr-TR" dirty="0"/>
              <a:t> </a:t>
            </a:r>
            <a:r>
              <a:rPr lang="tr-TR" dirty="0" err="1"/>
              <a:t>hiperkalseminin</a:t>
            </a:r>
            <a:r>
              <a:rPr lang="tr-TR" dirty="0"/>
              <a:t> diğer nedenlerinden ayırt edebilir. </a:t>
            </a:r>
            <a:r>
              <a:rPr lang="tr-TR" dirty="0" err="1"/>
              <a:t>Hiperkalseminin</a:t>
            </a:r>
            <a:r>
              <a:rPr lang="tr-TR" dirty="0"/>
              <a:t> </a:t>
            </a:r>
            <a:r>
              <a:rPr lang="tr-TR" dirty="0" err="1"/>
              <a:t>hiperparatiroidi</a:t>
            </a:r>
            <a:r>
              <a:rPr lang="tr-TR" dirty="0"/>
              <a:t> dışı nedenlerinde, düşük ya da ‘’normal’’ </a:t>
            </a:r>
            <a:r>
              <a:rPr lang="tr-TR" dirty="0" err="1"/>
              <a:t>intakt</a:t>
            </a:r>
            <a:r>
              <a:rPr lang="tr-TR" dirty="0"/>
              <a:t> PTH düzeyleri görülürken; </a:t>
            </a:r>
            <a:r>
              <a:rPr lang="tr-TR" dirty="0" err="1"/>
              <a:t>hiperparatiroidizmde</a:t>
            </a:r>
            <a:r>
              <a:rPr lang="tr-TR" dirty="0"/>
              <a:t> PTH düzeyleri yükselir.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67</a:t>
            </a:fld>
            <a:endParaRPr lang="tr-TR"/>
          </a:p>
        </p:txBody>
      </p:sp>
    </p:spTree>
    <p:extLst>
      <p:ext uri="{BB962C8B-B14F-4D97-AF65-F5344CB8AC3E}">
        <p14:creationId xmlns:p14="http://schemas.microsoft.com/office/powerpoint/2010/main" val="26979172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Tipik olarak </a:t>
            </a:r>
            <a:r>
              <a:rPr lang="tr-TR" dirty="0" err="1"/>
              <a:t>hiperparatiroidizm</a:t>
            </a:r>
            <a:r>
              <a:rPr lang="tr-TR" dirty="0"/>
              <a:t> </a:t>
            </a:r>
            <a:r>
              <a:rPr lang="tr-TR" dirty="0" err="1"/>
              <a:t>hiperkalsemisi</a:t>
            </a:r>
            <a:r>
              <a:rPr lang="tr-TR" dirty="0"/>
              <a:t>, 11 mg/dl’den düşük kalsiyum düzeyleri ve minimal semptomlarla en hafif olanıdır. Yatan hastalarda </a:t>
            </a:r>
            <a:r>
              <a:rPr lang="tr-TR" dirty="0" err="1"/>
              <a:t>hiperkalsemi</a:t>
            </a:r>
            <a:r>
              <a:rPr lang="tr-TR" dirty="0"/>
              <a:t> nedeni olarak </a:t>
            </a:r>
            <a:r>
              <a:rPr lang="tr-TR" dirty="0" err="1"/>
              <a:t>malignite</a:t>
            </a:r>
            <a:r>
              <a:rPr lang="tr-TR" dirty="0"/>
              <a:t> ihtimali aha yüksektir. Kalsiyum düzeyleri 13 mg/dl’den yüksekse sıklıkla </a:t>
            </a:r>
            <a:r>
              <a:rPr lang="tr-TR" dirty="0" err="1"/>
              <a:t>malignite</a:t>
            </a:r>
            <a:r>
              <a:rPr lang="tr-TR" dirty="0"/>
              <a:t> ile ilişkilidir.  </a:t>
            </a:r>
            <a:r>
              <a:rPr lang="tr-TR" dirty="0" err="1"/>
              <a:t>Hiperkalsemi</a:t>
            </a:r>
            <a:r>
              <a:rPr lang="tr-TR" dirty="0"/>
              <a:t> aile öyküsü olan hastalarda kalsiyum </a:t>
            </a:r>
            <a:r>
              <a:rPr lang="tr-TR" dirty="0" err="1"/>
              <a:t>ekskresyonunda</a:t>
            </a:r>
            <a:r>
              <a:rPr lang="tr-TR" dirty="0"/>
              <a:t> azalma ve ailesel </a:t>
            </a:r>
            <a:r>
              <a:rPr lang="tr-TR" dirty="0" err="1"/>
              <a:t>hipokalsürik</a:t>
            </a:r>
            <a:r>
              <a:rPr lang="tr-TR" dirty="0"/>
              <a:t> </a:t>
            </a:r>
            <a:r>
              <a:rPr lang="tr-TR" dirty="0" err="1"/>
              <a:t>hiperkalsemi</a:t>
            </a:r>
            <a:r>
              <a:rPr lang="tr-TR" dirty="0"/>
              <a:t> görülür. </a:t>
            </a:r>
            <a:r>
              <a:rPr lang="tr-TR" dirty="0" err="1"/>
              <a:t>Hiperkalseminin</a:t>
            </a:r>
            <a:r>
              <a:rPr lang="tr-TR" dirty="0"/>
              <a:t> diğer nedenleri arasında artmış </a:t>
            </a:r>
            <a:r>
              <a:rPr lang="tr-TR" dirty="0" err="1"/>
              <a:t>gastrointestinal</a:t>
            </a:r>
            <a:r>
              <a:rPr lang="tr-TR" dirty="0"/>
              <a:t> (GI) emilim, artmış kemik </a:t>
            </a:r>
            <a:r>
              <a:rPr lang="tr-TR" dirty="0" err="1"/>
              <a:t>rezorpsiyonu</a:t>
            </a:r>
            <a:r>
              <a:rPr lang="tr-TR" dirty="0"/>
              <a:t> ve azalmış </a:t>
            </a:r>
            <a:r>
              <a:rPr lang="tr-TR" dirty="0" err="1"/>
              <a:t>renal</a:t>
            </a:r>
            <a:r>
              <a:rPr lang="tr-TR" dirty="0"/>
              <a:t> </a:t>
            </a:r>
            <a:r>
              <a:rPr lang="tr-TR" dirty="0" err="1"/>
              <a:t>ekskresyon</a:t>
            </a:r>
            <a:r>
              <a:rPr lang="tr-TR" dirty="0"/>
              <a:t> vardır. </a:t>
            </a:r>
          </a:p>
        </p:txBody>
      </p:sp>
      <p:sp>
        <p:nvSpPr>
          <p:cNvPr id="4" name="Slayt Numarası Yer Tutucusu 3"/>
          <p:cNvSpPr>
            <a:spLocks noGrp="1"/>
          </p:cNvSpPr>
          <p:nvPr>
            <p:ph type="sldNum" sz="quarter" idx="5"/>
          </p:nvPr>
        </p:nvSpPr>
        <p:spPr/>
        <p:txBody>
          <a:bodyPr/>
          <a:lstStyle/>
          <a:p>
            <a:fld id="{94494751-A8D7-45F6-9A8C-59730FDCB31E}" type="slidenum">
              <a:rPr lang="tr-TR" smtClean="0"/>
              <a:t>68</a:t>
            </a:fld>
            <a:endParaRPr lang="tr-TR"/>
          </a:p>
        </p:txBody>
      </p:sp>
    </p:spTree>
    <p:extLst>
      <p:ext uri="{BB962C8B-B14F-4D97-AF65-F5344CB8AC3E}">
        <p14:creationId xmlns:p14="http://schemas.microsoft.com/office/powerpoint/2010/main" val="26534005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Düşük total kalsiyum düzeyinin en sık nedeni, düşük albümin düzeyi de olabilir. </a:t>
            </a:r>
            <a:r>
              <a:rPr lang="tr-TR" dirty="0" err="1"/>
              <a:t>Hipokalsemi</a:t>
            </a:r>
            <a:r>
              <a:rPr lang="tr-TR" dirty="0"/>
              <a:t> bulunduğunda serum albümin düzeyinin normal olduğuna bakılmalıdır. Eğer serum albümin de düşükse düzeltilmiş kalsiyum </a:t>
            </a:r>
            <a:r>
              <a:rPr lang="tr-TR" dirty="0" err="1"/>
              <a:t>hesapı</a:t>
            </a:r>
            <a:r>
              <a:rPr lang="tr-TR" dirty="0"/>
              <a:t> yapılmalı veya iyonize kalsiyum düzeyi değerlendirilmelidir. </a:t>
            </a:r>
            <a:r>
              <a:rPr lang="tr-TR" dirty="0" err="1"/>
              <a:t>Hipokasleminin</a:t>
            </a:r>
            <a:r>
              <a:rPr lang="tr-TR" dirty="0"/>
              <a:t> diğer bir önemli nedeni </a:t>
            </a:r>
            <a:r>
              <a:rPr lang="tr-TR" dirty="0" err="1"/>
              <a:t>hipomagnezemidir</a:t>
            </a:r>
            <a:r>
              <a:rPr lang="tr-TR" dirty="0"/>
              <a:t> ve bu PTH direncine ya da azalmış PTH salınımına yol açabilir. Magnezyum eksikliği düzelince </a:t>
            </a:r>
            <a:r>
              <a:rPr lang="tr-TR" dirty="0" err="1"/>
              <a:t>hipokalsemi</a:t>
            </a:r>
            <a:r>
              <a:rPr lang="tr-TR" dirty="0"/>
              <a:t> de düzelir.</a:t>
            </a:r>
          </a:p>
        </p:txBody>
      </p:sp>
      <p:sp>
        <p:nvSpPr>
          <p:cNvPr id="4" name="Slayt Numarası Yer Tutucusu 3"/>
          <p:cNvSpPr>
            <a:spLocks noGrp="1"/>
          </p:cNvSpPr>
          <p:nvPr>
            <p:ph type="sldNum" sz="quarter" idx="5"/>
          </p:nvPr>
        </p:nvSpPr>
        <p:spPr/>
        <p:txBody>
          <a:bodyPr/>
          <a:lstStyle/>
          <a:p>
            <a:fld id="{94494751-A8D7-45F6-9A8C-59730FDCB31E}" type="slidenum">
              <a:rPr lang="tr-TR" smtClean="0"/>
              <a:t>69</a:t>
            </a:fld>
            <a:endParaRPr lang="tr-TR"/>
          </a:p>
        </p:txBody>
      </p:sp>
    </p:spTree>
    <p:extLst>
      <p:ext uri="{BB962C8B-B14F-4D97-AF65-F5344CB8AC3E}">
        <p14:creationId xmlns:p14="http://schemas.microsoft.com/office/powerpoint/2010/main" val="3246230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Fosfor metabolizması bozuklukları; diyet alımındaki değişiklikler, fosfor atılımı ve </a:t>
            </a:r>
            <a:r>
              <a:rPr lang="tr-TR" dirty="0" err="1"/>
              <a:t>transselüler</a:t>
            </a:r>
            <a:r>
              <a:rPr lang="tr-TR" dirty="0"/>
              <a:t> </a:t>
            </a:r>
            <a:r>
              <a:rPr lang="tr-TR" dirty="0" err="1"/>
              <a:t>şiftler</a:t>
            </a:r>
            <a:r>
              <a:rPr lang="tr-TR" dirty="0"/>
              <a:t> nedeniyle oluşur. Serum fosfor düzeyi için referans aralık yetişkinlerde yaklaşık 2,5-4,8 mg/</a:t>
            </a:r>
            <a:r>
              <a:rPr lang="tr-TR" dirty="0" err="1"/>
              <a:t>dL</a:t>
            </a:r>
            <a:r>
              <a:rPr lang="tr-TR" dirty="0"/>
              <a:t> ve çocuklarda 4-6 mg/</a:t>
            </a:r>
            <a:r>
              <a:rPr lang="tr-TR" dirty="0" err="1"/>
              <a:t>dL’dir</a:t>
            </a:r>
            <a:r>
              <a:rPr lang="tr-TR" dirty="0"/>
              <a:t>. </a:t>
            </a:r>
            <a:r>
              <a:rPr lang="tr-TR" dirty="0" err="1"/>
              <a:t>Postprandiyal</a:t>
            </a:r>
            <a:r>
              <a:rPr lang="tr-TR" dirty="0"/>
              <a:t> </a:t>
            </a:r>
            <a:r>
              <a:rPr lang="tr-TR" dirty="0" err="1"/>
              <a:t>glukoz</a:t>
            </a:r>
            <a:r>
              <a:rPr lang="tr-TR" dirty="0"/>
              <a:t> </a:t>
            </a:r>
            <a:r>
              <a:rPr lang="tr-TR" dirty="0" err="1"/>
              <a:t>fosforilasyonu</a:t>
            </a:r>
            <a:r>
              <a:rPr lang="tr-TR" dirty="0"/>
              <a:t>, serum fosfor düzeylerini düşürebildiğinden, açlık numuneleri daha doğru olur. </a:t>
            </a:r>
            <a:r>
              <a:rPr lang="tr-TR" dirty="0" err="1"/>
              <a:t>Hiperfosfatemi</a:t>
            </a:r>
            <a:r>
              <a:rPr lang="tr-TR" dirty="0"/>
              <a:t> çoğunlukla böbrek yetmezliğinden dolayı böbrek atılımının azalması durumunda ortaya çıkar. </a:t>
            </a:r>
            <a:r>
              <a:rPr lang="tr-TR" dirty="0" err="1"/>
              <a:t>Hiperfosfateminin</a:t>
            </a:r>
            <a:r>
              <a:rPr lang="tr-TR" dirty="0"/>
              <a:t> diğer nedenleri arasında ya oral olarak ya da fosfat içeren </a:t>
            </a:r>
            <a:r>
              <a:rPr lang="tr-TR" dirty="0" err="1"/>
              <a:t>enemalar</a:t>
            </a:r>
            <a:r>
              <a:rPr lang="tr-TR" dirty="0"/>
              <a:t> ile aşırı fosfat alımı, </a:t>
            </a:r>
            <a:r>
              <a:rPr lang="tr-TR" dirty="0" err="1"/>
              <a:t>hipoparatiroidizm</a:t>
            </a:r>
            <a:r>
              <a:rPr lang="tr-TR" dirty="0"/>
              <a:t> ve </a:t>
            </a:r>
            <a:r>
              <a:rPr lang="tr-TR" dirty="0" err="1"/>
              <a:t>trombositoz</a:t>
            </a:r>
            <a:r>
              <a:rPr lang="tr-TR" dirty="0"/>
              <a:t> gibi sahte nedenler bulunmaktadır. Daha az yaygın nedenler; akromegali, </a:t>
            </a:r>
            <a:r>
              <a:rPr lang="tr-TR" dirty="0" err="1"/>
              <a:t>hipertirodizm</a:t>
            </a:r>
            <a:r>
              <a:rPr lang="tr-TR" dirty="0"/>
              <a:t>, </a:t>
            </a:r>
            <a:r>
              <a:rPr lang="tr-TR" dirty="0" err="1"/>
              <a:t>asidoz</a:t>
            </a:r>
            <a:r>
              <a:rPr lang="tr-TR" dirty="0"/>
              <a:t> ve </a:t>
            </a:r>
            <a:r>
              <a:rPr lang="tr-TR" dirty="0" err="1"/>
              <a:t>hemolize</a:t>
            </a:r>
            <a:r>
              <a:rPr lang="tr-TR" dirty="0"/>
              <a:t> bağlı masif hücre </a:t>
            </a:r>
            <a:r>
              <a:rPr lang="tr-TR" dirty="0" err="1"/>
              <a:t>lizisi</a:t>
            </a:r>
            <a:r>
              <a:rPr lang="tr-TR" dirty="0"/>
              <a:t>, </a:t>
            </a:r>
            <a:r>
              <a:rPr lang="tr-TR" dirty="0" err="1"/>
              <a:t>rabdomiyoliz</a:t>
            </a:r>
            <a:r>
              <a:rPr lang="tr-TR" dirty="0"/>
              <a:t> ve kemoterapiden sonra </a:t>
            </a:r>
            <a:r>
              <a:rPr lang="tr-TR" dirty="0" err="1"/>
              <a:t>tumor</a:t>
            </a:r>
            <a:r>
              <a:rPr lang="tr-TR" dirty="0"/>
              <a:t> </a:t>
            </a:r>
            <a:r>
              <a:rPr lang="tr-TR" dirty="0" err="1"/>
              <a:t>lizisini</a:t>
            </a:r>
            <a:r>
              <a:rPr lang="tr-TR" dirty="0"/>
              <a:t> içerir.</a:t>
            </a:r>
          </a:p>
        </p:txBody>
      </p:sp>
      <p:sp>
        <p:nvSpPr>
          <p:cNvPr id="4" name="Slayt Numarası Yer Tutucusu 3"/>
          <p:cNvSpPr>
            <a:spLocks noGrp="1"/>
          </p:cNvSpPr>
          <p:nvPr>
            <p:ph type="sldNum" sz="quarter" idx="5"/>
          </p:nvPr>
        </p:nvSpPr>
        <p:spPr/>
        <p:txBody>
          <a:bodyPr/>
          <a:lstStyle/>
          <a:p>
            <a:fld id="{94494751-A8D7-45F6-9A8C-59730FDCB31E}" type="slidenum">
              <a:rPr lang="tr-TR" smtClean="0"/>
              <a:t>70</a:t>
            </a:fld>
            <a:endParaRPr lang="tr-TR"/>
          </a:p>
        </p:txBody>
      </p:sp>
    </p:spTree>
    <p:extLst>
      <p:ext uri="{BB962C8B-B14F-4D97-AF65-F5344CB8AC3E}">
        <p14:creationId xmlns:p14="http://schemas.microsoft.com/office/powerpoint/2010/main" val="34273846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Hipofosfatemi</a:t>
            </a:r>
            <a:r>
              <a:rPr lang="tr-TR" dirty="0"/>
              <a:t>, serum fosfor düzeyinin 2,5 mg/dl’nin altında olması olarak tanımlanmaktadır. Klinik olarak anlamlı </a:t>
            </a:r>
            <a:r>
              <a:rPr lang="tr-TR" dirty="0" err="1"/>
              <a:t>hipofosfatemi</a:t>
            </a:r>
            <a:r>
              <a:rPr lang="tr-TR" dirty="0"/>
              <a:t>, 1,5 mg/dl’nin altındaki düzeylerde ortaya çıkar. </a:t>
            </a:r>
            <a:r>
              <a:rPr lang="tr-TR" dirty="0" err="1"/>
              <a:t>Hipofosfatemi</a:t>
            </a:r>
            <a:r>
              <a:rPr lang="tr-TR" dirty="0"/>
              <a:t> ile ilişkili üç temel mekanizma bağırsak </a:t>
            </a:r>
            <a:r>
              <a:rPr lang="tr-TR" dirty="0" err="1"/>
              <a:t>absorpsiyonunun</a:t>
            </a:r>
            <a:r>
              <a:rPr lang="tr-TR" dirty="0"/>
              <a:t> azalması, böbrekteki fosfat kaybının artması ve fosforun kemiklere artmış kaymasıdır. </a:t>
            </a:r>
          </a:p>
        </p:txBody>
      </p:sp>
      <p:sp>
        <p:nvSpPr>
          <p:cNvPr id="4" name="Slayt Numarası Yer Tutucusu 3"/>
          <p:cNvSpPr>
            <a:spLocks noGrp="1"/>
          </p:cNvSpPr>
          <p:nvPr>
            <p:ph type="sldNum" sz="quarter" idx="5"/>
          </p:nvPr>
        </p:nvSpPr>
        <p:spPr/>
        <p:txBody>
          <a:bodyPr/>
          <a:lstStyle/>
          <a:p>
            <a:fld id="{94494751-A8D7-45F6-9A8C-59730FDCB31E}" type="slidenum">
              <a:rPr lang="tr-TR" smtClean="0"/>
              <a:t>71</a:t>
            </a:fld>
            <a:endParaRPr lang="tr-TR"/>
          </a:p>
        </p:txBody>
      </p:sp>
    </p:spTree>
    <p:extLst>
      <p:ext uri="{BB962C8B-B14F-4D97-AF65-F5344CB8AC3E}">
        <p14:creationId xmlns:p14="http://schemas.microsoft.com/office/powerpoint/2010/main" val="4067503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‘’Normal sonuçlar’’  ya da ‘’Normal aralık’’ ifadesinin kullanımı sağlıklı ile hasta kişi arasında net bir ayrım olduğunu ifade etse de gerçekte kayda değer örtüşmeler bulunmaktadır.</a:t>
            </a:r>
          </a:p>
          <a:p>
            <a:r>
              <a:rPr lang="tr-TR" dirty="0"/>
              <a:t>Günümüzde, </a:t>
            </a:r>
            <a:r>
              <a:rPr lang="tr-TR" dirty="0" err="1"/>
              <a:t>laboratuar</a:t>
            </a:r>
            <a:r>
              <a:rPr lang="tr-TR" dirty="0"/>
              <a:t> sonuçları karşılaştırırken sağlıklı referans popülasyonun sonuçlarından seçilen </a:t>
            </a:r>
            <a:r>
              <a:rPr lang="tr-TR" dirty="0" err="1"/>
              <a:t>persantiller</a:t>
            </a:r>
            <a:r>
              <a:rPr lang="tr-TR" dirty="0"/>
              <a:t> arasındaki değerleri kapsayan </a:t>
            </a:r>
            <a:r>
              <a:rPr lang="tr-TR" i="1" dirty="0"/>
              <a:t>referans aralığı </a:t>
            </a:r>
            <a:r>
              <a:rPr lang="tr-TR" i="0" dirty="0"/>
              <a:t>standarttır. Referans aralığı oluşturulurken çeşitli sorunlarla karşılaşılmaktadır. Sıklıkla referans popülasyon, test yapılan kişilerin temsilcisi değildir. Test yapılan kişi ile referans popülasyon arasında cinsiyet yaş dağılımları ırk etnik yapı veya yer (hastanede yatan/ ayaktan) açısından farklılıklar oluşabilmektedir. Ayrıca test yapılan kişi referans popülasyon ile benzer fizyolojik şartalar altında ( açlık durumu, oturma dinlenme) olmalıdır. </a:t>
            </a:r>
          </a:p>
        </p:txBody>
      </p:sp>
      <p:sp>
        <p:nvSpPr>
          <p:cNvPr id="4" name="Slayt Numarası Yer Tutucusu 3"/>
          <p:cNvSpPr>
            <a:spLocks noGrp="1"/>
          </p:cNvSpPr>
          <p:nvPr>
            <p:ph type="sldNum" sz="quarter" idx="5"/>
          </p:nvPr>
        </p:nvSpPr>
        <p:spPr/>
        <p:txBody>
          <a:bodyPr/>
          <a:lstStyle/>
          <a:p>
            <a:fld id="{94494751-A8D7-45F6-9A8C-59730FDCB31E}" type="slidenum">
              <a:rPr lang="tr-TR" smtClean="0"/>
              <a:t>8</a:t>
            </a:fld>
            <a:endParaRPr lang="tr-TR"/>
          </a:p>
        </p:txBody>
      </p:sp>
    </p:spTree>
    <p:extLst>
      <p:ext uri="{BB962C8B-B14F-4D97-AF65-F5344CB8AC3E}">
        <p14:creationId xmlns:p14="http://schemas.microsoft.com/office/powerpoint/2010/main" val="16102007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Azalmış emilim çoğunlukla </a:t>
            </a:r>
            <a:r>
              <a:rPr lang="tr-TR" dirty="0" err="1"/>
              <a:t>antiasid</a:t>
            </a:r>
            <a:r>
              <a:rPr lang="tr-TR" dirty="0"/>
              <a:t> kullanımı ile ortaya çıkar. Kalıcı </a:t>
            </a:r>
            <a:r>
              <a:rPr lang="tr-TR" dirty="0" err="1"/>
              <a:t>hipofosfatemi</a:t>
            </a:r>
            <a:r>
              <a:rPr lang="tr-TR" dirty="0"/>
              <a:t>, en çok; </a:t>
            </a:r>
            <a:r>
              <a:rPr lang="tr-TR" dirty="0" err="1"/>
              <a:t>hiperparatiroidizm</a:t>
            </a:r>
            <a:r>
              <a:rPr lang="tr-TR" dirty="0"/>
              <a:t>, D </a:t>
            </a:r>
            <a:r>
              <a:rPr lang="tr-TR" dirty="0" err="1"/>
              <a:t>vit</a:t>
            </a:r>
            <a:r>
              <a:rPr lang="tr-TR" dirty="0"/>
              <a:t> eksikliği, </a:t>
            </a:r>
            <a:r>
              <a:rPr lang="tr-TR" dirty="0" err="1"/>
              <a:t>renal</a:t>
            </a:r>
            <a:r>
              <a:rPr lang="tr-TR" dirty="0"/>
              <a:t> </a:t>
            </a:r>
            <a:r>
              <a:rPr lang="tr-TR" dirty="0" err="1"/>
              <a:t>tubuler</a:t>
            </a:r>
            <a:r>
              <a:rPr lang="tr-TR" dirty="0"/>
              <a:t> hastalık, kronik </a:t>
            </a:r>
            <a:r>
              <a:rPr lang="tr-TR" dirty="0" err="1"/>
              <a:t>asidoz</a:t>
            </a:r>
            <a:r>
              <a:rPr lang="tr-TR" dirty="0"/>
              <a:t> ve </a:t>
            </a:r>
            <a:r>
              <a:rPr lang="tr-TR" dirty="0" err="1"/>
              <a:t>rikets</a:t>
            </a:r>
            <a:r>
              <a:rPr lang="tr-TR" dirty="0"/>
              <a:t> gibi böbrekte artmış fosfat kaybına neden olan bozukluklardan kaynaklanmaktadır</a:t>
            </a:r>
          </a:p>
        </p:txBody>
      </p:sp>
      <p:sp>
        <p:nvSpPr>
          <p:cNvPr id="4" name="Slayt Numarası Yer Tutucusu 3"/>
          <p:cNvSpPr>
            <a:spLocks noGrp="1"/>
          </p:cNvSpPr>
          <p:nvPr>
            <p:ph type="sldNum" sz="quarter" idx="5"/>
          </p:nvPr>
        </p:nvSpPr>
        <p:spPr/>
        <p:txBody>
          <a:bodyPr/>
          <a:lstStyle/>
          <a:p>
            <a:fld id="{94494751-A8D7-45F6-9A8C-59730FDCB31E}" type="slidenum">
              <a:rPr lang="tr-TR" smtClean="0"/>
              <a:t>72</a:t>
            </a:fld>
            <a:endParaRPr lang="tr-TR"/>
          </a:p>
        </p:txBody>
      </p:sp>
    </p:spTree>
    <p:extLst>
      <p:ext uri="{BB962C8B-B14F-4D97-AF65-F5344CB8AC3E}">
        <p14:creationId xmlns:p14="http://schemas.microsoft.com/office/powerpoint/2010/main" val="33479168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Akut solunum yolları </a:t>
            </a:r>
            <a:r>
              <a:rPr lang="tr-TR" dirty="0" err="1"/>
              <a:t>alkalozisi</a:t>
            </a:r>
            <a:r>
              <a:rPr lang="tr-TR" dirty="0"/>
              <a:t> sırasında hücrelere ve kemiklerdeki hücre içi kaymalar, açlıktan sonra tekrar besleme, </a:t>
            </a:r>
            <a:r>
              <a:rPr lang="tr-TR" dirty="0" err="1"/>
              <a:t>hiperalimentasyon</a:t>
            </a:r>
            <a:r>
              <a:rPr lang="tr-TR" dirty="0"/>
              <a:t>, </a:t>
            </a:r>
            <a:r>
              <a:rPr lang="tr-TR" dirty="0" err="1"/>
              <a:t>intraavenöz</a:t>
            </a:r>
            <a:r>
              <a:rPr lang="tr-TR" dirty="0"/>
              <a:t> karbonhidrat uygulaması, hızlı tümör büyümesi, solunum yetmezliği tedavisi veya diyabetik </a:t>
            </a:r>
            <a:r>
              <a:rPr lang="tr-TR" dirty="0" err="1"/>
              <a:t>ketoasidoz</a:t>
            </a:r>
            <a:r>
              <a:rPr lang="tr-TR" dirty="0"/>
              <a:t> </a:t>
            </a:r>
            <a:r>
              <a:rPr lang="tr-TR" dirty="0" err="1"/>
              <a:t>hiposfatemiye</a:t>
            </a:r>
            <a:r>
              <a:rPr lang="tr-TR" dirty="0"/>
              <a:t> neden olabilir.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73</a:t>
            </a:fld>
            <a:endParaRPr lang="tr-TR"/>
          </a:p>
        </p:txBody>
      </p:sp>
    </p:spTree>
    <p:extLst>
      <p:ext uri="{BB962C8B-B14F-4D97-AF65-F5344CB8AC3E}">
        <p14:creationId xmlns:p14="http://schemas.microsoft.com/office/powerpoint/2010/main" val="17522360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Hipofosfatemi</a:t>
            </a:r>
            <a:r>
              <a:rPr lang="tr-TR" dirty="0"/>
              <a:t> nedeni öyküye dayanarak tespit edilemiyorsa, fosforun </a:t>
            </a:r>
            <a:r>
              <a:rPr lang="tr-TR" dirty="0" err="1"/>
              <a:t>fraksiyonel</a:t>
            </a:r>
            <a:r>
              <a:rPr lang="tr-TR" dirty="0"/>
              <a:t> atılımının %5’den az olması etiyolojinin uygunsuz </a:t>
            </a:r>
            <a:r>
              <a:rPr lang="tr-TR" dirty="0" err="1"/>
              <a:t>renal</a:t>
            </a:r>
            <a:r>
              <a:rPr lang="tr-TR" dirty="0"/>
              <a:t> kayıptan kaynaklanmadığını düşündürür; eğer </a:t>
            </a:r>
            <a:r>
              <a:rPr lang="tr-TR" dirty="0" err="1"/>
              <a:t>fraaksiyonel</a:t>
            </a:r>
            <a:r>
              <a:rPr lang="tr-TR" dirty="0"/>
              <a:t> atılım %5’den fazla ise; sorunun böbrekten olduğu, fosforun </a:t>
            </a:r>
            <a:r>
              <a:rPr lang="tr-TR" dirty="0" err="1"/>
              <a:t>renal</a:t>
            </a:r>
            <a:r>
              <a:rPr lang="tr-TR" dirty="0"/>
              <a:t> </a:t>
            </a:r>
            <a:r>
              <a:rPr lang="tr-TR" dirty="0" err="1"/>
              <a:t>israfi</a:t>
            </a:r>
            <a:r>
              <a:rPr lang="tr-TR" dirty="0"/>
              <a:t> anlamına gelir.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74</a:t>
            </a:fld>
            <a:endParaRPr lang="tr-TR"/>
          </a:p>
        </p:txBody>
      </p:sp>
    </p:spTree>
    <p:extLst>
      <p:ext uri="{BB962C8B-B14F-4D97-AF65-F5344CB8AC3E}">
        <p14:creationId xmlns:p14="http://schemas.microsoft.com/office/powerpoint/2010/main" val="21930393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Magnezyum düzeyleri </a:t>
            </a:r>
            <a:r>
              <a:rPr lang="tr-TR" dirty="0" err="1"/>
              <a:t>stndart</a:t>
            </a:r>
            <a:r>
              <a:rPr lang="tr-TR" dirty="0"/>
              <a:t> kimya panellerine rutin olarak dahil değildir, bu nedenle magnezyum anormallikleri sıklıkla fark edilmemektedir. Serum magnezyum konsantrasyonunun referans aralığı 1,7-2,2 mg/</a:t>
            </a:r>
            <a:r>
              <a:rPr lang="tr-TR" dirty="0" err="1"/>
              <a:t>dL</a:t>
            </a:r>
            <a:r>
              <a:rPr lang="tr-TR" dirty="0"/>
              <a:t> (1,5-1,7 </a:t>
            </a:r>
            <a:r>
              <a:rPr lang="tr-TR" dirty="0" err="1"/>
              <a:t>mEq</a:t>
            </a:r>
            <a:r>
              <a:rPr lang="tr-TR" dirty="0"/>
              <a:t>/L veya 0,75-0,95 </a:t>
            </a:r>
            <a:r>
              <a:rPr lang="tr-TR" dirty="0" err="1"/>
              <a:t>mmol</a:t>
            </a:r>
            <a:r>
              <a:rPr lang="tr-TR" dirty="0"/>
              <a:t>/L)’</a:t>
            </a:r>
            <a:r>
              <a:rPr lang="tr-TR" dirty="0" err="1"/>
              <a:t>dir</a:t>
            </a:r>
            <a:r>
              <a:rPr lang="tr-TR" dirty="0"/>
              <a:t>. Kronik böbrek hastalığı olan bir hastada, </a:t>
            </a:r>
            <a:r>
              <a:rPr lang="tr-TR" dirty="0" err="1"/>
              <a:t>hipermagneziminin</a:t>
            </a:r>
            <a:r>
              <a:rPr lang="tr-TR" dirty="0"/>
              <a:t> en yaygın nedeni fazla magnezyum alımıdır. </a:t>
            </a:r>
            <a:r>
              <a:rPr lang="tr-TR" dirty="0" err="1"/>
              <a:t>Hipermagnezemi</a:t>
            </a:r>
            <a:r>
              <a:rPr lang="tr-TR" dirty="0"/>
              <a:t> semptomları, 4-6 mg/</a:t>
            </a:r>
            <a:r>
              <a:rPr lang="tr-TR" dirty="0" err="1"/>
              <a:t>dL’den</a:t>
            </a:r>
            <a:r>
              <a:rPr lang="tr-TR" dirty="0"/>
              <a:t> yüksek düzeylerde görülür. </a:t>
            </a:r>
          </a:p>
        </p:txBody>
      </p:sp>
      <p:sp>
        <p:nvSpPr>
          <p:cNvPr id="4" name="Slayt Numarası Yer Tutucusu 3"/>
          <p:cNvSpPr>
            <a:spLocks noGrp="1"/>
          </p:cNvSpPr>
          <p:nvPr>
            <p:ph type="sldNum" sz="quarter" idx="5"/>
          </p:nvPr>
        </p:nvSpPr>
        <p:spPr/>
        <p:txBody>
          <a:bodyPr/>
          <a:lstStyle/>
          <a:p>
            <a:fld id="{94494751-A8D7-45F6-9A8C-59730FDCB31E}" type="slidenum">
              <a:rPr lang="tr-TR" smtClean="0"/>
              <a:t>75</a:t>
            </a:fld>
            <a:endParaRPr lang="tr-TR"/>
          </a:p>
        </p:txBody>
      </p:sp>
    </p:spTree>
    <p:extLst>
      <p:ext uri="{BB962C8B-B14F-4D97-AF65-F5344CB8AC3E}">
        <p14:creationId xmlns:p14="http://schemas.microsoft.com/office/powerpoint/2010/main" val="24684696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Hipomagnezemi</a:t>
            </a:r>
            <a:r>
              <a:rPr lang="tr-TR" dirty="0"/>
              <a:t>, </a:t>
            </a:r>
            <a:r>
              <a:rPr lang="tr-TR" dirty="0" err="1"/>
              <a:t>hipermagnezemiden</a:t>
            </a:r>
            <a:r>
              <a:rPr lang="tr-TR" dirty="0"/>
              <a:t> daha yaygındır. </a:t>
            </a:r>
            <a:r>
              <a:rPr lang="tr-TR" dirty="0" err="1"/>
              <a:t>Hipomagnezemiye</a:t>
            </a:r>
            <a:r>
              <a:rPr lang="tr-TR" dirty="0"/>
              <a:t> neden olan üç mekanizma; </a:t>
            </a:r>
            <a:r>
              <a:rPr lang="tr-TR" dirty="0" err="1"/>
              <a:t>malnütrisyon</a:t>
            </a:r>
            <a:r>
              <a:rPr lang="tr-TR" dirty="0"/>
              <a:t> veya </a:t>
            </a:r>
            <a:r>
              <a:rPr lang="tr-TR" dirty="0" err="1"/>
              <a:t>malabsobsiyondan</a:t>
            </a:r>
            <a:r>
              <a:rPr lang="tr-TR" dirty="0"/>
              <a:t> dolayı bağırsak </a:t>
            </a:r>
            <a:r>
              <a:rPr lang="tr-TR" dirty="0" err="1"/>
              <a:t>absorpsiyonun</a:t>
            </a:r>
            <a:r>
              <a:rPr lang="tr-TR" dirty="0"/>
              <a:t> azalması, artmış </a:t>
            </a:r>
            <a:r>
              <a:rPr lang="tr-TR" dirty="0" err="1"/>
              <a:t>üriner</a:t>
            </a:r>
            <a:r>
              <a:rPr lang="tr-TR" dirty="0"/>
              <a:t> kayıplar ve </a:t>
            </a:r>
            <a:r>
              <a:rPr lang="tr-TR" dirty="0" err="1"/>
              <a:t>intrasellüler</a:t>
            </a:r>
            <a:r>
              <a:rPr lang="tr-TR" dirty="0"/>
              <a:t> </a:t>
            </a:r>
            <a:r>
              <a:rPr lang="tr-TR" dirty="0" err="1"/>
              <a:t>şiftlerdir</a:t>
            </a:r>
            <a:r>
              <a:rPr lang="tr-TR" dirty="0"/>
              <a:t>.</a:t>
            </a:r>
          </a:p>
          <a:p>
            <a:r>
              <a:rPr lang="tr-TR" dirty="0" err="1"/>
              <a:t>Hipomagnezemi</a:t>
            </a:r>
            <a:r>
              <a:rPr lang="tr-TR" dirty="0"/>
              <a:t>, tipik olarak alkol kötüye kullanımı, </a:t>
            </a:r>
            <a:r>
              <a:rPr lang="tr-TR" dirty="0" err="1"/>
              <a:t>hipokalemi</a:t>
            </a:r>
            <a:r>
              <a:rPr lang="tr-TR" dirty="0"/>
              <a:t>, </a:t>
            </a:r>
            <a:r>
              <a:rPr lang="tr-TR" dirty="0" err="1"/>
              <a:t>hipokalsemi</a:t>
            </a:r>
            <a:r>
              <a:rPr lang="tr-TR" dirty="0"/>
              <a:t>, kronik </a:t>
            </a:r>
            <a:r>
              <a:rPr lang="tr-TR" dirty="0" err="1"/>
              <a:t>diyare</a:t>
            </a:r>
            <a:r>
              <a:rPr lang="tr-TR" dirty="0"/>
              <a:t> ve </a:t>
            </a:r>
            <a:r>
              <a:rPr lang="tr-TR" dirty="0" err="1"/>
              <a:t>ventrikül</a:t>
            </a:r>
            <a:r>
              <a:rPr lang="tr-TR" dirty="0"/>
              <a:t> aritmiler ile ilişkilidir.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76</a:t>
            </a:fld>
            <a:endParaRPr lang="tr-TR"/>
          </a:p>
        </p:txBody>
      </p:sp>
    </p:spTree>
    <p:extLst>
      <p:ext uri="{BB962C8B-B14F-4D97-AF65-F5344CB8AC3E}">
        <p14:creationId xmlns:p14="http://schemas.microsoft.com/office/powerpoint/2010/main" val="20972464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Semptomlar, serum </a:t>
            </a:r>
            <a:r>
              <a:rPr lang="tr-TR" dirty="0" err="1"/>
              <a:t>konstrasyonları</a:t>
            </a:r>
            <a:r>
              <a:rPr lang="tr-TR" dirty="0"/>
              <a:t> 1 </a:t>
            </a:r>
            <a:r>
              <a:rPr lang="tr-TR" dirty="0" err="1"/>
              <a:t>mEq</a:t>
            </a:r>
            <a:r>
              <a:rPr lang="tr-TR" dirty="0"/>
              <a:t>/L’den az olduğunda ortaya çıkar. Klinik olarak, </a:t>
            </a:r>
            <a:r>
              <a:rPr lang="tr-TR" dirty="0" err="1"/>
              <a:t>hipomagnezemi</a:t>
            </a:r>
            <a:r>
              <a:rPr lang="tr-TR" dirty="0"/>
              <a:t> tremorlar, </a:t>
            </a:r>
            <a:r>
              <a:rPr lang="tr-TR" dirty="0" err="1"/>
              <a:t>tetani</a:t>
            </a:r>
            <a:r>
              <a:rPr lang="tr-TR" dirty="0"/>
              <a:t> ve nadiren nöbetler de dahil </a:t>
            </a:r>
            <a:r>
              <a:rPr lang="tr-TR" dirty="0" err="1"/>
              <a:t>nöromüsküler</a:t>
            </a:r>
            <a:r>
              <a:rPr lang="tr-TR" dirty="0"/>
              <a:t> </a:t>
            </a:r>
            <a:r>
              <a:rPr lang="tr-TR" dirty="0" err="1"/>
              <a:t>hiperreaktive</a:t>
            </a:r>
            <a:r>
              <a:rPr lang="tr-TR" dirty="0"/>
              <a:t> ile ilişkilidir. </a:t>
            </a:r>
            <a:r>
              <a:rPr lang="tr-TR" dirty="0" err="1"/>
              <a:t>Hipomagnezemi</a:t>
            </a:r>
            <a:r>
              <a:rPr lang="tr-TR" dirty="0"/>
              <a:t> nedeni olarak </a:t>
            </a:r>
            <a:r>
              <a:rPr lang="tr-TR" dirty="0" err="1"/>
              <a:t>renal</a:t>
            </a:r>
            <a:r>
              <a:rPr lang="tr-TR" dirty="0"/>
              <a:t> atılımı, </a:t>
            </a:r>
            <a:r>
              <a:rPr lang="tr-TR" dirty="0" err="1"/>
              <a:t>ekstrarenal</a:t>
            </a:r>
            <a:r>
              <a:rPr lang="tr-TR" dirty="0"/>
              <a:t> kayıplardan ayırt etmede; 24 saatlik idrar </a:t>
            </a:r>
            <a:r>
              <a:rPr lang="tr-TR" dirty="0" err="1"/>
              <a:t>ekskresyonunun</a:t>
            </a:r>
            <a:r>
              <a:rPr lang="tr-TR" dirty="0"/>
              <a:t> 24 mg’dan fazla olması veya spot idrarda </a:t>
            </a:r>
            <a:r>
              <a:rPr lang="tr-TR" dirty="0" err="1"/>
              <a:t>fraksiyonel</a:t>
            </a:r>
            <a:r>
              <a:rPr lang="tr-TR" dirty="0"/>
              <a:t> magnezyum atılımının %2’den daha fazla olması </a:t>
            </a:r>
            <a:r>
              <a:rPr lang="tr-TR" dirty="0" err="1"/>
              <a:t>hipomagnezemi</a:t>
            </a:r>
            <a:r>
              <a:rPr lang="tr-TR" dirty="0"/>
              <a:t> nedeninin aşırı böbrek kayıpları olduğunu düşündürmektedir.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77</a:t>
            </a:fld>
            <a:endParaRPr lang="tr-TR"/>
          </a:p>
        </p:txBody>
      </p:sp>
    </p:spTree>
    <p:extLst>
      <p:ext uri="{BB962C8B-B14F-4D97-AF65-F5344CB8AC3E}">
        <p14:creationId xmlns:p14="http://schemas.microsoft.com/office/powerpoint/2010/main" val="40165534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Tiroid</a:t>
            </a:r>
            <a:r>
              <a:rPr lang="tr-TR" dirty="0"/>
              <a:t> fonksiyonlarını değerlendirmek için mevcut testler; tiroidin fonksiyonel aktivitesini, </a:t>
            </a:r>
            <a:r>
              <a:rPr lang="tr-TR" dirty="0" err="1"/>
              <a:t>hipotalamik-pituiter-tiroid</a:t>
            </a:r>
            <a:r>
              <a:rPr lang="tr-TR" dirty="0"/>
              <a:t> aksı veya </a:t>
            </a:r>
            <a:r>
              <a:rPr lang="tr-TR" dirty="0" err="1"/>
              <a:t>tiroid</a:t>
            </a:r>
            <a:r>
              <a:rPr lang="tr-TR" dirty="0"/>
              <a:t> hormon düzeyleri ölçer. Üçüncü kuşak </a:t>
            </a:r>
            <a:r>
              <a:rPr lang="tr-TR" dirty="0" err="1"/>
              <a:t>tiroid</a:t>
            </a:r>
            <a:r>
              <a:rPr lang="tr-TR" dirty="0"/>
              <a:t> </a:t>
            </a:r>
            <a:r>
              <a:rPr lang="tr-TR" dirty="0" err="1"/>
              <a:t>stimülan</a:t>
            </a:r>
            <a:r>
              <a:rPr lang="tr-TR" dirty="0"/>
              <a:t> hormon (TSH) testi ayaktan tedavi edilen bir popülasyondaki </a:t>
            </a:r>
            <a:r>
              <a:rPr lang="tr-TR" dirty="0" err="1"/>
              <a:t>primer</a:t>
            </a:r>
            <a:r>
              <a:rPr lang="tr-TR" dirty="0"/>
              <a:t> </a:t>
            </a:r>
            <a:r>
              <a:rPr lang="tr-TR" dirty="0" err="1"/>
              <a:t>tiroid</a:t>
            </a:r>
            <a:r>
              <a:rPr lang="tr-TR" dirty="0"/>
              <a:t> hastalığını doğrulamak veya dışlamak için en iyi yöntemdir. TSH, hipofiz </a:t>
            </a:r>
            <a:r>
              <a:rPr lang="tr-TR" dirty="0" err="1"/>
              <a:t>tarafınan</a:t>
            </a:r>
            <a:r>
              <a:rPr lang="tr-TR" dirty="0"/>
              <a:t> üretilir ve dolaşımdaki tiroksin (T₄) ve </a:t>
            </a:r>
            <a:r>
              <a:rPr lang="tr-TR" dirty="0" err="1"/>
              <a:t>triiodotironin</a:t>
            </a:r>
            <a:r>
              <a:rPr lang="tr-TR" dirty="0"/>
              <a:t> (T₃) ile </a:t>
            </a:r>
            <a:r>
              <a:rPr lang="tr-TR" dirty="0" err="1"/>
              <a:t>inhibe</a:t>
            </a:r>
            <a:r>
              <a:rPr lang="tr-TR" dirty="0"/>
              <a:t> edilir.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78</a:t>
            </a:fld>
            <a:endParaRPr lang="tr-TR"/>
          </a:p>
        </p:txBody>
      </p:sp>
    </p:spTree>
    <p:extLst>
      <p:ext uri="{BB962C8B-B14F-4D97-AF65-F5344CB8AC3E}">
        <p14:creationId xmlns:p14="http://schemas.microsoft.com/office/powerpoint/2010/main" val="820611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Genel olarak, normal bir TSH düzeyi yaklaşık 0,5-5 </a:t>
            </a:r>
            <a:r>
              <a:rPr lang="tr-TR" dirty="0" err="1"/>
              <a:t>mIU</a:t>
            </a:r>
            <a:r>
              <a:rPr lang="tr-TR" dirty="0"/>
              <a:t>/L’dir ve </a:t>
            </a:r>
            <a:r>
              <a:rPr lang="tr-TR" dirty="0" err="1"/>
              <a:t>hipertioridizm</a:t>
            </a:r>
            <a:r>
              <a:rPr lang="tr-TR" dirty="0"/>
              <a:t> veya </a:t>
            </a:r>
            <a:r>
              <a:rPr lang="tr-TR" dirty="0" err="1"/>
              <a:t>primer</a:t>
            </a:r>
            <a:r>
              <a:rPr lang="tr-TR" dirty="0"/>
              <a:t> </a:t>
            </a:r>
            <a:r>
              <a:rPr lang="tr-TR" dirty="0" err="1"/>
              <a:t>hipotiroidizmi</a:t>
            </a:r>
            <a:r>
              <a:rPr lang="tr-TR" dirty="0"/>
              <a:t> dışlar. Aşırı hassas testler, en az 0,01 </a:t>
            </a:r>
            <a:r>
              <a:rPr lang="tr-TR" dirty="0" err="1"/>
              <a:t>mIU</a:t>
            </a:r>
            <a:r>
              <a:rPr lang="tr-TR" dirty="0"/>
              <a:t>/L kadar düşük düzeylerde </a:t>
            </a:r>
            <a:r>
              <a:rPr lang="tr-TR" dirty="0" err="1"/>
              <a:t>TSH’yi</a:t>
            </a:r>
            <a:r>
              <a:rPr lang="tr-TR" dirty="0"/>
              <a:t> ölçmektedir. TSH düzeyleri 0,1 </a:t>
            </a:r>
            <a:r>
              <a:rPr lang="tr-TR" dirty="0" err="1"/>
              <a:t>mIU</a:t>
            </a:r>
            <a:r>
              <a:rPr lang="tr-TR" dirty="0"/>
              <a:t>/L’nin altındaysa </a:t>
            </a:r>
            <a:r>
              <a:rPr lang="tr-TR" dirty="0" err="1"/>
              <a:t>hipertiroidizmi</a:t>
            </a:r>
            <a:r>
              <a:rPr lang="tr-TR" dirty="0"/>
              <a:t> akla getirmektedir. 0,1-0,5 </a:t>
            </a:r>
            <a:r>
              <a:rPr lang="tr-TR" dirty="0" err="1"/>
              <a:t>mIU</a:t>
            </a:r>
            <a:r>
              <a:rPr lang="tr-TR" dirty="0"/>
              <a:t>/L düzeyleri, </a:t>
            </a:r>
            <a:r>
              <a:rPr lang="tr-TR" dirty="0" err="1"/>
              <a:t>subklinik</a:t>
            </a:r>
            <a:r>
              <a:rPr lang="tr-TR" dirty="0"/>
              <a:t> </a:t>
            </a:r>
            <a:r>
              <a:rPr lang="tr-TR" dirty="0" err="1"/>
              <a:t>hipertiroidizm</a:t>
            </a:r>
            <a:r>
              <a:rPr lang="tr-TR" dirty="0"/>
              <a:t> veya aşırı </a:t>
            </a:r>
            <a:r>
              <a:rPr lang="tr-TR" dirty="0" err="1"/>
              <a:t>tiroid</a:t>
            </a:r>
            <a:r>
              <a:rPr lang="tr-TR" dirty="0"/>
              <a:t> hormonu uygulamasını ifade etmektedir. 6-10 </a:t>
            </a:r>
            <a:r>
              <a:rPr lang="tr-TR" dirty="0" err="1"/>
              <a:t>mIU</a:t>
            </a:r>
            <a:r>
              <a:rPr lang="tr-TR" dirty="0"/>
              <a:t>/L düzeyleri çoğu kez </a:t>
            </a:r>
            <a:r>
              <a:rPr lang="tr-TR" dirty="0" err="1"/>
              <a:t>subklinik</a:t>
            </a:r>
            <a:r>
              <a:rPr lang="tr-TR" dirty="0"/>
              <a:t> </a:t>
            </a:r>
            <a:r>
              <a:rPr lang="tr-TR" dirty="0" err="1"/>
              <a:t>hipotiroidizm</a:t>
            </a:r>
            <a:r>
              <a:rPr lang="tr-TR" dirty="0"/>
              <a:t> olarak düşünülür, genellikle normal serbest T₄ düzeyleri ile ilişkilidir ve genellikle semptomlarla ilişkili değildir.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79</a:t>
            </a:fld>
            <a:endParaRPr lang="tr-TR"/>
          </a:p>
        </p:txBody>
      </p:sp>
    </p:spTree>
    <p:extLst>
      <p:ext uri="{BB962C8B-B14F-4D97-AF65-F5344CB8AC3E}">
        <p14:creationId xmlns:p14="http://schemas.microsoft.com/office/powerpoint/2010/main" val="30561834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Subklinik</a:t>
            </a:r>
            <a:r>
              <a:rPr lang="tr-TR" dirty="0"/>
              <a:t> </a:t>
            </a:r>
            <a:r>
              <a:rPr lang="tr-TR" dirty="0" err="1"/>
              <a:t>hipotiroidizmli</a:t>
            </a:r>
            <a:r>
              <a:rPr lang="tr-TR" dirty="0"/>
              <a:t> hastalarda </a:t>
            </a:r>
            <a:r>
              <a:rPr lang="tr-TR" dirty="0" err="1"/>
              <a:t>tiroid</a:t>
            </a:r>
            <a:r>
              <a:rPr lang="tr-TR" dirty="0"/>
              <a:t> antikorlarının varlığı, aşikar </a:t>
            </a:r>
            <a:r>
              <a:rPr lang="tr-TR" dirty="0" err="1"/>
              <a:t>hipotiroidizme</a:t>
            </a:r>
            <a:r>
              <a:rPr lang="tr-TR" dirty="0"/>
              <a:t> dönüşüm riskinin yılda yaklaşık %5 oranında olduğunu düşündürmektedir. </a:t>
            </a:r>
            <a:r>
              <a:rPr lang="tr-TR" dirty="0" err="1"/>
              <a:t>Semptomatik</a:t>
            </a:r>
            <a:r>
              <a:rPr lang="tr-TR" dirty="0"/>
              <a:t> </a:t>
            </a:r>
            <a:r>
              <a:rPr lang="tr-TR" dirty="0" err="1"/>
              <a:t>hipotiroidi</a:t>
            </a:r>
            <a:r>
              <a:rPr lang="tr-TR" dirty="0"/>
              <a:t>, TSH düzeyleri 10 </a:t>
            </a:r>
            <a:r>
              <a:rPr lang="tr-TR" dirty="0" err="1"/>
              <a:t>mIU</a:t>
            </a:r>
            <a:r>
              <a:rPr lang="tr-TR" dirty="0"/>
              <a:t>/L’den yüksek olduğunda ortaya çıkar. TSH testi ayrıca </a:t>
            </a:r>
            <a:r>
              <a:rPr lang="tr-TR" dirty="0" err="1"/>
              <a:t>replasman</a:t>
            </a:r>
            <a:r>
              <a:rPr lang="tr-TR" dirty="0"/>
              <a:t> veya </a:t>
            </a:r>
            <a:r>
              <a:rPr lang="tr-TR" dirty="0" err="1"/>
              <a:t>süpresif</a:t>
            </a:r>
            <a:r>
              <a:rPr lang="tr-TR" dirty="0"/>
              <a:t> tedavinin sonuçlarını izlemenin en iyi yoludur</a:t>
            </a:r>
          </a:p>
          <a:p>
            <a:endParaRPr lang="tr-TR" dirty="0"/>
          </a:p>
        </p:txBody>
      </p:sp>
      <p:sp>
        <p:nvSpPr>
          <p:cNvPr id="4" name="Slayt Numarası Yer Tutucusu 3"/>
          <p:cNvSpPr>
            <a:spLocks noGrp="1"/>
          </p:cNvSpPr>
          <p:nvPr>
            <p:ph type="sldNum" sz="quarter" idx="5"/>
          </p:nvPr>
        </p:nvSpPr>
        <p:spPr/>
        <p:txBody>
          <a:bodyPr/>
          <a:lstStyle/>
          <a:p>
            <a:fld id="{94494751-A8D7-45F6-9A8C-59730FDCB31E}" type="slidenum">
              <a:rPr lang="tr-TR" smtClean="0"/>
              <a:t>80</a:t>
            </a:fld>
            <a:endParaRPr lang="tr-TR"/>
          </a:p>
        </p:txBody>
      </p:sp>
    </p:spTree>
    <p:extLst>
      <p:ext uri="{BB962C8B-B14F-4D97-AF65-F5344CB8AC3E}">
        <p14:creationId xmlns:p14="http://schemas.microsoft.com/office/powerpoint/2010/main" val="31633566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TSH düzeyleri </a:t>
            </a:r>
            <a:r>
              <a:rPr lang="tr-TR" dirty="0" err="1"/>
              <a:t>ambulatuvar</a:t>
            </a:r>
            <a:r>
              <a:rPr lang="tr-TR" dirty="0"/>
              <a:t> hastalarda </a:t>
            </a:r>
            <a:r>
              <a:rPr lang="tr-TR" dirty="0" err="1"/>
              <a:t>tiroid</a:t>
            </a:r>
            <a:r>
              <a:rPr lang="tr-TR" dirty="0"/>
              <a:t> fonksiyonları için mükemmel bir tarama olmasına rağmen akut hastalarda dikkatle yorumlanmalıdır. Hastaneye yatırılan akut hastalarda </a:t>
            </a:r>
            <a:r>
              <a:rPr lang="tr-TR" dirty="0" err="1"/>
              <a:t>tiroid</a:t>
            </a:r>
            <a:r>
              <a:rPr lang="tr-TR" dirty="0"/>
              <a:t> bozukluklarının tanısı için TSH düzeyleri, ancak 0,1 </a:t>
            </a:r>
            <a:r>
              <a:rPr lang="tr-TR" dirty="0" err="1"/>
              <a:t>mIU</a:t>
            </a:r>
            <a:r>
              <a:rPr lang="tr-TR" dirty="0"/>
              <a:t>/L’nin altında veya 20 </a:t>
            </a:r>
            <a:r>
              <a:rPr lang="tr-TR" dirty="0" err="1"/>
              <a:t>mIU</a:t>
            </a:r>
            <a:r>
              <a:rPr lang="tr-TR" dirty="0"/>
              <a:t>/L’nin üzerinde olduğunda kullanılmalıdır. TSH düzeyleri </a:t>
            </a:r>
            <a:r>
              <a:rPr lang="tr-TR" dirty="0" err="1"/>
              <a:t>glukokortikoidler</a:t>
            </a:r>
            <a:r>
              <a:rPr lang="tr-TR" dirty="0"/>
              <a:t>, </a:t>
            </a:r>
            <a:r>
              <a:rPr lang="tr-TR" dirty="0" err="1"/>
              <a:t>dopamin</a:t>
            </a:r>
            <a:r>
              <a:rPr lang="tr-TR" dirty="0"/>
              <a:t> ve </a:t>
            </a:r>
            <a:r>
              <a:rPr lang="tr-TR" dirty="0" err="1"/>
              <a:t>oktreotid</a:t>
            </a:r>
            <a:r>
              <a:rPr lang="tr-TR" dirty="0"/>
              <a:t> ile azaltılabilir. </a:t>
            </a:r>
          </a:p>
          <a:p>
            <a:endParaRPr lang="tr-TR" dirty="0"/>
          </a:p>
        </p:txBody>
      </p:sp>
      <p:sp>
        <p:nvSpPr>
          <p:cNvPr id="4" name="Slayt Numarası Yer Tutucusu 3"/>
          <p:cNvSpPr>
            <a:spLocks noGrp="1"/>
          </p:cNvSpPr>
          <p:nvPr>
            <p:ph type="sldNum" sz="quarter" idx="5"/>
          </p:nvPr>
        </p:nvSpPr>
        <p:spPr/>
        <p:txBody>
          <a:bodyPr/>
          <a:lstStyle/>
          <a:p>
            <a:fld id="{94494751-A8D7-45F6-9A8C-59730FDCB31E}" type="slidenum">
              <a:rPr lang="tr-TR" smtClean="0"/>
              <a:t>81</a:t>
            </a:fld>
            <a:endParaRPr lang="tr-TR"/>
          </a:p>
        </p:txBody>
      </p:sp>
    </p:spTree>
    <p:extLst>
      <p:ext uri="{BB962C8B-B14F-4D97-AF65-F5344CB8AC3E}">
        <p14:creationId xmlns:p14="http://schemas.microsoft.com/office/powerpoint/2010/main" val="2409488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r>
              <a:rPr lang="tr-TR" sz="1800" b="0" i="0" u="none" strike="noStrike" baseline="0" dirty="0">
                <a:latin typeface="TimesNewRomanPSMT"/>
              </a:rPr>
              <a:t>Testler için belirtilen referans aralığı sağlıklı bireylerden elde edilen değerlerin %95’ ini içeren grubu temsil eder. </a:t>
            </a:r>
          </a:p>
          <a:p>
            <a:pPr algn="l"/>
            <a:r>
              <a:rPr lang="tr-TR" i="0" dirty="0"/>
              <a:t>Referans aralığı belirlemek için genellikle parametrik ve </a:t>
            </a:r>
            <a:r>
              <a:rPr lang="tr-TR" i="0" dirty="0" err="1"/>
              <a:t>non</a:t>
            </a:r>
            <a:r>
              <a:rPr lang="tr-TR" i="0" dirty="0"/>
              <a:t>-parametrik şeklinde iki istatiksel test kullanılır. Parametrik yöntem; örnek popülasyon sonuçları normal Gauss dağılımına uyduğunda, ortalamanın yanlarında çan eğrisi şeklinde bir grafik meydana geldiğinde kullanılır. Bu durumlarda 2,5 ve 97,5 </a:t>
            </a:r>
            <a:r>
              <a:rPr lang="tr-TR" i="0" dirty="0" err="1"/>
              <a:t>persentiller</a:t>
            </a:r>
            <a:r>
              <a:rPr lang="tr-TR" i="0" dirty="0"/>
              <a:t> istatiksel formüllerle hesaplanır. Ancak, referans değerler normal dağılımı göstermezse </a:t>
            </a:r>
            <a:r>
              <a:rPr lang="tr-TR" i="0" dirty="0" err="1"/>
              <a:t>non</a:t>
            </a:r>
            <a:r>
              <a:rPr lang="tr-TR" i="0" dirty="0"/>
              <a:t>-parametrik yöntemler kullanılır. Referans kişilerden elde edilen veriler artan sıra ile düzenlenir ve referans aralıkta 2,5 ve 97,5 </a:t>
            </a:r>
            <a:r>
              <a:rPr lang="tr-TR" i="0" dirty="0" err="1"/>
              <a:t>persentilleri</a:t>
            </a:r>
            <a:r>
              <a:rPr lang="tr-TR" i="0" dirty="0"/>
              <a:t> arasındaki değerler belirlenir. </a:t>
            </a:r>
          </a:p>
          <a:p>
            <a:r>
              <a:rPr lang="tr-TR" i="0" dirty="0"/>
              <a:t>Test sonuçlarının %95’ini kapsayan bir referans aralığı seçerken popülasyonun %5’i  sadece bir test için referans aralığın dışında kalacaktır. </a:t>
            </a:r>
          </a:p>
        </p:txBody>
      </p:sp>
      <p:sp>
        <p:nvSpPr>
          <p:cNvPr id="4" name="Slayt Numarası Yer Tutucusu 3"/>
          <p:cNvSpPr>
            <a:spLocks noGrp="1"/>
          </p:cNvSpPr>
          <p:nvPr>
            <p:ph type="sldNum" sz="quarter" idx="5"/>
          </p:nvPr>
        </p:nvSpPr>
        <p:spPr/>
        <p:txBody>
          <a:bodyPr/>
          <a:lstStyle/>
          <a:p>
            <a:fld id="{94494751-A8D7-45F6-9A8C-59730FDCB31E}" type="slidenum">
              <a:rPr lang="tr-TR" smtClean="0"/>
              <a:t>9</a:t>
            </a:fld>
            <a:endParaRPr lang="tr-TR"/>
          </a:p>
        </p:txBody>
      </p:sp>
    </p:spTree>
    <p:extLst>
      <p:ext uri="{BB962C8B-B14F-4D97-AF65-F5344CB8AC3E}">
        <p14:creationId xmlns:p14="http://schemas.microsoft.com/office/powerpoint/2010/main" val="15068196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Anormal TSH düzeylerini doğrulamak için dolaşımdaki </a:t>
            </a:r>
            <a:r>
              <a:rPr lang="tr-TR" dirty="0" err="1"/>
              <a:t>tiroid</a:t>
            </a:r>
            <a:r>
              <a:rPr lang="tr-TR" dirty="0"/>
              <a:t> hormon ölçümleri yapılmalıdır. Serbest T₄ düzeylerinin ölçümü, kandaki serbest veya proteine bağlı total hormon miktarını ölçer. Total T₄ veya T₃ düzeyleri, östrojen tedavisi ve karaciğer hastalığı gibi protein bağlanma bozuklukları durumunda yanıltıcı olabilir. Yetişkinlerde serbest T₄ için yaklaşık referans aralığı 0,7-2,5 </a:t>
            </a:r>
            <a:r>
              <a:rPr lang="tr-TR" dirty="0" err="1"/>
              <a:t>ng</a:t>
            </a:r>
            <a:r>
              <a:rPr lang="tr-TR" dirty="0"/>
              <a:t>/</a:t>
            </a:r>
            <a:r>
              <a:rPr lang="tr-TR" dirty="0" err="1"/>
              <a:t>dL</a:t>
            </a:r>
            <a:r>
              <a:rPr lang="tr-TR" dirty="0"/>
              <a:t> ve serbest T₃ için 0,2-0,5 </a:t>
            </a:r>
            <a:r>
              <a:rPr lang="tr-TR" dirty="0" err="1"/>
              <a:t>ng</a:t>
            </a:r>
            <a:r>
              <a:rPr lang="tr-TR" dirty="0"/>
              <a:t>/</a:t>
            </a:r>
            <a:r>
              <a:rPr lang="tr-TR" dirty="0" err="1"/>
              <a:t>dL’dir</a:t>
            </a:r>
            <a:r>
              <a:rPr lang="tr-TR" dirty="0"/>
              <a:t>. Serbest T₃ çoğunlukla gerekli değildir. Bir istisna olarak erken </a:t>
            </a:r>
            <a:r>
              <a:rPr lang="tr-TR" dirty="0" err="1"/>
              <a:t>hipertiroidizmde</a:t>
            </a:r>
            <a:r>
              <a:rPr lang="tr-TR" dirty="0"/>
              <a:t>; TSH </a:t>
            </a:r>
            <a:r>
              <a:rPr lang="tr-TR" dirty="0" err="1"/>
              <a:t>suprese</a:t>
            </a:r>
            <a:r>
              <a:rPr lang="tr-TR" dirty="0"/>
              <a:t> olduğunda, serbest T₄  normaldir ve serbest T₃  yükselmiştir.</a:t>
            </a:r>
          </a:p>
        </p:txBody>
      </p:sp>
      <p:sp>
        <p:nvSpPr>
          <p:cNvPr id="4" name="Slayt Numarası Yer Tutucusu 3"/>
          <p:cNvSpPr>
            <a:spLocks noGrp="1"/>
          </p:cNvSpPr>
          <p:nvPr>
            <p:ph type="sldNum" sz="quarter" idx="5"/>
          </p:nvPr>
        </p:nvSpPr>
        <p:spPr/>
        <p:txBody>
          <a:bodyPr/>
          <a:lstStyle/>
          <a:p>
            <a:fld id="{94494751-A8D7-45F6-9A8C-59730FDCB31E}" type="slidenum">
              <a:rPr lang="tr-TR" smtClean="0"/>
              <a:t>82</a:t>
            </a:fld>
            <a:endParaRPr lang="tr-TR"/>
          </a:p>
        </p:txBody>
      </p:sp>
    </p:spTree>
    <p:extLst>
      <p:ext uri="{BB962C8B-B14F-4D97-AF65-F5344CB8AC3E}">
        <p14:creationId xmlns:p14="http://schemas.microsoft.com/office/powerpoint/2010/main" val="28657115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Primer</a:t>
            </a:r>
            <a:r>
              <a:rPr lang="tr-TR" dirty="0"/>
              <a:t> </a:t>
            </a:r>
            <a:r>
              <a:rPr lang="tr-TR" dirty="0" err="1"/>
              <a:t>hipotiroidizm</a:t>
            </a:r>
            <a:r>
              <a:rPr lang="tr-TR" dirty="0"/>
              <a:t>, </a:t>
            </a:r>
            <a:r>
              <a:rPr lang="tr-TR" dirty="0" err="1"/>
              <a:t>hipotiroidizm</a:t>
            </a:r>
            <a:r>
              <a:rPr lang="tr-TR" dirty="0"/>
              <a:t> olgularının %95’inden fazlasını oluşturur ve yükselmiş TSH ve azalmış serbest T₄ ile ilişkilidir. Santral </a:t>
            </a:r>
            <a:r>
              <a:rPr lang="tr-TR" dirty="0" err="1"/>
              <a:t>hipotiroidizm</a:t>
            </a:r>
            <a:r>
              <a:rPr lang="tr-TR" dirty="0"/>
              <a:t> (</a:t>
            </a:r>
            <a:r>
              <a:rPr lang="tr-TR" dirty="0" err="1"/>
              <a:t>sekonder</a:t>
            </a:r>
            <a:r>
              <a:rPr lang="tr-TR" dirty="0"/>
              <a:t> veya tersiyer), düşük serbest T₄ ve normal ila düşük TSH ile ilişkilidir</a:t>
            </a:r>
          </a:p>
        </p:txBody>
      </p:sp>
      <p:sp>
        <p:nvSpPr>
          <p:cNvPr id="4" name="Slayt Numarası Yer Tutucusu 3"/>
          <p:cNvSpPr>
            <a:spLocks noGrp="1"/>
          </p:cNvSpPr>
          <p:nvPr>
            <p:ph type="sldNum" sz="quarter" idx="5"/>
          </p:nvPr>
        </p:nvSpPr>
        <p:spPr/>
        <p:txBody>
          <a:bodyPr/>
          <a:lstStyle/>
          <a:p>
            <a:fld id="{94494751-A8D7-45F6-9A8C-59730FDCB31E}" type="slidenum">
              <a:rPr lang="tr-TR" smtClean="0"/>
              <a:t>83</a:t>
            </a:fld>
            <a:endParaRPr lang="tr-TR"/>
          </a:p>
        </p:txBody>
      </p:sp>
    </p:spTree>
    <p:extLst>
      <p:ext uri="{BB962C8B-B14F-4D97-AF65-F5344CB8AC3E}">
        <p14:creationId xmlns:p14="http://schemas.microsoft.com/office/powerpoint/2010/main" val="10914792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Primer</a:t>
            </a:r>
            <a:r>
              <a:rPr lang="tr-TR" dirty="0"/>
              <a:t> </a:t>
            </a:r>
            <a:r>
              <a:rPr lang="tr-TR" dirty="0" err="1"/>
              <a:t>hipertiroidizm</a:t>
            </a:r>
            <a:r>
              <a:rPr lang="tr-TR" dirty="0"/>
              <a:t>, </a:t>
            </a:r>
            <a:r>
              <a:rPr lang="tr-TR" dirty="0" err="1"/>
              <a:t>suprese</a:t>
            </a:r>
            <a:r>
              <a:rPr lang="tr-TR" dirty="0"/>
              <a:t> TSH ve yükselmiş serbest T₄  ile ilişkilidir. </a:t>
            </a:r>
            <a:r>
              <a:rPr lang="tr-TR" dirty="0" err="1"/>
              <a:t>Subklinik</a:t>
            </a:r>
            <a:r>
              <a:rPr lang="tr-TR" dirty="0"/>
              <a:t> </a:t>
            </a:r>
            <a:r>
              <a:rPr lang="tr-TR" dirty="0" err="1"/>
              <a:t>hipertiroidizm</a:t>
            </a:r>
            <a:r>
              <a:rPr lang="tr-TR" dirty="0"/>
              <a:t>, azalmış TSH ancak normal serbest T₄  ve T₃ düzeyleri ile ilişkilidir.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84</a:t>
            </a:fld>
            <a:endParaRPr lang="tr-TR"/>
          </a:p>
        </p:txBody>
      </p:sp>
    </p:spTree>
    <p:extLst>
      <p:ext uri="{BB962C8B-B14F-4D97-AF65-F5344CB8AC3E}">
        <p14:creationId xmlns:p14="http://schemas.microsoft.com/office/powerpoint/2010/main" val="3750856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 vitamini, artık sadece raşitizmi önlemede değil; aynı zamanda </a:t>
            </a:r>
            <a:r>
              <a:rPr lang="tr-TR" dirty="0" err="1"/>
              <a:t>osteopeni</a:t>
            </a:r>
            <a:r>
              <a:rPr lang="tr-TR" dirty="0"/>
              <a:t>, osteoporoz, kas zayıflığı ve düşmelerin önlenmesindeki önemi ile tanınmaktadır. D vitaminin test edilmesi; yaşlı hastalar, ve osteoporoz, </a:t>
            </a:r>
            <a:r>
              <a:rPr lang="tr-TR" dirty="0" err="1"/>
              <a:t>osteopeni</a:t>
            </a:r>
            <a:r>
              <a:rPr lang="tr-TR" dirty="0"/>
              <a:t>, yağ </a:t>
            </a:r>
            <a:r>
              <a:rPr lang="tr-TR" dirty="0" err="1"/>
              <a:t>malabsorpsiyonu</a:t>
            </a:r>
            <a:r>
              <a:rPr lang="tr-TR" dirty="0"/>
              <a:t>, kronik böbrek hastalığı ve artmış deri </a:t>
            </a:r>
            <a:r>
              <a:rPr lang="tr-TR" dirty="0" err="1"/>
              <a:t>pigmentasyonu</a:t>
            </a:r>
            <a:r>
              <a:rPr lang="tr-TR" dirty="0"/>
              <a:t> olanlar gibi D vitamini eksikliği riski yüksek olan hastalarda göz önünde bulundurulmalıdır. </a:t>
            </a:r>
          </a:p>
        </p:txBody>
      </p:sp>
      <p:sp>
        <p:nvSpPr>
          <p:cNvPr id="4" name="Slayt Numarası Yer Tutucusu 3"/>
          <p:cNvSpPr>
            <a:spLocks noGrp="1"/>
          </p:cNvSpPr>
          <p:nvPr>
            <p:ph type="sldNum" sz="quarter" idx="5"/>
          </p:nvPr>
        </p:nvSpPr>
        <p:spPr/>
        <p:txBody>
          <a:bodyPr/>
          <a:lstStyle/>
          <a:p>
            <a:fld id="{94494751-A8D7-45F6-9A8C-59730FDCB31E}" type="slidenum">
              <a:rPr lang="tr-TR" smtClean="0"/>
              <a:t>85</a:t>
            </a:fld>
            <a:endParaRPr lang="tr-TR"/>
          </a:p>
        </p:txBody>
      </p:sp>
    </p:spTree>
    <p:extLst>
      <p:ext uri="{BB962C8B-B14F-4D97-AF65-F5344CB8AC3E}">
        <p14:creationId xmlns:p14="http://schemas.microsoft.com/office/powerpoint/2010/main" val="38293385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‘’Vitamin D’’ terimi, D₂ vitamini ve D₃  vitaminini içerir. D₂ vitamini (</a:t>
            </a:r>
            <a:r>
              <a:rPr lang="tr-TR" dirty="0" err="1"/>
              <a:t>kalsiferol</a:t>
            </a:r>
            <a:r>
              <a:rPr lang="tr-TR" dirty="0"/>
              <a:t>) mayadaki bitki sterollerinden, D₃ vitamini (</a:t>
            </a:r>
            <a:r>
              <a:rPr lang="tr-TR" dirty="0" err="1"/>
              <a:t>kolekalsiferol</a:t>
            </a:r>
            <a:r>
              <a:rPr lang="tr-TR" dirty="0"/>
              <a:t>) lanolinden üretilir. D vitamini, karaciğer tarafından vücuttaki D vitaminin dolaşımdaki majör hali olan 25-hidroksivitamin D [25(OH)D]’ye hidroksile edilir. Böbrek 25(OH)D’yi, D vitaminin aktif formu olan 1,25-dihidroksivitamin D [1,25(OH)₂D]’ye çevirir.</a:t>
            </a:r>
          </a:p>
        </p:txBody>
      </p:sp>
      <p:sp>
        <p:nvSpPr>
          <p:cNvPr id="4" name="Slayt Numarası Yer Tutucusu 3"/>
          <p:cNvSpPr>
            <a:spLocks noGrp="1"/>
          </p:cNvSpPr>
          <p:nvPr>
            <p:ph type="sldNum" sz="quarter" idx="5"/>
          </p:nvPr>
        </p:nvSpPr>
        <p:spPr/>
        <p:txBody>
          <a:bodyPr/>
          <a:lstStyle/>
          <a:p>
            <a:fld id="{94494751-A8D7-45F6-9A8C-59730FDCB31E}" type="slidenum">
              <a:rPr lang="tr-TR" smtClean="0"/>
              <a:t>86</a:t>
            </a:fld>
            <a:endParaRPr lang="tr-TR"/>
          </a:p>
        </p:txBody>
      </p:sp>
    </p:spTree>
    <p:extLst>
      <p:ext uri="{BB962C8B-B14F-4D97-AF65-F5344CB8AC3E}">
        <p14:creationId xmlns:p14="http://schemas.microsoft.com/office/powerpoint/2010/main" val="35529070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 vitamini eksikliğinin laboratuvar tanısı, 25(OH)D düzeylerinin ölçülmesine dayanır. 1,25(OH)₂D’yi ölçmek, D vitamini durumunun güvenilir bir göstergesi olmadığı için klinik uygulamada önerilmemektedir. 1,25(OH)₂D yarı ömrü sadece dört saat iken 25(OH)D yarı ömrü yaklaşık 3 haftadır. Buna ek olarak artan PTH düzeyleri, 25(OH)D’nin 1,25(OH)₂D’ye dönüşmesini </a:t>
            </a:r>
            <a:r>
              <a:rPr lang="tr-TR" dirty="0" err="1"/>
              <a:t>stimüle</a:t>
            </a:r>
            <a:r>
              <a:rPr lang="tr-TR" dirty="0"/>
              <a:t> ettiği için 1,25(OH)₂D  düzeyleri fiilen D vitamini eksikliği ile artabilir.</a:t>
            </a:r>
          </a:p>
        </p:txBody>
      </p:sp>
      <p:sp>
        <p:nvSpPr>
          <p:cNvPr id="4" name="Slayt Numarası Yer Tutucusu 3"/>
          <p:cNvSpPr>
            <a:spLocks noGrp="1"/>
          </p:cNvSpPr>
          <p:nvPr>
            <p:ph type="sldNum" sz="quarter" idx="5"/>
          </p:nvPr>
        </p:nvSpPr>
        <p:spPr/>
        <p:txBody>
          <a:bodyPr/>
          <a:lstStyle/>
          <a:p>
            <a:fld id="{94494751-A8D7-45F6-9A8C-59730FDCB31E}" type="slidenum">
              <a:rPr lang="tr-TR" smtClean="0"/>
              <a:t>87</a:t>
            </a:fld>
            <a:endParaRPr lang="tr-TR"/>
          </a:p>
        </p:txBody>
      </p:sp>
    </p:spTree>
    <p:extLst>
      <p:ext uri="{BB962C8B-B14F-4D97-AF65-F5344CB8AC3E}">
        <p14:creationId xmlns:p14="http://schemas.microsoft.com/office/powerpoint/2010/main" val="26376286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Serum 25(OH)D, alınan ve güneşe maruz kaldıktan sonra vücutta üretilen D vitamininin bir ölçümüdür. Bazı laboratuvarlar 25(OH)D₂ ve 25(OH)D₃ düzeylerini rapor edebilir ancak D vitamini durumunu izlemek için klinik olarak kullanılan total düzeyidir. 25(OH)D düzeyleri 30 </a:t>
            </a:r>
            <a:r>
              <a:rPr lang="tr-TR" dirty="0" err="1"/>
              <a:t>ng</a:t>
            </a:r>
            <a:r>
              <a:rPr lang="tr-TR" dirty="0"/>
              <a:t>/</a:t>
            </a:r>
            <a:r>
              <a:rPr lang="tr-TR" dirty="0" err="1"/>
              <a:t>mL’den</a:t>
            </a:r>
            <a:r>
              <a:rPr lang="tr-TR" dirty="0"/>
              <a:t> düşük olduğunda PTH yükselir. Laboratuvarlar, 25(OH)D için referans aralık olarak 20-100 </a:t>
            </a:r>
            <a:r>
              <a:rPr lang="tr-TR" dirty="0" err="1"/>
              <a:t>ng</a:t>
            </a:r>
            <a:r>
              <a:rPr lang="tr-TR" dirty="0"/>
              <a:t>/</a:t>
            </a:r>
            <a:r>
              <a:rPr lang="tr-TR" dirty="0" err="1"/>
              <a:t>mL’yi</a:t>
            </a:r>
            <a:r>
              <a:rPr lang="tr-TR" dirty="0"/>
              <a:t> veriyor olsalar da çoğu uzman, 25(OH)D’nin tercih edilen düzeyinin 30-60 </a:t>
            </a:r>
            <a:r>
              <a:rPr lang="tr-TR" dirty="0" err="1"/>
              <a:t>ng</a:t>
            </a:r>
            <a:r>
              <a:rPr lang="tr-TR" dirty="0"/>
              <a:t>/</a:t>
            </a:r>
            <a:r>
              <a:rPr lang="tr-TR" dirty="0" err="1"/>
              <a:t>mL</a:t>
            </a:r>
            <a:r>
              <a:rPr lang="tr-TR" dirty="0"/>
              <a:t>, yetmezlik 20-30 </a:t>
            </a:r>
            <a:r>
              <a:rPr lang="tr-TR" dirty="0" err="1"/>
              <a:t>ng</a:t>
            </a:r>
            <a:r>
              <a:rPr lang="tr-TR" dirty="0"/>
              <a:t>/</a:t>
            </a:r>
            <a:r>
              <a:rPr lang="tr-TR" dirty="0" err="1"/>
              <a:t>mL</a:t>
            </a:r>
            <a:r>
              <a:rPr lang="tr-TR" dirty="0"/>
              <a:t> olarak değerlendirilirken, eksiklik var demek için 20 </a:t>
            </a:r>
            <a:r>
              <a:rPr lang="tr-TR" dirty="0" err="1"/>
              <a:t>ng</a:t>
            </a:r>
            <a:r>
              <a:rPr lang="tr-TR" dirty="0"/>
              <a:t>/</a:t>
            </a:r>
            <a:r>
              <a:rPr lang="tr-TR" dirty="0" err="1"/>
              <a:t>mL’den</a:t>
            </a:r>
            <a:r>
              <a:rPr lang="tr-TR" dirty="0"/>
              <a:t> düşük olması gerekir.</a:t>
            </a:r>
          </a:p>
        </p:txBody>
      </p:sp>
      <p:sp>
        <p:nvSpPr>
          <p:cNvPr id="4" name="Slayt Numarası Yer Tutucusu 3"/>
          <p:cNvSpPr>
            <a:spLocks noGrp="1"/>
          </p:cNvSpPr>
          <p:nvPr>
            <p:ph type="sldNum" sz="quarter" idx="5"/>
          </p:nvPr>
        </p:nvSpPr>
        <p:spPr/>
        <p:txBody>
          <a:bodyPr/>
          <a:lstStyle/>
          <a:p>
            <a:fld id="{94494751-A8D7-45F6-9A8C-59730FDCB31E}" type="slidenum">
              <a:rPr lang="tr-TR" smtClean="0"/>
              <a:t>88</a:t>
            </a:fld>
            <a:endParaRPr lang="tr-TR"/>
          </a:p>
        </p:txBody>
      </p:sp>
    </p:spTree>
    <p:extLst>
      <p:ext uri="{BB962C8B-B14F-4D97-AF65-F5344CB8AC3E}">
        <p14:creationId xmlns:p14="http://schemas.microsoft.com/office/powerpoint/2010/main" val="16202253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Bir akut faz </a:t>
            </a:r>
            <a:r>
              <a:rPr lang="tr-TR" dirty="0" err="1"/>
              <a:t>reaktanı</a:t>
            </a:r>
            <a:r>
              <a:rPr lang="tr-TR" dirty="0"/>
              <a:t> </a:t>
            </a:r>
            <a:r>
              <a:rPr lang="tr-TR" dirty="0" err="1"/>
              <a:t>glikoprotein</a:t>
            </a:r>
            <a:r>
              <a:rPr lang="tr-TR" dirty="0"/>
              <a:t> olan, C-reaktif protein (CRP) </a:t>
            </a:r>
            <a:r>
              <a:rPr lang="tr-TR" dirty="0" err="1"/>
              <a:t>enflamasyon</a:t>
            </a:r>
            <a:r>
              <a:rPr lang="tr-TR" dirty="0"/>
              <a:t> ile ilişkilidir. CRP, </a:t>
            </a:r>
            <a:r>
              <a:rPr lang="tr-TR" dirty="0" err="1"/>
              <a:t>enflamatuar</a:t>
            </a:r>
            <a:r>
              <a:rPr lang="tr-TR" dirty="0"/>
              <a:t> bir süreç başladıktan sonra yükselen ilk proteinlerden biridir ve </a:t>
            </a:r>
            <a:r>
              <a:rPr lang="tr-TR" dirty="0" err="1"/>
              <a:t>enflamasyon</a:t>
            </a:r>
            <a:r>
              <a:rPr lang="tr-TR" dirty="0"/>
              <a:t> azaldığında hızla kaybolur. Sağlıklı </a:t>
            </a:r>
            <a:r>
              <a:rPr lang="tr-TR" dirty="0" err="1"/>
              <a:t>kişilkerde</a:t>
            </a:r>
            <a:r>
              <a:rPr lang="tr-TR" dirty="0"/>
              <a:t> CRP düzeyleri genellikle 0,8 mg/L’nin altındadır ve genellikle standart testlerde tespit limitinin altında kalır.</a:t>
            </a:r>
          </a:p>
          <a:p>
            <a:r>
              <a:rPr lang="tr-TR" b="0" i="0" dirty="0">
                <a:solidFill>
                  <a:srgbClr val="252525"/>
                </a:solidFill>
                <a:effectLst/>
                <a:latin typeface="Roboto" panose="020B0604020202020204" pitchFamily="2" charset="0"/>
              </a:rPr>
              <a:t>CRP düzeylerini raporlamak için kullanılan birimlerde tekdüzelik olmadığına dikkat etmek çok önemlidir. Bazı laboratuvarlar CRP konsantrasyonlarını mg/</a:t>
            </a:r>
            <a:r>
              <a:rPr lang="tr-TR" b="0" i="0" dirty="0" err="1">
                <a:solidFill>
                  <a:srgbClr val="252525"/>
                </a:solidFill>
                <a:effectLst/>
                <a:latin typeface="Roboto" panose="020B0604020202020204" pitchFamily="2" charset="0"/>
              </a:rPr>
              <a:t>dL</a:t>
            </a:r>
            <a:r>
              <a:rPr lang="tr-TR" b="0" i="0" dirty="0">
                <a:solidFill>
                  <a:srgbClr val="252525"/>
                </a:solidFill>
                <a:effectLst/>
                <a:latin typeface="Roboto" panose="020B0604020202020204" pitchFamily="2" charset="0"/>
              </a:rPr>
              <a:t> olarak bildirirken, diğerleri mg/L kullanır.</a:t>
            </a:r>
            <a:r>
              <a:rPr lang="tr-TR" dirty="0"/>
              <a:t> CRP, yaş, ırk veya besin alımından etkilenmez ve belirgin </a:t>
            </a:r>
            <a:r>
              <a:rPr lang="tr-TR" dirty="0" err="1"/>
              <a:t>sirkadiyen</a:t>
            </a:r>
            <a:r>
              <a:rPr lang="tr-TR" dirty="0"/>
              <a:t> değişime sahip değildir. Eritrosit sedimantasyon hızı (ESH) ile karşılaştırıldığında, CRP daha erken yükselir, daha kısa sürede sınır değere döner ve fizyolojik durumlardan daha az etkilenir.</a:t>
            </a:r>
          </a:p>
        </p:txBody>
      </p:sp>
      <p:sp>
        <p:nvSpPr>
          <p:cNvPr id="4" name="Slayt Numarası Yer Tutucusu 3"/>
          <p:cNvSpPr>
            <a:spLocks noGrp="1"/>
          </p:cNvSpPr>
          <p:nvPr>
            <p:ph type="sldNum" sz="quarter" idx="5"/>
          </p:nvPr>
        </p:nvSpPr>
        <p:spPr/>
        <p:txBody>
          <a:bodyPr/>
          <a:lstStyle/>
          <a:p>
            <a:fld id="{94494751-A8D7-45F6-9A8C-59730FDCB31E}" type="slidenum">
              <a:rPr lang="tr-TR" smtClean="0"/>
              <a:t>89</a:t>
            </a:fld>
            <a:endParaRPr lang="tr-TR"/>
          </a:p>
        </p:txBody>
      </p:sp>
    </p:spTree>
    <p:extLst>
      <p:ext uri="{BB962C8B-B14F-4D97-AF65-F5344CB8AC3E}">
        <p14:creationId xmlns:p14="http://schemas.microsoft.com/office/powerpoint/2010/main" val="13779499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Bakteri ve </a:t>
            </a:r>
            <a:r>
              <a:rPr lang="tr-TR" dirty="0" err="1"/>
              <a:t>viral</a:t>
            </a:r>
            <a:r>
              <a:rPr lang="tr-TR" dirty="0"/>
              <a:t> enfeksiyonlar, </a:t>
            </a:r>
            <a:r>
              <a:rPr lang="tr-TR" dirty="0" err="1"/>
              <a:t>enflamasyon</a:t>
            </a:r>
            <a:r>
              <a:rPr lang="tr-TR" dirty="0"/>
              <a:t>, şiddetli travma, ameliyat, </a:t>
            </a:r>
            <a:r>
              <a:rPr lang="tr-TR" dirty="0" err="1"/>
              <a:t>neoplastik</a:t>
            </a:r>
            <a:r>
              <a:rPr lang="tr-TR" dirty="0"/>
              <a:t> </a:t>
            </a:r>
            <a:r>
              <a:rPr lang="tr-TR" dirty="0" err="1"/>
              <a:t>proliferasyon</a:t>
            </a:r>
            <a:r>
              <a:rPr lang="tr-TR" dirty="0"/>
              <a:t>, doku hasarı, nekroz ve </a:t>
            </a:r>
            <a:r>
              <a:rPr lang="tr-TR" dirty="0" err="1"/>
              <a:t>transplant</a:t>
            </a:r>
            <a:r>
              <a:rPr lang="tr-TR" dirty="0"/>
              <a:t> reddi varlığında serum düzeyleri çarpıcı bir şekilde 100 mg/L’yi aşabilir. </a:t>
            </a:r>
          </a:p>
        </p:txBody>
      </p:sp>
      <p:sp>
        <p:nvSpPr>
          <p:cNvPr id="4" name="Slayt Numarası Yer Tutucusu 3"/>
          <p:cNvSpPr>
            <a:spLocks noGrp="1"/>
          </p:cNvSpPr>
          <p:nvPr>
            <p:ph type="sldNum" sz="quarter" idx="5"/>
          </p:nvPr>
        </p:nvSpPr>
        <p:spPr/>
        <p:txBody>
          <a:bodyPr/>
          <a:lstStyle/>
          <a:p>
            <a:fld id="{94494751-A8D7-45F6-9A8C-59730FDCB31E}" type="slidenum">
              <a:rPr lang="tr-TR" smtClean="0"/>
              <a:t>90</a:t>
            </a:fld>
            <a:endParaRPr lang="tr-TR"/>
          </a:p>
        </p:txBody>
      </p:sp>
    </p:spTree>
    <p:extLst>
      <p:ext uri="{BB962C8B-B14F-4D97-AF65-F5344CB8AC3E}">
        <p14:creationId xmlns:p14="http://schemas.microsoft.com/office/powerpoint/2010/main" val="2229013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Miyokard</a:t>
            </a:r>
            <a:r>
              <a:rPr lang="tr-TR" dirty="0"/>
              <a:t> enfarktüsü, </a:t>
            </a:r>
            <a:r>
              <a:rPr lang="tr-TR" dirty="0" err="1"/>
              <a:t>otoimmün</a:t>
            </a:r>
            <a:r>
              <a:rPr lang="tr-TR" dirty="0"/>
              <a:t> hastalıklar, </a:t>
            </a:r>
            <a:r>
              <a:rPr lang="tr-TR" dirty="0" err="1"/>
              <a:t>romatizmal</a:t>
            </a:r>
            <a:r>
              <a:rPr lang="tr-TR" dirty="0"/>
              <a:t> hastalıklar, gebelik, </a:t>
            </a:r>
            <a:r>
              <a:rPr lang="tr-TR" dirty="0" err="1"/>
              <a:t>obezite</a:t>
            </a:r>
            <a:r>
              <a:rPr lang="tr-TR" dirty="0"/>
              <a:t> ve </a:t>
            </a:r>
            <a:r>
              <a:rPr lang="tr-TR" dirty="0" err="1"/>
              <a:t>postoperatif</a:t>
            </a:r>
            <a:r>
              <a:rPr lang="tr-TR" dirty="0"/>
              <a:t> dönemde orta dereceli yükselmeler görülebilir</a:t>
            </a:r>
          </a:p>
        </p:txBody>
      </p:sp>
      <p:sp>
        <p:nvSpPr>
          <p:cNvPr id="4" name="Slayt Numarası Yer Tutucusu 3"/>
          <p:cNvSpPr>
            <a:spLocks noGrp="1"/>
          </p:cNvSpPr>
          <p:nvPr>
            <p:ph type="sldNum" sz="quarter" idx="5"/>
          </p:nvPr>
        </p:nvSpPr>
        <p:spPr/>
        <p:txBody>
          <a:bodyPr/>
          <a:lstStyle/>
          <a:p>
            <a:fld id="{94494751-A8D7-45F6-9A8C-59730FDCB31E}" type="slidenum">
              <a:rPr lang="tr-TR" smtClean="0"/>
              <a:t>91</a:t>
            </a:fld>
            <a:endParaRPr lang="tr-TR"/>
          </a:p>
        </p:txBody>
      </p:sp>
    </p:spTree>
    <p:extLst>
      <p:ext uri="{BB962C8B-B14F-4D97-AF65-F5344CB8AC3E}">
        <p14:creationId xmlns:p14="http://schemas.microsoft.com/office/powerpoint/2010/main" val="618478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i="0" dirty="0"/>
              <a:t>Birden çok test istendiğinde en az bir sonucun referans aralığın kapsamı dışında kalma olasılığı artacaktır. </a:t>
            </a:r>
            <a:endParaRPr lang="tr-TR" dirty="0"/>
          </a:p>
        </p:txBody>
      </p:sp>
      <p:sp>
        <p:nvSpPr>
          <p:cNvPr id="4" name="Slayt Numarası Yer Tutucusu 3"/>
          <p:cNvSpPr>
            <a:spLocks noGrp="1"/>
          </p:cNvSpPr>
          <p:nvPr>
            <p:ph type="sldNum" sz="quarter" idx="5"/>
          </p:nvPr>
        </p:nvSpPr>
        <p:spPr/>
        <p:txBody>
          <a:bodyPr/>
          <a:lstStyle/>
          <a:p>
            <a:fld id="{94494751-A8D7-45F6-9A8C-59730FDCB31E}" type="slidenum">
              <a:rPr lang="tr-TR" smtClean="0"/>
              <a:t>10</a:t>
            </a:fld>
            <a:endParaRPr lang="tr-TR"/>
          </a:p>
        </p:txBody>
      </p:sp>
    </p:spTree>
    <p:extLst>
      <p:ext uri="{BB962C8B-B14F-4D97-AF65-F5344CB8AC3E}">
        <p14:creationId xmlns:p14="http://schemas.microsoft.com/office/powerpoint/2010/main" val="24435438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Enflamasyon</a:t>
            </a:r>
            <a:r>
              <a:rPr lang="tr-TR" dirty="0"/>
              <a:t> kontrol ederek CRP düzeylerini düşürebilen veya bastıran ilaçlar arasında </a:t>
            </a:r>
            <a:r>
              <a:rPr lang="tr-TR" dirty="0" err="1"/>
              <a:t>statinler</a:t>
            </a:r>
            <a:r>
              <a:rPr lang="tr-TR" dirty="0"/>
              <a:t>, </a:t>
            </a:r>
            <a:r>
              <a:rPr lang="tr-TR" dirty="0" err="1"/>
              <a:t>fibratlar</a:t>
            </a:r>
            <a:r>
              <a:rPr lang="tr-TR" dirty="0"/>
              <a:t>, </a:t>
            </a:r>
            <a:r>
              <a:rPr lang="tr-TR" dirty="0" err="1"/>
              <a:t>non-steroid</a:t>
            </a:r>
            <a:r>
              <a:rPr lang="tr-TR" dirty="0"/>
              <a:t> </a:t>
            </a:r>
            <a:r>
              <a:rPr lang="tr-TR" dirty="0" err="1"/>
              <a:t>antiimflamatuar</a:t>
            </a:r>
            <a:r>
              <a:rPr lang="tr-TR" dirty="0"/>
              <a:t> ilaçlar (</a:t>
            </a:r>
            <a:r>
              <a:rPr lang="tr-TR" dirty="0" err="1"/>
              <a:t>NSAİD’ler</a:t>
            </a:r>
            <a:r>
              <a:rPr lang="tr-TR" dirty="0"/>
              <a:t>), </a:t>
            </a:r>
            <a:r>
              <a:rPr lang="tr-TR" dirty="0" err="1"/>
              <a:t>steroidler</a:t>
            </a:r>
            <a:r>
              <a:rPr lang="tr-TR" dirty="0"/>
              <a:t>, salisilatlar, </a:t>
            </a:r>
            <a:r>
              <a:rPr lang="tr-TR" dirty="0" err="1"/>
              <a:t>anjiyotensin</a:t>
            </a:r>
            <a:r>
              <a:rPr lang="tr-TR" dirty="0"/>
              <a:t> dönüştürücü enzim (ACE) </a:t>
            </a:r>
            <a:r>
              <a:rPr lang="tr-TR" dirty="0" err="1"/>
              <a:t>inhibitöreleri</a:t>
            </a:r>
            <a:r>
              <a:rPr lang="tr-TR" dirty="0"/>
              <a:t> ve </a:t>
            </a:r>
            <a:r>
              <a:rPr lang="el-GR" dirty="0"/>
              <a:t>β</a:t>
            </a:r>
            <a:r>
              <a:rPr lang="tr-TR" dirty="0"/>
              <a:t>-</a:t>
            </a:r>
            <a:r>
              <a:rPr lang="tr-TR" dirty="0" err="1"/>
              <a:t>adrenerjik</a:t>
            </a:r>
            <a:r>
              <a:rPr lang="tr-TR" dirty="0"/>
              <a:t> </a:t>
            </a:r>
            <a:r>
              <a:rPr lang="tr-TR" dirty="0" err="1"/>
              <a:t>bloko</a:t>
            </a:r>
            <a:r>
              <a:rPr lang="tr-TR" dirty="0"/>
              <a:t> ediciler bulunmaktadır. </a:t>
            </a:r>
          </a:p>
        </p:txBody>
      </p:sp>
      <p:sp>
        <p:nvSpPr>
          <p:cNvPr id="4" name="Slayt Numarası Yer Tutucusu 3"/>
          <p:cNvSpPr>
            <a:spLocks noGrp="1"/>
          </p:cNvSpPr>
          <p:nvPr>
            <p:ph type="sldNum" sz="quarter" idx="5"/>
          </p:nvPr>
        </p:nvSpPr>
        <p:spPr/>
        <p:txBody>
          <a:bodyPr/>
          <a:lstStyle/>
          <a:p>
            <a:fld id="{94494751-A8D7-45F6-9A8C-59730FDCB31E}" type="slidenum">
              <a:rPr lang="tr-TR" smtClean="0"/>
              <a:t>92</a:t>
            </a:fld>
            <a:endParaRPr lang="tr-TR"/>
          </a:p>
        </p:txBody>
      </p:sp>
    </p:spTree>
    <p:extLst>
      <p:ext uri="{BB962C8B-B14F-4D97-AF65-F5344CB8AC3E}">
        <p14:creationId xmlns:p14="http://schemas.microsoft.com/office/powerpoint/2010/main" val="2638444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04EA5F-E65F-41FD-BB5A-8F236991E24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0DF4EA2A-D743-4FD1-914E-F1C693B64F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BF44D382-8565-473D-936F-130DEB80263B}"/>
              </a:ext>
            </a:extLst>
          </p:cNvPr>
          <p:cNvSpPr>
            <a:spLocks noGrp="1"/>
          </p:cNvSpPr>
          <p:nvPr>
            <p:ph type="dt" sz="half" idx="10"/>
          </p:nvPr>
        </p:nvSpPr>
        <p:spPr/>
        <p:txBody>
          <a:bodyPr/>
          <a:lstStyle/>
          <a:p>
            <a:fld id="{9104EE11-1B98-4C7D-894D-ED99BD1ADFE3}" type="datetimeFigureOut">
              <a:rPr lang="tr-TR" smtClean="0"/>
              <a:t>2.06.2021</a:t>
            </a:fld>
            <a:endParaRPr lang="tr-TR"/>
          </a:p>
        </p:txBody>
      </p:sp>
      <p:sp>
        <p:nvSpPr>
          <p:cNvPr id="5" name="Alt Bilgi Yer Tutucusu 4">
            <a:extLst>
              <a:ext uri="{FF2B5EF4-FFF2-40B4-BE49-F238E27FC236}">
                <a16:creationId xmlns:a16="http://schemas.microsoft.com/office/drawing/2014/main" id="{203BBD5B-8C4D-4EB7-AAC4-22313DF737A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0595F6D-D1B8-4211-9FF1-4DFA310922C7}"/>
              </a:ext>
            </a:extLst>
          </p:cNvPr>
          <p:cNvSpPr>
            <a:spLocks noGrp="1"/>
          </p:cNvSpPr>
          <p:nvPr>
            <p:ph type="sldNum" sz="quarter" idx="12"/>
          </p:nvPr>
        </p:nvSpPr>
        <p:spPr/>
        <p:txBody>
          <a:bodyPr/>
          <a:lstStyle/>
          <a:p>
            <a:fld id="{9A01E998-D8CD-440D-8FFA-D33747B05A56}" type="slidenum">
              <a:rPr lang="tr-TR" smtClean="0"/>
              <a:t>‹#›</a:t>
            </a:fld>
            <a:endParaRPr lang="tr-TR"/>
          </a:p>
        </p:txBody>
      </p:sp>
    </p:spTree>
    <p:extLst>
      <p:ext uri="{BB962C8B-B14F-4D97-AF65-F5344CB8AC3E}">
        <p14:creationId xmlns:p14="http://schemas.microsoft.com/office/powerpoint/2010/main" val="3216175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CAB1C1D-8BEC-4E43-822B-0A451F6A86D2}"/>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CDB14337-FD5E-4EA3-B141-706DE8866A7F}"/>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0A68727-1A7D-4F7F-952B-DFF68A1488A1}"/>
              </a:ext>
            </a:extLst>
          </p:cNvPr>
          <p:cNvSpPr>
            <a:spLocks noGrp="1"/>
          </p:cNvSpPr>
          <p:nvPr>
            <p:ph type="dt" sz="half" idx="10"/>
          </p:nvPr>
        </p:nvSpPr>
        <p:spPr/>
        <p:txBody>
          <a:bodyPr/>
          <a:lstStyle/>
          <a:p>
            <a:fld id="{9104EE11-1B98-4C7D-894D-ED99BD1ADFE3}" type="datetimeFigureOut">
              <a:rPr lang="tr-TR" smtClean="0"/>
              <a:t>2.06.2021</a:t>
            </a:fld>
            <a:endParaRPr lang="tr-TR"/>
          </a:p>
        </p:txBody>
      </p:sp>
      <p:sp>
        <p:nvSpPr>
          <p:cNvPr id="5" name="Alt Bilgi Yer Tutucusu 4">
            <a:extLst>
              <a:ext uri="{FF2B5EF4-FFF2-40B4-BE49-F238E27FC236}">
                <a16:creationId xmlns:a16="http://schemas.microsoft.com/office/drawing/2014/main" id="{934F4DE8-9173-44E3-82B6-D348420C98C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369CEED-53FE-4A23-909F-F25402A8BE84}"/>
              </a:ext>
            </a:extLst>
          </p:cNvPr>
          <p:cNvSpPr>
            <a:spLocks noGrp="1"/>
          </p:cNvSpPr>
          <p:nvPr>
            <p:ph type="sldNum" sz="quarter" idx="12"/>
          </p:nvPr>
        </p:nvSpPr>
        <p:spPr/>
        <p:txBody>
          <a:bodyPr/>
          <a:lstStyle/>
          <a:p>
            <a:fld id="{9A01E998-D8CD-440D-8FFA-D33747B05A56}" type="slidenum">
              <a:rPr lang="tr-TR" smtClean="0"/>
              <a:t>‹#›</a:t>
            </a:fld>
            <a:endParaRPr lang="tr-TR"/>
          </a:p>
        </p:txBody>
      </p:sp>
    </p:spTree>
    <p:extLst>
      <p:ext uri="{BB962C8B-B14F-4D97-AF65-F5344CB8AC3E}">
        <p14:creationId xmlns:p14="http://schemas.microsoft.com/office/powerpoint/2010/main" val="199613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494E54F-E173-469E-8E48-47DB8ADE8EFB}"/>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2D87A657-84AC-4C1B-8265-BA37B24DE0E0}"/>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2012AF6-6F87-49A5-9712-14D0098ABD31}"/>
              </a:ext>
            </a:extLst>
          </p:cNvPr>
          <p:cNvSpPr>
            <a:spLocks noGrp="1"/>
          </p:cNvSpPr>
          <p:nvPr>
            <p:ph type="dt" sz="half" idx="10"/>
          </p:nvPr>
        </p:nvSpPr>
        <p:spPr/>
        <p:txBody>
          <a:bodyPr/>
          <a:lstStyle/>
          <a:p>
            <a:fld id="{9104EE11-1B98-4C7D-894D-ED99BD1ADFE3}" type="datetimeFigureOut">
              <a:rPr lang="tr-TR" smtClean="0"/>
              <a:t>2.06.2021</a:t>
            </a:fld>
            <a:endParaRPr lang="tr-TR"/>
          </a:p>
        </p:txBody>
      </p:sp>
      <p:sp>
        <p:nvSpPr>
          <p:cNvPr id="5" name="Alt Bilgi Yer Tutucusu 4">
            <a:extLst>
              <a:ext uri="{FF2B5EF4-FFF2-40B4-BE49-F238E27FC236}">
                <a16:creationId xmlns:a16="http://schemas.microsoft.com/office/drawing/2014/main" id="{B19E12E9-2DDE-4604-80E4-22F6AE3CF8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C38B4B6-3995-4BE0-B1F5-9784BB2DDC74}"/>
              </a:ext>
            </a:extLst>
          </p:cNvPr>
          <p:cNvSpPr>
            <a:spLocks noGrp="1"/>
          </p:cNvSpPr>
          <p:nvPr>
            <p:ph type="sldNum" sz="quarter" idx="12"/>
          </p:nvPr>
        </p:nvSpPr>
        <p:spPr/>
        <p:txBody>
          <a:bodyPr/>
          <a:lstStyle/>
          <a:p>
            <a:fld id="{9A01E998-D8CD-440D-8FFA-D33747B05A56}" type="slidenum">
              <a:rPr lang="tr-TR" smtClean="0"/>
              <a:t>‹#›</a:t>
            </a:fld>
            <a:endParaRPr lang="tr-TR"/>
          </a:p>
        </p:txBody>
      </p:sp>
    </p:spTree>
    <p:extLst>
      <p:ext uri="{BB962C8B-B14F-4D97-AF65-F5344CB8AC3E}">
        <p14:creationId xmlns:p14="http://schemas.microsoft.com/office/powerpoint/2010/main" val="431923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9104EE11-1B98-4C7D-894D-ED99BD1ADFE3}" type="datetimeFigureOut">
              <a:rPr lang="tr-TR" smtClean="0"/>
              <a:t>2.06.2021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A01E998-D8CD-440D-8FFA-D33747B05A56}"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0409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104EE11-1B98-4C7D-894D-ED99BD1ADFE3}" type="datetimeFigureOut">
              <a:rPr lang="tr-TR" smtClean="0"/>
              <a:t>2.06.2021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A01E998-D8CD-440D-8FFA-D33747B05A56}" type="slidenum">
              <a:rPr lang="tr-TR" smtClean="0"/>
              <a:t>‹#›</a:t>
            </a:fld>
            <a:endParaRPr lang="tr-TR"/>
          </a:p>
        </p:txBody>
      </p:sp>
    </p:spTree>
    <p:extLst>
      <p:ext uri="{BB962C8B-B14F-4D97-AF65-F5344CB8AC3E}">
        <p14:creationId xmlns:p14="http://schemas.microsoft.com/office/powerpoint/2010/main" val="3680702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9104EE11-1B98-4C7D-894D-ED99BD1ADFE3}" type="datetimeFigureOut">
              <a:rPr lang="tr-TR" smtClean="0"/>
              <a:t>2.06.2021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A01E998-D8CD-440D-8FFA-D33747B05A56}"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426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9104EE11-1B98-4C7D-894D-ED99BD1ADFE3}" type="datetimeFigureOut">
              <a:rPr lang="tr-TR" smtClean="0"/>
              <a:t>2.06.2021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A01E998-D8CD-440D-8FFA-D33747B05A56}" type="slidenum">
              <a:rPr lang="tr-TR" smtClean="0"/>
              <a:t>‹#›</a:t>
            </a:fld>
            <a:endParaRPr lang="tr-TR"/>
          </a:p>
        </p:txBody>
      </p:sp>
    </p:spTree>
    <p:extLst>
      <p:ext uri="{BB962C8B-B14F-4D97-AF65-F5344CB8AC3E}">
        <p14:creationId xmlns:p14="http://schemas.microsoft.com/office/powerpoint/2010/main" val="4290178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09728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21792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9104EE11-1B98-4C7D-894D-ED99BD1ADFE3}" type="datetimeFigureOut">
              <a:rPr lang="tr-TR" smtClean="0"/>
              <a:t>2.06.2021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A01E998-D8CD-440D-8FFA-D33747B05A56}" type="slidenum">
              <a:rPr lang="tr-TR" smtClean="0"/>
              <a:t>‹#›</a:t>
            </a:fld>
            <a:endParaRPr lang="tr-TR"/>
          </a:p>
        </p:txBody>
      </p:sp>
    </p:spTree>
    <p:extLst>
      <p:ext uri="{BB962C8B-B14F-4D97-AF65-F5344CB8AC3E}">
        <p14:creationId xmlns:p14="http://schemas.microsoft.com/office/powerpoint/2010/main" val="2209839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9104EE11-1B98-4C7D-894D-ED99BD1ADFE3}" type="datetimeFigureOut">
              <a:rPr lang="tr-TR" smtClean="0"/>
              <a:t>2.06.2021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A01E998-D8CD-440D-8FFA-D33747B05A56}" type="slidenum">
              <a:rPr lang="tr-TR" smtClean="0"/>
              <a:t>‹#›</a:t>
            </a:fld>
            <a:endParaRPr lang="tr-TR"/>
          </a:p>
        </p:txBody>
      </p:sp>
    </p:spTree>
    <p:extLst>
      <p:ext uri="{BB962C8B-B14F-4D97-AF65-F5344CB8AC3E}">
        <p14:creationId xmlns:p14="http://schemas.microsoft.com/office/powerpoint/2010/main" val="2904681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104EE11-1B98-4C7D-894D-ED99BD1ADFE3}" type="datetimeFigureOut">
              <a:rPr lang="tr-TR" smtClean="0"/>
              <a:t>2.06.2021</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tr-TR"/>
          </a:p>
        </p:txBody>
      </p:sp>
      <p:sp>
        <p:nvSpPr>
          <p:cNvPr id="9" name="Slide Number Placeholder 8"/>
          <p:cNvSpPr>
            <a:spLocks noGrp="1"/>
          </p:cNvSpPr>
          <p:nvPr>
            <p:ph type="sldNum" sz="quarter" idx="12"/>
          </p:nvPr>
        </p:nvSpPr>
        <p:spPr/>
        <p:txBody>
          <a:bodyPr/>
          <a:lstStyle/>
          <a:p>
            <a:fld id="{9A01E998-D8CD-440D-8FFA-D33747B05A56}" type="slidenum">
              <a:rPr lang="tr-TR" smtClean="0"/>
              <a:t>‹#›</a:t>
            </a:fld>
            <a:endParaRPr lang="tr-TR"/>
          </a:p>
        </p:txBody>
      </p:sp>
    </p:spTree>
    <p:extLst>
      <p:ext uri="{BB962C8B-B14F-4D97-AF65-F5344CB8AC3E}">
        <p14:creationId xmlns:p14="http://schemas.microsoft.com/office/powerpoint/2010/main" val="3899267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104EE11-1B98-4C7D-894D-ED99BD1ADFE3}" type="datetimeFigureOut">
              <a:rPr lang="tr-TR" smtClean="0"/>
              <a:t>2.06.2021</a:t>
            </a:fld>
            <a:endParaRPr lang="tr-T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A01E998-D8CD-440D-8FFA-D33747B05A56}" type="slidenum">
              <a:rPr lang="tr-TR" smtClean="0"/>
              <a:t>‹#›</a:t>
            </a:fld>
            <a:endParaRPr lang="tr-TR"/>
          </a:p>
        </p:txBody>
      </p:sp>
    </p:spTree>
    <p:extLst>
      <p:ext uri="{BB962C8B-B14F-4D97-AF65-F5344CB8AC3E}">
        <p14:creationId xmlns:p14="http://schemas.microsoft.com/office/powerpoint/2010/main" val="2986615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C1949E-0327-4886-A6D0-52A597EAF31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DA4E492-0F8A-425F-8701-59CFCBEE41A6}"/>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C2FF809-84AC-4916-85D1-FC08F7E52993}"/>
              </a:ext>
            </a:extLst>
          </p:cNvPr>
          <p:cNvSpPr>
            <a:spLocks noGrp="1"/>
          </p:cNvSpPr>
          <p:nvPr>
            <p:ph type="dt" sz="half" idx="10"/>
          </p:nvPr>
        </p:nvSpPr>
        <p:spPr/>
        <p:txBody>
          <a:bodyPr/>
          <a:lstStyle/>
          <a:p>
            <a:fld id="{9104EE11-1B98-4C7D-894D-ED99BD1ADFE3}" type="datetimeFigureOut">
              <a:rPr lang="tr-TR" smtClean="0"/>
              <a:t>2.06.2021</a:t>
            </a:fld>
            <a:endParaRPr lang="tr-TR"/>
          </a:p>
        </p:txBody>
      </p:sp>
      <p:sp>
        <p:nvSpPr>
          <p:cNvPr id="5" name="Alt Bilgi Yer Tutucusu 4">
            <a:extLst>
              <a:ext uri="{FF2B5EF4-FFF2-40B4-BE49-F238E27FC236}">
                <a16:creationId xmlns:a16="http://schemas.microsoft.com/office/drawing/2014/main" id="{DF35AD1B-C8FC-4826-B49B-9C70EBADD6B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33AC8A5-071C-4151-9429-4DE9E98B357D}"/>
              </a:ext>
            </a:extLst>
          </p:cNvPr>
          <p:cNvSpPr>
            <a:spLocks noGrp="1"/>
          </p:cNvSpPr>
          <p:nvPr>
            <p:ph type="sldNum" sz="quarter" idx="12"/>
          </p:nvPr>
        </p:nvSpPr>
        <p:spPr/>
        <p:txBody>
          <a:bodyPr/>
          <a:lstStyle/>
          <a:p>
            <a:fld id="{9A01E998-D8CD-440D-8FFA-D33747B05A56}" type="slidenum">
              <a:rPr lang="tr-TR" smtClean="0"/>
              <a:t>‹#›</a:t>
            </a:fld>
            <a:endParaRPr lang="tr-TR"/>
          </a:p>
        </p:txBody>
      </p:sp>
    </p:spTree>
    <p:extLst>
      <p:ext uri="{BB962C8B-B14F-4D97-AF65-F5344CB8AC3E}">
        <p14:creationId xmlns:p14="http://schemas.microsoft.com/office/powerpoint/2010/main" val="907190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9104EE11-1B98-4C7D-894D-ED99BD1ADFE3}" type="datetimeFigureOut">
              <a:rPr lang="tr-TR" smtClean="0"/>
              <a:t>2.06.2021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A01E998-D8CD-440D-8FFA-D33747B05A56}" type="slidenum">
              <a:rPr lang="tr-TR" smtClean="0"/>
              <a:t>‹#›</a:t>
            </a:fld>
            <a:endParaRPr lang="tr-TR"/>
          </a:p>
        </p:txBody>
      </p:sp>
    </p:spTree>
    <p:extLst>
      <p:ext uri="{BB962C8B-B14F-4D97-AF65-F5344CB8AC3E}">
        <p14:creationId xmlns:p14="http://schemas.microsoft.com/office/powerpoint/2010/main" val="1669832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104EE11-1B98-4C7D-894D-ED99BD1ADFE3}" type="datetimeFigureOut">
              <a:rPr lang="tr-TR" smtClean="0"/>
              <a:t>2.06.2021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A01E998-D8CD-440D-8FFA-D33747B05A56}" type="slidenum">
              <a:rPr lang="tr-TR" smtClean="0"/>
              <a:t>‹#›</a:t>
            </a:fld>
            <a:endParaRPr lang="tr-TR"/>
          </a:p>
        </p:txBody>
      </p:sp>
    </p:spTree>
    <p:extLst>
      <p:ext uri="{BB962C8B-B14F-4D97-AF65-F5344CB8AC3E}">
        <p14:creationId xmlns:p14="http://schemas.microsoft.com/office/powerpoint/2010/main" val="2745562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104EE11-1B98-4C7D-894D-ED99BD1ADFE3}" type="datetimeFigureOut">
              <a:rPr lang="tr-TR" smtClean="0"/>
              <a:t>2.06.2021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A01E998-D8CD-440D-8FFA-D33747B05A56}" type="slidenum">
              <a:rPr lang="tr-TR" smtClean="0"/>
              <a:t>‹#›</a:t>
            </a:fld>
            <a:endParaRPr lang="tr-TR"/>
          </a:p>
        </p:txBody>
      </p:sp>
    </p:spTree>
    <p:extLst>
      <p:ext uri="{BB962C8B-B14F-4D97-AF65-F5344CB8AC3E}">
        <p14:creationId xmlns:p14="http://schemas.microsoft.com/office/powerpoint/2010/main" val="3386779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EC3E61-26A6-4727-A6CF-24C7E3B1A4F0}"/>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334E7669-5A1F-4376-ACBD-1C74373A59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F519D32F-6EC5-426F-9E4C-971FABAFCA7E}"/>
              </a:ext>
            </a:extLst>
          </p:cNvPr>
          <p:cNvSpPr>
            <a:spLocks noGrp="1"/>
          </p:cNvSpPr>
          <p:nvPr>
            <p:ph type="dt" sz="half" idx="10"/>
          </p:nvPr>
        </p:nvSpPr>
        <p:spPr/>
        <p:txBody>
          <a:bodyPr/>
          <a:lstStyle/>
          <a:p>
            <a:fld id="{9104EE11-1B98-4C7D-894D-ED99BD1ADFE3}" type="datetimeFigureOut">
              <a:rPr lang="tr-TR" smtClean="0"/>
              <a:t>2.06.2021</a:t>
            </a:fld>
            <a:endParaRPr lang="tr-TR"/>
          </a:p>
        </p:txBody>
      </p:sp>
      <p:sp>
        <p:nvSpPr>
          <p:cNvPr id="5" name="Alt Bilgi Yer Tutucusu 4">
            <a:extLst>
              <a:ext uri="{FF2B5EF4-FFF2-40B4-BE49-F238E27FC236}">
                <a16:creationId xmlns:a16="http://schemas.microsoft.com/office/drawing/2014/main" id="{FB1CD6CB-E9A5-4EC5-A54C-AC19CF94E4A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0307F97-0601-4F8B-B021-06721727AF30}"/>
              </a:ext>
            </a:extLst>
          </p:cNvPr>
          <p:cNvSpPr>
            <a:spLocks noGrp="1"/>
          </p:cNvSpPr>
          <p:nvPr>
            <p:ph type="sldNum" sz="quarter" idx="12"/>
          </p:nvPr>
        </p:nvSpPr>
        <p:spPr/>
        <p:txBody>
          <a:bodyPr/>
          <a:lstStyle/>
          <a:p>
            <a:fld id="{9A01E998-D8CD-440D-8FFA-D33747B05A56}" type="slidenum">
              <a:rPr lang="tr-TR" smtClean="0"/>
              <a:t>‹#›</a:t>
            </a:fld>
            <a:endParaRPr lang="tr-TR"/>
          </a:p>
        </p:txBody>
      </p:sp>
    </p:spTree>
    <p:extLst>
      <p:ext uri="{BB962C8B-B14F-4D97-AF65-F5344CB8AC3E}">
        <p14:creationId xmlns:p14="http://schemas.microsoft.com/office/powerpoint/2010/main" val="3995397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D7A232-6913-40AA-AEA8-915A9046980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15B2FEC-A5A5-4A18-AEB4-271C8C3731A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EB433152-3DE9-4DD0-97D0-F4258E4B50BB}"/>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EAB66598-3B04-48F1-8496-101E8389B32B}"/>
              </a:ext>
            </a:extLst>
          </p:cNvPr>
          <p:cNvSpPr>
            <a:spLocks noGrp="1"/>
          </p:cNvSpPr>
          <p:nvPr>
            <p:ph type="dt" sz="half" idx="10"/>
          </p:nvPr>
        </p:nvSpPr>
        <p:spPr/>
        <p:txBody>
          <a:bodyPr/>
          <a:lstStyle/>
          <a:p>
            <a:fld id="{9104EE11-1B98-4C7D-894D-ED99BD1ADFE3}" type="datetimeFigureOut">
              <a:rPr lang="tr-TR" smtClean="0"/>
              <a:t>2.06.2021</a:t>
            </a:fld>
            <a:endParaRPr lang="tr-TR"/>
          </a:p>
        </p:txBody>
      </p:sp>
      <p:sp>
        <p:nvSpPr>
          <p:cNvPr id="6" name="Alt Bilgi Yer Tutucusu 5">
            <a:extLst>
              <a:ext uri="{FF2B5EF4-FFF2-40B4-BE49-F238E27FC236}">
                <a16:creationId xmlns:a16="http://schemas.microsoft.com/office/drawing/2014/main" id="{0CB1D6EB-F78A-47BE-B83B-3EB1D039ADA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49BF856-ED9F-4945-BBA1-D8DF5FDE72CF}"/>
              </a:ext>
            </a:extLst>
          </p:cNvPr>
          <p:cNvSpPr>
            <a:spLocks noGrp="1"/>
          </p:cNvSpPr>
          <p:nvPr>
            <p:ph type="sldNum" sz="quarter" idx="12"/>
          </p:nvPr>
        </p:nvSpPr>
        <p:spPr/>
        <p:txBody>
          <a:bodyPr/>
          <a:lstStyle/>
          <a:p>
            <a:fld id="{9A01E998-D8CD-440D-8FFA-D33747B05A56}" type="slidenum">
              <a:rPr lang="tr-TR" smtClean="0"/>
              <a:t>‹#›</a:t>
            </a:fld>
            <a:endParaRPr lang="tr-TR"/>
          </a:p>
        </p:txBody>
      </p:sp>
    </p:spTree>
    <p:extLst>
      <p:ext uri="{BB962C8B-B14F-4D97-AF65-F5344CB8AC3E}">
        <p14:creationId xmlns:p14="http://schemas.microsoft.com/office/powerpoint/2010/main" val="3913020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7AE4F1-8599-456F-926A-8C473C67D330}"/>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E5AC1F2-0200-43A7-976B-2C3A0455CE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6C82587E-EC08-4363-8639-30E177A6C933}"/>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94875497-4DE0-4406-8ECB-5362038FA3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18859FFD-159A-4649-BFA6-376B39C8DA67}"/>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5D831DE8-3281-4892-A115-DDD9C2A64ED0}"/>
              </a:ext>
            </a:extLst>
          </p:cNvPr>
          <p:cNvSpPr>
            <a:spLocks noGrp="1"/>
          </p:cNvSpPr>
          <p:nvPr>
            <p:ph type="dt" sz="half" idx="10"/>
          </p:nvPr>
        </p:nvSpPr>
        <p:spPr/>
        <p:txBody>
          <a:bodyPr/>
          <a:lstStyle/>
          <a:p>
            <a:fld id="{9104EE11-1B98-4C7D-894D-ED99BD1ADFE3}" type="datetimeFigureOut">
              <a:rPr lang="tr-TR" smtClean="0"/>
              <a:t>2.06.2021</a:t>
            </a:fld>
            <a:endParaRPr lang="tr-TR"/>
          </a:p>
        </p:txBody>
      </p:sp>
      <p:sp>
        <p:nvSpPr>
          <p:cNvPr id="8" name="Alt Bilgi Yer Tutucusu 7">
            <a:extLst>
              <a:ext uri="{FF2B5EF4-FFF2-40B4-BE49-F238E27FC236}">
                <a16:creationId xmlns:a16="http://schemas.microsoft.com/office/drawing/2014/main" id="{E5214613-7FB0-4261-A1D2-E5D66E260200}"/>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F937368C-69D5-4902-B861-1755C31D7F85}"/>
              </a:ext>
            </a:extLst>
          </p:cNvPr>
          <p:cNvSpPr>
            <a:spLocks noGrp="1"/>
          </p:cNvSpPr>
          <p:nvPr>
            <p:ph type="sldNum" sz="quarter" idx="12"/>
          </p:nvPr>
        </p:nvSpPr>
        <p:spPr/>
        <p:txBody>
          <a:bodyPr/>
          <a:lstStyle/>
          <a:p>
            <a:fld id="{9A01E998-D8CD-440D-8FFA-D33747B05A56}" type="slidenum">
              <a:rPr lang="tr-TR" smtClean="0"/>
              <a:t>‹#›</a:t>
            </a:fld>
            <a:endParaRPr lang="tr-TR"/>
          </a:p>
        </p:txBody>
      </p:sp>
    </p:spTree>
    <p:extLst>
      <p:ext uri="{BB962C8B-B14F-4D97-AF65-F5344CB8AC3E}">
        <p14:creationId xmlns:p14="http://schemas.microsoft.com/office/powerpoint/2010/main" val="3065551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93CB0C-8E71-4C5A-B1CA-7B28E0186E32}"/>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03054590-D9F4-4344-A933-3C8EFE3DE6FC}"/>
              </a:ext>
            </a:extLst>
          </p:cNvPr>
          <p:cNvSpPr>
            <a:spLocks noGrp="1"/>
          </p:cNvSpPr>
          <p:nvPr>
            <p:ph type="dt" sz="half" idx="10"/>
          </p:nvPr>
        </p:nvSpPr>
        <p:spPr/>
        <p:txBody>
          <a:bodyPr/>
          <a:lstStyle/>
          <a:p>
            <a:fld id="{9104EE11-1B98-4C7D-894D-ED99BD1ADFE3}" type="datetimeFigureOut">
              <a:rPr lang="tr-TR" smtClean="0"/>
              <a:t>2.06.2021</a:t>
            </a:fld>
            <a:endParaRPr lang="tr-TR"/>
          </a:p>
        </p:txBody>
      </p:sp>
      <p:sp>
        <p:nvSpPr>
          <p:cNvPr id="4" name="Alt Bilgi Yer Tutucusu 3">
            <a:extLst>
              <a:ext uri="{FF2B5EF4-FFF2-40B4-BE49-F238E27FC236}">
                <a16:creationId xmlns:a16="http://schemas.microsoft.com/office/drawing/2014/main" id="{75A6ECCC-32B6-4B13-A75C-756969DC755D}"/>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BBAA991-8DA3-4056-AD23-A1DE41E28CA8}"/>
              </a:ext>
            </a:extLst>
          </p:cNvPr>
          <p:cNvSpPr>
            <a:spLocks noGrp="1"/>
          </p:cNvSpPr>
          <p:nvPr>
            <p:ph type="sldNum" sz="quarter" idx="12"/>
          </p:nvPr>
        </p:nvSpPr>
        <p:spPr/>
        <p:txBody>
          <a:bodyPr/>
          <a:lstStyle/>
          <a:p>
            <a:fld id="{9A01E998-D8CD-440D-8FFA-D33747B05A56}" type="slidenum">
              <a:rPr lang="tr-TR" smtClean="0"/>
              <a:t>‹#›</a:t>
            </a:fld>
            <a:endParaRPr lang="tr-TR"/>
          </a:p>
        </p:txBody>
      </p:sp>
    </p:spTree>
    <p:extLst>
      <p:ext uri="{BB962C8B-B14F-4D97-AF65-F5344CB8AC3E}">
        <p14:creationId xmlns:p14="http://schemas.microsoft.com/office/powerpoint/2010/main" val="1404046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B4D182AA-9EE0-4783-B6A8-4261D41B5B20}"/>
              </a:ext>
            </a:extLst>
          </p:cNvPr>
          <p:cNvSpPr>
            <a:spLocks noGrp="1"/>
          </p:cNvSpPr>
          <p:nvPr>
            <p:ph type="dt" sz="half" idx="10"/>
          </p:nvPr>
        </p:nvSpPr>
        <p:spPr/>
        <p:txBody>
          <a:bodyPr/>
          <a:lstStyle/>
          <a:p>
            <a:fld id="{9104EE11-1B98-4C7D-894D-ED99BD1ADFE3}" type="datetimeFigureOut">
              <a:rPr lang="tr-TR" smtClean="0"/>
              <a:t>2.06.2021</a:t>
            </a:fld>
            <a:endParaRPr lang="tr-TR"/>
          </a:p>
        </p:txBody>
      </p:sp>
      <p:sp>
        <p:nvSpPr>
          <p:cNvPr id="3" name="Alt Bilgi Yer Tutucusu 2">
            <a:extLst>
              <a:ext uri="{FF2B5EF4-FFF2-40B4-BE49-F238E27FC236}">
                <a16:creationId xmlns:a16="http://schemas.microsoft.com/office/drawing/2014/main" id="{FF50EE79-8AA9-434E-A7B8-BC8F2B840720}"/>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43A24A66-A6D5-4EE7-88C4-EB6C3752A8BC}"/>
              </a:ext>
            </a:extLst>
          </p:cNvPr>
          <p:cNvSpPr>
            <a:spLocks noGrp="1"/>
          </p:cNvSpPr>
          <p:nvPr>
            <p:ph type="sldNum" sz="quarter" idx="12"/>
          </p:nvPr>
        </p:nvSpPr>
        <p:spPr/>
        <p:txBody>
          <a:bodyPr/>
          <a:lstStyle/>
          <a:p>
            <a:fld id="{9A01E998-D8CD-440D-8FFA-D33747B05A56}" type="slidenum">
              <a:rPr lang="tr-TR" smtClean="0"/>
              <a:t>‹#›</a:t>
            </a:fld>
            <a:endParaRPr lang="tr-TR"/>
          </a:p>
        </p:txBody>
      </p:sp>
    </p:spTree>
    <p:extLst>
      <p:ext uri="{BB962C8B-B14F-4D97-AF65-F5344CB8AC3E}">
        <p14:creationId xmlns:p14="http://schemas.microsoft.com/office/powerpoint/2010/main" val="1078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6C2D56-5042-420E-921E-4CC5376D63C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BCAB59E5-C58A-4AF3-B2F2-C64B29536F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9D60EFBF-5958-4DA9-8461-2BC3B4D3DD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F865BF0-6327-4126-A4BD-4FD3C272A271}"/>
              </a:ext>
            </a:extLst>
          </p:cNvPr>
          <p:cNvSpPr>
            <a:spLocks noGrp="1"/>
          </p:cNvSpPr>
          <p:nvPr>
            <p:ph type="dt" sz="half" idx="10"/>
          </p:nvPr>
        </p:nvSpPr>
        <p:spPr/>
        <p:txBody>
          <a:bodyPr/>
          <a:lstStyle/>
          <a:p>
            <a:fld id="{9104EE11-1B98-4C7D-894D-ED99BD1ADFE3}" type="datetimeFigureOut">
              <a:rPr lang="tr-TR" smtClean="0"/>
              <a:t>2.06.2021</a:t>
            </a:fld>
            <a:endParaRPr lang="tr-TR"/>
          </a:p>
        </p:txBody>
      </p:sp>
      <p:sp>
        <p:nvSpPr>
          <p:cNvPr id="6" name="Alt Bilgi Yer Tutucusu 5">
            <a:extLst>
              <a:ext uri="{FF2B5EF4-FFF2-40B4-BE49-F238E27FC236}">
                <a16:creationId xmlns:a16="http://schemas.microsoft.com/office/drawing/2014/main" id="{644772FF-8A46-4A4B-B6DB-7A9547B2C86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606E196-F45E-43B7-A210-F397FD753C0C}"/>
              </a:ext>
            </a:extLst>
          </p:cNvPr>
          <p:cNvSpPr>
            <a:spLocks noGrp="1"/>
          </p:cNvSpPr>
          <p:nvPr>
            <p:ph type="sldNum" sz="quarter" idx="12"/>
          </p:nvPr>
        </p:nvSpPr>
        <p:spPr/>
        <p:txBody>
          <a:bodyPr/>
          <a:lstStyle/>
          <a:p>
            <a:fld id="{9A01E998-D8CD-440D-8FFA-D33747B05A56}" type="slidenum">
              <a:rPr lang="tr-TR" smtClean="0"/>
              <a:t>‹#›</a:t>
            </a:fld>
            <a:endParaRPr lang="tr-TR"/>
          </a:p>
        </p:txBody>
      </p:sp>
    </p:spTree>
    <p:extLst>
      <p:ext uri="{BB962C8B-B14F-4D97-AF65-F5344CB8AC3E}">
        <p14:creationId xmlns:p14="http://schemas.microsoft.com/office/powerpoint/2010/main" val="600873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529913-BDCD-4876-AA84-11D4F739D0B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5C900BD2-474F-4C92-A266-53DD6BE3E3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1EACBD69-7505-445D-B0DA-10FF7A2597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56515BB-A818-4CEF-B88B-B2E52D7E1400}"/>
              </a:ext>
            </a:extLst>
          </p:cNvPr>
          <p:cNvSpPr>
            <a:spLocks noGrp="1"/>
          </p:cNvSpPr>
          <p:nvPr>
            <p:ph type="dt" sz="half" idx="10"/>
          </p:nvPr>
        </p:nvSpPr>
        <p:spPr/>
        <p:txBody>
          <a:bodyPr/>
          <a:lstStyle/>
          <a:p>
            <a:fld id="{9104EE11-1B98-4C7D-894D-ED99BD1ADFE3}" type="datetimeFigureOut">
              <a:rPr lang="tr-TR" smtClean="0"/>
              <a:t>2.06.2021</a:t>
            </a:fld>
            <a:endParaRPr lang="tr-TR"/>
          </a:p>
        </p:txBody>
      </p:sp>
      <p:sp>
        <p:nvSpPr>
          <p:cNvPr id="6" name="Alt Bilgi Yer Tutucusu 5">
            <a:extLst>
              <a:ext uri="{FF2B5EF4-FFF2-40B4-BE49-F238E27FC236}">
                <a16:creationId xmlns:a16="http://schemas.microsoft.com/office/drawing/2014/main" id="{2FCC376A-6FA4-42C0-8787-882609C2570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3698429-FE1F-40F9-85FF-F621704384D2}"/>
              </a:ext>
            </a:extLst>
          </p:cNvPr>
          <p:cNvSpPr>
            <a:spLocks noGrp="1"/>
          </p:cNvSpPr>
          <p:nvPr>
            <p:ph type="sldNum" sz="quarter" idx="12"/>
          </p:nvPr>
        </p:nvSpPr>
        <p:spPr/>
        <p:txBody>
          <a:bodyPr/>
          <a:lstStyle/>
          <a:p>
            <a:fld id="{9A01E998-D8CD-440D-8FFA-D33747B05A56}" type="slidenum">
              <a:rPr lang="tr-TR" smtClean="0"/>
              <a:t>‹#›</a:t>
            </a:fld>
            <a:endParaRPr lang="tr-TR"/>
          </a:p>
        </p:txBody>
      </p:sp>
    </p:spTree>
    <p:extLst>
      <p:ext uri="{BB962C8B-B14F-4D97-AF65-F5344CB8AC3E}">
        <p14:creationId xmlns:p14="http://schemas.microsoft.com/office/powerpoint/2010/main" val="680645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C5917744-A96C-4EF5-96BC-A6BB713BEE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00A50B8-5084-4147-9A9F-27AE792461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75F1697-A9AB-4DD8-9021-077AEC2A5E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4EE11-1B98-4C7D-894D-ED99BD1ADFE3}" type="datetimeFigureOut">
              <a:rPr lang="tr-TR" smtClean="0"/>
              <a:t>2.06.2021</a:t>
            </a:fld>
            <a:endParaRPr lang="tr-TR"/>
          </a:p>
        </p:txBody>
      </p:sp>
      <p:sp>
        <p:nvSpPr>
          <p:cNvPr id="5" name="Alt Bilgi Yer Tutucusu 4">
            <a:extLst>
              <a:ext uri="{FF2B5EF4-FFF2-40B4-BE49-F238E27FC236}">
                <a16:creationId xmlns:a16="http://schemas.microsoft.com/office/drawing/2014/main" id="{9136C565-0F6A-490E-BD0E-AE19341C36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0FB60F2D-760E-4B53-BF3A-F91152961B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1E998-D8CD-440D-8FFA-D33747B05A56}" type="slidenum">
              <a:rPr lang="tr-TR" smtClean="0"/>
              <a:t>‹#›</a:t>
            </a:fld>
            <a:endParaRPr lang="tr-TR"/>
          </a:p>
        </p:txBody>
      </p:sp>
    </p:spTree>
    <p:extLst>
      <p:ext uri="{BB962C8B-B14F-4D97-AF65-F5344CB8AC3E}">
        <p14:creationId xmlns:p14="http://schemas.microsoft.com/office/powerpoint/2010/main" val="1537630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104EE11-1B98-4C7D-894D-ED99BD1ADFE3}" type="datetimeFigureOut">
              <a:rPr lang="tr-TR" smtClean="0"/>
              <a:t>2.06.2021</a:t>
            </a:fld>
            <a:endParaRPr lang="tr-T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tr-T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A01E998-D8CD-440D-8FFA-D33747B05A56}" type="slidenum">
              <a:rPr lang="tr-TR" smtClean="0"/>
              <a:t>‹#›</a:t>
            </a:fld>
            <a:endParaRPr lang="tr-T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7834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tm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6.tm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27.tmp"/><Relationship Id="rId4" Type="http://schemas.openxmlformats.org/officeDocument/2006/relationships/image" Target="../media/image26.tmp"/></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tmp"/></Relationships>
</file>

<file path=ppt/slides/_rels/slide40.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30.tmp"/></Relationships>
</file>

<file path=ppt/slides/_rels/slide44.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35.tm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42.tmp"/></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70.xml"/><Relationship Id="rId1" Type="http://schemas.openxmlformats.org/officeDocument/2006/relationships/slideLayout" Target="../slideLayouts/slideLayout13.xml"/><Relationship Id="rId5" Type="http://schemas.openxmlformats.org/officeDocument/2006/relationships/image" Target="../media/image49.tmp"/><Relationship Id="rId4" Type="http://schemas.openxmlformats.org/officeDocument/2006/relationships/image" Target="../media/image48.tmp"/></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vi fen laboratuvarında cam erlen ve silindir">
            <a:extLst>
              <a:ext uri="{FF2B5EF4-FFF2-40B4-BE49-F238E27FC236}">
                <a16:creationId xmlns:a16="http://schemas.microsoft.com/office/drawing/2014/main" id="{585F9F2B-DF42-49E9-935E-EDCEA478E170}"/>
              </a:ext>
            </a:extLst>
          </p:cNvPr>
          <p:cNvPicPr>
            <a:picLocks noChangeAspect="1"/>
          </p:cNvPicPr>
          <p:nvPr/>
        </p:nvPicPr>
        <p:blipFill rotWithShape="1">
          <a:blip r:embed="rId2"/>
          <a:srcRect t="1638" b="13134"/>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0E2C837-34A4-4D28-AA79-F134ADDCB945}"/>
              </a:ext>
            </a:extLst>
          </p:cNvPr>
          <p:cNvSpPr>
            <a:spLocks noGrp="1"/>
          </p:cNvSpPr>
          <p:nvPr>
            <p:ph type="ctrTitle"/>
          </p:nvPr>
        </p:nvSpPr>
        <p:spPr>
          <a:xfrm>
            <a:off x="520506" y="325550"/>
            <a:ext cx="6091310" cy="3574778"/>
          </a:xfrm>
          <a:effectLst>
            <a:outerShdw blurRad="50800" dist="38100" dir="2700000" algn="tl" rotWithShape="0">
              <a:prstClr val="black">
                <a:alpha val="40000"/>
              </a:prstClr>
            </a:outerShdw>
          </a:effectLst>
        </p:spPr>
        <p:txBody>
          <a:bodyPr>
            <a:normAutofit/>
          </a:bodyPr>
          <a:lstStyle/>
          <a:p>
            <a:r>
              <a:rPr lang="tr-TR" sz="5200" b="1" dirty="0">
                <a:solidFill>
                  <a:schemeClr val="tx1">
                    <a:lumMod val="95000"/>
                    <a:lumOff val="5000"/>
                  </a:schemeClr>
                </a:solidFill>
              </a:rPr>
              <a:t>AKILCI LABORATUVAR KULLANIMI - BİYOKİMYA</a:t>
            </a:r>
          </a:p>
        </p:txBody>
      </p:sp>
      <p:sp>
        <p:nvSpPr>
          <p:cNvPr id="3" name="Alt Başlık 2">
            <a:extLst>
              <a:ext uri="{FF2B5EF4-FFF2-40B4-BE49-F238E27FC236}">
                <a16:creationId xmlns:a16="http://schemas.microsoft.com/office/drawing/2014/main" id="{436AA26A-5D43-4C5B-9CEA-D9F97F2AD837}"/>
              </a:ext>
            </a:extLst>
          </p:cNvPr>
          <p:cNvSpPr>
            <a:spLocks noGrp="1"/>
          </p:cNvSpPr>
          <p:nvPr>
            <p:ph type="subTitle" idx="1"/>
          </p:nvPr>
        </p:nvSpPr>
        <p:spPr>
          <a:xfrm>
            <a:off x="3048" y="4189813"/>
            <a:ext cx="6608768" cy="1282707"/>
          </a:xfrm>
          <a:effectLst>
            <a:outerShdw blurRad="50800" dist="38100" dir="2700000" algn="tl" rotWithShape="0">
              <a:prstClr val="black">
                <a:alpha val="40000"/>
              </a:prstClr>
            </a:outerShdw>
          </a:effectLst>
        </p:spPr>
        <p:txBody>
          <a:bodyPr>
            <a:normAutofit/>
          </a:bodyPr>
          <a:lstStyle/>
          <a:p>
            <a:endParaRPr lang="tr-TR" sz="2200" dirty="0">
              <a:solidFill>
                <a:srgbClr val="FFFFFF"/>
              </a:solidFill>
            </a:endParaRPr>
          </a:p>
          <a:p>
            <a:r>
              <a:rPr lang="tr-TR" sz="2200" dirty="0" err="1">
                <a:solidFill>
                  <a:schemeClr val="tx1">
                    <a:lumMod val="95000"/>
                    <a:lumOff val="5000"/>
                  </a:schemeClr>
                </a:solidFill>
              </a:rPr>
              <a:t>Araş</a:t>
            </a:r>
            <a:r>
              <a:rPr lang="tr-TR" sz="2200" dirty="0">
                <a:solidFill>
                  <a:schemeClr val="tx1">
                    <a:lumMod val="95000"/>
                    <a:lumOff val="5000"/>
                  </a:schemeClr>
                </a:solidFill>
              </a:rPr>
              <a:t>. Gör. Dr. Yusuf Fikret Karateke</a:t>
            </a:r>
          </a:p>
          <a:p>
            <a:r>
              <a:rPr lang="tr-TR" sz="2200" dirty="0">
                <a:solidFill>
                  <a:schemeClr val="tx1">
                    <a:lumMod val="95000"/>
                    <a:lumOff val="5000"/>
                  </a:schemeClr>
                </a:solidFill>
              </a:rPr>
              <a:t>KTÜ Aile Hekimliği Anabilim Dalı</a:t>
            </a:r>
          </a:p>
          <a:p>
            <a:endParaRPr lang="tr-TR" sz="2200" dirty="0">
              <a:solidFill>
                <a:srgbClr val="FFFFFF"/>
              </a:solidFill>
            </a:endParaRPr>
          </a:p>
        </p:txBody>
      </p:sp>
    </p:spTree>
    <p:extLst>
      <p:ext uri="{BB962C8B-B14F-4D97-AF65-F5344CB8AC3E}">
        <p14:creationId xmlns:p14="http://schemas.microsoft.com/office/powerpoint/2010/main" val="1432974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D059CD-1449-4FA2-9BE8-7A1EDC931438}"/>
              </a:ext>
            </a:extLst>
          </p:cNvPr>
          <p:cNvSpPr>
            <a:spLocks noGrp="1"/>
          </p:cNvSpPr>
          <p:nvPr>
            <p:ph type="title"/>
          </p:nvPr>
        </p:nvSpPr>
        <p:spPr/>
        <p:txBody>
          <a:bodyPr/>
          <a:lstStyle/>
          <a:p>
            <a:r>
              <a:rPr lang="tr-TR" b="1" dirty="0"/>
              <a:t>Çoklu Test – Anormal sonuç ihtimali</a:t>
            </a:r>
          </a:p>
        </p:txBody>
      </p:sp>
      <p:graphicFrame>
        <p:nvGraphicFramePr>
          <p:cNvPr id="8" name="Tablo 8">
            <a:extLst>
              <a:ext uri="{FF2B5EF4-FFF2-40B4-BE49-F238E27FC236}">
                <a16:creationId xmlns:a16="http://schemas.microsoft.com/office/drawing/2014/main" id="{1F4E1CCD-69A6-4554-9FE2-6ACAADE930F6}"/>
              </a:ext>
            </a:extLst>
          </p:cNvPr>
          <p:cNvGraphicFramePr>
            <a:graphicFrameLocks noGrp="1"/>
          </p:cNvGraphicFramePr>
          <p:nvPr>
            <p:ph idx="1"/>
            <p:extLst>
              <p:ext uri="{D42A27DB-BD31-4B8C-83A1-F6EECF244321}">
                <p14:modId xmlns:p14="http://schemas.microsoft.com/office/powerpoint/2010/main" val="2407852015"/>
              </p:ext>
            </p:extLst>
          </p:nvPr>
        </p:nvGraphicFramePr>
        <p:xfrm>
          <a:off x="2760203" y="1838579"/>
          <a:ext cx="6671594" cy="4362030"/>
        </p:xfrm>
        <a:graphic>
          <a:graphicData uri="http://schemas.openxmlformats.org/drawingml/2006/table">
            <a:tbl>
              <a:tblPr firstRow="1" bandRow="1">
                <a:tableStyleId>{5C22544A-7EE6-4342-B048-85BDC9FD1C3A}</a:tableStyleId>
              </a:tblPr>
              <a:tblGrid>
                <a:gridCol w="3198411">
                  <a:extLst>
                    <a:ext uri="{9D8B030D-6E8A-4147-A177-3AD203B41FA5}">
                      <a16:colId xmlns:a16="http://schemas.microsoft.com/office/drawing/2014/main" val="1393237271"/>
                    </a:ext>
                  </a:extLst>
                </a:gridCol>
                <a:gridCol w="3473183">
                  <a:extLst>
                    <a:ext uri="{9D8B030D-6E8A-4147-A177-3AD203B41FA5}">
                      <a16:colId xmlns:a16="http://schemas.microsoft.com/office/drawing/2014/main" val="1217299887"/>
                    </a:ext>
                  </a:extLst>
                </a:gridCol>
              </a:tblGrid>
              <a:tr h="484670">
                <a:tc>
                  <a:txBody>
                    <a:bodyPr/>
                    <a:lstStyle/>
                    <a:p>
                      <a:pPr algn="ctr"/>
                      <a:r>
                        <a:rPr lang="tr-TR" sz="1800" dirty="0"/>
                        <a:t>İstenen Bağımsız Test Sayısı</a:t>
                      </a:r>
                    </a:p>
                  </a:txBody>
                  <a:tcPr/>
                </a:tc>
                <a:tc>
                  <a:txBody>
                    <a:bodyPr/>
                    <a:lstStyle/>
                    <a:p>
                      <a:pPr algn="ctr"/>
                      <a:r>
                        <a:rPr lang="tr-TR" sz="1800" dirty="0"/>
                        <a:t>Anormal Test Sonucu Olasılığı (%)</a:t>
                      </a:r>
                    </a:p>
                  </a:txBody>
                  <a:tcPr/>
                </a:tc>
                <a:extLst>
                  <a:ext uri="{0D108BD9-81ED-4DB2-BD59-A6C34878D82A}">
                    <a16:rowId xmlns:a16="http://schemas.microsoft.com/office/drawing/2014/main" val="511657330"/>
                  </a:ext>
                </a:extLst>
              </a:tr>
              <a:tr h="484670">
                <a:tc>
                  <a:txBody>
                    <a:bodyPr/>
                    <a:lstStyle/>
                    <a:p>
                      <a:pPr algn="ctr"/>
                      <a:r>
                        <a:rPr lang="tr-TR" sz="1600" dirty="0"/>
                        <a:t>1</a:t>
                      </a:r>
                    </a:p>
                  </a:txBody>
                  <a:tcPr/>
                </a:tc>
                <a:tc>
                  <a:txBody>
                    <a:bodyPr/>
                    <a:lstStyle/>
                    <a:p>
                      <a:pPr algn="ctr"/>
                      <a:r>
                        <a:rPr lang="tr-TR" sz="1600" dirty="0"/>
                        <a:t>5</a:t>
                      </a:r>
                    </a:p>
                  </a:txBody>
                  <a:tcPr/>
                </a:tc>
                <a:extLst>
                  <a:ext uri="{0D108BD9-81ED-4DB2-BD59-A6C34878D82A}">
                    <a16:rowId xmlns:a16="http://schemas.microsoft.com/office/drawing/2014/main" val="1846286059"/>
                  </a:ext>
                </a:extLst>
              </a:tr>
              <a:tr h="484670">
                <a:tc>
                  <a:txBody>
                    <a:bodyPr/>
                    <a:lstStyle/>
                    <a:p>
                      <a:pPr algn="ctr"/>
                      <a:r>
                        <a:rPr lang="tr-TR" sz="1600" dirty="0"/>
                        <a:t>2</a:t>
                      </a:r>
                    </a:p>
                  </a:txBody>
                  <a:tcPr/>
                </a:tc>
                <a:tc>
                  <a:txBody>
                    <a:bodyPr/>
                    <a:lstStyle/>
                    <a:p>
                      <a:pPr algn="ctr"/>
                      <a:r>
                        <a:rPr lang="tr-TR" sz="1600" dirty="0"/>
                        <a:t>10</a:t>
                      </a:r>
                    </a:p>
                  </a:txBody>
                  <a:tcPr/>
                </a:tc>
                <a:extLst>
                  <a:ext uri="{0D108BD9-81ED-4DB2-BD59-A6C34878D82A}">
                    <a16:rowId xmlns:a16="http://schemas.microsoft.com/office/drawing/2014/main" val="4292112573"/>
                  </a:ext>
                </a:extLst>
              </a:tr>
              <a:tr h="484670">
                <a:tc>
                  <a:txBody>
                    <a:bodyPr/>
                    <a:lstStyle/>
                    <a:p>
                      <a:pPr algn="ctr"/>
                      <a:r>
                        <a:rPr lang="tr-TR" sz="1600" dirty="0"/>
                        <a:t>5</a:t>
                      </a:r>
                    </a:p>
                  </a:txBody>
                  <a:tcPr/>
                </a:tc>
                <a:tc>
                  <a:txBody>
                    <a:bodyPr/>
                    <a:lstStyle/>
                    <a:p>
                      <a:pPr algn="ctr"/>
                      <a:r>
                        <a:rPr lang="tr-TR" sz="1600" dirty="0"/>
                        <a:t>23</a:t>
                      </a:r>
                    </a:p>
                  </a:txBody>
                  <a:tcPr/>
                </a:tc>
                <a:extLst>
                  <a:ext uri="{0D108BD9-81ED-4DB2-BD59-A6C34878D82A}">
                    <a16:rowId xmlns:a16="http://schemas.microsoft.com/office/drawing/2014/main" val="4253444309"/>
                  </a:ext>
                </a:extLst>
              </a:tr>
              <a:tr h="484670">
                <a:tc>
                  <a:txBody>
                    <a:bodyPr/>
                    <a:lstStyle/>
                    <a:p>
                      <a:pPr algn="ctr"/>
                      <a:r>
                        <a:rPr lang="tr-TR" sz="1600" dirty="0"/>
                        <a:t>10</a:t>
                      </a:r>
                    </a:p>
                  </a:txBody>
                  <a:tcPr/>
                </a:tc>
                <a:tc>
                  <a:txBody>
                    <a:bodyPr/>
                    <a:lstStyle/>
                    <a:p>
                      <a:pPr algn="ctr"/>
                      <a:r>
                        <a:rPr lang="tr-TR" sz="1600" dirty="0"/>
                        <a:t>40</a:t>
                      </a:r>
                    </a:p>
                  </a:txBody>
                  <a:tcPr/>
                </a:tc>
                <a:extLst>
                  <a:ext uri="{0D108BD9-81ED-4DB2-BD59-A6C34878D82A}">
                    <a16:rowId xmlns:a16="http://schemas.microsoft.com/office/drawing/2014/main" val="3407870553"/>
                  </a:ext>
                </a:extLst>
              </a:tr>
              <a:tr h="484670">
                <a:tc>
                  <a:txBody>
                    <a:bodyPr/>
                    <a:lstStyle/>
                    <a:p>
                      <a:pPr algn="ctr"/>
                      <a:r>
                        <a:rPr lang="tr-TR" sz="1600" dirty="0"/>
                        <a:t>20</a:t>
                      </a:r>
                    </a:p>
                  </a:txBody>
                  <a:tcPr/>
                </a:tc>
                <a:tc>
                  <a:txBody>
                    <a:bodyPr/>
                    <a:lstStyle/>
                    <a:p>
                      <a:pPr algn="ctr"/>
                      <a:r>
                        <a:rPr lang="tr-TR" sz="1600" dirty="0"/>
                        <a:t>64</a:t>
                      </a:r>
                    </a:p>
                  </a:txBody>
                  <a:tcPr/>
                </a:tc>
                <a:extLst>
                  <a:ext uri="{0D108BD9-81ED-4DB2-BD59-A6C34878D82A}">
                    <a16:rowId xmlns:a16="http://schemas.microsoft.com/office/drawing/2014/main" val="2373232868"/>
                  </a:ext>
                </a:extLst>
              </a:tr>
              <a:tr h="484670">
                <a:tc>
                  <a:txBody>
                    <a:bodyPr/>
                    <a:lstStyle/>
                    <a:p>
                      <a:pPr algn="ctr"/>
                      <a:r>
                        <a:rPr lang="tr-TR" sz="1600" dirty="0"/>
                        <a:t>50</a:t>
                      </a:r>
                    </a:p>
                  </a:txBody>
                  <a:tcPr/>
                </a:tc>
                <a:tc>
                  <a:txBody>
                    <a:bodyPr/>
                    <a:lstStyle/>
                    <a:p>
                      <a:pPr algn="ctr"/>
                      <a:r>
                        <a:rPr lang="tr-TR" sz="1600" dirty="0"/>
                        <a:t>92</a:t>
                      </a:r>
                    </a:p>
                  </a:txBody>
                  <a:tcPr/>
                </a:tc>
                <a:extLst>
                  <a:ext uri="{0D108BD9-81ED-4DB2-BD59-A6C34878D82A}">
                    <a16:rowId xmlns:a16="http://schemas.microsoft.com/office/drawing/2014/main" val="732017233"/>
                  </a:ext>
                </a:extLst>
              </a:tr>
              <a:tr h="484670">
                <a:tc>
                  <a:txBody>
                    <a:bodyPr/>
                    <a:lstStyle/>
                    <a:p>
                      <a:pPr algn="ctr"/>
                      <a:r>
                        <a:rPr lang="tr-TR" sz="1600" dirty="0"/>
                        <a:t>90</a:t>
                      </a:r>
                    </a:p>
                  </a:txBody>
                  <a:tcPr/>
                </a:tc>
                <a:tc>
                  <a:txBody>
                    <a:bodyPr/>
                    <a:lstStyle/>
                    <a:p>
                      <a:pPr algn="ctr"/>
                      <a:r>
                        <a:rPr lang="tr-TR" sz="1600" dirty="0"/>
                        <a:t>99</a:t>
                      </a:r>
                    </a:p>
                  </a:txBody>
                  <a:tcPr/>
                </a:tc>
                <a:extLst>
                  <a:ext uri="{0D108BD9-81ED-4DB2-BD59-A6C34878D82A}">
                    <a16:rowId xmlns:a16="http://schemas.microsoft.com/office/drawing/2014/main" val="1881180045"/>
                  </a:ext>
                </a:extLst>
              </a:tr>
              <a:tr h="484670">
                <a:tc>
                  <a:txBody>
                    <a:bodyPr/>
                    <a:lstStyle/>
                    <a:p>
                      <a:pPr algn="ctr"/>
                      <a:r>
                        <a:rPr lang="tr-TR" sz="1600" dirty="0"/>
                        <a:t>Sonsuz</a:t>
                      </a:r>
                    </a:p>
                  </a:txBody>
                  <a:tcPr/>
                </a:tc>
                <a:tc>
                  <a:txBody>
                    <a:bodyPr/>
                    <a:lstStyle/>
                    <a:p>
                      <a:pPr algn="ctr"/>
                      <a:r>
                        <a:rPr lang="tr-TR" sz="1600" dirty="0"/>
                        <a:t>100</a:t>
                      </a:r>
                    </a:p>
                  </a:txBody>
                  <a:tcPr/>
                </a:tc>
                <a:extLst>
                  <a:ext uri="{0D108BD9-81ED-4DB2-BD59-A6C34878D82A}">
                    <a16:rowId xmlns:a16="http://schemas.microsoft.com/office/drawing/2014/main" val="628455506"/>
                  </a:ext>
                </a:extLst>
              </a:tr>
            </a:tbl>
          </a:graphicData>
        </a:graphic>
      </p:graphicFrame>
      <p:sp>
        <p:nvSpPr>
          <p:cNvPr id="9" name="Metin kutusu 8">
            <a:extLst>
              <a:ext uri="{FF2B5EF4-FFF2-40B4-BE49-F238E27FC236}">
                <a16:creationId xmlns:a16="http://schemas.microsoft.com/office/drawing/2014/main" id="{9D8D3366-191E-46C5-ABB3-82F4FFA98BBF}"/>
              </a:ext>
            </a:extLst>
          </p:cNvPr>
          <p:cNvSpPr txBox="1"/>
          <p:nvPr/>
        </p:nvSpPr>
        <p:spPr>
          <a:xfrm>
            <a:off x="5951621" y="6432897"/>
            <a:ext cx="5748690" cy="276999"/>
          </a:xfrm>
          <a:prstGeom prst="rect">
            <a:avLst/>
          </a:prstGeom>
          <a:noFill/>
        </p:spPr>
        <p:txBody>
          <a:bodyPr wrap="none" rtlCol="0">
            <a:spAutoFit/>
          </a:bodyPr>
          <a:lstStyle/>
          <a:p>
            <a:r>
              <a:rPr lang="tr-TR" sz="1200" dirty="0" err="1">
                <a:latin typeface="Times New Roman" panose="02020603050405020304" pitchFamily="18" charset="0"/>
                <a:cs typeface="Times New Roman" panose="02020603050405020304" pitchFamily="18" charset="0"/>
              </a:rPr>
              <a:t>Burke</a:t>
            </a:r>
            <a:r>
              <a:rPr lang="tr-TR" sz="1200" dirty="0">
                <a:latin typeface="Times New Roman" panose="02020603050405020304" pitchFamily="18" charset="0"/>
                <a:cs typeface="Times New Roman" panose="02020603050405020304" pitchFamily="18" charset="0"/>
              </a:rPr>
              <a:t> MD, </a:t>
            </a:r>
            <a:r>
              <a:rPr lang="tr-TR" sz="1200" dirty="0" err="1">
                <a:latin typeface="Times New Roman" panose="02020603050405020304" pitchFamily="18" charset="0"/>
                <a:cs typeface="Times New Roman" panose="02020603050405020304" pitchFamily="18" charset="0"/>
              </a:rPr>
              <a:t>Laboratory</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tests</a:t>
            </a:r>
            <a:r>
              <a:rPr lang="tr-TR" sz="1200" dirty="0">
                <a:latin typeface="Times New Roman" panose="02020603050405020304" pitchFamily="18" charset="0"/>
                <a:cs typeface="Times New Roman" panose="02020603050405020304" pitchFamily="18" charset="0"/>
              </a:rPr>
              <a:t>. Basic </a:t>
            </a:r>
            <a:r>
              <a:rPr lang="tr-TR" sz="1200" dirty="0" err="1">
                <a:latin typeface="Times New Roman" panose="02020603050405020304" pitchFamily="18" charset="0"/>
                <a:cs typeface="Times New Roman" panose="02020603050405020304" pitchFamily="18" charset="0"/>
              </a:rPr>
              <a:t>concepts</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and</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realistic</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expections</a:t>
            </a:r>
            <a:r>
              <a:rPr lang="tr-TR" sz="1200" dirty="0">
                <a:latin typeface="Times New Roman" panose="02020603050405020304" pitchFamily="18" charset="0"/>
                <a:cs typeface="Times New Roman" panose="02020603050405020304" pitchFamily="18" charset="0"/>
              </a:rPr>
              <a:t>. </a:t>
            </a:r>
            <a:r>
              <a:rPr lang="tr-TR" sz="1200" i="1" dirty="0" err="1">
                <a:latin typeface="Times New Roman" panose="02020603050405020304" pitchFamily="18" charset="0"/>
                <a:cs typeface="Times New Roman" panose="02020603050405020304" pitchFamily="18" charset="0"/>
              </a:rPr>
              <a:t>Postgrad</a:t>
            </a:r>
            <a:r>
              <a:rPr lang="tr-TR" sz="1200" i="1" dirty="0">
                <a:latin typeface="Times New Roman" panose="02020603050405020304" pitchFamily="18" charset="0"/>
                <a:cs typeface="Times New Roman" panose="02020603050405020304" pitchFamily="18" charset="0"/>
              </a:rPr>
              <a:t> </a:t>
            </a:r>
            <a:r>
              <a:rPr lang="tr-TR" sz="1200" i="1" dirty="0" err="1">
                <a:latin typeface="Times New Roman" panose="02020603050405020304" pitchFamily="18" charset="0"/>
                <a:cs typeface="Times New Roman" panose="02020603050405020304" pitchFamily="18" charset="0"/>
              </a:rPr>
              <a:t>Med</a:t>
            </a:r>
            <a:r>
              <a:rPr lang="tr-TR" sz="1200" dirty="0">
                <a:latin typeface="Times New Roman" panose="02020603050405020304" pitchFamily="18" charset="0"/>
                <a:cs typeface="Times New Roman" panose="02020603050405020304" pitchFamily="18" charset="0"/>
              </a:rPr>
              <a:t>, 1978</a:t>
            </a:r>
          </a:p>
        </p:txBody>
      </p:sp>
    </p:spTree>
    <p:extLst>
      <p:ext uri="{BB962C8B-B14F-4D97-AF65-F5344CB8AC3E}">
        <p14:creationId xmlns:p14="http://schemas.microsoft.com/office/powerpoint/2010/main" val="1405951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GLUKOZ</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447490"/>
          </a:xfrm>
        </p:spPr>
        <p:txBody>
          <a:bodyPr>
            <a:normAutofit/>
          </a:bodyPr>
          <a:lstStyle/>
          <a:p>
            <a:pPr>
              <a:lnSpc>
                <a:spcPct val="150000"/>
              </a:lnSpc>
              <a:buFont typeface="Wingdings" panose="05000000000000000000" pitchFamily="2" charset="2"/>
              <a:buChar char="v"/>
            </a:pPr>
            <a:r>
              <a:rPr lang="tr-TR" dirty="0"/>
              <a:t>Açlık plazma </a:t>
            </a:r>
            <a:r>
              <a:rPr lang="tr-TR" dirty="0" err="1"/>
              <a:t>glukoz</a:t>
            </a:r>
            <a:r>
              <a:rPr lang="tr-TR" dirty="0"/>
              <a:t> düzeyinin referans aralığı 70-99 mg/</a:t>
            </a:r>
            <a:r>
              <a:rPr lang="tr-TR" dirty="0" err="1"/>
              <a:t>dL</a:t>
            </a:r>
            <a:r>
              <a:rPr lang="tr-TR" dirty="0"/>
              <a:t> arasındadır. </a:t>
            </a:r>
          </a:p>
          <a:p>
            <a:pPr>
              <a:lnSpc>
                <a:spcPct val="150000"/>
              </a:lnSpc>
              <a:buFont typeface="Wingdings" panose="05000000000000000000" pitchFamily="2" charset="2"/>
              <a:buChar char="v"/>
            </a:pPr>
            <a:r>
              <a:rPr lang="tr-TR" dirty="0"/>
              <a:t>Hipoglisemi, 50 mg/</a:t>
            </a:r>
            <a:r>
              <a:rPr lang="tr-TR" dirty="0" err="1"/>
              <a:t>dL’nin</a:t>
            </a:r>
            <a:r>
              <a:rPr lang="tr-TR" dirty="0"/>
              <a:t> altında bir plazma </a:t>
            </a:r>
            <a:r>
              <a:rPr lang="tr-TR" dirty="0" err="1"/>
              <a:t>venöz</a:t>
            </a:r>
            <a:r>
              <a:rPr lang="tr-TR" dirty="0"/>
              <a:t> </a:t>
            </a:r>
            <a:r>
              <a:rPr lang="tr-TR" dirty="0" err="1"/>
              <a:t>glukoz</a:t>
            </a:r>
            <a:r>
              <a:rPr lang="tr-TR" dirty="0"/>
              <a:t> düzeyi ile belgelendirilir </a:t>
            </a:r>
          </a:p>
          <a:p>
            <a:pPr lvl="1">
              <a:lnSpc>
                <a:spcPct val="150000"/>
              </a:lnSpc>
              <a:buFont typeface="Wingdings" panose="05000000000000000000" pitchFamily="2" charset="2"/>
              <a:buChar char="§"/>
            </a:pPr>
            <a:r>
              <a:rPr lang="tr-TR" dirty="0"/>
              <a:t>Ancak semptomlara neden olan hipoglisemi düzeyinde önemli farklılıklar olabilir</a:t>
            </a:r>
          </a:p>
          <a:p>
            <a:pPr>
              <a:lnSpc>
                <a:spcPct val="150000"/>
              </a:lnSpc>
              <a:buFont typeface="Wingdings" panose="05000000000000000000" pitchFamily="2" charset="2"/>
              <a:buChar char="v"/>
            </a:pPr>
            <a:r>
              <a:rPr lang="tr-TR" dirty="0"/>
              <a:t>İnsülin veya oral </a:t>
            </a:r>
            <a:r>
              <a:rPr lang="tr-TR" dirty="0" err="1"/>
              <a:t>hipoglisemik</a:t>
            </a:r>
            <a:r>
              <a:rPr lang="tr-TR" dirty="0"/>
              <a:t> ajan kullanmayan bir hastada </a:t>
            </a:r>
            <a:r>
              <a:rPr lang="tr-TR" dirty="0" err="1"/>
              <a:t>asemptomatik</a:t>
            </a:r>
            <a:r>
              <a:rPr lang="tr-TR" dirty="0"/>
              <a:t> hipoglisemi, </a:t>
            </a:r>
          </a:p>
          <a:p>
            <a:pPr lvl="1">
              <a:lnSpc>
                <a:spcPct val="150000"/>
              </a:lnSpc>
              <a:buFont typeface="Wingdings" panose="05000000000000000000" pitchFamily="2" charset="2"/>
              <a:buChar char="§"/>
            </a:pPr>
            <a:r>
              <a:rPr lang="tr-TR" dirty="0"/>
              <a:t>Numunenin işlenmesinde gecikme olması durumunda </a:t>
            </a:r>
            <a:r>
              <a:rPr lang="tr-TR" dirty="0" err="1"/>
              <a:t>laboratuar</a:t>
            </a:r>
            <a:r>
              <a:rPr lang="tr-TR" dirty="0"/>
              <a:t> hatası</a:t>
            </a:r>
          </a:p>
          <a:p>
            <a:pPr>
              <a:lnSpc>
                <a:spcPct val="150000"/>
              </a:lnSpc>
              <a:buFont typeface="Wingdings" panose="05000000000000000000" pitchFamily="2" charset="2"/>
              <a:buChar char="v"/>
            </a:pPr>
            <a:r>
              <a:rPr lang="tr-TR" dirty="0"/>
              <a:t>Hipoglisemi tanısı en iyi olarak, </a:t>
            </a:r>
          </a:p>
          <a:p>
            <a:pPr lvl="1">
              <a:lnSpc>
                <a:spcPct val="150000"/>
              </a:lnSpc>
              <a:buFont typeface="Wingdings" panose="05000000000000000000" pitchFamily="2" charset="2"/>
              <a:buChar char="§"/>
            </a:pPr>
            <a:r>
              <a:rPr lang="tr-TR" dirty="0" err="1"/>
              <a:t>Labarotuvarla</a:t>
            </a:r>
            <a:r>
              <a:rPr lang="tr-TR" dirty="0"/>
              <a:t> doğrulanan tipik semptomlar ve takiben </a:t>
            </a:r>
            <a:r>
              <a:rPr lang="tr-TR" dirty="0" err="1"/>
              <a:t>glukoz</a:t>
            </a:r>
            <a:r>
              <a:rPr lang="tr-TR" dirty="0"/>
              <a:t> alındıktan sonra semptomların hafiflemesi</a:t>
            </a:r>
          </a:p>
          <a:p>
            <a:pPr marL="0" indent="0">
              <a:buNone/>
            </a:pPr>
            <a:endParaRPr lang="tr-TR" dirty="0">
              <a:solidFill>
                <a:schemeClr val="tx1">
                  <a:lumMod val="85000"/>
                  <a:lumOff val="15000"/>
                </a:schemeClr>
              </a:solidFill>
            </a:endParaRPr>
          </a:p>
        </p:txBody>
      </p:sp>
    </p:spTree>
    <p:extLst>
      <p:ext uri="{BB962C8B-B14F-4D97-AF65-F5344CB8AC3E}">
        <p14:creationId xmlns:p14="http://schemas.microsoft.com/office/powerpoint/2010/main" val="242926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GLUKOZ</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378333"/>
          </a:xfrm>
        </p:spPr>
        <p:txBody>
          <a:bodyPr>
            <a:normAutofit/>
          </a:bodyPr>
          <a:lstStyle/>
          <a:p>
            <a:pPr>
              <a:lnSpc>
                <a:spcPct val="150000"/>
              </a:lnSpc>
              <a:buFont typeface="Wingdings" panose="05000000000000000000" pitchFamily="2" charset="2"/>
              <a:buChar char="v"/>
            </a:pPr>
            <a:r>
              <a:rPr lang="tr-TR" sz="2200" dirty="0"/>
              <a:t>Hipoglisemi; </a:t>
            </a:r>
            <a:r>
              <a:rPr lang="tr-TR" sz="2200" dirty="0" err="1"/>
              <a:t>iyatrojenik</a:t>
            </a:r>
            <a:r>
              <a:rPr lang="tr-TR" sz="2200" dirty="0"/>
              <a:t>, </a:t>
            </a:r>
            <a:r>
              <a:rPr lang="tr-TR" sz="2200" dirty="0" err="1"/>
              <a:t>postprandiyal</a:t>
            </a:r>
            <a:r>
              <a:rPr lang="tr-TR" sz="2200" dirty="0"/>
              <a:t> veya açlık olarak tanımlanabilir. </a:t>
            </a:r>
          </a:p>
          <a:p>
            <a:pPr lvl="1">
              <a:lnSpc>
                <a:spcPct val="150000"/>
              </a:lnSpc>
              <a:buFont typeface="Wingdings" panose="05000000000000000000" pitchFamily="2" charset="2"/>
              <a:buChar char="v"/>
            </a:pPr>
            <a:r>
              <a:rPr lang="tr-TR" sz="2000" dirty="0" err="1"/>
              <a:t>Postprandiyal</a:t>
            </a:r>
            <a:r>
              <a:rPr lang="tr-TR" sz="2000" dirty="0"/>
              <a:t> hipoglisemi, yemeklerden sonra ortaya çıkar ve genellikle hafiftir ve kendi kendini sınırlandırır. </a:t>
            </a:r>
          </a:p>
          <a:p>
            <a:pPr lvl="1">
              <a:lnSpc>
                <a:spcPct val="150000"/>
              </a:lnSpc>
              <a:buFont typeface="Wingdings" panose="05000000000000000000" pitchFamily="2" charset="2"/>
              <a:buChar char="v"/>
            </a:pPr>
            <a:r>
              <a:rPr lang="tr-TR" sz="2000" dirty="0"/>
              <a:t>Hastalarda hızlı </a:t>
            </a:r>
            <a:r>
              <a:rPr lang="tr-TR" sz="2000" dirty="0" err="1"/>
              <a:t>gastrik</a:t>
            </a:r>
            <a:r>
              <a:rPr lang="tr-TR" sz="2000" dirty="0"/>
              <a:t> boşalma olduğunda sindirim hipoglisemisi ortaya çıkar. </a:t>
            </a:r>
          </a:p>
          <a:p>
            <a:pPr lvl="1">
              <a:lnSpc>
                <a:spcPct val="150000"/>
              </a:lnSpc>
              <a:buFont typeface="Wingdings" panose="05000000000000000000" pitchFamily="2" charset="2"/>
              <a:buChar char="v"/>
            </a:pPr>
            <a:r>
              <a:rPr lang="tr-TR" sz="2000" dirty="0"/>
              <a:t>Bir yemekten sonra insülin düzeyleri hızla yükselir ve </a:t>
            </a:r>
            <a:r>
              <a:rPr lang="tr-TR" sz="2000" dirty="0" err="1"/>
              <a:t>glukoz</a:t>
            </a:r>
            <a:r>
              <a:rPr lang="tr-TR" sz="2000" dirty="0"/>
              <a:t> düzeylerine göre daha yavaş düşer, bu da hipoglisemi ile sonuçlanır. </a:t>
            </a:r>
            <a:endParaRPr lang="tr-TR" sz="2000" dirty="0">
              <a:solidFill>
                <a:schemeClr val="tx1">
                  <a:lumMod val="85000"/>
                  <a:lumOff val="15000"/>
                </a:schemeClr>
              </a:solidFill>
            </a:endParaRPr>
          </a:p>
        </p:txBody>
      </p:sp>
    </p:spTree>
    <p:extLst>
      <p:ext uri="{BB962C8B-B14F-4D97-AF65-F5344CB8AC3E}">
        <p14:creationId xmlns:p14="http://schemas.microsoft.com/office/powerpoint/2010/main" val="3064548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GLUKOZ</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378333"/>
          </a:xfrm>
        </p:spPr>
        <p:txBody>
          <a:bodyPr>
            <a:normAutofit/>
          </a:bodyPr>
          <a:lstStyle/>
          <a:p>
            <a:pPr>
              <a:lnSpc>
                <a:spcPct val="150000"/>
              </a:lnSpc>
              <a:buFont typeface="Wingdings" panose="05000000000000000000" pitchFamily="2" charset="2"/>
              <a:buChar char="v"/>
            </a:pPr>
            <a:r>
              <a:rPr lang="tr-TR" sz="2200" dirty="0"/>
              <a:t>Açlık hipoglisemi, </a:t>
            </a:r>
          </a:p>
          <a:p>
            <a:pPr lvl="1">
              <a:lnSpc>
                <a:spcPct val="150000"/>
              </a:lnSpc>
              <a:buFont typeface="Wingdings" panose="05000000000000000000" pitchFamily="2" charset="2"/>
              <a:buChar char="§"/>
            </a:pPr>
            <a:r>
              <a:rPr lang="tr-TR" sz="2000" dirty="0"/>
              <a:t>Reaktif hipoglisemiden çok daha az görülür </a:t>
            </a:r>
          </a:p>
          <a:p>
            <a:pPr lvl="1">
              <a:lnSpc>
                <a:spcPct val="150000"/>
              </a:lnSpc>
              <a:buFont typeface="Wingdings" panose="05000000000000000000" pitchFamily="2" charset="2"/>
              <a:buChar char="§"/>
            </a:pPr>
            <a:r>
              <a:rPr lang="tr-TR" sz="2000" dirty="0"/>
              <a:t>İnsülin üreten pankreas tümörleri ve </a:t>
            </a:r>
            <a:r>
              <a:rPr lang="tr-TR" sz="2000" dirty="0" err="1"/>
              <a:t>hepatik</a:t>
            </a:r>
            <a:r>
              <a:rPr lang="tr-TR" sz="2000" dirty="0"/>
              <a:t>, adrenal veya </a:t>
            </a:r>
            <a:r>
              <a:rPr lang="tr-TR" sz="2000" dirty="0" err="1"/>
              <a:t>renal</a:t>
            </a:r>
            <a:r>
              <a:rPr lang="tr-TR" sz="2000" dirty="0"/>
              <a:t> yetmezlik de dahil olmak üzere daha şiddetli hastalığın habercisi</a:t>
            </a:r>
          </a:p>
          <a:p>
            <a:pPr lvl="1">
              <a:lnSpc>
                <a:spcPct val="150000"/>
              </a:lnSpc>
              <a:buFont typeface="Wingdings" panose="05000000000000000000" pitchFamily="2" charset="2"/>
              <a:buChar char="§"/>
            </a:pPr>
            <a:r>
              <a:rPr lang="tr-TR" sz="2000" dirty="0"/>
              <a:t>Aşırı insülin veya </a:t>
            </a:r>
            <a:r>
              <a:rPr lang="tr-TR" sz="2000" dirty="0" err="1"/>
              <a:t>sülfonilüre</a:t>
            </a:r>
            <a:r>
              <a:rPr lang="tr-TR" sz="2000" dirty="0"/>
              <a:t> uygulaması sonucu</a:t>
            </a:r>
          </a:p>
          <a:p>
            <a:pPr>
              <a:lnSpc>
                <a:spcPct val="150000"/>
              </a:lnSpc>
              <a:buFont typeface="Wingdings" panose="05000000000000000000" pitchFamily="2" charset="2"/>
              <a:buChar char="v"/>
            </a:pPr>
            <a:r>
              <a:rPr lang="tr-TR" sz="2200" dirty="0"/>
              <a:t>Gerçek açlık hipoglisemisi, </a:t>
            </a:r>
          </a:p>
          <a:p>
            <a:pPr lvl="1">
              <a:lnSpc>
                <a:spcPct val="150000"/>
              </a:lnSpc>
              <a:buFont typeface="Wingdings" panose="05000000000000000000" pitchFamily="2" charset="2"/>
              <a:buChar char="§"/>
            </a:pPr>
            <a:r>
              <a:rPr lang="tr-TR" sz="2000" dirty="0"/>
              <a:t>Uzun süreli açlıkta aynı anda </a:t>
            </a:r>
            <a:r>
              <a:rPr lang="tr-TR" sz="2000" dirty="0" err="1"/>
              <a:t>glukoz</a:t>
            </a:r>
            <a:r>
              <a:rPr lang="tr-TR" sz="2000" dirty="0"/>
              <a:t> ve insülin ölçümü ile teyit edilmelidir. </a:t>
            </a:r>
          </a:p>
          <a:p>
            <a:pPr>
              <a:buFont typeface="Wingdings" panose="05000000000000000000" pitchFamily="2" charset="2"/>
              <a:buChar char="v"/>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3280424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GLUKOZ</a:t>
            </a:r>
          </a:p>
        </p:txBody>
      </p:sp>
      <p:pic>
        <p:nvPicPr>
          <p:cNvPr id="4" name="İçerik Yer Tutucusu 3">
            <a:extLst>
              <a:ext uri="{FF2B5EF4-FFF2-40B4-BE49-F238E27FC236}">
                <a16:creationId xmlns:a16="http://schemas.microsoft.com/office/drawing/2014/main" id="{E261158E-44B9-47B2-9B09-701DFC4298D0}"/>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29121" y="1846263"/>
            <a:ext cx="5594084" cy="4378325"/>
          </a:xfrm>
          <a:prstGeom prst="rect">
            <a:avLst/>
          </a:prstGeom>
          <a:noFill/>
          <a:ln>
            <a:noFill/>
          </a:ln>
        </p:spPr>
      </p:pic>
    </p:spTree>
    <p:extLst>
      <p:ext uri="{BB962C8B-B14F-4D97-AF65-F5344CB8AC3E}">
        <p14:creationId xmlns:p14="http://schemas.microsoft.com/office/powerpoint/2010/main" val="1971185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LİPİD PROFİLİ</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24437"/>
          </a:xfrm>
        </p:spPr>
        <p:txBody>
          <a:bodyPr>
            <a:normAutofit/>
          </a:bodyPr>
          <a:lstStyle/>
          <a:p>
            <a:pPr>
              <a:lnSpc>
                <a:spcPct val="150000"/>
              </a:lnSpc>
              <a:buFont typeface="Wingdings" panose="05000000000000000000" pitchFamily="2" charset="2"/>
              <a:buChar char="v"/>
            </a:pPr>
            <a:r>
              <a:rPr lang="tr-TR" dirty="0" err="1">
                <a:solidFill>
                  <a:schemeClr val="tx1">
                    <a:lumMod val="85000"/>
                    <a:lumOff val="15000"/>
                  </a:schemeClr>
                </a:solidFill>
              </a:rPr>
              <a:t>Lipid</a:t>
            </a:r>
            <a:r>
              <a:rPr lang="tr-TR" dirty="0">
                <a:solidFill>
                  <a:schemeClr val="tx1">
                    <a:lumMod val="85000"/>
                    <a:lumOff val="15000"/>
                  </a:schemeClr>
                </a:solidFill>
              </a:rPr>
              <a:t> düzeyleri genellikle </a:t>
            </a:r>
            <a:r>
              <a:rPr lang="tr-TR" dirty="0" err="1">
                <a:solidFill>
                  <a:schemeClr val="tx1">
                    <a:lumMod val="85000"/>
                    <a:lumOff val="15000"/>
                  </a:schemeClr>
                </a:solidFill>
              </a:rPr>
              <a:t>kardiyovasküler</a:t>
            </a:r>
            <a:r>
              <a:rPr lang="tr-TR" dirty="0">
                <a:solidFill>
                  <a:schemeClr val="tx1">
                    <a:lumMod val="85000"/>
                    <a:lumOff val="15000"/>
                  </a:schemeClr>
                </a:solidFill>
              </a:rPr>
              <a:t> riski değerlendirmek için istenir. </a:t>
            </a:r>
          </a:p>
          <a:p>
            <a:pPr>
              <a:lnSpc>
                <a:spcPct val="150000"/>
              </a:lnSpc>
              <a:buFont typeface="Wingdings" panose="05000000000000000000" pitchFamily="2" charset="2"/>
              <a:buChar char="v"/>
            </a:pPr>
            <a:r>
              <a:rPr lang="tr-TR" dirty="0">
                <a:solidFill>
                  <a:schemeClr val="tx1">
                    <a:lumMod val="85000"/>
                    <a:lumOff val="15000"/>
                  </a:schemeClr>
                </a:solidFill>
              </a:rPr>
              <a:t>Dört ana </a:t>
            </a:r>
            <a:r>
              <a:rPr lang="tr-TR" dirty="0" err="1">
                <a:solidFill>
                  <a:schemeClr val="tx1">
                    <a:lumMod val="85000"/>
                    <a:lumOff val="15000"/>
                  </a:schemeClr>
                </a:solidFill>
              </a:rPr>
              <a:t>lipoprotein</a:t>
            </a:r>
            <a:r>
              <a:rPr lang="tr-TR" dirty="0">
                <a:solidFill>
                  <a:schemeClr val="tx1">
                    <a:lumMod val="85000"/>
                    <a:lumOff val="15000"/>
                  </a:schemeClr>
                </a:solidFill>
              </a:rPr>
              <a:t> sınıfı</a:t>
            </a:r>
          </a:p>
          <a:p>
            <a:pPr lvl="1">
              <a:lnSpc>
                <a:spcPct val="150000"/>
              </a:lnSpc>
              <a:buFont typeface="Wingdings" panose="05000000000000000000" pitchFamily="2" charset="2"/>
              <a:buChar char="v"/>
            </a:pPr>
            <a:r>
              <a:rPr lang="tr-TR" dirty="0" err="1">
                <a:solidFill>
                  <a:schemeClr val="tx1">
                    <a:lumMod val="85000"/>
                    <a:lumOff val="15000"/>
                  </a:schemeClr>
                </a:solidFill>
              </a:rPr>
              <a:t>Şilomikronlar</a:t>
            </a:r>
            <a:r>
              <a:rPr lang="tr-TR" dirty="0">
                <a:solidFill>
                  <a:schemeClr val="tx1">
                    <a:lumMod val="85000"/>
                    <a:lumOff val="15000"/>
                  </a:schemeClr>
                </a:solidFill>
              </a:rPr>
              <a:t>, </a:t>
            </a:r>
          </a:p>
          <a:p>
            <a:pPr lvl="1">
              <a:lnSpc>
                <a:spcPct val="150000"/>
              </a:lnSpc>
              <a:buFont typeface="Wingdings" panose="05000000000000000000" pitchFamily="2" charset="2"/>
              <a:buChar char="v"/>
            </a:pPr>
            <a:r>
              <a:rPr lang="tr-TR" dirty="0">
                <a:solidFill>
                  <a:schemeClr val="tx1">
                    <a:lumMod val="85000"/>
                    <a:lumOff val="15000"/>
                  </a:schemeClr>
                </a:solidFill>
              </a:rPr>
              <a:t>Çok düşük yoğunluklu </a:t>
            </a:r>
            <a:r>
              <a:rPr lang="tr-TR" dirty="0" err="1">
                <a:solidFill>
                  <a:schemeClr val="tx1">
                    <a:lumMod val="85000"/>
                    <a:lumOff val="15000"/>
                  </a:schemeClr>
                </a:solidFill>
              </a:rPr>
              <a:t>lipoprotein</a:t>
            </a:r>
            <a:r>
              <a:rPr lang="tr-TR" dirty="0">
                <a:solidFill>
                  <a:schemeClr val="tx1">
                    <a:lumMod val="85000"/>
                    <a:lumOff val="15000"/>
                  </a:schemeClr>
                </a:solidFill>
              </a:rPr>
              <a:t> (VLDL), kolesterol (VLDL-C), </a:t>
            </a:r>
          </a:p>
          <a:p>
            <a:pPr lvl="1">
              <a:lnSpc>
                <a:spcPct val="150000"/>
              </a:lnSpc>
              <a:buFont typeface="Wingdings" panose="05000000000000000000" pitchFamily="2" charset="2"/>
              <a:buChar char="v"/>
            </a:pPr>
            <a:r>
              <a:rPr lang="tr-TR" dirty="0">
                <a:solidFill>
                  <a:schemeClr val="tx1">
                    <a:lumMod val="85000"/>
                    <a:lumOff val="15000"/>
                  </a:schemeClr>
                </a:solidFill>
              </a:rPr>
              <a:t>Düşük yoğunluklu </a:t>
            </a:r>
            <a:r>
              <a:rPr lang="tr-TR" dirty="0" err="1">
                <a:solidFill>
                  <a:schemeClr val="tx1">
                    <a:lumMod val="85000"/>
                    <a:lumOff val="15000"/>
                  </a:schemeClr>
                </a:solidFill>
              </a:rPr>
              <a:t>lipoprotein</a:t>
            </a:r>
            <a:r>
              <a:rPr lang="tr-TR" dirty="0">
                <a:solidFill>
                  <a:schemeClr val="tx1">
                    <a:lumMod val="85000"/>
                    <a:lumOff val="15000"/>
                  </a:schemeClr>
                </a:solidFill>
              </a:rPr>
              <a:t> (LDL), kolesterol (LDL-C) ve </a:t>
            </a:r>
          </a:p>
          <a:p>
            <a:pPr lvl="1">
              <a:lnSpc>
                <a:spcPct val="150000"/>
              </a:lnSpc>
              <a:buFont typeface="Wingdings" panose="05000000000000000000" pitchFamily="2" charset="2"/>
              <a:buChar char="v"/>
            </a:pPr>
            <a:r>
              <a:rPr lang="tr-TR" dirty="0">
                <a:solidFill>
                  <a:schemeClr val="tx1">
                    <a:lumMod val="85000"/>
                    <a:lumOff val="15000"/>
                  </a:schemeClr>
                </a:solidFill>
              </a:rPr>
              <a:t>Yüksek yoğunluklu </a:t>
            </a:r>
            <a:r>
              <a:rPr lang="tr-TR" dirty="0" err="1">
                <a:solidFill>
                  <a:schemeClr val="tx1">
                    <a:lumMod val="85000"/>
                    <a:lumOff val="15000"/>
                  </a:schemeClr>
                </a:solidFill>
              </a:rPr>
              <a:t>lipoprotein</a:t>
            </a:r>
            <a:r>
              <a:rPr lang="tr-TR" dirty="0">
                <a:solidFill>
                  <a:schemeClr val="tx1">
                    <a:lumMod val="85000"/>
                    <a:lumOff val="15000"/>
                  </a:schemeClr>
                </a:solidFill>
              </a:rPr>
              <a:t> (HDL), kolesterol (HDL-C) </a:t>
            </a:r>
          </a:p>
        </p:txBody>
      </p:sp>
      <p:pic>
        <p:nvPicPr>
          <p:cNvPr id="5" name="Resim 4">
            <a:extLst>
              <a:ext uri="{FF2B5EF4-FFF2-40B4-BE49-F238E27FC236}">
                <a16:creationId xmlns:a16="http://schemas.microsoft.com/office/drawing/2014/main" id="{AD497D9E-CF0D-44BA-AC79-922B666C5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2037" y="2710772"/>
            <a:ext cx="4496499" cy="3128610"/>
          </a:xfrm>
          <a:prstGeom prst="rect">
            <a:avLst/>
          </a:prstGeom>
        </p:spPr>
      </p:pic>
    </p:spTree>
    <p:extLst>
      <p:ext uri="{BB962C8B-B14F-4D97-AF65-F5344CB8AC3E}">
        <p14:creationId xmlns:p14="http://schemas.microsoft.com/office/powerpoint/2010/main" val="2691699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LİPİD PROFİLİ</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24437"/>
          </a:xfrm>
        </p:spPr>
        <p:txBody>
          <a:bodyPr>
            <a:normAutofit/>
          </a:bodyPr>
          <a:lstStyle/>
          <a:p>
            <a:pPr>
              <a:lnSpc>
                <a:spcPct val="150000"/>
              </a:lnSpc>
              <a:buFont typeface="Wingdings" panose="05000000000000000000" pitchFamily="2" charset="2"/>
              <a:buChar char="v"/>
            </a:pPr>
            <a:r>
              <a:rPr lang="tr-TR" dirty="0">
                <a:solidFill>
                  <a:schemeClr val="tx1">
                    <a:lumMod val="85000"/>
                    <a:lumOff val="15000"/>
                  </a:schemeClr>
                </a:solidFill>
              </a:rPr>
              <a:t>ATP III </a:t>
            </a:r>
            <a:r>
              <a:rPr lang="tr-TR" dirty="0" err="1">
                <a:solidFill>
                  <a:schemeClr val="tx1">
                    <a:lumMod val="85000"/>
                    <a:lumOff val="15000"/>
                  </a:schemeClr>
                </a:solidFill>
              </a:rPr>
              <a:t>taraffından</a:t>
            </a:r>
            <a:r>
              <a:rPr lang="tr-TR" dirty="0">
                <a:solidFill>
                  <a:schemeClr val="tx1">
                    <a:lumMod val="85000"/>
                    <a:lumOff val="15000"/>
                  </a:schemeClr>
                </a:solidFill>
              </a:rPr>
              <a:t> tavsiye edilen standart </a:t>
            </a:r>
            <a:r>
              <a:rPr lang="tr-TR" dirty="0" err="1">
                <a:solidFill>
                  <a:schemeClr val="tx1">
                    <a:lumMod val="85000"/>
                    <a:lumOff val="15000"/>
                  </a:schemeClr>
                </a:solidFill>
              </a:rPr>
              <a:t>lipid</a:t>
            </a:r>
            <a:r>
              <a:rPr lang="tr-TR" dirty="0">
                <a:solidFill>
                  <a:schemeClr val="tx1">
                    <a:lumMod val="85000"/>
                    <a:lumOff val="15000"/>
                  </a:schemeClr>
                </a:solidFill>
              </a:rPr>
              <a:t> profili </a:t>
            </a:r>
          </a:p>
          <a:p>
            <a:pPr lvl="1">
              <a:lnSpc>
                <a:spcPct val="150000"/>
              </a:lnSpc>
              <a:buFont typeface="Wingdings" panose="05000000000000000000" pitchFamily="2" charset="2"/>
              <a:buChar char="§"/>
            </a:pPr>
            <a:r>
              <a:rPr lang="tr-TR" dirty="0">
                <a:solidFill>
                  <a:schemeClr val="tx1">
                    <a:lumMod val="85000"/>
                    <a:lumOff val="15000"/>
                  </a:schemeClr>
                </a:solidFill>
              </a:rPr>
              <a:t>Dokuz saatlik açlık sonrası toplam kolesterol, HDL-C, </a:t>
            </a:r>
            <a:r>
              <a:rPr lang="tr-TR" dirty="0" err="1">
                <a:solidFill>
                  <a:schemeClr val="tx1">
                    <a:lumMod val="85000"/>
                    <a:lumOff val="15000"/>
                  </a:schemeClr>
                </a:solidFill>
              </a:rPr>
              <a:t>trigliseritlerin</a:t>
            </a:r>
            <a:r>
              <a:rPr lang="tr-TR" dirty="0">
                <a:solidFill>
                  <a:schemeClr val="tx1">
                    <a:lumMod val="85000"/>
                    <a:lumOff val="15000"/>
                  </a:schemeClr>
                </a:solidFill>
              </a:rPr>
              <a:t> ve hesaplanmış LDL-C’nin ölçümünü içerir. </a:t>
            </a:r>
          </a:p>
          <a:p>
            <a:pPr lvl="1">
              <a:lnSpc>
                <a:spcPct val="150000"/>
              </a:lnSpc>
              <a:buFont typeface="Wingdings" panose="05000000000000000000" pitchFamily="2" charset="2"/>
              <a:buChar char="§"/>
            </a:pPr>
            <a:r>
              <a:rPr lang="tr-TR" dirty="0">
                <a:solidFill>
                  <a:schemeClr val="tx1">
                    <a:lumMod val="85000"/>
                    <a:lumOff val="15000"/>
                  </a:schemeClr>
                </a:solidFill>
              </a:rPr>
              <a:t>LDL=Total kolesterol-HDL-</a:t>
            </a:r>
            <a:r>
              <a:rPr lang="tr-TR" dirty="0" err="1">
                <a:solidFill>
                  <a:schemeClr val="tx1">
                    <a:lumMod val="85000"/>
                    <a:lumOff val="15000"/>
                  </a:schemeClr>
                </a:solidFill>
              </a:rPr>
              <a:t>Trigliserit</a:t>
            </a:r>
            <a:r>
              <a:rPr lang="tr-TR" dirty="0">
                <a:solidFill>
                  <a:schemeClr val="tx1">
                    <a:lumMod val="85000"/>
                    <a:lumOff val="15000"/>
                  </a:schemeClr>
                </a:solidFill>
              </a:rPr>
              <a:t>/5   (</a:t>
            </a:r>
            <a:r>
              <a:rPr lang="tr-TR" dirty="0" err="1">
                <a:solidFill>
                  <a:schemeClr val="tx1">
                    <a:lumMod val="85000"/>
                    <a:lumOff val="15000"/>
                  </a:schemeClr>
                </a:solidFill>
              </a:rPr>
              <a:t>Friedewald</a:t>
            </a:r>
            <a:r>
              <a:rPr lang="tr-TR" dirty="0">
                <a:solidFill>
                  <a:schemeClr val="tx1">
                    <a:lumMod val="85000"/>
                    <a:lumOff val="15000"/>
                  </a:schemeClr>
                </a:solidFill>
              </a:rPr>
              <a:t> formülü )</a:t>
            </a:r>
          </a:p>
          <a:p>
            <a:pPr>
              <a:lnSpc>
                <a:spcPct val="150000"/>
              </a:lnSpc>
              <a:buFont typeface="Wingdings" panose="05000000000000000000" pitchFamily="2" charset="2"/>
              <a:buChar char="v"/>
            </a:pPr>
            <a:r>
              <a:rPr lang="tr-TR" dirty="0" err="1">
                <a:solidFill>
                  <a:schemeClr val="tx1">
                    <a:lumMod val="85000"/>
                    <a:lumOff val="15000"/>
                  </a:schemeClr>
                </a:solidFill>
              </a:rPr>
              <a:t>LDL’yi</a:t>
            </a:r>
            <a:r>
              <a:rPr lang="tr-TR" dirty="0">
                <a:solidFill>
                  <a:schemeClr val="tx1">
                    <a:lumMod val="85000"/>
                    <a:lumOff val="15000"/>
                  </a:schemeClr>
                </a:solidFill>
              </a:rPr>
              <a:t> hesaplamak için kullanılan </a:t>
            </a:r>
            <a:r>
              <a:rPr lang="tr-TR" dirty="0" err="1">
                <a:solidFill>
                  <a:schemeClr val="tx1">
                    <a:lumMod val="85000"/>
                    <a:lumOff val="15000"/>
                  </a:schemeClr>
                </a:solidFill>
              </a:rPr>
              <a:t>Friedewald</a:t>
            </a:r>
            <a:r>
              <a:rPr lang="tr-TR" dirty="0">
                <a:solidFill>
                  <a:schemeClr val="tx1">
                    <a:lumMod val="85000"/>
                    <a:lumOff val="15000"/>
                  </a:schemeClr>
                </a:solidFill>
              </a:rPr>
              <a:t> formülü aşağıdaki üç koşulda geçerli değil</a:t>
            </a:r>
          </a:p>
          <a:p>
            <a:pPr lvl="1">
              <a:lnSpc>
                <a:spcPct val="150000"/>
              </a:lnSpc>
              <a:buFont typeface="Wingdings" panose="05000000000000000000" pitchFamily="2" charset="2"/>
              <a:buChar char="§"/>
            </a:pPr>
            <a:r>
              <a:rPr lang="tr-TR" dirty="0" err="1">
                <a:solidFill>
                  <a:schemeClr val="tx1">
                    <a:lumMod val="85000"/>
                    <a:lumOff val="15000"/>
                  </a:schemeClr>
                </a:solidFill>
              </a:rPr>
              <a:t>Şilomikron</a:t>
            </a:r>
            <a:r>
              <a:rPr lang="tr-TR" dirty="0">
                <a:solidFill>
                  <a:schemeClr val="tx1">
                    <a:lumMod val="85000"/>
                    <a:lumOff val="15000"/>
                  </a:schemeClr>
                </a:solidFill>
              </a:rPr>
              <a:t>  mevcut olduğunda, </a:t>
            </a:r>
          </a:p>
          <a:p>
            <a:pPr lvl="1">
              <a:lnSpc>
                <a:spcPct val="150000"/>
              </a:lnSpc>
              <a:buFont typeface="Wingdings" panose="05000000000000000000" pitchFamily="2" charset="2"/>
              <a:buChar char="§"/>
            </a:pPr>
            <a:r>
              <a:rPr lang="tr-TR" dirty="0" err="1">
                <a:solidFill>
                  <a:schemeClr val="tx1">
                    <a:lumMod val="85000"/>
                    <a:lumOff val="15000"/>
                  </a:schemeClr>
                </a:solidFill>
              </a:rPr>
              <a:t>Trigliseritler</a:t>
            </a:r>
            <a:r>
              <a:rPr lang="tr-TR" dirty="0">
                <a:solidFill>
                  <a:schemeClr val="tx1">
                    <a:lumMod val="85000"/>
                    <a:lumOff val="15000"/>
                  </a:schemeClr>
                </a:solidFill>
              </a:rPr>
              <a:t> 400 mg/dl’den yüksek olduğunda ve </a:t>
            </a:r>
          </a:p>
          <a:p>
            <a:pPr lvl="1">
              <a:lnSpc>
                <a:spcPct val="150000"/>
              </a:lnSpc>
              <a:buFont typeface="Wingdings" panose="05000000000000000000" pitchFamily="2" charset="2"/>
              <a:buChar char="§"/>
            </a:pPr>
            <a:r>
              <a:rPr lang="tr-TR" dirty="0" err="1">
                <a:solidFill>
                  <a:schemeClr val="tx1">
                    <a:lumMod val="85000"/>
                    <a:lumOff val="15000"/>
                  </a:schemeClr>
                </a:solidFill>
              </a:rPr>
              <a:t>Disbetalipoproteinemi</a:t>
            </a:r>
            <a:r>
              <a:rPr lang="tr-TR" dirty="0">
                <a:solidFill>
                  <a:schemeClr val="tx1">
                    <a:lumMod val="85000"/>
                    <a:lumOff val="15000"/>
                  </a:schemeClr>
                </a:solidFill>
              </a:rPr>
              <a:t> (tip III </a:t>
            </a:r>
            <a:r>
              <a:rPr lang="tr-TR" dirty="0" err="1">
                <a:solidFill>
                  <a:schemeClr val="tx1">
                    <a:lumMod val="85000"/>
                    <a:lumOff val="15000"/>
                  </a:schemeClr>
                </a:solidFill>
              </a:rPr>
              <a:t>hiperlipidemi</a:t>
            </a:r>
            <a:r>
              <a:rPr lang="tr-TR" dirty="0">
                <a:solidFill>
                  <a:schemeClr val="tx1">
                    <a:lumMod val="85000"/>
                    <a:lumOff val="15000"/>
                  </a:schemeClr>
                </a:solidFill>
              </a:rPr>
              <a:t>) olduğunda</a:t>
            </a:r>
          </a:p>
          <a:p>
            <a:pPr>
              <a:lnSpc>
                <a:spcPct val="150000"/>
              </a:lnSpc>
              <a:buFont typeface="Wingdings" panose="05000000000000000000" pitchFamily="2" charset="2"/>
              <a:buChar char="v"/>
            </a:pPr>
            <a:endParaRPr lang="tr-TR" dirty="0">
              <a:solidFill>
                <a:schemeClr val="tx1">
                  <a:lumMod val="85000"/>
                  <a:lumOff val="15000"/>
                </a:schemeClr>
              </a:solidFill>
            </a:endParaRPr>
          </a:p>
          <a:p>
            <a:pPr>
              <a:buFont typeface="Wingdings" panose="05000000000000000000" pitchFamily="2" charset="2"/>
              <a:buChar char="v"/>
            </a:pPr>
            <a:endParaRPr lang="tr-TR" sz="2200" dirty="0">
              <a:solidFill>
                <a:schemeClr val="tx1">
                  <a:lumMod val="85000"/>
                  <a:lumOff val="15000"/>
                </a:schemeClr>
              </a:solidFill>
            </a:endParaRPr>
          </a:p>
        </p:txBody>
      </p:sp>
      <p:pic>
        <p:nvPicPr>
          <p:cNvPr id="5" name="Resim 4">
            <a:extLst>
              <a:ext uri="{FF2B5EF4-FFF2-40B4-BE49-F238E27FC236}">
                <a16:creationId xmlns:a16="http://schemas.microsoft.com/office/drawing/2014/main" id="{0C70F14B-51FB-49B2-BB3B-943261E52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8773" y="4589024"/>
            <a:ext cx="2957399" cy="2172301"/>
          </a:xfrm>
          <a:prstGeom prst="rect">
            <a:avLst/>
          </a:prstGeom>
        </p:spPr>
      </p:pic>
    </p:spTree>
    <p:extLst>
      <p:ext uri="{BB962C8B-B14F-4D97-AF65-F5344CB8AC3E}">
        <p14:creationId xmlns:p14="http://schemas.microsoft.com/office/powerpoint/2010/main" val="3646728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LİPİD PROFİLİ</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347597"/>
          </a:xfrm>
        </p:spPr>
        <p:txBody>
          <a:bodyPr>
            <a:normAutofit/>
          </a:bodyPr>
          <a:lstStyle/>
          <a:p>
            <a:pPr>
              <a:lnSpc>
                <a:spcPct val="150000"/>
              </a:lnSpc>
              <a:buFont typeface="Wingdings" panose="05000000000000000000" pitchFamily="2" charset="2"/>
              <a:buChar char="v"/>
            </a:pPr>
            <a:r>
              <a:rPr lang="tr-TR" dirty="0">
                <a:solidFill>
                  <a:schemeClr val="tx1">
                    <a:lumMod val="85000"/>
                    <a:lumOff val="15000"/>
                  </a:schemeClr>
                </a:solidFill>
              </a:rPr>
              <a:t>Testten önce aç olmamak </a:t>
            </a:r>
          </a:p>
          <a:p>
            <a:pPr lvl="1">
              <a:lnSpc>
                <a:spcPct val="150000"/>
              </a:lnSpc>
              <a:buFont typeface="Wingdings" panose="05000000000000000000" pitchFamily="2" charset="2"/>
              <a:buChar char="§"/>
            </a:pPr>
            <a:r>
              <a:rPr lang="tr-TR" dirty="0" err="1">
                <a:solidFill>
                  <a:schemeClr val="tx1">
                    <a:lumMod val="85000"/>
                    <a:lumOff val="15000"/>
                  </a:schemeClr>
                </a:solidFill>
              </a:rPr>
              <a:t>Trigliseritler</a:t>
            </a:r>
            <a:r>
              <a:rPr lang="tr-TR" dirty="0">
                <a:solidFill>
                  <a:schemeClr val="tx1">
                    <a:lumMod val="85000"/>
                    <a:lumOff val="15000"/>
                  </a:schemeClr>
                </a:solidFill>
              </a:rPr>
              <a:t> yüksektir ve </a:t>
            </a:r>
            <a:r>
              <a:rPr lang="tr-TR" dirty="0" err="1">
                <a:solidFill>
                  <a:schemeClr val="tx1">
                    <a:lumMod val="85000"/>
                    <a:lumOff val="15000"/>
                  </a:schemeClr>
                </a:solidFill>
              </a:rPr>
              <a:t>LDL’nin</a:t>
            </a:r>
            <a:r>
              <a:rPr lang="tr-TR" dirty="0">
                <a:solidFill>
                  <a:schemeClr val="tx1">
                    <a:lumMod val="85000"/>
                    <a:lumOff val="15000"/>
                  </a:schemeClr>
                </a:solidFill>
              </a:rPr>
              <a:t> hafife alınmasına yol açar</a:t>
            </a:r>
          </a:p>
          <a:p>
            <a:pPr lvl="1">
              <a:lnSpc>
                <a:spcPct val="150000"/>
              </a:lnSpc>
              <a:buFont typeface="Wingdings" panose="05000000000000000000" pitchFamily="2" charset="2"/>
              <a:buChar char="§"/>
            </a:pPr>
            <a:r>
              <a:rPr lang="tr-TR" dirty="0">
                <a:solidFill>
                  <a:schemeClr val="tx1">
                    <a:lumMod val="85000"/>
                    <a:lumOff val="15000"/>
                  </a:schemeClr>
                </a:solidFill>
              </a:rPr>
              <a:t>Total kolesterol ve HDL açlık veya </a:t>
            </a:r>
            <a:r>
              <a:rPr lang="tr-TR" dirty="0" err="1">
                <a:solidFill>
                  <a:schemeClr val="tx1">
                    <a:lumMod val="85000"/>
                    <a:lumOff val="15000"/>
                  </a:schemeClr>
                </a:solidFill>
              </a:rPr>
              <a:t>postprandiyal</a:t>
            </a:r>
            <a:r>
              <a:rPr lang="tr-TR" dirty="0">
                <a:solidFill>
                  <a:schemeClr val="tx1">
                    <a:lumMod val="85000"/>
                    <a:lumOff val="15000"/>
                  </a:schemeClr>
                </a:solidFill>
              </a:rPr>
              <a:t> durumda önemli farklılık göstermez. </a:t>
            </a:r>
          </a:p>
          <a:p>
            <a:pPr>
              <a:lnSpc>
                <a:spcPct val="150000"/>
              </a:lnSpc>
              <a:buFont typeface="Wingdings" panose="05000000000000000000" pitchFamily="2" charset="2"/>
              <a:buChar char="v"/>
            </a:pPr>
            <a:r>
              <a:rPr lang="tr-TR" dirty="0">
                <a:solidFill>
                  <a:schemeClr val="tx1">
                    <a:lumMod val="85000"/>
                    <a:lumOff val="15000"/>
                  </a:schemeClr>
                </a:solidFill>
              </a:rPr>
              <a:t>Diyet değişiklikleri yaklaşık 1-2 hafta içindeki </a:t>
            </a:r>
            <a:r>
              <a:rPr lang="tr-TR" dirty="0" err="1">
                <a:solidFill>
                  <a:schemeClr val="tx1">
                    <a:lumMod val="85000"/>
                    <a:lumOff val="15000"/>
                  </a:schemeClr>
                </a:solidFill>
              </a:rPr>
              <a:t>lipid</a:t>
            </a:r>
            <a:r>
              <a:rPr lang="tr-TR" dirty="0">
                <a:solidFill>
                  <a:schemeClr val="tx1">
                    <a:lumMod val="85000"/>
                    <a:lumOff val="15000"/>
                  </a:schemeClr>
                </a:solidFill>
              </a:rPr>
              <a:t> ölçümlerinde kendini belli etmeye başlar</a:t>
            </a:r>
          </a:p>
          <a:p>
            <a:pPr lvl="1">
              <a:lnSpc>
                <a:spcPct val="150000"/>
              </a:lnSpc>
              <a:buFont typeface="Wingdings" panose="05000000000000000000" pitchFamily="2" charset="2"/>
              <a:buChar char="§"/>
            </a:pPr>
            <a:r>
              <a:rPr lang="tr-TR" dirty="0">
                <a:solidFill>
                  <a:schemeClr val="tx1">
                    <a:lumMod val="85000"/>
                    <a:lumOff val="15000"/>
                  </a:schemeClr>
                </a:solidFill>
              </a:rPr>
              <a:t>hastalar testten önce üç hafta stabil bir diyet yapmalıdır. </a:t>
            </a:r>
          </a:p>
          <a:p>
            <a:pPr>
              <a:lnSpc>
                <a:spcPct val="150000"/>
              </a:lnSpc>
              <a:buFont typeface="Wingdings" panose="05000000000000000000" pitchFamily="2" charset="2"/>
              <a:buChar char="v"/>
            </a:pPr>
            <a:r>
              <a:rPr lang="tr-TR" dirty="0" err="1">
                <a:solidFill>
                  <a:schemeClr val="tx1">
                    <a:lumMod val="85000"/>
                    <a:lumOff val="15000"/>
                  </a:schemeClr>
                </a:solidFill>
              </a:rPr>
              <a:t>Trigliseritler</a:t>
            </a:r>
            <a:r>
              <a:rPr lang="tr-TR" dirty="0">
                <a:solidFill>
                  <a:schemeClr val="tx1">
                    <a:lumMod val="85000"/>
                    <a:lumOff val="15000"/>
                  </a:schemeClr>
                </a:solidFill>
              </a:rPr>
              <a:t> </a:t>
            </a:r>
            <a:r>
              <a:rPr lang="tr-TR" dirty="0" err="1">
                <a:solidFill>
                  <a:schemeClr val="tx1">
                    <a:lumMod val="85000"/>
                    <a:lumOff val="15000"/>
                  </a:schemeClr>
                </a:solidFill>
              </a:rPr>
              <a:t>diürnal</a:t>
            </a:r>
            <a:r>
              <a:rPr lang="tr-TR" dirty="0">
                <a:solidFill>
                  <a:schemeClr val="tx1">
                    <a:lumMod val="85000"/>
                    <a:lumOff val="15000"/>
                  </a:schemeClr>
                </a:solidFill>
              </a:rPr>
              <a:t> varyasyona sahip</a:t>
            </a:r>
          </a:p>
          <a:p>
            <a:pPr lvl="1">
              <a:lnSpc>
                <a:spcPct val="150000"/>
              </a:lnSpc>
              <a:buFont typeface="Wingdings" panose="05000000000000000000" pitchFamily="2" charset="2"/>
              <a:buChar char="§"/>
            </a:pPr>
            <a:r>
              <a:rPr lang="tr-TR" dirty="0">
                <a:solidFill>
                  <a:schemeClr val="tx1">
                    <a:lumMod val="85000"/>
                    <a:lumOff val="15000"/>
                  </a:schemeClr>
                </a:solidFill>
              </a:rPr>
              <a:t>Sabah en düşük, öğleden sonra en yüksek değerlere ulaştığı</a:t>
            </a:r>
          </a:p>
          <a:p>
            <a:pPr lvl="1">
              <a:lnSpc>
                <a:spcPct val="150000"/>
              </a:lnSpc>
              <a:buFont typeface="Wingdings" panose="05000000000000000000" pitchFamily="2" charset="2"/>
              <a:buChar char="§"/>
            </a:pPr>
            <a:r>
              <a:rPr lang="tr-TR" dirty="0">
                <a:solidFill>
                  <a:schemeClr val="tx1">
                    <a:lumMod val="85000"/>
                    <a:lumOff val="15000"/>
                  </a:schemeClr>
                </a:solidFill>
              </a:rPr>
              <a:t>Sabah örnekleri tercih edilir. </a:t>
            </a:r>
          </a:p>
        </p:txBody>
      </p:sp>
    </p:spTree>
    <p:extLst>
      <p:ext uri="{BB962C8B-B14F-4D97-AF65-F5344CB8AC3E}">
        <p14:creationId xmlns:p14="http://schemas.microsoft.com/office/powerpoint/2010/main" val="1679366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LİPİD PROFİLİ</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386017"/>
          </a:xfrm>
        </p:spPr>
        <p:txBody>
          <a:bodyPr>
            <a:normAutofit/>
          </a:bodyPr>
          <a:lstStyle/>
          <a:p>
            <a:pPr>
              <a:lnSpc>
                <a:spcPct val="150000"/>
              </a:lnSpc>
              <a:buFont typeface="Wingdings" panose="05000000000000000000" pitchFamily="2" charset="2"/>
              <a:buChar char="v"/>
            </a:pPr>
            <a:r>
              <a:rPr lang="tr-TR" dirty="0" err="1">
                <a:solidFill>
                  <a:schemeClr val="tx1">
                    <a:lumMod val="85000"/>
                    <a:lumOff val="15000"/>
                  </a:schemeClr>
                </a:solidFill>
              </a:rPr>
              <a:t>Major</a:t>
            </a:r>
            <a:r>
              <a:rPr lang="tr-TR" dirty="0">
                <a:solidFill>
                  <a:schemeClr val="tx1">
                    <a:lumMod val="85000"/>
                    <a:lumOff val="15000"/>
                  </a:schemeClr>
                </a:solidFill>
              </a:rPr>
              <a:t> hastalık veya yaralanma durumlarında </a:t>
            </a:r>
            <a:r>
              <a:rPr lang="tr-TR" dirty="0" err="1">
                <a:solidFill>
                  <a:schemeClr val="tx1">
                    <a:lumMod val="85000"/>
                    <a:lumOff val="15000"/>
                  </a:schemeClr>
                </a:solidFill>
              </a:rPr>
              <a:t>lipid</a:t>
            </a:r>
            <a:r>
              <a:rPr lang="tr-TR" dirty="0">
                <a:solidFill>
                  <a:schemeClr val="tx1">
                    <a:lumMod val="85000"/>
                    <a:lumOff val="15000"/>
                  </a:schemeClr>
                </a:solidFill>
              </a:rPr>
              <a:t> ölçümü için 2-3 ay beklemek gerekebilir</a:t>
            </a:r>
          </a:p>
          <a:p>
            <a:pPr>
              <a:lnSpc>
                <a:spcPct val="150000"/>
              </a:lnSpc>
              <a:buFont typeface="Wingdings" panose="05000000000000000000" pitchFamily="2" charset="2"/>
              <a:buChar char="v"/>
            </a:pPr>
            <a:r>
              <a:rPr lang="tr-TR" dirty="0">
                <a:solidFill>
                  <a:schemeClr val="tx1">
                    <a:lumMod val="85000"/>
                    <a:lumOff val="15000"/>
                  </a:schemeClr>
                </a:solidFill>
              </a:rPr>
              <a:t>Kolesterol, </a:t>
            </a:r>
            <a:r>
              <a:rPr lang="tr-TR" dirty="0" err="1">
                <a:solidFill>
                  <a:schemeClr val="tx1">
                    <a:lumMod val="85000"/>
                    <a:lumOff val="15000"/>
                  </a:schemeClr>
                </a:solidFill>
              </a:rPr>
              <a:t>miyokard</a:t>
            </a:r>
            <a:r>
              <a:rPr lang="tr-TR" dirty="0">
                <a:solidFill>
                  <a:schemeClr val="tx1">
                    <a:lumMod val="85000"/>
                    <a:lumOff val="15000"/>
                  </a:schemeClr>
                </a:solidFill>
              </a:rPr>
              <a:t> enfarktüsü sonrası 24 saatte azalır ve 12 haftaya kadar baskılanmış </a:t>
            </a:r>
          </a:p>
          <a:p>
            <a:pPr>
              <a:lnSpc>
                <a:spcPct val="150000"/>
              </a:lnSpc>
              <a:buFont typeface="Wingdings" panose="05000000000000000000" pitchFamily="2" charset="2"/>
              <a:buChar char="v"/>
            </a:pPr>
            <a:r>
              <a:rPr lang="tr-TR" dirty="0" err="1">
                <a:solidFill>
                  <a:schemeClr val="tx1">
                    <a:lumMod val="85000"/>
                    <a:lumOff val="15000"/>
                  </a:schemeClr>
                </a:solidFill>
              </a:rPr>
              <a:t>Sekonder</a:t>
            </a:r>
            <a:r>
              <a:rPr lang="tr-TR" dirty="0">
                <a:solidFill>
                  <a:schemeClr val="tx1">
                    <a:lumMod val="85000"/>
                    <a:lumOff val="15000"/>
                  </a:schemeClr>
                </a:solidFill>
              </a:rPr>
              <a:t> </a:t>
            </a:r>
            <a:r>
              <a:rPr lang="tr-TR" dirty="0" err="1">
                <a:solidFill>
                  <a:schemeClr val="tx1">
                    <a:lumMod val="85000"/>
                    <a:lumOff val="15000"/>
                  </a:schemeClr>
                </a:solidFill>
              </a:rPr>
              <a:t>dislipideminin</a:t>
            </a:r>
            <a:r>
              <a:rPr lang="tr-TR" dirty="0">
                <a:solidFill>
                  <a:schemeClr val="tx1">
                    <a:lumMod val="85000"/>
                    <a:lumOff val="15000"/>
                  </a:schemeClr>
                </a:solidFill>
              </a:rPr>
              <a:t> başlıca nedenleri </a:t>
            </a:r>
          </a:p>
          <a:p>
            <a:pPr lvl="1">
              <a:lnSpc>
                <a:spcPct val="150000"/>
              </a:lnSpc>
              <a:buFont typeface="Wingdings" panose="05000000000000000000" pitchFamily="2" charset="2"/>
              <a:buChar char="v"/>
            </a:pPr>
            <a:r>
              <a:rPr lang="tr-TR" dirty="0" err="1">
                <a:solidFill>
                  <a:schemeClr val="tx1">
                    <a:lumMod val="85000"/>
                    <a:lumOff val="15000"/>
                  </a:schemeClr>
                </a:solidFill>
              </a:rPr>
              <a:t>Diabetes</a:t>
            </a:r>
            <a:r>
              <a:rPr lang="tr-TR" dirty="0">
                <a:solidFill>
                  <a:schemeClr val="tx1">
                    <a:lumMod val="85000"/>
                    <a:lumOff val="15000"/>
                  </a:schemeClr>
                </a:solidFill>
              </a:rPr>
              <a:t> </a:t>
            </a:r>
            <a:r>
              <a:rPr lang="tr-TR" dirty="0" err="1">
                <a:solidFill>
                  <a:schemeClr val="tx1">
                    <a:lumMod val="85000"/>
                    <a:lumOff val="15000"/>
                  </a:schemeClr>
                </a:solidFill>
              </a:rPr>
              <a:t>mellitus</a:t>
            </a:r>
            <a:r>
              <a:rPr lang="tr-TR" dirty="0">
                <a:solidFill>
                  <a:schemeClr val="tx1">
                    <a:lumMod val="85000"/>
                    <a:lumOff val="15000"/>
                  </a:schemeClr>
                </a:solidFill>
              </a:rPr>
              <a:t>, </a:t>
            </a:r>
          </a:p>
          <a:p>
            <a:pPr lvl="1">
              <a:lnSpc>
                <a:spcPct val="150000"/>
              </a:lnSpc>
              <a:buFont typeface="Wingdings" panose="05000000000000000000" pitchFamily="2" charset="2"/>
              <a:buChar char="v"/>
            </a:pPr>
            <a:r>
              <a:rPr lang="tr-TR" dirty="0" err="1">
                <a:solidFill>
                  <a:schemeClr val="tx1">
                    <a:lumMod val="85000"/>
                    <a:lumOff val="15000"/>
                  </a:schemeClr>
                </a:solidFill>
              </a:rPr>
              <a:t>Hipotiroidizm</a:t>
            </a:r>
            <a:r>
              <a:rPr lang="tr-TR" dirty="0">
                <a:solidFill>
                  <a:schemeClr val="tx1">
                    <a:lumMod val="85000"/>
                    <a:lumOff val="15000"/>
                  </a:schemeClr>
                </a:solidFill>
              </a:rPr>
              <a:t>, </a:t>
            </a:r>
          </a:p>
          <a:p>
            <a:pPr lvl="1">
              <a:lnSpc>
                <a:spcPct val="150000"/>
              </a:lnSpc>
              <a:buFont typeface="Wingdings" panose="05000000000000000000" pitchFamily="2" charset="2"/>
              <a:buChar char="v"/>
            </a:pPr>
            <a:r>
              <a:rPr lang="tr-TR" dirty="0" err="1">
                <a:solidFill>
                  <a:schemeClr val="tx1">
                    <a:lumMod val="85000"/>
                    <a:lumOff val="15000"/>
                  </a:schemeClr>
                </a:solidFill>
              </a:rPr>
              <a:t>Nefrotik</a:t>
            </a:r>
            <a:r>
              <a:rPr lang="tr-TR" dirty="0">
                <a:solidFill>
                  <a:schemeClr val="tx1">
                    <a:lumMod val="85000"/>
                    <a:lumOff val="15000"/>
                  </a:schemeClr>
                </a:solidFill>
              </a:rPr>
              <a:t> sendrom ve </a:t>
            </a:r>
          </a:p>
          <a:p>
            <a:pPr lvl="1">
              <a:lnSpc>
                <a:spcPct val="150000"/>
              </a:lnSpc>
              <a:buFont typeface="Wingdings" panose="05000000000000000000" pitchFamily="2" charset="2"/>
              <a:buChar char="v"/>
            </a:pPr>
            <a:r>
              <a:rPr lang="tr-TR" dirty="0" err="1">
                <a:solidFill>
                  <a:schemeClr val="tx1">
                    <a:lumMod val="85000"/>
                    <a:lumOff val="15000"/>
                  </a:schemeClr>
                </a:solidFill>
              </a:rPr>
              <a:t>Obstrüktif</a:t>
            </a:r>
            <a:r>
              <a:rPr lang="tr-TR" dirty="0">
                <a:solidFill>
                  <a:schemeClr val="tx1">
                    <a:lumMod val="85000"/>
                    <a:lumOff val="15000"/>
                  </a:schemeClr>
                </a:solidFill>
              </a:rPr>
              <a:t> karaciğer hastalığı</a:t>
            </a:r>
          </a:p>
        </p:txBody>
      </p:sp>
      <p:graphicFrame>
        <p:nvGraphicFramePr>
          <p:cNvPr id="4" name="Tablo 4">
            <a:extLst>
              <a:ext uri="{FF2B5EF4-FFF2-40B4-BE49-F238E27FC236}">
                <a16:creationId xmlns:a16="http://schemas.microsoft.com/office/drawing/2014/main" id="{FBDBC5B3-C0F2-45A7-A44F-65886DD1C6C9}"/>
              </a:ext>
            </a:extLst>
          </p:cNvPr>
          <p:cNvGraphicFramePr>
            <a:graphicFrameLocks/>
          </p:cNvGraphicFramePr>
          <p:nvPr/>
        </p:nvGraphicFramePr>
        <p:xfrm>
          <a:off x="6129295" y="3066197"/>
          <a:ext cx="6062705" cy="3505200"/>
        </p:xfrm>
        <a:graphic>
          <a:graphicData uri="http://schemas.openxmlformats.org/drawingml/2006/table">
            <a:tbl>
              <a:tblPr firstRow="1" bandRow="1">
                <a:tableStyleId>{5C22544A-7EE6-4342-B048-85BDC9FD1C3A}</a:tableStyleId>
              </a:tblPr>
              <a:tblGrid>
                <a:gridCol w="2011386">
                  <a:extLst>
                    <a:ext uri="{9D8B030D-6E8A-4147-A177-3AD203B41FA5}">
                      <a16:colId xmlns:a16="http://schemas.microsoft.com/office/drawing/2014/main" val="359678121"/>
                    </a:ext>
                  </a:extLst>
                </a:gridCol>
                <a:gridCol w="1301982">
                  <a:extLst>
                    <a:ext uri="{9D8B030D-6E8A-4147-A177-3AD203B41FA5}">
                      <a16:colId xmlns:a16="http://schemas.microsoft.com/office/drawing/2014/main" val="2928353195"/>
                    </a:ext>
                  </a:extLst>
                </a:gridCol>
                <a:gridCol w="935408">
                  <a:extLst>
                    <a:ext uri="{9D8B030D-6E8A-4147-A177-3AD203B41FA5}">
                      <a16:colId xmlns:a16="http://schemas.microsoft.com/office/drawing/2014/main" val="2179863647"/>
                    </a:ext>
                  </a:extLst>
                </a:gridCol>
                <a:gridCol w="960689">
                  <a:extLst>
                    <a:ext uri="{9D8B030D-6E8A-4147-A177-3AD203B41FA5}">
                      <a16:colId xmlns:a16="http://schemas.microsoft.com/office/drawing/2014/main" val="2037145457"/>
                    </a:ext>
                  </a:extLst>
                </a:gridCol>
                <a:gridCol w="853240">
                  <a:extLst>
                    <a:ext uri="{9D8B030D-6E8A-4147-A177-3AD203B41FA5}">
                      <a16:colId xmlns:a16="http://schemas.microsoft.com/office/drawing/2014/main" val="130943185"/>
                    </a:ext>
                  </a:extLst>
                </a:gridCol>
              </a:tblGrid>
              <a:tr h="270742">
                <a:tc gridSpan="5">
                  <a:txBody>
                    <a:bodyPr/>
                    <a:lstStyle/>
                    <a:p>
                      <a:pPr algn="ctr"/>
                      <a:r>
                        <a:rPr lang="tr-TR" sz="1500" dirty="0"/>
                        <a:t>İlaçların </a:t>
                      </a:r>
                      <a:r>
                        <a:rPr lang="tr-TR" sz="1500" dirty="0" err="1"/>
                        <a:t>lipid</a:t>
                      </a:r>
                      <a:r>
                        <a:rPr lang="tr-TR" sz="1500" dirty="0"/>
                        <a:t> değerleri üzerine etkileri</a:t>
                      </a:r>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extLst>
                  <a:ext uri="{0D108BD9-81ED-4DB2-BD59-A6C34878D82A}">
                    <a16:rowId xmlns:a16="http://schemas.microsoft.com/office/drawing/2014/main" val="887317416"/>
                  </a:ext>
                </a:extLst>
              </a:tr>
              <a:tr h="244957">
                <a:tc>
                  <a:txBody>
                    <a:bodyPr/>
                    <a:lstStyle/>
                    <a:p>
                      <a:pPr algn="ctr"/>
                      <a:r>
                        <a:rPr lang="tr-TR" sz="1300" b="1" dirty="0"/>
                        <a:t>İlaç</a:t>
                      </a:r>
                    </a:p>
                  </a:txBody>
                  <a:tcPr/>
                </a:tc>
                <a:tc>
                  <a:txBody>
                    <a:bodyPr/>
                    <a:lstStyle/>
                    <a:p>
                      <a:pPr algn="ctr"/>
                      <a:r>
                        <a:rPr lang="tr-TR" sz="1300" b="1" dirty="0"/>
                        <a:t>Total Kolesterol</a:t>
                      </a:r>
                    </a:p>
                  </a:txBody>
                  <a:tcPr/>
                </a:tc>
                <a:tc>
                  <a:txBody>
                    <a:bodyPr/>
                    <a:lstStyle/>
                    <a:p>
                      <a:pPr algn="ctr"/>
                      <a:r>
                        <a:rPr lang="tr-TR" sz="1300" b="1" dirty="0"/>
                        <a:t>LDL</a:t>
                      </a:r>
                    </a:p>
                  </a:txBody>
                  <a:tcPr/>
                </a:tc>
                <a:tc>
                  <a:txBody>
                    <a:bodyPr/>
                    <a:lstStyle/>
                    <a:p>
                      <a:pPr algn="ctr"/>
                      <a:r>
                        <a:rPr lang="tr-TR" sz="1300" b="1" dirty="0"/>
                        <a:t>HDL</a:t>
                      </a:r>
                    </a:p>
                  </a:txBody>
                  <a:tcPr/>
                </a:tc>
                <a:tc>
                  <a:txBody>
                    <a:bodyPr/>
                    <a:lstStyle/>
                    <a:p>
                      <a:pPr algn="ctr"/>
                      <a:r>
                        <a:rPr lang="tr-TR" sz="1300" b="1" dirty="0" err="1"/>
                        <a:t>Trigliserid</a:t>
                      </a:r>
                      <a:endParaRPr lang="tr-TR" sz="1300" b="1" dirty="0"/>
                    </a:p>
                  </a:txBody>
                  <a:tcPr/>
                </a:tc>
                <a:extLst>
                  <a:ext uri="{0D108BD9-81ED-4DB2-BD59-A6C34878D82A}">
                    <a16:rowId xmlns:a16="http://schemas.microsoft.com/office/drawing/2014/main" val="2691964106"/>
                  </a:ext>
                </a:extLst>
              </a:tr>
              <a:tr h="244957">
                <a:tc>
                  <a:txBody>
                    <a:bodyPr/>
                    <a:lstStyle/>
                    <a:p>
                      <a:r>
                        <a:rPr lang="tr-TR" sz="1300" dirty="0" err="1"/>
                        <a:t>Tiyazid</a:t>
                      </a:r>
                      <a:r>
                        <a:rPr lang="tr-TR" sz="1300" dirty="0"/>
                        <a:t> </a:t>
                      </a:r>
                      <a:r>
                        <a:rPr lang="tr-TR" sz="1300" dirty="0" err="1"/>
                        <a:t>diüreitkler</a:t>
                      </a:r>
                      <a:endParaRPr lang="tr-TR" sz="1300" dirty="0"/>
                    </a:p>
                  </a:txBody>
                  <a:tcPr/>
                </a:tc>
                <a:tc>
                  <a:txBody>
                    <a:bodyPr/>
                    <a:lstStyle/>
                    <a:p>
                      <a:pPr algn="ctr"/>
                      <a:r>
                        <a:rPr lang="tr-TR" sz="1300" dirty="0"/>
                        <a:t>Artırır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300" dirty="0"/>
                        <a:t>Artırır</a:t>
                      </a:r>
                    </a:p>
                  </a:txBody>
                  <a:tcPr/>
                </a:tc>
                <a:tc>
                  <a:txBody>
                    <a:bodyPr/>
                    <a:lstStyle/>
                    <a:p>
                      <a:pPr algn="ctr"/>
                      <a:r>
                        <a:rPr lang="tr-TR" sz="13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300" dirty="0"/>
                        <a:t>Artırır</a:t>
                      </a:r>
                    </a:p>
                  </a:txBody>
                  <a:tcPr/>
                </a:tc>
                <a:extLst>
                  <a:ext uri="{0D108BD9-81ED-4DB2-BD59-A6C34878D82A}">
                    <a16:rowId xmlns:a16="http://schemas.microsoft.com/office/drawing/2014/main" val="3959784610"/>
                  </a:ext>
                </a:extLst>
              </a:tr>
              <a:tr h="244957">
                <a:tc>
                  <a:txBody>
                    <a:bodyPr/>
                    <a:lstStyle/>
                    <a:p>
                      <a:r>
                        <a:rPr lang="el-GR" sz="1300" dirty="0"/>
                        <a:t>Β</a:t>
                      </a:r>
                      <a:r>
                        <a:rPr lang="tr-TR" sz="1300" dirty="0"/>
                        <a:t>-</a:t>
                      </a:r>
                      <a:r>
                        <a:rPr lang="tr-TR" sz="1300" dirty="0" err="1"/>
                        <a:t>blokerler</a:t>
                      </a:r>
                      <a:endParaRPr lang="tr-TR" sz="1300" dirty="0"/>
                    </a:p>
                  </a:txBody>
                  <a:tcPr/>
                </a:tc>
                <a:tc>
                  <a:txBody>
                    <a:bodyPr/>
                    <a:lstStyle/>
                    <a:p>
                      <a:pPr algn="ctr"/>
                      <a:r>
                        <a:rPr lang="tr-TR" sz="1300" dirty="0"/>
                        <a:t>-</a:t>
                      </a:r>
                    </a:p>
                  </a:txBody>
                  <a:tcPr/>
                </a:tc>
                <a:tc>
                  <a:txBody>
                    <a:bodyPr/>
                    <a:lstStyle/>
                    <a:p>
                      <a:pPr algn="ctr"/>
                      <a:r>
                        <a:rPr lang="tr-TR" sz="1300" dirty="0"/>
                        <a:t>-</a:t>
                      </a:r>
                    </a:p>
                  </a:txBody>
                  <a:tcPr/>
                </a:tc>
                <a:tc>
                  <a:txBody>
                    <a:bodyPr/>
                    <a:lstStyle/>
                    <a:p>
                      <a:pPr algn="ctr"/>
                      <a:r>
                        <a:rPr lang="tr-TR" sz="1300" dirty="0"/>
                        <a:t>Azaltır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300" dirty="0"/>
                        <a:t>Artırır</a:t>
                      </a:r>
                    </a:p>
                  </a:txBody>
                  <a:tcPr/>
                </a:tc>
                <a:extLst>
                  <a:ext uri="{0D108BD9-81ED-4DB2-BD59-A6C34878D82A}">
                    <a16:rowId xmlns:a16="http://schemas.microsoft.com/office/drawing/2014/main" val="1333282456"/>
                  </a:ext>
                </a:extLst>
              </a:tr>
              <a:tr h="244957">
                <a:tc>
                  <a:txBody>
                    <a:bodyPr/>
                    <a:lstStyle/>
                    <a:p>
                      <a:r>
                        <a:rPr lang="tr-TR" sz="1300" dirty="0"/>
                        <a:t>ɑ-</a:t>
                      </a:r>
                      <a:r>
                        <a:rPr lang="tr-TR" sz="1300" dirty="0" err="1"/>
                        <a:t>blokerler</a:t>
                      </a:r>
                      <a:endParaRPr lang="tr-TR" sz="1300" dirty="0"/>
                    </a:p>
                  </a:txBody>
                  <a:tcPr/>
                </a:tc>
                <a:tc>
                  <a:txBody>
                    <a:bodyPr/>
                    <a:lstStyle/>
                    <a:p>
                      <a:pPr algn="ctr"/>
                      <a:r>
                        <a:rPr lang="tr-TR" sz="1300" dirty="0"/>
                        <a:t>Azaltır</a:t>
                      </a:r>
                    </a:p>
                  </a:txBody>
                  <a:tcPr/>
                </a:tc>
                <a:tc>
                  <a:txBody>
                    <a:bodyPr/>
                    <a:lstStyle/>
                    <a:p>
                      <a:pPr algn="ctr"/>
                      <a:r>
                        <a:rPr lang="tr-TR" sz="1300" dirty="0"/>
                        <a:t>Azaltır</a:t>
                      </a:r>
                    </a:p>
                  </a:txBody>
                  <a:tcPr/>
                </a:tc>
                <a:tc>
                  <a:txBody>
                    <a:bodyPr/>
                    <a:lstStyle/>
                    <a:p>
                      <a:pPr algn="ctr"/>
                      <a:endParaRPr lang="tr-TR" sz="1300" dirty="0"/>
                    </a:p>
                  </a:txBody>
                  <a:tcPr/>
                </a:tc>
                <a:tc>
                  <a:txBody>
                    <a:bodyPr/>
                    <a:lstStyle/>
                    <a:p>
                      <a:pPr algn="ctr"/>
                      <a:r>
                        <a:rPr lang="tr-TR" sz="1300" dirty="0"/>
                        <a:t>Azaltır</a:t>
                      </a:r>
                    </a:p>
                  </a:txBody>
                  <a:tcPr/>
                </a:tc>
                <a:extLst>
                  <a:ext uri="{0D108BD9-81ED-4DB2-BD59-A6C34878D82A}">
                    <a16:rowId xmlns:a16="http://schemas.microsoft.com/office/drawing/2014/main" val="950390921"/>
                  </a:ext>
                </a:extLst>
              </a:tr>
              <a:tr h="244957">
                <a:tc>
                  <a:txBody>
                    <a:bodyPr/>
                    <a:lstStyle/>
                    <a:p>
                      <a:r>
                        <a:rPr lang="tr-TR" sz="1300" dirty="0"/>
                        <a:t>ACE inhibitörleri</a:t>
                      </a:r>
                    </a:p>
                  </a:txBody>
                  <a:tcPr/>
                </a:tc>
                <a:tc>
                  <a:txBody>
                    <a:bodyPr/>
                    <a:lstStyle/>
                    <a:p>
                      <a:pPr algn="ctr"/>
                      <a:r>
                        <a:rPr lang="tr-TR" sz="1300" dirty="0"/>
                        <a:t>-</a:t>
                      </a:r>
                    </a:p>
                  </a:txBody>
                  <a:tcPr/>
                </a:tc>
                <a:tc>
                  <a:txBody>
                    <a:bodyPr/>
                    <a:lstStyle/>
                    <a:p>
                      <a:pPr algn="ctr"/>
                      <a:r>
                        <a:rPr lang="tr-TR" sz="1300" dirty="0"/>
                        <a:t>-</a:t>
                      </a:r>
                    </a:p>
                  </a:txBody>
                  <a:tcPr/>
                </a:tc>
                <a:tc>
                  <a:txBody>
                    <a:bodyPr/>
                    <a:lstStyle/>
                    <a:p>
                      <a:pPr algn="ctr"/>
                      <a:r>
                        <a:rPr lang="tr-TR" sz="1300" dirty="0"/>
                        <a:t>-</a:t>
                      </a:r>
                    </a:p>
                  </a:txBody>
                  <a:tcPr/>
                </a:tc>
                <a:tc>
                  <a:txBody>
                    <a:bodyPr/>
                    <a:lstStyle/>
                    <a:p>
                      <a:pPr algn="ctr"/>
                      <a:r>
                        <a:rPr lang="tr-TR" sz="1300" dirty="0"/>
                        <a:t>-</a:t>
                      </a:r>
                    </a:p>
                  </a:txBody>
                  <a:tcPr/>
                </a:tc>
                <a:extLst>
                  <a:ext uri="{0D108BD9-81ED-4DB2-BD59-A6C34878D82A}">
                    <a16:rowId xmlns:a16="http://schemas.microsoft.com/office/drawing/2014/main" val="1370092779"/>
                  </a:ext>
                </a:extLst>
              </a:tr>
              <a:tr h="244957">
                <a:tc>
                  <a:txBody>
                    <a:bodyPr/>
                    <a:lstStyle/>
                    <a:p>
                      <a:r>
                        <a:rPr lang="tr-TR" sz="1300" dirty="0" err="1"/>
                        <a:t>Ca</a:t>
                      </a:r>
                      <a:r>
                        <a:rPr lang="tr-TR" sz="1300" dirty="0"/>
                        <a:t> kanal </a:t>
                      </a:r>
                      <a:r>
                        <a:rPr lang="tr-TR" sz="1300" dirty="0" err="1"/>
                        <a:t>blokerleri</a:t>
                      </a:r>
                      <a:endParaRPr lang="tr-TR" sz="1300" dirty="0"/>
                    </a:p>
                  </a:txBody>
                  <a:tcPr/>
                </a:tc>
                <a:tc>
                  <a:txBody>
                    <a:bodyPr/>
                    <a:lstStyle/>
                    <a:p>
                      <a:pPr algn="ctr"/>
                      <a:r>
                        <a:rPr lang="tr-TR" sz="1300" dirty="0"/>
                        <a:t>-</a:t>
                      </a:r>
                    </a:p>
                  </a:txBody>
                  <a:tcPr/>
                </a:tc>
                <a:tc>
                  <a:txBody>
                    <a:bodyPr/>
                    <a:lstStyle/>
                    <a:p>
                      <a:pPr algn="ctr"/>
                      <a:r>
                        <a:rPr lang="tr-TR" sz="1300" dirty="0"/>
                        <a:t>-</a:t>
                      </a:r>
                    </a:p>
                  </a:txBody>
                  <a:tcPr/>
                </a:tc>
                <a:tc>
                  <a:txBody>
                    <a:bodyPr/>
                    <a:lstStyle/>
                    <a:p>
                      <a:pPr algn="ctr"/>
                      <a:r>
                        <a:rPr lang="tr-TR" sz="1300" dirty="0"/>
                        <a:t>-</a:t>
                      </a:r>
                    </a:p>
                  </a:txBody>
                  <a:tcPr/>
                </a:tc>
                <a:tc>
                  <a:txBody>
                    <a:bodyPr/>
                    <a:lstStyle/>
                    <a:p>
                      <a:pPr algn="ctr"/>
                      <a:r>
                        <a:rPr lang="tr-TR" sz="1300" dirty="0"/>
                        <a:t>-</a:t>
                      </a:r>
                    </a:p>
                  </a:txBody>
                  <a:tcPr/>
                </a:tc>
                <a:extLst>
                  <a:ext uri="{0D108BD9-81ED-4DB2-BD59-A6C34878D82A}">
                    <a16:rowId xmlns:a16="http://schemas.microsoft.com/office/drawing/2014/main" val="2080312381"/>
                  </a:ext>
                </a:extLst>
              </a:tr>
              <a:tr h="244957">
                <a:tc>
                  <a:txBody>
                    <a:bodyPr/>
                    <a:lstStyle/>
                    <a:p>
                      <a:r>
                        <a:rPr lang="tr-TR" sz="1300" dirty="0"/>
                        <a:t>Karşılanmamış östrojen</a:t>
                      </a:r>
                    </a:p>
                  </a:txBody>
                  <a:tcPr/>
                </a:tc>
                <a:tc>
                  <a:txBody>
                    <a:bodyPr/>
                    <a:lstStyle/>
                    <a:p>
                      <a:pPr algn="ctr"/>
                      <a:r>
                        <a:rPr lang="tr-TR" sz="1300" dirty="0"/>
                        <a:t>Azaltır</a:t>
                      </a:r>
                    </a:p>
                  </a:txBody>
                  <a:tcPr/>
                </a:tc>
                <a:tc>
                  <a:txBody>
                    <a:bodyPr/>
                    <a:lstStyle/>
                    <a:p>
                      <a:pPr algn="ctr"/>
                      <a:r>
                        <a:rPr lang="tr-TR" sz="1300" dirty="0"/>
                        <a:t>Azaltır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300" dirty="0"/>
                        <a:t>Artırır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300" dirty="0"/>
                        <a:t>Artırır</a:t>
                      </a:r>
                    </a:p>
                  </a:txBody>
                  <a:tcPr/>
                </a:tc>
                <a:extLst>
                  <a:ext uri="{0D108BD9-81ED-4DB2-BD59-A6C34878D82A}">
                    <a16:rowId xmlns:a16="http://schemas.microsoft.com/office/drawing/2014/main" val="310408755"/>
                  </a:ext>
                </a:extLst>
              </a:tr>
              <a:tr h="244957">
                <a:tc>
                  <a:txBody>
                    <a:bodyPr/>
                    <a:lstStyle/>
                    <a:p>
                      <a:r>
                        <a:rPr lang="tr-TR" sz="1300" dirty="0"/>
                        <a:t>Karşılanmamış </a:t>
                      </a:r>
                      <a:r>
                        <a:rPr lang="tr-TR" sz="1300" dirty="0" err="1"/>
                        <a:t>progesteron</a:t>
                      </a:r>
                      <a:endParaRPr lang="tr-TR" sz="1300" dirty="0"/>
                    </a:p>
                  </a:txBody>
                  <a:tcPr/>
                </a:tc>
                <a:tc>
                  <a:txBody>
                    <a:bodyPr/>
                    <a:lstStyle/>
                    <a:p>
                      <a:pPr algn="ctr"/>
                      <a:r>
                        <a:rPr lang="tr-TR" sz="13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300" dirty="0"/>
                        <a:t>Artırır</a:t>
                      </a:r>
                    </a:p>
                  </a:txBody>
                  <a:tcPr/>
                </a:tc>
                <a:tc>
                  <a:txBody>
                    <a:bodyPr/>
                    <a:lstStyle/>
                    <a:p>
                      <a:pPr algn="ctr"/>
                      <a:r>
                        <a:rPr lang="tr-TR" sz="1300" dirty="0"/>
                        <a:t>Azaltır</a:t>
                      </a:r>
                    </a:p>
                  </a:txBody>
                  <a:tcPr/>
                </a:tc>
                <a:tc>
                  <a:txBody>
                    <a:bodyPr/>
                    <a:lstStyle/>
                    <a:p>
                      <a:pPr algn="ctr"/>
                      <a:r>
                        <a:rPr lang="tr-TR" sz="1300" dirty="0"/>
                        <a:t>Azaltır</a:t>
                      </a:r>
                    </a:p>
                  </a:txBody>
                  <a:tcPr/>
                </a:tc>
                <a:extLst>
                  <a:ext uri="{0D108BD9-81ED-4DB2-BD59-A6C34878D82A}">
                    <a16:rowId xmlns:a16="http://schemas.microsoft.com/office/drawing/2014/main" val="3567592145"/>
                  </a:ext>
                </a:extLst>
              </a:tr>
              <a:tr h="244957">
                <a:tc>
                  <a:txBody>
                    <a:bodyPr/>
                    <a:lstStyle/>
                    <a:p>
                      <a:r>
                        <a:rPr lang="tr-TR" sz="1300" dirty="0" err="1"/>
                        <a:t>Tomoksifen</a:t>
                      </a:r>
                      <a:endParaRPr lang="tr-TR" sz="1300" dirty="0"/>
                    </a:p>
                  </a:txBody>
                  <a:tcPr/>
                </a:tc>
                <a:tc>
                  <a:txBody>
                    <a:bodyPr/>
                    <a:lstStyle/>
                    <a:p>
                      <a:pPr algn="ctr"/>
                      <a:r>
                        <a:rPr lang="tr-TR" sz="1300" dirty="0"/>
                        <a:t>Azaltır</a:t>
                      </a:r>
                    </a:p>
                  </a:txBody>
                  <a:tcPr/>
                </a:tc>
                <a:tc>
                  <a:txBody>
                    <a:bodyPr/>
                    <a:lstStyle/>
                    <a:p>
                      <a:pPr algn="ctr"/>
                      <a:r>
                        <a:rPr lang="tr-TR" sz="1300" dirty="0"/>
                        <a:t>Azaltır</a:t>
                      </a:r>
                    </a:p>
                  </a:txBody>
                  <a:tcPr/>
                </a:tc>
                <a:tc>
                  <a:txBody>
                    <a:bodyPr/>
                    <a:lstStyle/>
                    <a:p>
                      <a:pPr algn="ctr"/>
                      <a:r>
                        <a:rPr lang="tr-TR" sz="1300" dirty="0"/>
                        <a:t>-</a:t>
                      </a:r>
                    </a:p>
                  </a:txBody>
                  <a:tcPr/>
                </a:tc>
                <a:tc>
                  <a:txBody>
                    <a:bodyPr/>
                    <a:lstStyle/>
                    <a:p>
                      <a:pPr algn="ctr"/>
                      <a:endParaRPr lang="tr-TR" sz="1300" dirty="0"/>
                    </a:p>
                  </a:txBody>
                  <a:tcPr/>
                </a:tc>
                <a:extLst>
                  <a:ext uri="{0D108BD9-81ED-4DB2-BD59-A6C34878D82A}">
                    <a16:rowId xmlns:a16="http://schemas.microsoft.com/office/drawing/2014/main" val="1424404922"/>
                  </a:ext>
                </a:extLst>
              </a:tr>
              <a:tr h="244957">
                <a:tc>
                  <a:txBody>
                    <a:bodyPr/>
                    <a:lstStyle/>
                    <a:p>
                      <a:r>
                        <a:rPr lang="tr-TR" sz="1300" dirty="0" err="1"/>
                        <a:t>İzotretinoin</a:t>
                      </a:r>
                      <a:r>
                        <a:rPr lang="tr-TR" sz="1300" dirty="0"/>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300" dirty="0"/>
                        <a:t>Artırır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300" dirty="0"/>
                        <a:t>Artırır</a:t>
                      </a:r>
                    </a:p>
                  </a:txBody>
                  <a:tcPr/>
                </a:tc>
                <a:tc>
                  <a:txBody>
                    <a:bodyPr/>
                    <a:lstStyle/>
                    <a:p>
                      <a:pPr algn="ctr"/>
                      <a:r>
                        <a:rPr lang="tr-TR" sz="1300" dirty="0"/>
                        <a:t>-/Azaltır</a:t>
                      </a:r>
                    </a:p>
                  </a:txBody>
                  <a:tcPr/>
                </a:tc>
                <a:tc>
                  <a:txBody>
                    <a:bodyPr/>
                    <a:lstStyle/>
                    <a:p>
                      <a:pPr algn="ctr"/>
                      <a:r>
                        <a:rPr lang="tr-TR" sz="1300" dirty="0"/>
                        <a:t>-</a:t>
                      </a:r>
                    </a:p>
                  </a:txBody>
                  <a:tcPr/>
                </a:tc>
                <a:extLst>
                  <a:ext uri="{0D108BD9-81ED-4DB2-BD59-A6C34878D82A}">
                    <a16:rowId xmlns:a16="http://schemas.microsoft.com/office/drawing/2014/main" val="4007360774"/>
                  </a:ext>
                </a:extLst>
              </a:tr>
              <a:tr h="244957">
                <a:tc>
                  <a:txBody>
                    <a:bodyPr/>
                    <a:lstStyle/>
                    <a:p>
                      <a:r>
                        <a:rPr lang="tr-TR" sz="1300" dirty="0" err="1"/>
                        <a:t>Proteaz</a:t>
                      </a:r>
                      <a:r>
                        <a:rPr lang="tr-TR" sz="1300" dirty="0"/>
                        <a:t> inhibitörleri</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300" dirty="0"/>
                        <a:t>Artırır</a:t>
                      </a:r>
                    </a:p>
                  </a:txBody>
                  <a:tcPr/>
                </a:tc>
                <a:tc>
                  <a:txBody>
                    <a:bodyPr/>
                    <a:lstStyle/>
                    <a:p>
                      <a:pPr algn="ctr"/>
                      <a:r>
                        <a:rPr lang="tr-TR" sz="1300" dirty="0"/>
                        <a:t>-</a:t>
                      </a:r>
                    </a:p>
                  </a:txBody>
                  <a:tcPr/>
                </a:tc>
                <a:tc>
                  <a:txBody>
                    <a:bodyPr/>
                    <a:lstStyle/>
                    <a:p>
                      <a:pPr algn="ctr"/>
                      <a:r>
                        <a:rPr lang="tr-TR" sz="13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300" dirty="0"/>
                        <a:t>Artırır</a:t>
                      </a:r>
                    </a:p>
                  </a:txBody>
                  <a:tcPr/>
                </a:tc>
                <a:extLst>
                  <a:ext uri="{0D108BD9-81ED-4DB2-BD59-A6C34878D82A}">
                    <a16:rowId xmlns:a16="http://schemas.microsoft.com/office/drawing/2014/main" val="4060236831"/>
                  </a:ext>
                </a:extLst>
              </a:tr>
            </a:tbl>
          </a:graphicData>
        </a:graphic>
      </p:graphicFrame>
    </p:spTree>
    <p:extLst>
      <p:ext uri="{BB962C8B-B14F-4D97-AF65-F5344CB8AC3E}">
        <p14:creationId xmlns:p14="http://schemas.microsoft.com/office/powerpoint/2010/main" val="478258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AMİNOTRANSFERAZLAR</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p:txBody>
          <a:bodyPr>
            <a:normAutofit/>
          </a:bodyPr>
          <a:lstStyle/>
          <a:p>
            <a:pPr algn="just">
              <a:lnSpc>
                <a:spcPct val="150000"/>
              </a:lnSpc>
              <a:buFont typeface="Wingdings" panose="05000000000000000000" pitchFamily="2" charset="2"/>
              <a:buChar char="v"/>
            </a:pPr>
            <a:r>
              <a:rPr lang="tr-TR" dirty="0"/>
              <a:t>AST; kalp, iskelet kası ve kan gibi diğer dokularda da bulunabilirken </a:t>
            </a:r>
          </a:p>
          <a:p>
            <a:pPr algn="just">
              <a:lnSpc>
                <a:spcPct val="150000"/>
              </a:lnSpc>
              <a:buFont typeface="Wingdings" panose="05000000000000000000" pitchFamily="2" charset="2"/>
              <a:buChar char="v"/>
            </a:pPr>
            <a:r>
              <a:rPr lang="tr-TR" dirty="0"/>
              <a:t>ALT karaciğere daha spesifiktir</a:t>
            </a:r>
          </a:p>
          <a:p>
            <a:pPr algn="just">
              <a:lnSpc>
                <a:spcPct val="150000"/>
              </a:lnSpc>
              <a:buFont typeface="Wingdings" panose="05000000000000000000" pitchFamily="2" charset="2"/>
              <a:buChar char="v"/>
            </a:pPr>
            <a:r>
              <a:rPr lang="tr-TR" dirty="0"/>
              <a:t>AST için 10-40 U/L</a:t>
            </a:r>
          </a:p>
          <a:p>
            <a:pPr algn="just">
              <a:lnSpc>
                <a:spcPct val="150000"/>
              </a:lnSpc>
              <a:buFont typeface="Wingdings" panose="05000000000000000000" pitchFamily="2" charset="2"/>
              <a:buChar char="v"/>
            </a:pPr>
            <a:r>
              <a:rPr lang="tr-TR" dirty="0"/>
              <a:t>ALT için 15-40 U/L </a:t>
            </a:r>
          </a:p>
          <a:p>
            <a:pPr algn="just">
              <a:lnSpc>
                <a:spcPct val="150000"/>
              </a:lnSpc>
              <a:buFont typeface="Wingdings" panose="05000000000000000000" pitchFamily="2" charset="2"/>
              <a:buChar char="v"/>
            </a:pPr>
            <a:r>
              <a:rPr lang="tr-TR" dirty="0"/>
              <a:t>Hücre hasarı ya da ölümü olduğunda </a:t>
            </a:r>
            <a:r>
              <a:rPr lang="tr-TR" dirty="0" err="1"/>
              <a:t>hepatositlerden</a:t>
            </a:r>
            <a:r>
              <a:rPr lang="tr-TR" dirty="0"/>
              <a:t> salınır</a:t>
            </a:r>
            <a:endParaRPr lang="tr-TR" dirty="0">
              <a:solidFill>
                <a:schemeClr val="tx1">
                  <a:lumMod val="85000"/>
                  <a:lumOff val="15000"/>
                </a:schemeClr>
              </a:solidFill>
            </a:endParaRPr>
          </a:p>
        </p:txBody>
      </p:sp>
      <p:pic>
        <p:nvPicPr>
          <p:cNvPr id="5" name="Resim 4">
            <a:extLst>
              <a:ext uri="{FF2B5EF4-FFF2-40B4-BE49-F238E27FC236}">
                <a16:creationId xmlns:a16="http://schemas.microsoft.com/office/drawing/2014/main" id="{F72CB8FD-5935-40C4-890C-26C2AA903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2203" y="1845734"/>
            <a:ext cx="3683189" cy="1917799"/>
          </a:xfrm>
          <a:prstGeom prst="rect">
            <a:avLst/>
          </a:prstGeom>
        </p:spPr>
      </p:pic>
    </p:spTree>
    <p:extLst>
      <p:ext uri="{BB962C8B-B14F-4D97-AF65-F5344CB8AC3E}">
        <p14:creationId xmlns:p14="http://schemas.microsoft.com/office/powerpoint/2010/main" val="3201656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a:xfrm>
            <a:off x="1097280" y="286603"/>
            <a:ext cx="10236670" cy="1450757"/>
          </a:xfrm>
        </p:spPr>
        <p:txBody>
          <a:bodyPr>
            <a:normAutofit/>
          </a:bodyPr>
          <a:lstStyle/>
          <a:p>
            <a:r>
              <a:rPr lang="tr-TR" b="1" i="0" u="none" strike="noStrike" baseline="0" dirty="0" err="1"/>
              <a:t>Venöz</a:t>
            </a:r>
            <a:r>
              <a:rPr lang="tr-TR" b="1" i="0" u="none" strike="noStrike" baseline="0" dirty="0"/>
              <a:t> Kan Örneği Alınması ve Hazırlanması</a:t>
            </a:r>
            <a:endParaRPr lang="tr-TR" b="1" dirty="0"/>
          </a:p>
        </p:txBody>
      </p:sp>
      <p:pic>
        <p:nvPicPr>
          <p:cNvPr id="5" name="İçerik Yer Tutucusu 4" descr="metin içeren bir resim&#10;&#10;Açıklama otomatik olarak oluşturuldu">
            <a:extLst>
              <a:ext uri="{FF2B5EF4-FFF2-40B4-BE49-F238E27FC236}">
                <a16:creationId xmlns:a16="http://schemas.microsoft.com/office/drawing/2014/main" id="{F4858170-7B65-498C-920E-FE3AA5BF67A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68602" y="1840372"/>
            <a:ext cx="3135969" cy="1264066"/>
          </a:xfrm>
        </p:spPr>
      </p:pic>
      <p:pic>
        <p:nvPicPr>
          <p:cNvPr id="7" name="Resim 6" descr="metin içeren bir resim&#10;&#10;Açıklama otomatik olarak oluşturuldu">
            <a:extLst>
              <a:ext uri="{FF2B5EF4-FFF2-40B4-BE49-F238E27FC236}">
                <a16:creationId xmlns:a16="http://schemas.microsoft.com/office/drawing/2014/main" id="{DC34A1A5-953C-4D4A-BFDD-53B0ADDD0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8602" y="3296986"/>
            <a:ext cx="3135970" cy="1251962"/>
          </a:xfrm>
          <a:prstGeom prst="rect">
            <a:avLst/>
          </a:prstGeom>
        </p:spPr>
      </p:pic>
      <p:sp>
        <p:nvSpPr>
          <p:cNvPr id="6" name="İçerik Yer Tutucusu 2">
            <a:extLst>
              <a:ext uri="{FF2B5EF4-FFF2-40B4-BE49-F238E27FC236}">
                <a16:creationId xmlns:a16="http://schemas.microsoft.com/office/drawing/2014/main" id="{DD0A1122-7C4A-4F5C-B062-1DB0E63AC949}"/>
              </a:ext>
            </a:extLst>
          </p:cNvPr>
          <p:cNvSpPr txBox="1">
            <a:spLocks/>
          </p:cNvSpPr>
          <p:nvPr/>
        </p:nvSpPr>
        <p:spPr>
          <a:xfrm>
            <a:off x="1097280" y="1845733"/>
            <a:ext cx="6863380" cy="434651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lnSpc>
                <a:spcPct val="150000"/>
              </a:lnSpc>
              <a:buFont typeface="Wingdings" panose="05000000000000000000" pitchFamily="2" charset="2"/>
              <a:buChar char="v"/>
            </a:pPr>
            <a:r>
              <a:rPr lang="tr-TR" dirty="0" err="1"/>
              <a:t>Venöz</a:t>
            </a:r>
            <a:r>
              <a:rPr lang="tr-TR" dirty="0"/>
              <a:t> kan alımı için uygun değil</a:t>
            </a:r>
          </a:p>
          <a:p>
            <a:pPr lvl="1" algn="just">
              <a:lnSpc>
                <a:spcPct val="150000"/>
              </a:lnSpc>
              <a:buFont typeface="Wingdings" panose="05000000000000000000" pitchFamily="2" charset="2"/>
              <a:buChar char="§"/>
            </a:pPr>
            <a:r>
              <a:rPr lang="tr-TR" dirty="0"/>
              <a:t>Fistül</a:t>
            </a:r>
          </a:p>
          <a:p>
            <a:pPr lvl="1" algn="just">
              <a:lnSpc>
                <a:spcPct val="150000"/>
              </a:lnSpc>
              <a:buFont typeface="Wingdings" panose="05000000000000000000" pitchFamily="2" charset="2"/>
              <a:buChar char="§"/>
            </a:pPr>
            <a:r>
              <a:rPr lang="tr-TR" dirty="0"/>
              <a:t>Damar </a:t>
            </a:r>
            <a:r>
              <a:rPr lang="tr-TR" dirty="0" err="1"/>
              <a:t>grefti</a:t>
            </a:r>
            <a:r>
              <a:rPr lang="tr-TR" dirty="0"/>
              <a:t> uygulanmış /</a:t>
            </a:r>
            <a:r>
              <a:rPr lang="tr-TR" dirty="0" err="1"/>
              <a:t>mastektomili</a:t>
            </a:r>
            <a:r>
              <a:rPr lang="tr-TR" dirty="0"/>
              <a:t> meme tarafındaki kol</a:t>
            </a:r>
          </a:p>
          <a:p>
            <a:pPr lvl="1" algn="just">
              <a:lnSpc>
                <a:spcPct val="150000"/>
              </a:lnSpc>
              <a:buFont typeface="Wingdings" panose="05000000000000000000" pitchFamily="2" charset="2"/>
              <a:buChar char="§"/>
            </a:pPr>
            <a:r>
              <a:rPr lang="tr-TR" dirty="0"/>
              <a:t>Ödemli ve </a:t>
            </a:r>
            <a:r>
              <a:rPr lang="tr-TR" dirty="0" err="1"/>
              <a:t>skarlı</a:t>
            </a:r>
            <a:r>
              <a:rPr lang="tr-TR" dirty="0"/>
              <a:t> bölgeler</a:t>
            </a:r>
          </a:p>
          <a:p>
            <a:pPr lvl="1" algn="just">
              <a:lnSpc>
                <a:spcPct val="150000"/>
              </a:lnSpc>
              <a:buFont typeface="Wingdings" panose="05000000000000000000" pitchFamily="2" charset="2"/>
              <a:buChar char="§"/>
            </a:pPr>
            <a:r>
              <a:rPr lang="tr-TR" dirty="0" err="1"/>
              <a:t>Hematomlu</a:t>
            </a:r>
            <a:r>
              <a:rPr lang="tr-TR" dirty="0"/>
              <a:t> kol</a:t>
            </a:r>
          </a:p>
          <a:p>
            <a:pPr lvl="1" algn="just">
              <a:lnSpc>
                <a:spcPct val="150000"/>
              </a:lnSpc>
              <a:buFont typeface="Wingdings" panose="05000000000000000000" pitchFamily="2" charset="2"/>
              <a:buChar char="§"/>
            </a:pPr>
            <a:r>
              <a:rPr lang="tr-TR" dirty="0"/>
              <a:t>Kan transfüzyonu ile IV sıvı tedavisi uygulanan kolda üst seviyeler</a:t>
            </a:r>
          </a:p>
          <a:p>
            <a:pPr>
              <a:lnSpc>
                <a:spcPct val="150000"/>
              </a:lnSpc>
              <a:buFont typeface="Wingdings" panose="05000000000000000000" pitchFamily="2" charset="2"/>
              <a:buChar char="v"/>
            </a:pPr>
            <a:endParaRPr lang="tr-TR" dirty="0"/>
          </a:p>
        </p:txBody>
      </p:sp>
    </p:spTree>
    <p:extLst>
      <p:ext uri="{BB962C8B-B14F-4D97-AF65-F5344CB8AC3E}">
        <p14:creationId xmlns:p14="http://schemas.microsoft.com/office/powerpoint/2010/main" val="1515167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AMİNOTRANSFERAZLAR</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p:txBody>
          <a:bodyPr>
            <a:normAutofit/>
          </a:bodyPr>
          <a:lstStyle/>
          <a:p>
            <a:pPr algn="just">
              <a:lnSpc>
                <a:spcPct val="150000"/>
              </a:lnSpc>
              <a:buFont typeface="Wingdings" panose="05000000000000000000" pitchFamily="2" charset="2"/>
              <a:buChar char="v"/>
            </a:pPr>
            <a:r>
              <a:rPr lang="tr-TR" dirty="0"/>
              <a:t>Karaciğer hastalığının şiddeti veya </a:t>
            </a:r>
            <a:r>
              <a:rPr lang="tr-TR" dirty="0" err="1"/>
              <a:t>prognozu</a:t>
            </a:r>
            <a:r>
              <a:rPr lang="tr-TR" dirty="0"/>
              <a:t> ile kesin ilişki bulunmasa da</a:t>
            </a:r>
          </a:p>
          <a:p>
            <a:pPr lvl="1" algn="just">
              <a:lnSpc>
                <a:spcPct val="150000"/>
              </a:lnSpc>
              <a:buFont typeface="Wingdings" panose="05000000000000000000" pitchFamily="2" charset="2"/>
              <a:buChar char="§"/>
            </a:pPr>
            <a:r>
              <a:rPr lang="tr-TR" dirty="0" err="1"/>
              <a:t>Aminotransferazların</a:t>
            </a:r>
            <a:r>
              <a:rPr lang="tr-TR" dirty="0"/>
              <a:t> </a:t>
            </a:r>
            <a:r>
              <a:rPr lang="tr-TR" dirty="0" err="1"/>
              <a:t>yüsekliğinin</a:t>
            </a:r>
            <a:r>
              <a:rPr lang="tr-TR" dirty="0"/>
              <a:t> miktarı ve </a:t>
            </a:r>
            <a:r>
              <a:rPr lang="tr-TR" dirty="0" err="1"/>
              <a:t>AST’nin</a:t>
            </a:r>
            <a:r>
              <a:rPr lang="tr-TR" dirty="0"/>
              <a:t> </a:t>
            </a:r>
            <a:r>
              <a:rPr lang="tr-TR" dirty="0" err="1"/>
              <a:t>ALT’ye</a:t>
            </a:r>
            <a:r>
              <a:rPr lang="tr-TR" dirty="0"/>
              <a:t> oranı hastalığın nedeni yönelik fikir</a:t>
            </a:r>
            <a:endParaRPr lang="tr-TR" b="1" dirty="0"/>
          </a:p>
          <a:p>
            <a:pPr algn="just">
              <a:lnSpc>
                <a:spcPct val="150000"/>
              </a:lnSpc>
              <a:buFont typeface="Wingdings" panose="05000000000000000000" pitchFamily="2" charset="2"/>
              <a:buChar char="v"/>
            </a:pPr>
            <a:r>
              <a:rPr lang="tr-TR" dirty="0"/>
              <a:t>Hafif yükselmiş ALT ya da AST (üst sınırın beş katından fazla) ve </a:t>
            </a:r>
            <a:r>
              <a:rPr lang="tr-TR" dirty="0" err="1"/>
              <a:t>ALT’nin</a:t>
            </a:r>
            <a:r>
              <a:rPr lang="tr-TR" dirty="0"/>
              <a:t> </a:t>
            </a:r>
            <a:r>
              <a:rPr lang="tr-TR" dirty="0" err="1"/>
              <a:t>AST’den</a:t>
            </a:r>
            <a:r>
              <a:rPr lang="tr-TR" dirty="0"/>
              <a:t> yüksek olduğu durumlar </a:t>
            </a:r>
          </a:p>
          <a:p>
            <a:pPr lvl="1" algn="just">
              <a:lnSpc>
                <a:spcPct val="150000"/>
              </a:lnSpc>
              <a:buFont typeface="Wingdings" panose="05000000000000000000" pitchFamily="2" charset="2"/>
              <a:buChar char="§"/>
            </a:pPr>
            <a:r>
              <a:rPr lang="tr-TR" sz="2000" dirty="0"/>
              <a:t>Sıklıkla Kronik </a:t>
            </a:r>
            <a:r>
              <a:rPr lang="tr-TR" sz="2000" dirty="0" err="1"/>
              <a:t>viral</a:t>
            </a:r>
            <a:r>
              <a:rPr lang="tr-TR" sz="2000" dirty="0"/>
              <a:t> hepatit, </a:t>
            </a:r>
          </a:p>
          <a:p>
            <a:pPr lvl="1" algn="just">
              <a:lnSpc>
                <a:spcPct val="150000"/>
              </a:lnSpc>
              <a:buFont typeface="Wingdings" panose="05000000000000000000" pitchFamily="2" charset="2"/>
              <a:buChar char="§"/>
            </a:pPr>
            <a:r>
              <a:rPr lang="tr-TR" sz="2000" dirty="0"/>
              <a:t>Yağlı KC </a:t>
            </a:r>
          </a:p>
          <a:p>
            <a:pPr lvl="1" algn="just">
              <a:lnSpc>
                <a:spcPct val="150000"/>
              </a:lnSpc>
              <a:buFont typeface="Wingdings" panose="05000000000000000000" pitchFamily="2" charset="2"/>
              <a:buChar char="§"/>
            </a:pPr>
            <a:r>
              <a:rPr lang="tr-TR" sz="2000" dirty="0"/>
              <a:t>İlaç kullanımı durumları </a:t>
            </a:r>
            <a:endParaRPr lang="tr-TR" sz="2000" dirty="0">
              <a:solidFill>
                <a:schemeClr val="tx1">
                  <a:lumMod val="85000"/>
                  <a:lumOff val="15000"/>
                </a:schemeClr>
              </a:solidFill>
            </a:endParaRPr>
          </a:p>
        </p:txBody>
      </p:sp>
    </p:spTree>
    <p:extLst>
      <p:ext uri="{BB962C8B-B14F-4D97-AF65-F5344CB8AC3E}">
        <p14:creationId xmlns:p14="http://schemas.microsoft.com/office/powerpoint/2010/main" val="428628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AMİNOTRANSFERAZLAR</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478226"/>
          </a:xfrm>
        </p:spPr>
        <p:txBody>
          <a:bodyPr>
            <a:normAutofit/>
          </a:bodyPr>
          <a:lstStyle/>
          <a:p>
            <a:pPr marL="251460" indent="-342900" algn="just">
              <a:lnSpc>
                <a:spcPct val="150000"/>
              </a:lnSpc>
              <a:buFont typeface="Wingdings" panose="05000000000000000000" pitchFamily="2" charset="2"/>
              <a:buChar char="v"/>
            </a:pPr>
            <a:r>
              <a:rPr lang="tr-TR" dirty="0" err="1"/>
              <a:t>ALT’nin</a:t>
            </a:r>
            <a:r>
              <a:rPr lang="tr-TR" dirty="0"/>
              <a:t> </a:t>
            </a:r>
            <a:r>
              <a:rPr lang="tr-TR" dirty="0" err="1"/>
              <a:t>AST’den</a:t>
            </a:r>
            <a:r>
              <a:rPr lang="tr-TR" dirty="0"/>
              <a:t> daha yüksek olduğu, hafif yükselmiş </a:t>
            </a:r>
            <a:r>
              <a:rPr lang="tr-TR" dirty="0" err="1"/>
              <a:t>aminotransferaz</a:t>
            </a:r>
            <a:r>
              <a:rPr lang="tr-TR" dirty="0"/>
              <a:t> değerlerinin daha az sıklıkla akla gelebilecek nedenleri </a:t>
            </a:r>
          </a:p>
          <a:p>
            <a:pPr lvl="1" algn="just">
              <a:lnSpc>
                <a:spcPct val="150000"/>
              </a:lnSpc>
              <a:buFont typeface="Wingdings" panose="05000000000000000000" pitchFamily="2" charset="2"/>
              <a:buChar char="§"/>
            </a:pPr>
            <a:r>
              <a:rPr lang="tr-TR" dirty="0" err="1"/>
              <a:t>Otoimmün</a:t>
            </a:r>
            <a:r>
              <a:rPr lang="tr-TR" dirty="0"/>
              <a:t> hepatit, </a:t>
            </a:r>
          </a:p>
          <a:p>
            <a:pPr lvl="1" algn="just">
              <a:lnSpc>
                <a:spcPct val="150000"/>
              </a:lnSpc>
              <a:buFont typeface="Wingdings" panose="05000000000000000000" pitchFamily="2" charset="2"/>
              <a:buChar char="§"/>
            </a:pPr>
            <a:r>
              <a:rPr lang="tr-TR" dirty="0" err="1"/>
              <a:t>Hemokromatoz</a:t>
            </a:r>
            <a:r>
              <a:rPr lang="tr-TR" dirty="0"/>
              <a:t>, </a:t>
            </a:r>
          </a:p>
          <a:p>
            <a:pPr lvl="1" algn="just">
              <a:lnSpc>
                <a:spcPct val="150000"/>
              </a:lnSpc>
              <a:buFont typeface="Wingdings" panose="05000000000000000000" pitchFamily="2" charset="2"/>
              <a:buChar char="§"/>
            </a:pPr>
            <a:r>
              <a:rPr lang="tr-TR" dirty="0"/>
              <a:t>Alfa1-antitripsin hastalığı,</a:t>
            </a:r>
          </a:p>
          <a:p>
            <a:pPr lvl="1" algn="just">
              <a:lnSpc>
                <a:spcPct val="150000"/>
              </a:lnSpc>
              <a:buFont typeface="Wingdings" panose="05000000000000000000" pitchFamily="2" charset="2"/>
              <a:buChar char="§"/>
            </a:pPr>
            <a:r>
              <a:rPr lang="tr-TR" dirty="0"/>
              <a:t>Wilson hastalığı, </a:t>
            </a:r>
          </a:p>
          <a:p>
            <a:pPr lvl="1" algn="just">
              <a:lnSpc>
                <a:spcPct val="150000"/>
              </a:lnSpc>
              <a:buFont typeface="Wingdings" panose="05000000000000000000" pitchFamily="2" charset="2"/>
              <a:buChar char="§"/>
            </a:pPr>
            <a:r>
              <a:rPr lang="tr-TR" dirty="0" err="1"/>
              <a:t>Metastatik</a:t>
            </a:r>
            <a:r>
              <a:rPr lang="tr-TR" dirty="0"/>
              <a:t> hastalıklar</a:t>
            </a:r>
          </a:p>
          <a:p>
            <a:pPr lvl="1" algn="just">
              <a:lnSpc>
                <a:spcPct val="150000"/>
              </a:lnSpc>
              <a:buFont typeface="Wingdings" panose="05000000000000000000" pitchFamily="2" charset="2"/>
              <a:buChar char="§"/>
            </a:pPr>
            <a:r>
              <a:rPr lang="tr-TR" dirty="0" err="1"/>
              <a:t>Kolestatik</a:t>
            </a:r>
            <a:r>
              <a:rPr lang="tr-TR" dirty="0"/>
              <a:t> karaciğer hastalıkları</a:t>
            </a:r>
          </a:p>
        </p:txBody>
      </p:sp>
    </p:spTree>
    <p:extLst>
      <p:ext uri="{BB962C8B-B14F-4D97-AF65-F5344CB8AC3E}">
        <p14:creationId xmlns:p14="http://schemas.microsoft.com/office/powerpoint/2010/main" val="937663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AMİNOTRANSFERAZLAR</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478226"/>
          </a:xfrm>
        </p:spPr>
        <p:txBody>
          <a:bodyPr>
            <a:normAutofit/>
          </a:bodyPr>
          <a:lstStyle/>
          <a:p>
            <a:pPr marL="251460" indent="-342900" algn="just">
              <a:lnSpc>
                <a:spcPct val="150000"/>
              </a:lnSpc>
              <a:buFont typeface="Wingdings" panose="05000000000000000000" pitchFamily="2" charset="2"/>
              <a:buChar char="v"/>
            </a:pPr>
            <a:r>
              <a:rPr lang="tr-TR" dirty="0"/>
              <a:t>Alkolik hepatitte </a:t>
            </a:r>
          </a:p>
          <a:p>
            <a:pPr lvl="1" algn="just">
              <a:lnSpc>
                <a:spcPct val="150000"/>
              </a:lnSpc>
              <a:buFont typeface="Wingdings" panose="05000000000000000000" pitchFamily="2" charset="2"/>
              <a:buChar char="§"/>
            </a:pPr>
            <a:r>
              <a:rPr lang="tr-TR" dirty="0"/>
              <a:t>AST düzeyleri </a:t>
            </a:r>
            <a:r>
              <a:rPr lang="tr-TR" dirty="0" err="1"/>
              <a:t>ALT’nin</a:t>
            </a:r>
            <a:r>
              <a:rPr lang="tr-TR" dirty="0"/>
              <a:t>  yaklaşık iki katıdır ancak AST düzeyleri nadiren 300 U/L’yi aşar</a:t>
            </a:r>
          </a:p>
          <a:p>
            <a:pPr marL="251460" indent="-342900" algn="just">
              <a:lnSpc>
                <a:spcPct val="150000"/>
              </a:lnSpc>
              <a:buFont typeface="Wingdings" panose="05000000000000000000" pitchFamily="2" charset="2"/>
              <a:buChar char="v"/>
            </a:pPr>
            <a:r>
              <a:rPr lang="tr-TR" dirty="0"/>
              <a:t>AST ve </a:t>
            </a:r>
            <a:r>
              <a:rPr lang="tr-TR" dirty="0" err="1"/>
              <a:t>ALT’nin</a:t>
            </a:r>
            <a:r>
              <a:rPr lang="tr-TR" dirty="0"/>
              <a:t> belirgin yüksekliklerinde (üst sınırın 15 katından fazla)</a:t>
            </a:r>
          </a:p>
          <a:p>
            <a:pPr lvl="1" algn="just">
              <a:lnSpc>
                <a:spcPct val="150000"/>
              </a:lnSpc>
              <a:buFont typeface="Wingdings" panose="05000000000000000000" pitchFamily="2" charset="2"/>
              <a:buChar char="§"/>
            </a:pPr>
            <a:r>
              <a:rPr lang="tr-TR" dirty="0"/>
              <a:t>Akut </a:t>
            </a:r>
            <a:r>
              <a:rPr lang="tr-TR" dirty="0" err="1"/>
              <a:t>viral</a:t>
            </a:r>
            <a:r>
              <a:rPr lang="tr-TR" dirty="0"/>
              <a:t> hepatit veya ilaç ile indüklenen hepatit, </a:t>
            </a:r>
          </a:p>
          <a:p>
            <a:pPr lvl="1" algn="just">
              <a:lnSpc>
                <a:spcPct val="150000"/>
              </a:lnSpc>
              <a:buFont typeface="Wingdings" panose="05000000000000000000" pitchFamily="2" charset="2"/>
              <a:buChar char="§"/>
            </a:pPr>
            <a:r>
              <a:rPr lang="tr-TR" dirty="0" err="1"/>
              <a:t>İskemik</a:t>
            </a:r>
            <a:r>
              <a:rPr lang="tr-TR" dirty="0"/>
              <a:t> hepatit ya da Akut </a:t>
            </a:r>
            <a:r>
              <a:rPr lang="tr-TR" dirty="0" err="1"/>
              <a:t>bilier</a:t>
            </a:r>
            <a:r>
              <a:rPr lang="tr-TR" dirty="0"/>
              <a:t> obstrüksiyon olgularındaki nekroz söz konusudur.</a:t>
            </a:r>
          </a:p>
          <a:p>
            <a:pPr marL="251460" indent="-342900" algn="just">
              <a:lnSpc>
                <a:spcPct val="150000"/>
              </a:lnSpc>
              <a:buFont typeface="Wingdings" panose="05000000000000000000" pitchFamily="2" charset="2"/>
              <a:buChar char="v"/>
            </a:pPr>
            <a:r>
              <a:rPr lang="tr-TR" dirty="0"/>
              <a:t>ALT yüksekliği olmaksızın AST yüksekliğinde, karaciğer dışı nedenler değerlendirilmelidir</a:t>
            </a:r>
          </a:p>
        </p:txBody>
      </p:sp>
    </p:spTree>
    <p:extLst>
      <p:ext uri="{BB962C8B-B14F-4D97-AF65-F5344CB8AC3E}">
        <p14:creationId xmlns:p14="http://schemas.microsoft.com/office/powerpoint/2010/main" val="2710566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AMİNOTRANSFERAZLAR</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462858"/>
          </a:xfrm>
        </p:spPr>
        <p:txBody>
          <a:bodyPr>
            <a:normAutofit/>
          </a:bodyPr>
          <a:lstStyle/>
          <a:p>
            <a:pPr algn="just">
              <a:lnSpc>
                <a:spcPct val="150000"/>
              </a:lnSpc>
              <a:buFont typeface="Wingdings" panose="05000000000000000000" pitchFamily="2" charset="2"/>
              <a:buChar char="v"/>
            </a:pPr>
            <a:r>
              <a:rPr lang="tr-TR" dirty="0" err="1"/>
              <a:t>Laktat</a:t>
            </a:r>
            <a:r>
              <a:rPr lang="tr-TR" dirty="0"/>
              <a:t> </a:t>
            </a:r>
            <a:r>
              <a:rPr lang="tr-TR" dirty="0" err="1"/>
              <a:t>Dehidrogenaz</a:t>
            </a:r>
            <a:r>
              <a:rPr lang="tr-TR" dirty="0"/>
              <a:t> (LDH) ,</a:t>
            </a:r>
          </a:p>
          <a:p>
            <a:pPr lvl="1" algn="just">
              <a:lnSpc>
                <a:spcPct val="150000"/>
              </a:lnSpc>
              <a:buFont typeface="Wingdings" panose="05000000000000000000" pitchFamily="2" charset="2"/>
              <a:buChar char="§"/>
            </a:pPr>
            <a:r>
              <a:rPr lang="tr-TR" dirty="0"/>
              <a:t>Karaciğer hastalığında yükselir fakat </a:t>
            </a:r>
            <a:r>
              <a:rPr lang="tr-TR" dirty="0" err="1"/>
              <a:t>non</a:t>
            </a:r>
            <a:r>
              <a:rPr lang="tr-TR" dirty="0"/>
              <a:t>-spesifiktir; </a:t>
            </a:r>
          </a:p>
          <a:p>
            <a:pPr lvl="1" algn="just">
              <a:lnSpc>
                <a:spcPct val="150000"/>
              </a:lnSpc>
              <a:buFont typeface="Wingdings" panose="05000000000000000000" pitchFamily="2" charset="2"/>
              <a:buChar char="§"/>
            </a:pPr>
            <a:r>
              <a:rPr lang="tr-TR" dirty="0"/>
              <a:t>Aynı zamanda iskelet kası, kalp kası, kan ve bazı </a:t>
            </a:r>
            <a:r>
              <a:rPr lang="tr-TR" dirty="0" err="1"/>
              <a:t>pulmoner</a:t>
            </a:r>
            <a:r>
              <a:rPr lang="tr-TR" dirty="0"/>
              <a:t> bozukluklarında da yükselir. </a:t>
            </a:r>
          </a:p>
          <a:p>
            <a:pPr algn="just">
              <a:lnSpc>
                <a:spcPct val="150000"/>
              </a:lnSpc>
              <a:buFont typeface="Wingdings" panose="05000000000000000000" pitchFamily="2" charset="2"/>
              <a:buChar char="v"/>
            </a:pPr>
            <a:r>
              <a:rPr lang="tr-TR" dirty="0"/>
              <a:t>LDH ölçümü karaciğer hastalığının değerlendirmesinde nadiren kullanışlıdır. </a:t>
            </a:r>
          </a:p>
          <a:p>
            <a:pPr algn="just">
              <a:lnSpc>
                <a:spcPct val="150000"/>
              </a:lnSpc>
              <a:buFont typeface="Wingdings" panose="05000000000000000000" pitchFamily="2" charset="2"/>
              <a:buChar char="v"/>
            </a:pPr>
            <a:r>
              <a:rPr lang="tr-TR" dirty="0"/>
              <a:t>Gama-</a:t>
            </a:r>
            <a:r>
              <a:rPr lang="tr-TR" dirty="0" err="1"/>
              <a:t>glutamiltransferaz</a:t>
            </a:r>
            <a:r>
              <a:rPr lang="tr-TR" dirty="0"/>
              <a:t> (GGT), </a:t>
            </a:r>
          </a:p>
          <a:p>
            <a:pPr lvl="1" algn="just">
              <a:lnSpc>
                <a:spcPct val="150000"/>
              </a:lnSpc>
              <a:buFont typeface="Wingdings" panose="05000000000000000000" pitchFamily="2" charset="2"/>
              <a:buChar char="§"/>
            </a:pPr>
            <a:r>
              <a:rPr lang="tr-TR" dirty="0"/>
              <a:t>Alkol ve </a:t>
            </a:r>
            <a:r>
              <a:rPr lang="tr-TR" dirty="0" err="1"/>
              <a:t>warfarin</a:t>
            </a:r>
            <a:r>
              <a:rPr lang="tr-TR" dirty="0"/>
              <a:t> ile </a:t>
            </a:r>
            <a:r>
              <a:rPr lang="tr-TR" dirty="0" err="1"/>
              <a:t>antikonvülzan</a:t>
            </a:r>
            <a:r>
              <a:rPr lang="tr-TR" dirty="0"/>
              <a:t> ilaçlar gibi bazı ilaçlarla indüklenebilir </a:t>
            </a:r>
            <a:r>
              <a:rPr lang="tr-TR" dirty="0" err="1"/>
              <a:t>mikrozomal</a:t>
            </a:r>
            <a:r>
              <a:rPr lang="tr-TR" dirty="0"/>
              <a:t> bir enzimdir. </a:t>
            </a:r>
          </a:p>
          <a:p>
            <a:pPr lvl="1" algn="just">
              <a:lnSpc>
                <a:spcPct val="150000"/>
              </a:lnSpc>
              <a:buFont typeface="Wingdings" panose="05000000000000000000" pitchFamily="2" charset="2"/>
              <a:buChar char="§"/>
            </a:pPr>
            <a:r>
              <a:rPr lang="tr-TR" dirty="0"/>
              <a:t>Alkol kötüye kullanımına spesifik olmasa da en duyarlı karaciğer enzimidir.</a:t>
            </a:r>
          </a:p>
          <a:p>
            <a:pPr>
              <a:buFont typeface="Wingdings" panose="05000000000000000000" pitchFamily="2" charset="2"/>
              <a:buChar char="v"/>
            </a:pPr>
            <a:endParaRPr lang="tr-TR" sz="2200" dirty="0">
              <a:solidFill>
                <a:schemeClr val="tx1">
                  <a:lumMod val="85000"/>
                  <a:lumOff val="15000"/>
                </a:schemeClr>
              </a:solidFill>
            </a:endParaRPr>
          </a:p>
        </p:txBody>
      </p:sp>
      <p:pic>
        <p:nvPicPr>
          <p:cNvPr id="5" name="Resim 4" descr="metin, beyaz tahta içeren bir resim&#10;&#10;Açıklama otomatik olarak oluşturuldu">
            <a:extLst>
              <a:ext uri="{FF2B5EF4-FFF2-40B4-BE49-F238E27FC236}">
                <a16:creationId xmlns:a16="http://schemas.microsoft.com/office/drawing/2014/main" id="{4964C39C-7335-45BC-9FFF-24102A7A8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1253" y="1845734"/>
            <a:ext cx="2584905" cy="1456335"/>
          </a:xfrm>
          <a:prstGeom prst="rect">
            <a:avLst/>
          </a:prstGeom>
        </p:spPr>
      </p:pic>
      <p:pic>
        <p:nvPicPr>
          <p:cNvPr id="7" name="Resim 6">
            <a:extLst>
              <a:ext uri="{FF2B5EF4-FFF2-40B4-BE49-F238E27FC236}">
                <a16:creationId xmlns:a16="http://schemas.microsoft.com/office/drawing/2014/main" id="{884311E6-461C-46C7-8C43-8A3EE947D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3389" y="5028443"/>
            <a:ext cx="2684478" cy="1280149"/>
          </a:xfrm>
          <a:prstGeom prst="rect">
            <a:avLst/>
          </a:prstGeom>
        </p:spPr>
      </p:pic>
    </p:spTree>
    <p:extLst>
      <p:ext uri="{BB962C8B-B14F-4D97-AF65-F5344CB8AC3E}">
        <p14:creationId xmlns:p14="http://schemas.microsoft.com/office/powerpoint/2010/main" val="4139496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ALP</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5910559" cy="4023360"/>
          </a:xfrm>
        </p:spPr>
        <p:txBody>
          <a:bodyPr>
            <a:normAutofit/>
          </a:bodyPr>
          <a:lstStyle/>
          <a:p>
            <a:pPr algn="just">
              <a:lnSpc>
                <a:spcPct val="150000"/>
              </a:lnSpc>
              <a:buFont typeface="Wingdings" panose="05000000000000000000" pitchFamily="2" charset="2"/>
              <a:buChar char="v"/>
            </a:pPr>
            <a:r>
              <a:rPr lang="tr-TR" dirty="0"/>
              <a:t>Karaciğer, kemik, bağırsak ve plasenta dahil çok çeşitli dokularda bulunur</a:t>
            </a:r>
          </a:p>
          <a:p>
            <a:pPr algn="just">
              <a:lnSpc>
                <a:spcPct val="150000"/>
              </a:lnSpc>
              <a:buFont typeface="Wingdings" panose="05000000000000000000" pitchFamily="2" charset="2"/>
              <a:buChar char="v"/>
            </a:pPr>
            <a:r>
              <a:rPr lang="tr-TR" dirty="0"/>
              <a:t>ALP için referans değer yaş ve cinsiyete bağlıdır; </a:t>
            </a:r>
          </a:p>
          <a:p>
            <a:pPr lvl="1" algn="just">
              <a:lnSpc>
                <a:spcPct val="150000"/>
              </a:lnSpc>
              <a:buFont typeface="Wingdings" panose="05000000000000000000" pitchFamily="2" charset="2"/>
              <a:buChar char="§"/>
            </a:pPr>
            <a:r>
              <a:rPr lang="tr-TR" dirty="0"/>
              <a:t>Çocukluk, ergenlik ve gebelikte daha yüksek değerlerdedir. </a:t>
            </a:r>
          </a:p>
          <a:p>
            <a:pPr lvl="1" algn="just">
              <a:lnSpc>
                <a:spcPct val="150000"/>
              </a:lnSpc>
              <a:buFont typeface="Wingdings" panose="05000000000000000000" pitchFamily="2" charset="2"/>
              <a:buChar char="§"/>
            </a:pPr>
            <a:r>
              <a:rPr lang="tr-TR" dirty="0"/>
              <a:t>Yetişkinlerde tipik referans aralığı 25 ile 100 u/l şeklindedir. </a:t>
            </a:r>
          </a:p>
          <a:p>
            <a:pPr algn="just">
              <a:lnSpc>
                <a:spcPct val="150000"/>
              </a:lnSpc>
              <a:buFont typeface="Wingdings" panose="05000000000000000000" pitchFamily="2" charset="2"/>
              <a:buChar char="v"/>
            </a:pPr>
            <a:r>
              <a:rPr lang="tr-TR" dirty="0"/>
              <a:t>Yetişkinlerde yüksek ALP nedenleri karaciğer, kemik veya ilaç kullanımı kaynaklı</a:t>
            </a:r>
            <a:endParaRPr lang="tr-TR" dirty="0">
              <a:solidFill>
                <a:schemeClr val="tx1">
                  <a:lumMod val="85000"/>
                  <a:lumOff val="15000"/>
                </a:schemeClr>
              </a:solidFill>
            </a:endParaRPr>
          </a:p>
        </p:txBody>
      </p:sp>
      <p:graphicFrame>
        <p:nvGraphicFramePr>
          <p:cNvPr id="8" name="Tablo 5">
            <a:extLst>
              <a:ext uri="{FF2B5EF4-FFF2-40B4-BE49-F238E27FC236}">
                <a16:creationId xmlns:a16="http://schemas.microsoft.com/office/drawing/2014/main" id="{AE9EEFB1-DA51-4EE0-AC7D-8E86A1D620D2}"/>
              </a:ext>
            </a:extLst>
          </p:cNvPr>
          <p:cNvGraphicFramePr>
            <a:graphicFrameLocks/>
          </p:cNvGraphicFramePr>
          <p:nvPr>
            <p:extLst>
              <p:ext uri="{D42A27DB-BD31-4B8C-83A1-F6EECF244321}">
                <p14:modId xmlns:p14="http://schemas.microsoft.com/office/powerpoint/2010/main" val="202079145"/>
              </p:ext>
            </p:extLst>
          </p:nvPr>
        </p:nvGraphicFramePr>
        <p:xfrm>
          <a:off x="7153836" y="1823157"/>
          <a:ext cx="4907535" cy="4462382"/>
        </p:xfrm>
        <a:graphic>
          <a:graphicData uri="http://schemas.openxmlformats.org/drawingml/2006/table">
            <a:tbl>
              <a:tblPr firstRow="1" bandRow="1">
                <a:tableStyleId>{5C22544A-7EE6-4342-B048-85BDC9FD1C3A}</a:tableStyleId>
              </a:tblPr>
              <a:tblGrid>
                <a:gridCol w="1693741">
                  <a:extLst>
                    <a:ext uri="{9D8B030D-6E8A-4147-A177-3AD203B41FA5}">
                      <a16:colId xmlns:a16="http://schemas.microsoft.com/office/drawing/2014/main" val="1170462432"/>
                    </a:ext>
                  </a:extLst>
                </a:gridCol>
                <a:gridCol w="3213794">
                  <a:extLst>
                    <a:ext uri="{9D8B030D-6E8A-4147-A177-3AD203B41FA5}">
                      <a16:colId xmlns:a16="http://schemas.microsoft.com/office/drawing/2014/main" val="398868489"/>
                    </a:ext>
                  </a:extLst>
                </a:gridCol>
              </a:tblGrid>
              <a:tr h="327657">
                <a:tc gridSpan="2">
                  <a:txBody>
                    <a:bodyPr/>
                    <a:lstStyle/>
                    <a:p>
                      <a:r>
                        <a:rPr lang="tr-TR" sz="1500" dirty="0"/>
                        <a:t>Artmış </a:t>
                      </a:r>
                      <a:r>
                        <a:rPr lang="tr-TR" sz="1500" dirty="0" err="1"/>
                        <a:t>Alkalen</a:t>
                      </a:r>
                      <a:r>
                        <a:rPr lang="tr-TR" sz="1500" dirty="0"/>
                        <a:t> </a:t>
                      </a:r>
                      <a:r>
                        <a:rPr lang="tr-TR" sz="1500" dirty="0" err="1"/>
                        <a:t>Fosfataz</a:t>
                      </a:r>
                      <a:r>
                        <a:rPr lang="tr-TR" sz="1500" dirty="0"/>
                        <a:t> Düzeylerinin Nedenleri</a:t>
                      </a:r>
                    </a:p>
                  </a:txBody>
                  <a:tcPr/>
                </a:tc>
                <a:tc hMerge="1">
                  <a:txBody>
                    <a:bodyPr/>
                    <a:lstStyle/>
                    <a:p>
                      <a:endParaRPr lang="tr-TR" dirty="0"/>
                    </a:p>
                  </a:txBody>
                  <a:tcPr/>
                </a:tc>
                <a:extLst>
                  <a:ext uri="{0D108BD9-81ED-4DB2-BD59-A6C34878D82A}">
                    <a16:rowId xmlns:a16="http://schemas.microsoft.com/office/drawing/2014/main" val="3819149857"/>
                  </a:ext>
                </a:extLst>
              </a:tr>
              <a:tr h="1107793">
                <a:tc>
                  <a:txBody>
                    <a:bodyPr/>
                    <a:lstStyle/>
                    <a:p>
                      <a:r>
                        <a:rPr lang="tr-TR" sz="1300" b="1" dirty="0"/>
                        <a:t>Kemik kaynaklı</a:t>
                      </a:r>
                    </a:p>
                  </a:txBody>
                  <a:tcPr/>
                </a:tc>
                <a:tc>
                  <a:txBody>
                    <a:bodyPr/>
                    <a:lstStyle/>
                    <a:p>
                      <a:r>
                        <a:rPr lang="tr-TR" sz="1300" dirty="0" err="1"/>
                        <a:t>Paget</a:t>
                      </a:r>
                      <a:r>
                        <a:rPr lang="tr-TR" sz="1300" dirty="0"/>
                        <a:t> hastalığı</a:t>
                      </a:r>
                    </a:p>
                    <a:p>
                      <a:r>
                        <a:rPr lang="tr-TR" sz="1300" dirty="0" err="1"/>
                        <a:t>Osteomalazi</a:t>
                      </a:r>
                      <a:endParaRPr lang="tr-TR" sz="1300" dirty="0"/>
                    </a:p>
                    <a:p>
                      <a:r>
                        <a:rPr lang="tr-TR" sz="1300" dirty="0" err="1"/>
                        <a:t>Rickets</a:t>
                      </a:r>
                      <a:endParaRPr lang="tr-TR" sz="1300" dirty="0"/>
                    </a:p>
                    <a:p>
                      <a:r>
                        <a:rPr lang="tr-TR" sz="1300" dirty="0" err="1"/>
                        <a:t>Hiperparatiroidi</a:t>
                      </a:r>
                      <a:endParaRPr lang="tr-TR" sz="1300" dirty="0"/>
                    </a:p>
                    <a:p>
                      <a:r>
                        <a:rPr lang="tr-TR" sz="1300" dirty="0" err="1"/>
                        <a:t>Metastatik</a:t>
                      </a:r>
                      <a:r>
                        <a:rPr lang="tr-TR" sz="1300" dirty="0"/>
                        <a:t> hastalık</a:t>
                      </a:r>
                    </a:p>
                  </a:txBody>
                  <a:tcPr/>
                </a:tc>
                <a:extLst>
                  <a:ext uri="{0D108BD9-81ED-4DB2-BD59-A6C34878D82A}">
                    <a16:rowId xmlns:a16="http://schemas.microsoft.com/office/drawing/2014/main" val="2547197660"/>
                  </a:ext>
                </a:extLst>
              </a:tr>
              <a:tr h="2121973">
                <a:tc>
                  <a:txBody>
                    <a:bodyPr/>
                    <a:lstStyle/>
                    <a:p>
                      <a:r>
                        <a:rPr lang="tr-TR" sz="1300" b="1" dirty="0"/>
                        <a:t>Karaciğer kaynaklı</a:t>
                      </a:r>
                    </a:p>
                  </a:txBody>
                  <a:tcPr/>
                </a:tc>
                <a:tc>
                  <a:txBody>
                    <a:bodyPr/>
                    <a:lstStyle/>
                    <a:p>
                      <a:r>
                        <a:rPr lang="tr-TR" sz="1300" dirty="0" err="1"/>
                        <a:t>Ekstrahepatik</a:t>
                      </a:r>
                      <a:r>
                        <a:rPr lang="tr-TR" sz="1300" dirty="0"/>
                        <a:t> </a:t>
                      </a:r>
                      <a:r>
                        <a:rPr lang="tr-TR" sz="1300" dirty="0" err="1"/>
                        <a:t>bilier</a:t>
                      </a:r>
                      <a:r>
                        <a:rPr lang="tr-TR" sz="1300" dirty="0"/>
                        <a:t> obstrüksiyon</a:t>
                      </a:r>
                    </a:p>
                    <a:p>
                      <a:r>
                        <a:rPr lang="tr-TR" sz="1300" i="1" dirty="0"/>
                        <a:t>    Pankreas kanseri</a:t>
                      </a:r>
                    </a:p>
                    <a:p>
                      <a:r>
                        <a:rPr lang="tr-TR" sz="1300" i="1" dirty="0"/>
                        <a:t>    </a:t>
                      </a:r>
                      <a:r>
                        <a:rPr lang="tr-TR" sz="1300" i="1" dirty="0" err="1"/>
                        <a:t>Bilier</a:t>
                      </a:r>
                      <a:r>
                        <a:rPr lang="tr-TR" sz="1300" i="1" dirty="0"/>
                        <a:t> kanser</a:t>
                      </a:r>
                    </a:p>
                    <a:p>
                      <a:r>
                        <a:rPr lang="tr-TR" sz="1300" i="1" dirty="0"/>
                        <a:t>    Koledok kanalı taşı</a:t>
                      </a:r>
                    </a:p>
                    <a:p>
                      <a:r>
                        <a:rPr lang="tr-TR" sz="1300" dirty="0" err="1"/>
                        <a:t>İntrahepatik</a:t>
                      </a:r>
                      <a:r>
                        <a:rPr lang="tr-TR" sz="1300" dirty="0"/>
                        <a:t> obstrüksiyon</a:t>
                      </a:r>
                    </a:p>
                    <a:p>
                      <a:r>
                        <a:rPr lang="tr-TR" sz="1300" dirty="0"/>
                        <a:t>    </a:t>
                      </a:r>
                      <a:r>
                        <a:rPr lang="tr-TR" sz="1300" i="1" dirty="0" err="1"/>
                        <a:t>Metastatik</a:t>
                      </a:r>
                      <a:r>
                        <a:rPr lang="tr-TR" sz="1300" i="1" dirty="0"/>
                        <a:t> karaciğer hastalığı</a:t>
                      </a:r>
                    </a:p>
                    <a:p>
                      <a:r>
                        <a:rPr lang="tr-TR" sz="1300" i="1" dirty="0"/>
                        <a:t>    </a:t>
                      </a:r>
                      <a:r>
                        <a:rPr lang="tr-TR" sz="1300" i="1" dirty="0" err="1"/>
                        <a:t>İnfiltratif</a:t>
                      </a:r>
                      <a:r>
                        <a:rPr lang="tr-TR" sz="1300" i="1" dirty="0"/>
                        <a:t> hastalıklar</a:t>
                      </a:r>
                    </a:p>
                    <a:p>
                      <a:r>
                        <a:rPr lang="tr-TR" sz="1300" i="1" dirty="0"/>
                        <a:t>    Hepatit, Siroz</a:t>
                      </a:r>
                    </a:p>
                    <a:p>
                      <a:r>
                        <a:rPr lang="tr-TR" sz="1300" i="1" dirty="0"/>
                        <a:t>    </a:t>
                      </a:r>
                      <a:r>
                        <a:rPr lang="tr-TR" sz="1300" i="1" dirty="0" err="1"/>
                        <a:t>Primer</a:t>
                      </a:r>
                      <a:r>
                        <a:rPr lang="tr-TR" sz="1300" i="1" dirty="0"/>
                        <a:t> </a:t>
                      </a:r>
                      <a:r>
                        <a:rPr lang="tr-TR" sz="1300" i="1" dirty="0" err="1"/>
                        <a:t>bilier</a:t>
                      </a:r>
                      <a:r>
                        <a:rPr lang="tr-TR" sz="1300" i="1" dirty="0"/>
                        <a:t> siroz</a:t>
                      </a:r>
                    </a:p>
                    <a:p>
                      <a:r>
                        <a:rPr lang="tr-TR" sz="1300" i="1" dirty="0"/>
                        <a:t>    </a:t>
                      </a:r>
                      <a:r>
                        <a:rPr lang="tr-TR" sz="1300" i="1" dirty="0" err="1"/>
                        <a:t>Sklerozan</a:t>
                      </a:r>
                      <a:r>
                        <a:rPr lang="tr-TR" sz="1300" i="1" dirty="0"/>
                        <a:t> </a:t>
                      </a:r>
                      <a:r>
                        <a:rPr lang="tr-TR" sz="1300" i="1" dirty="0" err="1"/>
                        <a:t>kolanjit</a:t>
                      </a:r>
                      <a:endParaRPr lang="tr-TR" sz="1300" i="1" dirty="0"/>
                    </a:p>
                  </a:txBody>
                  <a:tcPr/>
                </a:tc>
                <a:extLst>
                  <a:ext uri="{0D108BD9-81ED-4DB2-BD59-A6C34878D82A}">
                    <a16:rowId xmlns:a16="http://schemas.microsoft.com/office/drawing/2014/main" val="2518069147"/>
                  </a:ext>
                </a:extLst>
              </a:tr>
              <a:tr h="904959">
                <a:tc>
                  <a:txBody>
                    <a:bodyPr/>
                    <a:lstStyle/>
                    <a:p>
                      <a:r>
                        <a:rPr lang="tr-TR" sz="1300" b="1" dirty="0"/>
                        <a:t>Diğer nedenler</a:t>
                      </a:r>
                    </a:p>
                  </a:txBody>
                  <a:tcPr/>
                </a:tc>
                <a:tc>
                  <a:txBody>
                    <a:bodyPr/>
                    <a:lstStyle/>
                    <a:p>
                      <a:r>
                        <a:rPr lang="tr-TR" sz="1300" dirty="0"/>
                        <a:t>İlaçlar</a:t>
                      </a:r>
                    </a:p>
                    <a:p>
                      <a:r>
                        <a:rPr lang="tr-TR" sz="1300" dirty="0"/>
                        <a:t>    </a:t>
                      </a:r>
                      <a:r>
                        <a:rPr lang="tr-TR" sz="1300" dirty="0" err="1"/>
                        <a:t>Fenobarbital</a:t>
                      </a:r>
                      <a:r>
                        <a:rPr lang="tr-TR" sz="1300" dirty="0"/>
                        <a:t>, </a:t>
                      </a:r>
                      <a:r>
                        <a:rPr lang="tr-TR" sz="1300" dirty="0" err="1"/>
                        <a:t>Fenitoin</a:t>
                      </a:r>
                      <a:r>
                        <a:rPr lang="tr-TR" sz="1300" dirty="0"/>
                        <a:t>, </a:t>
                      </a:r>
                      <a:r>
                        <a:rPr lang="tr-TR" sz="1300" dirty="0" err="1"/>
                        <a:t>Klorpropamid</a:t>
                      </a:r>
                      <a:endParaRPr lang="tr-TR" sz="1300" dirty="0"/>
                    </a:p>
                    <a:p>
                      <a:r>
                        <a:rPr lang="tr-TR" sz="1300" dirty="0" err="1"/>
                        <a:t>Hipertrioidizm</a:t>
                      </a:r>
                      <a:endParaRPr lang="tr-TR" sz="1300" dirty="0"/>
                    </a:p>
                    <a:p>
                      <a:r>
                        <a:rPr lang="tr-TR" sz="1300" dirty="0" err="1"/>
                        <a:t>Temporal</a:t>
                      </a:r>
                      <a:r>
                        <a:rPr lang="tr-TR" sz="1300" dirty="0"/>
                        <a:t> arterit</a:t>
                      </a:r>
                    </a:p>
                  </a:txBody>
                  <a:tcPr/>
                </a:tc>
                <a:extLst>
                  <a:ext uri="{0D108BD9-81ED-4DB2-BD59-A6C34878D82A}">
                    <a16:rowId xmlns:a16="http://schemas.microsoft.com/office/drawing/2014/main" val="4020473075"/>
                  </a:ext>
                </a:extLst>
              </a:tr>
            </a:tbl>
          </a:graphicData>
        </a:graphic>
      </p:graphicFrame>
    </p:spTree>
    <p:extLst>
      <p:ext uri="{BB962C8B-B14F-4D97-AF65-F5344CB8AC3E}">
        <p14:creationId xmlns:p14="http://schemas.microsoft.com/office/powerpoint/2010/main" val="2385946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ALP</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447490"/>
          </a:xfrm>
        </p:spPr>
        <p:txBody>
          <a:bodyPr>
            <a:normAutofit/>
          </a:bodyPr>
          <a:lstStyle/>
          <a:p>
            <a:pPr algn="just">
              <a:lnSpc>
                <a:spcPct val="150000"/>
              </a:lnSpc>
              <a:buFont typeface="Wingdings" panose="05000000000000000000" pitchFamily="2" charset="2"/>
              <a:buChar char="v"/>
            </a:pPr>
            <a:r>
              <a:rPr lang="tr-TR" dirty="0"/>
              <a:t>Hafif düzey ALP yüksekliği (referans aralığının bir ila iki katı), </a:t>
            </a:r>
          </a:p>
          <a:p>
            <a:pPr lvl="1" algn="just">
              <a:lnSpc>
                <a:spcPct val="150000"/>
              </a:lnSpc>
              <a:buFont typeface="Wingdings" panose="05000000000000000000" pitchFamily="2" charset="2"/>
              <a:buChar char="§"/>
            </a:pPr>
            <a:r>
              <a:rPr lang="tr-TR" dirty="0"/>
              <a:t>Hepatit veya siroz gibi </a:t>
            </a:r>
            <a:r>
              <a:rPr lang="tr-TR" dirty="0" err="1"/>
              <a:t>parankimal</a:t>
            </a:r>
            <a:r>
              <a:rPr lang="tr-TR" dirty="0"/>
              <a:t> karaciğer hastalıklarında ortaya çıkabilir. </a:t>
            </a:r>
          </a:p>
          <a:p>
            <a:pPr algn="just">
              <a:lnSpc>
                <a:spcPct val="150000"/>
              </a:lnSpc>
              <a:buFont typeface="Wingdings" panose="05000000000000000000" pitchFamily="2" charset="2"/>
              <a:buChar char="v"/>
            </a:pPr>
            <a:r>
              <a:rPr lang="tr-TR" dirty="0"/>
              <a:t>Belirgin olan ALP yükseklikleri </a:t>
            </a:r>
          </a:p>
          <a:p>
            <a:pPr lvl="1" algn="just">
              <a:lnSpc>
                <a:spcPct val="150000"/>
              </a:lnSpc>
              <a:buFont typeface="Wingdings" panose="05000000000000000000" pitchFamily="2" charset="2"/>
              <a:buChar char="§"/>
            </a:pPr>
            <a:r>
              <a:rPr lang="tr-TR" dirty="0" err="1"/>
              <a:t>İnfiltratif</a:t>
            </a:r>
            <a:r>
              <a:rPr lang="tr-TR" dirty="0"/>
              <a:t> karaciğer hastalığı ya da </a:t>
            </a:r>
            <a:r>
              <a:rPr lang="tr-TR" dirty="0" err="1"/>
              <a:t>intarahepatik</a:t>
            </a:r>
            <a:r>
              <a:rPr lang="tr-TR" dirty="0"/>
              <a:t>  veya </a:t>
            </a:r>
            <a:r>
              <a:rPr lang="tr-TR" dirty="0" err="1"/>
              <a:t>ekstrahepatik</a:t>
            </a:r>
            <a:r>
              <a:rPr lang="tr-TR" dirty="0"/>
              <a:t> </a:t>
            </a:r>
            <a:r>
              <a:rPr lang="tr-TR" dirty="0" err="1"/>
              <a:t>bilier</a:t>
            </a:r>
            <a:r>
              <a:rPr lang="tr-TR" dirty="0"/>
              <a:t> tıkanıklarda meydana gelir. </a:t>
            </a:r>
          </a:p>
          <a:p>
            <a:pPr algn="just">
              <a:lnSpc>
                <a:spcPct val="150000"/>
              </a:lnSpc>
              <a:buFont typeface="Wingdings" panose="05000000000000000000" pitchFamily="2" charset="2"/>
              <a:buChar char="v"/>
            </a:pPr>
            <a:r>
              <a:rPr lang="tr-TR" dirty="0"/>
              <a:t>Kalıcı yüksek ALP düzeyi, </a:t>
            </a:r>
          </a:p>
          <a:p>
            <a:pPr lvl="1" algn="just">
              <a:lnSpc>
                <a:spcPct val="150000"/>
              </a:lnSpc>
              <a:buFont typeface="Wingdings" panose="05000000000000000000" pitchFamily="2" charset="2"/>
              <a:buChar char="§"/>
            </a:pPr>
            <a:r>
              <a:rPr lang="tr-TR" dirty="0" err="1"/>
              <a:t>Primer</a:t>
            </a:r>
            <a:r>
              <a:rPr lang="tr-TR" dirty="0"/>
              <a:t> </a:t>
            </a:r>
            <a:r>
              <a:rPr lang="tr-TR" dirty="0" err="1"/>
              <a:t>bilier</a:t>
            </a:r>
            <a:r>
              <a:rPr lang="tr-TR" dirty="0"/>
              <a:t> sirozun erken bulgusu olabilir. </a:t>
            </a:r>
            <a:endParaRPr lang="tr-TR" dirty="0">
              <a:solidFill>
                <a:schemeClr val="tx1">
                  <a:lumMod val="85000"/>
                  <a:lumOff val="15000"/>
                </a:schemeClr>
              </a:solidFill>
            </a:endParaRPr>
          </a:p>
        </p:txBody>
      </p:sp>
      <p:pic>
        <p:nvPicPr>
          <p:cNvPr id="5" name="Resim 4">
            <a:extLst>
              <a:ext uri="{FF2B5EF4-FFF2-40B4-BE49-F238E27FC236}">
                <a16:creationId xmlns:a16="http://schemas.microsoft.com/office/drawing/2014/main" id="{FF30744F-49CA-4DED-97EB-98C20CD47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042" y="4021998"/>
            <a:ext cx="3278418" cy="2271226"/>
          </a:xfrm>
          <a:prstGeom prst="rect">
            <a:avLst/>
          </a:prstGeom>
        </p:spPr>
      </p:pic>
    </p:spTree>
    <p:extLst>
      <p:ext uri="{BB962C8B-B14F-4D97-AF65-F5344CB8AC3E}">
        <p14:creationId xmlns:p14="http://schemas.microsoft.com/office/powerpoint/2010/main" val="2328691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ALP</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24437"/>
          </a:xfrm>
        </p:spPr>
        <p:txBody>
          <a:bodyPr>
            <a:normAutofit/>
          </a:bodyPr>
          <a:lstStyle/>
          <a:p>
            <a:pPr algn="just">
              <a:lnSpc>
                <a:spcPct val="150000"/>
              </a:lnSpc>
              <a:buFont typeface="Wingdings" panose="05000000000000000000" pitchFamily="2" charset="2"/>
              <a:buChar char="v"/>
            </a:pPr>
            <a:r>
              <a:rPr lang="tr-TR" dirty="0" err="1"/>
              <a:t>Kolestatik</a:t>
            </a:r>
            <a:r>
              <a:rPr lang="tr-TR" dirty="0"/>
              <a:t> karaciğer hastalığında, </a:t>
            </a:r>
          </a:p>
          <a:p>
            <a:pPr lvl="1" algn="just">
              <a:lnSpc>
                <a:spcPct val="150000"/>
              </a:lnSpc>
              <a:buFont typeface="Wingdings" panose="05000000000000000000" pitchFamily="2" charset="2"/>
              <a:buChar char="§"/>
            </a:pPr>
            <a:r>
              <a:rPr lang="tr-TR" dirty="0" err="1"/>
              <a:t>Bilirubin</a:t>
            </a:r>
            <a:r>
              <a:rPr lang="tr-TR" dirty="0"/>
              <a:t> ve GGT düzeyleri artar ancak </a:t>
            </a:r>
            <a:r>
              <a:rPr lang="tr-TR" dirty="0" err="1"/>
              <a:t>aminotransferazların</a:t>
            </a:r>
            <a:r>
              <a:rPr lang="tr-TR" dirty="0"/>
              <a:t> düzeylerinde daha az oranda yükselmeler olur. </a:t>
            </a:r>
          </a:p>
          <a:p>
            <a:pPr algn="just">
              <a:lnSpc>
                <a:spcPct val="150000"/>
              </a:lnSpc>
              <a:buFont typeface="Wingdings" panose="05000000000000000000" pitchFamily="2" charset="2"/>
              <a:buChar char="v"/>
            </a:pPr>
            <a:r>
              <a:rPr lang="tr-TR" dirty="0"/>
              <a:t>ALP yüksekliğinin KC kaynaklı olup olmadığını anlamada </a:t>
            </a:r>
          </a:p>
          <a:p>
            <a:pPr lvl="1" algn="just">
              <a:lnSpc>
                <a:spcPct val="150000"/>
              </a:lnSpc>
              <a:buFont typeface="Wingdings" panose="05000000000000000000" pitchFamily="2" charset="2"/>
              <a:buChar char="§"/>
            </a:pPr>
            <a:r>
              <a:rPr lang="tr-TR" dirty="0"/>
              <a:t>Herhangi bir anda serum GGT ölçümü yapılabilir  </a:t>
            </a:r>
          </a:p>
          <a:p>
            <a:pPr lvl="1" algn="just">
              <a:lnSpc>
                <a:spcPct val="150000"/>
              </a:lnSpc>
              <a:buFont typeface="Wingdings" panose="05000000000000000000" pitchFamily="2" charset="2"/>
              <a:buChar char="§"/>
            </a:pPr>
            <a:r>
              <a:rPr lang="tr-TR" dirty="0" err="1"/>
              <a:t>Obstruktif</a:t>
            </a:r>
            <a:r>
              <a:rPr lang="tr-TR" dirty="0"/>
              <a:t> KC hastalıklarında yüksek çıkan GGT kemik hastalıklarında yüksek olmaz. </a:t>
            </a:r>
          </a:p>
          <a:p>
            <a:pPr algn="just">
              <a:lnSpc>
                <a:spcPct val="150000"/>
              </a:lnSpc>
              <a:buFont typeface="Wingdings" panose="05000000000000000000" pitchFamily="2" charset="2"/>
              <a:buChar char="v"/>
            </a:pPr>
            <a:r>
              <a:rPr lang="tr-TR" dirty="0"/>
              <a:t>KC kaynaklı ALP yüksekliğinde, KC görüntülemeleriyle USG veya BT ile obstrüksiyonun anatomik kaynağı belirlenebilir.</a:t>
            </a:r>
          </a:p>
        </p:txBody>
      </p:sp>
      <p:pic>
        <p:nvPicPr>
          <p:cNvPr id="4" name="Resim 3">
            <a:extLst>
              <a:ext uri="{FF2B5EF4-FFF2-40B4-BE49-F238E27FC236}">
                <a16:creationId xmlns:a16="http://schemas.microsoft.com/office/drawing/2014/main" id="{59673EBC-E4E3-45A4-8427-845014BE6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1453" y="2996946"/>
            <a:ext cx="3541852" cy="1220821"/>
          </a:xfrm>
          <a:prstGeom prst="rect">
            <a:avLst/>
          </a:prstGeom>
        </p:spPr>
      </p:pic>
    </p:spTree>
    <p:extLst>
      <p:ext uri="{BB962C8B-B14F-4D97-AF65-F5344CB8AC3E}">
        <p14:creationId xmlns:p14="http://schemas.microsoft.com/office/powerpoint/2010/main" val="3476620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AMİLAZ VE LİPAZ</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7024744" cy="4462858"/>
          </a:xfrm>
        </p:spPr>
        <p:txBody>
          <a:bodyPr>
            <a:normAutofit/>
          </a:bodyPr>
          <a:lstStyle/>
          <a:p>
            <a:pPr algn="just">
              <a:lnSpc>
                <a:spcPct val="150000"/>
              </a:lnSpc>
              <a:buFont typeface="Wingdings" panose="05000000000000000000" pitchFamily="2" charset="2"/>
              <a:buChar char="v"/>
            </a:pPr>
            <a:r>
              <a:rPr lang="tr-TR" dirty="0" err="1"/>
              <a:t>Pankreatik</a:t>
            </a:r>
            <a:r>
              <a:rPr lang="tr-TR" dirty="0"/>
              <a:t> hastalıklar özellikle akut </a:t>
            </a:r>
            <a:r>
              <a:rPr lang="tr-TR" dirty="0" err="1"/>
              <a:t>pankreatit</a:t>
            </a:r>
            <a:r>
              <a:rPr lang="tr-TR" dirty="0"/>
              <a:t> sıklıkla amilaz ve </a:t>
            </a:r>
            <a:r>
              <a:rPr lang="tr-TR" dirty="0" err="1"/>
              <a:t>lipaz</a:t>
            </a:r>
            <a:r>
              <a:rPr lang="tr-TR" dirty="0"/>
              <a:t> yüksekliği ile ilişkilidir. </a:t>
            </a:r>
          </a:p>
          <a:p>
            <a:pPr algn="just">
              <a:lnSpc>
                <a:spcPct val="150000"/>
              </a:lnSpc>
              <a:buFont typeface="Wingdings" panose="05000000000000000000" pitchFamily="2" charset="2"/>
              <a:buChar char="v"/>
            </a:pPr>
            <a:r>
              <a:rPr lang="tr-TR" dirty="0" err="1"/>
              <a:t>Lipaz</a:t>
            </a:r>
            <a:r>
              <a:rPr lang="tr-TR" dirty="0"/>
              <a:t> ölçümü amilaz ölçümüne göre, daha yüksek duyarlılık ve özgüllüğü nedeniyle akut </a:t>
            </a:r>
            <a:r>
              <a:rPr lang="tr-TR" dirty="0" err="1"/>
              <a:t>pankreatit</a:t>
            </a:r>
            <a:r>
              <a:rPr lang="tr-TR" dirty="0"/>
              <a:t> tanısını koymada daha çok önerilir. </a:t>
            </a:r>
          </a:p>
          <a:p>
            <a:pPr lvl="1" algn="just">
              <a:lnSpc>
                <a:spcPct val="150000"/>
              </a:lnSpc>
              <a:buFont typeface="Wingdings" panose="05000000000000000000" pitchFamily="2" charset="2"/>
              <a:buChar char="§"/>
            </a:pPr>
            <a:r>
              <a:rPr lang="tr-TR" dirty="0"/>
              <a:t>Amilaz ve </a:t>
            </a:r>
            <a:r>
              <a:rPr lang="tr-TR" dirty="0" err="1"/>
              <a:t>lipaz</a:t>
            </a:r>
            <a:r>
              <a:rPr lang="tr-TR" dirty="0"/>
              <a:t> değerleri akut </a:t>
            </a:r>
            <a:r>
              <a:rPr lang="tr-TR" dirty="0" err="1"/>
              <a:t>pankreatitin</a:t>
            </a:r>
            <a:r>
              <a:rPr lang="tr-TR" dirty="0"/>
              <a:t> başlangıcından 3-6 </a:t>
            </a:r>
            <a:r>
              <a:rPr lang="tr-TR" dirty="0" err="1"/>
              <a:t>sa</a:t>
            </a:r>
            <a:r>
              <a:rPr lang="tr-TR" dirty="0"/>
              <a:t> sonra başlayarak ve ikisi de yaklaşık 24 saatte zirve yaparak yükselir.</a:t>
            </a:r>
          </a:p>
          <a:p>
            <a:pPr lvl="1" algn="just">
              <a:lnSpc>
                <a:spcPct val="150000"/>
              </a:lnSpc>
              <a:buFont typeface="Wingdings" panose="05000000000000000000" pitchFamily="2" charset="2"/>
              <a:buChar char="§"/>
            </a:pPr>
            <a:r>
              <a:rPr lang="tr-TR" dirty="0"/>
              <a:t>Amilaz düzeyi 3-5 gün içinde normal düzeylere iner; </a:t>
            </a:r>
            <a:r>
              <a:rPr lang="tr-TR" dirty="0" err="1"/>
              <a:t>lipaz</a:t>
            </a:r>
            <a:r>
              <a:rPr lang="tr-TR" dirty="0"/>
              <a:t> düzeyi 8-14 gün arasında normale döner</a:t>
            </a:r>
            <a:endParaRPr lang="tr-TR" dirty="0">
              <a:solidFill>
                <a:schemeClr val="tx1">
                  <a:lumMod val="85000"/>
                  <a:lumOff val="15000"/>
                </a:schemeClr>
              </a:solidFill>
            </a:endParaRPr>
          </a:p>
        </p:txBody>
      </p:sp>
      <p:graphicFrame>
        <p:nvGraphicFramePr>
          <p:cNvPr id="4" name="Tablo 4">
            <a:extLst>
              <a:ext uri="{FF2B5EF4-FFF2-40B4-BE49-F238E27FC236}">
                <a16:creationId xmlns:a16="http://schemas.microsoft.com/office/drawing/2014/main" id="{5F1E8036-111C-447E-9ADA-1D1B4B076D90}"/>
              </a:ext>
            </a:extLst>
          </p:cNvPr>
          <p:cNvGraphicFramePr>
            <a:graphicFrameLocks/>
          </p:cNvGraphicFramePr>
          <p:nvPr>
            <p:extLst>
              <p:ext uri="{D42A27DB-BD31-4B8C-83A1-F6EECF244321}">
                <p14:modId xmlns:p14="http://schemas.microsoft.com/office/powerpoint/2010/main" val="57002340"/>
              </p:ext>
            </p:extLst>
          </p:nvPr>
        </p:nvGraphicFramePr>
        <p:xfrm>
          <a:off x="8390964" y="1483018"/>
          <a:ext cx="3801035" cy="4916132"/>
        </p:xfrm>
        <a:graphic>
          <a:graphicData uri="http://schemas.openxmlformats.org/drawingml/2006/table">
            <a:tbl>
              <a:tblPr firstRow="1" bandRow="1">
                <a:tableStyleId>{5C22544A-7EE6-4342-B048-85BDC9FD1C3A}</a:tableStyleId>
              </a:tblPr>
              <a:tblGrid>
                <a:gridCol w="1896075">
                  <a:extLst>
                    <a:ext uri="{9D8B030D-6E8A-4147-A177-3AD203B41FA5}">
                      <a16:colId xmlns:a16="http://schemas.microsoft.com/office/drawing/2014/main" val="3985699916"/>
                    </a:ext>
                  </a:extLst>
                </a:gridCol>
                <a:gridCol w="1904960">
                  <a:extLst>
                    <a:ext uri="{9D8B030D-6E8A-4147-A177-3AD203B41FA5}">
                      <a16:colId xmlns:a16="http://schemas.microsoft.com/office/drawing/2014/main" val="3237622272"/>
                    </a:ext>
                  </a:extLst>
                </a:gridCol>
              </a:tblGrid>
              <a:tr h="565163">
                <a:tc gridSpan="2">
                  <a:txBody>
                    <a:bodyPr/>
                    <a:lstStyle/>
                    <a:p>
                      <a:r>
                        <a:rPr lang="tr-TR" sz="1500" dirty="0"/>
                        <a:t>Yükselmiş Amilaz ve </a:t>
                      </a:r>
                      <a:r>
                        <a:rPr lang="tr-TR" sz="1500" dirty="0" err="1"/>
                        <a:t>Lipaz</a:t>
                      </a:r>
                      <a:r>
                        <a:rPr lang="tr-TR" sz="1500" dirty="0"/>
                        <a:t> düzeylerinin nedenleri</a:t>
                      </a:r>
                    </a:p>
                  </a:txBody>
                  <a:tcPr/>
                </a:tc>
                <a:tc hMerge="1">
                  <a:txBody>
                    <a:bodyPr/>
                    <a:lstStyle/>
                    <a:p>
                      <a:endParaRPr lang="tr-TR" dirty="0"/>
                    </a:p>
                  </a:txBody>
                  <a:tcPr/>
                </a:tc>
                <a:extLst>
                  <a:ext uri="{0D108BD9-81ED-4DB2-BD59-A6C34878D82A}">
                    <a16:rowId xmlns:a16="http://schemas.microsoft.com/office/drawing/2014/main" val="3655767700"/>
                  </a:ext>
                </a:extLst>
              </a:tr>
              <a:tr h="519197">
                <a:tc gridSpan="2">
                  <a:txBody>
                    <a:bodyPr/>
                    <a:lstStyle/>
                    <a:p>
                      <a:r>
                        <a:rPr lang="tr-TR" sz="1300" b="1" dirty="0"/>
                        <a:t> Amilaz                                                             </a:t>
                      </a:r>
                      <a:r>
                        <a:rPr lang="tr-TR" sz="1300" b="1" dirty="0" err="1"/>
                        <a:t>Lipaz</a:t>
                      </a:r>
                      <a:r>
                        <a:rPr lang="tr-TR" sz="1300" b="1" dirty="0"/>
                        <a:t> </a:t>
                      </a:r>
                    </a:p>
                  </a:txBody>
                  <a:tcPr/>
                </a:tc>
                <a:tc hMerge="1">
                  <a:txBody>
                    <a:bodyPr/>
                    <a:lstStyle/>
                    <a:p>
                      <a:endParaRPr lang="tr-TR" dirty="0"/>
                    </a:p>
                  </a:txBody>
                  <a:tcPr/>
                </a:tc>
                <a:extLst>
                  <a:ext uri="{0D108BD9-81ED-4DB2-BD59-A6C34878D82A}">
                    <a16:rowId xmlns:a16="http://schemas.microsoft.com/office/drawing/2014/main" val="631861579"/>
                  </a:ext>
                </a:extLst>
              </a:tr>
              <a:tr h="1362892">
                <a:tc>
                  <a:txBody>
                    <a:bodyPr/>
                    <a:lstStyle/>
                    <a:p>
                      <a:r>
                        <a:rPr lang="tr-TR" sz="1300" b="1" dirty="0" err="1"/>
                        <a:t>Pankreatik</a:t>
                      </a:r>
                      <a:r>
                        <a:rPr lang="tr-TR" sz="1300" b="1" dirty="0"/>
                        <a:t> Hastalıklar</a:t>
                      </a:r>
                    </a:p>
                    <a:p>
                      <a:r>
                        <a:rPr lang="tr-TR" sz="1300" b="0" dirty="0"/>
                        <a:t>Akut </a:t>
                      </a:r>
                      <a:r>
                        <a:rPr lang="tr-TR" sz="1300" b="0" dirty="0" err="1"/>
                        <a:t>pankreatit</a:t>
                      </a:r>
                      <a:endParaRPr lang="tr-TR" sz="1300" b="0" dirty="0"/>
                    </a:p>
                    <a:p>
                      <a:r>
                        <a:rPr lang="tr-TR" sz="1300" b="0" dirty="0"/>
                        <a:t>Kronik </a:t>
                      </a:r>
                      <a:r>
                        <a:rPr lang="tr-TR" sz="1300" b="0" dirty="0" err="1"/>
                        <a:t>pankreatit</a:t>
                      </a:r>
                      <a:endParaRPr lang="tr-TR" sz="1300" b="0" dirty="0"/>
                    </a:p>
                    <a:p>
                      <a:r>
                        <a:rPr lang="tr-TR" sz="1300" b="0" dirty="0" err="1"/>
                        <a:t>Pankreatik</a:t>
                      </a:r>
                      <a:r>
                        <a:rPr lang="tr-TR" sz="1300" b="0" dirty="0"/>
                        <a:t> </a:t>
                      </a:r>
                      <a:r>
                        <a:rPr lang="tr-TR" sz="1300" b="0" dirty="0" err="1"/>
                        <a:t>psödokist</a:t>
                      </a:r>
                      <a:endParaRPr lang="tr-TR" sz="1300" b="0" dirty="0"/>
                    </a:p>
                    <a:p>
                      <a:r>
                        <a:rPr lang="tr-TR" sz="1300" b="0" dirty="0" err="1"/>
                        <a:t>Pankreatik</a:t>
                      </a:r>
                      <a:r>
                        <a:rPr lang="tr-TR" sz="1300" b="0" dirty="0"/>
                        <a:t> kanser</a:t>
                      </a:r>
                    </a:p>
                    <a:p>
                      <a:r>
                        <a:rPr lang="tr-TR" sz="1300" b="0" dirty="0" err="1"/>
                        <a:t>Pankreatik</a:t>
                      </a:r>
                      <a:r>
                        <a:rPr lang="tr-TR" sz="1300" b="0" dirty="0"/>
                        <a:t> travma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300" b="1" dirty="0" err="1"/>
                        <a:t>Pankreatik</a:t>
                      </a:r>
                      <a:r>
                        <a:rPr lang="tr-TR" sz="1300" b="1" dirty="0"/>
                        <a:t> Hastalıklar</a:t>
                      </a:r>
                    </a:p>
                    <a:p>
                      <a:r>
                        <a:rPr lang="tr-TR" sz="1300" dirty="0"/>
                        <a:t>Akut </a:t>
                      </a:r>
                      <a:r>
                        <a:rPr lang="tr-TR" sz="1300" dirty="0" err="1"/>
                        <a:t>pankreatit</a:t>
                      </a:r>
                      <a:endParaRPr lang="tr-TR" sz="1300" dirty="0"/>
                    </a:p>
                    <a:p>
                      <a:r>
                        <a:rPr lang="tr-TR" sz="1300" dirty="0"/>
                        <a:t>Kronik </a:t>
                      </a:r>
                      <a:r>
                        <a:rPr lang="tr-TR" sz="1300" dirty="0" err="1"/>
                        <a:t>pankreatit</a:t>
                      </a:r>
                      <a:endParaRPr lang="tr-TR" sz="1300" dirty="0"/>
                    </a:p>
                  </a:txBody>
                  <a:tcPr/>
                </a:tc>
                <a:extLst>
                  <a:ext uri="{0D108BD9-81ED-4DB2-BD59-A6C34878D82A}">
                    <a16:rowId xmlns:a16="http://schemas.microsoft.com/office/drawing/2014/main" val="3980490445"/>
                  </a:ext>
                </a:extLst>
              </a:tr>
              <a:tr h="2319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300" b="1" dirty="0" err="1"/>
                        <a:t>Pankreatik</a:t>
                      </a:r>
                      <a:r>
                        <a:rPr lang="tr-TR" sz="1300" b="1" dirty="0"/>
                        <a:t> Olmayan Hastalıklar</a:t>
                      </a:r>
                    </a:p>
                    <a:p>
                      <a:r>
                        <a:rPr lang="tr-TR" sz="1300" dirty="0"/>
                        <a:t>Tükürük bezi bozuklukları</a:t>
                      </a:r>
                    </a:p>
                    <a:p>
                      <a:r>
                        <a:rPr lang="tr-TR" sz="1300" dirty="0" err="1"/>
                        <a:t>İntestinal</a:t>
                      </a:r>
                      <a:r>
                        <a:rPr lang="tr-TR" sz="1300" dirty="0"/>
                        <a:t> </a:t>
                      </a:r>
                      <a:r>
                        <a:rPr lang="tr-TR" sz="1300" dirty="0" err="1"/>
                        <a:t>perforasyon</a:t>
                      </a:r>
                      <a:r>
                        <a:rPr lang="tr-TR" sz="1300" dirty="0"/>
                        <a:t>, </a:t>
                      </a:r>
                      <a:r>
                        <a:rPr lang="tr-TR" sz="1300" dirty="0" err="1"/>
                        <a:t>iskemi</a:t>
                      </a:r>
                      <a:r>
                        <a:rPr lang="tr-TR" sz="1300" dirty="0"/>
                        <a:t> ya da obstrüksiyon</a:t>
                      </a:r>
                    </a:p>
                    <a:p>
                      <a:r>
                        <a:rPr lang="tr-TR" sz="1300" dirty="0"/>
                        <a:t>Diyabetik </a:t>
                      </a:r>
                      <a:r>
                        <a:rPr lang="tr-TR" sz="1300" dirty="0" err="1"/>
                        <a:t>ketoasidoz</a:t>
                      </a:r>
                      <a:endParaRPr lang="tr-TR" sz="1300" dirty="0"/>
                    </a:p>
                    <a:p>
                      <a:r>
                        <a:rPr lang="tr-TR" sz="1300" dirty="0"/>
                        <a:t>Perfore </a:t>
                      </a:r>
                      <a:r>
                        <a:rPr lang="tr-TR" sz="1300" dirty="0" err="1"/>
                        <a:t>peptik</a:t>
                      </a:r>
                      <a:r>
                        <a:rPr lang="tr-TR" sz="1300" dirty="0"/>
                        <a:t> ülser</a:t>
                      </a:r>
                    </a:p>
                    <a:p>
                      <a:r>
                        <a:rPr lang="tr-TR" sz="1300" dirty="0" err="1"/>
                        <a:t>Rüptüre</a:t>
                      </a:r>
                      <a:r>
                        <a:rPr lang="tr-TR" sz="1300" dirty="0"/>
                        <a:t> </a:t>
                      </a:r>
                      <a:r>
                        <a:rPr lang="tr-TR" sz="1300" dirty="0" err="1"/>
                        <a:t>ektopik</a:t>
                      </a:r>
                      <a:r>
                        <a:rPr lang="tr-TR" sz="1300" dirty="0"/>
                        <a:t> gebelik</a:t>
                      </a:r>
                    </a:p>
                    <a:p>
                      <a:r>
                        <a:rPr lang="tr-TR" sz="1300" dirty="0"/>
                        <a:t>Böbrek yetmezliği</a:t>
                      </a:r>
                    </a:p>
                    <a:p>
                      <a:r>
                        <a:rPr lang="tr-TR" sz="1300" dirty="0" err="1"/>
                        <a:t>Makroamilazemi</a:t>
                      </a:r>
                      <a:r>
                        <a:rPr lang="tr-TR" sz="1300" dirty="0"/>
                        <a:t> </a:t>
                      </a:r>
                    </a:p>
                    <a:p>
                      <a:r>
                        <a:rPr lang="tr-TR" sz="1300" dirty="0"/>
                        <a:t>Gebelik</a:t>
                      </a:r>
                    </a:p>
                  </a:txBody>
                  <a:tcPr/>
                </a:tc>
                <a:tc>
                  <a:txBody>
                    <a:bodyPr/>
                    <a:lstStyle/>
                    <a:p>
                      <a:r>
                        <a:rPr lang="tr-TR" sz="1300" b="1" dirty="0" err="1"/>
                        <a:t>Pankreatik</a:t>
                      </a:r>
                      <a:r>
                        <a:rPr lang="tr-TR" sz="1300" b="1" dirty="0"/>
                        <a:t> Olmayan Hastalıklar</a:t>
                      </a:r>
                    </a:p>
                    <a:p>
                      <a:r>
                        <a:rPr lang="tr-TR" sz="1300" b="0" dirty="0"/>
                        <a:t>Diyabetik </a:t>
                      </a:r>
                      <a:r>
                        <a:rPr lang="tr-TR" sz="1300" b="0" dirty="0" err="1"/>
                        <a:t>ketoasidoz</a:t>
                      </a:r>
                      <a:endParaRPr lang="tr-TR" sz="1300" b="0" dirty="0"/>
                    </a:p>
                    <a:p>
                      <a:r>
                        <a:rPr lang="tr-TR" sz="1300" b="0" dirty="0"/>
                        <a:t>İnce barsak obstrüksiyonu</a:t>
                      </a:r>
                    </a:p>
                    <a:p>
                      <a:r>
                        <a:rPr lang="tr-TR" sz="1300" b="0" dirty="0"/>
                        <a:t>Akut </a:t>
                      </a:r>
                      <a:r>
                        <a:rPr lang="tr-TR" sz="1300" b="0" dirty="0" err="1"/>
                        <a:t>kolesistit</a:t>
                      </a:r>
                      <a:endParaRPr lang="tr-TR" sz="1300" b="0" dirty="0"/>
                    </a:p>
                    <a:p>
                      <a:r>
                        <a:rPr lang="tr-TR" sz="1300" b="0" dirty="0"/>
                        <a:t>Böbrek yetmezliği</a:t>
                      </a:r>
                    </a:p>
                  </a:txBody>
                  <a:tcPr/>
                </a:tc>
                <a:extLst>
                  <a:ext uri="{0D108BD9-81ED-4DB2-BD59-A6C34878D82A}">
                    <a16:rowId xmlns:a16="http://schemas.microsoft.com/office/drawing/2014/main" val="3537328046"/>
                  </a:ext>
                </a:extLst>
              </a:tr>
            </a:tbl>
          </a:graphicData>
        </a:graphic>
      </p:graphicFrame>
    </p:spTree>
    <p:extLst>
      <p:ext uri="{BB962C8B-B14F-4D97-AF65-F5344CB8AC3E}">
        <p14:creationId xmlns:p14="http://schemas.microsoft.com/office/powerpoint/2010/main" val="570856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AMİLAZ VE LİPAZ</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1" y="1845733"/>
            <a:ext cx="7929274" cy="4439805"/>
          </a:xfrm>
        </p:spPr>
        <p:txBody>
          <a:bodyPr>
            <a:normAutofit/>
          </a:bodyPr>
          <a:lstStyle/>
          <a:p>
            <a:pPr algn="just">
              <a:lnSpc>
                <a:spcPct val="150000"/>
              </a:lnSpc>
              <a:buFont typeface="Wingdings" panose="05000000000000000000" pitchFamily="2" charset="2"/>
              <a:buChar char="v"/>
            </a:pPr>
            <a:r>
              <a:rPr lang="tr-TR" dirty="0" err="1"/>
              <a:t>Pankreatitin</a:t>
            </a:r>
            <a:r>
              <a:rPr lang="tr-TR" dirty="0"/>
              <a:t> nedeni alkol olduğunda, tekrarlayan </a:t>
            </a:r>
            <a:r>
              <a:rPr lang="tr-TR" dirty="0" err="1"/>
              <a:t>pankreatitin</a:t>
            </a:r>
            <a:r>
              <a:rPr lang="tr-TR" dirty="0"/>
              <a:t> oluşturduğu </a:t>
            </a:r>
            <a:r>
              <a:rPr lang="tr-TR" dirty="0" err="1"/>
              <a:t>ekzokrin</a:t>
            </a:r>
            <a:r>
              <a:rPr lang="tr-TR" dirty="0"/>
              <a:t> yetmezlik nedeniyle amilaz düzeyleri düşük olma eğilimindedir. </a:t>
            </a:r>
          </a:p>
          <a:p>
            <a:pPr algn="just">
              <a:lnSpc>
                <a:spcPct val="150000"/>
              </a:lnSpc>
              <a:buFont typeface="Wingdings" panose="05000000000000000000" pitchFamily="2" charset="2"/>
              <a:buChar char="v"/>
            </a:pPr>
            <a:r>
              <a:rPr lang="tr-TR" dirty="0"/>
              <a:t>Amilaz normal üst sınırın üç katına çıktığında </a:t>
            </a:r>
            <a:r>
              <a:rPr lang="tr-TR" dirty="0" err="1"/>
              <a:t>pankreatit</a:t>
            </a:r>
            <a:r>
              <a:rPr lang="tr-TR" dirty="0"/>
              <a:t> düşünülür.</a:t>
            </a:r>
          </a:p>
          <a:p>
            <a:pPr algn="just">
              <a:lnSpc>
                <a:spcPct val="150000"/>
              </a:lnSpc>
              <a:buFont typeface="Wingdings" panose="05000000000000000000" pitchFamily="2" charset="2"/>
              <a:buChar char="v"/>
            </a:pPr>
            <a:r>
              <a:rPr lang="tr-TR" dirty="0" err="1"/>
              <a:t>Lipaz</a:t>
            </a:r>
            <a:r>
              <a:rPr lang="tr-TR" dirty="0"/>
              <a:t> normal üst sınırın beş katından daha fazla ise </a:t>
            </a:r>
            <a:r>
              <a:rPr lang="tr-TR" dirty="0" err="1"/>
              <a:t>pankreatit</a:t>
            </a:r>
            <a:r>
              <a:rPr lang="tr-TR" dirty="0"/>
              <a:t> fiilen var olarak kabul edilir. </a:t>
            </a:r>
          </a:p>
          <a:p>
            <a:pPr algn="just">
              <a:lnSpc>
                <a:spcPct val="150000"/>
              </a:lnSpc>
              <a:buFont typeface="Wingdings" panose="05000000000000000000" pitchFamily="2" charset="2"/>
              <a:buChar char="v"/>
            </a:pPr>
            <a:r>
              <a:rPr lang="tr-TR" dirty="0"/>
              <a:t>Özellikle </a:t>
            </a:r>
            <a:r>
              <a:rPr lang="tr-TR" dirty="0" err="1"/>
              <a:t>hipertrigliseridemi</a:t>
            </a:r>
            <a:r>
              <a:rPr lang="tr-TR" dirty="0"/>
              <a:t> de varsa normal amilaz düzeyi olsa bile </a:t>
            </a:r>
            <a:r>
              <a:rPr lang="tr-TR" dirty="0" err="1"/>
              <a:t>pankreatit</a:t>
            </a:r>
            <a:r>
              <a:rPr lang="tr-TR" dirty="0"/>
              <a:t> dışlanamaz.</a:t>
            </a:r>
          </a:p>
          <a:p>
            <a:pPr>
              <a:buFont typeface="Wingdings" panose="05000000000000000000" pitchFamily="2" charset="2"/>
              <a:buChar char="v"/>
            </a:pPr>
            <a:endParaRPr lang="tr-TR" sz="2200" dirty="0">
              <a:solidFill>
                <a:schemeClr val="tx1">
                  <a:lumMod val="85000"/>
                  <a:lumOff val="15000"/>
                </a:schemeClr>
              </a:solidFill>
            </a:endParaRPr>
          </a:p>
        </p:txBody>
      </p:sp>
      <p:pic>
        <p:nvPicPr>
          <p:cNvPr id="5" name="Resim 4">
            <a:extLst>
              <a:ext uri="{FF2B5EF4-FFF2-40B4-BE49-F238E27FC236}">
                <a16:creationId xmlns:a16="http://schemas.microsoft.com/office/drawing/2014/main" id="{617EA80B-A91F-45CC-87F4-8328B350A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8558" y="1845732"/>
            <a:ext cx="2863442" cy="4043339"/>
          </a:xfrm>
          <a:prstGeom prst="rect">
            <a:avLst/>
          </a:prstGeom>
        </p:spPr>
      </p:pic>
    </p:spTree>
    <p:extLst>
      <p:ext uri="{BB962C8B-B14F-4D97-AF65-F5344CB8AC3E}">
        <p14:creationId xmlns:p14="http://schemas.microsoft.com/office/powerpoint/2010/main" val="1642344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BİLİRUBİN</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01385"/>
          </a:xfrm>
        </p:spPr>
        <p:txBody>
          <a:bodyPr>
            <a:normAutofit/>
          </a:bodyPr>
          <a:lstStyle/>
          <a:p>
            <a:pPr>
              <a:lnSpc>
                <a:spcPct val="150000"/>
              </a:lnSpc>
              <a:buFont typeface="Wingdings" panose="05000000000000000000" pitchFamily="2" charset="2"/>
              <a:buChar char="v"/>
            </a:pPr>
            <a:r>
              <a:rPr lang="tr-TR" dirty="0" err="1">
                <a:solidFill>
                  <a:schemeClr val="tx1">
                    <a:lumMod val="85000"/>
                    <a:lumOff val="15000"/>
                  </a:schemeClr>
                </a:solidFill>
              </a:rPr>
              <a:t>Ekstrahepatik</a:t>
            </a:r>
            <a:r>
              <a:rPr lang="tr-TR" dirty="0">
                <a:solidFill>
                  <a:schemeClr val="tx1">
                    <a:lumMod val="85000"/>
                    <a:lumOff val="15000"/>
                  </a:schemeClr>
                </a:solidFill>
              </a:rPr>
              <a:t> dokulardaki </a:t>
            </a:r>
            <a:r>
              <a:rPr lang="tr-TR" dirty="0" err="1">
                <a:solidFill>
                  <a:schemeClr val="tx1">
                    <a:lumMod val="85000"/>
                    <a:lumOff val="15000"/>
                  </a:schemeClr>
                </a:solidFill>
              </a:rPr>
              <a:t>hemin</a:t>
            </a:r>
            <a:r>
              <a:rPr lang="tr-TR" dirty="0">
                <a:solidFill>
                  <a:schemeClr val="tx1">
                    <a:lumMod val="85000"/>
                    <a:lumOff val="15000"/>
                  </a:schemeClr>
                </a:solidFill>
              </a:rPr>
              <a:t> katabolizması ile üretilir </a:t>
            </a:r>
          </a:p>
          <a:p>
            <a:pPr lvl="1">
              <a:lnSpc>
                <a:spcPct val="150000"/>
              </a:lnSpc>
              <a:buFont typeface="Wingdings" panose="05000000000000000000" pitchFamily="2" charset="2"/>
              <a:buChar char="§"/>
            </a:pPr>
            <a:r>
              <a:rPr lang="tr-TR" dirty="0" err="1">
                <a:solidFill>
                  <a:schemeClr val="tx1">
                    <a:lumMod val="85000"/>
                    <a:lumOff val="15000"/>
                  </a:schemeClr>
                </a:solidFill>
              </a:rPr>
              <a:t>Hepatositler</a:t>
            </a:r>
            <a:r>
              <a:rPr lang="tr-TR" dirty="0">
                <a:solidFill>
                  <a:schemeClr val="tx1">
                    <a:lumMod val="85000"/>
                    <a:lumOff val="15000"/>
                  </a:schemeClr>
                </a:solidFill>
              </a:rPr>
              <a:t> </a:t>
            </a:r>
            <a:r>
              <a:rPr lang="tr-TR" dirty="0" err="1">
                <a:solidFill>
                  <a:schemeClr val="tx1">
                    <a:lumMod val="85000"/>
                    <a:lumOff val="15000"/>
                  </a:schemeClr>
                </a:solidFill>
              </a:rPr>
              <a:t>bilirubini</a:t>
            </a:r>
            <a:r>
              <a:rPr lang="tr-TR" dirty="0">
                <a:solidFill>
                  <a:schemeClr val="tx1">
                    <a:lumMod val="85000"/>
                    <a:lumOff val="15000"/>
                  </a:schemeClr>
                </a:solidFill>
              </a:rPr>
              <a:t> </a:t>
            </a:r>
            <a:r>
              <a:rPr lang="tr-TR" dirty="0" err="1">
                <a:solidFill>
                  <a:schemeClr val="tx1">
                    <a:lumMod val="85000"/>
                    <a:lumOff val="15000"/>
                  </a:schemeClr>
                </a:solidFill>
              </a:rPr>
              <a:t>konjuge</a:t>
            </a:r>
            <a:r>
              <a:rPr lang="tr-TR" dirty="0">
                <a:solidFill>
                  <a:schemeClr val="tx1">
                    <a:lumMod val="85000"/>
                    <a:lumOff val="15000"/>
                  </a:schemeClr>
                </a:solidFill>
              </a:rPr>
              <a:t> ederler ve sonra </a:t>
            </a:r>
            <a:r>
              <a:rPr lang="tr-TR" dirty="0" err="1">
                <a:solidFill>
                  <a:schemeClr val="tx1">
                    <a:lumMod val="85000"/>
                    <a:lumOff val="15000"/>
                  </a:schemeClr>
                </a:solidFill>
              </a:rPr>
              <a:t>bilirubin</a:t>
            </a:r>
            <a:r>
              <a:rPr lang="tr-TR" dirty="0">
                <a:solidFill>
                  <a:schemeClr val="tx1">
                    <a:lumMod val="85000"/>
                    <a:lumOff val="15000"/>
                  </a:schemeClr>
                </a:solidFill>
              </a:rPr>
              <a:t> safraya </a:t>
            </a:r>
            <a:r>
              <a:rPr lang="tr-TR" dirty="0" err="1">
                <a:solidFill>
                  <a:schemeClr val="tx1">
                    <a:lumMod val="85000"/>
                    <a:lumOff val="15000"/>
                  </a:schemeClr>
                </a:solidFill>
              </a:rPr>
              <a:t>eksrete</a:t>
            </a:r>
            <a:r>
              <a:rPr lang="tr-TR" dirty="0">
                <a:solidFill>
                  <a:schemeClr val="tx1">
                    <a:lumMod val="85000"/>
                    <a:lumOff val="15000"/>
                  </a:schemeClr>
                </a:solidFill>
              </a:rPr>
              <a:t> edilir. </a:t>
            </a:r>
          </a:p>
          <a:p>
            <a:pPr>
              <a:lnSpc>
                <a:spcPct val="150000"/>
              </a:lnSpc>
              <a:buFont typeface="Wingdings" panose="05000000000000000000" pitchFamily="2" charset="2"/>
              <a:buChar char="v"/>
            </a:pPr>
            <a:r>
              <a:rPr lang="tr-TR" dirty="0">
                <a:solidFill>
                  <a:schemeClr val="tx1">
                    <a:lumMod val="85000"/>
                    <a:lumOff val="15000"/>
                  </a:schemeClr>
                </a:solidFill>
              </a:rPr>
              <a:t>Kan </a:t>
            </a:r>
            <a:r>
              <a:rPr lang="tr-TR" dirty="0" err="1">
                <a:solidFill>
                  <a:schemeClr val="tx1">
                    <a:lumMod val="85000"/>
                    <a:lumOff val="15000"/>
                  </a:schemeClr>
                </a:solidFill>
              </a:rPr>
              <a:t>bilirubin</a:t>
            </a:r>
            <a:r>
              <a:rPr lang="tr-TR" dirty="0">
                <a:solidFill>
                  <a:schemeClr val="tx1">
                    <a:lumMod val="85000"/>
                    <a:lumOff val="15000"/>
                  </a:schemeClr>
                </a:solidFill>
              </a:rPr>
              <a:t> düzeyi, yapım hızı ve safraya atım fonksiyonlarını gösterir</a:t>
            </a:r>
          </a:p>
          <a:p>
            <a:pPr lvl="1">
              <a:lnSpc>
                <a:spcPct val="150000"/>
              </a:lnSpc>
              <a:buFont typeface="Wingdings" panose="05000000000000000000" pitchFamily="2" charset="2"/>
              <a:buChar char="§"/>
            </a:pPr>
            <a:r>
              <a:rPr lang="tr-TR" dirty="0">
                <a:solidFill>
                  <a:schemeClr val="tx1">
                    <a:lumMod val="85000"/>
                    <a:lumOff val="15000"/>
                  </a:schemeClr>
                </a:solidFill>
              </a:rPr>
              <a:t>Total </a:t>
            </a:r>
            <a:r>
              <a:rPr lang="tr-TR" dirty="0" err="1">
                <a:solidFill>
                  <a:schemeClr val="tx1">
                    <a:lumMod val="85000"/>
                    <a:lumOff val="15000"/>
                  </a:schemeClr>
                </a:solidFill>
              </a:rPr>
              <a:t>bilirubin</a:t>
            </a:r>
            <a:r>
              <a:rPr lang="tr-TR" dirty="0">
                <a:solidFill>
                  <a:schemeClr val="tx1">
                    <a:lumMod val="85000"/>
                    <a:lumOff val="15000"/>
                  </a:schemeClr>
                </a:solidFill>
              </a:rPr>
              <a:t> 1,5 mg/</a:t>
            </a:r>
            <a:r>
              <a:rPr lang="tr-TR" dirty="0" err="1">
                <a:solidFill>
                  <a:schemeClr val="tx1">
                    <a:lumMod val="85000"/>
                    <a:lumOff val="15000"/>
                  </a:schemeClr>
                </a:solidFill>
              </a:rPr>
              <a:t>dL’den</a:t>
            </a:r>
            <a:r>
              <a:rPr lang="tr-TR" dirty="0">
                <a:solidFill>
                  <a:schemeClr val="tx1">
                    <a:lumMod val="85000"/>
                    <a:lumOff val="15000"/>
                  </a:schemeClr>
                </a:solidFill>
              </a:rPr>
              <a:t> azdır ve normalde başlıca </a:t>
            </a:r>
            <a:r>
              <a:rPr lang="tr-TR" dirty="0" err="1">
                <a:solidFill>
                  <a:schemeClr val="tx1">
                    <a:lumMod val="85000"/>
                    <a:lumOff val="15000"/>
                  </a:schemeClr>
                </a:solidFill>
              </a:rPr>
              <a:t>unkonjuge</a:t>
            </a:r>
            <a:r>
              <a:rPr lang="tr-TR" dirty="0">
                <a:solidFill>
                  <a:schemeClr val="tx1">
                    <a:lumMod val="85000"/>
                    <a:lumOff val="15000"/>
                  </a:schemeClr>
                </a:solidFill>
              </a:rPr>
              <a:t> </a:t>
            </a:r>
            <a:r>
              <a:rPr lang="tr-TR" dirty="0" err="1">
                <a:solidFill>
                  <a:schemeClr val="tx1">
                    <a:lumMod val="85000"/>
                    <a:lumOff val="15000"/>
                  </a:schemeClr>
                </a:solidFill>
              </a:rPr>
              <a:t>bilirubinden</a:t>
            </a:r>
            <a:r>
              <a:rPr lang="tr-TR" dirty="0">
                <a:solidFill>
                  <a:schemeClr val="tx1">
                    <a:lumMod val="85000"/>
                    <a:lumOff val="15000"/>
                  </a:schemeClr>
                </a:solidFill>
              </a:rPr>
              <a:t> oluşur</a:t>
            </a:r>
          </a:p>
          <a:p>
            <a:pPr>
              <a:lnSpc>
                <a:spcPct val="150000"/>
              </a:lnSpc>
              <a:buFont typeface="Wingdings" panose="05000000000000000000" pitchFamily="2" charset="2"/>
              <a:buChar char="v"/>
            </a:pPr>
            <a:r>
              <a:rPr lang="tr-TR" dirty="0">
                <a:solidFill>
                  <a:schemeClr val="tx1">
                    <a:lumMod val="85000"/>
                    <a:lumOff val="15000"/>
                  </a:schemeClr>
                </a:solidFill>
              </a:rPr>
              <a:t>Yüksek </a:t>
            </a:r>
            <a:r>
              <a:rPr lang="tr-TR" dirty="0" err="1">
                <a:solidFill>
                  <a:schemeClr val="tx1">
                    <a:lumMod val="85000"/>
                    <a:lumOff val="15000"/>
                  </a:schemeClr>
                </a:solidFill>
              </a:rPr>
              <a:t>bilirubin</a:t>
            </a:r>
            <a:r>
              <a:rPr lang="tr-TR" dirty="0">
                <a:solidFill>
                  <a:schemeClr val="tx1">
                    <a:lumMod val="85000"/>
                    <a:lumOff val="15000"/>
                  </a:schemeClr>
                </a:solidFill>
              </a:rPr>
              <a:t> düzeyini değerlendirmede ilk olarak </a:t>
            </a:r>
            <a:r>
              <a:rPr lang="tr-TR" dirty="0" err="1">
                <a:solidFill>
                  <a:schemeClr val="tx1">
                    <a:lumMod val="85000"/>
                    <a:lumOff val="15000"/>
                  </a:schemeClr>
                </a:solidFill>
              </a:rPr>
              <a:t>konjuge</a:t>
            </a:r>
            <a:r>
              <a:rPr lang="tr-TR" dirty="0">
                <a:solidFill>
                  <a:schemeClr val="tx1">
                    <a:lumMod val="85000"/>
                    <a:lumOff val="15000"/>
                  </a:schemeClr>
                </a:solidFill>
              </a:rPr>
              <a:t> (direkt) ya da </a:t>
            </a:r>
            <a:r>
              <a:rPr lang="tr-TR" dirty="0" err="1">
                <a:solidFill>
                  <a:schemeClr val="tx1">
                    <a:lumMod val="85000"/>
                    <a:lumOff val="15000"/>
                  </a:schemeClr>
                </a:solidFill>
              </a:rPr>
              <a:t>unkonjuge</a:t>
            </a:r>
            <a:r>
              <a:rPr lang="tr-TR" dirty="0">
                <a:solidFill>
                  <a:schemeClr val="tx1">
                    <a:lumMod val="85000"/>
                    <a:lumOff val="15000"/>
                  </a:schemeClr>
                </a:solidFill>
              </a:rPr>
              <a:t> (</a:t>
            </a:r>
            <a:r>
              <a:rPr lang="tr-TR" dirty="0" err="1">
                <a:solidFill>
                  <a:schemeClr val="tx1">
                    <a:lumMod val="85000"/>
                    <a:lumOff val="15000"/>
                  </a:schemeClr>
                </a:solidFill>
              </a:rPr>
              <a:t>indirekt</a:t>
            </a:r>
            <a:r>
              <a:rPr lang="tr-TR" dirty="0">
                <a:solidFill>
                  <a:schemeClr val="tx1">
                    <a:lumMod val="85000"/>
                    <a:lumOff val="15000"/>
                  </a:schemeClr>
                </a:solidFill>
              </a:rPr>
              <a:t>) </a:t>
            </a:r>
            <a:r>
              <a:rPr lang="tr-TR" dirty="0" err="1">
                <a:solidFill>
                  <a:schemeClr val="tx1">
                    <a:lumMod val="85000"/>
                    <a:lumOff val="15000"/>
                  </a:schemeClr>
                </a:solidFill>
              </a:rPr>
              <a:t>hiperbilirubinemi</a:t>
            </a:r>
            <a:r>
              <a:rPr lang="tr-TR" dirty="0">
                <a:solidFill>
                  <a:schemeClr val="tx1">
                    <a:lumMod val="85000"/>
                    <a:lumOff val="15000"/>
                  </a:schemeClr>
                </a:solidFill>
              </a:rPr>
              <a:t> ayrımı yapılmalı</a:t>
            </a:r>
          </a:p>
        </p:txBody>
      </p:sp>
    </p:spTree>
    <p:extLst>
      <p:ext uri="{BB962C8B-B14F-4D97-AF65-F5344CB8AC3E}">
        <p14:creationId xmlns:p14="http://schemas.microsoft.com/office/powerpoint/2010/main" val="2146590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a:xfrm>
            <a:off x="1097280" y="286603"/>
            <a:ext cx="10252038" cy="1450757"/>
          </a:xfrm>
        </p:spPr>
        <p:txBody>
          <a:bodyPr>
            <a:normAutofit/>
          </a:bodyPr>
          <a:lstStyle/>
          <a:p>
            <a:r>
              <a:rPr lang="tr-TR" b="1" i="0" u="none" strike="noStrike" baseline="0" dirty="0" err="1"/>
              <a:t>Venöz</a:t>
            </a:r>
            <a:r>
              <a:rPr lang="tr-TR" b="1" i="0" u="none" strike="noStrike" baseline="0" dirty="0"/>
              <a:t> Kan Örneği Alınması ve Hazırlanması</a:t>
            </a:r>
            <a:endParaRPr lang="tr-TR" b="1" dirty="0"/>
          </a:p>
        </p:txBody>
      </p:sp>
      <p:pic>
        <p:nvPicPr>
          <p:cNvPr id="8" name="İçerik Yer Tutucusu 4" descr="tablo içeren bir resim&#10;&#10;Açıklama otomatik olarak oluşturuldu">
            <a:extLst>
              <a:ext uri="{FF2B5EF4-FFF2-40B4-BE49-F238E27FC236}">
                <a16:creationId xmlns:a16="http://schemas.microsoft.com/office/drawing/2014/main" id="{9DF72806-1C20-4F5E-A28C-D67951466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9199" y="4741496"/>
            <a:ext cx="3875373" cy="1450757"/>
          </a:xfrm>
          <a:prstGeom prst="rect">
            <a:avLst/>
          </a:prstGeom>
        </p:spPr>
      </p:pic>
      <p:sp>
        <p:nvSpPr>
          <p:cNvPr id="6" name="İçerik Yer Tutucusu 2">
            <a:extLst>
              <a:ext uri="{FF2B5EF4-FFF2-40B4-BE49-F238E27FC236}">
                <a16:creationId xmlns:a16="http://schemas.microsoft.com/office/drawing/2014/main" id="{DD0A1122-7C4A-4F5C-B062-1DB0E63AC949}"/>
              </a:ext>
            </a:extLst>
          </p:cNvPr>
          <p:cNvSpPr txBox="1">
            <a:spLocks/>
          </p:cNvSpPr>
          <p:nvPr/>
        </p:nvSpPr>
        <p:spPr>
          <a:xfrm>
            <a:off x="1097280" y="1845733"/>
            <a:ext cx="6801907" cy="434651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lnSpc>
                <a:spcPct val="150000"/>
              </a:lnSpc>
              <a:buFont typeface="Wingdings" panose="05000000000000000000" pitchFamily="2" charset="2"/>
              <a:buChar char="v"/>
            </a:pPr>
            <a:r>
              <a:rPr lang="tr-TR" dirty="0"/>
              <a:t>Turnike 30 saniyeden fazla sıkılı kalmamalı gevşetilmeli</a:t>
            </a:r>
          </a:p>
          <a:p>
            <a:pPr lvl="1" algn="just">
              <a:lnSpc>
                <a:spcPct val="150000"/>
              </a:lnSpc>
              <a:buFont typeface="Wingdings" panose="05000000000000000000" pitchFamily="2" charset="2"/>
              <a:buChar char="§"/>
            </a:pPr>
            <a:r>
              <a:rPr lang="tr-TR" dirty="0"/>
              <a:t>Birkaç dakikalık </a:t>
            </a:r>
            <a:r>
              <a:rPr lang="tr-TR" dirty="0" err="1"/>
              <a:t>staz</a:t>
            </a:r>
            <a:r>
              <a:rPr lang="tr-TR" dirty="0"/>
              <a:t> ile ALT, CK, LDH, </a:t>
            </a:r>
            <a:r>
              <a:rPr lang="tr-TR" dirty="0" err="1"/>
              <a:t>Ca</a:t>
            </a:r>
            <a:r>
              <a:rPr lang="tr-TR" dirty="0"/>
              <a:t>, </a:t>
            </a:r>
            <a:r>
              <a:rPr lang="tr-TR" dirty="0" err="1"/>
              <a:t>Albumin</a:t>
            </a:r>
            <a:r>
              <a:rPr lang="tr-TR" dirty="0"/>
              <a:t>, </a:t>
            </a:r>
            <a:r>
              <a:rPr lang="tr-TR" dirty="0" err="1"/>
              <a:t>Bilirübin</a:t>
            </a:r>
            <a:r>
              <a:rPr lang="tr-TR" dirty="0"/>
              <a:t> %5 -10 civarında artarken</a:t>
            </a:r>
          </a:p>
          <a:p>
            <a:pPr lvl="1" algn="just">
              <a:lnSpc>
                <a:spcPct val="150000"/>
              </a:lnSpc>
              <a:buFont typeface="Wingdings" panose="05000000000000000000" pitchFamily="2" charset="2"/>
              <a:buChar char="§"/>
            </a:pPr>
            <a:r>
              <a:rPr lang="tr-TR" dirty="0" err="1"/>
              <a:t>Glukoz</a:t>
            </a:r>
            <a:r>
              <a:rPr lang="tr-TR" dirty="0"/>
              <a:t>, fosfat %2 -5 civarında azalır</a:t>
            </a:r>
          </a:p>
          <a:p>
            <a:pPr algn="just">
              <a:lnSpc>
                <a:spcPct val="150000"/>
              </a:lnSpc>
              <a:buFont typeface="Wingdings" panose="05000000000000000000" pitchFamily="2" charset="2"/>
              <a:buChar char="v"/>
            </a:pPr>
            <a:r>
              <a:rPr lang="tr-TR" dirty="0"/>
              <a:t>İstenilen testlere göre uygun vakumlu kan tüpleri seçilir</a:t>
            </a:r>
          </a:p>
          <a:p>
            <a:pPr algn="just">
              <a:lnSpc>
                <a:spcPct val="150000"/>
              </a:lnSpc>
              <a:buFont typeface="Wingdings" panose="05000000000000000000" pitchFamily="2" charset="2"/>
              <a:buChar char="v"/>
            </a:pPr>
            <a:r>
              <a:rPr lang="tr-TR" dirty="0"/>
              <a:t>Kan örnekleri alındıktan sonra tüpler yavaşça 5-6 kez alt üst edilmeli</a:t>
            </a:r>
          </a:p>
          <a:p>
            <a:pPr lvl="1" algn="just">
              <a:lnSpc>
                <a:spcPct val="150000"/>
              </a:lnSpc>
              <a:buFont typeface="Wingdings" panose="05000000000000000000" pitchFamily="2" charset="2"/>
              <a:buChar char="§"/>
            </a:pPr>
            <a:r>
              <a:rPr lang="tr-TR" dirty="0"/>
              <a:t>Kesinlikle çalkalama yapılmamalı</a:t>
            </a:r>
          </a:p>
          <a:p>
            <a:pPr algn="just">
              <a:lnSpc>
                <a:spcPct val="150000"/>
              </a:lnSpc>
              <a:buFont typeface="Wingdings" panose="05000000000000000000" pitchFamily="2" charset="2"/>
              <a:buChar char="v"/>
            </a:pPr>
            <a:endParaRPr lang="tr-TR" dirty="0"/>
          </a:p>
          <a:p>
            <a:pPr>
              <a:lnSpc>
                <a:spcPct val="150000"/>
              </a:lnSpc>
              <a:buFont typeface="Wingdings" panose="05000000000000000000" pitchFamily="2" charset="2"/>
              <a:buChar char="v"/>
            </a:pPr>
            <a:endParaRPr lang="tr-TR" dirty="0"/>
          </a:p>
        </p:txBody>
      </p:sp>
      <p:sp>
        <p:nvSpPr>
          <p:cNvPr id="4" name="İçerik Yer Tutucusu 3">
            <a:extLst>
              <a:ext uri="{FF2B5EF4-FFF2-40B4-BE49-F238E27FC236}">
                <a16:creationId xmlns:a16="http://schemas.microsoft.com/office/drawing/2014/main" id="{56E7C88B-78A5-4B74-BB65-E83972DBC609}"/>
              </a:ext>
            </a:extLst>
          </p:cNvPr>
          <p:cNvSpPr>
            <a:spLocks noGrp="1"/>
          </p:cNvSpPr>
          <p:nvPr>
            <p:ph idx="1"/>
          </p:nvPr>
        </p:nvSpPr>
        <p:spPr/>
        <p:txBody>
          <a:bodyPr/>
          <a:lstStyle/>
          <a:p>
            <a:endParaRPr lang="tr-TR"/>
          </a:p>
        </p:txBody>
      </p:sp>
    </p:spTree>
    <p:extLst>
      <p:ext uri="{BB962C8B-B14F-4D97-AF65-F5344CB8AC3E}">
        <p14:creationId xmlns:p14="http://schemas.microsoft.com/office/powerpoint/2010/main" val="991668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BİLİRUBİN</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639591"/>
          </a:xfrm>
        </p:spPr>
        <p:txBody>
          <a:bodyPr>
            <a:normAutofit/>
          </a:bodyPr>
          <a:lstStyle/>
          <a:p>
            <a:pPr>
              <a:lnSpc>
                <a:spcPct val="150000"/>
              </a:lnSpc>
              <a:buFont typeface="Wingdings" panose="05000000000000000000" pitchFamily="2" charset="2"/>
              <a:buChar char="v"/>
            </a:pPr>
            <a:r>
              <a:rPr lang="tr-TR" sz="2200" dirty="0" err="1">
                <a:solidFill>
                  <a:schemeClr val="tx1">
                    <a:lumMod val="85000"/>
                    <a:lumOff val="15000"/>
                  </a:schemeClr>
                </a:solidFill>
              </a:rPr>
              <a:t>Unkonjuge</a:t>
            </a:r>
            <a:r>
              <a:rPr lang="tr-TR" sz="2200" dirty="0">
                <a:solidFill>
                  <a:schemeClr val="tx1">
                    <a:lumMod val="85000"/>
                    <a:lumOff val="15000"/>
                  </a:schemeClr>
                </a:solidFill>
              </a:rPr>
              <a:t> </a:t>
            </a:r>
            <a:r>
              <a:rPr lang="tr-TR" sz="2200" dirty="0" err="1">
                <a:solidFill>
                  <a:schemeClr val="tx1">
                    <a:lumMod val="85000"/>
                    <a:lumOff val="15000"/>
                  </a:schemeClr>
                </a:solidFill>
              </a:rPr>
              <a:t>hiperbilirubineminin</a:t>
            </a:r>
            <a:r>
              <a:rPr lang="tr-TR" sz="2200" dirty="0">
                <a:solidFill>
                  <a:schemeClr val="tx1">
                    <a:lumMod val="85000"/>
                    <a:lumOff val="15000"/>
                  </a:schemeClr>
                </a:solidFill>
              </a:rPr>
              <a:t> muhtemel en sık nedeni </a:t>
            </a:r>
          </a:p>
          <a:p>
            <a:pPr lvl="1">
              <a:lnSpc>
                <a:spcPct val="150000"/>
              </a:lnSpc>
              <a:buFont typeface="Wingdings" panose="05000000000000000000" pitchFamily="2" charset="2"/>
              <a:buChar char="v"/>
            </a:pPr>
            <a:r>
              <a:rPr lang="tr-TR" sz="2000" dirty="0" err="1">
                <a:solidFill>
                  <a:schemeClr val="tx1">
                    <a:lumMod val="85000"/>
                    <a:lumOff val="15000"/>
                  </a:schemeClr>
                </a:solidFill>
              </a:rPr>
              <a:t>Benign</a:t>
            </a:r>
            <a:r>
              <a:rPr lang="tr-TR" sz="2000" dirty="0">
                <a:solidFill>
                  <a:schemeClr val="tx1">
                    <a:lumMod val="85000"/>
                    <a:lumOff val="15000"/>
                  </a:schemeClr>
                </a:solidFill>
              </a:rPr>
              <a:t> bir durum olan popülasyonun %5’ine kadarını etkileyen </a:t>
            </a:r>
            <a:r>
              <a:rPr lang="tr-TR" sz="2000" b="1" dirty="0" err="1">
                <a:solidFill>
                  <a:schemeClr val="tx1">
                    <a:lumMod val="85000"/>
                    <a:lumOff val="15000"/>
                  </a:schemeClr>
                </a:solidFill>
              </a:rPr>
              <a:t>Gilbert</a:t>
            </a:r>
            <a:r>
              <a:rPr lang="tr-TR" sz="2000" b="1" dirty="0">
                <a:solidFill>
                  <a:schemeClr val="tx1">
                    <a:lumMod val="85000"/>
                    <a:lumOff val="15000"/>
                  </a:schemeClr>
                </a:solidFill>
              </a:rPr>
              <a:t> sendromu</a:t>
            </a:r>
          </a:p>
          <a:p>
            <a:pPr lvl="1">
              <a:lnSpc>
                <a:spcPct val="150000"/>
              </a:lnSpc>
              <a:buFont typeface="Wingdings" panose="05000000000000000000" pitchFamily="2" charset="2"/>
              <a:buChar char="v"/>
            </a:pPr>
            <a:r>
              <a:rPr lang="tr-TR" sz="2000" dirty="0" err="1">
                <a:solidFill>
                  <a:schemeClr val="tx1">
                    <a:lumMod val="85000"/>
                    <a:lumOff val="15000"/>
                  </a:schemeClr>
                </a:solidFill>
              </a:rPr>
              <a:t>Asemptomatik</a:t>
            </a:r>
            <a:r>
              <a:rPr lang="tr-TR" sz="2000" dirty="0">
                <a:solidFill>
                  <a:schemeClr val="tx1">
                    <a:lumMod val="85000"/>
                    <a:lumOff val="15000"/>
                  </a:schemeClr>
                </a:solidFill>
              </a:rPr>
              <a:t> kişide hafif yükselmiş </a:t>
            </a:r>
            <a:r>
              <a:rPr lang="tr-TR" sz="2000" dirty="0" err="1">
                <a:solidFill>
                  <a:schemeClr val="tx1">
                    <a:lumMod val="85000"/>
                    <a:lumOff val="15000"/>
                  </a:schemeClr>
                </a:solidFill>
              </a:rPr>
              <a:t>unkonjuge</a:t>
            </a:r>
            <a:r>
              <a:rPr lang="tr-TR" sz="2000" dirty="0">
                <a:solidFill>
                  <a:schemeClr val="tx1">
                    <a:lumMod val="85000"/>
                    <a:lumOff val="15000"/>
                  </a:schemeClr>
                </a:solidFill>
              </a:rPr>
              <a:t> </a:t>
            </a:r>
            <a:r>
              <a:rPr lang="tr-TR" sz="2000" dirty="0" err="1">
                <a:solidFill>
                  <a:schemeClr val="tx1">
                    <a:lumMod val="85000"/>
                    <a:lumOff val="15000"/>
                  </a:schemeClr>
                </a:solidFill>
              </a:rPr>
              <a:t>hiperbilirubinemi</a:t>
            </a:r>
            <a:r>
              <a:rPr lang="tr-TR" sz="2000" dirty="0">
                <a:solidFill>
                  <a:schemeClr val="tx1">
                    <a:lumMod val="85000"/>
                    <a:lumOff val="15000"/>
                  </a:schemeClr>
                </a:solidFill>
              </a:rPr>
              <a:t> (&lt;4 mg/dl) varsa </a:t>
            </a:r>
          </a:p>
          <a:p>
            <a:pPr lvl="1">
              <a:lnSpc>
                <a:spcPct val="150000"/>
              </a:lnSpc>
              <a:buFont typeface="Wingdings" panose="05000000000000000000" pitchFamily="2" charset="2"/>
              <a:buChar char="v"/>
            </a:pPr>
            <a:r>
              <a:rPr lang="tr-TR" sz="2000" dirty="0" err="1">
                <a:solidFill>
                  <a:schemeClr val="tx1">
                    <a:lumMod val="85000"/>
                    <a:lumOff val="15000"/>
                  </a:schemeClr>
                </a:solidFill>
              </a:rPr>
              <a:t>Bilirubin</a:t>
            </a:r>
            <a:r>
              <a:rPr lang="tr-TR" sz="2000" dirty="0">
                <a:solidFill>
                  <a:schemeClr val="tx1">
                    <a:lumMod val="85000"/>
                    <a:lumOff val="15000"/>
                  </a:schemeClr>
                </a:solidFill>
              </a:rPr>
              <a:t> yüksekliği yapan ilaç kullanımı yoksa, </a:t>
            </a:r>
            <a:r>
              <a:rPr lang="tr-TR" sz="2000" dirty="0" err="1">
                <a:solidFill>
                  <a:schemeClr val="tx1">
                    <a:lumMod val="85000"/>
                    <a:lumOff val="15000"/>
                  </a:schemeClr>
                </a:solidFill>
              </a:rPr>
              <a:t>Hemoliz</a:t>
            </a:r>
            <a:r>
              <a:rPr lang="tr-TR" sz="2000" dirty="0">
                <a:solidFill>
                  <a:schemeClr val="tx1">
                    <a:lumMod val="85000"/>
                    <a:lumOff val="15000"/>
                  </a:schemeClr>
                </a:solidFill>
              </a:rPr>
              <a:t> bulgusu yoksa</a:t>
            </a:r>
          </a:p>
          <a:p>
            <a:pPr>
              <a:lnSpc>
                <a:spcPct val="150000"/>
              </a:lnSpc>
              <a:buFont typeface="Wingdings" panose="05000000000000000000" pitchFamily="2" charset="2"/>
              <a:buChar char="v"/>
            </a:pPr>
            <a:r>
              <a:rPr lang="tr-TR" sz="2200" dirty="0" err="1">
                <a:solidFill>
                  <a:schemeClr val="tx1">
                    <a:lumMod val="85000"/>
                    <a:lumOff val="15000"/>
                  </a:schemeClr>
                </a:solidFill>
              </a:rPr>
              <a:t>Unkonjuge</a:t>
            </a:r>
            <a:r>
              <a:rPr lang="tr-TR" sz="2200" dirty="0">
                <a:solidFill>
                  <a:schemeClr val="tx1">
                    <a:lumMod val="85000"/>
                    <a:lumOff val="15000"/>
                  </a:schemeClr>
                </a:solidFill>
              </a:rPr>
              <a:t> </a:t>
            </a:r>
            <a:r>
              <a:rPr lang="tr-TR" sz="2200" dirty="0" err="1">
                <a:solidFill>
                  <a:schemeClr val="tx1">
                    <a:lumMod val="85000"/>
                    <a:lumOff val="15000"/>
                  </a:schemeClr>
                </a:solidFill>
              </a:rPr>
              <a:t>hiperbilirubineminin</a:t>
            </a:r>
            <a:r>
              <a:rPr lang="tr-TR" sz="2200" dirty="0">
                <a:solidFill>
                  <a:schemeClr val="tx1">
                    <a:lumMod val="85000"/>
                    <a:lumOff val="15000"/>
                  </a:schemeClr>
                </a:solidFill>
              </a:rPr>
              <a:t> diğer nedenleri </a:t>
            </a:r>
          </a:p>
          <a:p>
            <a:pPr lvl="1">
              <a:lnSpc>
                <a:spcPct val="150000"/>
              </a:lnSpc>
              <a:buFont typeface="Wingdings" panose="05000000000000000000" pitchFamily="2" charset="2"/>
              <a:buChar char="§"/>
            </a:pPr>
            <a:r>
              <a:rPr lang="tr-TR" sz="2000" dirty="0" err="1">
                <a:solidFill>
                  <a:schemeClr val="tx1">
                    <a:lumMod val="85000"/>
                    <a:lumOff val="15000"/>
                  </a:schemeClr>
                </a:solidFill>
              </a:rPr>
              <a:t>Hemoliz</a:t>
            </a:r>
            <a:r>
              <a:rPr lang="tr-TR" sz="2000" dirty="0">
                <a:solidFill>
                  <a:schemeClr val="tx1">
                    <a:lumMod val="85000"/>
                    <a:lumOff val="15000"/>
                  </a:schemeClr>
                </a:solidFill>
              </a:rPr>
              <a:t>, (</a:t>
            </a:r>
            <a:r>
              <a:rPr lang="tr-TR" sz="2000" dirty="0" err="1">
                <a:solidFill>
                  <a:schemeClr val="tx1">
                    <a:lumMod val="85000"/>
                    <a:lumOff val="15000"/>
                  </a:schemeClr>
                </a:solidFill>
              </a:rPr>
              <a:t>hemoliz</a:t>
            </a:r>
            <a:r>
              <a:rPr lang="tr-TR" sz="2000" dirty="0">
                <a:solidFill>
                  <a:schemeClr val="tx1">
                    <a:lumMod val="85000"/>
                    <a:lumOff val="15000"/>
                  </a:schemeClr>
                </a:solidFill>
              </a:rPr>
              <a:t> ile ilişkili </a:t>
            </a:r>
            <a:r>
              <a:rPr lang="tr-TR" sz="2000" dirty="0" err="1">
                <a:solidFill>
                  <a:schemeClr val="tx1">
                    <a:lumMod val="85000"/>
                    <a:lumOff val="15000"/>
                  </a:schemeClr>
                </a:solidFill>
              </a:rPr>
              <a:t>bilirubin</a:t>
            </a:r>
            <a:r>
              <a:rPr lang="tr-TR" sz="2000" dirty="0">
                <a:solidFill>
                  <a:schemeClr val="tx1">
                    <a:lumMod val="85000"/>
                    <a:lumOff val="15000"/>
                  </a:schemeClr>
                </a:solidFill>
              </a:rPr>
              <a:t> düzeyleri 5 mg/dl’den fazla olmaz)</a:t>
            </a:r>
          </a:p>
          <a:p>
            <a:pPr lvl="1">
              <a:lnSpc>
                <a:spcPct val="150000"/>
              </a:lnSpc>
              <a:buFont typeface="Wingdings" panose="05000000000000000000" pitchFamily="2" charset="2"/>
              <a:buChar char="§"/>
            </a:pPr>
            <a:r>
              <a:rPr lang="tr-TR" sz="2000" dirty="0" err="1">
                <a:solidFill>
                  <a:schemeClr val="tx1">
                    <a:lumMod val="85000"/>
                    <a:lumOff val="15000"/>
                  </a:schemeClr>
                </a:solidFill>
              </a:rPr>
              <a:t>İnefektif</a:t>
            </a:r>
            <a:r>
              <a:rPr lang="tr-TR" sz="2000" dirty="0">
                <a:solidFill>
                  <a:schemeClr val="tx1">
                    <a:lumMod val="85000"/>
                    <a:lumOff val="15000"/>
                  </a:schemeClr>
                </a:solidFill>
              </a:rPr>
              <a:t> </a:t>
            </a:r>
            <a:r>
              <a:rPr lang="tr-TR" sz="2000" dirty="0" err="1">
                <a:solidFill>
                  <a:schemeClr val="tx1">
                    <a:lumMod val="85000"/>
                    <a:lumOff val="15000"/>
                  </a:schemeClr>
                </a:solidFill>
              </a:rPr>
              <a:t>eritropoez</a:t>
            </a:r>
            <a:r>
              <a:rPr lang="tr-TR" sz="2000" dirty="0">
                <a:solidFill>
                  <a:schemeClr val="tx1">
                    <a:lumMod val="85000"/>
                    <a:lumOff val="15000"/>
                  </a:schemeClr>
                </a:solidFill>
              </a:rPr>
              <a:t> (</a:t>
            </a:r>
            <a:r>
              <a:rPr lang="tr-TR" sz="2000" dirty="0" err="1">
                <a:solidFill>
                  <a:schemeClr val="tx1">
                    <a:lumMod val="85000"/>
                    <a:lumOff val="15000"/>
                  </a:schemeClr>
                </a:solidFill>
              </a:rPr>
              <a:t>megaloblastik</a:t>
            </a:r>
            <a:r>
              <a:rPr lang="tr-TR" sz="2000" dirty="0">
                <a:solidFill>
                  <a:schemeClr val="tx1">
                    <a:lumMod val="85000"/>
                    <a:lumOff val="15000"/>
                  </a:schemeClr>
                </a:solidFill>
              </a:rPr>
              <a:t> anemilerdeki gibi) ya da </a:t>
            </a:r>
          </a:p>
          <a:p>
            <a:pPr lvl="1">
              <a:lnSpc>
                <a:spcPct val="150000"/>
              </a:lnSpc>
              <a:buFont typeface="Wingdings" panose="05000000000000000000" pitchFamily="2" charset="2"/>
              <a:buChar char="§"/>
            </a:pPr>
            <a:r>
              <a:rPr lang="tr-TR" sz="2000" dirty="0">
                <a:solidFill>
                  <a:schemeClr val="tx1">
                    <a:lumMod val="85000"/>
                    <a:lumOff val="15000"/>
                  </a:schemeClr>
                </a:solidFill>
              </a:rPr>
              <a:t>Yakın zamanda oluşmuş </a:t>
            </a:r>
            <a:r>
              <a:rPr lang="tr-TR" sz="2000" dirty="0" err="1">
                <a:solidFill>
                  <a:schemeClr val="tx1">
                    <a:lumMod val="85000"/>
                    <a:lumOff val="15000"/>
                  </a:schemeClr>
                </a:solidFill>
              </a:rPr>
              <a:t>hematom</a:t>
            </a:r>
            <a:endParaRPr lang="tr-TR" sz="2000" dirty="0">
              <a:solidFill>
                <a:schemeClr val="tx1">
                  <a:lumMod val="85000"/>
                  <a:lumOff val="15000"/>
                </a:schemeClr>
              </a:solidFill>
            </a:endParaRPr>
          </a:p>
          <a:p>
            <a:pPr marL="0" indent="0">
              <a:buNone/>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2734897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BİLİRUBİN</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32121"/>
          </a:xfrm>
        </p:spPr>
        <p:txBody>
          <a:bodyPr>
            <a:normAutofit/>
          </a:bodyPr>
          <a:lstStyle/>
          <a:p>
            <a:pPr>
              <a:buFont typeface="Wingdings" panose="05000000000000000000" pitchFamily="2" charset="2"/>
              <a:buChar char="v"/>
            </a:pPr>
            <a:r>
              <a:rPr lang="tr-TR" sz="2200">
                <a:solidFill>
                  <a:schemeClr val="tx1">
                    <a:lumMod val="85000"/>
                    <a:lumOff val="15000"/>
                  </a:schemeClr>
                </a:solidFill>
              </a:rPr>
              <a:t>Konjuge hiperbilirubinemi genellikle </a:t>
            </a:r>
          </a:p>
          <a:p>
            <a:pPr lvl="1">
              <a:lnSpc>
                <a:spcPct val="150000"/>
              </a:lnSpc>
              <a:buFont typeface="Wingdings" panose="05000000000000000000" pitchFamily="2" charset="2"/>
              <a:buChar char="§"/>
            </a:pPr>
            <a:r>
              <a:rPr lang="tr-TR" sz="2000">
                <a:solidFill>
                  <a:schemeClr val="tx1">
                    <a:lumMod val="85000"/>
                    <a:lumOff val="15000"/>
                  </a:schemeClr>
                </a:solidFill>
              </a:rPr>
              <a:t>Ekstrahepatik biliyer obstrüksiyon, </a:t>
            </a:r>
          </a:p>
          <a:p>
            <a:pPr lvl="1">
              <a:lnSpc>
                <a:spcPct val="150000"/>
              </a:lnSpc>
              <a:buFont typeface="Wingdings" panose="05000000000000000000" pitchFamily="2" charset="2"/>
              <a:buChar char="§"/>
            </a:pPr>
            <a:r>
              <a:rPr lang="tr-TR" sz="2000">
                <a:solidFill>
                  <a:schemeClr val="tx1">
                    <a:lumMod val="85000"/>
                    <a:lumOff val="15000"/>
                  </a:schemeClr>
                </a:solidFill>
              </a:rPr>
              <a:t>İntrahepatik kolestaz, </a:t>
            </a:r>
          </a:p>
          <a:p>
            <a:pPr lvl="1">
              <a:lnSpc>
                <a:spcPct val="150000"/>
              </a:lnSpc>
              <a:buFont typeface="Wingdings" panose="05000000000000000000" pitchFamily="2" charset="2"/>
              <a:buChar char="§"/>
            </a:pPr>
            <a:r>
              <a:rPr lang="tr-TR" sz="2000">
                <a:solidFill>
                  <a:schemeClr val="tx1">
                    <a:lumMod val="85000"/>
                    <a:lumOff val="15000"/>
                  </a:schemeClr>
                </a:solidFill>
              </a:rPr>
              <a:t>Siroz, </a:t>
            </a:r>
          </a:p>
          <a:p>
            <a:pPr lvl="1">
              <a:lnSpc>
                <a:spcPct val="150000"/>
              </a:lnSpc>
              <a:buFont typeface="Wingdings" panose="05000000000000000000" pitchFamily="2" charset="2"/>
              <a:buChar char="§"/>
            </a:pPr>
            <a:r>
              <a:rPr lang="tr-TR" sz="2000">
                <a:solidFill>
                  <a:schemeClr val="tx1">
                    <a:lumMod val="85000"/>
                    <a:lumOff val="15000"/>
                  </a:schemeClr>
                </a:solidFill>
              </a:rPr>
              <a:t>Hepatit ve toksinler</a:t>
            </a:r>
            <a:endParaRPr lang="tr-TR" sz="2000" dirty="0">
              <a:solidFill>
                <a:schemeClr val="tx1">
                  <a:lumMod val="85000"/>
                  <a:lumOff val="15000"/>
                </a:schemeClr>
              </a:solidFill>
            </a:endParaRPr>
          </a:p>
        </p:txBody>
      </p:sp>
      <p:pic>
        <p:nvPicPr>
          <p:cNvPr id="7" name="Resim 6">
            <a:extLst>
              <a:ext uri="{FF2B5EF4-FFF2-40B4-BE49-F238E27FC236}">
                <a16:creationId xmlns:a16="http://schemas.microsoft.com/office/drawing/2014/main" id="{8BACB13F-01CC-491D-A6CC-648BE361F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4065" y="1971063"/>
            <a:ext cx="4786575" cy="3926397"/>
          </a:xfrm>
          <a:prstGeom prst="rect">
            <a:avLst/>
          </a:prstGeom>
        </p:spPr>
      </p:pic>
    </p:spTree>
    <p:extLst>
      <p:ext uri="{BB962C8B-B14F-4D97-AF65-F5344CB8AC3E}">
        <p14:creationId xmlns:p14="http://schemas.microsoft.com/office/powerpoint/2010/main" val="3134818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KAN ÜRE AZOTU VE KREATİNİN</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6648226" cy="4339913"/>
          </a:xfrm>
        </p:spPr>
        <p:txBody>
          <a:bodyPr>
            <a:normAutofit/>
          </a:bodyPr>
          <a:lstStyle/>
          <a:p>
            <a:pPr>
              <a:lnSpc>
                <a:spcPct val="150000"/>
              </a:lnSpc>
              <a:buFont typeface="Wingdings" panose="05000000000000000000" pitchFamily="2" charset="2"/>
              <a:buChar char="v"/>
            </a:pPr>
            <a:r>
              <a:rPr lang="tr-TR" sz="2200" dirty="0">
                <a:solidFill>
                  <a:schemeClr val="tx1">
                    <a:lumMod val="85000"/>
                    <a:lumOff val="15000"/>
                  </a:schemeClr>
                </a:solidFill>
              </a:rPr>
              <a:t>Kan üre azotu (BUN) ve </a:t>
            </a:r>
            <a:r>
              <a:rPr lang="tr-TR" sz="2200" dirty="0" err="1">
                <a:solidFill>
                  <a:schemeClr val="tx1">
                    <a:lumMod val="85000"/>
                    <a:lumOff val="15000"/>
                  </a:schemeClr>
                </a:solidFill>
              </a:rPr>
              <a:t>kreatinin</a:t>
            </a:r>
            <a:r>
              <a:rPr lang="tr-TR" sz="2200" dirty="0">
                <a:solidFill>
                  <a:schemeClr val="tx1">
                    <a:lumMod val="85000"/>
                    <a:lumOff val="15000"/>
                  </a:schemeClr>
                </a:solidFill>
              </a:rPr>
              <a:t> ölçümleri </a:t>
            </a:r>
            <a:r>
              <a:rPr lang="tr-TR" sz="2200" dirty="0" err="1">
                <a:solidFill>
                  <a:schemeClr val="tx1">
                    <a:lumMod val="85000"/>
                    <a:lumOff val="15000"/>
                  </a:schemeClr>
                </a:solidFill>
              </a:rPr>
              <a:t>renal</a:t>
            </a:r>
            <a:r>
              <a:rPr lang="tr-TR" sz="2200" dirty="0">
                <a:solidFill>
                  <a:schemeClr val="tx1">
                    <a:lumMod val="85000"/>
                    <a:lumOff val="15000"/>
                  </a:schemeClr>
                </a:solidFill>
              </a:rPr>
              <a:t> fonksiyonu değerlendirmede kullanılır. </a:t>
            </a:r>
          </a:p>
          <a:p>
            <a:pPr lvl="1">
              <a:lnSpc>
                <a:spcPct val="150000"/>
              </a:lnSpc>
              <a:buFont typeface="Wingdings" panose="05000000000000000000" pitchFamily="2" charset="2"/>
              <a:buChar char="§"/>
            </a:pPr>
            <a:r>
              <a:rPr lang="tr-TR" sz="2000" dirty="0">
                <a:solidFill>
                  <a:schemeClr val="tx1">
                    <a:lumMod val="85000"/>
                    <a:lumOff val="15000"/>
                  </a:schemeClr>
                </a:solidFill>
              </a:rPr>
              <a:t>BUN için referans aralık 7-18 mg/</a:t>
            </a:r>
            <a:r>
              <a:rPr lang="tr-TR" sz="2000" dirty="0" err="1">
                <a:solidFill>
                  <a:schemeClr val="tx1">
                    <a:lumMod val="85000"/>
                    <a:lumOff val="15000"/>
                  </a:schemeClr>
                </a:solidFill>
              </a:rPr>
              <a:t>dL’dir</a:t>
            </a:r>
            <a:r>
              <a:rPr lang="tr-TR" sz="2000" dirty="0">
                <a:solidFill>
                  <a:schemeClr val="tx1">
                    <a:lumMod val="85000"/>
                    <a:lumOff val="15000"/>
                  </a:schemeClr>
                </a:solidFill>
              </a:rPr>
              <a:t>. </a:t>
            </a:r>
          </a:p>
          <a:p>
            <a:pPr lvl="1">
              <a:lnSpc>
                <a:spcPct val="150000"/>
              </a:lnSpc>
              <a:buFont typeface="Wingdings" panose="05000000000000000000" pitchFamily="2" charset="2"/>
              <a:buChar char="v"/>
            </a:pPr>
            <a:r>
              <a:rPr lang="tr-TR" sz="2000" dirty="0">
                <a:solidFill>
                  <a:schemeClr val="tx1">
                    <a:lumMod val="85000"/>
                    <a:lumOff val="15000"/>
                  </a:schemeClr>
                </a:solidFill>
              </a:rPr>
              <a:t>BUN yüksekliği </a:t>
            </a:r>
            <a:r>
              <a:rPr lang="tr-TR" sz="2000" dirty="0" err="1">
                <a:solidFill>
                  <a:schemeClr val="tx1">
                    <a:lumMod val="85000"/>
                    <a:lumOff val="15000"/>
                  </a:schemeClr>
                </a:solidFill>
              </a:rPr>
              <a:t>intrinsik</a:t>
            </a:r>
            <a:r>
              <a:rPr lang="tr-TR" sz="2000" dirty="0">
                <a:solidFill>
                  <a:schemeClr val="tx1">
                    <a:lumMod val="85000"/>
                    <a:lumOff val="15000"/>
                  </a:schemeClr>
                </a:solidFill>
              </a:rPr>
              <a:t> böbrek hastalıklarına özgül değildir </a:t>
            </a:r>
          </a:p>
          <a:p>
            <a:pPr lvl="2">
              <a:lnSpc>
                <a:spcPct val="150000"/>
              </a:lnSpc>
              <a:buFont typeface="Courier New" panose="02070309020205020404" pitchFamily="49" charset="0"/>
              <a:buChar char="o"/>
            </a:pPr>
            <a:r>
              <a:rPr lang="tr-TR" sz="1600" dirty="0" err="1">
                <a:solidFill>
                  <a:schemeClr val="tx1">
                    <a:lumMod val="85000"/>
                    <a:lumOff val="15000"/>
                  </a:schemeClr>
                </a:solidFill>
              </a:rPr>
              <a:t>Hipovolemi</a:t>
            </a:r>
            <a:r>
              <a:rPr lang="tr-TR" sz="1600" dirty="0">
                <a:solidFill>
                  <a:schemeClr val="tx1">
                    <a:lumMod val="85000"/>
                    <a:lumOff val="15000"/>
                  </a:schemeClr>
                </a:solidFill>
              </a:rPr>
              <a:t> , artmış protein alımı, </a:t>
            </a:r>
            <a:r>
              <a:rPr lang="tr-TR" sz="1600" dirty="0" err="1">
                <a:solidFill>
                  <a:schemeClr val="tx1">
                    <a:lumMod val="85000"/>
                    <a:lumOff val="15000"/>
                  </a:schemeClr>
                </a:solidFill>
              </a:rPr>
              <a:t>kortikosteroid</a:t>
            </a:r>
            <a:r>
              <a:rPr lang="tr-TR" sz="1600" dirty="0">
                <a:solidFill>
                  <a:schemeClr val="tx1">
                    <a:lumMod val="85000"/>
                    <a:lumOff val="15000"/>
                  </a:schemeClr>
                </a:solidFill>
              </a:rPr>
              <a:t> kullanımı, </a:t>
            </a:r>
            <a:r>
              <a:rPr lang="tr-TR" sz="1600" dirty="0" err="1">
                <a:solidFill>
                  <a:schemeClr val="tx1">
                    <a:lumMod val="85000"/>
                    <a:lumOff val="15000"/>
                  </a:schemeClr>
                </a:solidFill>
              </a:rPr>
              <a:t>hiperkatabolizm</a:t>
            </a:r>
            <a:r>
              <a:rPr lang="tr-TR" sz="1600" dirty="0">
                <a:solidFill>
                  <a:schemeClr val="tx1">
                    <a:lumMod val="85000"/>
                    <a:lumOff val="15000"/>
                  </a:schemeClr>
                </a:solidFill>
              </a:rPr>
              <a:t> ve </a:t>
            </a:r>
            <a:r>
              <a:rPr lang="tr-TR" sz="1600" dirty="0" err="1">
                <a:solidFill>
                  <a:schemeClr val="tx1">
                    <a:lumMod val="85000"/>
                    <a:lumOff val="15000"/>
                  </a:schemeClr>
                </a:solidFill>
              </a:rPr>
              <a:t>gastrointestinal</a:t>
            </a:r>
            <a:r>
              <a:rPr lang="tr-TR" sz="1600" dirty="0">
                <a:solidFill>
                  <a:schemeClr val="tx1">
                    <a:lumMod val="85000"/>
                    <a:lumOff val="15000"/>
                  </a:schemeClr>
                </a:solidFill>
              </a:rPr>
              <a:t> kanama durumlarında da görülebilir. </a:t>
            </a:r>
          </a:p>
          <a:p>
            <a:pPr lvl="1">
              <a:lnSpc>
                <a:spcPct val="150000"/>
              </a:lnSpc>
              <a:buFont typeface="Wingdings" panose="05000000000000000000" pitchFamily="2" charset="2"/>
              <a:buChar char="v"/>
            </a:pPr>
            <a:r>
              <a:rPr lang="tr-TR" sz="2000" dirty="0">
                <a:solidFill>
                  <a:schemeClr val="tx1">
                    <a:lumMod val="85000"/>
                    <a:lumOff val="15000"/>
                  </a:schemeClr>
                </a:solidFill>
              </a:rPr>
              <a:t>Sıvı hacminin azalmasıyla BUN, </a:t>
            </a:r>
            <a:r>
              <a:rPr lang="tr-TR" sz="2000" dirty="0" err="1">
                <a:solidFill>
                  <a:schemeClr val="tx1">
                    <a:lumMod val="85000"/>
                    <a:lumOff val="15000"/>
                  </a:schemeClr>
                </a:solidFill>
              </a:rPr>
              <a:t>kreatinine</a:t>
            </a:r>
            <a:r>
              <a:rPr lang="tr-TR" sz="2000" dirty="0">
                <a:solidFill>
                  <a:schemeClr val="tx1">
                    <a:lumMod val="85000"/>
                    <a:lumOff val="15000"/>
                  </a:schemeClr>
                </a:solidFill>
              </a:rPr>
              <a:t> kıyasla daha çok yükselir</a:t>
            </a:r>
          </a:p>
          <a:p>
            <a:pPr>
              <a:buFont typeface="Wingdings" panose="05000000000000000000" pitchFamily="2" charset="2"/>
              <a:buChar char="v"/>
            </a:pPr>
            <a:endParaRPr lang="tr-TR" sz="2200" dirty="0">
              <a:solidFill>
                <a:schemeClr val="tx1">
                  <a:lumMod val="85000"/>
                  <a:lumOff val="15000"/>
                </a:schemeClr>
              </a:solidFill>
            </a:endParaRPr>
          </a:p>
        </p:txBody>
      </p:sp>
      <p:pic>
        <p:nvPicPr>
          <p:cNvPr id="5" name="Resim 4">
            <a:extLst>
              <a:ext uri="{FF2B5EF4-FFF2-40B4-BE49-F238E27FC236}">
                <a16:creationId xmlns:a16="http://schemas.microsoft.com/office/drawing/2014/main" id="{9399FFF9-6D71-413A-B0CB-13D3AE1F8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6926" y="2020060"/>
            <a:ext cx="4038808" cy="3632387"/>
          </a:xfrm>
          <a:prstGeom prst="rect">
            <a:avLst/>
          </a:prstGeom>
        </p:spPr>
      </p:pic>
    </p:spTree>
    <p:extLst>
      <p:ext uri="{BB962C8B-B14F-4D97-AF65-F5344CB8AC3E}">
        <p14:creationId xmlns:p14="http://schemas.microsoft.com/office/powerpoint/2010/main" val="150640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KAN ÜRE AZOTU VE KREATİNİN</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339913"/>
          </a:xfrm>
        </p:spPr>
        <p:txBody>
          <a:bodyPr>
            <a:normAutofit/>
          </a:bodyPr>
          <a:lstStyle/>
          <a:p>
            <a:pPr>
              <a:lnSpc>
                <a:spcPct val="150000"/>
              </a:lnSpc>
              <a:buFont typeface="Wingdings" panose="05000000000000000000" pitchFamily="2" charset="2"/>
              <a:buChar char="v"/>
            </a:pPr>
            <a:r>
              <a:rPr lang="tr-TR" sz="2200" dirty="0">
                <a:solidFill>
                  <a:schemeClr val="tx1">
                    <a:lumMod val="85000"/>
                    <a:lumOff val="15000"/>
                  </a:schemeClr>
                </a:solidFill>
              </a:rPr>
              <a:t>BUN/</a:t>
            </a:r>
            <a:r>
              <a:rPr lang="tr-TR" sz="2200" dirty="0" err="1">
                <a:solidFill>
                  <a:schemeClr val="tx1">
                    <a:lumMod val="85000"/>
                    <a:lumOff val="15000"/>
                  </a:schemeClr>
                </a:solidFill>
              </a:rPr>
              <a:t>kreatinin</a:t>
            </a:r>
            <a:r>
              <a:rPr lang="tr-TR" sz="2200" dirty="0">
                <a:solidFill>
                  <a:schemeClr val="tx1">
                    <a:lumMod val="85000"/>
                    <a:lumOff val="15000"/>
                  </a:schemeClr>
                </a:solidFill>
              </a:rPr>
              <a:t> oranı </a:t>
            </a:r>
          </a:p>
          <a:p>
            <a:pPr lvl="1">
              <a:lnSpc>
                <a:spcPct val="150000"/>
              </a:lnSpc>
              <a:buFont typeface="Wingdings" panose="05000000000000000000" pitchFamily="2" charset="2"/>
              <a:buChar char="§"/>
            </a:pPr>
            <a:r>
              <a:rPr lang="tr-TR" sz="2000" dirty="0" err="1">
                <a:solidFill>
                  <a:schemeClr val="tx1">
                    <a:lumMod val="85000"/>
                    <a:lumOff val="15000"/>
                  </a:schemeClr>
                </a:solidFill>
              </a:rPr>
              <a:t>Renal</a:t>
            </a:r>
            <a:r>
              <a:rPr lang="tr-TR" sz="2000" dirty="0">
                <a:solidFill>
                  <a:schemeClr val="tx1">
                    <a:lumMod val="85000"/>
                    <a:lumOff val="15000"/>
                  </a:schemeClr>
                </a:solidFill>
              </a:rPr>
              <a:t> yetmezliğin </a:t>
            </a:r>
            <a:r>
              <a:rPr lang="tr-TR" sz="2000" dirty="0" err="1">
                <a:solidFill>
                  <a:schemeClr val="tx1">
                    <a:lumMod val="85000"/>
                    <a:lumOff val="15000"/>
                  </a:schemeClr>
                </a:solidFill>
              </a:rPr>
              <a:t>prerenal</a:t>
            </a:r>
            <a:r>
              <a:rPr lang="tr-TR" sz="2000" dirty="0">
                <a:solidFill>
                  <a:schemeClr val="tx1">
                    <a:lumMod val="85000"/>
                    <a:lumOff val="15000"/>
                  </a:schemeClr>
                </a:solidFill>
              </a:rPr>
              <a:t> ve </a:t>
            </a:r>
            <a:r>
              <a:rPr lang="tr-TR" sz="2000" dirty="0" err="1">
                <a:solidFill>
                  <a:schemeClr val="tx1">
                    <a:lumMod val="85000"/>
                    <a:lumOff val="15000"/>
                  </a:schemeClr>
                </a:solidFill>
              </a:rPr>
              <a:t>postrenal</a:t>
            </a:r>
            <a:r>
              <a:rPr lang="tr-TR" sz="2000" dirty="0">
                <a:solidFill>
                  <a:schemeClr val="tx1">
                    <a:lumMod val="85000"/>
                    <a:lumOff val="15000"/>
                  </a:schemeClr>
                </a:solidFill>
              </a:rPr>
              <a:t> nedenlerini, </a:t>
            </a:r>
            <a:r>
              <a:rPr lang="tr-TR" sz="2000" dirty="0" err="1">
                <a:solidFill>
                  <a:schemeClr val="tx1">
                    <a:lumMod val="85000"/>
                    <a:lumOff val="15000"/>
                  </a:schemeClr>
                </a:solidFill>
              </a:rPr>
              <a:t>intrensek</a:t>
            </a:r>
            <a:r>
              <a:rPr lang="tr-TR" sz="2000" dirty="0">
                <a:solidFill>
                  <a:schemeClr val="tx1">
                    <a:lumMod val="85000"/>
                    <a:lumOff val="15000"/>
                  </a:schemeClr>
                </a:solidFill>
              </a:rPr>
              <a:t> </a:t>
            </a:r>
            <a:r>
              <a:rPr lang="tr-TR" sz="2000" dirty="0" err="1">
                <a:solidFill>
                  <a:schemeClr val="tx1">
                    <a:lumMod val="85000"/>
                    <a:lumOff val="15000"/>
                  </a:schemeClr>
                </a:solidFill>
              </a:rPr>
              <a:t>renal</a:t>
            </a:r>
            <a:r>
              <a:rPr lang="tr-TR" sz="2000" dirty="0">
                <a:solidFill>
                  <a:schemeClr val="tx1">
                    <a:lumMod val="85000"/>
                    <a:lumOff val="15000"/>
                  </a:schemeClr>
                </a:solidFill>
              </a:rPr>
              <a:t> </a:t>
            </a:r>
            <a:r>
              <a:rPr lang="tr-TR" sz="2000" dirty="0" err="1">
                <a:solidFill>
                  <a:schemeClr val="tx1">
                    <a:lumMod val="85000"/>
                    <a:lumOff val="15000"/>
                  </a:schemeClr>
                </a:solidFill>
              </a:rPr>
              <a:t>hastalıklaktan</a:t>
            </a:r>
            <a:r>
              <a:rPr lang="tr-TR" sz="2000" dirty="0">
                <a:solidFill>
                  <a:schemeClr val="tx1">
                    <a:lumMod val="85000"/>
                    <a:lumOff val="15000"/>
                  </a:schemeClr>
                </a:solidFill>
              </a:rPr>
              <a:t> ayırt etmede yardımcı olabilir. </a:t>
            </a:r>
          </a:p>
          <a:p>
            <a:pPr lvl="1">
              <a:lnSpc>
                <a:spcPct val="150000"/>
              </a:lnSpc>
              <a:buFont typeface="Wingdings" panose="05000000000000000000" pitchFamily="2" charset="2"/>
              <a:buChar char="§"/>
            </a:pPr>
            <a:r>
              <a:rPr lang="tr-TR" sz="2000" dirty="0">
                <a:solidFill>
                  <a:schemeClr val="tx1">
                    <a:lumMod val="85000"/>
                    <a:lumOff val="15000"/>
                  </a:schemeClr>
                </a:solidFill>
              </a:rPr>
              <a:t>10:1 oranı </a:t>
            </a:r>
            <a:r>
              <a:rPr lang="tr-TR" sz="2000" dirty="0" err="1">
                <a:solidFill>
                  <a:schemeClr val="tx1">
                    <a:lumMod val="85000"/>
                    <a:lumOff val="15000"/>
                  </a:schemeClr>
                </a:solidFill>
              </a:rPr>
              <a:t>intrensek</a:t>
            </a:r>
            <a:r>
              <a:rPr lang="tr-TR" sz="2000" dirty="0">
                <a:solidFill>
                  <a:schemeClr val="tx1">
                    <a:lumMod val="85000"/>
                    <a:lumOff val="15000"/>
                  </a:schemeClr>
                </a:solidFill>
              </a:rPr>
              <a:t> </a:t>
            </a:r>
            <a:r>
              <a:rPr lang="tr-TR" sz="2000" dirty="0" err="1">
                <a:solidFill>
                  <a:schemeClr val="tx1">
                    <a:lumMod val="85000"/>
                    <a:lumOff val="15000"/>
                  </a:schemeClr>
                </a:solidFill>
              </a:rPr>
              <a:t>renal</a:t>
            </a:r>
            <a:r>
              <a:rPr lang="tr-TR" sz="2000" dirty="0">
                <a:solidFill>
                  <a:schemeClr val="tx1">
                    <a:lumMod val="85000"/>
                    <a:lumOff val="15000"/>
                  </a:schemeClr>
                </a:solidFill>
              </a:rPr>
              <a:t> patolojiyi; </a:t>
            </a:r>
          </a:p>
          <a:p>
            <a:pPr lvl="1">
              <a:lnSpc>
                <a:spcPct val="150000"/>
              </a:lnSpc>
              <a:buFont typeface="Wingdings" panose="05000000000000000000" pitchFamily="2" charset="2"/>
              <a:buChar char="§"/>
            </a:pPr>
            <a:r>
              <a:rPr lang="tr-TR" sz="2000" dirty="0">
                <a:solidFill>
                  <a:schemeClr val="tx1">
                    <a:lumMod val="85000"/>
                    <a:lumOff val="15000"/>
                  </a:schemeClr>
                </a:solidFill>
              </a:rPr>
              <a:t>20:1’den büyük oran ise </a:t>
            </a:r>
            <a:r>
              <a:rPr lang="tr-TR" sz="2000" dirty="0" err="1">
                <a:solidFill>
                  <a:schemeClr val="tx1">
                    <a:lumMod val="85000"/>
                    <a:lumOff val="15000"/>
                  </a:schemeClr>
                </a:solidFill>
              </a:rPr>
              <a:t>prerenal</a:t>
            </a:r>
            <a:r>
              <a:rPr lang="tr-TR" sz="2000" dirty="0">
                <a:solidFill>
                  <a:schemeClr val="tx1">
                    <a:lumMod val="85000"/>
                    <a:lumOff val="15000"/>
                  </a:schemeClr>
                </a:solidFill>
              </a:rPr>
              <a:t> ya da </a:t>
            </a:r>
            <a:r>
              <a:rPr lang="tr-TR" sz="2000" dirty="0" err="1">
                <a:solidFill>
                  <a:schemeClr val="tx1">
                    <a:lumMod val="85000"/>
                    <a:lumOff val="15000"/>
                  </a:schemeClr>
                </a:solidFill>
              </a:rPr>
              <a:t>postrenal</a:t>
            </a:r>
            <a:r>
              <a:rPr lang="tr-TR" sz="2000" dirty="0">
                <a:solidFill>
                  <a:schemeClr val="tx1">
                    <a:lumMod val="85000"/>
                    <a:lumOff val="15000"/>
                  </a:schemeClr>
                </a:solidFill>
              </a:rPr>
              <a:t> nedenleri</a:t>
            </a:r>
          </a:p>
          <a:p>
            <a:pPr>
              <a:lnSpc>
                <a:spcPct val="150000"/>
              </a:lnSpc>
              <a:buFont typeface="Wingdings" panose="05000000000000000000" pitchFamily="2" charset="2"/>
              <a:buChar char="v"/>
            </a:pPr>
            <a:r>
              <a:rPr lang="tr-TR" sz="2200" dirty="0">
                <a:solidFill>
                  <a:schemeClr val="tx1">
                    <a:lumMod val="85000"/>
                    <a:lumOff val="15000"/>
                  </a:schemeClr>
                </a:solidFill>
              </a:rPr>
              <a:t>BUN ayrıca, ağır karaciğer hastalıklarında, </a:t>
            </a:r>
            <a:r>
              <a:rPr lang="tr-TR" sz="2200" dirty="0" err="1">
                <a:solidFill>
                  <a:schemeClr val="tx1">
                    <a:lumMod val="85000"/>
                    <a:lumOff val="15000"/>
                  </a:schemeClr>
                </a:solidFill>
              </a:rPr>
              <a:t>malnütrisyonda</a:t>
            </a:r>
            <a:r>
              <a:rPr lang="tr-TR" sz="2200" dirty="0">
                <a:solidFill>
                  <a:schemeClr val="tx1">
                    <a:lumMod val="85000"/>
                    <a:lumOff val="15000"/>
                  </a:schemeClr>
                </a:solidFill>
              </a:rPr>
              <a:t> ve uygunsuz </a:t>
            </a:r>
            <a:r>
              <a:rPr lang="tr-TR" sz="2200" dirty="0" err="1">
                <a:solidFill>
                  <a:schemeClr val="tx1">
                    <a:lumMod val="85000"/>
                    <a:lumOff val="15000"/>
                  </a:schemeClr>
                </a:solidFill>
              </a:rPr>
              <a:t>antidiüretik</a:t>
            </a:r>
            <a:r>
              <a:rPr lang="tr-TR" sz="2200" dirty="0">
                <a:solidFill>
                  <a:schemeClr val="tx1">
                    <a:lumMod val="85000"/>
                    <a:lumOff val="15000"/>
                  </a:schemeClr>
                </a:solidFill>
              </a:rPr>
              <a:t> hormon salınımı sendromunda (UADHS) azalabilir.</a:t>
            </a:r>
          </a:p>
          <a:p>
            <a:pPr>
              <a:buFont typeface="Wingdings" panose="05000000000000000000" pitchFamily="2" charset="2"/>
              <a:buChar char="v"/>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1996296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KAN ÜRE AZOTU VE KREATİNİN</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478226"/>
          </a:xfrm>
        </p:spPr>
        <p:txBody>
          <a:bodyPr>
            <a:normAutofit/>
          </a:bodyPr>
          <a:lstStyle/>
          <a:p>
            <a:pPr>
              <a:lnSpc>
                <a:spcPct val="150000"/>
              </a:lnSpc>
              <a:buFont typeface="Wingdings" panose="05000000000000000000" pitchFamily="2" charset="2"/>
              <a:buChar char="v"/>
            </a:pPr>
            <a:r>
              <a:rPr lang="tr-TR" sz="2200" dirty="0">
                <a:solidFill>
                  <a:schemeClr val="tx1">
                    <a:lumMod val="85000"/>
                    <a:lumOff val="15000"/>
                  </a:schemeClr>
                </a:solidFill>
              </a:rPr>
              <a:t>Günümüzde </a:t>
            </a:r>
            <a:r>
              <a:rPr lang="tr-TR" sz="2200" dirty="0" err="1">
                <a:solidFill>
                  <a:schemeClr val="tx1">
                    <a:lumMod val="85000"/>
                    <a:lumOff val="15000"/>
                  </a:schemeClr>
                </a:solidFill>
              </a:rPr>
              <a:t>glomeruler</a:t>
            </a:r>
            <a:r>
              <a:rPr lang="tr-TR" sz="2200" dirty="0">
                <a:solidFill>
                  <a:schemeClr val="tx1">
                    <a:lumMod val="85000"/>
                    <a:lumOff val="15000"/>
                  </a:schemeClr>
                </a:solidFill>
              </a:rPr>
              <a:t> </a:t>
            </a:r>
            <a:r>
              <a:rPr lang="tr-TR" sz="2200" dirty="0" err="1">
                <a:solidFill>
                  <a:schemeClr val="tx1">
                    <a:lumMod val="85000"/>
                    <a:lumOff val="15000"/>
                  </a:schemeClr>
                </a:solidFill>
              </a:rPr>
              <a:t>filtrasyon</a:t>
            </a:r>
            <a:r>
              <a:rPr lang="tr-TR" sz="2200" dirty="0">
                <a:solidFill>
                  <a:schemeClr val="tx1">
                    <a:lumMod val="85000"/>
                    <a:lumOff val="15000"/>
                  </a:schemeClr>
                </a:solidFill>
              </a:rPr>
              <a:t> hızını (GFR) hesaplamada en yaygın kullanılan </a:t>
            </a:r>
            <a:r>
              <a:rPr lang="tr-TR" sz="2200" dirty="0" err="1">
                <a:solidFill>
                  <a:schemeClr val="tx1">
                    <a:lumMod val="85000"/>
                    <a:lumOff val="15000"/>
                  </a:schemeClr>
                </a:solidFill>
              </a:rPr>
              <a:t>laboratuar</a:t>
            </a:r>
            <a:r>
              <a:rPr lang="tr-TR" sz="2200" dirty="0">
                <a:solidFill>
                  <a:schemeClr val="tx1">
                    <a:lumMod val="85000"/>
                    <a:lumOff val="15000"/>
                  </a:schemeClr>
                </a:solidFill>
              </a:rPr>
              <a:t> testi </a:t>
            </a:r>
            <a:r>
              <a:rPr lang="tr-TR" sz="2200" dirty="0" err="1">
                <a:solidFill>
                  <a:schemeClr val="tx1">
                    <a:lumMod val="85000"/>
                    <a:lumOff val="15000"/>
                  </a:schemeClr>
                </a:solidFill>
              </a:rPr>
              <a:t>kreatinindir</a:t>
            </a:r>
            <a:r>
              <a:rPr lang="tr-TR" sz="2200" dirty="0">
                <a:solidFill>
                  <a:schemeClr val="tx1">
                    <a:lumMod val="85000"/>
                    <a:lumOff val="15000"/>
                  </a:schemeClr>
                </a:solidFill>
              </a:rPr>
              <a:t>. </a:t>
            </a:r>
          </a:p>
          <a:p>
            <a:pPr>
              <a:lnSpc>
                <a:spcPct val="150000"/>
              </a:lnSpc>
              <a:buFont typeface="Wingdings" panose="05000000000000000000" pitchFamily="2" charset="2"/>
              <a:buChar char="v"/>
            </a:pPr>
            <a:r>
              <a:rPr lang="tr-TR" sz="2200" dirty="0">
                <a:solidFill>
                  <a:schemeClr val="tx1">
                    <a:lumMod val="85000"/>
                    <a:lumOff val="15000"/>
                  </a:schemeClr>
                </a:solidFill>
              </a:rPr>
              <a:t>Kas metabolizmasının bir ürünü olan </a:t>
            </a:r>
            <a:r>
              <a:rPr lang="tr-TR" sz="2200" dirty="0" err="1">
                <a:solidFill>
                  <a:schemeClr val="tx1">
                    <a:lumMod val="85000"/>
                    <a:lumOff val="15000"/>
                  </a:schemeClr>
                </a:solidFill>
              </a:rPr>
              <a:t>kreatinin</a:t>
            </a:r>
            <a:r>
              <a:rPr lang="tr-TR" sz="2200" dirty="0">
                <a:solidFill>
                  <a:schemeClr val="tx1">
                    <a:lumMod val="85000"/>
                    <a:lumOff val="15000"/>
                  </a:schemeClr>
                </a:solidFill>
              </a:rPr>
              <a:t> düzeyleri </a:t>
            </a:r>
          </a:p>
          <a:p>
            <a:pPr lvl="1">
              <a:lnSpc>
                <a:spcPct val="150000"/>
              </a:lnSpc>
              <a:buFont typeface="Wingdings" panose="05000000000000000000" pitchFamily="2" charset="2"/>
              <a:buChar char="§"/>
            </a:pPr>
            <a:r>
              <a:rPr lang="tr-TR" sz="2000" dirty="0">
                <a:solidFill>
                  <a:schemeClr val="tx1">
                    <a:lumMod val="85000"/>
                    <a:lumOff val="15000"/>
                  </a:schemeClr>
                </a:solidFill>
              </a:rPr>
              <a:t>Kas kütlesine, </a:t>
            </a:r>
          </a:p>
          <a:p>
            <a:pPr lvl="1">
              <a:lnSpc>
                <a:spcPct val="150000"/>
              </a:lnSpc>
              <a:buFont typeface="Wingdings" panose="05000000000000000000" pitchFamily="2" charset="2"/>
              <a:buChar char="§"/>
            </a:pPr>
            <a:r>
              <a:rPr lang="tr-TR" sz="2000" dirty="0">
                <a:solidFill>
                  <a:schemeClr val="tx1">
                    <a:lumMod val="85000"/>
                    <a:lumOff val="15000"/>
                  </a:schemeClr>
                </a:solidFill>
              </a:rPr>
              <a:t>Yaş, </a:t>
            </a:r>
          </a:p>
          <a:p>
            <a:pPr lvl="1">
              <a:lnSpc>
                <a:spcPct val="150000"/>
              </a:lnSpc>
              <a:buFont typeface="Wingdings" panose="05000000000000000000" pitchFamily="2" charset="2"/>
              <a:buChar char="§"/>
            </a:pPr>
            <a:r>
              <a:rPr lang="tr-TR" sz="2000" dirty="0">
                <a:solidFill>
                  <a:schemeClr val="tx1">
                    <a:lumMod val="85000"/>
                    <a:lumOff val="15000"/>
                  </a:schemeClr>
                </a:solidFill>
              </a:rPr>
              <a:t>Cinsiyet, </a:t>
            </a:r>
          </a:p>
          <a:p>
            <a:pPr lvl="1">
              <a:lnSpc>
                <a:spcPct val="150000"/>
              </a:lnSpc>
              <a:buFont typeface="Wingdings" panose="05000000000000000000" pitchFamily="2" charset="2"/>
              <a:buChar char="§"/>
            </a:pPr>
            <a:r>
              <a:rPr lang="tr-TR" sz="2000" dirty="0">
                <a:solidFill>
                  <a:schemeClr val="tx1">
                    <a:lumMod val="85000"/>
                    <a:lumOff val="15000"/>
                  </a:schemeClr>
                </a:solidFill>
              </a:rPr>
              <a:t>Irk ve </a:t>
            </a:r>
          </a:p>
          <a:p>
            <a:pPr lvl="1">
              <a:lnSpc>
                <a:spcPct val="150000"/>
              </a:lnSpc>
              <a:buFont typeface="Wingdings" panose="05000000000000000000" pitchFamily="2" charset="2"/>
              <a:buChar char="§"/>
            </a:pPr>
            <a:r>
              <a:rPr lang="tr-TR" sz="2000" dirty="0">
                <a:solidFill>
                  <a:schemeClr val="tx1">
                    <a:lumMod val="85000"/>
                    <a:lumOff val="15000"/>
                  </a:schemeClr>
                </a:solidFill>
              </a:rPr>
              <a:t>Diyetle alınan et oranıyla ilişkili</a:t>
            </a:r>
          </a:p>
        </p:txBody>
      </p:sp>
      <p:pic>
        <p:nvPicPr>
          <p:cNvPr id="5" name="Resim 4">
            <a:extLst>
              <a:ext uri="{FF2B5EF4-FFF2-40B4-BE49-F238E27FC236}">
                <a16:creationId xmlns:a16="http://schemas.microsoft.com/office/drawing/2014/main" id="{1B87DDD1-950A-499A-92F9-B87292AAA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6978" y="3507772"/>
            <a:ext cx="4323549" cy="2715657"/>
          </a:xfrm>
          <a:prstGeom prst="rect">
            <a:avLst/>
          </a:prstGeom>
        </p:spPr>
      </p:pic>
    </p:spTree>
    <p:extLst>
      <p:ext uri="{BB962C8B-B14F-4D97-AF65-F5344CB8AC3E}">
        <p14:creationId xmlns:p14="http://schemas.microsoft.com/office/powerpoint/2010/main" val="3510478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KAN ÜRE AZOTU VE KREATİNİN</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8149151" cy="4478226"/>
          </a:xfrm>
        </p:spPr>
        <p:txBody>
          <a:bodyPr>
            <a:normAutofit/>
          </a:bodyPr>
          <a:lstStyle/>
          <a:p>
            <a:pPr>
              <a:lnSpc>
                <a:spcPct val="150000"/>
              </a:lnSpc>
              <a:buFont typeface="Wingdings" panose="05000000000000000000" pitchFamily="2" charset="2"/>
              <a:buChar char="v"/>
            </a:pPr>
            <a:r>
              <a:rPr lang="tr-TR" dirty="0">
                <a:solidFill>
                  <a:schemeClr val="tx1">
                    <a:lumMod val="85000"/>
                    <a:lumOff val="15000"/>
                  </a:schemeClr>
                </a:solidFill>
              </a:rPr>
              <a:t>Böbrek fonksiyonları normalken, </a:t>
            </a:r>
            <a:r>
              <a:rPr lang="tr-TR" dirty="0" err="1">
                <a:solidFill>
                  <a:schemeClr val="tx1">
                    <a:lumMod val="85000"/>
                    <a:lumOff val="15000"/>
                  </a:schemeClr>
                </a:solidFill>
              </a:rPr>
              <a:t>üriner</a:t>
            </a:r>
            <a:r>
              <a:rPr lang="tr-TR" dirty="0">
                <a:solidFill>
                  <a:schemeClr val="tx1">
                    <a:lumMod val="85000"/>
                    <a:lumOff val="15000"/>
                  </a:schemeClr>
                </a:solidFill>
              </a:rPr>
              <a:t> </a:t>
            </a:r>
            <a:r>
              <a:rPr lang="tr-TR" dirty="0" err="1">
                <a:solidFill>
                  <a:schemeClr val="tx1">
                    <a:lumMod val="85000"/>
                    <a:lumOff val="15000"/>
                  </a:schemeClr>
                </a:solidFill>
              </a:rPr>
              <a:t>kreatinin</a:t>
            </a:r>
            <a:r>
              <a:rPr lang="tr-TR" dirty="0">
                <a:solidFill>
                  <a:schemeClr val="tx1">
                    <a:lumMod val="85000"/>
                    <a:lumOff val="15000"/>
                  </a:schemeClr>
                </a:solidFill>
              </a:rPr>
              <a:t> </a:t>
            </a:r>
            <a:r>
              <a:rPr lang="tr-TR" dirty="0" err="1">
                <a:solidFill>
                  <a:schemeClr val="tx1">
                    <a:lumMod val="85000"/>
                    <a:lumOff val="15000"/>
                  </a:schemeClr>
                </a:solidFill>
              </a:rPr>
              <a:t>ekskresyonunun</a:t>
            </a:r>
            <a:r>
              <a:rPr lang="tr-TR" dirty="0">
                <a:solidFill>
                  <a:schemeClr val="tx1">
                    <a:lumMod val="85000"/>
                    <a:lumOff val="15000"/>
                  </a:schemeClr>
                </a:solidFill>
              </a:rPr>
              <a:t> çoğu </a:t>
            </a:r>
            <a:r>
              <a:rPr lang="tr-TR" dirty="0" err="1">
                <a:solidFill>
                  <a:schemeClr val="tx1">
                    <a:lumMod val="85000"/>
                    <a:lumOff val="15000"/>
                  </a:schemeClr>
                </a:solidFill>
              </a:rPr>
              <a:t>glomerüler</a:t>
            </a:r>
            <a:r>
              <a:rPr lang="tr-TR" dirty="0">
                <a:solidFill>
                  <a:schemeClr val="tx1">
                    <a:lumMod val="85000"/>
                    <a:lumOff val="15000"/>
                  </a:schemeClr>
                </a:solidFill>
              </a:rPr>
              <a:t> </a:t>
            </a:r>
            <a:r>
              <a:rPr lang="tr-TR" dirty="0" err="1">
                <a:solidFill>
                  <a:schemeClr val="tx1">
                    <a:lumMod val="85000"/>
                    <a:lumOff val="15000"/>
                  </a:schemeClr>
                </a:solidFill>
              </a:rPr>
              <a:t>filtrasyonla</a:t>
            </a:r>
            <a:r>
              <a:rPr lang="tr-TR" dirty="0">
                <a:solidFill>
                  <a:schemeClr val="tx1">
                    <a:lumMod val="85000"/>
                    <a:lumOff val="15000"/>
                  </a:schemeClr>
                </a:solidFill>
              </a:rPr>
              <a:t>; </a:t>
            </a:r>
          </a:p>
          <a:p>
            <a:pPr lvl="1">
              <a:lnSpc>
                <a:spcPct val="150000"/>
              </a:lnSpc>
              <a:buFont typeface="Wingdings" panose="05000000000000000000" pitchFamily="2" charset="2"/>
              <a:buChar char="§"/>
            </a:pPr>
            <a:r>
              <a:rPr lang="tr-TR" dirty="0">
                <a:solidFill>
                  <a:schemeClr val="tx1">
                    <a:lumMod val="85000"/>
                    <a:lumOff val="15000"/>
                  </a:schemeClr>
                </a:solidFill>
              </a:rPr>
              <a:t>GFR düştükçe </a:t>
            </a:r>
            <a:r>
              <a:rPr lang="tr-TR" dirty="0" err="1">
                <a:solidFill>
                  <a:schemeClr val="tx1">
                    <a:lumMod val="85000"/>
                    <a:lumOff val="15000"/>
                  </a:schemeClr>
                </a:solidFill>
              </a:rPr>
              <a:t>kreatinin</a:t>
            </a:r>
            <a:r>
              <a:rPr lang="tr-TR" dirty="0">
                <a:solidFill>
                  <a:schemeClr val="tx1">
                    <a:lumMod val="85000"/>
                    <a:lumOff val="15000"/>
                  </a:schemeClr>
                </a:solidFill>
              </a:rPr>
              <a:t> atılımının daha büyük oranı </a:t>
            </a:r>
            <a:r>
              <a:rPr lang="tr-TR" dirty="0" err="1">
                <a:solidFill>
                  <a:schemeClr val="tx1">
                    <a:lumMod val="85000"/>
                    <a:lumOff val="15000"/>
                  </a:schemeClr>
                </a:solidFill>
              </a:rPr>
              <a:t>tübüler</a:t>
            </a:r>
            <a:r>
              <a:rPr lang="tr-TR" dirty="0">
                <a:solidFill>
                  <a:schemeClr val="tx1">
                    <a:lumMod val="85000"/>
                    <a:lumOff val="15000"/>
                  </a:schemeClr>
                </a:solidFill>
              </a:rPr>
              <a:t> </a:t>
            </a:r>
            <a:r>
              <a:rPr lang="tr-TR" dirty="0" err="1">
                <a:solidFill>
                  <a:schemeClr val="tx1">
                    <a:lumMod val="85000"/>
                    <a:lumOff val="15000"/>
                  </a:schemeClr>
                </a:solidFill>
              </a:rPr>
              <a:t>sekresyonla</a:t>
            </a:r>
            <a:r>
              <a:rPr lang="tr-TR" dirty="0">
                <a:solidFill>
                  <a:schemeClr val="tx1">
                    <a:lumMod val="85000"/>
                    <a:lumOff val="15000"/>
                  </a:schemeClr>
                </a:solidFill>
              </a:rPr>
              <a:t> olur. </a:t>
            </a:r>
          </a:p>
          <a:p>
            <a:pPr lvl="1">
              <a:lnSpc>
                <a:spcPct val="150000"/>
              </a:lnSpc>
              <a:buFont typeface="Wingdings" panose="05000000000000000000" pitchFamily="2" charset="2"/>
              <a:buChar char="§"/>
            </a:pPr>
            <a:r>
              <a:rPr lang="tr-TR" dirty="0" err="1">
                <a:solidFill>
                  <a:schemeClr val="tx1">
                    <a:lumMod val="85000"/>
                    <a:lumOff val="15000"/>
                  </a:schemeClr>
                </a:solidFill>
              </a:rPr>
              <a:t>Simetidin</a:t>
            </a:r>
            <a:r>
              <a:rPr lang="tr-TR" dirty="0">
                <a:solidFill>
                  <a:schemeClr val="tx1">
                    <a:lumMod val="85000"/>
                    <a:lumOff val="15000"/>
                  </a:schemeClr>
                </a:solidFill>
              </a:rPr>
              <a:t>, </a:t>
            </a:r>
            <a:r>
              <a:rPr lang="tr-TR" dirty="0" err="1">
                <a:solidFill>
                  <a:schemeClr val="tx1">
                    <a:lumMod val="85000"/>
                    <a:lumOff val="15000"/>
                  </a:schemeClr>
                </a:solidFill>
              </a:rPr>
              <a:t>trimetoprim</a:t>
            </a:r>
            <a:r>
              <a:rPr lang="tr-TR" dirty="0">
                <a:solidFill>
                  <a:schemeClr val="tx1">
                    <a:lumMod val="85000"/>
                    <a:lumOff val="15000"/>
                  </a:schemeClr>
                </a:solidFill>
              </a:rPr>
              <a:t>, </a:t>
            </a:r>
            <a:r>
              <a:rPr lang="tr-TR" dirty="0" err="1">
                <a:solidFill>
                  <a:schemeClr val="tx1">
                    <a:lumMod val="85000"/>
                    <a:lumOff val="15000"/>
                  </a:schemeClr>
                </a:solidFill>
              </a:rPr>
              <a:t>fenofibrat</a:t>
            </a:r>
            <a:r>
              <a:rPr lang="tr-TR" dirty="0">
                <a:solidFill>
                  <a:schemeClr val="tx1">
                    <a:lumMod val="85000"/>
                    <a:lumOff val="15000"/>
                  </a:schemeClr>
                </a:solidFill>
              </a:rPr>
              <a:t> ve salisilatlar gibi bazı ilaçlar </a:t>
            </a:r>
            <a:r>
              <a:rPr lang="tr-TR" dirty="0" err="1">
                <a:solidFill>
                  <a:schemeClr val="tx1">
                    <a:lumMod val="85000"/>
                    <a:lumOff val="15000"/>
                  </a:schemeClr>
                </a:solidFill>
              </a:rPr>
              <a:t>kreatinin</a:t>
            </a:r>
            <a:r>
              <a:rPr lang="tr-TR" dirty="0">
                <a:solidFill>
                  <a:schemeClr val="tx1">
                    <a:lumMod val="85000"/>
                    <a:lumOff val="15000"/>
                  </a:schemeClr>
                </a:solidFill>
              </a:rPr>
              <a:t> </a:t>
            </a:r>
            <a:r>
              <a:rPr lang="tr-TR" dirty="0" err="1">
                <a:solidFill>
                  <a:schemeClr val="tx1">
                    <a:lumMod val="85000"/>
                    <a:lumOff val="15000"/>
                  </a:schemeClr>
                </a:solidFill>
              </a:rPr>
              <a:t>sekresyonu</a:t>
            </a:r>
            <a:r>
              <a:rPr lang="tr-TR" dirty="0">
                <a:solidFill>
                  <a:schemeClr val="tx1">
                    <a:lumMod val="85000"/>
                    <a:lumOff val="15000"/>
                  </a:schemeClr>
                </a:solidFill>
              </a:rPr>
              <a:t> bloke edebilir ve yanlış yükselmeye neden olur. </a:t>
            </a:r>
          </a:p>
          <a:p>
            <a:pPr>
              <a:buFont typeface="Wingdings" panose="05000000000000000000" pitchFamily="2" charset="2"/>
              <a:buChar char="v"/>
            </a:pPr>
            <a:r>
              <a:rPr lang="tr-TR" dirty="0" err="1"/>
              <a:t>Kreatinin</a:t>
            </a:r>
            <a:r>
              <a:rPr lang="tr-TR" dirty="0"/>
              <a:t> düzeyleri böbrek fonksiyonları azaldıkça parabolik bir şekilde yükselir</a:t>
            </a:r>
            <a:endParaRPr lang="tr-TR" sz="3200" dirty="0">
              <a:solidFill>
                <a:schemeClr val="tx1">
                  <a:lumMod val="85000"/>
                  <a:lumOff val="15000"/>
                </a:schemeClr>
              </a:solidFill>
            </a:endParaRPr>
          </a:p>
        </p:txBody>
      </p:sp>
      <p:pic>
        <p:nvPicPr>
          <p:cNvPr id="5" name="Resim 4">
            <a:extLst>
              <a:ext uri="{FF2B5EF4-FFF2-40B4-BE49-F238E27FC236}">
                <a16:creationId xmlns:a16="http://schemas.microsoft.com/office/drawing/2014/main" id="{B5E6B0A5-2AD1-432A-9671-14556C9D85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2635" y="4203165"/>
            <a:ext cx="3024729" cy="2028586"/>
          </a:xfrm>
          <a:prstGeom prst="rect">
            <a:avLst/>
          </a:prstGeom>
        </p:spPr>
      </p:pic>
    </p:spTree>
    <p:extLst>
      <p:ext uri="{BB962C8B-B14F-4D97-AF65-F5344CB8AC3E}">
        <p14:creationId xmlns:p14="http://schemas.microsoft.com/office/powerpoint/2010/main" val="1185450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KAN ÜRE AZOTU VE KREATİNİN</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66800" y="1845733"/>
            <a:ext cx="10058400" cy="4393701"/>
          </a:xfrm>
        </p:spPr>
        <p:txBody>
          <a:bodyPr>
            <a:normAutofit/>
          </a:bodyPr>
          <a:lstStyle/>
          <a:p>
            <a:pPr>
              <a:lnSpc>
                <a:spcPct val="150000"/>
              </a:lnSpc>
              <a:buFont typeface="Wingdings" panose="05000000000000000000" pitchFamily="2" charset="2"/>
              <a:buChar char="v"/>
            </a:pPr>
            <a:r>
              <a:rPr lang="tr-TR" dirty="0">
                <a:solidFill>
                  <a:schemeClr val="tx1">
                    <a:lumMod val="85000"/>
                    <a:lumOff val="15000"/>
                  </a:schemeClr>
                </a:solidFill>
              </a:rPr>
              <a:t>Serum </a:t>
            </a:r>
            <a:r>
              <a:rPr lang="tr-TR" dirty="0" err="1">
                <a:solidFill>
                  <a:schemeClr val="tx1">
                    <a:lumMod val="85000"/>
                    <a:lumOff val="15000"/>
                  </a:schemeClr>
                </a:solidFill>
              </a:rPr>
              <a:t>kreatininden</a:t>
            </a:r>
            <a:r>
              <a:rPr lang="tr-TR" dirty="0">
                <a:solidFill>
                  <a:schemeClr val="tx1">
                    <a:lumMod val="85000"/>
                    <a:lumOff val="15000"/>
                  </a:schemeClr>
                </a:solidFill>
              </a:rPr>
              <a:t> hesaplanmış GFH(</a:t>
            </a:r>
            <a:r>
              <a:rPr lang="tr-TR" dirty="0" err="1">
                <a:solidFill>
                  <a:schemeClr val="tx1">
                    <a:lumMod val="85000"/>
                    <a:lumOff val="15000"/>
                  </a:schemeClr>
                </a:solidFill>
              </a:rPr>
              <a:t>eGFR</a:t>
            </a:r>
            <a:r>
              <a:rPr lang="tr-TR" dirty="0">
                <a:solidFill>
                  <a:schemeClr val="tx1">
                    <a:lumMod val="85000"/>
                    <a:lumOff val="15000"/>
                  </a:schemeClr>
                </a:solidFill>
              </a:rPr>
              <a:t>) kullanımını önermektedir. </a:t>
            </a:r>
          </a:p>
          <a:p>
            <a:pPr lvl="1">
              <a:lnSpc>
                <a:spcPct val="150000"/>
              </a:lnSpc>
              <a:buFont typeface="Wingdings" panose="05000000000000000000" pitchFamily="2" charset="2"/>
              <a:buChar char="§"/>
            </a:pPr>
            <a:r>
              <a:rPr lang="tr-TR" dirty="0" err="1">
                <a:solidFill>
                  <a:schemeClr val="tx1">
                    <a:lumMod val="85000"/>
                    <a:lumOff val="15000"/>
                  </a:schemeClr>
                </a:solidFill>
              </a:rPr>
              <a:t>eGFR</a:t>
            </a:r>
            <a:r>
              <a:rPr lang="tr-TR" dirty="0">
                <a:solidFill>
                  <a:schemeClr val="tx1">
                    <a:lumMod val="85000"/>
                    <a:lumOff val="15000"/>
                  </a:schemeClr>
                </a:solidFill>
              </a:rPr>
              <a:t> değerini, ‘’</a:t>
            </a:r>
            <a:r>
              <a:rPr lang="tr-TR" dirty="0" err="1">
                <a:solidFill>
                  <a:schemeClr val="tx1">
                    <a:lumMod val="85000"/>
                    <a:lumOff val="15000"/>
                  </a:schemeClr>
                </a:solidFill>
              </a:rPr>
              <a:t>Renal</a:t>
            </a:r>
            <a:r>
              <a:rPr lang="tr-TR" dirty="0">
                <a:solidFill>
                  <a:schemeClr val="tx1">
                    <a:lumMod val="85000"/>
                    <a:lumOff val="15000"/>
                  </a:schemeClr>
                </a:solidFill>
              </a:rPr>
              <a:t> Hastalıklarda Diyet Modifikasyonu’’/ </a:t>
            </a:r>
            <a:r>
              <a:rPr lang="tr-TR" dirty="0" err="1">
                <a:solidFill>
                  <a:schemeClr val="tx1">
                    <a:lumMod val="85000"/>
                    <a:lumOff val="15000"/>
                  </a:schemeClr>
                </a:solidFill>
              </a:rPr>
              <a:t>Modification</a:t>
            </a:r>
            <a:r>
              <a:rPr lang="tr-TR" dirty="0">
                <a:solidFill>
                  <a:schemeClr val="tx1">
                    <a:lumMod val="85000"/>
                    <a:lumOff val="15000"/>
                  </a:schemeClr>
                </a:solidFill>
              </a:rPr>
              <a:t> of </a:t>
            </a:r>
            <a:r>
              <a:rPr lang="tr-TR" dirty="0" err="1">
                <a:solidFill>
                  <a:schemeClr val="tx1">
                    <a:lumMod val="85000"/>
                    <a:lumOff val="15000"/>
                  </a:schemeClr>
                </a:solidFill>
              </a:rPr>
              <a:t>Diet</a:t>
            </a:r>
            <a:r>
              <a:rPr lang="tr-TR" dirty="0">
                <a:solidFill>
                  <a:schemeClr val="tx1">
                    <a:lumMod val="85000"/>
                    <a:lumOff val="15000"/>
                  </a:schemeClr>
                </a:solidFill>
              </a:rPr>
              <a:t> in </a:t>
            </a:r>
            <a:r>
              <a:rPr lang="tr-TR" dirty="0" err="1">
                <a:solidFill>
                  <a:schemeClr val="tx1">
                    <a:lumMod val="85000"/>
                    <a:lumOff val="15000"/>
                  </a:schemeClr>
                </a:solidFill>
              </a:rPr>
              <a:t>Renal</a:t>
            </a:r>
            <a:r>
              <a:rPr lang="tr-TR" dirty="0">
                <a:solidFill>
                  <a:schemeClr val="tx1">
                    <a:lumMod val="85000"/>
                    <a:lumOff val="15000"/>
                  </a:schemeClr>
                </a:solidFill>
              </a:rPr>
              <a:t> </a:t>
            </a:r>
            <a:r>
              <a:rPr lang="tr-TR" dirty="0" err="1">
                <a:solidFill>
                  <a:schemeClr val="tx1">
                    <a:lumMod val="85000"/>
                    <a:lumOff val="15000"/>
                  </a:schemeClr>
                </a:solidFill>
              </a:rPr>
              <a:t>Disease</a:t>
            </a:r>
            <a:r>
              <a:rPr lang="tr-TR" dirty="0">
                <a:solidFill>
                  <a:schemeClr val="tx1">
                    <a:lumMod val="85000"/>
                    <a:lumOff val="15000"/>
                  </a:schemeClr>
                </a:solidFill>
              </a:rPr>
              <a:t> (MDRD) denklemiyle</a:t>
            </a:r>
          </a:p>
          <a:p>
            <a:pPr lvl="1">
              <a:lnSpc>
                <a:spcPct val="150000"/>
              </a:lnSpc>
              <a:buFont typeface="Wingdings" panose="05000000000000000000" pitchFamily="2" charset="2"/>
              <a:buChar char="§"/>
            </a:pPr>
            <a:r>
              <a:rPr lang="tr-TR" dirty="0">
                <a:solidFill>
                  <a:schemeClr val="tx1">
                    <a:lumMod val="85000"/>
                    <a:lumOff val="15000"/>
                  </a:schemeClr>
                </a:solidFill>
              </a:rPr>
              <a:t>Bu denklem; yaş, serum </a:t>
            </a:r>
            <a:r>
              <a:rPr lang="tr-TR" dirty="0" err="1">
                <a:solidFill>
                  <a:schemeClr val="tx1">
                    <a:lumMod val="85000"/>
                    <a:lumOff val="15000"/>
                  </a:schemeClr>
                </a:solidFill>
              </a:rPr>
              <a:t>kreatinin</a:t>
            </a:r>
            <a:r>
              <a:rPr lang="tr-TR" dirty="0">
                <a:solidFill>
                  <a:schemeClr val="tx1">
                    <a:lumMod val="85000"/>
                    <a:lumOff val="15000"/>
                  </a:schemeClr>
                </a:solidFill>
              </a:rPr>
              <a:t> ve cinsiyeti kullanarak tahmini </a:t>
            </a:r>
            <a:r>
              <a:rPr lang="tr-TR" dirty="0" err="1">
                <a:solidFill>
                  <a:schemeClr val="tx1">
                    <a:lumMod val="85000"/>
                    <a:lumOff val="15000"/>
                  </a:schemeClr>
                </a:solidFill>
              </a:rPr>
              <a:t>GFR’nin</a:t>
            </a:r>
            <a:r>
              <a:rPr lang="tr-TR" dirty="0">
                <a:solidFill>
                  <a:schemeClr val="tx1">
                    <a:lumMod val="85000"/>
                    <a:lumOff val="15000"/>
                  </a:schemeClr>
                </a:solidFill>
              </a:rPr>
              <a:t> hesaplanmasını sağlar ve </a:t>
            </a:r>
            <a:r>
              <a:rPr lang="tr-TR" dirty="0" err="1">
                <a:solidFill>
                  <a:schemeClr val="tx1">
                    <a:lumMod val="85000"/>
                    <a:lumOff val="15000"/>
                  </a:schemeClr>
                </a:solidFill>
              </a:rPr>
              <a:t>GFR’yi</a:t>
            </a:r>
            <a:r>
              <a:rPr lang="tr-TR" dirty="0">
                <a:solidFill>
                  <a:schemeClr val="tx1">
                    <a:lumMod val="85000"/>
                    <a:lumOff val="15000"/>
                  </a:schemeClr>
                </a:solidFill>
              </a:rPr>
              <a:t> </a:t>
            </a:r>
            <a:r>
              <a:rPr lang="tr-TR" dirty="0" err="1">
                <a:solidFill>
                  <a:schemeClr val="tx1">
                    <a:lumMod val="85000"/>
                    <a:lumOff val="15000"/>
                  </a:schemeClr>
                </a:solidFill>
              </a:rPr>
              <a:t>mL</a:t>
            </a:r>
            <a:r>
              <a:rPr lang="tr-TR" dirty="0">
                <a:solidFill>
                  <a:schemeClr val="tx1">
                    <a:lumMod val="85000"/>
                    <a:lumOff val="15000"/>
                  </a:schemeClr>
                </a:solidFill>
              </a:rPr>
              <a:t>/</a:t>
            </a:r>
            <a:r>
              <a:rPr lang="tr-TR" dirty="0" err="1">
                <a:solidFill>
                  <a:schemeClr val="tx1">
                    <a:lumMod val="85000"/>
                    <a:lumOff val="15000"/>
                  </a:schemeClr>
                </a:solidFill>
              </a:rPr>
              <a:t>dk</a:t>
            </a:r>
            <a:r>
              <a:rPr lang="tr-TR" dirty="0">
                <a:solidFill>
                  <a:schemeClr val="tx1">
                    <a:lumMod val="85000"/>
                    <a:lumOff val="15000"/>
                  </a:schemeClr>
                </a:solidFill>
              </a:rPr>
              <a:t>/1,73m² cinsinden verir</a:t>
            </a:r>
          </a:p>
          <a:p>
            <a:pPr>
              <a:lnSpc>
                <a:spcPct val="150000"/>
              </a:lnSpc>
              <a:buFont typeface="Wingdings" panose="05000000000000000000" pitchFamily="2" charset="2"/>
              <a:buChar char="v"/>
            </a:pPr>
            <a:r>
              <a:rPr lang="tr-TR" dirty="0">
                <a:solidFill>
                  <a:schemeClr val="tx1">
                    <a:lumMod val="85000"/>
                    <a:lumOff val="15000"/>
                  </a:schemeClr>
                </a:solidFill>
              </a:rPr>
              <a:t>Ayrıca bu denklem kronik böbrek hastalığı olanlarda geliştirilmiş</a:t>
            </a:r>
          </a:p>
          <a:p>
            <a:pPr lvl="1">
              <a:lnSpc>
                <a:spcPct val="150000"/>
              </a:lnSpc>
              <a:buFont typeface="Wingdings" panose="05000000000000000000" pitchFamily="2" charset="2"/>
              <a:buChar char="§"/>
            </a:pPr>
            <a:r>
              <a:rPr lang="tr-TR" dirty="0">
                <a:solidFill>
                  <a:schemeClr val="tx1">
                    <a:lumMod val="85000"/>
                    <a:lumOff val="15000"/>
                  </a:schemeClr>
                </a:solidFill>
              </a:rPr>
              <a:t> Yaşlılarda, beyaz ırk olmayanlarda ya da sağlıklı insanlarda </a:t>
            </a:r>
            <a:r>
              <a:rPr lang="tr-TR" dirty="0" err="1">
                <a:solidFill>
                  <a:schemeClr val="tx1">
                    <a:lumMod val="85000"/>
                    <a:lumOff val="15000"/>
                  </a:schemeClr>
                </a:solidFill>
              </a:rPr>
              <a:t>eGFR’yi</a:t>
            </a:r>
            <a:r>
              <a:rPr lang="tr-TR" dirty="0">
                <a:solidFill>
                  <a:schemeClr val="tx1">
                    <a:lumMod val="85000"/>
                    <a:lumOff val="15000"/>
                  </a:schemeClr>
                </a:solidFill>
              </a:rPr>
              <a:t> doğru olarak hesap edemeyebilir</a:t>
            </a:r>
          </a:p>
          <a:p>
            <a:pPr>
              <a:buFont typeface="Wingdings" panose="05000000000000000000" pitchFamily="2" charset="2"/>
              <a:buChar char="v"/>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1437679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ALBÜMİN</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24437"/>
          </a:xfrm>
        </p:spPr>
        <p:txBody>
          <a:bodyPr>
            <a:normAutofit/>
          </a:bodyPr>
          <a:lstStyle/>
          <a:p>
            <a:pPr>
              <a:lnSpc>
                <a:spcPct val="150000"/>
              </a:lnSpc>
              <a:buFont typeface="Wingdings" panose="05000000000000000000" pitchFamily="2" charset="2"/>
              <a:buChar char="v"/>
            </a:pPr>
            <a:r>
              <a:rPr lang="tr-TR" dirty="0">
                <a:solidFill>
                  <a:schemeClr val="tx1">
                    <a:lumMod val="85000"/>
                    <a:lumOff val="15000"/>
                  </a:schemeClr>
                </a:solidFill>
              </a:rPr>
              <a:t>Çoğunluğu karaciğerde üretilen ve </a:t>
            </a:r>
            <a:r>
              <a:rPr lang="tr-TR" dirty="0" err="1">
                <a:solidFill>
                  <a:schemeClr val="tx1">
                    <a:lumMod val="85000"/>
                    <a:lumOff val="15000"/>
                  </a:schemeClr>
                </a:solidFill>
              </a:rPr>
              <a:t>osmotik</a:t>
            </a:r>
            <a:r>
              <a:rPr lang="tr-TR" dirty="0">
                <a:solidFill>
                  <a:schemeClr val="tx1">
                    <a:lumMod val="85000"/>
                    <a:lumOff val="15000"/>
                  </a:schemeClr>
                </a:solidFill>
              </a:rPr>
              <a:t> basıncı sağlayan bir taşıyıcı protein</a:t>
            </a:r>
          </a:p>
          <a:p>
            <a:pPr lvl="1">
              <a:lnSpc>
                <a:spcPct val="150000"/>
              </a:lnSpc>
              <a:buFont typeface="Wingdings" panose="05000000000000000000" pitchFamily="2" charset="2"/>
              <a:buChar char="§"/>
            </a:pPr>
            <a:r>
              <a:rPr lang="tr-TR" dirty="0">
                <a:solidFill>
                  <a:schemeClr val="tx1">
                    <a:lumMod val="85000"/>
                    <a:lumOff val="15000"/>
                  </a:schemeClr>
                </a:solidFill>
              </a:rPr>
              <a:t>Yarı-ömrü uzundur (20 gün) ve yaklaşık %5’ dolaşıma katılır</a:t>
            </a:r>
          </a:p>
          <a:p>
            <a:pPr lvl="1">
              <a:lnSpc>
                <a:spcPct val="150000"/>
              </a:lnSpc>
              <a:buFont typeface="Wingdings" panose="05000000000000000000" pitchFamily="2" charset="2"/>
              <a:buChar char="§"/>
            </a:pPr>
            <a:r>
              <a:rPr lang="tr-TR" dirty="0">
                <a:solidFill>
                  <a:schemeClr val="tx1">
                    <a:lumMod val="85000"/>
                    <a:lumOff val="15000"/>
                  </a:schemeClr>
                </a:solidFill>
              </a:rPr>
              <a:t>Doğumdan sonra bir yaşına kadar yükselir </a:t>
            </a:r>
          </a:p>
          <a:p>
            <a:pPr lvl="1">
              <a:lnSpc>
                <a:spcPct val="150000"/>
              </a:lnSpc>
              <a:buFont typeface="Wingdings" panose="05000000000000000000" pitchFamily="2" charset="2"/>
              <a:buChar char="§"/>
            </a:pPr>
            <a:r>
              <a:rPr lang="tr-TR" dirty="0">
                <a:solidFill>
                  <a:schemeClr val="tx1">
                    <a:lumMod val="85000"/>
                    <a:lumOff val="15000"/>
                  </a:schemeClr>
                </a:solidFill>
              </a:rPr>
              <a:t>3,5-5,5 gr/</a:t>
            </a:r>
            <a:r>
              <a:rPr lang="tr-TR" dirty="0" err="1">
                <a:solidFill>
                  <a:schemeClr val="tx1">
                    <a:lumMod val="85000"/>
                    <a:lumOff val="15000"/>
                  </a:schemeClr>
                </a:solidFill>
              </a:rPr>
              <a:t>dL</a:t>
            </a:r>
            <a:r>
              <a:rPr lang="tr-TR" dirty="0">
                <a:solidFill>
                  <a:schemeClr val="tx1">
                    <a:lumMod val="85000"/>
                    <a:lumOff val="15000"/>
                  </a:schemeClr>
                </a:solidFill>
              </a:rPr>
              <a:t> düzeylerinde tüm yetişkin yaşamı boyunca sabit </a:t>
            </a:r>
          </a:p>
          <a:p>
            <a:pPr>
              <a:buFont typeface="Wingdings" panose="05000000000000000000" pitchFamily="2" charset="2"/>
              <a:buChar char="v"/>
            </a:pPr>
            <a:endParaRPr lang="tr-TR" sz="2200" dirty="0">
              <a:solidFill>
                <a:schemeClr val="tx1">
                  <a:lumMod val="85000"/>
                  <a:lumOff val="15000"/>
                </a:schemeClr>
              </a:solidFill>
            </a:endParaRPr>
          </a:p>
        </p:txBody>
      </p:sp>
      <p:pic>
        <p:nvPicPr>
          <p:cNvPr id="5" name="Resim 4" descr="ok içeren bir resim&#10;&#10;Açıklama otomatik olarak oluşturuldu">
            <a:extLst>
              <a:ext uri="{FF2B5EF4-FFF2-40B4-BE49-F238E27FC236}">
                <a16:creationId xmlns:a16="http://schemas.microsoft.com/office/drawing/2014/main" id="{08483F01-B3F9-404B-A559-78D06EC24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8338" y="2642531"/>
            <a:ext cx="3928528" cy="3422421"/>
          </a:xfrm>
          <a:prstGeom prst="rect">
            <a:avLst/>
          </a:prstGeom>
        </p:spPr>
      </p:pic>
    </p:spTree>
    <p:extLst>
      <p:ext uri="{BB962C8B-B14F-4D97-AF65-F5344CB8AC3E}">
        <p14:creationId xmlns:p14="http://schemas.microsoft.com/office/powerpoint/2010/main" val="26635915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ALBÜMİN</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24437"/>
          </a:xfrm>
        </p:spPr>
        <p:txBody>
          <a:bodyPr>
            <a:normAutofit/>
          </a:bodyPr>
          <a:lstStyle/>
          <a:p>
            <a:pPr>
              <a:lnSpc>
                <a:spcPct val="150000"/>
              </a:lnSpc>
              <a:buFont typeface="Wingdings" panose="05000000000000000000" pitchFamily="2" charset="2"/>
              <a:buChar char="v"/>
            </a:pPr>
            <a:r>
              <a:rPr lang="tr-TR" dirty="0">
                <a:solidFill>
                  <a:schemeClr val="tx1">
                    <a:lumMod val="85000"/>
                    <a:lumOff val="15000"/>
                  </a:schemeClr>
                </a:solidFill>
              </a:rPr>
              <a:t>Albümin düzeyleri azalır</a:t>
            </a:r>
          </a:p>
          <a:p>
            <a:pPr lvl="1">
              <a:lnSpc>
                <a:spcPct val="150000"/>
              </a:lnSpc>
              <a:buFont typeface="Wingdings" panose="05000000000000000000" pitchFamily="2" charset="2"/>
              <a:buChar char="§"/>
            </a:pPr>
            <a:r>
              <a:rPr lang="tr-TR" dirty="0">
                <a:solidFill>
                  <a:schemeClr val="tx1">
                    <a:lumMod val="85000"/>
                    <a:lumOff val="15000"/>
                  </a:schemeClr>
                </a:solidFill>
              </a:rPr>
              <a:t>İlerlemiş karaciğer hastalıkları, </a:t>
            </a:r>
          </a:p>
          <a:p>
            <a:pPr lvl="1">
              <a:lnSpc>
                <a:spcPct val="150000"/>
              </a:lnSpc>
              <a:buFont typeface="Wingdings" panose="05000000000000000000" pitchFamily="2" charset="2"/>
              <a:buChar char="§"/>
            </a:pPr>
            <a:r>
              <a:rPr lang="tr-TR" dirty="0" err="1">
                <a:solidFill>
                  <a:schemeClr val="tx1">
                    <a:lumMod val="85000"/>
                    <a:lumOff val="15000"/>
                  </a:schemeClr>
                </a:solidFill>
              </a:rPr>
              <a:t>Nefrotik</a:t>
            </a:r>
            <a:r>
              <a:rPr lang="tr-TR" dirty="0">
                <a:solidFill>
                  <a:schemeClr val="tx1">
                    <a:lumMod val="85000"/>
                    <a:lumOff val="15000"/>
                  </a:schemeClr>
                </a:solidFill>
              </a:rPr>
              <a:t> sendrom, </a:t>
            </a:r>
          </a:p>
          <a:p>
            <a:pPr lvl="1">
              <a:lnSpc>
                <a:spcPct val="150000"/>
              </a:lnSpc>
              <a:buFont typeface="Wingdings" panose="05000000000000000000" pitchFamily="2" charset="2"/>
              <a:buChar char="§"/>
            </a:pPr>
            <a:r>
              <a:rPr lang="tr-TR" dirty="0">
                <a:solidFill>
                  <a:schemeClr val="tx1">
                    <a:lumMod val="85000"/>
                    <a:lumOff val="15000"/>
                  </a:schemeClr>
                </a:solidFill>
              </a:rPr>
              <a:t>Protein kaybettiren </a:t>
            </a:r>
            <a:r>
              <a:rPr lang="tr-TR" dirty="0" err="1">
                <a:solidFill>
                  <a:schemeClr val="tx1">
                    <a:lumMod val="85000"/>
                    <a:lumOff val="15000"/>
                  </a:schemeClr>
                </a:solidFill>
              </a:rPr>
              <a:t>enteropati</a:t>
            </a:r>
            <a:r>
              <a:rPr lang="tr-TR" dirty="0">
                <a:solidFill>
                  <a:schemeClr val="tx1">
                    <a:lumMod val="85000"/>
                    <a:lumOff val="15000"/>
                  </a:schemeClr>
                </a:solidFill>
              </a:rPr>
              <a:t>, </a:t>
            </a:r>
          </a:p>
          <a:p>
            <a:pPr lvl="1">
              <a:lnSpc>
                <a:spcPct val="150000"/>
              </a:lnSpc>
              <a:buFont typeface="Wingdings" panose="05000000000000000000" pitchFamily="2" charset="2"/>
              <a:buChar char="§"/>
            </a:pPr>
            <a:r>
              <a:rPr lang="tr-TR" dirty="0" err="1">
                <a:solidFill>
                  <a:schemeClr val="tx1">
                    <a:lumMod val="85000"/>
                    <a:lumOff val="15000"/>
                  </a:schemeClr>
                </a:solidFill>
              </a:rPr>
              <a:t>Malnutrisyon</a:t>
            </a:r>
            <a:r>
              <a:rPr lang="tr-TR" dirty="0">
                <a:solidFill>
                  <a:schemeClr val="tx1">
                    <a:lumMod val="85000"/>
                    <a:lumOff val="15000"/>
                  </a:schemeClr>
                </a:solidFill>
              </a:rPr>
              <a:t> ve bazı </a:t>
            </a:r>
            <a:r>
              <a:rPr lang="tr-TR" dirty="0" err="1">
                <a:solidFill>
                  <a:schemeClr val="tx1">
                    <a:lumMod val="85000"/>
                    <a:lumOff val="15000"/>
                  </a:schemeClr>
                </a:solidFill>
              </a:rPr>
              <a:t>enflamatuar</a:t>
            </a:r>
            <a:r>
              <a:rPr lang="tr-TR" dirty="0">
                <a:solidFill>
                  <a:schemeClr val="tx1">
                    <a:lumMod val="85000"/>
                    <a:lumOff val="15000"/>
                  </a:schemeClr>
                </a:solidFill>
              </a:rPr>
              <a:t> hastalıklarda </a:t>
            </a:r>
          </a:p>
          <a:p>
            <a:pPr>
              <a:lnSpc>
                <a:spcPct val="150000"/>
              </a:lnSpc>
              <a:buFont typeface="Wingdings" panose="05000000000000000000" pitchFamily="2" charset="2"/>
              <a:buChar char="v"/>
            </a:pPr>
            <a:r>
              <a:rPr lang="tr-TR" dirty="0">
                <a:solidFill>
                  <a:schemeClr val="tx1">
                    <a:lumMod val="85000"/>
                    <a:lumOff val="15000"/>
                  </a:schemeClr>
                </a:solidFill>
              </a:rPr>
              <a:t>Serum albümininin yükselmesi ise </a:t>
            </a:r>
            <a:r>
              <a:rPr lang="tr-TR" dirty="0" err="1">
                <a:solidFill>
                  <a:schemeClr val="tx1">
                    <a:lumMod val="85000"/>
                    <a:lumOff val="15000"/>
                  </a:schemeClr>
                </a:solidFill>
              </a:rPr>
              <a:t>dehidratasyon</a:t>
            </a:r>
            <a:r>
              <a:rPr lang="tr-TR" dirty="0">
                <a:solidFill>
                  <a:schemeClr val="tx1">
                    <a:lumMod val="85000"/>
                    <a:lumOff val="15000"/>
                  </a:schemeClr>
                </a:solidFill>
              </a:rPr>
              <a:t> dışında nadir</a:t>
            </a:r>
          </a:p>
          <a:p>
            <a:pPr>
              <a:buFont typeface="Wingdings" panose="05000000000000000000" pitchFamily="2" charset="2"/>
              <a:buChar char="v"/>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4121925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ALBÜMİN</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32121"/>
          </a:xfrm>
        </p:spPr>
        <p:txBody>
          <a:bodyPr>
            <a:normAutofit/>
          </a:bodyPr>
          <a:lstStyle/>
          <a:p>
            <a:pPr>
              <a:lnSpc>
                <a:spcPct val="150000"/>
              </a:lnSpc>
              <a:buFont typeface="Wingdings" panose="05000000000000000000" pitchFamily="2" charset="2"/>
              <a:buChar char="v"/>
            </a:pPr>
            <a:r>
              <a:rPr lang="tr-TR" dirty="0">
                <a:solidFill>
                  <a:schemeClr val="tx1">
                    <a:lumMod val="85000"/>
                    <a:lumOff val="15000"/>
                  </a:schemeClr>
                </a:solidFill>
              </a:rPr>
              <a:t>Ciddi akut enfeksiyon varlığında  </a:t>
            </a:r>
          </a:p>
          <a:p>
            <a:pPr lvl="1">
              <a:lnSpc>
                <a:spcPct val="150000"/>
              </a:lnSpc>
              <a:buFont typeface="Wingdings" panose="05000000000000000000" pitchFamily="2" charset="2"/>
              <a:buChar char="§"/>
            </a:pPr>
            <a:r>
              <a:rPr lang="tr-TR" dirty="0">
                <a:solidFill>
                  <a:schemeClr val="tx1">
                    <a:lumMod val="85000"/>
                    <a:lumOff val="15000"/>
                  </a:schemeClr>
                </a:solidFill>
              </a:rPr>
              <a:t>12-36. saat içinde düşmeye neden olarak en düşük değerine yaklaşık beş günde ulaşır</a:t>
            </a:r>
          </a:p>
          <a:p>
            <a:pPr>
              <a:lnSpc>
                <a:spcPct val="150000"/>
              </a:lnSpc>
              <a:buFont typeface="Wingdings" panose="05000000000000000000" pitchFamily="2" charset="2"/>
              <a:buChar char="v"/>
            </a:pPr>
            <a:r>
              <a:rPr lang="tr-TR" dirty="0" err="1">
                <a:solidFill>
                  <a:schemeClr val="tx1">
                    <a:lumMod val="85000"/>
                    <a:lumOff val="15000"/>
                  </a:schemeClr>
                </a:solidFill>
              </a:rPr>
              <a:t>Malnutrisyonda</a:t>
            </a:r>
            <a:r>
              <a:rPr lang="tr-TR" dirty="0">
                <a:solidFill>
                  <a:schemeClr val="tx1">
                    <a:lumMod val="85000"/>
                    <a:lumOff val="15000"/>
                  </a:schemeClr>
                </a:solidFill>
              </a:rPr>
              <a:t> albümin düzeyleri nispeten geç düşer</a:t>
            </a:r>
          </a:p>
          <a:p>
            <a:pPr>
              <a:lnSpc>
                <a:spcPct val="150000"/>
              </a:lnSpc>
              <a:buFont typeface="Wingdings" panose="05000000000000000000" pitchFamily="2" charset="2"/>
              <a:buChar char="v"/>
            </a:pPr>
            <a:r>
              <a:rPr lang="tr-TR" dirty="0">
                <a:solidFill>
                  <a:schemeClr val="tx1">
                    <a:lumMod val="85000"/>
                    <a:lumOff val="15000"/>
                  </a:schemeClr>
                </a:solidFill>
              </a:rPr>
              <a:t>Albümin en çok ödem, karaciğer hastalıkları ve </a:t>
            </a:r>
            <a:r>
              <a:rPr lang="tr-TR" dirty="0" err="1">
                <a:solidFill>
                  <a:schemeClr val="tx1">
                    <a:lumMod val="85000"/>
                    <a:lumOff val="15000"/>
                  </a:schemeClr>
                </a:solidFill>
              </a:rPr>
              <a:t>proteinürinin</a:t>
            </a:r>
            <a:r>
              <a:rPr lang="tr-TR" dirty="0">
                <a:solidFill>
                  <a:schemeClr val="tx1">
                    <a:lumMod val="85000"/>
                    <a:lumOff val="15000"/>
                  </a:schemeClr>
                </a:solidFill>
              </a:rPr>
              <a:t> değerlendirilmesinde yardımcı</a:t>
            </a:r>
            <a:endParaRPr lang="tr-TR" sz="2200" dirty="0">
              <a:solidFill>
                <a:schemeClr val="tx1">
                  <a:lumMod val="85000"/>
                  <a:lumOff val="15000"/>
                </a:schemeClr>
              </a:solidFill>
            </a:endParaRPr>
          </a:p>
        </p:txBody>
      </p:sp>
      <p:pic>
        <p:nvPicPr>
          <p:cNvPr id="5" name="Resim 4" descr="metin içeren bir resim&#10;&#10;Açıklama otomatik olarak oluşturuldu">
            <a:extLst>
              <a:ext uri="{FF2B5EF4-FFF2-40B4-BE49-F238E27FC236}">
                <a16:creationId xmlns:a16="http://schemas.microsoft.com/office/drawing/2014/main" id="{6DC56BFC-96FD-4D9B-AB04-8822188A1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395" y="4364531"/>
            <a:ext cx="3556183" cy="1795069"/>
          </a:xfrm>
          <a:prstGeom prst="rect">
            <a:avLst/>
          </a:prstGeom>
        </p:spPr>
      </p:pic>
      <p:pic>
        <p:nvPicPr>
          <p:cNvPr id="7" name="Resim 6" descr="bardak, tablo, iç mekan, cam içeren bir resim&#10;&#10;Açıklama otomatik olarak oluşturuldu">
            <a:extLst>
              <a:ext uri="{FF2B5EF4-FFF2-40B4-BE49-F238E27FC236}">
                <a16:creationId xmlns:a16="http://schemas.microsoft.com/office/drawing/2014/main" id="{36E88909-BC7F-4D5E-BD17-9668B9B11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5951" y="4114795"/>
            <a:ext cx="2889398" cy="2044805"/>
          </a:xfrm>
          <a:prstGeom prst="rect">
            <a:avLst/>
          </a:prstGeom>
        </p:spPr>
      </p:pic>
      <p:pic>
        <p:nvPicPr>
          <p:cNvPr id="9" name="Resim 8">
            <a:extLst>
              <a:ext uri="{FF2B5EF4-FFF2-40B4-BE49-F238E27FC236}">
                <a16:creationId xmlns:a16="http://schemas.microsoft.com/office/drawing/2014/main" id="{F901C8CB-C14A-496C-83F8-D48286F043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1665" y="4364530"/>
            <a:ext cx="2091373" cy="1913323"/>
          </a:xfrm>
          <a:prstGeom prst="rect">
            <a:avLst/>
          </a:prstGeom>
        </p:spPr>
      </p:pic>
    </p:spTree>
    <p:extLst>
      <p:ext uri="{BB962C8B-B14F-4D97-AF65-F5344CB8AC3E}">
        <p14:creationId xmlns:p14="http://schemas.microsoft.com/office/powerpoint/2010/main" val="2266063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866A52-EC23-437D-9141-A8F92252200D}"/>
              </a:ext>
            </a:extLst>
          </p:cNvPr>
          <p:cNvSpPr>
            <a:spLocks noGrp="1"/>
          </p:cNvSpPr>
          <p:nvPr>
            <p:ph type="title"/>
          </p:nvPr>
        </p:nvSpPr>
        <p:spPr/>
        <p:txBody>
          <a:bodyPr/>
          <a:lstStyle/>
          <a:p>
            <a:r>
              <a:rPr lang="tr-TR" b="1" dirty="0"/>
              <a:t>Santrifüj İçin Dikkat Edilmesi Gerekenler</a:t>
            </a:r>
          </a:p>
        </p:txBody>
      </p:sp>
      <p:sp>
        <p:nvSpPr>
          <p:cNvPr id="3" name="İçerik Yer Tutucusu 2">
            <a:extLst>
              <a:ext uri="{FF2B5EF4-FFF2-40B4-BE49-F238E27FC236}">
                <a16:creationId xmlns:a16="http://schemas.microsoft.com/office/drawing/2014/main" id="{7A54FA91-7FA3-4A31-A22B-6BA19575A07D}"/>
              </a:ext>
            </a:extLst>
          </p:cNvPr>
          <p:cNvSpPr>
            <a:spLocks noGrp="1"/>
          </p:cNvSpPr>
          <p:nvPr>
            <p:ph idx="1"/>
          </p:nvPr>
        </p:nvSpPr>
        <p:spPr>
          <a:xfrm>
            <a:off x="1097280" y="1845733"/>
            <a:ext cx="8374319" cy="4346519"/>
          </a:xfrm>
        </p:spPr>
        <p:txBody>
          <a:bodyPr/>
          <a:lstStyle/>
          <a:p>
            <a:pPr>
              <a:lnSpc>
                <a:spcPct val="150000"/>
              </a:lnSpc>
              <a:buFont typeface="Wingdings" panose="05000000000000000000" pitchFamily="2" charset="2"/>
              <a:buChar char="v"/>
            </a:pPr>
            <a:r>
              <a:rPr lang="tr-TR" dirty="0"/>
              <a:t>Plazma elde etmek için </a:t>
            </a:r>
            <a:r>
              <a:rPr lang="tr-TR" dirty="0" err="1"/>
              <a:t>EDTA’lı</a:t>
            </a:r>
            <a:r>
              <a:rPr lang="tr-TR" dirty="0"/>
              <a:t> (Mor), </a:t>
            </a:r>
            <a:r>
              <a:rPr lang="tr-TR" dirty="0" err="1"/>
              <a:t>heparinli</a:t>
            </a:r>
            <a:r>
              <a:rPr lang="tr-TR" dirty="0"/>
              <a:t> (Yeşil), </a:t>
            </a:r>
            <a:r>
              <a:rPr lang="tr-TR" dirty="0" err="1"/>
              <a:t>florürlü</a:t>
            </a:r>
            <a:r>
              <a:rPr lang="tr-TR" dirty="0"/>
              <a:t> (Gri) ya da </a:t>
            </a:r>
            <a:r>
              <a:rPr lang="tr-TR" dirty="0" err="1"/>
              <a:t>sitratlı</a:t>
            </a:r>
            <a:r>
              <a:rPr lang="tr-TR" dirty="0"/>
              <a:t> (Mavi) örnekler bekletilmeden </a:t>
            </a:r>
            <a:r>
              <a:rPr lang="tr-TR" dirty="0" err="1"/>
              <a:t>santrifüjlenebilir</a:t>
            </a:r>
            <a:endParaRPr lang="tr-TR" dirty="0"/>
          </a:p>
          <a:p>
            <a:pPr>
              <a:lnSpc>
                <a:spcPct val="150000"/>
              </a:lnSpc>
              <a:buFont typeface="Wingdings" panose="05000000000000000000" pitchFamily="2" charset="2"/>
              <a:buChar char="v"/>
            </a:pPr>
            <a:r>
              <a:rPr lang="tr-TR" dirty="0"/>
              <a:t>Üretici tarafından bildirilen bir süre yoksa, santrifüj öncesi en az 30 dk. bekletilmeli </a:t>
            </a:r>
          </a:p>
          <a:p>
            <a:pPr lvl="1">
              <a:lnSpc>
                <a:spcPct val="150000"/>
              </a:lnSpc>
              <a:buFont typeface="Wingdings" panose="05000000000000000000" pitchFamily="2" charset="2"/>
              <a:buChar char="§"/>
            </a:pPr>
            <a:r>
              <a:rPr lang="tr-TR" dirty="0"/>
              <a:t>Bekletme süresi 1 saati aşmamalı</a:t>
            </a:r>
          </a:p>
          <a:p>
            <a:pPr>
              <a:lnSpc>
                <a:spcPct val="150000"/>
              </a:lnSpc>
              <a:buFont typeface="Wingdings" panose="05000000000000000000" pitchFamily="2" charset="2"/>
              <a:buChar char="v"/>
            </a:pPr>
            <a:r>
              <a:rPr lang="tr-TR" dirty="0"/>
              <a:t>Tüpler taşınırken ya da pıhtılaşmanın tamamlanması için bekletilirken mutlaka dik konumda bekletilmeli</a:t>
            </a:r>
          </a:p>
        </p:txBody>
      </p:sp>
      <p:pic>
        <p:nvPicPr>
          <p:cNvPr id="6" name="Resim 5" descr="metin, iç mekan, bilgisayar içeren bir resim&#10;&#10;Açıklama otomatik olarak oluşturuldu">
            <a:extLst>
              <a:ext uri="{FF2B5EF4-FFF2-40B4-BE49-F238E27FC236}">
                <a16:creationId xmlns:a16="http://schemas.microsoft.com/office/drawing/2014/main" id="{8000AD89-440E-4B6A-B2AC-E8C987289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1599" y="3779128"/>
            <a:ext cx="2546481" cy="2413124"/>
          </a:xfrm>
          <a:prstGeom prst="rect">
            <a:avLst/>
          </a:prstGeom>
        </p:spPr>
      </p:pic>
      <p:pic>
        <p:nvPicPr>
          <p:cNvPr id="8" name="Resim 7" descr="kol saati içeren bir resim&#10;&#10;Açıklama otomatik olarak oluşturuldu">
            <a:extLst>
              <a:ext uri="{FF2B5EF4-FFF2-40B4-BE49-F238E27FC236}">
                <a16:creationId xmlns:a16="http://schemas.microsoft.com/office/drawing/2014/main" id="{FE4939DA-0AE9-47F7-9E9B-F691C3C64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6769" y="1845733"/>
            <a:ext cx="965250" cy="1079555"/>
          </a:xfrm>
          <a:prstGeom prst="rect">
            <a:avLst/>
          </a:prstGeom>
        </p:spPr>
      </p:pic>
    </p:spTree>
    <p:extLst>
      <p:ext uri="{BB962C8B-B14F-4D97-AF65-F5344CB8AC3E}">
        <p14:creationId xmlns:p14="http://schemas.microsoft.com/office/powerpoint/2010/main" val="3633781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ALBÜMİN</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39805"/>
          </a:xfrm>
        </p:spPr>
        <p:txBody>
          <a:bodyPr>
            <a:normAutofit/>
          </a:bodyPr>
          <a:lstStyle/>
          <a:p>
            <a:pPr>
              <a:lnSpc>
                <a:spcPct val="150000"/>
              </a:lnSpc>
              <a:buFont typeface="Wingdings" panose="05000000000000000000" pitchFamily="2" charset="2"/>
              <a:buChar char="v"/>
            </a:pPr>
            <a:r>
              <a:rPr lang="tr-TR" dirty="0">
                <a:solidFill>
                  <a:schemeClr val="tx1">
                    <a:lumMod val="85000"/>
                    <a:lumOff val="15000"/>
                  </a:schemeClr>
                </a:solidFill>
              </a:rPr>
              <a:t>Serum asit albümin </a:t>
            </a:r>
            <a:r>
              <a:rPr lang="tr-TR" dirty="0" err="1">
                <a:solidFill>
                  <a:schemeClr val="tx1">
                    <a:lumMod val="85000"/>
                    <a:lumOff val="15000"/>
                  </a:schemeClr>
                </a:solidFill>
              </a:rPr>
              <a:t>gradiyent</a:t>
            </a:r>
            <a:r>
              <a:rPr lang="tr-TR" dirty="0">
                <a:solidFill>
                  <a:schemeClr val="tx1">
                    <a:lumMod val="85000"/>
                    <a:lumOff val="15000"/>
                  </a:schemeClr>
                </a:solidFill>
              </a:rPr>
              <a:t> (SAAG) düzeylerinin farkı, portal hipertansiyonu diğer asit nedenlerinden ayırmada yardımcı</a:t>
            </a:r>
          </a:p>
          <a:p>
            <a:pPr lvl="1">
              <a:lnSpc>
                <a:spcPct val="150000"/>
              </a:lnSpc>
              <a:buFont typeface="Wingdings" panose="05000000000000000000" pitchFamily="2" charset="2"/>
              <a:buChar char="§"/>
            </a:pPr>
            <a:r>
              <a:rPr lang="tr-TR" dirty="0">
                <a:solidFill>
                  <a:schemeClr val="tx1">
                    <a:lumMod val="85000"/>
                    <a:lumOff val="15000"/>
                  </a:schemeClr>
                </a:solidFill>
              </a:rPr>
              <a:t>SAAG 1,1 g/</a:t>
            </a:r>
            <a:r>
              <a:rPr lang="tr-TR" dirty="0" err="1">
                <a:solidFill>
                  <a:schemeClr val="tx1">
                    <a:lumMod val="85000"/>
                    <a:lumOff val="15000"/>
                  </a:schemeClr>
                </a:solidFill>
              </a:rPr>
              <a:t>dL’den</a:t>
            </a:r>
            <a:r>
              <a:rPr lang="tr-TR" dirty="0">
                <a:solidFill>
                  <a:schemeClr val="tx1">
                    <a:lumMod val="85000"/>
                    <a:lumOff val="15000"/>
                  </a:schemeClr>
                </a:solidFill>
              </a:rPr>
              <a:t> büyük ise portal hipertansiyon; </a:t>
            </a:r>
          </a:p>
          <a:p>
            <a:pPr lvl="1">
              <a:lnSpc>
                <a:spcPct val="150000"/>
              </a:lnSpc>
              <a:buFont typeface="Wingdings" panose="05000000000000000000" pitchFamily="2" charset="2"/>
              <a:buChar char="§"/>
            </a:pPr>
            <a:r>
              <a:rPr lang="tr-TR" dirty="0">
                <a:solidFill>
                  <a:schemeClr val="tx1">
                    <a:lumMod val="85000"/>
                    <a:lumOff val="15000"/>
                  </a:schemeClr>
                </a:solidFill>
              </a:rPr>
              <a:t>SAAG 1,1 g/</a:t>
            </a:r>
            <a:r>
              <a:rPr lang="tr-TR" dirty="0" err="1">
                <a:solidFill>
                  <a:schemeClr val="tx1">
                    <a:lumMod val="85000"/>
                    <a:lumOff val="15000"/>
                  </a:schemeClr>
                </a:solidFill>
              </a:rPr>
              <a:t>dL’den</a:t>
            </a:r>
            <a:r>
              <a:rPr lang="tr-TR" dirty="0">
                <a:solidFill>
                  <a:schemeClr val="tx1">
                    <a:lumMod val="85000"/>
                    <a:lumOff val="15000"/>
                  </a:schemeClr>
                </a:solidFill>
              </a:rPr>
              <a:t> küçük ise </a:t>
            </a:r>
            <a:r>
              <a:rPr lang="tr-TR" dirty="0" err="1">
                <a:solidFill>
                  <a:schemeClr val="tx1">
                    <a:lumMod val="85000"/>
                    <a:lumOff val="15000"/>
                  </a:schemeClr>
                </a:solidFill>
              </a:rPr>
              <a:t>peritoneal</a:t>
            </a:r>
            <a:r>
              <a:rPr lang="tr-TR" dirty="0">
                <a:solidFill>
                  <a:schemeClr val="tx1">
                    <a:lumMod val="85000"/>
                    <a:lumOff val="15000"/>
                  </a:schemeClr>
                </a:solidFill>
              </a:rPr>
              <a:t> </a:t>
            </a:r>
            <a:r>
              <a:rPr lang="tr-TR" dirty="0" err="1">
                <a:solidFill>
                  <a:schemeClr val="tx1">
                    <a:lumMod val="85000"/>
                    <a:lumOff val="15000"/>
                  </a:schemeClr>
                </a:solidFill>
              </a:rPr>
              <a:t>enflamasyon</a:t>
            </a:r>
            <a:r>
              <a:rPr lang="tr-TR" dirty="0">
                <a:solidFill>
                  <a:schemeClr val="tx1">
                    <a:lumMod val="85000"/>
                    <a:lumOff val="15000"/>
                  </a:schemeClr>
                </a:solidFill>
              </a:rPr>
              <a:t> ya da </a:t>
            </a:r>
            <a:r>
              <a:rPr lang="tr-TR" dirty="0" err="1">
                <a:solidFill>
                  <a:schemeClr val="tx1">
                    <a:lumMod val="85000"/>
                    <a:lumOff val="15000"/>
                  </a:schemeClr>
                </a:solidFill>
              </a:rPr>
              <a:t>malignite</a:t>
            </a:r>
            <a:r>
              <a:rPr lang="tr-TR" dirty="0">
                <a:solidFill>
                  <a:schemeClr val="tx1">
                    <a:lumMod val="85000"/>
                    <a:lumOff val="15000"/>
                  </a:schemeClr>
                </a:solidFill>
              </a:rPr>
              <a:t> gibi diğer asit nedenleri lehine</a:t>
            </a:r>
          </a:p>
        </p:txBody>
      </p:sp>
      <p:pic>
        <p:nvPicPr>
          <p:cNvPr id="5" name="Resim 4">
            <a:extLst>
              <a:ext uri="{FF2B5EF4-FFF2-40B4-BE49-F238E27FC236}">
                <a16:creationId xmlns:a16="http://schemas.microsoft.com/office/drawing/2014/main" id="{8BDB60D0-86C9-4376-884E-C1E96BB00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694" y="3881987"/>
            <a:ext cx="5086611" cy="2689410"/>
          </a:xfrm>
          <a:prstGeom prst="rect">
            <a:avLst/>
          </a:prstGeom>
        </p:spPr>
      </p:pic>
    </p:spTree>
    <p:extLst>
      <p:ext uri="{BB962C8B-B14F-4D97-AF65-F5344CB8AC3E}">
        <p14:creationId xmlns:p14="http://schemas.microsoft.com/office/powerpoint/2010/main" val="870371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ALBÜMİN</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485910"/>
          </a:xfrm>
        </p:spPr>
        <p:txBody>
          <a:bodyPr>
            <a:normAutofit/>
          </a:bodyPr>
          <a:lstStyle/>
          <a:p>
            <a:pPr>
              <a:lnSpc>
                <a:spcPct val="160000"/>
              </a:lnSpc>
              <a:buFont typeface="Wingdings" panose="05000000000000000000" pitchFamily="2" charset="2"/>
              <a:buChar char="v"/>
            </a:pPr>
            <a:r>
              <a:rPr lang="tr-TR" dirty="0">
                <a:solidFill>
                  <a:schemeClr val="tx1">
                    <a:lumMod val="85000"/>
                    <a:lumOff val="15000"/>
                  </a:schemeClr>
                </a:solidFill>
              </a:rPr>
              <a:t>İdrarda belirgin albümin varlığı anormal </a:t>
            </a:r>
            <a:r>
              <a:rPr lang="tr-TR" dirty="0" err="1">
                <a:solidFill>
                  <a:schemeClr val="tx1">
                    <a:lumMod val="85000"/>
                    <a:lumOff val="15000"/>
                  </a:schemeClr>
                </a:solidFill>
              </a:rPr>
              <a:t>renal</a:t>
            </a:r>
            <a:r>
              <a:rPr lang="tr-TR" dirty="0">
                <a:solidFill>
                  <a:schemeClr val="tx1">
                    <a:lumMod val="85000"/>
                    <a:lumOff val="15000"/>
                  </a:schemeClr>
                </a:solidFill>
              </a:rPr>
              <a:t> fonksiyonun işaretidir. </a:t>
            </a:r>
          </a:p>
          <a:p>
            <a:pPr>
              <a:lnSpc>
                <a:spcPct val="160000"/>
              </a:lnSpc>
              <a:buFont typeface="Wingdings" panose="05000000000000000000" pitchFamily="2" charset="2"/>
              <a:buChar char="v"/>
            </a:pPr>
            <a:r>
              <a:rPr lang="tr-TR" dirty="0" err="1">
                <a:solidFill>
                  <a:schemeClr val="tx1">
                    <a:lumMod val="85000"/>
                    <a:lumOff val="15000"/>
                  </a:schemeClr>
                </a:solidFill>
              </a:rPr>
              <a:t>Üriner</a:t>
            </a:r>
            <a:r>
              <a:rPr lang="tr-TR" dirty="0">
                <a:solidFill>
                  <a:schemeClr val="tx1">
                    <a:lumMod val="85000"/>
                    <a:lumOff val="15000"/>
                  </a:schemeClr>
                </a:solidFill>
              </a:rPr>
              <a:t> albümin; </a:t>
            </a:r>
          </a:p>
          <a:p>
            <a:pPr lvl="1">
              <a:lnSpc>
                <a:spcPct val="160000"/>
              </a:lnSpc>
              <a:buFont typeface="Wingdings" panose="05000000000000000000" pitchFamily="2" charset="2"/>
              <a:buChar char="§"/>
            </a:pPr>
            <a:r>
              <a:rPr lang="tr-TR" dirty="0">
                <a:solidFill>
                  <a:schemeClr val="tx1">
                    <a:lumMod val="85000"/>
                    <a:lumOff val="15000"/>
                  </a:schemeClr>
                </a:solidFill>
              </a:rPr>
              <a:t>Spot idrar örneğinde idrar </a:t>
            </a:r>
            <a:r>
              <a:rPr lang="tr-TR" dirty="0" err="1">
                <a:solidFill>
                  <a:schemeClr val="tx1">
                    <a:lumMod val="85000"/>
                    <a:lumOff val="15000"/>
                  </a:schemeClr>
                </a:solidFill>
              </a:rPr>
              <a:t>kreatinini</a:t>
            </a:r>
            <a:r>
              <a:rPr lang="tr-TR" dirty="0">
                <a:solidFill>
                  <a:schemeClr val="tx1">
                    <a:lumMod val="85000"/>
                    <a:lumOff val="15000"/>
                  </a:schemeClr>
                </a:solidFill>
              </a:rPr>
              <a:t> olarak düzeltilerek ya da 24 saatlik idrar toplanarak ölçülebilir, </a:t>
            </a:r>
          </a:p>
          <a:p>
            <a:pPr lvl="1">
              <a:lnSpc>
                <a:spcPct val="160000"/>
              </a:lnSpc>
              <a:buFont typeface="Wingdings" panose="05000000000000000000" pitchFamily="2" charset="2"/>
              <a:buChar char="§"/>
            </a:pPr>
            <a:r>
              <a:rPr lang="tr-TR" dirty="0">
                <a:solidFill>
                  <a:schemeClr val="tx1">
                    <a:lumMod val="85000"/>
                    <a:lumOff val="15000"/>
                  </a:schemeClr>
                </a:solidFill>
              </a:rPr>
              <a:t>24 saatlik idrar albümin </a:t>
            </a:r>
            <a:r>
              <a:rPr lang="tr-TR" dirty="0" err="1">
                <a:solidFill>
                  <a:schemeClr val="tx1">
                    <a:lumMod val="85000"/>
                    <a:lumOff val="15000"/>
                  </a:schemeClr>
                </a:solidFill>
              </a:rPr>
              <a:t>ekskresyonu</a:t>
            </a:r>
            <a:r>
              <a:rPr lang="tr-TR" dirty="0">
                <a:solidFill>
                  <a:schemeClr val="tx1">
                    <a:lumMod val="85000"/>
                    <a:lumOff val="15000"/>
                  </a:schemeClr>
                </a:solidFill>
              </a:rPr>
              <a:t> mg/gün değeri, spot idrarda albümin (mg)/ </a:t>
            </a:r>
            <a:r>
              <a:rPr lang="tr-TR" dirty="0" err="1">
                <a:solidFill>
                  <a:schemeClr val="tx1">
                    <a:lumMod val="85000"/>
                    <a:lumOff val="15000"/>
                  </a:schemeClr>
                </a:solidFill>
              </a:rPr>
              <a:t>kreatinin</a:t>
            </a:r>
            <a:r>
              <a:rPr lang="tr-TR" dirty="0">
                <a:solidFill>
                  <a:schemeClr val="tx1">
                    <a:lumMod val="85000"/>
                    <a:lumOff val="15000"/>
                  </a:schemeClr>
                </a:solidFill>
              </a:rPr>
              <a:t> (g) oranının değeri eşit tutulur</a:t>
            </a:r>
          </a:p>
          <a:p>
            <a:pPr lvl="1">
              <a:lnSpc>
                <a:spcPct val="160000"/>
              </a:lnSpc>
              <a:buFont typeface="Wingdings" panose="05000000000000000000" pitchFamily="2" charset="2"/>
              <a:buChar char="§"/>
            </a:pPr>
            <a:r>
              <a:rPr lang="tr-TR" dirty="0">
                <a:solidFill>
                  <a:schemeClr val="tx1">
                    <a:lumMod val="85000"/>
                    <a:lumOff val="15000"/>
                  </a:schemeClr>
                </a:solidFill>
              </a:rPr>
              <a:t>Referans aralıklar 30’un altı normal, 30-300 arası </a:t>
            </a:r>
            <a:r>
              <a:rPr lang="tr-TR" dirty="0" err="1">
                <a:solidFill>
                  <a:schemeClr val="tx1">
                    <a:lumMod val="85000"/>
                    <a:lumOff val="15000"/>
                  </a:schemeClr>
                </a:solidFill>
              </a:rPr>
              <a:t>mikroalbüminüri</a:t>
            </a:r>
            <a:r>
              <a:rPr lang="tr-TR" dirty="0">
                <a:solidFill>
                  <a:schemeClr val="tx1">
                    <a:lumMod val="85000"/>
                    <a:lumOff val="15000"/>
                  </a:schemeClr>
                </a:solidFill>
              </a:rPr>
              <a:t>, 300’den fazlası klinik </a:t>
            </a:r>
            <a:r>
              <a:rPr lang="tr-TR" dirty="0" err="1">
                <a:solidFill>
                  <a:schemeClr val="tx1">
                    <a:lumMod val="85000"/>
                    <a:lumOff val="15000"/>
                  </a:schemeClr>
                </a:solidFill>
              </a:rPr>
              <a:t>albüminüri</a:t>
            </a:r>
            <a:r>
              <a:rPr lang="tr-TR" dirty="0">
                <a:solidFill>
                  <a:schemeClr val="tx1">
                    <a:lumMod val="85000"/>
                    <a:lumOff val="15000"/>
                  </a:schemeClr>
                </a:solidFill>
              </a:rPr>
              <a:t> </a:t>
            </a:r>
          </a:p>
          <a:p>
            <a:pPr>
              <a:lnSpc>
                <a:spcPct val="160000"/>
              </a:lnSpc>
              <a:buFont typeface="Wingdings" panose="05000000000000000000" pitchFamily="2" charset="2"/>
              <a:buChar char="v"/>
            </a:pPr>
            <a:r>
              <a:rPr lang="tr-TR" dirty="0" err="1">
                <a:solidFill>
                  <a:schemeClr val="tx1">
                    <a:lumMod val="85000"/>
                    <a:lumOff val="15000"/>
                  </a:schemeClr>
                </a:solidFill>
              </a:rPr>
              <a:t>Mikroalbüminüri</a:t>
            </a:r>
            <a:r>
              <a:rPr lang="tr-TR" dirty="0">
                <a:solidFill>
                  <a:schemeClr val="tx1">
                    <a:lumMod val="85000"/>
                    <a:lumOff val="15000"/>
                  </a:schemeClr>
                </a:solidFill>
              </a:rPr>
              <a:t> erken dönemde diyabetik </a:t>
            </a:r>
            <a:r>
              <a:rPr lang="tr-TR" dirty="0" err="1">
                <a:solidFill>
                  <a:schemeClr val="tx1">
                    <a:lumMod val="85000"/>
                    <a:lumOff val="15000"/>
                  </a:schemeClr>
                </a:solidFill>
              </a:rPr>
              <a:t>nefropatinin</a:t>
            </a:r>
            <a:r>
              <a:rPr lang="tr-TR" dirty="0">
                <a:solidFill>
                  <a:schemeClr val="tx1">
                    <a:lumMod val="85000"/>
                    <a:lumOff val="15000"/>
                  </a:schemeClr>
                </a:solidFill>
              </a:rPr>
              <a:t> belirteci ve </a:t>
            </a:r>
            <a:r>
              <a:rPr lang="tr-TR" dirty="0" err="1">
                <a:solidFill>
                  <a:schemeClr val="tx1">
                    <a:lumMod val="85000"/>
                    <a:lumOff val="15000"/>
                  </a:schemeClr>
                </a:solidFill>
              </a:rPr>
              <a:t>makrovasküler</a:t>
            </a:r>
            <a:r>
              <a:rPr lang="tr-TR" dirty="0">
                <a:solidFill>
                  <a:schemeClr val="tx1">
                    <a:lumMod val="85000"/>
                    <a:lumOff val="15000"/>
                  </a:schemeClr>
                </a:solidFill>
              </a:rPr>
              <a:t> hastalığı öngörür. </a:t>
            </a:r>
          </a:p>
          <a:p>
            <a:pPr>
              <a:lnSpc>
                <a:spcPct val="150000"/>
              </a:lnSpc>
              <a:buFont typeface="Wingdings" panose="05000000000000000000" pitchFamily="2" charset="2"/>
              <a:buChar char="v"/>
            </a:pPr>
            <a:endParaRPr lang="tr-TR" dirty="0">
              <a:solidFill>
                <a:schemeClr val="tx1">
                  <a:lumMod val="85000"/>
                  <a:lumOff val="15000"/>
                </a:schemeClr>
              </a:solidFill>
            </a:endParaRPr>
          </a:p>
        </p:txBody>
      </p:sp>
    </p:spTree>
    <p:extLst>
      <p:ext uri="{BB962C8B-B14F-4D97-AF65-F5344CB8AC3E}">
        <p14:creationId xmlns:p14="http://schemas.microsoft.com/office/powerpoint/2010/main" val="2186327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ÜRİK ASİT</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447490"/>
          </a:xfrm>
        </p:spPr>
        <p:txBody>
          <a:bodyPr>
            <a:normAutofit/>
          </a:bodyPr>
          <a:lstStyle/>
          <a:p>
            <a:pPr>
              <a:lnSpc>
                <a:spcPct val="150000"/>
              </a:lnSpc>
              <a:buFont typeface="Wingdings" panose="05000000000000000000" pitchFamily="2" charset="2"/>
              <a:buChar char="v"/>
            </a:pPr>
            <a:r>
              <a:rPr lang="tr-TR" dirty="0">
                <a:solidFill>
                  <a:schemeClr val="tx1">
                    <a:lumMod val="85000"/>
                    <a:lumOff val="15000"/>
                  </a:schemeClr>
                </a:solidFill>
              </a:rPr>
              <a:t>Pürin metabolizmasının bir yan ürünü olarak karaciğerde üretilir</a:t>
            </a:r>
          </a:p>
          <a:p>
            <a:pPr>
              <a:lnSpc>
                <a:spcPct val="150000"/>
              </a:lnSpc>
              <a:buFont typeface="Wingdings" panose="05000000000000000000" pitchFamily="2" charset="2"/>
              <a:buChar char="v"/>
            </a:pPr>
            <a:r>
              <a:rPr lang="tr-TR" dirty="0">
                <a:solidFill>
                  <a:schemeClr val="tx1">
                    <a:lumMod val="85000"/>
                    <a:lumOff val="15000"/>
                  </a:schemeClr>
                </a:solidFill>
              </a:rPr>
              <a:t>Ürik asit ölçümü, gut değerlendirilmesi ve bazı kemoterapi tiplerinin izlenmesinde yararlı</a:t>
            </a:r>
          </a:p>
          <a:p>
            <a:pPr>
              <a:lnSpc>
                <a:spcPct val="150000"/>
              </a:lnSpc>
              <a:buFont typeface="Wingdings" panose="05000000000000000000" pitchFamily="2" charset="2"/>
              <a:buChar char="v"/>
            </a:pPr>
            <a:r>
              <a:rPr lang="tr-TR" dirty="0">
                <a:solidFill>
                  <a:schemeClr val="tx1">
                    <a:lumMod val="85000"/>
                    <a:lumOff val="15000"/>
                  </a:schemeClr>
                </a:solidFill>
              </a:rPr>
              <a:t>Ürik asit düzeyleri diyette artmış pürin alımı, atılımın azalması veya artan yapım ile artar</a:t>
            </a:r>
          </a:p>
          <a:p>
            <a:pPr>
              <a:buFont typeface="Wingdings" panose="05000000000000000000" pitchFamily="2" charset="2"/>
              <a:buChar char="v"/>
            </a:pPr>
            <a:endParaRPr lang="tr-TR" sz="2200" dirty="0">
              <a:solidFill>
                <a:schemeClr val="tx1">
                  <a:lumMod val="85000"/>
                  <a:lumOff val="15000"/>
                </a:schemeClr>
              </a:solidFill>
            </a:endParaRPr>
          </a:p>
        </p:txBody>
      </p:sp>
      <p:graphicFrame>
        <p:nvGraphicFramePr>
          <p:cNvPr id="4" name="Tablo 4">
            <a:extLst>
              <a:ext uri="{FF2B5EF4-FFF2-40B4-BE49-F238E27FC236}">
                <a16:creationId xmlns:a16="http://schemas.microsoft.com/office/drawing/2014/main" id="{CDC9938F-B846-45B9-8743-CBF68790C5E3}"/>
              </a:ext>
            </a:extLst>
          </p:cNvPr>
          <p:cNvGraphicFramePr>
            <a:graphicFrameLocks/>
          </p:cNvGraphicFramePr>
          <p:nvPr/>
        </p:nvGraphicFramePr>
        <p:xfrm>
          <a:off x="1373589" y="3728851"/>
          <a:ext cx="10058397" cy="2418080"/>
        </p:xfrm>
        <a:graphic>
          <a:graphicData uri="http://schemas.openxmlformats.org/drawingml/2006/table">
            <a:tbl>
              <a:tblPr firstRow="1" bandRow="1">
                <a:tableStyleId>{5C22544A-7EE6-4342-B048-85BDC9FD1C3A}</a:tableStyleId>
              </a:tblPr>
              <a:tblGrid>
                <a:gridCol w="3352799">
                  <a:extLst>
                    <a:ext uri="{9D8B030D-6E8A-4147-A177-3AD203B41FA5}">
                      <a16:colId xmlns:a16="http://schemas.microsoft.com/office/drawing/2014/main" val="4192324572"/>
                    </a:ext>
                  </a:extLst>
                </a:gridCol>
                <a:gridCol w="3352799">
                  <a:extLst>
                    <a:ext uri="{9D8B030D-6E8A-4147-A177-3AD203B41FA5}">
                      <a16:colId xmlns:a16="http://schemas.microsoft.com/office/drawing/2014/main" val="2324317330"/>
                    </a:ext>
                  </a:extLst>
                </a:gridCol>
                <a:gridCol w="3352799">
                  <a:extLst>
                    <a:ext uri="{9D8B030D-6E8A-4147-A177-3AD203B41FA5}">
                      <a16:colId xmlns:a16="http://schemas.microsoft.com/office/drawing/2014/main" val="2693012793"/>
                    </a:ext>
                  </a:extLst>
                </a:gridCol>
              </a:tblGrid>
              <a:tr h="370840">
                <a:tc gridSpan="3">
                  <a:txBody>
                    <a:bodyPr/>
                    <a:lstStyle/>
                    <a:p>
                      <a:pPr algn="ctr"/>
                      <a:r>
                        <a:rPr lang="tr-TR" sz="1500" dirty="0" err="1"/>
                        <a:t>Hiperürisemi</a:t>
                      </a:r>
                      <a:r>
                        <a:rPr lang="tr-TR" sz="1500" dirty="0"/>
                        <a:t> nedenleri</a:t>
                      </a:r>
                    </a:p>
                  </a:txBody>
                  <a:tcPr/>
                </a:tc>
                <a:tc hMerge="1">
                  <a:txBody>
                    <a:bodyPr/>
                    <a:lstStyle/>
                    <a:p>
                      <a:endParaRPr lang="tr-TR" dirty="0"/>
                    </a:p>
                  </a:txBody>
                  <a:tcPr/>
                </a:tc>
                <a:tc hMerge="1">
                  <a:txBody>
                    <a:bodyPr/>
                    <a:lstStyle/>
                    <a:p>
                      <a:endParaRPr lang="tr-TR" dirty="0"/>
                    </a:p>
                  </a:txBody>
                  <a:tcPr/>
                </a:tc>
                <a:extLst>
                  <a:ext uri="{0D108BD9-81ED-4DB2-BD59-A6C34878D82A}">
                    <a16:rowId xmlns:a16="http://schemas.microsoft.com/office/drawing/2014/main" val="1637799500"/>
                  </a:ext>
                </a:extLst>
              </a:tr>
              <a:tr h="370840">
                <a:tc>
                  <a:txBody>
                    <a:bodyPr/>
                    <a:lstStyle/>
                    <a:p>
                      <a:pPr algn="ctr"/>
                      <a:r>
                        <a:rPr lang="tr-TR" sz="1300" b="1" dirty="0"/>
                        <a:t>Fazla yapım</a:t>
                      </a:r>
                    </a:p>
                  </a:txBody>
                  <a:tcPr/>
                </a:tc>
                <a:tc>
                  <a:txBody>
                    <a:bodyPr/>
                    <a:lstStyle/>
                    <a:p>
                      <a:pPr algn="ctr"/>
                      <a:r>
                        <a:rPr lang="tr-TR" sz="1300" b="1" dirty="0"/>
                        <a:t>Fazla yapım</a:t>
                      </a:r>
                    </a:p>
                  </a:txBody>
                  <a:tcPr/>
                </a:tc>
                <a:tc>
                  <a:txBody>
                    <a:bodyPr/>
                    <a:lstStyle/>
                    <a:p>
                      <a:pPr algn="ctr"/>
                      <a:r>
                        <a:rPr lang="tr-TR" sz="1300" b="1" dirty="0"/>
                        <a:t>İlaçlar</a:t>
                      </a:r>
                    </a:p>
                  </a:txBody>
                  <a:tcPr/>
                </a:tc>
                <a:extLst>
                  <a:ext uri="{0D108BD9-81ED-4DB2-BD59-A6C34878D82A}">
                    <a16:rowId xmlns:a16="http://schemas.microsoft.com/office/drawing/2014/main" val="2716777076"/>
                  </a:ext>
                </a:extLst>
              </a:tr>
              <a:tr h="370840">
                <a:tc>
                  <a:txBody>
                    <a:bodyPr/>
                    <a:lstStyle/>
                    <a:p>
                      <a:r>
                        <a:rPr lang="tr-TR" sz="1300" dirty="0" err="1"/>
                        <a:t>Miyeloproliferatif</a:t>
                      </a:r>
                      <a:r>
                        <a:rPr lang="tr-TR" sz="1300" dirty="0"/>
                        <a:t> bozukluklar</a:t>
                      </a:r>
                    </a:p>
                    <a:p>
                      <a:r>
                        <a:rPr lang="tr-TR" sz="1300" dirty="0" err="1"/>
                        <a:t>Polisitemia</a:t>
                      </a:r>
                      <a:r>
                        <a:rPr lang="tr-TR" sz="1300" dirty="0"/>
                        <a:t> </a:t>
                      </a:r>
                      <a:r>
                        <a:rPr lang="tr-TR" sz="1300" dirty="0" err="1"/>
                        <a:t>vera</a:t>
                      </a:r>
                      <a:endParaRPr lang="tr-TR" sz="1300" dirty="0"/>
                    </a:p>
                    <a:p>
                      <a:r>
                        <a:rPr lang="tr-TR" sz="1300" dirty="0" err="1"/>
                        <a:t>Hemolitik</a:t>
                      </a:r>
                      <a:r>
                        <a:rPr lang="tr-TR" sz="1300" dirty="0"/>
                        <a:t> anemi</a:t>
                      </a:r>
                    </a:p>
                    <a:p>
                      <a:r>
                        <a:rPr lang="tr-TR" sz="1300" dirty="0" err="1"/>
                        <a:t>Malignensiler</a:t>
                      </a:r>
                      <a:endParaRPr lang="tr-TR" sz="1300" dirty="0"/>
                    </a:p>
                    <a:p>
                      <a:r>
                        <a:rPr lang="tr-TR" sz="1300" dirty="0" err="1"/>
                        <a:t>Psöriasis</a:t>
                      </a:r>
                      <a:r>
                        <a:rPr lang="tr-TR" sz="1300" dirty="0"/>
                        <a:t> </a:t>
                      </a:r>
                    </a:p>
                    <a:p>
                      <a:r>
                        <a:rPr lang="tr-TR" sz="1300" dirty="0"/>
                        <a:t>Gebelik </a:t>
                      </a:r>
                      <a:r>
                        <a:rPr lang="tr-TR" sz="1300" dirty="0" err="1"/>
                        <a:t>toksemisi</a:t>
                      </a:r>
                      <a:endParaRPr lang="tr-TR" sz="1300" dirty="0"/>
                    </a:p>
                    <a:p>
                      <a:r>
                        <a:rPr lang="tr-TR" sz="1300" dirty="0"/>
                        <a:t>Etanol</a:t>
                      </a:r>
                    </a:p>
                  </a:txBody>
                  <a:tcPr/>
                </a:tc>
                <a:tc>
                  <a:txBody>
                    <a:bodyPr/>
                    <a:lstStyle/>
                    <a:p>
                      <a:r>
                        <a:rPr lang="tr-TR" sz="1300" dirty="0" err="1"/>
                        <a:t>Renal</a:t>
                      </a:r>
                      <a:r>
                        <a:rPr lang="tr-TR" sz="1300" dirty="0"/>
                        <a:t> yetmezlik</a:t>
                      </a:r>
                    </a:p>
                    <a:p>
                      <a:r>
                        <a:rPr lang="tr-TR" sz="1300" dirty="0" err="1"/>
                        <a:t>Volum</a:t>
                      </a:r>
                      <a:r>
                        <a:rPr lang="tr-TR" sz="1300" dirty="0"/>
                        <a:t> </a:t>
                      </a:r>
                      <a:r>
                        <a:rPr lang="tr-TR" sz="1300" dirty="0" err="1"/>
                        <a:t>deplesyonu</a:t>
                      </a:r>
                      <a:endParaRPr lang="tr-TR" sz="1300" dirty="0"/>
                    </a:p>
                    <a:p>
                      <a:r>
                        <a:rPr lang="tr-TR" sz="1300" dirty="0" err="1"/>
                        <a:t>Hipotirodizm</a:t>
                      </a:r>
                      <a:endParaRPr lang="tr-TR" sz="1300" dirty="0"/>
                    </a:p>
                    <a:p>
                      <a:r>
                        <a:rPr lang="tr-TR" sz="1300" dirty="0" err="1"/>
                        <a:t>Hiperparatiroidizm</a:t>
                      </a:r>
                      <a:endParaRPr lang="tr-TR" sz="1300" dirty="0"/>
                    </a:p>
                    <a:p>
                      <a:r>
                        <a:rPr lang="tr-TR" sz="1300" dirty="0"/>
                        <a:t>Diyabetik </a:t>
                      </a:r>
                      <a:r>
                        <a:rPr lang="tr-TR" sz="1300" dirty="0" err="1"/>
                        <a:t>ketoasidoz</a:t>
                      </a:r>
                      <a:endParaRPr lang="tr-TR" sz="1300" dirty="0"/>
                    </a:p>
                  </a:txBody>
                  <a:tcPr/>
                </a:tc>
                <a:tc>
                  <a:txBody>
                    <a:bodyPr/>
                    <a:lstStyle/>
                    <a:p>
                      <a:r>
                        <a:rPr lang="tr-TR" sz="1300" dirty="0" err="1"/>
                        <a:t>Tiyazidler</a:t>
                      </a:r>
                      <a:endParaRPr lang="tr-TR" sz="1300" dirty="0"/>
                    </a:p>
                    <a:p>
                      <a:r>
                        <a:rPr lang="tr-TR" sz="1300" dirty="0" err="1"/>
                        <a:t>Furosemid</a:t>
                      </a:r>
                      <a:endParaRPr lang="tr-TR" sz="1300" dirty="0"/>
                    </a:p>
                    <a:p>
                      <a:r>
                        <a:rPr lang="tr-TR" sz="1300" dirty="0"/>
                        <a:t>Aspirin (düşük doz)</a:t>
                      </a:r>
                    </a:p>
                    <a:p>
                      <a:r>
                        <a:rPr lang="tr-TR" sz="1300" dirty="0" err="1"/>
                        <a:t>Etambutol</a:t>
                      </a:r>
                      <a:endParaRPr lang="tr-TR" sz="1300" dirty="0"/>
                    </a:p>
                    <a:p>
                      <a:r>
                        <a:rPr lang="tr-TR" sz="1300" dirty="0" err="1"/>
                        <a:t>Pirazinamid</a:t>
                      </a:r>
                      <a:endParaRPr lang="tr-TR" sz="1300" dirty="0"/>
                    </a:p>
                    <a:p>
                      <a:r>
                        <a:rPr lang="tr-TR" sz="1300" dirty="0" err="1"/>
                        <a:t>Siklosporin</a:t>
                      </a:r>
                      <a:endParaRPr lang="tr-TR" sz="1300" dirty="0"/>
                    </a:p>
                    <a:p>
                      <a:r>
                        <a:rPr lang="tr-TR" sz="1300" dirty="0" err="1"/>
                        <a:t>Niasin</a:t>
                      </a:r>
                      <a:endParaRPr lang="tr-TR" sz="1300" dirty="0"/>
                    </a:p>
                    <a:p>
                      <a:r>
                        <a:rPr lang="tr-TR" sz="1300" dirty="0" err="1"/>
                        <a:t>Vit</a:t>
                      </a:r>
                      <a:r>
                        <a:rPr lang="tr-TR" sz="1300" dirty="0"/>
                        <a:t> b12 tedavisi</a:t>
                      </a:r>
                    </a:p>
                  </a:txBody>
                  <a:tcPr/>
                </a:tc>
                <a:extLst>
                  <a:ext uri="{0D108BD9-81ED-4DB2-BD59-A6C34878D82A}">
                    <a16:rowId xmlns:a16="http://schemas.microsoft.com/office/drawing/2014/main" val="4145763616"/>
                  </a:ext>
                </a:extLst>
              </a:tr>
            </a:tbl>
          </a:graphicData>
        </a:graphic>
      </p:graphicFrame>
    </p:spTree>
    <p:extLst>
      <p:ext uri="{BB962C8B-B14F-4D97-AF65-F5344CB8AC3E}">
        <p14:creationId xmlns:p14="http://schemas.microsoft.com/office/powerpoint/2010/main" val="30469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ÜRİK ASİT</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447490"/>
          </a:xfrm>
        </p:spPr>
        <p:txBody>
          <a:bodyPr>
            <a:normAutofit/>
          </a:bodyPr>
          <a:lstStyle/>
          <a:p>
            <a:pPr>
              <a:lnSpc>
                <a:spcPct val="150000"/>
              </a:lnSpc>
              <a:buFont typeface="Wingdings" panose="05000000000000000000" pitchFamily="2" charset="2"/>
              <a:buChar char="v"/>
            </a:pPr>
            <a:r>
              <a:rPr lang="tr-TR" dirty="0" err="1">
                <a:solidFill>
                  <a:schemeClr val="tx1">
                    <a:lumMod val="85000"/>
                    <a:lumOff val="15000"/>
                  </a:schemeClr>
                </a:solidFill>
              </a:rPr>
              <a:t>Progresif</a:t>
            </a:r>
            <a:r>
              <a:rPr lang="tr-TR" dirty="0">
                <a:solidFill>
                  <a:schemeClr val="tx1">
                    <a:lumMod val="85000"/>
                    <a:lumOff val="15000"/>
                  </a:schemeClr>
                </a:solidFill>
              </a:rPr>
              <a:t> olarak aşırı yüksek </a:t>
            </a:r>
            <a:r>
              <a:rPr lang="tr-TR" dirty="0" err="1">
                <a:solidFill>
                  <a:schemeClr val="tx1">
                    <a:lumMod val="85000"/>
                    <a:lumOff val="15000"/>
                  </a:schemeClr>
                </a:solidFill>
              </a:rPr>
              <a:t>hiperürisemi</a:t>
            </a:r>
            <a:r>
              <a:rPr lang="tr-TR" dirty="0">
                <a:solidFill>
                  <a:schemeClr val="tx1">
                    <a:lumMod val="85000"/>
                    <a:lumOff val="15000"/>
                  </a:schemeClr>
                </a:solidFill>
              </a:rPr>
              <a:t> düzeyleri gut </a:t>
            </a:r>
            <a:r>
              <a:rPr lang="tr-TR" dirty="0" err="1">
                <a:solidFill>
                  <a:schemeClr val="tx1">
                    <a:lumMod val="85000"/>
                    <a:lumOff val="15000"/>
                  </a:schemeClr>
                </a:solidFill>
              </a:rPr>
              <a:t>olasığını</a:t>
            </a:r>
            <a:r>
              <a:rPr lang="tr-TR" dirty="0">
                <a:solidFill>
                  <a:schemeClr val="tx1">
                    <a:lumMod val="85000"/>
                    <a:lumOff val="15000"/>
                  </a:schemeClr>
                </a:solidFill>
              </a:rPr>
              <a:t> öngörür </a:t>
            </a:r>
          </a:p>
          <a:p>
            <a:pPr lvl="1">
              <a:lnSpc>
                <a:spcPct val="150000"/>
              </a:lnSpc>
              <a:buFont typeface="Wingdings" panose="05000000000000000000" pitchFamily="2" charset="2"/>
              <a:buChar char="§"/>
            </a:pPr>
            <a:r>
              <a:rPr lang="tr-TR" dirty="0">
                <a:solidFill>
                  <a:schemeClr val="tx1">
                    <a:lumMod val="85000"/>
                    <a:lumOff val="15000"/>
                  </a:schemeClr>
                </a:solidFill>
              </a:rPr>
              <a:t>Gut hastalarının çoğunda ürik asit düzeyleri bir süre 7 mg/dl’den yüksek </a:t>
            </a:r>
          </a:p>
          <a:p>
            <a:pPr lvl="1">
              <a:lnSpc>
                <a:spcPct val="150000"/>
              </a:lnSpc>
              <a:buFont typeface="Wingdings" panose="05000000000000000000" pitchFamily="2" charset="2"/>
              <a:buChar char="§"/>
            </a:pPr>
            <a:r>
              <a:rPr lang="tr-TR" dirty="0">
                <a:solidFill>
                  <a:schemeClr val="tx1">
                    <a:lumMod val="85000"/>
                    <a:lumOff val="15000"/>
                  </a:schemeClr>
                </a:solidFill>
              </a:rPr>
              <a:t>Akut gut atağı sırasında normal ürik asit düzeylerine sahip olabilirler </a:t>
            </a:r>
          </a:p>
          <a:p>
            <a:pPr lvl="1">
              <a:lnSpc>
                <a:spcPct val="150000"/>
              </a:lnSpc>
              <a:buFont typeface="Wingdings" panose="05000000000000000000" pitchFamily="2" charset="2"/>
              <a:buChar char="§"/>
            </a:pPr>
            <a:r>
              <a:rPr lang="tr-TR" dirty="0">
                <a:solidFill>
                  <a:schemeClr val="tx1">
                    <a:lumMod val="85000"/>
                    <a:lumOff val="15000"/>
                  </a:schemeClr>
                </a:solidFill>
              </a:rPr>
              <a:t>Gut </a:t>
            </a:r>
            <a:r>
              <a:rPr lang="tr-TR" dirty="0" err="1">
                <a:solidFill>
                  <a:schemeClr val="tx1">
                    <a:lumMod val="85000"/>
                    <a:lumOff val="15000"/>
                  </a:schemeClr>
                </a:solidFill>
              </a:rPr>
              <a:t>insidansı</a:t>
            </a:r>
            <a:r>
              <a:rPr lang="tr-TR" dirty="0">
                <a:solidFill>
                  <a:schemeClr val="tx1">
                    <a:lumMod val="85000"/>
                    <a:lumOff val="15000"/>
                  </a:schemeClr>
                </a:solidFill>
              </a:rPr>
              <a:t> </a:t>
            </a:r>
          </a:p>
          <a:p>
            <a:pPr lvl="2">
              <a:lnSpc>
                <a:spcPct val="150000"/>
              </a:lnSpc>
              <a:buFont typeface="Courier New" panose="02070309020205020404" pitchFamily="49" charset="0"/>
              <a:buChar char="o"/>
            </a:pPr>
            <a:r>
              <a:rPr lang="tr-TR" sz="1600" dirty="0">
                <a:solidFill>
                  <a:schemeClr val="tx1">
                    <a:lumMod val="85000"/>
                    <a:lumOff val="15000"/>
                  </a:schemeClr>
                </a:solidFill>
              </a:rPr>
              <a:t>Ürik asit düzeyi 9 mg/dl’den yüksek erkeklerde yılda yaklaşık %5 iken </a:t>
            </a:r>
          </a:p>
          <a:p>
            <a:pPr lvl="2">
              <a:lnSpc>
                <a:spcPct val="150000"/>
              </a:lnSpc>
              <a:buFont typeface="Courier New" panose="02070309020205020404" pitchFamily="49" charset="0"/>
              <a:buChar char="o"/>
            </a:pPr>
            <a:r>
              <a:rPr lang="tr-TR" sz="1600" dirty="0">
                <a:solidFill>
                  <a:schemeClr val="tx1">
                    <a:lumMod val="85000"/>
                    <a:lumOff val="15000"/>
                  </a:schemeClr>
                </a:solidFill>
              </a:rPr>
              <a:t>Ürik asit düzeyleri 7-8,9 mg/dl olan erkekler için yılda sadece %0,5</a:t>
            </a:r>
          </a:p>
          <a:p>
            <a:pPr>
              <a:buFont typeface="Wingdings" panose="05000000000000000000" pitchFamily="2" charset="2"/>
              <a:buChar char="v"/>
            </a:pPr>
            <a:endParaRPr lang="tr-TR" sz="2200" dirty="0">
              <a:solidFill>
                <a:schemeClr val="tx1">
                  <a:lumMod val="85000"/>
                  <a:lumOff val="15000"/>
                </a:schemeClr>
              </a:solidFill>
            </a:endParaRPr>
          </a:p>
        </p:txBody>
      </p:sp>
      <p:pic>
        <p:nvPicPr>
          <p:cNvPr id="5" name="Resim 4">
            <a:extLst>
              <a:ext uri="{FF2B5EF4-FFF2-40B4-BE49-F238E27FC236}">
                <a16:creationId xmlns:a16="http://schemas.microsoft.com/office/drawing/2014/main" id="{FF1F83BB-6D75-48BD-9D8E-B4421DD76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4630" y="2413882"/>
            <a:ext cx="2948781" cy="1876043"/>
          </a:xfrm>
          <a:prstGeom prst="rect">
            <a:avLst/>
          </a:prstGeom>
        </p:spPr>
      </p:pic>
      <p:pic>
        <p:nvPicPr>
          <p:cNvPr id="7" name="Resim 6" descr="adam, kişi, giyme, kapat içeren bir resim&#10;&#10;Açıklama otomatik olarak oluşturuldu">
            <a:extLst>
              <a:ext uri="{FF2B5EF4-FFF2-40B4-BE49-F238E27FC236}">
                <a16:creationId xmlns:a16="http://schemas.microsoft.com/office/drawing/2014/main" id="{693D3DBF-2325-4DE5-B219-ED7D273ADC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2296" y="4668021"/>
            <a:ext cx="933448" cy="1247107"/>
          </a:xfrm>
          <a:prstGeom prst="rect">
            <a:avLst/>
          </a:prstGeom>
        </p:spPr>
      </p:pic>
    </p:spTree>
    <p:extLst>
      <p:ext uri="{BB962C8B-B14F-4D97-AF65-F5344CB8AC3E}">
        <p14:creationId xmlns:p14="http://schemas.microsoft.com/office/powerpoint/2010/main" val="2216907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err="1"/>
              <a:t>Na</a:t>
            </a:r>
            <a:endParaRPr lang="tr-TR" b="1" dirty="0"/>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p:txBody>
          <a:bodyPr>
            <a:normAutofit/>
          </a:bodyPr>
          <a:lstStyle/>
          <a:p>
            <a:pPr algn="just">
              <a:lnSpc>
                <a:spcPct val="150000"/>
              </a:lnSpc>
              <a:buFont typeface="Wingdings" panose="05000000000000000000" pitchFamily="2" charset="2"/>
              <a:buChar char="v"/>
            </a:pPr>
            <a:r>
              <a:rPr lang="tr-TR" dirty="0"/>
              <a:t>Vücut sıvı dengesi bozuklukları, </a:t>
            </a:r>
          </a:p>
          <a:p>
            <a:pPr lvl="1" algn="just">
              <a:lnSpc>
                <a:spcPct val="150000"/>
              </a:lnSpc>
              <a:buFont typeface="Wingdings" panose="05000000000000000000" pitchFamily="2" charset="2"/>
              <a:buChar char="§"/>
            </a:pPr>
            <a:r>
              <a:rPr lang="tr-TR" dirty="0"/>
              <a:t>çözünen denge için fazla su olduğunda </a:t>
            </a:r>
            <a:r>
              <a:rPr lang="tr-TR" dirty="0" err="1"/>
              <a:t>hipoosmolar</a:t>
            </a:r>
            <a:endParaRPr lang="tr-TR" dirty="0"/>
          </a:p>
          <a:p>
            <a:pPr lvl="1" algn="just">
              <a:lnSpc>
                <a:spcPct val="150000"/>
              </a:lnSpc>
              <a:buFont typeface="Wingdings" panose="05000000000000000000" pitchFamily="2" charset="2"/>
              <a:buChar char="§"/>
            </a:pPr>
            <a:r>
              <a:rPr lang="tr-TR" dirty="0"/>
              <a:t>çözünen denge için su azaldığında </a:t>
            </a:r>
            <a:r>
              <a:rPr lang="tr-TR" dirty="0" err="1"/>
              <a:t>hiperosmolar</a:t>
            </a:r>
            <a:r>
              <a:rPr lang="tr-TR" dirty="0"/>
              <a:t> </a:t>
            </a:r>
          </a:p>
          <a:p>
            <a:pPr algn="just">
              <a:lnSpc>
                <a:spcPct val="150000"/>
              </a:lnSpc>
              <a:buFont typeface="Wingdings" panose="05000000000000000000" pitchFamily="2" charset="2"/>
              <a:buChar char="v"/>
            </a:pPr>
            <a:r>
              <a:rPr lang="tr-TR" dirty="0"/>
              <a:t>Vücuttaki </a:t>
            </a:r>
            <a:r>
              <a:rPr lang="tr-TR" dirty="0" err="1"/>
              <a:t>primer</a:t>
            </a:r>
            <a:r>
              <a:rPr lang="tr-TR" dirty="0"/>
              <a:t> çözünen sodyum olduğu göz önüne alındığında, </a:t>
            </a:r>
          </a:p>
          <a:p>
            <a:pPr lvl="1" algn="just">
              <a:lnSpc>
                <a:spcPct val="150000"/>
              </a:lnSpc>
              <a:buFont typeface="Wingdings" panose="05000000000000000000" pitchFamily="2" charset="2"/>
              <a:buChar char="§"/>
            </a:pPr>
            <a:r>
              <a:rPr lang="tr-TR" dirty="0"/>
              <a:t>bu bozukluklar ya </a:t>
            </a:r>
            <a:r>
              <a:rPr lang="tr-TR" dirty="0" err="1"/>
              <a:t>hiponatremi</a:t>
            </a:r>
            <a:r>
              <a:rPr lang="tr-TR" dirty="0"/>
              <a:t> ya da </a:t>
            </a:r>
            <a:r>
              <a:rPr lang="tr-TR" dirty="0" err="1"/>
              <a:t>hipernatremi</a:t>
            </a:r>
            <a:endParaRPr lang="tr-TR" dirty="0"/>
          </a:p>
          <a:p>
            <a:pPr algn="just">
              <a:lnSpc>
                <a:spcPct val="150000"/>
              </a:lnSpc>
              <a:buFont typeface="Wingdings" panose="05000000000000000000" pitchFamily="2" charset="2"/>
              <a:buChar char="v"/>
            </a:pPr>
            <a:r>
              <a:rPr lang="tr-TR" dirty="0"/>
              <a:t> Serum sodyum konsantrasyonu için referans aralık 135-145 </a:t>
            </a:r>
            <a:r>
              <a:rPr lang="tr-TR" dirty="0" err="1"/>
              <a:t>mmol</a:t>
            </a:r>
            <a:r>
              <a:rPr lang="tr-TR" dirty="0"/>
              <a:t>/L</a:t>
            </a:r>
            <a:endParaRPr lang="tr-TR" sz="2200" dirty="0">
              <a:solidFill>
                <a:schemeClr val="tx1">
                  <a:lumMod val="85000"/>
                  <a:lumOff val="15000"/>
                </a:schemeClr>
              </a:solidFill>
            </a:endParaRPr>
          </a:p>
        </p:txBody>
      </p:sp>
      <p:pic>
        <p:nvPicPr>
          <p:cNvPr id="7" name="Resim 6">
            <a:extLst>
              <a:ext uri="{FF2B5EF4-FFF2-40B4-BE49-F238E27FC236}">
                <a16:creationId xmlns:a16="http://schemas.microsoft.com/office/drawing/2014/main" id="{4CF6A8A8-6A72-4D08-A2DD-2E9CA278F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0121" y="2044722"/>
            <a:ext cx="3731879" cy="2645656"/>
          </a:xfrm>
          <a:prstGeom prst="rect">
            <a:avLst/>
          </a:prstGeom>
        </p:spPr>
      </p:pic>
    </p:spTree>
    <p:extLst>
      <p:ext uri="{BB962C8B-B14F-4D97-AF65-F5344CB8AC3E}">
        <p14:creationId xmlns:p14="http://schemas.microsoft.com/office/powerpoint/2010/main" val="3978410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err="1"/>
              <a:t>Na</a:t>
            </a:r>
            <a:endParaRPr lang="tr-TR" b="1" dirty="0"/>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p:txBody>
          <a:bodyPr>
            <a:normAutofit/>
          </a:bodyPr>
          <a:lstStyle/>
          <a:p>
            <a:pPr algn="just">
              <a:lnSpc>
                <a:spcPct val="150000"/>
              </a:lnSpc>
              <a:buFont typeface="Wingdings" panose="05000000000000000000" pitchFamily="2" charset="2"/>
              <a:buChar char="v"/>
            </a:pPr>
            <a:r>
              <a:rPr lang="tr-TR" dirty="0"/>
              <a:t>Anormal sodyum düzeylerinin değerlendirilmesinde tipik olarak 280-295 </a:t>
            </a:r>
            <a:r>
              <a:rPr lang="tr-TR" dirty="0" err="1"/>
              <a:t>mOsm</a:t>
            </a:r>
            <a:r>
              <a:rPr lang="tr-TR" dirty="0"/>
              <a:t>/kg H₂O aralığına sahip olan plazma </a:t>
            </a:r>
            <a:r>
              <a:rPr lang="tr-TR" dirty="0" err="1"/>
              <a:t>osmolalitesinin</a:t>
            </a:r>
            <a:r>
              <a:rPr lang="tr-TR" dirty="0"/>
              <a:t> ölçülmesi veya hesaplanması yararlıdır.</a:t>
            </a:r>
          </a:p>
          <a:p>
            <a:pPr algn="just">
              <a:lnSpc>
                <a:spcPct val="150000"/>
              </a:lnSpc>
              <a:buFont typeface="Wingdings" panose="05000000000000000000" pitchFamily="2" charset="2"/>
              <a:buChar char="v"/>
            </a:pPr>
            <a:r>
              <a:rPr lang="tr-TR" dirty="0"/>
              <a:t>Hesaplanan </a:t>
            </a:r>
            <a:r>
              <a:rPr lang="tr-TR" dirty="0" err="1"/>
              <a:t>osmolalite</a:t>
            </a:r>
            <a:r>
              <a:rPr lang="tr-TR" dirty="0"/>
              <a:t> = (2*</a:t>
            </a:r>
            <a:r>
              <a:rPr lang="tr-TR" dirty="0" err="1"/>
              <a:t>Na</a:t>
            </a:r>
            <a:r>
              <a:rPr lang="tr-TR" dirty="0"/>
              <a:t>) + (BUN/2.8) + </a:t>
            </a:r>
            <a:r>
              <a:rPr lang="tr-TR" dirty="0" err="1"/>
              <a:t>glukoz</a:t>
            </a:r>
            <a:r>
              <a:rPr lang="tr-TR" dirty="0"/>
              <a:t>/18</a:t>
            </a:r>
          </a:p>
          <a:p>
            <a:pPr>
              <a:buFont typeface="Wingdings" panose="05000000000000000000" pitchFamily="2" charset="2"/>
              <a:buChar char="v"/>
            </a:pPr>
            <a:endParaRPr lang="tr-TR" sz="2200" dirty="0">
              <a:solidFill>
                <a:schemeClr val="tx1">
                  <a:lumMod val="85000"/>
                  <a:lumOff val="15000"/>
                </a:schemeClr>
              </a:solidFill>
            </a:endParaRPr>
          </a:p>
        </p:txBody>
      </p:sp>
      <p:pic>
        <p:nvPicPr>
          <p:cNvPr id="5" name="Resim 4">
            <a:extLst>
              <a:ext uri="{FF2B5EF4-FFF2-40B4-BE49-F238E27FC236}">
                <a16:creationId xmlns:a16="http://schemas.microsoft.com/office/drawing/2014/main" id="{B776DC0E-4253-49B1-B41D-9302F9559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639" y="3691433"/>
            <a:ext cx="8699947" cy="2516420"/>
          </a:xfrm>
          <a:prstGeom prst="rect">
            <a:avLst/>
          </a:prstGeom>
        </p:spPr>
      </p:pic>
    </p:spTree>
    <p:extLst>
      <p:ext uri="{BB962C8B-B14F-4D97-AF65-F5344CB8AC3E}">
        <p14:creationId xmlns:p14="http://schemas.microsoft.com/office/powerpoint/2010/main" val="158344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err="1"/>
              <a:t>Na</a:t>
            </a:r>
            <a:endParaRPr lang="tr-TR" b="1" dirty="0"/>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455174"/>
          </a:xfrm>
        </p:spPr>
        <p:txBody>
          <a:bodyPr>
            <a:normAutofit/>
          </a:bodyPr>
          <a:lstStyle/>
          <a:p>
            <a:pPr>
              <a:lnSpc>
                <a:spcPct val="150000"/>
              </a:lnSpc>
              <a:buFont typeface="Wingdings" panose="05000000000000000000" pitchFamily="2" charset="2"/>
              <a:buChar char="v"/>
            </a:pPr>
            <a:r>
              <a:rPr lang="tr-TR" dirty="0"/>
              <a:t>Yapay olarak düşük serum </a:t>
            </a:r>
            <a:r>
              <a:rPr lang="tr-TR" dirty="0" err="1"/>
              <a:t>Na</a:t>
            </a:r>
            <a:r>
              <a:rPr lang="tr-TR" dirty="0"/>
              <a:t> düzeylerine neden olan </a:t>
            </a:r>
            <a:r>
              <a:rPr lang="tr-TR" b="1" dirty="0" err="1"/>
              <a:t>psödohiponatremi</a:t>
            </a:r>
            <a:r>
              <a:rPr lang="tr-TR" dirty="0"/>
              <a:t>, çok yüksek </a:t>
            </a:r>
            <a:r>
              <a:rPr lang="tr-TR" dirty="0" err="1"/>
              <a:t>glukoz</a:t>
            </a:r>
            <a:r>
              <a:rPr lang="tr-TR" dirty="0"/>
              <a:t> veya protein düzeyleri ile görülebilir</a:t>
            </a:r>
          </a:p>
          <a:p>
            <a:pPr>
              <a:lnSpc>
                <a:spcPct val="150000"/>
              </a:lnSpc>
              <a:buFont typeface="Wingdings" panose="05000000000000000000" pitchFamily="2" charset="2"/>
              <a:buChar char="v"/>
            </a:pPr>
            <a:r>
              <a:rPr lang="tr-TR" dirty="0"/>
              <a:t>Ölçülen normal </a:t>
            </a:r>
            <a:r>
              <a:rPr lang="tr-TR" dirty="0" err="1"/>
              <a:t>osmolalite</a:t>
            </a:r>
            <a:r>
              <a:rPr lang="tr-TR" dirty="0"/>
              <a:t> veya artmış </a:t>
            </a:r>
            <a:r>
              <a:rPr lang="tr-TR" dirty="0" err="1"/>
              <a:t>osmolalite</a:t>
            </a:r>
            <a:r>
              <a:rPr lang="tr-TR" dirty="0"/>
              <a:t> ile ilişkili olabilir</a:t>
            </a:r>
          </a:p>
          <a:p>
            <a:pPr lvl="1">
              <a:lnSpc>
                <a:spcPct val="150000"/>
              </a:lnSpc>
              <a:buFont typeface="Wingdings" panose="05000000000000000000" pitchFamily="2" charset="2"/>
              <a:buChar char="§"/>
            </a:pPr>
            <a:r>
              <a:rPr lang="tr-TR" dirty="0" err="1"/>
              <a:t>Glukozdaki</a:t>
            </a:r>
            <a:r>
              <a:rPr lang="tr-TR" dirty="0"/>
              <a:t> her 100 mg/dl yükselme, serum sodyumunu 1.6 </a:t>
            </a:r>
            <a:r>
              <a:rPr lang="tr-TR" dirty="0" err="1"/>
              <a:t>mmol</a:t>
            </a:r>
            <a:r>
              <a:rPr lang="tr-TR" dirty="0"/>
              <a:t>/L düşürür</a:t>
            </a:r>
          </a:p>
          <a:p>
            <a:pPr lvl="1">
              <a:lnSpc>
                <a:spcPct val="150000"/>
              </a:lnSpc>
              <a:buFont typeface="Wingdings" panose="05000000000000000000" pitchFamily="2" charset="2"/>
              <a:buChar char="§"/>
            </a:pPr>
            <a:r>
              <a:rPr lang="tr-TR" dirty="0"/>
              <a:t>Plazma protein konsantrasyonundaki 1 g / </a:t>
            </a:r>
            <a:r>
              <a:rPr lang="tr-TR" dirty="0" err="1"/>
              <a:t>dL'lik</a:t>
            </a:r>
            <a:r>
              <a:rPr lang="tr-TR" dirty="0"/>
              <a:t> bir artış, serum </a:t>
            </a:r>
            <a:r>
              <a:rPr lang="tr-TR" dirty="0" err="1"/>
              <a:t>Na</a:t>
            </a:r>
            <a:r>
              <a:rPr lang="tr-TR" dirty="0"/>
              <a:t> yaklaşık 0,7 </a:t>
            </a:r>
            <a:r>
              <a:rPr lang="tr-TR" dirty="0" err="1"/>
              <a:t>mEq</a:t>
            </a:r>
            <a:r>
              <a:rPr lang="tr-TR" dirty="0"/>
              <a:t> / L azaltır</a:t>
            </a:r>
          </a:p>
          <a:p>
            <a:pPr lvl="1">
              <a:lnSpc>
                <a:spcPct val="150000"/>
              </a:lnSpc>
              <a:buFont typeface="Wingdings" panose="05000000000000000000" pitchFamily="2" charset="2"/>
              <a:buChar char="§"/>
            </a:pPr>
            <a:r>
              <a:rPr lang="tr-TR" dirty="0"/>
              <a:t>Plazma </a:t>
            </a:r>
            <a:r>
              <a:rPr lang="tr-TR" dirty="0" err="1"/>
              <a:t>trigliseritlerinde</a:t>
            </a:r>
            <a:r>
              <a:rPr lang="tr-TR" dirty="0"/>
              <a:t> 10 </a:t>
            </a:r>
            <a:r>
              <a:rPr lang="tr-TR" dirty="0" err="1"/>
              <a:t>mmol</a:t>
            </a:r>
            <a:r>
              <a:rPr lang="tr-TR" dirty="0"/>
              <a:t> / L (886 mg / </a:t>
            </a:r>
            <a:r>
              <a:rPr lang="tr-TR" dirty="0" err="1"/>
              <a:t>dL</a:t>
            </a:r>
            <a:r>
              <a:rPr lang="tr-TR" dirty="0"/>
              <a:t>) artış, serum </a:t>
            </a:r>
            <a:r>
              <a:rPr lang="tr-TR" dirty="0" err="1"/>
              <a:t>Na</a:t>
            </a:r>
            <a:r>
              <a:rPr lang="tr-TR" dirty="0"/>
              <a:t> yaklaşık 1 </a:t>
            </a:r>
            <a:r>
              <a:rPr lang="tr-TR" dirty="0" err="1"/>
              <a:t>mEq</a:t>
            </a:r>
            <a:r>
              <a:rPr lang="tr-TR" dirty="0"/>
              <a:t> / L azaltır</a:t>
            </a:r>
          </a:p>
          <a:p>
            <a:pPr>
              <a:buFont typeface="Wingdings" panose="05000000000000000000" pitchFamily="2" charset="2"/>
              <a:buChar char="v"/>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19215736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err="1"/>
              <a:t>Na</a:t>
            </a:r>
            <a:endParaRPr lang="tr-TR" b="1" dirty="0"/>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462858"/>
          </a:xfrm>
        </p:spPr>
        <p:txBody>
          <a:bodyPr>
            <a:normAutofit/>
          </a:bodyPr>
          <a:lstStyle/>
          <a:p>
            <a:pPr algn="just">
              <a:lnSpc>
                <a:spcPct val="150000"/>
              </a:lnSpc>
              <a:buFont typeface="Wingdings" panose="05000000000000000000" pitchFamily="2" charset="2"/>
              <a:buChar char="v"/>
            </a:pPr>
            <a:r>
              <a:rPr lang="tr-TR" dirty="0" err="1"/>
              <a:t>Hipoosmolar</a:t>
            </a:r>
            <a:r>
              <a:rPr lang="tr-TR" dirty="0"/>
              <a:t> </a:t>
            </a:r>
            <a:r>
              <a:rPr lang="tr-TR" dirty="0" err="1"/>
              <a:t>hiponatreminin</a:t>
            </a:r>
            <a:r>
              <a:rPr lang="tr-TR" dirty="0"/>
              <a:t> tanısal değerlendirmesi </a:t>
            </a:r>
          </a:p>
          <a:p>
            <a:pPr lvl="1" algn="just">
              <a:lnSpc>
                <a:spcPct val="150000"/>
              </a:lnSpc>
              <a:buFont typeface="Wingdings" panose="05000000000000000000" pitchFamily="2" charset="2"/>
              <a:buChar char="§"/>
            </a:pPr>
            <a:r>
              <a:rPr lang="tr-TR" dirty="0"/>
              <a:t>Hastanın hacim durumunun ve idrar elektrolitlerinin değerlendirilmesi ile başlamalıdır. </a:t>
            </a:r>
          </a:p>
          <a:p>
            <a:pPr algn="just">
              <a:lnSpc>
                <a:spcPct val="150000"/>
              </a:lnSpc>
              <a:buFont typeface="Wingdings" panose="05000000000000000000" pitchFamily="2" charset="2"/>
              <a:buChar char="v"/>
            </a:pPr>
            <a:r>
              <a:rPr lang="tr-TR" dirty="0" err="1"/>
              <a:t>Hiponatremi</a:t>
            </a:r>
            <a:r>
              <a:rPr lang="tr-TR" dirty="0"/>
              <a:t>; </a:t>
            </a:r>
          </a:p>
          <a:p>
            <a:pPr lvl="1" algn="just">
              <a:lnSpc>
                <a:spcPct val="150000"/>
              </a:lnSpc>
              <a:buFont typeface="Wingdings" panose="05000000000000000000" pitchFamily="2" charset="2"/>
              <a:buChar char="§"/>
            </a:pPr>
            <a:r>
              <a:rPr lang="tr-TR" dirty="0"/>
              <a:t>Hacim eksikliği</a:t>
            </a:r>
          </a:p>
          <a:p>
            <a:pPr lvl="1" algn="just">
              <a:lnSpc>
                <a:spcPct val="150000"/>
              </a:lnSpc>
              <a:buFont typeface="Wingdings" panose="05000000000000000000" pitchFamily="2" charset="2"/>
              <a:buChar char="§"/>
            </a:pPr>
            <a:r>
              <a:rPr lang="tr-TR" dirty="0" err="1"/>
              <a:t>Övolemik</a:t>
            </a:r>
            <a:r>
              <a:rPr lang="tr-TR" dirty="0"/>
              <a:t> durumlar veya </a:t>
            </a:r>
          </a:p>
          <a:p>
            <a:pPr lvl="1" algn="just">
              <a:lnSpc>
                <a:spcPct val="150000"/>
              </a:lnSpc>
              <a:buFont typeface="Wingdings" panose="05000000000000000000" pitchFamily="2" charset="2"/>
              <a:buChar char="§"/>
            </a:pPr>
            <a:r>
              <a:rPr lang="tr-TR" dirty="0" err="1"/>
              <a:t>Hipervolemik</a:t>
            </a:r>
            <a:r>
              <a:rPr lang="tr-TR" dirty="0"/>
              <a:t> durumlarda ortaya çıkabilir</a:t>
            </a:r>
            <a:endParaRPr lang="tr-TR" sz="2000" dirty="0">
              <a:solidFill>
                <a:schemeClr val="tx1">
                  <a:lumMod val="85000"/>
                  <a:lumOff val="15000"/>
                </a:schemeClr>
              </a:solidFill>
            </a:endParaRPr>
          </a:p>
        </p:txBody>
      </p:sp>
      <p:pic>
        <p:nvPicPr>
          <p:cNvPr id="4" name="Resim 3">
            <a:extLst>
              <a:ext uri="{FF2B5EF4-FFF2-40B4-BE49-F238E27FC236}">
                <a16:creationId xmlns:a16="http://schemas.microsoft.com/office/drawing/2014/main" id="{1E7CD28A-68AD-459E-B755-636444DD7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0250" y="3025507"/>
            <a:ext cx="5371750" cy="3215902"/>
          </a:xfrm>
          <a:prstGeom prst="rect">
            <a:avLst/>
          </a:prstGeom>
        </p:spPr>
      </p:pic>
    </p:spTree>
    <p:extLst>
      <p:ext uri="{BB962C8B-B14F-4D97-AF65-F5344CB8AC3E}">
        <p14:creationId xmlns:p14="http://schemas.microsoft.com/office/powerpoint/2010/main" val="7178965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err="1"/>
              <a:t>Na</a:t>
            </a:r>
            <a:endParaRPr lang="tr-TR" b="1" dirty="0"/>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462858"/>
          </a:xfrm>
        </p:spPr>
        <p:txBody>
          <a:bodyPr>
            <a:normAutofit/>
          </a:bodyPr>
          <a:lstStyle/>
          <a:p>
            <a:pPr algn="just">
              <a:lnSpc>
                <a:spcPct val="150000"/>
              </a:lnSpc>
              <a:buFont typeface="Wingdings" panose="05000000000000000000" pitchFamily="2" charset="2"/>
              <a:buChar char="v"/>
            </a:pPr>
            <a:r>
              <a:rPr lang="tr-TR" b="1" dirty="0" err="1"/>
              <a:t>Hipovolemik</a:t>
            </a:r>
            <a:r>
              <a:rPr lang="tr-TR" b="1" dirty="0"/>
              <a:t> </a:t>
            </a:r>
            <a:r>
              <a:rPr lang="tr-TR" b="1" dirty="0" err="1"/>
              <a:t>hiponatremi</a:t>
            </a:r>
            <a:r>
              <a:rPr lang="tr-TR" b="1" dirty="0"/>
              <a:t> </a:t>
            </a:r>
          </a:p>
          <a:p>
            <a:pPr lvl="1" algn="just">
              <a:lnSpc>
                <a:spcPct val="150000"/>
              </a:lnSpc>
              <a:buFont typeface="Wingdings" panose="05000000000000000000" pitchFamily="2" charset="2"/>
              <a:buChar char="§"/>
            </a:pPr>
            <a:r>
              <a:rPr lang="tr-TR" dirty="0"/>
              <a:t>GI, </a:t>
            </a:r>
            <a:r>
              <a:rPr lang="tr-TR" dirty="0" err="1"/>
              <a:t>renal</a:t>
            </a:r>
            <a:r>
              <a:rPr lang="tr-TR" dirty="0"/>
              <a:t> veya üçüncü boşluk kayıplarıyla</a:t>
            </a:r>
          </a:p>
          <a:p>
            <a:pPr lvl="1" algn="just">
              <a:lnSpc>
                <a:spcPct val="150000"/>
              </a:lnSpc>
              <a:buFont typeface="Wingdings" panose="05000000000000000000" pitchFamily="2" charset="2"/>
              <a:buChar char="§"/>
            </a:pPr>
            <a:r>
              <a:rPr lang="tr-TR" dirty="0"/>
              <a:t>Hastalar tipik olarak </a:t>
            </a:r>
            <a:r>
              <a:rPr lang="tr-TR" dirty="0" err="1"/>
              <a:t>hipovoleminin</a:t>
            </a:r>
            <a:r>
              <a:rPr lang="tr-TR" dirty="0"/>
              <a:t> klinik bulgularını sergiler</a:t>
            </a:r>
          </a:p>
          <a:p>
            <a:pPr lvl="1" algn="just">
              <a:lnSpc>
                <a:spcPct val="150000"/>
              </a:lnSpc>
              <a:buFont typeface="Wingdings" panose="05000000000000000000" pitchFamily="2" charset="2"/>
              <a:buChar char="§"/>
            </a:pPr>
            <a:r>
              <a:rPr lang="tr-TR" dirty="0" err="1"/>
              <a:t>Non-renal</a:t>
            </a:r>
            <a:r>
              <a:rPr lang="tr-TR" dirty="0"/>
              <a:t> nedenlerle idrar  </a:t>
            </a:r>
            <a:r>
              <a:rPr lang="tr-TR" dirty="0" err="1"/>
              <a:t>Na</a:t>
            </a:r>
            <a:r>
              <a:rPr lang="tr-TR" dirty="0"/>
              <a:t>⁺ 30 </a:t>
            </a:r>
            <a:r>
              <a:rPr lang="tr-TR" dirty="0" err="1"/>
              <a:t>mmol</a:t>
            </a:r>
            <a:r>
              <a:rPr lang="tr-TR" dirty="0"/>
              <a:t>/L’nin altında ve idrar </a:t>
            </a:r>
            <a:r>
              <a:rPr lang="tr-TR" dirty="0" err="1"/>
              <a:t>osmolalitesi</a:t>
            </a:r>
            <a:r>
              <a:rPr lang="tr-TR" dirty="0"/>
              <a:t> 100 </a:t>
            </a:r>
            <a:r>
              <a:rPr lang="tr-TR" dirty="0" err="1"/>
              <a:t>mOsm</a:t>
            </a:r>
            <a:r>
              <a:rPr lang="tr-TR" dirty="0"/>
              <a:t>/kg </a:t>
            </a:r>
            <a:r>
              <a:rPr lang="tr-TR" dirty="0" err="1"/>
              <a:t>H₂O’dan</a:t>
            </a:r>
            <a:r>
              <a:rPr lang="tr-TR" dirty="0"/>
              <a:t> yüksek olmalıdır. </a:t>
            </a:r>
          </a:p>
          <a:p>
            <a:pPr algn="just">
              <a:lnSpc>
                <a:spcPct val="150000"/>
              </a:lnSpc>
              <a:buFont typeface="Wingdings" panose="05000000000000000000" pitchFamily="2" charset="2"/>
              <a:buChar char="v"/>
            </a:pPr>
            <a:r>
              <a:rPr lang="tr-TR" dirty="0" err="1"/>
              <a:t>Hipovolemik</a:t>
            </a:r>
            <a:r>
              <a:rPr lang="tr-TR" dirty="0"/>
              <a:t> </a:t>
            </a:r>
            <a:r>
              <a:rPr lang="tr-TR" dirty="0" err="1"/>
              <a:t>hiponatremi</a:t>
            </a:r>
            <a:r>
              <a:rPr lang="tr-TR" dirty="0"/>
              <a:t>, </a:t>
            </a:r>
            <a:r>
              <a:rPr lang="tr-TR" dirty="0" err="1"/>
              <a:t>izotonik</a:t>
            </a:r>
            <a:r>
              <a:rPr lang="tr-TR" dirty="0"/>
              <a:t> sıvı </a:t>
            </a:r>
            <a:r>
              <a:rPr lang="tr-TR" dirty="0" err="1"/>
              <a:t>replasmanına</a:t>
            </a:r>
            <a:r>
              <a:rPr lang="tr-TR" dirty="0"/>
              <a:t> kolayca yanıt verir.</a:t>
            </a:r>
          </a:p>
          <a:p>
            <a:r>
              <a:rPr lang="tr-TR" sz="1400" dirty="0"/>
              <a:t> </a:t>
            </a:r>
          </a:p>
          <a:p>
            <a:pPr>
              <a:buFont typeface="Wingdings" panose="05000000000000000000" pitchFamily="2" charset="2"/>
              <a:buChar char="v"/>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6117418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err="1"/>
              <a:t>Na</a:t>
            </a:r>
            <a:endParaRPr lang="tr-TR" b="1" dirty="0"/>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16753"/>
          </a:xfrm>
        </p:spPr>
        <p:txBody>
          <a:bodyPr>
            <a:normAutofit/>
          </a:bodyPr>
          <a:lstStyle/>
          <a:p>
            <a:pPr algn="just">
              <a:lnSpc>
                <a:spcPct val="150000"/>
              </a:lnSpc>
              <a:buFont typeface="Wingdings" panose="05000000000000000000" pitchFamily="2" charset="2"/>
              <a:buChar char="v"/>
            </a:pPr>
            <a:r>
              <a:rPr lang="tr-TR" b="1" dirty="0" err="1"/>
              <a:t>Hipervolemik</a:t>
            </a:r>
            <a:r>
              <a:rPr lang="tr-TR" b="1" dirty="0"/>
              <a:t> </a:t>
            </a:r>
            <a:r>
              <a:rPr lang="tr-TR" b="1" dirty="0" err="1"/>
              <a:t>hiponatremi</a:t>
            </a:r>
            <a:r>
              <a:rPr lang="tr-TR" dirty="0"/>
              <a:t>,  total vücut sodyum aşırı yükü ve ödem varlığında; </a:t>
            </a:r>
          </a:p>
          <a:p>
            <a:pPr lvl="1" algn="just">
              <a:lnSpc>
                <a:spcPct val="150000"/>
              </a:lnSpc>
              <a:buFont typeface="Wingdings" panose="05000000000000000000" pitchFamily="2" charset="2"/>
              <a:buChar char="§"/>
            </a:pPr>
            <a:r>
              <a:rPr lang="tr-TR" dirty="0"/>
              <a:t>İlerlemiş </a:t>
            </a:r>
            <a:r>
              <a:rPr lang="tr-TR" dirty="0" err="1"/>
              <a:t>konjestif</a:t>
            </a:r>
            <a:r>
              <a:rPr lang="tr-TR" dirty="0"/>
              <a:t> kalp yetmezliği, </a:t>
            </a:r>
          </a:p>
          <a:p>
            <a:pPr lvl="1" algn="just">
              <a:lnSpc>
                <a:spcPct val="150000"/>
              </a:lnSpc>
              <a:buFont typeface="Wingdings" panose="05000000000000000000" pitchFamily="2" charset="2"/>
              <a:buChar char="§"/>
            </a:pPr>
            <a:r>
              <a:rPr lang="tr-TR" dirty="0"/>
              <a:t>Siroz, </a:t>
            </a:r>
          </a:p>
          <a:p>
            <a:pPr lvl="1" algn="just">
              <a:lnSpc>
                <a:spcPct val="150000"/>
              </a:lnSpc>
              <a:buFont typeface="Wingdings" panose="05000000000000000000" pitchFamily="2" charset="2"/>
              <a:buChar char="§"/>
            </a:pPr>
            <a:r>
              <a:rPr lang="tr-TR" dirty="0" err="1"/>
              <a:t>Nefrotik</a:t>
            </a:r>
            <a:r>
              <a:rPr lang="tr-TR" dirty="0"/>
              <a:t> sendrom ve </a:t>
            </a:r>
          </a:p>
          <a:p>
            <a:pPr lvl="1" algn="just">
              <a:lnSpc>
                <a:spcPct val="150000"/>
              </a:lnSpc>
              <a:buFont typeface="Wingdings" panose="05000000000000000000" pitchFamily="2" charset="2"/>
              <a:buChar char="§"/>
            </a:pPr>
            <a:r>
              <a:rPr lang="tr-TR" dirty="0"/>
              <a:t>Böbrek yetmezliği ile ortaya çıkabilir.</a:t>
            </a:r>
          </a:p>
          <a:p>
            <a:pPr>
              <a:buFont typeface="Wingdings" panose="05000000000000000000" pitchFamily="2" charset="2"/>
              <a:buChar char="v"/>
            </a:pPr>
            <a:endParaRPr lang="tr-TR" sz="2200" dirty="0">
              <a:solidFill>
                <a:schemeClr val="tx1">
                  <a:lumMod val="85000"/>
                  <a:lumOff val="15000"/>
                </a:schemeClr>
              </a:solidFill>
            </a:endParaRPr>
          </a:p>
        </p:txBody>
      </p:sp>
      <p:pic>
        <p:nvPicPr>
          <p:cNvPr id="5" name="Resim 4" descr="küçük resim içeren bir resim&#10;&#10;Açıklama otomatik olarak oluşturuldu">
            <a:extLst>
              <a:ext uri="{FF2B5EF4-FFF2-40B4-BE49-F238E27FC236}">
                <a16:creationId xmlns:a16="http://schemas.microsoft.com/office/drawing/2014/main" id="{A95849FF-FAB3-402D-9C45-E390409C4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224" y="4172459"/>
            <a:ext cx="1750504" cy="1857288"/>
          </a:xfrm>
          <a:prstGeom prst="rect">
            <a:avLst/>
          </a:prstGeom>
        </p:spPr>
      </p:pic>
      <p:pic>
        <p:nvPicPr>
          <p:cNvPr id="9" name="Resim 8" descr="metin içeren bir resim&#10;&#10;Açıklama otomatik olarak oluşturuldu">
            <a:extLst>
              <a:ext uri="{FF2B5EF4-FFF2-40B4-BE49-F238E27FC236}">
                <a16:creationId xmlns:a16="http://schemas.microsoft.com/office/drawing/2014/main" id="{55207A07-6801-4FD2-B453-FD713934C1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0596" y="2566494"/>
            <a:ext cx="2173872" cy="1857289"/>
          </a:xfrm>
          <a:prstGeom prst="rect">
            <a:avLst/>
          </a:prstGeom>
        </p:spPr>
      </p:pic>
    </p:spTree>
    <p:extLst>
      <p:ext uri="{BB962C8B-B14F-4D97-AF65-F5344CB8AC3E}">
        <p14:creationId xmlns:p14="http://schemas.microsoft.com/office/powerpoint/2010/main" val="4288609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endParaRPr lang="tr-TR" b="1" dirty="0"/>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p:txBody>
          <a:bodyPr>
            <a:normAutofit/>
          </a:bodyPr>
          <a:lstStyle/>
          <a:p>
            <a:pPr>
              <a:lnSpc>
                <a:spcPct val="150000"/>
              </a:lnSpc>
              <a:buFont typeface="Wingdings" panose="05000000000000000000" pitchFamily="2" charset="2"/>
              <a:buChar char="v"/>
            </a:pPr>
            <a:r>
              <a:rPr lang="tr-TR" dirty="0">
                <a:solidFill>
                  <a:schemeClr val="tx1">
                    <a:lumMod val="85000"/>
                    <a:lumOff val="15000"/>
                  </a:schemeClr>
                </a:solidFill>
              </a:rPr>
              <a:t>Klinik karar verme süreci, bir testin </a:t>
            </a:r>
            <a:r>
              <a:rPr lang="tr-TR" b="1" dirty="0">
                <a:solidFill>
                  <a:schemeClr val="tx1">
                    <a:lumMod val="85000"/>
                    <a:lumOff val="15000"/>
                  </a:schemeClr>
                </a:solidFill>
              </a:rPr>
              <a:t>doğru</a:t>
            </a:r>
            <a:r>
              <a:rPr lang="tr-TR" dirty="0">
                <a:solidFill>
                  <a:schemeClr val="tx1">
                    <a:lumMod val="85000"/>
                    <a:lumOff val="15000"/>
                  </a:schemeClr>
                </a:solidFill>
              </a:rPr>
              <a:t> ve </a:t>
            </a:r>
            <a:r>
              <a:rPr lang="tr-TR" b="1" dirty="0">
                <a:solidFill>
                  <a:schemeClr val="tx1">
                    <a:lumMod val="85000"/>
                    <a:lumOff val="15000"/>
                  </a:schemeClr>
                </a:solidFill>
              </a:rPr>
              <a:t>kesin</a:t>
            </a:r>
            <a:r>
              <a:rPr lang="tr-TR" dirty="0">
                <a:solidFill>
                  <a:schemeClr val="tx1">
                    <a:lumMod val="85000"/>
                    <a:lumOff val="15000"/>
                  </a:schemeClr>
                </a:solidFill>
              </a:rPr>
              <a:t> olduğu varsayımı</a:t>
            </a:r>
          </a:p>
          <a:p>
            <a:pPr>
              <a:lnSpc>
                <a:spcPct val="150000"/>
              </a:lnSpc>
              <a:buFont typeface="Wingdings" panose="05000000000000000000" pitchFamily="2" charset="2"/>
              <a:buChar char="v"/>
            </a:pPr>
            <a:r>
              <a:rPr lang="tr-TR" dirty="0">
                <a:solidFill>
                  <a:schemeClr val="tx1">
                    <a:lumMod val="85000"/>
                    <a:lumOff val="15000"/>
                  </a:schemeClr>
                </a:solidFill>
              </a:rPr>
              <a:t>Testin doğruluğu</a:t>
            </a:r>
          </a:p>
          <a:p>
            <a:pPr lvl="1">
              <a:lnSpc>
                <a:spcPct val="150000"/>
              </a:lnSpc>
              <a:buFont typeface="Wingdings" panose="05000000000000000000" pitchFamily="2" charset="2"/>
              <a:buChar char="§"/>
            </a:pPr>
            <a:r>
              <a:rPr lang="tr-TR" dirty="0">
                <a:solidFill>
                  <a:schemeClr val="tx1">
                    <a:lumMod val="85000"/>
                    <a:lumOff val="15000"/>
                  </a:schemeClr>
                </a:solidFill>
              </a:rPr>
              <a:t>Hasta kişileri hasta olmayandan ayırabilme</a:t>
            </a:r>
          </a:p>
          <a:p>
            <a:pPr lvl="1">
              <a:lnSpc>
                <a:spcPct val="150000"/>
              </a:lnSpc>
              <a:buFont typeface="Wingdings" panose="05000000000000000000" pitchFamily="2" charset="2"/>
              <a:buChar char="§"/>
            </a:pPr>
            <a:r>
              <a:rPr lang="tr-TR" dirty="0">
                <a:solidFill>
                  <a:schemeClr val="tx1">
                    <a:lumMod val="85000"/>
                    <a:lumOff val="15000"/>
                  </a:schemeClr>
                </a:solidFill>
              </a:rPr>
              <a:t>Her zaman sabit değil (popülasyon ve farklı klinik durumlar)</a:t>
            </a:r>
          </a:p>
          <a:p>
            <a:pPr>
              <a:lnSpc>
                <a:spcPct val="150000"/>
              </a:lnSpc>
              <a:buFont typeface="Wingdings" panose="05000000000000000000" pitchFamily="2" charset="2"/>
              <a:buChar char="v"/>
            </a:pPr>
            <a:r>
              <a:rPr lang="tr-TR" dirty="0">
                <a:solidFill>
                  <a:schemeClr val="tx1">
                    <a:lumMod val="85000"/>
                    <a:lumOff val="15000"/>
                  </a:schemeClr>
                </a:solidFill>
              </a:rPr>
              <a:t>Testin kesinliği</a:t>
            </a:r>
          </a:p>
          <a:p>
            <a:pPr lvl="1">
              <a:lnSpc>
                <a:spcPct val="150000"/>
              </a:lnSpc>
              <a:buFont typeface="Wingdings" panose="05000000000000000000" pitchFamily="2" charset="2"/>
              <a:buChar char="§"/>
            </a:pPr>
            <a:r>
              <a:rPr lang="tr-TR" dirty="0">
                <a:solidFill>
                  <a:schemeClr val="tx1">
                    <a:lumMod val="85000"/>
                    <a:lumOff val="15000"/>
                  </a:schemeClr>
                </a:solidFill>
              </a:rPr>
              <a:t>Aynı koşullar, aynı numune </a:t>
            </a:r>
            <a:r>
              <a:rPr lang="tr-TR" dirty="0">
                <a:solidFill>
                  <a:schemeClr val="tx1">
                    <a:lumMod val="85000"/>
                    <a:lumOff val="15000"/>
                  </a:schemeClr>
                </a:solidFill>
                <a:sym typeface="Wingdings" panose="05000000000000000000" pitchFamily="2" charset="2"/>
              </a:rPr>
              <a:t> sonucun tekrarlanabilir olma ölçütü</a:t>
            </a:r>
            <a:endParaRPr lang="tr-TR" dirty="0">
              <a:solidFill>
                <a:schemeClr val="tx1">
                  <a:lumMod val="85000"/>
                  <a:lumOff val="15000"/>
                </a:schemeClr>
              </a:solidFill>
            </a:endParaRPr>
          </a:p>
          <a:p>
            <a:pPr>
              <a:buFont typeface="Wingdings" panose="05000000000000000000" pitchFamily="2" charset="2"/>
              <a:buChar char="§"/>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1402093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err="1"/>
              <a:t>Na</a:t>
            </a:r>
            <a:endParaRPr lang="tr-TR" b="1" dirty="0"/>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16753"/>
          </a:xfrm>
        </p:spPr>
        <p:txBody>
          <a:bodyPr>
            <a:normAutofit/>
          </a:bodyPr>
          <a:lstStyle/>
          <a:p>
            <a:pPr algn="just">
              <a:lnSpc>
                <a:spcPct val="150000"/>
              </a:lnSpc>
              <a:buFont typeface="Wingdings" panose="05000000000000000000" pitchFamily="2" charset="2"/>
              <a:buChar char="v"/>
            </a:pPr>
            <a:r>
              <a:rPr lang="tr-TR" dirty="0"/>
              <a:t>Bu bozukluklarda, </a:t>
            </a:r>
          </a:p>
          <a:p>
            <a:pPr lvl="1" algn="just">
              <a:lnSpc>
                <a:spcPct val="150000"/>
              </a:lnSpc>
              <a:buFont typeface="Wingdings" panose="05000000000000000000" pitchFamily="2" charset="2"/>
              <a:buChar char="v"/>
            </a:pPr>
            <a:r>
              <a:rPr lang="tr-TR" dirty="0"/>
              <a:t>Efektif </a:t>
            </a:r>
            <a:r>
              <a:rPr lang="tr-TR" dirty="0" err="1"/>
              <a:t>renal</a:t>
            </a:r>
            <a:r>
              <a:rPr lang="tr-TR" dirty="0"/>
              <a:t> kan akımı azalır, suyun </a:t>
            </a:r>
            <a:r>
              <a:rPr lang="tr-TR" dirty="0" err="1"/>
              <a:t>renal</a:t>
            </a:r>
            <a:r>
              <a:rPr lang="tr-TR" dirty="0"/>
              <a:t> </a:t>
            </a:r>
            <a:r>
              <a:rPr lang="tr-TR" dirty="0" err="1"/>
              <a:t>ekskresyonunu</a:t>
            </a:r>
            <a:r>
              <a:rPr lang="tr-TR" dirty="0"/>
              <a:t> azaltan </a:t>
            </a:r>
            <a:r>
              <a:rPr lang="tr-TR" dirty="0" err="1"/>
              <a:t>arjinin</a:t>
            </a:r>
            <a:r>
              <a:rPr lang="tr-TR" dirty="0"/>
              <a:t> </a:t>
            </a:r>
            <a:r>
              <a:rPr lang="tr-TR" dirty="0" err="1"/>
              <a:t>vazopressin</a:t>
            </a:r>
            <a:r>
              <a:rPr lang="tr-TR" dirty="0"/>
              <a:t> (AVP) salınımı uyarılır. </a:t>
            </a:r>
          </a:p>
          <a:p>
            <a:pPr lvl="1" algn="just">
              <a:lnSpc>
                <a:spcPct val="150000"/>
              </a:lnSpc>
              <a:buFont typeface="Wingdings" panose="05000000000000000000" pitchFamily="2" charset="2"/>
              <a:buChar char="v"/>
            </a:pPr>
            <a:r>
              <a:rPr lang="tr-TR" dirty="0"/>
              <a:t>Hem sodyum hem de su artar ancak orantılı olarak sodyumdan daha fazla su artar. </a:t>
            </a:r>
          </a:p>
          <a:p>
            <a:pPr lvl="1" algn="just">
              <a:lnSpc>
                <a:spcPct val="150000"/>
              </a:lnSpc>
              <a:buFont typeface="Wingdings" panose="05000000000000000000" pitchFamily="2" charset="2"/>
              <a:buChar char="v"/>
            </a:pPr>
            <a:r>
              <a:rPr lang="tr-TR" dirty="0" err="1"/>
              <a:t>Diüretik</a:t>
            </a:r>
            <a:r>
              <a:rPr lang="tr-TR" dirty="0"/>
              <a:t> tedavinin yokluğunda idrar </a:t>
            </a:r>
            <a:r>
              <a:rPr lang="tr-TR" dirty="0" err="1"/>
              <a:t>Na</a:t>
            </a:r>
            <a:r>
              <a:rPr lang="tr-TR" dirty="0"/>
              <a:t> genellikle 30 </a:t>
            </a:r>
            <a:r>
              <a:rPr lang="tr-TR" dirty="0" err="1"/>
              <a:t>mmol</a:t>
            </a:r>
            <a:r>
              <a:rPr lang="tr-TR" dirty="0"/>
              <a:t>/L’nin altında ve idrar </a:t>
            </a:r>
            <a:r>
              <a:rPr lang="tr-TR" dirty="0" err="1"/>
              <a:t>osmolalitesi</a:t>
            </a:r>
            <a:r>
              <a:rPr lang="tr-TR" dirty="0"/>
              <a:t> 100 </a:t>
            </a:r>
            <a:r>
              <a:rPr lang="tr-TR" dirty="0" err="1"/>
              <a:t>mOsm</a:t>
            </a:r>
            <a:r>
              <a:rPr lang="tr-TR" dirty="0"/>
              <a:t>/kg </a:t>
            </a:r>
            <a:r>
              <a:rPr lang="tr-TR" dirty="0" err="1"/>
              <a:t>H₂O’nun</a:t>
            </a:r>
            <a:r>
              <a:rPr lang="tr-TR" dirty="0"/>
              <a:t> üstündedir.</a:t>
            </a:r>
          </a:p>
          <a:p>
            <a:pPr>
              <a:buFont typeface="Wingdings" panose="05000000000000000000" pitchFamily="2" charset="2"/>
              <a:buChar char="v"/>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20493394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err="1"/>
              <a:t>Na</a:t>
            </a:r>
            <a:endParaRPr lang="tr-TR" b="1" dirty="0"/>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470542"/>
          </a:xfrm>
        </p:spPr>
        <p:txBody>
          <a:bodyPr>
            <a:normAutofit/>
          </a:bodyPr>
          <a:lstStyle/>
          <a:p>
            <a:pPr algn="just">
              <a:lnSpc>
                <a:spcPct val="150000"/>
              </a:lnSpc>
              <a:buFont typeface="Wingdings" panose="05000000000000000000" pitchFamily="2" charset="2"/>
              <a:buChar char="v"/>
            </a:pPr>
            <a:r>
              <a:rPr lang="tr-TR" b="1" dirty="0" err="1"/>
              <a:t>Övolemik</a:t>
            </a:r>
            <a:r>
              <a:rPr lang="tr-TR" b="1" dirty="0"/>
              <a:t> </a:t>
            </a:r>
            <a:r>
              <a:rPr lang="tr-TR" b="1" dirty="0" err="1"/>
              <a:t>hiponatremi</a:t>
            </a:r>
            <a:r>
              <a:rPr lang="tr-TR" dirty="0"/>
              <a:t>, vücut sıvısındaki bir aşırılıktan kaynaklanır. </a:t>
            </a:r>
          </a:p>
          <a:p>
            <a:pPr algn="just">
              <a:lnSpc>
                <a:spcPct val="150000"/>
              </a:lnSpc>
              <a:buFont typeface="Wingdings" panose="05000000000000000000" pitchFamily="2" charset="2"/>
              <a:buChar char="v"/>
            </a:pPr>
            <a:r>
              <a:rPr lang="tr-TR" dirty="0" err="1"/>
              <a:t>Övolemik</a:t>
            </a:r>
            <a:r>
              <a:rPr lang="tr-TR" dirty="0"/>
              <a:t> </a:t>
            </a:r>
            <a:r>
              <a:rPr lang="tr-TR" dirty="0" err="1"/>
              <a:t>hiponatreminin</a:t>
            </a:r>
            <a:r>
              <a:rPr lang="tr-TR" dirty="0"/>
              <a:t> en sık görülen nedeni, </a:t>
            </a:r>
          </a:p>
          <a:p>
            <a:pPr lvl="1" algn="just">
              <a:lnSpc>
                <a:spcPct val="150000"/>
              </a:lnSpc>
              <a:buFont typeface="Wingdings" panose="05000000000000000000" pitchFamily="2" charset="2"/>
              <a:buChar char="§"/>
            </a:pPr>
            <a:r>
              <a:rPr lang="tr-TR" dirty="0"/>
              <a:t>ADH salınımı için uyarıcının </a:t>
            </a:r>
            <a:r>
              <a:rPr lang="tr-TR" dirty="0" err="1"/>
              <a:t>ozmolarite</a:t>
            </a:r>
            <a:r>
              <a:rPr lang="tr-TR" dirty="0"/>
              <a:t> veya azalmış </a:t>
            </a:r>
            <a:r>
              <a:rPr lang="tr-TR" dirty="0" err="1"/>
              <a:t>renal</a:t>
            </a:r>
            <a:r>
              <a:rPr lang="tr-TR" dirty="0"/>
              <a:t> akımı ile ilişkili olmadığında ortaya çıkan, </a:t>
            </a:r>
            <a:r>
              <a:rPr lang="tr-TR" b="1" dirty="0"/>
              <a:t>Uygunsuz ADH salınımı (UADHS) sendromu</a:t>
            </a:r>
            <a:r>
              <a:rPr lang="tr-TR" dirty="0"/>
              <a:t>dur. </a:t>
            </a:r>
          </a:p>
          <a:p>
            <a:pPr lvl="1" algn="just">
              <a:lnSpc>
                <a:spcPct val="150000"/>
              </a:lnSpc>
              <a:buFont typeface="Wingdings" panose="05000000000000000000" pitchFamily="2" charset="2"/>
              <a:buChar char="§"/>
            </a:pPr>
            <a:r>
              <a:rPr lang="tr-TR" dirty="0"/>
              <a:t>Hafif bir hacim genişlemesi ve ılımlı bir ağırlık artışı görülmesine rağmen ödem yoktur. </a:t>
            </a:r>
          </a:p>
          <a:p>
            <a:pPr lvl="1" algn="just">
              <a:lnSpc>
                <a:spcPct val="150000"/>
              </a:lnSpc>
              <a:buFont typeface="Wingdings" panose="05000000000000000000" pitchFamily="2" charset="2"/>
              <a:buChar char="§"/>
            </a:pPr>
            <a:r>
              <a:rPr lang="tr-TR" dirty="0"/>
              <a:t>Düşük plazma </a:t>
            </a:r>
            <a:r>
              <a:rPr lang="tr-TR" dirty="0" err="1"/>
              <a:t>ozmolaritesine</a:t>
            </a:r>
            <a:r>
              <a:rPr lang="tr-TR" dirty="0"/>
              <a:t> rağmen </a:t>
            </a:r>
            <a:r>
              <a:rPr lang="tr-TR" dirty="0" err="1"/>
              <a:t>ADH’nin</a:t>
            </a:r>
            <a:r>
              <a:rPr lang="tr-TR" dirty="0"/>
              <a:t> devam eden salınımı ortaya çıkar. </a:t>
            </a:r>
          </a:p>
          <a:p>
            <a:pPr algn="just">
              <a:buFont typeface="Wingdings" panose="05000000000000000000" pitchFamily="2" charset="2"/>
              <a:buChar char="v"/>
            </a:pPr>
            <a:endParaRPr lang="tr-TR" dirty="0">
              <a:solidFill>
                <a:schemeClr val="tx1">
                  <a:lumMod val="85000"/>
                  <a:lumOff val="15000"/>
                </a:schemeClr>
              </a:solidFill>
            </a:endParaRPr>
          </a:p>
        </p:txBody>
      </p:sp>
    </p:spTree>
    <p:extLst>
      <p:ext uri="{BB962C8B-B14F-4D97-AF65-F5344CB8AC3E}">
        <p14:creationId xmlns:p14="http://schemas.microsoft.com/office/powerpoint/2010/main" val="3862471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err="1"/>
              <a:t>Na</a:t>
            </a:r>
            <a:endParaRPr lang="tr-TR" b="1" dirty="0"/>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1" y="1845734"/>
            <a:ext cx="5326572" cy="4470542"/>
          </a:xfrm>
        </p:spPr>
        <p:txBody>
          <a:bodyPr>
            <a:normAutofit/>
          </a:bodyPr>
          <a:lstStyle/>
          <a:p>
            <a:pPr algn="just">
              <a:lnSpc>
                <a:spcPct val="150000"/>
              </a:lnSpc>
              <a:buFont typeface="Wingdings" panose="05000000000000000000" pitchFamily="2" charset="2"/>
              <a:buChar char="v"/>
            </a:pPr>
            <a:r>
              <a:rPr lang="tr-TR" b="1" dirty="0"/>
              <a:t>UADHS</a:t>
            </a:r>
            <a:r>
              <a:rPr lang="tr-TR" dirty="0"/>
              <a:t> tanı kriterleri şunlardır: </a:t>
            </a:r>
          </a:p>
          <a:p>
            <a:pPr lvl="1" algn="just">
              <a:lnSpc>
                <a:spcPct val="150000"/>
              </a:lnSpc>
              <a:buFont typeface="Wingdings" panose="05000000000000000000" pitchFamily="2" charset="2"/>
              <a:buChar char="§"/>
            </a:pPr>
            <a:r>
              <a:rPr lang="tr-TR" dirty="0"/>
              <a:t>1. </a:t>
            </a:r>
            <a:r>
              <a:rPr lang="tr-TR" dirty="0" err="1"/>
              <a:t>Hipoosmolalite</a:t>
            </a:r>
            <a:r>
              <a:rPr lang="tr-TR" dirty="0"/>
              <a:t> varlığı (</a:t>
            </a:r>
            <a:r>
              <a:rPr lang="tr-TR" dirty="0" err="1"/>
              <a:t>posm</a:t>
            </a:r>
            <a:r>
              <a:rPr lang="tr-TR" dirty="0"/>
              <a:t>&lt;275 </a:t>
            </a:r>
            <a:r>
              <a:rPr lang="tr-TR" dirty="0" err="1"/>
              <a:t>mosm</a:t>
            </a:r>
            <a:r>
              <a:rPr lang="tr-TR" dirty="0"/>
              <a:t>/kg H₂O) </a:t>
            </a:r>
          </a:p>
          <a:p>
            <a:pPr lvl="1" algn="just">
              <a:lnSpc>
                <a:spcPct val="150000"/>
              </a:lnSpc>
              <a:buFont typeface="Wingdings" panose="05000000000000000000" pitchFamily="2" charset="2"/>
              <a:buChar char="§"/>
            </a:pPr>
            <a:r>
              <a:rPr lang="tr-TR" dirty="0"/>
              <a:t>2. Yeterli sodyum alımı varsayılarak, idrar sodyum düzeyi 30 </a:t>
            </a:r>
            <a:r>
              <a:rPr lang="tr-TR" dirty="0" err="1"/>
              <a:t>mmol</a:t>
            </a:r>
            <a:r>
              <a:rPr lang="tr-TR" dirty="0"/>
              <a:t>/l’den daha yüksek  </a:t>
            </a:r>
          </a:p>
          <a:p>
            <a:pPr lvl="1" algn="just">
              <a:lnSpc>
                <a:spcPct val="150000"/>
              </a:lnSpc>
              <a:buFont typeface="Wingdings" panose="05000000000000000000" pitchFamily="2" charset="2"/>
              <a:buChar char="§"/>
            </a:pPr>
            <a:r>
              <a:rPr lang="tr-TR" dirty="0"/>
              <a:t>3. İdrar </a:t>
            </a:r>
            <a:r>
              <a:rPr lang="tr-TR" dirty="0" err="1"/>
              <a:t>ozmolalitesi</a:t>
            </a:r>
            <a:r>
              <a:rPr lang="tr-TR" dirty="0"/>
              <a:t> 100 </a:t>
            </a:r>
            <a:r>
              <a:rPr lang="tr-TR" dirty="0" err="1"/>
              <a:t>mosm</a:t>
            </a:r>
            <a:r>
              <a:rPr lang="tr-TR" dirty="0"/>
              <a:t>//kg </a:t>
            </a:r>
            <a:r>
              <a:rPr lang="tr-TR" dirty="0" err="1"/>
              <a:t>h₂o’dan</a:t>
            </a:r>
            <a:r>
              <a:rPr lang="tr-TR" dirty="0"/>
              <a:t> yüksek </a:t>
            </a:r>
          </a:p>
          <a:p>
            <a:pPr lvl="1" algn="just">
              <a:lnSpc>
                <a:spcPct val="150000"/>
              </a:lnSpc>
              <a:buFont typeface="Wingdings" panose="05000000000000000000" pitchFamily="2" charset="2"/>
              <a:buChar char="§"/>
            </a:pPr>
            <a:r>
              <a:rPr lang="tr-TR" dirty="0"/>
              <a:t>4. Klinik </a:t>
            </a:r>
            <a:r>
              <a:rPr lang="tr-TR" dirty="0" err="1"/>
              <a:t>övolemi</a:t>
            </a:r>
            <a:r>
              <a:rPr lang="tr-TR" dirty="0"/>
              <a:t> </a:t>
            </a:r>
          </a:p>
          <a:p>
            <a:pPr lvl="1" algn="just">
              <a:lnSpc>
                <a:spcPct val="150000"/>
              </a:lnSpc>
              <a:buFont typeface="Wingdings" panose="05000000000000000000" pitchFamily="2" charset="2"/>
              <a:buChar char="§"/>
            </a:pPr>
            <a:r>
              <a:rPr lang="tr-TR" dirty="0"/>
              <a:t>5. </a:t>
            </a:r>
            <a:r>
              <a:rPr lang="tr-TR" dirty="0" err="1"/>
              <a:t>Diüretik</a:t>
            </a:r>
            <a:r>
              <a:rPr lang="tr-TR" dirty="0"/>
              <a:t> tedavinin bulunmaması, </a:t>
            </a:r>
            <a:r>
              <a:rPr lang="tr-TR" dirty="0" err="1"/>
              <a:t>hipotiroidizm</a:t>
            </a:r>
            <a:r>
              <a:rPr lang="tr-TR" dirty="0"/>
              <a:t>, </a:t>
            </a:r>
            <a:r>
              <a:rPr lang="tr-TR" dirty="0" err="1"/>
              <a:t>glukokortikoid</a:t>
            </a:r>
            <a:r>
              <a:rPr lang="tr-TR" dirty="0"/>
              <a:t> eksikliği </a:t>
            </a:r>
          </a:p>
          <a:p>
            <a:pPr>
              <a:buFont typeface="Wingdings" panose="05000000000000000000" pitchFamily="2" charset="2"/>
              <a:buChar char="v"/>
            </a:pPr>
            <a:endParaRPr lang="tr-TR" sz="2200" dirty="0">
              <a:solidFill>
                <a:schemeClr val="tx1">
                  <a:lumMod val="85000"/>
                  <a:lumOff val="15000"/>
                </a:schemeClr>
              </a:solidFill>
            </a:endParaRPr>
          </a:p>
        </p:txBody>
      </p:sp>
      <p:pic>
        <p:nvPicPr>
          <p:cNvPr id="5" name="Resim 4">
            <a:extLst>
              <a:ext uri="{FF2B5EF4-FFF2-40B4-BE49-F238E27FC236}">
                <a16:creationId xmlns:a16="http://schemas.microsoft.com/office/drawing/2014/main" id="{92951AFC-8CBC-4FF4-9590-E6594F9D6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005" y="1737359"/>
            <a:ext cx="5481976" cy="4525127"/>
          </a:xfrm>
          <a:prstGeom prst="rect">
            <a:avLst/>
          </a:prstGeom>
        </p:spPr>
      </p:pic>
    </p:spTree>
    <p:extLst>
      <p:ext uri="{BB962C8B-B14F-4D97-AF65-F5344CB8AC3E}">
        <p14:creationId xmlns:p14="http://schemas.microsoft.com/office/powerpoint/2010/main" val="4280009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err="1"/>
              <a:t>Na</a:t>
            </a:r>
            <a:endParaRPr lang="tr-TR" b="1" dirty="0"/>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470542"/>
          </a:xfrm>
        </p:spPr>
        <p:txBody>
          <a:bodyPr>
            <a:normAutofit/>
          </a:bodyPr>
          <a:lstStyle/>
          <a:p>
            <a:pPr algn="just">
              <a:lnSpc>
                <a:spcPct val="150000"/>
              </a:lnSpc>
              <a:buFont typeface="Wingdings" panose="05000000000000000000" pitchFamily="2" charset="2"/>
              <a:buChar char="v"/>
            </a:pPr>
            <a:r>
              <a:rPr lang="tr-TR" b="1" dirty="0">
                <a:solidFill>
                  <a:schemeClr val="tx1">
                    <a:lumMod val="85000"/>
                    <a:lumOff val="15000"/>
                  </a:schemeClr>
                </a:solidFill>
              </a:rPr>
              <a:t>UADHS</a:t>
            </a:r>
          </a:p>
          <a:p>
            <a:pPr lvl="1" algn="just">
              <a:lnSpc>
                <a:spcPct val="150000"/>
              </a:lnSpc>
              <a:buFont typeface="Wingdings" panose="05000000000000000000" pitchFamily="2" charset="2"/>
              <a:buChar char="§"/>
            </a:pPr>
            <a:r>
              <a:rPr lang="tr-TR" dirty="0">
                <a:solidFill>
                  <a:schemeClr val="tx1">
                    <a:lumMod val="85000"/>
                    <a:lumOff val="15000"/>
                  </a:schemeClr>
                </a:solidFill>
              </a:rPr>
              <a:t>Diğer klinik bulgular, ürik asit düzeyinin 3 </a:t>
            </a:r>
            <a:r>
              <a:rPr lang="tr-TR" dirty="0" err="1">
                <a:solidFill>
                  <a:schemeClr val="tx1">
                    <a:lumMod val="85000"/>
                    <a:lumOff val="15000"/>
                  </a:schemeClr>
                </a:solidFill>
              </a:rPr>
              <a:t>meq</a:t>
            </a:r>
            <a:r>
              <a:rPr lang="tr-TR" dirty="0">
                <a:solidFill>
                  <a:schemeClr val="tx1">
                    <a:lumMod val="85000"/>
                    <a:lumOff val="15000"/>
                  </a:schemeClr>
                </a:solidFill>
              </a:rPr>
              <a:t>/</a:t>
            </a:r>
            <a:r>
              <a:rPr lang="tr-TR" dirty="0" err="1">
                <a:solidFill>
                  <a:schemeClr val="tx1">
                    <a:lumMod val="85000"/>
                    <a:lumOff val="15000"/>
                  </a:schemeClr>
                </a:solidFill>
              </a:rPr>
              <a:t>dL’den</a:t>
            </a:r>
            <a:r>
              <a:rPr lang="tr-TR" dirty="0">
                <a:solidFill>
                  <a:schemeClr val="tx1">
                    <a:lumMod val="85000"/>
                    <a:lumOff val="15000"/>
                  </a:schemeClr>
                </a:solidFill>
              </a:rPr>
              <a:t> düşük ve </a:t>
            </a:r>
            <a:r>
              <a:rPr lang="tr-TR" dirty="0" err="1">
                <a:solidFill>
                  <a:schemeClr val="tx1">
                    <a:lumMod val="85000"/>
                    <a:lumOff val="15000"/>
                  </a:schemeClr>
                </a:solidFill>
              </a:rPr>
              <a:t>BUN’un</a:t>
            </a:r>
            <a:r>
              <a:rPr lang="tr-TR" dirty="0">
                <a:solidFill>
                  <a:schemeClr val="tx1">
                    <a:lumMod val="85000"/>
                    <a:lumOff val="15000"/>
                  </a:schemeClr>
                </a:solidFill>
              </a:rPr>
              <a:t> 10 mg/</a:t>
            </a:r>
            <a:r>
              <a:rPr lang="tr-TR" dirty="0" err="1">
                <a:solidFill>
                  <a:schemeClr val="tx1">
                    <a:lumMod val="85000"/>
                    <a:lumOff val="15000"/>
                  </a:schemeClr>
                </a:solidFill>
              </a:rPr>
              <a:t>dL’den</a:t>
            </a:r>
            <a:r>
              <a:rPr lang="tr-TR" dirty="0">
                <a:solidFill>
                  <a:schemeClr val="tx1">
                    <a:lumMod val="85000"/>
                    <a:lumOff val="15000"/>
                  </a:schemeClr>
                </a:solidFill>
              </a:rPr>
              <a:t> düşük olması </a:t>
            </a:r>
            <a:endParaRPr lang="tr-TR" dirty="0"/>
          </a:p>
          <a:p>
            <a:pPr lvl="1" algn="just">
              <a:lnSpc>
                <a:spcPct val="150000"/>
              </a:lnSpc>
              <a:buFont typeface="Wingdings" panose="05000000000000000000" pitchFamily="2" charset="2"/>
              <a:buChar char="§"/>
            </a:pPr>
            <a:r>
              <a:rPr lang="tr-TR" dirty="0"/>
              <a:t>Serum ADH düzeyleri yardımcı değil</a:t>
            </a:r>
          </a:p>
          <a:p>
            <a:pPr lvl="1" algn="just">
              <a:lnSpc>
                <a:spcPct val="150000"/>
              </a:lnSpc>
              <a:buFont typeface="Wingdings" panose="05000000000000000000" pitchFamily="2" charset="2"/>
              <a:buChar char="§"/>
            </a:pPr>
            <a:r>
              <a:rPr lang="tr-TR" dirty="0"/>
              <a:t>Majör nedenleri ilaçlar ve </a:t>
            </a:r>
            <a:r>
              <a:rPr lang="tr-TR" dirty="0" err="1"/>
              <a:t>pulmoner</a:t>
            </a:r>
            <a:r>
              <a:rPr lang="tr-TR" dirty="0"/>
              <a:t> ve santral sinir sistemi hastalıkları</a:t>
            </a:r>
          </a:p>
          <a:p>
            <a:pPr lvl="1" algn="just">
              <a:lnSpc>
                <a:spcPct val="150000"/>
              </a:lnSpc>
              <a:buFont typeface="Wingdings" panose="05000000000000000000" pitchFamily="2" charset="2"/>
              <a:buChar char="§"/>
            </a:pPr>
            <a:r>
              <a:rPr lang="tr-TR" dirty="0"/>
              <a:t>Sıvı kısıtlamasına veya altta yatan bozukluğun düzeltilmesine yanıt verebilir. </a:t>
            </a:r>
          </a:p>
          <a:p>
            <a:pPr marL="0" indent="0">
              <a:buNone/>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19563250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err="1"/>
              <a:t>Na</a:t>
            </a:r>
            <a:endParaRPr lang="tr-TR" b="1" dirty="0"/>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6494545" cy="4470542"/>
          </a:xfrm>
        </p:spPr>
        <p:txBody>
          <a:bodyPr>
            <a:normAutofit/>
          </a:bodyPr>
          <a:lstStyle/>
          <a:p>
            <a:pPr algn="just">
              <a:lnSpc>
                <a:spcPct val="150000"/>
              </a:lnSpc>
              <a:buFont typeface="Wingdings" panose="05000000000000000000" pitchFamily="2" charset="2"/>
              <a:buChar char="v"/>
            </a:pPr>
            <a:r>
              <a:rPr lang="tr-TR" b="1" dirty="0" err="1"/>
              <a:t>Övolemik</a:t>
            </a:r>
            <a:r>
              <a:rPr lang="tr-TR" b="1" dirty="0"/>
              <a:t> </a:t>
            </a:r>
            <a:r>
              <a:rPr lang="tr-TR" b="1" dirty="0" err="1"/>
              <a:t>hiponatreminin</a:t>
            </a:r>
            <a:r>
              <a:rPr lang="tr-TR" b="1" dirty="0"/>
              <a:t> </a:t>
            </a:r>
            <a:r>
              <a:rPr lang="tr-TR" dirty="0"/>
              <a:t>bir başka nedenine; büyük miktarlarda su tüketen ve çok fazla miktarda idrar bulunan insanlarda ortaya çıkan, </a:t>
            </a:r>
            <a:r>
              <a:rPr lang="tr-TR" b="1" dirty="0" err="1"/>
              <a:t>primer</a:t>
            </a:r>
            <a:r>
              <a:rPr lang="tr-TR" b="1" dirty="0"/>
              <a:t> </a:t>
            </a:r>
            <a:r>
              <a:rPr lang="tr-TR" b="1" dirty="0" err="1"/>
              <a:t>polidipsi</a:t>
            </a:r>
            <a:r>
              <a:rPr lang="tr-TR" b="1" dirty="0"/>
              <a:t> </a:t>
            </a:r>
            <a:r>
              <a:rPr lang="tr-TR" dirty="0"/>
              <a:t>denir. </a:t>
            </a:r>
          </a:p>
          <a:p>
            <a:pPr lvl="1" algn="just">
              <a:lnSpc>
                <a:spcPct val="150000"/>
              </a:lnSpc>
              <a:buFont typeface="Wingdings" panose="05000000000000000000" pitchFamily="2" charset="2"/>
              <a:buChar char="§"/>
            </a:pPr>
            <a:r>
              <a:rPr lang="tr-TR" dirty="0"/>
              <a:t>Genel  olarak, </a:t>
            </a:r>
            <a:r>
              <a:rPr lang="tr-TR" dirty="0" err="1"/>
              <a:t>plasma</a:t>
            </a:r>
            <a:r>
              <a:rPr lang="tr-TR" dirty="0"/>
              <a:t> </a:t>
            </a:r>
            <a:r>
              <a:rPr lang="tr-TR" dirty="0" err="1"/>
              <a:t>ozmolaritesi</a:t>
            </a:r>
            <a:r>
              <a:rPr lang="tr-TR" dirty="0"/>
              <a:t> hafif düşer. </a:t>
            </a:r>
          </a:p>
          <a:p>
            <a:pPr lvl="1" algn="just">
              <a:lnSpc>
                <a:spcPct val="150000"/>
              </a:lnSpc>
              <a:buFont typeface="Wingdings" panose="05000000000000000000" pitchFamily="2" charset="2"/>
              <a:buChar char="§"/>
            </a:pPr>
            <a:r>
              <a:rPr lang="tr-TR" dirty="0"/>
              <a:t>Bu kişilerin idrar sodyumu düşük ve idrarı </a:t>
            </a:r>
            <a:r>
              <a:rPr lang="tr-TR" dirty="0" err="1"/>
              <a:t>dilüedir</a:t>
            </a:r>
            <a:r>
              <a:rPr lang="tr-TR" dirty="0"/>
              <a:t>. </a:t>
            </a:r>
          </a:p>
          <a:p>
            <a:pPr lvl="1" algn="just">
              <a:lnSpc>
                <a:spcPct val="150000"/>
              </a:lnSpc>
              <a:buFont typeface="Wingdings" panose="05000000000000000000" pitchFamily="2" charset="2"/>
              <a:buChar char="§"/>
            </a:pPr>
            <a:r>
              <a:rPr lang="tr-TR" dirty="0" err="1"/>
              <a:t>Hiponatremi</a:t>
            </a:r>
            <a:r>
              <a:rPr lang="tr-TR" dirty="0"/>
              <a:t> sıvı alımındaki azalmaya çabuk tepki verir. </a:t>
            </a:r>
          </a:p>
          <a:p>
            <a:pPr>
              <a:buFont typeface="Wingdings" panose="05000000000000000000" pitchFamily="2" charset="2"/>
              <a:buChar char="v"/>
            </a:pPr>
            <a:endParaRPr lang="tr-TR" sz="2200" dirty="0">
              <a:solidFill>
                <a:schemeClr val="tx1">
                  <a:lumMod val="85000"/>
                  <a:lumOff val="15000"/>
                </a:schemeClr>
              </a:solidFill>
            </a:endParaRPr>
          </a:p>
        </p:txBody>
      </p:sp>
      <p:pic>
        <p:nvPicPr>
          <p:cNvPr id="5" name="Resim 4">
            <a:extLst>
              <a:ext uri="{FF2B5EF4-FFF2-40B4-BE49-F238E27FC236}">
                <a16:creationId xmlns:a16="http://schemas.microsoft.com/office/drawing/2014/main" id="{1546C1EF-11BF-4A14-9276-679AD0BA8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4770" y="0"/>
            <a:ext cx="4477230" cy="6316277"/>
          </a:xfrm>
          <a:prstGeom prst="rect">
            <a:avLst/>
          </a:prstGeom>
        </p:spPr>
      </p:pic>
    </p:spTree>
    <p:extLst>
      <p:ext uri="{BB962C8B-B14F-4D97-AF65-F5344CB8AC3E}">
        <p14:creationId xmlns:p14="http://schemas.microsoft.com/office/powerpoint/2010/main" val="1610476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err="1"/>
              <a:t>Na</a:t>
            </a:r>
            <a:endParaRPr lang="tr-TR" b="1" dirty="0"/>
          </a:p>
        </p:txBody>
      </p:sp>
      <p:graphicFrame>
        <p:nvGraphicFramePr>
          <p:cNvPr id="4" name="Tablo 4">
            <a:extLst>
              <a:ext uri="{FF2B5EF4-FFF2-40B4-BE49-F238E27FC236}">
                <a16:creationId xmlns:a16="http://schemas.microsoft.com/office/drawing/2014/main" id="{ED36F2D2-B3C7-4F80-B540-EDD951774A5F}"/>
              </a:ext>
            </a:extLst>
          </p:cNvPr>
          <p:cNvGraphicFramePr>
            <a:graphicFrameLocks noGrp="1"/>
          </p:cNvGraphicFramePr>
          <p:nvPr>
            <p:ph idx="1"/>
            <p:extLst>
              <p:ext uri="{D42A27DB-BD31-4B8C-83A1-F6EECF244321}">
                <p14:modId xmlns:p14="http://schemas.microsoft.com/office/powerpoint/2010/main" val="1264789894"/>
              </p:ext>
            </p:extLst>
          </p:nvPr>
        </p:nvGraphicFramePr>
        <p:xfrm>
          <a:off x="4679575" y="1737360"/>
          <a:ext cx="7512425" cy="4257040"/>
        </p:xfrm>
        <a:graphic>
          <a:graphicData uri="http://schemas.openxmlformats.org/drawingml/2006/table">
            <a:tbl>
              <a:tblPr firstRow="1" bandRow="1">
                <a:tableStyleId>{5C22544A-7EE6-4342-B048-85BDC9FD1C3A}</a:tableStyleId>
              </a:tblPr>
              <a:tblGrid>
                <a:gridCol w="3486934">
                  <a:extLst>
                    <a:ext uri="{9D8B030D-6E8A-4147-A177-3AD203B41FA5}">
                      <a16:colId xmlns:a16="http://schemas.microsoft.com/office/drawing/2014/main" val="1193992293"/>
                    </a:ext>
                  </a:extLst>
                </a:gridCol>
                <a:gridCol w="4025491">
                  <a:extLst>
                    <a:ext uri="{9D8B030D-6E8A-4147-A177-3AD203B41FA5}">
                      <a16:colId xmlns:a16="http://schemas.microsoft.com/office/drawing/2014/main" val="3364110186"/>
                    </a:ext>
                  </a:extLst>
                </a:gridCol>
              </a:tblGrid>
              <a:tr h="0">
                <a:tc gridSpan="2">
                  <a:txBody>
                    <a:bodyPr/>
                    <a:lstStyle/>
                    <a:p>
                      <a:r>
                        <a:rPr lang="tr-TR" dirty="0" err="1"/>
                        <a:t>Hiponatremi</a:t>
                      </a:r>
                      <a:r>
                        <a:rPr lang="tr-TR" dirty="0"/>
                        <a:t> Sınıflandırması</a:t>
                      </a:r>
                    </a:p>
                  </a:txBody>
                  <a:tcPr/>
                </a:tc>
                <a:tc hMerge="1">
                  <a:txBody>
                    <a:bodyPr/>
                    <a:lstStyle/>
                    <a:p>
                      <a:endParaRPr lang="tr-TR" dirty="0"/>
                    </a:p>
                  </a:txBody>
                  <a:tcPr/>
                </a:tc>
                <a:extLst>
                  <a:ext uri="{0D108BD9-81ED-4DB2-BD59-A6C34878D82A}">
                    <a16:rowId xmlns:a16="http://schemas.microsoft.com/office/drawing/2014/main" val="855788133"/>
                  </a:ext>
                </a:extLst>
              </a:tr>
              <a:tr h="370840">
                <a:tc>
                  <a:txBody>
                    <a:bodyPr/>
                    <a:lstStyle/>
                    <a:p>
                      <a:pPr algn="ctr"/>
                      <a:r>
                        <a:rPr lang="tr-TR" sz="1300" b="1" dirty="0"/>
                        <a:t>Klinik bulgular</a:t>
                      </a:r>
                    </a:p>
                  </a:txBody>
                  <a:tcPr/>
                </a:tc>
                <a:tc>
                  <a:txBody>
                    <a:bodyPr/>
                    <a:lstStyle/>
                    <a:p>
                      <a:pPr algn="ctr"/>
                      <a:r>
                        <a:rPr lang="tr-TR" sz="1300" b="1" dirty="0"/>
                        <a:t>Nedenler </a:t>
                      </a:r>
                    </a:p>
                  </a:txBody>
                  <a:tcPr/>
                </a:tc>
                <a:extLst>
                  <a:ext uri="{0D108BD9-81ED-4DB2-BD59-A6C34878D82A}">
                    <a16:rowId xmlns:a16="http://schemas.microsoft.com/office/drawing/2014/main" val="4020719137"/>
                  </a:ext>
                </a:extLst>
              </a:tr>
              <a:tr h="0">
                <a:tc gridSpan="2">
                  <a:txBody>
                    <a:bodyPr/>
                    <a:lstStyle/>
                    <a:p>
                      <a:r>
                        <a:rPr lang="tr-TR" sz="1300" b="1" dirty="0"/>
                        <a:t>VOLÜM DEPRESYONU</a:t>
                      </a:r>
                    </a:p>
                  </a:txBody>
                  <a:tcPr/>
                </a:tc>
                <a:tc hMerge="1">
                  <a:txBody>
                    <a:bodyPr/>
                    <a:lstStyle/>
                    <a:p>
                      <a:endParaRPr lang="tr-TR" sz="1300" dirty="0"/>
                    </a:p>
                  </a:txBody>
                  <a:tcPr/>
                </a:tc>
                <a:extLst>
                  <a:ext uri="{0D108BD9-81ED-4DB2-BD59-A6C34878D82A}">
                    <a16:rowId xmlns:a16="http://schemas.microsoft.com/office/drawing/2014/main" val="2389311013"/>
                  </a:ext>
                </a:extLst>
              </a:tr>
              <a:tr h="0">
                <a:tc>
                  <a:txBody>
                    <a:bodyPr/>
                    <a:lstStyle/>
                    <a:p>
                      <a:r>
                        <a:rPr lang="tr-TR" sz="1300" i="1" dirty="0"/>
                        <a:t>Taşikardi</a:t>
                      </a:r>
                    </a:p>
                    <a:p>
                      <a:r>
                        <a:rPr lang="tr-TR" sz="1300" i="1" dirty="0"/>
                        <a:t>Hipotansiyon</a:t>
                      </a:r>
                    </a:p>
                    <a:p>
                      <a:r>
                        <a:rPr lang="tr-TR" sz="1300" i="1" dirty="0"/>
                        <a:t>İdrar </a:t>
                      </a:r>
                      <a:r>
                        <a:rPr lang="tr-TR" sz="1300" i="1" dirty="0" err="1"/>
                        <a:t>Na</a:t>
                      </a:r>
                      <a:r>
                        <a:rPr lang="tr-TR" sz="1300" i="1" dirty="0"/>
                        <a:t>&lt;30 </a:t>
                      </a:r>
                      <a:r>
                        <a:rPr lang="tr-TR" sz="1300" i="1" dirty="0" err="1"/>
                        <a:t>mmol</a:t>
                      </a:r>
                      <a:r>
                        <a:rPr lang="tr-TR" sz="1300" i="1" dirty="0"/>
                        <a:t>/L (</a:t>
                      </a:r>
                      <a:r>
                        <a:rPr lang="tr-TR" sz="1300" i="1" dirty="0" err="1"/>
                        <a:t>non</a:t>
                      </a:r>
                      <a:r>
                        <a:rPr lang="tr-TR" sz="1300" i="1" dirty="0"/>
                        <a:t> </a:t>
                      </a:r>
                      <a:r>
                        <a:rPr lang="tr-TR" sz="1300" i="1" dirty="0" err="1"/>
                        <a:t>renal</a:t>
                      </a:r>
                      <a:r>
                        <a:rPr lang="tr-TR" sz="1300" i="1" dirty="0"/>
                        <a:t> kayıplarda)</a:t>
                      </a:r>
                    </a:p>
                    <a:p>
                      <a:r>
                        <a:rPr lang="tr-TR" sz="1300" i="1" dirty="0"/>
                        <a:t>İdrar </a:t>
                      </a:r>
                      <a:r>
                        <a:rPr lang="tr-TR" sz="1300" i="1" dirty="0" err="1"/>
                        <a:t>osmolalitesi</a:t>
                      </a:r>
                      <a:r>
                        <a:rPr lang="tr-TR" sz="1300" i="1" dirty="0"/>
                        <a:t> &gt;100 </a:t>
                      </a:r>
                      <a:r>
                        <a:rPr lang="tr-TR" sz="1300" i="1" dirty="0" err="1"/>
                        <a:t>mOsm</a:t>
                      </a:r>
                      <a:r>
                        <a:rPr lang="tr-TR" sz="1300" i="1" dirty="0"/>
                        <a:t>/k H₂O</a:t>
                      </a:r>
                    </a:p>
                    <a:p>
                      <a:r>
                        <a:rPr lang="tr-TR" sz="1300" i="1" dirty="0"/>
                        <a:t>Artmış idrar </a:t>
                      </a:r>
                      <a:r>
                        <a:rPr lang="tr-TR" sz="1300" i="1" dirty="0" err="1"/>
                        <a:t>osmolaritesi</a:t>
                      </a:r>
                      <a:endParaRPr lang="tr-TR" sz="1300" i="1" dirty="0"/>
                    </a:p>
                  </a:txBody>
                  <a:tcPr/>
                </a:tc>
                <a:tc>
                  <a:txBody>
                    <a:bodyPr/>
                    <a:lstStyle/>
                    <a:p>
                      <a:r>
                        <a:rPr lang="tr-TR" sz="1300" dirty="0"/>
                        <a:t>GI kayıplar: Kusma, </a:t>
                      </a:r>
                      <a:r>
                        <a:rPr lang="tr-TR" sz="1300" dirty="0" err="1"/>
                        <a:t>diyare</a:t>
                      </a:r>
                      <a:endParaRPr lang="tr-TR" sz="1300" dirty="0"/>
                    </a:p>
                    <a:p>
                      <a:r>
                        <a:rPr lang="tr-TR" sz="1300" dirty="0" err="1"/>
                        <a:t>Renal</a:t>
                      </a:r>
                      <a:r>
                        <a:rPr lang="tr-TR" sz="1300" dirty="0"/>
                        <a:t> kayıplar: </a:t>
                      </a:r>
                      <a:r>
                        <a:rPr lang="tr-TR" sz="1300" dirty="0" err="1"/>
                        <a:t>Diüretikler</a:t>
                      </a:r>
                      <a:r>
                        <a:rPr lang="tr-TR" sz="1300" dirty="0"/>
                        <a:t>, KBY, </a:t>
                      </a:r>
                      <a:r>
                        <a:rPr lang="tr-TR" sz="1300" dirty="0" err="1"/>
                        <a:t>tuzz</a:t>
                      </a:r>
                      <a:r>
                        <a:rPr lang="tr-TR" sz="1300" dirty="0"/>
                        <a:t> kaybettiren </a:t>
                      </a:r>
                      <a:r>
                        <a:rPr lang="tr-TR" sz="1300" dirty="0" err="1"/>
                        <a:t>nefropatiler</a:t>
                      </a:r>
                      <a:endParaRPr lang="tr-TR" sz="1300" dirty="0"/>
                    </a:p>
                    <a:p>
                      <a:r>
                        <a:rPr lang="tr-TR" sz="1300" dirty="0"/>
                        <a:t>Deri kayıpları: Yanıklar</a:t>
                      </a:r>
                      <a:endParaRPr lang="tr-TR" sz="1300" i="1" dirty="0"/>
                    </a:p>
                  </a:txBody>
                  <a:tcPr/>
                </a:tc>
                <a:extLst>
                  <a:ext uri="{0D108BD9-81ED-4DB2-BD59-A6C34878D82A}">
                    <a16:rowId xmlns:a16="http://schemas.microsoft.com/office/drawing/2014/main" val="3470968134"/>
                  </a:ext>
                </a:extLst>
              </a:tr>
              <a:tr h="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300" b="1" dirty="0"/>
                        <a:t>VOLÜM OVERLOAD</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300" dirty="0"/>
                    </a:p>
                  </a:txBody>
                  <a:tcPr/>
                </a:tc>
                <a:extLst>
                  <a:ext uri="{0D108BD9-81ED-4DB2-BD59-A6C34878D82A}">
                    <a16:rowId xmlns:a16="http://schemas.microsoft.com/office/drawing/2014/main" val="1124433033"/>
                  </a:ext>
                </a:extLst>
              </a:tr>
              <a:tr h="215406">
                <a:tc>
                  <a:txBody>
                    <a:bodyPr/>
                    <a:lstStyle/>
                    <a:p>
                      <a:r>
                        <a:rPr lang="tr-TR" sz="1300" i="1" dirty="0"/>
                        <a:t>Ödem </a:t>
                      </a:r>
                    </a:p>
                    <a:p>
                      <a:r>
                        <a:rPr lang="tr-TR" sz="1300" i="1" dirty="0"/>
                        <a:t>İdrar </a:t>
                      </a:r>
                      <a:r>
                        <a:rPr lang="tr-TR" sz="1300" i="1" dirty="0" err="1"/>
                        <a:t>Na</a:t>
                      </a:r>
                      <a:r>
                        <a:rPr lang="tr-TR" sz="1300" i="1" dirty="0"/>
                        <a:t>&lt; 10mEq/L</a:t>
                      </a:r>
                    </a:p>
                    <a:p>
                      <a:r>
                        <a:rPr lang="tr-TR" sz="1300" i="1" dirty="0"/>
                        <a:t>Yüksek idrar </a:t>
                      </a:r>
                      <a:r>
                        <a:rPr lang="tr-TR" sz="1300" i="1" dirty="0" err="1"/>
                        <a:t>osmolaritesi</a:t>
                      </a:r>
                      <a:endParaRPr lang="tr-TR" sz="1300" i="1" dirty="0"/>
                    </a:p>
                  </a:txBody>
                  <a:tcPr/>
                </a:tc>
                <a:tc>
                  <a:txBody>
                    <a:bodyPr/>
                    <a:lstStyle/>
                    <a:p>
                      <a:r>
                        <a:rPr lang="tr-TR" sz="1300" i="0"/>
                        <a:t>Konjestif kalp yetmezliği</a:t>
                      </a:r>
                    </a:p>
                    <a:p>
                      <a:r>
                        <a:rPr lang="tr-TR" sz="1300" i="0"/>
                        <a:t>Nefrotik sendrom</a:t>
                      </a:r>
                    </a:p>
                    <a:p>
                      <a:r>
                        <a:rPr lang="tr-TR" sz="1300" i="0"/>
                        <a:t>Siroz </a:t>
                      </a:r>
                      <a:endParaRPr lang="tr-TR" sz="1300" i="1" dirty="0"/>
                    </a:p>
                  </a:txBody>
                  <a:tcPr/>
                </a:tc>
                <a:extLst>
                  <a:ext uri="{0D108BD9-81ED-4DB2-BD59-A6C34878D82A}">
                    <a16:rowId xmlns:a16="http://schemas.microsoft.com/office/drawing/2014/main" val="2609106773"/>
                  </a:ext>
                </a:extLst>
              </a:tr>
              <a:tr h="0">
                <a:tc>
                  <a:txBody>
                    <a:bodyPr/>
                    <a:lstStyle/>
                    <a:p>
                      <a:r>
                        <a:rPr lang="tr-TR" sz="1300" b="1" i="0" dirty="0" err="1"/>
                        <a:t>Övolemik</a:t>
                      </a:r>
                      <a:endParaRPr lang="tr-TR" sz="1300" b="1" i="0" dirty="0"/>
                    </a:p>
                  </a:txBody>
                  <a:tcPr/>
                </a:tc>
                <a:tc>
                  <a:txBody>
                    <a:bodyPr/>
                    <a:lstStyle/>
                    <a:p>
                      <a:r>
                        <a:rPr lang="tr-TR" sz="1300" b="1" i="0"/>
                        <a:t>Uygunsuz ADH salınımı sendromu</a:t>
                      </a:r>
                      <a:endParaRPr lang="tr-TR" sz="1300" b="1" i="0" dirty="0"/>
                    </a:p>
                  </a:txBody>
                  <a:tcPr/>
                </a:tc>
                <a:extLst>
                  <a:ext uri="{0D108BD9-81ED-4DB2-BD59-A6C34878D82A}">
                    <a16:rowId xmlns:a16="http://schemas.microsoft.com/office/drawing/2014/main" val="3406441418"/>
                  </a:ext>
                </a:extLst>
              </a:tr>
              <a:tr h="370840">
                <a:tc>
                  <a:txBody>
                    <a:bodyPr/>
                    <a:lstStyle/>
                    <a:p>
                      <a:r>
                        <a:rPr lang="tr-TR" sz="1300" i="1" dirty="0"/>
                        <a:t>Ödem veya </a:t>
                      </a:r>
                      <a:r>
                        <a:rPr lang="tr-TR" sz="1300" i="1" dirty="0" err="1"/>
                        <a:t>dehidrasyon</a:t>
                      </a:r>
                      <a:r>
                        <a:rPr lang="tr-TR" sz="1300" i="1" dirty="0"/>
                        <a:t> bulgusu yok</a:t>
                      </a:r>
                    </a:p>
                    <a:p>
                      <a:r>
                        <a:rPr lang="tr-TR" sz="1300" i="1" dirty="0"/>
                        <a:t>İdrar </a:t>
                      </a:r>
                      <a:r>
                        <a:rPr lang="tr-TR" sz="1300" i="1" dirty="0" err="1"/>
                        <a:t>Na</a:t>
                      </a:r>
                      <a:r>
                        <a:rPr lang="tr-TR" sz="1300" i="1" dirty="0"/>
                        <a:t>&gt;30mmol/L (</a:t>
                      </a:r>
                      <a:r>
                        <a:rPr lang="tr-TR" sz="1300" i="1" dirty="0" err="1"/>
                        <a:t>Na</a:t>
                      </a:r>
                      <a:r>
                        <a:rPr lang="tr-TR" sz="1300" i="1" dirty="0"/>
                        <a:t> kısıtlı diyet olmadıkça)</a:t>
                      </a:r>
                    </a:p>
                    <a:p>
                      <a:r>
                        <a:rPr lang="tr-TR" sz="1300" i="1" dirty="0"/>
                        <a:t>İdrar </a:t>
                      </a:r>
                      <a:r>
                        <a:rPr lang="tr-TR" sz="1300" i="1" dirty="0" err="1"/>
                        <a:t>osmolalitesi</a:t>
                      </a:r>
                      <a:endParaRPr lang="tr-TR" sz="1300" i="1" dirty="0"/>
                    </a:p>
                    <a:p>
                      <a:r>
                        <a:rPr lang="tr-TR" sz="1300" i="1" dirty="0" err="1"/>
                        <a:t>Psikojenik</a:t>
                      </a:r>
                      <a:r>
                        <a:rPr lang="tr-TR" sz="1300" i="1" dirty="0"/>
                        <a:t> </a:t>
                      </a:r>
                      <a:r>
                        <a:rPr lang="tr-TR" sz="1300" i="1" dirty="0" err="1"/>
                        <a:t>polidipsi</a:t>
                      </a:r>
                      <a:endParaRPr lang="tr-TR" sz="1300" i="1" dirty="0"/>
                    </a:p>
                  </a:txBody>
                  <a:tcPr/>
                </a:tc>
                <a:tc>
                  <a:txBody>
                    <a:bodyPr/>
                    <a:lstStyle/>
                    <a:p>
                      <a:r>
                        <a:rPr lang="tr-TR" sz="1300" dirty="0"/>
                        <a:t>SSS bozuklukları: enfeksiyon, kitle, kafa travması</a:t>
                      </a:r>
                    </a:p>
                    <a:p>
                      <a:r>
                        <a:rPr lang="tr-TR" sz="1300" dirty="0" err="1"/>
                        <a:t>Pulmoner</a:t>
                      </a:r>
                      <a:r>
                        <a:rPr lang="tr-TR" sz="1300" dirty="0"/>
                        <a:t>: Akciğer kanseri, enfeksiyon</a:t>
                      </a:r>
                    </a:p>
                    <a:p>
                      <a:r>
                        <a:rPr lang="tr-TR" sz="1300" dirty="0"/>
                        <a:t>İlaçlar: </a:t>
                      </a:r>
                      <a:r>
                        <a:rPr lang="tr-TR" sz="1300" dirty="0" err="1"/>
                        <a:t>Klorpropamid</a:t>
                      </a:r>
                      <a:r>
                        <a:rPr lang="tr-TR" sz="1300" dirty="0"/>
                        <a:t>, </a:t>
                      </a:r>
                      <a:r>
                        <a:rPr lang="tr-TR" sz="1300" dirty="0" err="1"/>
                        <a:t>opoidler</a:t>
                      </a:r>
                      <a:r>
                        <a:rPr lang="tr-TR" sz="1300" dirty="0"/>
                        <a:t>, nikotin, </a:t>
                      </a:r>
                      <a:r>
                        <a:rPr lang="tr-TR" sz="1300" dirty="0" err="1"/>
                        <a:t>vinkristin</a:t>
                      </a:r>
                      <a:r>
                        <a:rPr lang="tr-TR" sz="1300" dirty="0"/>
                        <a:t>, </a:t>
                      </a:r>
                      <a:r>
                        <a:rPr lang="tr-TR" sz="1300" dirty="0" err="1"/>
                        <a:t>SSRI’lar</a:t>
                      </a:r>
                      <a:endParaRPr lang="tr-TR" sz="1300" i="1" dirty="0"/>
                    </a:p>
                  </a:txBody>
                  <a:tcPr/>
                </a:tc>
                <a:extLst>
                  <a:ext uri="{0D108BD9-81ED-4DB2-BD59-A6C34878D82A}">
                    <a16:rowId xmlns:a16="http://schemas.microsoft.com/office/drawing/2014/main" val="1470055252"/>
                  </a:ext>
                </a:extLst>
              </a:tr>
            </a:tbl>
          </a:graphicData>
        </a:graphic>
      </p:graphicFrame>
      <p:pic>
        <p:nvPicPr>
          <p:cNvPr id="5" name="Resim 4">
            <a:extLst>
              <a:ext uri="{FF2B5EF4-FFF2-40B4-BE49-F238E27FC236}">
                <a16:creationId xmlns:a16="http://schemas.microsoft.com/office/drawing/2014/main" id="{0F6E7A71-04F7-4CAC-8D43-8EB47D18D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83" y="1737360"/>
            <a:ext cx="4604092" cy="4257040"/>
          </a:xfrm>
          <a:prstGeom prst="rect">
            <a:avLst/>
          </a:prstGeom>
        </p:spPr>
      </p:pic>
    </p:spTree>
    <p:extLst>
      <p:ext uri="{BB962C8B-B14F-4D97-AF65-F5344CB8AC3E}">
        <p14:creationId xmlns:p14="http://schemas.microsoft.com/office/powerpoint/2010/main" val="12580763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err="1"/>
              <a:t>Na</a:t>
            </a:r>
            <a:endParaRPr lang="tr-TR" b="1" dirty="0"/>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p:txBody>
          <a:bodyPr>
            <a:normAutofit/>
          </a:bodyPr>
          <a:lstStyle/>
          <a:p>
            <a:pPr>
              <a:lnSpc>
                <a:spcPct val="150000"/>
              </a:lnSpc>
              <a:buFont typeface="Wingdings" panose="05000000000000000000" pitchFamily="2" charset="2"/>
              <a:buChar char="v"/>
            </a:pPr>
            <a:r>
              <a:rPr lang="tr-TR" dirty="0"/>
              <a:t>Klinik olarak </a:t>
            </a:r>
            <a:r>
              <a:rPr lang="tr-TR" b="1" dirty="0" err="1"/>
              <a:t>hipernatremi</a:t>
            </a:r>
            <a:r>
              <a:rPr lang="tr-TR" dirty="0"/>
              <a:t>; </a:t>
            </a:r>
          </a:p>
          <a:p>
            <a:pPr lvl="1">
              <a:lnSpc>
                <a:spcPct val="150000"/>
              </a:lnSpc>
              <a:buFont typeface="Wingdings" panose="05000000000000000000" pitchFamily="2" charset="2"/>
              <a:buChar char="v"/>
            </a:pPr>
            <a:r>
              <a:rPr lang="tr-TR" dirty="0"/>
              <a:t>Genel olarak belirgin bir alta yatan tıbbı hastalığın varlığında ortaya çıkar. </a:t>
            </a:r>
          </a:p>
          <a:p>
            <a:pPr lvl="1">
              <a:lnSpc>
                <a:spcPct val="150000"/>
              </a:lnSpc>
              <a:buFont typeface="Wingdings" panose="05000000000000000000" pitchFamily="2" charset="2"/>
              <a:buChar char="v"/>
            </a:pPr>
            <a:r>
              <a:rPr lang="tr-TR" dirty="0"/>
              <a:t>Başlıca nedenler, </a:t>
            </a:r>
            <a:r>
              <a:rPr lang="tr-TR" b="1" dirty="0"/>
              <a:t>yetersiz su alımı veya aşırı su atılımı</a:t>
            </a:r>
          </a:p>
          <a:p>
            <a:pPr>
              <a:lnSpc>
                <a:spcPct val="150000"/>
              </a:lnSpc>
              <a:buFont typeface="Wingdings" panose="05000000000000000000" pitchFamily="2" charset="2"/>
              <a:buChar char="v"/>
            </a:pPr>
            <a:r>
              <a:rPr lang="tr-TR" dirty="0"/>
              <a:t>Klinik değerlendirme net olmadığında, idrar </a:t>
            </a:r>
            <a:r>
              <a:rPr lang="tr-TR" dirty="0" err="1"/>
              <a:t>osmolalitesinin</a:t>
            </a:r>
            <a:r>
              <a:rPr lang="tr-TR" dirty="0"/>
              <a:t> ölçümü yararlıdır</a:t>
            </a:r>
          </a:p>
          <a:p>
            <a:pPr lvl="1">
              <a:lnSpc>
                <a:spcPct val="150000"/>
              </a:lnSpc>
              <a:buFont typeface="Wingdings" panose="05000000000000000000" pitchFamily="2" charset="2"/>
              <a:buChar char="v"/>
            </a:pPr>
            <a:r>
              <a:rPr lang="tr-TR" dirty="0" err="1"/>
              <a:t>Hipernatremi</a:t>
            </a:r>
            <a:r>
              <a:rPr lang="tr-TR" dirty="0"/>
              <a:t> ve yetersiz su alımı durumunda, idrar </a:t>
            </a:r>
            <a:r>
              <a:rPr lang="tr-TR" dirty="0" err="1"/>
              <a:t>ozmolalitesi</a:t>
            </a:r>
            <a:r>
              <a:rPr lang="tr-TR" dirty="0"/>
              <a:t> 800 </a:t>
            </a:r>
            <a:r>
              <a:rPr lang="tr-TR" dirty="0" err="1"/>
              <a:t>mOsm</a:t>
            </a:r>
            <a:r>
              <a:rPr lang="tr-TR" dirty="0"/>
              <a:t>/kg </a:t>
            </a:r>
            <a:r>
              <a:rPr lang="tr-TR" dirty="0" err="1"/>
              <a:t>H₂O’dan</a:t>
            </a:r>
            <a:r>
              <a:rPr lang="tr-TR" dirty="0"/>
              <a:t> daha fazla olmak üzere maksimal derecede konsantredir.</a:t>
            </a:r>
          </a:p>
          <a:p>
            <a:pPr marL="201168" lvl="1" indent="0">
              <a:lnSpc>
                <a:spcPct val="150000"/>
              </a:lnSpc>
              <a:buNone/>
            </a:pPr>
            <a:endParaRPr lang="tr-TR" dirty="0">
              <a:solidFill>
                <a:schemeClr val="tx1">
                  <a:lumMod val="85000"/>
                  <a:lumOff val="15000"/>
                </a:schemeClr>
              </a:solidFill>
            </a:endParaRPr>
          </a:p>
        </p:txBody>
      </p:sp>
    </p:spTree>
    <p:extLst>
      <p:ext uri="{BB962C8B-B14F-4D97-AF65-F5344CB8AC3E}">
        <p14:creationId xmlns:p14="http://schemas.microsoft.com/office/powerpoint/2010/main" val="16934996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err="1"/>
              <a:t>Na</a:t>
            </a:r>
            <a:endParaRPr lang="tr-TR" b="1" dirty="0"/>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7478102" cy="4424437"/>
          </a:xfrm>
        </p:spPr>
        <p:txBody>
          <a:bodyPr>
            <a:normAutofit/>
          </a:bodyPr>
          <a:lstStyle/>
          <a:p>
            <a:pPr>
              <a:lnSpc>
                <a:spcPct val="150000"/>
              </a:lnSpc>
              <a:buFont typeface="Wingdings" panose="05000000000000000000" pitchFamily="2" charset="2"/>
              <a:buChar char="v"/>
            </a:pPr>
            <a:r>
              <a:rPr lang="tr-TR" dirty="0"/>
              <a:t>Eğer idrar </a:t>
            </a:r>
            <a:r>
              <a:rPr lang="tr-TR" dirty="0" err="1"/>
              <a:t>ozmolalitesi</a:t>
            </a:r>
            <a:r>
              <a:rPr lang="tr-TR" dirty="0"/>
              <a:t> 800 </a:t>
            </a:r>
            <a:r>
              <a:rPr lang="tr-TR" dirty="0" err="1"/>
              <a:t>mOsm</a:t>
            </a:r>
            <a:r>
              <a:rPr lang="tr-TR" dirty="0"/>
              <a:t>/kg </a:t>
            </a:r>
            <a:r>
              <a:rPr lang="tr-TR" dirty="0" err="1"/>
              <a:t>H₂O’dan</a:t>
            </a:r>
            <a:r>
              <a:rPr lang="tr-TR" dirty="0"/>
              <a:t> düşükse, </a:t>
            </a:r>
          </a:p>
          <a:p>
            <a:pPr lvl="1">
              <a:lnSpc>
                <a:spcPct val="150000"/>
              </a:lnSpc>
              <a:buFont typeface="Wingdings" panose="05000000000000000000" pitchFamily="2" charset="2"/>
              <a:buChar char="§"/>
            </a:pPr>
            <a:r>
              <a:rPr lang="tr-TR" dirty="0" err="1"/>
              <a:t>Renal</a:t>
            </a:r>
            <a:r>
              <a:rPr lang="tr-TR" dirty="0"/>
              <a:t> konsantrasyon bozukluğu var demektir</a:t>
            </a:r>
          </a:p>
          <a:p>
            <a:pPr lvl="1">
              <a:lnSpc>
                <a:spcPct val="150000"/>
              </a:lnSpc>
              <a:buFont typeface="Wingdings" panose="05000000000000000000" pitchFamily="2" charset="2"/>
              <a:buChar char="§"/>
            </a:pPr>
            <a:r>
              <a:rPr lang="tr-TR" dirty="0"/>
              <a:t>Bir </a:t>
            </a:r>
            <a:r>
              <a:rPr lang="tr-TR" dirty="0" err="1"/>
              <a:t>ozmotik</a:t>
            </a:r>
            <a:r>
              <a:rPr lang="tr-TR" dirty="0"/>
              <a:t> </a:t>
            </a:r>
            <a:r>
              <a:rPr lang="tr-TR" dirty="0" err="1"/>
              <a:t>diürez</a:t>
            </a:r>
            <a:r>
              <a:rPr lang="tr-TR" dirty="0"/>
              <a:t> olan </a:t>
            </a:r>
            <a:r>
              <a:rPr lang="tr-TR" dirty="0" err="1"/>
              <a:t>Hiperglisemi</a:t>
            </a:r>
            <a:r>
              <a:rPr lang="tr-TR" dirty="0"/>
              <a:t> veya </a:t>
            </a:r>
            <a:r>
              <a:rPr lang="tr-TR" dirty="0" err="1"/>
              <a:t>Diabetes</a:t>
            </a:r>
            <a:r>
              <a:rPr lang="tr-TR" dirty="0"/>
              <a:t> </a:t>
            </a:r>
            <a:r>
              <a:rPr lang="tr-TR" dirty="0" err="1"/>
              <a:t>insipidus</a:t>
            </a:r>
            <a:r>
              <a:rPr lang="tr-TR" dirty="0"/>
              <a:t> ile birlikte </a:t>
            </a:r>
          </a:p>
          <a:p>
            <a:pPr>
              <a:lnSpc>
                <a:spcPct val="150000"/>
              </a:lnSpc>
              <a:buFont typeface="Wingdings" panose="05000000000000000000" pitchFamily="2" charset="2"/>
              <a:buChar char="v"/>
            </a:pPr>
            <a:r>
              <a:rPr lang="tr-TR" dirty="0" err="1"/>
              <a:t>Desmopressinin</a:t>
            </a:r>
            <a:r>
              <a:rPr lang="tr-TR" dirty="0"/>
              <a:t> uygulanmasından sonra idrar </a:t>
            </a:r>
            <a:r>
              <a:rPr lang="tr-TR" dirty="0" err="1"/>
              <a:t>osmolalitesinde</a:t>
            </a:r>
            <a:r>
              <a:rPr lang="tr-TR" dirty="0"/>
              <a:t> bir artış </a:t>
            </a:r>
          </a:p>
          <a:p>
            <a:pPr lvl="1">
              <a:lnSpc>
                <a:spcPct val="150000"/>
              </a:lnSpc>
              <a:buFont typeface="Wingdings" panose="05000000000000000000" pitchFamily="2" charset="2"/>
              <a:buChar char="§"/>
            </a:pPr>
            <a:r>
              <a:rPr lang="tr-TR" dirty="0"/>
              <a:t>Santral </a:t>
            </a:r>
            <a:r>
              <a:rPr lang="tr-TR" dirty="0" err="1"/>
              <a:t>diabetes</a:t>
            </a:r>
            <a:r>
              <a:rPr lang="tr-TR" dirty="0"/>
              <a:t> </a:t>
            </a:r>
            <a:r>
              <a:rPr lang="tr-TR" dirty="0" err="1"/>
              <a:t>insipidusu</a:t>
            </a:r>
            <a:r>
              <a:rPr lang="tr-TR" dirty="0"/>
              <a:t>, </a:t>
            </a:r>
            <a:r>
              <a:rPr lang="tr-TR" dirty="0" err="1"/>
              <a:t>Nefrojenik</a:t>
            </a:r>
            <a:r>
              <a:rPr lang="tr-TR" dirty="0"/>
              <a:t> </a:t>
            </a:r>
            <a:r>
              <a:rPr lang="tr-TR" dirty="0" err="1"/>
              <a:t>diabetes</a:t>
            </a:r>
            <a:r>
              <a:rPr lang="tr-TR" dirty="0"/>
              <a:t> </a:t>
            </a:r>
            <a:r>
              <a:rPr lang="tr-TR" dirty="0" err="1"/>
              <a:t>insipidus’dan</a:t>
            </a:r>
            <a:r>
              <a:rPr lang="tr-TR" dirty="0"/>
              <a:t> ayırt eder.</a:t>
            </a:r>
          </a:p>
          <a:p>
            <a:pPr>
              <a:lnSpc>
                <a:spcPct val="150000"/>
              </a:lnSpc>
              <a:buFont typeface="Wingdings" panose="05000000000000000000" pitchFamily="2" charset="2"/>
              <a:buChar char="v"/>
            </a:pPr>
            <a:r>
              <a:rPr lang="tr-TR" dirty="0"/>
              <a:t>Daha seyrek olarak</a:t>
            </a:r>
          </a:p>
          <a:p>
            <a:pPr lvl="1">
              <a:lnSpc>
                <a:spcPct val="150000"/>
              </a:lnSpc>
              <a:buFont typeface="Wingdings" panose="05000000000000000000" pitchFamily="2" charset="2"/>
              <a:buChar char="v"/>
            </a:pPr>
            <a:r>
              <a:rPr lang="tr-TR" dirty="0" err="1"/>
              <a:t>Hipertonik</a:t>
            </a:r>
            <a:r>
              <a:rPr lang="tr-TR" dirty="0"/>
              <a:t> </a:t>
            </a:r>
            <a:r>
              <a:rPr lang="tr-TR" dirty="0" err="1"/>
              <a:t>intravenöz</a:t>
            </a:r>
            <a:r>
              <a:rPr lang="tr-TR" dirty="0"/>
              <a:t> sıvılar, tuzlu suda neredeyse boğulma ve </a:t>
            </a:r>
            <a:r>
              <a:rPr lang="tr-TR" dirty="0" err="1"/>
              <a:t>hipertonik</a:t>
            </a:r>
            <a:r>
              <a:rPr lang="tr-TR" dirty="0"/>
              <a:t> diyaliz</a:t>
            </a:r>
          </a:p>
        </p:txBody>
      </p:sp>
      <p:pic>
        <p:nvPicPr>
          <p:cNvPr id="5" name="Resim 4" descr="metin içeren bir resim&#10;&#10;Açıklama otomatik olarak oluşturuldu">
            <a:extLst>
              <a:ext uri="{FF2B5EF4-FFF2-40B4-BE49-F238E27FC236}">
                <a16:creationId xmlns:a16="http://schemas.microsoft.com/office/drawing/2014/main" id="{2A8EBD68-41A7-4D5C-B295-D7CBEC4ED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0384" y="1845733"/>
            <a:ext cx="3341615" cy="4424438"/>
          </a:xfrm>
          <a:prstGeom prst="rect">
            <a:avLst/>
          </a:prstGeom>
        </p:spPr>
      </p:pic>
    </p:spTree>
    <p:extLst>
      <p:ext uri="{BB962C8B-B14F-4D97-AF65-F5344CB8AC3E}">
        <p14:creationId xmlns:p14="http://schemas.microsoft.com/office/powerpoint/2010/main" val="15820019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K </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4523334" cy="4478226"/>
          </a:xfrm>
        </p:spPr>
        <p:txBody>
          <a:bodyPr>
            <a:normAutofit/>
          </a:bodyPr>
          <a:lstStyle/>
          <a:p>
            <a:pPr>
              <a:lnSpc>
                <a:spcPct val="150000"/>
              </a:lnSpc>
              <a:buFont typeface="Wingdings" panose="05000000000000000000" pitchFamily="2" charset="2"/>
              <a:buChar char="v"/>
            </a:pPr>
            <a:r>
              <a:rPr lang="tr-TR" dirty="0"/>
              <a:t>Vücuttaki en bol miktardaki katyon</a:t>
            </a:r>
          </a:p>
          <a:p>
            <a:pPr>
              <a:lnSpc>
                <a:spcPct val="150000"/>
              </a:lnSpc>
              <a:buFont typeface="Wingdings" panose="05000000000000000000" pitchFamily="2" charset="2"/>
              <a:buChar char="v"/>
            </a:pPr>
            <a:r>
              <a:rPr lang="tr-TR" dirty="0" err="1"/>
              <a:t>İntrasellüler</a:t>
            </a:r>
            <a:r>
              <a:rPr lang="tr-TR" dirty="0"/>
              <a:t> boşlukta </a:t>
            </a:r>
            <a:r>
              <a:rPr lang="tr-TR" dirty="0" err="1"/>
              <a:t>ekstrasellüler</a:t>
            </a:r>
            <a:r>
              <a:rPr lang="tr-TR" dirty="0"/>
              <a:t> sıvılardan çok daha yüksek bir </a:t>
            </a:r>
            <a:r>
              <a:rPr lang="tr-TR" dirty="0" err="1"/>
              <a:t>konstrasyona</a:t>
            </a:r>
            <a:r>
              <a:rPr lang="tr-TR" dirty="0"/>
              <a:t> sahip </a:t>
            </a:r>
          </a:p>
          <a:p>
            <a:pPr>
              <a:lnSpc>
                <a:spcPct val="150000"/>
              </a:lnSpc>
              <a:buFont typeface="Wingdings" panose="05000000000000000000" pitchFamily="2" charset="2"/>
              <a:buChar char="v"/>
            </a:pPr>
            <a:r>
              <a:rPr lang="tr-TR" dirty="0"/>
              <a:t>Dalgalanan potasyum alımına rağmen normal potasyum düzeyleri, böbrek salgılanması ayarlamaları ile korunur.</a:t>
            </a:r>
          </a:p>
        </p:txBody>
      </p:sp>
      <p:graphicFrame>
        <p:nvGraphicFramePr>
          <p:cNvPr id="4" name="Tablo 4">
            <a:extLst>
              <a:ext uri="{FF2B5EF4-FFF2-40B4-BE49-F238E27FC236}">
                <a16:creationId xmlns:a16="http://schemas.microsoft.com/office/drawing/2014/main" id="{A74788CF-0361-4157-9C1D-7E2D2DB5AF44}"/>
              </a:ext>
            </a:extLst>
          </p:cNvPr>
          <p:cNvGraphicFramePr>
            <a:graphicFrameLocks/>
          </p:cNvGraphicFramePr>
          <p:nvPr>
            <p:extLst>
              <p:ext uri="{D42A27DB-BD31-4B8C-83A1-F6EECF244321}">
                <p14:modId xmlns:p14="http://schemas.microsoft.com/office/powerpoint/2010/main" val="136796872"/>
              </p:ext>
            </p:extLst>
          </p:nvPr>
        </p:nvGraphicFramePr>
        <p:xfrm>
          <a:off x="5620614" y="1211766"/>
          <a:ext cx="6571386" cy="5187958"/>
        </p:xfrm>
        <a:graphic>
          <a:graphicData uri="http://schemas.openxmlformats.org/drawingml/2006/table">
            <a:tbl>
              <a:tblPr firstRow="1" bandRow="1">
                <a:tableStyleId>{5C22544A-7EE6-4342-B048-85BDC9FD1C3A}</a:tableStyleId>
              </a:tblPr>
              <a:tblGrid>
                <a:gridCol w="3313356">
                  <a:extLst>
                    <a:ext uri="{9D8B030D-6E8A-4147-A177-3AD203B41FA5}">
                      <a16:colId xmlns:a16="http://schemas.microsoft.com/office/drawing/2014/main" val="2930037218"/>
                    </a:ext>
                  </a:extLst>
                </a:gridCol>
                <a:gridCol w="3258030">
                  <a:extLst>
                    <a:ext uri="{9D8B030D-6E8A-4147-A177-3AD203B41FA5}">
                      <a16:colId xmlns:a16="http://schemas.microsoft.com/office/drawing/2014/main" val="3147216994"/>
                    </a:ext>
                  </a:extLst>
                </a:gridCol>
              </a:tblGrid>
              <a:tr h="370840">
                <a:tc gridSpan="2">
                  <a:txBody>
                    <a:bodyPr/>
                    <a:lstStyle/>
                    <a:p>
                      <a:pPr algn="ctr"/>
                      <a:r>
                        <a:rPr lang="tr-TR" sz="1500" dirty="0"/>
                        <a:t>Anormal Potasyum Düzeylerinin Nedenleri</a:t>
                      </a:r>
                    </a:p>
                  </a:txBody>
                  <a:tcPr/>
                </a:tc>
                <a:tc hMerge="1">
                  <a:txBody>
                    <a:bodyPr/>
                    <a:lstStyle/>
                    <a:p>
                      <a:endParaRPr lang="tr-TR" dirty="0"/>
                    </a:p>
                  </a:txBody>
                  <a:tcPr/>
                </a:tc>
                <a:extLst>
                  <a:ext uri="{0D108BD9-81ED-4DB2-BD59-A6C34878D82A}">
                    <a16:rowId xmlns:a16="http://schemas.microsoft.com/office/drawing/2014/main" val="722507905"/>
                  </a:ext>
                </a:extLst>
              </a:tr>
              <a:tr h="303260">
                <a:tc>
                  <a:txBody>
                    <a:bodyPr/>
                    <a:lstStyle/>
                    <a:p>
                      <a:pPr algn="ctr"/>
                      <a:r>
                        <a:rPr lang="tr-TR" sz="1300" b="1" dirty="0" err="1"/>
                        <a:t>Hiperkalemi</a:t>
                      </a:r>
                      <a:r>
                        <a:rPr lang="tr-TR" sz="1300" b="1" dirty="0"/>
                        <a:t> </a:t>
                      </a:r>
                    </a:p>
                  </a:txBody>
                  <a:tcPr/>
                </a:tc>
                <a:tc>
                  <a:txBody>
                    <a:bodyPr/>
                    <a:lstStyle/>
                    <a:p>
                      <a:pPr algn="ctr"/>
                      <a:r>
                        <a:rPr lang="tr-TR" sz="1300" b="1" dirty="0" err="1"/>
                        <a:t>Hipokalemi</a:t>
                      </a:r>
                      <a:r>
                        <a:rPr lang="tr-TR" sz="1300" b="1" dirty="0"/>
                        <a:t> </a:t>
                      </a:r>
                    </a:p>
                  </a:txBody>
                  <a:tcPr/>
                </a:tc>
                <a:extLst>
                  <a:ext uri="{0D108BD9-81ED-4DB2-BD59-A6C34878D82A}">
                    <a16:rowId xmlns:a16="http://schemas.microsoft.com/office/drawing/2014/main" val="3258261642"/>
                  </a:ext>
                </a:extLst>
              </a:tr>
              <a:tr h="370840">
                <a:tc>
                  <a:txBody>
                    <a:bodyPr/>
                    <a:lstStyle/>
                    <a:p>
                      <a:r>
                        <a:rPr lang="tr-TR" sz="1100" dirty="0" err="1"/>
                        <a:t>Trombositoz</a:t>
                      </a:r>
                      <a:endParaRPr lang="tr-TR" sz="1100" dirty="0"/>
                    </a:p>
                    <a:p>
                      <a:r>
                        <a:rPr lang="tr-TR" sz="1100" dirty="0" err="1"/>
                        <a:t>Lökositoz</a:t>
                      </a:r>
                      <a:endParaRPr lang="tr-TR" sz="1100" dirty="0"/>
                    </a:p>
                    <a:p>
                      <a:r>
                        <a:rPr lang="tr-TR" sz="1100" dirty="0" err="1"/>
                        <a:t>Venipunktur</a:t>
                      </a:r>
                      <a:r>
                        <a:rPr lang="tr-TR" sz="1100" dirty="0"/>
                        <a:t> sırasında uzun süre turnike kullanımı</a:t>
                      </a:r>
                    </a:p>
                    <a:p>
                      <a:r>
                        <a:rPr lang="tr-TR" sz="1100" dirty="0" err="1"/>
                        <a:t>Hemoliz</a:t>
                      </a:r>
                      <a:endParaRPr lang="tr-TR" sz="1100" dirty="0"/>
                    </a:p>
                  </a:txBody>
                  <a:tcPr/>
                </a:tc>
                <a:tc>
                  <a:txBody>
                    <a:bodyPr/>
                    <a:lstStyle/>
                    <a:p>
                      <a:r>
                        <a:rPr lang="tr-TR" sz="1100" dirty="0" err="1"/>
                        <a:t>Malnutisyon</a:t>
                      </a:r>
                      <a:endParaRPr lang="tr-TR" sz="1100" dirty="0"/>
                    </a:p>
                    <a:p>
                      <a:r>
                        <a:rPr lang="tr-TR" sz="1100" dirty="0"/>
                        <a:t>Alkolizm</a:t>
                      </a:r>
                    </a:p>
                    <a:p>
                      <a:endParaRPr lang="tr-TR" sz="1100" dirty="0"/>
                    </a:p>
                  </a:txBody>
                  <a:tcPr/>
                </a:tc>
                <a:extLst>
                  <a:ext uri="{0D108BD9-81ED-4DB2-BD59-A6C34878D82A}">
                    <a16:rowId xmlns:a16="http://schemas.microsoft.com/office/drawing/2014/main" val="3199680391"/>
                  </a:ext>
                </a:extLst>
              </a:tr>
              <a:tr h="254893">
                <a:tc>
                  <a:txBody>
                    <a:bodyPr/>
                    <a:lstStyle/>
                    <a:p>
                      <a:r>
                        <a:rPr lang="tr-TR" sz="1100" dirty="0"/>
                        <a:t>AZALMIŞ EKSKRESYON</a:t>
                      </a:r>
                    </a:p>
                  </a:txBody>
                  <a:tcPr/>
                </a:tc>
                <a:tc>
                  <a:txBody>
                    <a:bodyPr/>
                    <a:lstStyle/>
                    <a:p>
                      <a:r>
                        <a:rPr lang="tr-TR" sz="1100" dirty="0"/>
                        <a:t>RENAL KAYIPLAR</a:t>
                      </a:r>
                    </a:p>
                  </a:txBody>
                  <a:tcPr/>
                </a:tc>
                <a:extLst>
                  <a:ext uri="{0D108BD9-81ED-4DB2-BD59-A6C34878D82A}">
                    <a16:rowId xmlns:a16="http://schemas.microsoft.com/office/drawing/2014/main" val="124316193"/>
                  </a:ext>
                </a:extLst>
              </a:tr>
              <a:tr h="458950">
                <a:tc>
                  <a:txBody>
                    <a:bodyPr/>
                    <a:lstStyle/>
                    <a:p>
                      <a:r>
                        <a:rPr lang="tr-TR" sz="1100" dirty="0" err="1"/>
                        <a:t>Oligüri</a:t>
                      </a:r>
                      <a:endParaRPr lang="tr-TR" sz="1100" dirty="0"/>
                    </a:p>
                    <a:p>
                      <a:r>
                        <a:rPr lang="tr-TR" sz="1100" dirty="0" err="1"/>
                        <a:t>Renal</a:t>
                      </a:r>
                      <a:r>
                        <a:rPr lang="tr-TR" sz="1100" dirty="0"/>
                        <a:t> yetmezlik</a:t>
                      </a:r>
                    </a:p>
                    <a:p>
                      <a:r>
                        <a:rPr lang="tr-TR" sz="1100" dirty="0" err="1"/>
                        <a:t>Hiporeninemşk</a:t>
                      </a:r>
                      <a:r>
                        <a:rPr lang="tr-TR" sz="1100" dirty="0"/>
                        <a:t> </a:t>
                      </a:r>
                      <a:r>
                        <a:rPr lang="tr-TR" sz="1100" dirty="0" err="1"/>
                        <a:t>hipoaldosteronizm</a:t>
                      </a:r>
                      <a:endParaRPr lang="tr-TR" sz="1100" dirty="0"/>
                    </a:p>
                    <a:p>
                      <a:r>
                        <a:rPr lang="tr-TR" sz="1100" dirty="0"/>
                        <a:t>Adrenal yetmezlik</a:t>
                      </a:r>
                    </a:p>
                    <a:p>
                      <a:r>
                        <a:rPr lang="tr-TR" sz="1100" dirty="0"/>
                        <a:t>Tip 4 </a:t>
                      </a:r>
                      <a:r>
                        <a:rPr lang="tr-TR" sz="1100" dirty="0" err="1"/>
                        <a:t>renal</a:t>
                      </a:r>
                      <a:r>
                        <a:rPr lang="tr-TR" sz="1100" dirty="0"/>
                        <a:t> </a:t>
                      </a:r>
                      <a:r>
                        <a:rPr lang="tr-TR" sz="1100" dirty="0" err="1"/>
                        <a:t>tubuler</a:t>
                      </a:r>
                      <a:r>
                        <a:rPr lang="tr-TR" sz="1100" dirty="0"/>
                        <a:t> </a:t>
                      </a:r>
                      <a:r>
                        <a:rPr lang="tr-TR" sz="1100" dirty="0" err="1"/>
                        <a:t>asidoz</a:t>
                      </a:r>
                      <a:endParaRPr lang="tr-TR" sz="1100" dirty="0"/>
                    </a:p>
                  </a:txBody>
                  <a:tcPr/>
                </a:tc>
                <a:tc>
                  <a:txBody>
                    <a:bodyPr/>
                    <a:lstStyle/>
                    <a:p>
                      <a:r>
                        <a:rPr lang="tr-TR" sz="1100" dirty="0" err="1"/>
                        <a:t>Diürez</a:t>
                      </a:r>
                      <a:r>
                        <a:rPr lang="tr-TR" sz="1100" dirty="0"/>
                        <a:t> </a:t>
                      </a:r>
                    </a:p>
                    <a:p>
                      <a:r>
                        <a:rPr lang="tr-TR" sz="1100" dirty="0" err="1"/>
                        <a:t>Renal</a:t>
                      </a:r>
                      <a:r>
                        <a:rPr lang="tr-TR" sz="1100" dirty="0"/>
                        <a:t> </a:t>
                      </a:r>
                      <a:r>
                        <a:rPr lang="tr-TR" sz="1100" dirty="0" err="1"/>
                        <a:t>tubuler</a:t>
                      </a:r>
                      <a:r>
                        <a:rPr lang="tr-TR" sz="1100" dirty="0"/>
                        <a:t> </a:t>
                      </a:r>
                      <a:r>
                        <a:rPr lang="tr-TR" sz="1100" dirty="0" err="1"/>
                        <a:t>asidoz</a:t>
                      </a:r>
                      <a:r>
                        <a:rPr lang="tr-TR" sz="1100" dirty="0"/>
                        <a:t>, </a:t>
                      </a:r>
                      <a:r>
                        <a:rPr lang="tr-TR" sz="1100" dirty="0" err="1"/>
                        <a:t>proksimal</a:t>
                      </a:r>
                      <a:r>
                        <a:rPr lang="tr-TR" sz="1100" dirty="0"/>
                        <a:t> ve </a:t>
                      </a:r>
                      <a:r>
                        <a:rPr lang="tr-TR" sz="1100" dirty="0" err="1"/>
                        <a:t>distal</a:t>
                      </a:r>
                      <a:r>
                        <a:rPr lang="tr-TR" sz="1100" dirty="0"/>
                        <a:t> tipler</a:t>
                      </a:r>
                    </a:p>
                    <a:p>
                      <a:r>
                        <a:rPr lang="tr-TR" sz="1100" dirty="0" err="1"/>
                        <a:t>Hipomagnezemi</a:t>
                      </a:r>
                      <a:endParaRPr lang="tr-TR" sz="1100" dirty="0"/>
                    </a:p>
                    <a:p>
                      <a:r>
                        <a:rPr lang="tr-TR" sz="1100" dirty="0" err="1"/>
                        <a:t>Hiperaldosteronizm</a:t>
                      </a:r>
                      <a:endParaRPr lang="tr-TR" sz="1100" dirty="0"/>
                    </a:p>
                    <a:p>
                      <a:r>
                        <a:rPr lang="tr-TR" sz="1100" dirty="0" err="1"/>
                        <a:t>Cushing</a:t>
                      </a:r>
                      <a:r>
                        <a:rPr lang="tr-TR" sz="1100" dirty="0"/>
                        <a:t> sendromu</a:t>
                      </a:r>
                    </a:p>
                  </a:txBody>
                  <a:tcPr/>
                </a:tc>
                <a:extLst>
                  <a:ext uri="{0D108BD9-81ED-4DB2-BD59-A6C34878D82A}">
                    <a16:rowId xmlns:a16="http://schemas.microsoft.com/office/drawing/2014/main" val="3589364352"/>
                  </a:ext>
                </a:extLst>
              </a:tr>
              <a:tr h="274103">
                <a:tc>
                  <a:txBody>
                    <a:bodyPr/>
                    <a:lstStyle/>
                    <a:p>
                      <a:r>
                        <a:rPr lang="tr-TR" sz="1100" dirty="0"/>
                        <a:t>HÜCRESEL ŞİFTLER</a:t>
                      </a:r>
                    </a:p>
                  </a:txBody>
                  <a:tcPr/>
                </a:tc>
                <a:tc>
                  <a:txBody>
                    <a:bodyPr/>
                    <a:lstStyle/>
                    <a:p>
                      <a:r>
                        <a:rPr lang="tr-TR" sz="1100" dirty="0"/>
                        <a:t>HÜCRESEL ŞİFTLER</a:t>
                      </a:r>
                    </a:p>
                  </a:txBody>
                  <a:tcPr/>
                </a:tc>
                <a:extLst>
                  <a:ext uri="{0D108BD9-81ED-4DB2-BD59-A6C34878D82A}">
                    <a16:rowId xmlns:a16="http://schemas.microsoft.com/office/drawing/2014/main" val="4276038634"/>
                  </a:ext>
                </a:extLst>
              </a:tr>
              <a:tr h="370840">
                <a:tc>
                  <a:txBody>
                    <a:bodyPr/>
                    <a:lstStyle/>
                    <a:p>
                      <a:r>
                        <a:rPr lang="tr-TR" sz="1100" dirty="0"/>
                        <a:t>Akut </a:t>
                      </a:r>
                      <a:r>
                        <a:rPr lang="tr-TR" sz="1100" dirty="0" err="1"/>
                        <a:t>asidoz</a:t>
                      </a:r>
                      <a:r>
                        <a:rPr lang="tr-TR" sz="1100" dirty="0"/>
                        <a:t> </a:t>
                      </a:r>
                    </a:p>
                    <a:p>
                      <a:r>
                        <a:rPr lang="tr-TR" sz="1100" dirty="0"/>
                        <a:t>İnsülin eksikliği</a:t>
                      </a:r>
                    </a:p>
                    <a:p>
                      <a:r>
                        <a:rPr lang="tr-TR" sz="1100" dirty="0" err="1"/>
                        <a:t>Rabdomiyoliz</a:t>
                      </a:r>
                      <a:endParaRPr lang="tr-TR" sz="1100" dirty="0"/>
                    </a:p>
                  </a:txBody>
                  <a:tcPr/>
                </a:tc>
                <a:tc>
                  <a:txBody>
                    <a:bodyPr/>
                    <a:lstStyle/>
                    <a:p>
                      <a:r>
                        <a:rPr lang="tr-TR" sz="1100" dirty="0" err="1"/>
                        <a:t>Alkaloz</a:t>
                      </a:r>
                      <a:endParaRPr lang="tr-TR" sz="1100" dirty="0"/>
                    </a:p>
                    <a:p>
                      <a:r>
                        <a:rPr lang="el-GR" sz="1100" dirty="0"/>
                        <a:t>β</a:t>
                      </a:r>
                      <a:r>
                        <a:rPr lang="tr-TR" sz="1100" dirty="0"/>
                        <a:t>-</a:t>
                      </a:r>
                      <a:r>
                        <a:rPr lang="tr-TR" sz="1100" dirty="0" err="1"/>
                        <a:t>adrenerjik</a:t>
                      </a:r>
                      <a:r>
                        <a:rPr lang="tr-TR" sz="1100" dirty="0"/>
                        <a:t> terapi</a:t>
                      </a:r>
                    </a:p>
                    <a:p>
                      <a:r>
                        <a:rPr lang="tr-TR" sz="1100" dirty="0"/>
                        <a:t>Aşırı </a:t>
                      </a:r>
                      <a:r>
                        <a:rPr lang="tr-TR" sz="1100" dirty="0" err="1"/>
                        <a:t>katekolamin</a:t>
                      </a:r>
                      <a:r>
                        <a:rPr lang="tr-TR" sz="1100" dirty="0"/>
                        <a:t> </a:t>
                      </a:r>
                    </a:p>
                  </a:txBody>
                  <a:tcPr/>
                </a:tc>
                <a:extLst>
                  <a:ext uri="{0D108BD9-81ED-4DB2-BD59-A6C34878D82A}">
                    <a16:rowId xmlns:a16="http://schemas.microsoft.com/office/drawing/2014/main" val="3093198263"/>
                  </a:ext>
                </a:extLst>
              </a:tr>
              <a:tr h="262115">
                <a:tc>
                  <a:txBody>
                    <a:bodyPr/>
                    <a:lstStyle/>
                    <a:p>
                      <a:r>
                        <a:rPr lang="tr-TR" sz="1100" dirty="0"/>
                        <a:t>İLAÇLAR</a:t>
                      </a:r>
                    </a:p>
                  </a:txBody>
                  <a:tcPr/>
                </a:tc>
                <a:tc>
                  <a:txBody>
                    <a:bodyPr/>
                    <a:lstStyle/>
                    <a:p>
                      <a:r>
                        <a:rPr lang="tr-TR" sz="1100" dirty="0"/>
                        <a:t>İLAÇLAR</a:t>
                      </a:r>
                    </a:p>
                  </a:txBody>
                  <a:tcPr/>
                </a:tc>
                <a:extLst>
                  <a:ext uri="{0D108BD9-81ED-4DB2-BD59-A6C34878D82A}">
                    <a16:rowId xmlns:a16="http://schemas.microsoft.com/office/drawing/2014/main" val="897105882"/>
                  </a:ext>
                </a:extLst>
              </a:tr>
              <a:tr h="370840">
                <a:tc>
                  <a:txBody>
                    <a:bodyPr/>
                    <a:lstStyle/>
                    <a:p>
                      <a:r>
                        <a:rPr lang="el-GR" sz="1100" dirty="0"/>
                        <a:t>Β</a:t>
                      </a:r>
                      <a:r>
                        <a:rPr lang="tr-TR" sz="1100" dirty="0"/>
                        <a:t>-</a:t>
                      </a:r>
                      <a:r>
                        <a:rPr lang="tr-TR" sz="1100" dirty="0" err="1"/>
                        <a:t>Blokorler</a:t>
                      </a:r>
                      <a:endParaRPr lang="tr-TR" sz="1100" dirty="0"/>
                    </a:p>
                    <a:p>
                      <a:r>
                        <a:rPr lang="tr-TR" sz="1100" dirty="0" err="1"/>
                        <a:t>Anjiotensin</a:t>
                      </a:r>
                      <a:r>
                        <a:rPr lang="tr-TR" sz="1100" dirty="0"/>
                        <a:t> </a:t>
                      </a:r>
                      <a:r>
                        <a:rPr lang="tr-TR" sz="1100" dirty="0" err="1"/>
                        <a:t>konverting</a:t>
                      </a:r>
                      <a:r>
                        <a:rPr lang="tr-TR" sz="1100" dirty="0"/>
                        <a:t> enzim inhibitörleri</a:t>
                      </a:r>
                    </a:p>
                    <a:p>
                      <a:r>
                        <a:rPr lang="tr-TR" sz="1100" dirty="0" err="1"/>
                        <a:t>Anjiotensin</a:t>
                      </a:r>
                      <a:r>
                        <a:rPr lang="tr-TR" sz="1100" dirty="0"/>
                        <a:t> reseptör </a:t>
                      </a:r>
                      <a:r>
                        <a:rPr lang="tr-TR" sz="1100" dirty="0" err="1"/>
                        <a:t>blökerleri</a:t>
                      </a:r>
                      <a:endParaRPr lang="tr-TR" sz="1100" dirty="0"/>
                    </a:p>
                    <a:p>
                      <a:r>
                        <a:rPr lang="tr-TR" sz="1100" dirty="0" err="1"/>
                        <a:t>Spironolakton</a:t>
                      </a:r>
                      <a:endParaRPr lang="tr-TR" sz="1100" dirty="0"/>
                    </a:p>
                    <a:p>
                      <a:r>
                        <a:rPr lang="tr-TR" sz="1100" dirty="0" err="1"/>
                        <a:t>Amilorid</a:t>
                      </a:r>
                      <a:endParaRPr lang="tr-TR" sz="1100" dirty="0"/>
                    </a:p>
                    <a:p>
                      <a:r>
                        <a:rPr lang="tr-TR" sz="1100" dirty="0"/>
                        <a:t>NSAİD</a:t>
                      </a:r>
                    </a:p>
                    <a:p>
                      <a:r>
                        <a:rPr lang="tr-TR" sz="1100" dirty="0" err="1"/>
                        <a:t>Heparin</a:t>
                      </a:r>
                      <a:endParaRPr lang="tr-TR" sz="1100" dirty="0"/>
                    </a:p>
                    <a:p>
                      <a:r>
                        <a:rPr lang="tr-TR" sz="1100" dirty="0" err="1"/>
                        <a:t>Siklosporin</a:t>
                      </a:r>
                      <a:endParaRPr lang="tr-TR" sz="1100" dirty="0"/>
                    </a:p>
                  </a:txBody>
                  <a:tcPr/>
                </a:tc>
                <a:tc>
                  <a:txBody>
                    <a:bodyPr/>
                    <a:lstStyle/>
                    <a:p>
                      <a:r>
                        <a:rPr lang="tr-TR" sz="1100" dirty="0" err="1"/>
                        <a:t>Tiyazid</a:t>
                      </a:r>
                      <a:r>
                        <a:rPr lang="tr-TR" sz="1100" dirty="0"/>
                        <a:t> </a:t>
                      </a:r>
                      <a:r>
                        <a:rPr lang="tr-TR" sz="1100" dirty="0" err="1"/>
                        <a:t>diüretikler</a:t>
                      </a:r>
                      <a:endParaRPr lang="tr-TR" sz="1100" dirty="0"/>
                    </a:p>
                    <a:p>
                      <a:r>
                        <a:rPr lang="tr-TR" sz="1100" dirty="0" err="1"/>
                        <a:t>Loop</a:t>
                      </a:r>
                      <a:r>
                        <a:rPr lang="tr-TR" sz="1100" dirty="0"/>
                        <a:t> </a:t>
                      </a:r>
                      <a:r>
                        <a:rPr lang="tr-TR" sz="1100" dirty="0" err="1"/>
                        <a:t>diüretikler</a:t>
                      </a:r>
                      <a:endParaRPr lang="tr-TR" sz="1100" dirty="0"/>
                    </a:p>
                    <a:p>
                      <a:r>
                        <a:rPr lang="tr-TR" sz="1100" dirty="0"/>
                        <a:t>Epinefrin </a:t>
                      </a:r>
                    </a:p>
                    <a:p>
                      <a:r>
                        <a:rPr lang="tr-TR" sz="1100" dirty="0" err="1"/>
                        <a:t>Albuterol</a:t>
                      </a:r>
                      <a:endParaRPr lang="tr-TR" sz="1100" dirty="0"/>
                    </a:p>
                    <a:p>
                      <a:r>
                        <a:rPr lang="tr-TR" sz="1100" dirty="0" err="1"/>
                        <a:t>Meyn</a:t>
                      </a:r>
                      <a:r>
                        <a:rPr lang="tr-TR" sz="1100" dirty="0"/>
                        <a:t> kökü</a:t>
                      </a:r>
                    </a:p>
                    <a:p>
                      <a:r>
                        <a:rPr lang="tr-TR" sz="1100" dirty="0" err="1"/>
                        <a:t>Glukokortikoidler</a:t>
                      </a:r>
                      <a:endParaRPr lang="tr-TR" sz="1100" dirty="0"/>
                    </a:p>
                    <a:p>
                      <a:r>
                        <a:rPr lang="tr-TR" sz="1100" dirty="0" err="1"/>
                        <a:t>Mineralokortikoidler</a:t>
                      </a:r>
                      <a:endParaRPr lang="tr-TR" sz="1100" dirty="0"/>
                    </a:p>
                    <a:p>
                      <a:endParaRPr lang="tr-TR" sz="1100" dirty="0"/>
                    </a:p>
                  </a:txBody>
                  <a:tcPr/>
                </a:tc>
                <a:extLst>
                  <a:ext uri="{0D108BD9-81ED-4DB2-BD59-A6C34878D82A}">
                    <a16:rowId xmlns:a16="http://schemas.microsoft.com/office/drawing/2014/main" val="2955972785"/>
                  </a:ext>
                </a:extLst>
              </a:tr>
            </a:tbl>
          </a:graphicData>
        </a:graphic>
      </p:graphicFrame>
    </p:spTree>
    <p:extLst>
      <p:ext uri="{BB962C8B-B14F-4D97-AF65-F5344CB8AC3E}">
        <p14:creationId xmlns:p14="http://schemas.microsoft.com/office/powerpoint/2010/main" val="6217024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K </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478226"/>
          </a:xfrm>
        </p:spPr>
        <p:txBody>
          <a:bodyPr>
            <a:normAutofit/>
          </a:bodyPr>
          <a:lstStyle/>
          <a:p>
            <a:pPr>
              <a:lnSpc>
                <a:spcPct val="150000"/>
              </a:lnSpc>
              <a:buFont typeface="Wingdings" panose="05000000000000000000" pitchFamily="2" charset="2"/>
              <a:buChar char="v"/>
            </a:pPr>
            <a:r>
              <a:rPr lang="tr-TR" b="1" dirty="0" err="1"/>
              <a:t>Hiperkalemi</a:t>
            </a:r>
            <a:r>
              <a:rPr lang="tr-TR" b="1" dirty="0"/>
              <a:t>, </a:t>
            </a:r>
            <a:r>
              <a:rPr lang="tr-TR" dirty="0"/>
              <a:t>serum potasyum düzeyinin 5.1 </a:t>
            </a:r>
            <a:r>
              <a:rPr lang="tr-TR" dirty="0" err="1"/>
              <a:t>mmol</a:t>
            </a:r>
            <a:r>
              <a:rPr lang="tr-TR" dirty="0"/>
              <a:t>/L’nin üzerinde olması olarak tanımlanır. </a:t>
            </a:r>
          </a:p>
          <a:p>
            <a:pPr lvl="1">
              <a:lnSpc>
                <a:spcPct val="150000"/>
              </a:lnSpc>
              <a:buFont typeface="Wingdings" panose="05000000000000000000" pitchFamily="2" charset="2"/>
              <a:buChar char="§"/>
            </a:pPr>
            <a:r>
              <a:rPr lang="tr-TR" dirty="0" err="1"/>
              <a:t>Trombositoz</a:t>
            </a:r>
            <a:r>
              <a:rPr lang="tr-TR" dirty="0"/>
              <a:t>, </a:t>
            </a:r>
            <a:r>
              <a:rPr lang="tr-TR" dirty="0" err="1"/>
              <a:t>lökositoz</a:t>
            </a:r>
            <a:r>
              <a:rPr lang="tr-TR" dirty="0"/>
              <a:t> veya </a:t>
            </a:r>
            <a:r>
              <a:rPr lang="tr-TR" dirty="0" err="1"/>
              <a:t>flebetomi</a:t>
            </a:r>
            <a:r>
              <a:rPr lang="tr-TR" dirty="0"/>
              <a:t> sırasında </a:t>
            </a:r>
            <a:r>
              <a:rPr lang="tr-TR" dirty="0" err="1"/>
              <a:t>hemoliz</a:t>
            </a:r>
            <a:r>
              <a:rPr lang="tr-TR" dirty="0"/>
              <a:t> ile ilişkili </a:t>
            </a:r>
            <a:r>
              <a:rPr lang="tr-TR" dirty="0" err="1"/>
              <a:t>flebotominin</a:t>
            </a:r>
            <a:r>
              <a:rPr lang="tr-TR" dirty="0"/>
              <a:t> </a:t>
            </a:r>
            <a:r>
              <a:rPr lang="tr-TR" dirty="0" err="1"/>
              <a:t>artefaktı</a:t>
            </a:r>
            <a:r>
              <a:rPr lang="tr-TR" dirty="0"/>
              <a:t> (</a:t>
            </a:r>
            <a:r>
              <a:rPr lang="tr-TR" dirty="0" err="1"/>
              <a:t>psödohiperkalemi</a:t>
            </a:r>
            <a:r>
              <a:rPr lang="tr-TR" dirty="0"/>
              <a:t>) olabilir</a:t>
            </a:r>
          </a:p>
          <a:p>
            <a:pPr>
              <a:lnSpc>
                <a:spcPct val="150000"/>
              </a:lnSpc>
              <a:buFont typeface="Wingdings" panose="05000000000000000000" pitchFamily="2" charset="2"/>
              <a:buChar char="v"/>
            </a:pPr>
            <a:r>
              <a:rPr lang="tr-TR" dirty="0"/>
              <a:t>Artan potasyum alımına verilen normal yanıt, </a:t>
            </a:r>
            <a:r>
              <a:rPr lang="tr-TR" dirty="0" err="1"/>
              <a:t>ekskresyonu</a:t>
            </a:r>
            <a:r>
              <a:rPr lang="tr-TR" dirty="0"/>
              <a:t> artırmak olduğundan; </a:t>
            </a:r>
          </a:p>
          <a:p>
            <a:pPr lvl="1">
              <a:lnSpc>
                <a:spcPct val="150000"/>
              </a:lnSpc>
              <a:buFont typeface="Wingdings" panose="05000000000000000000" pitchFamily="2" charset="2"/>
              <a:buChar char="§"/>
            </a:pPr>
            <a:r>
              <a:rPr lang="tr-TR" dirty="0"/>
              <a:t>Potasyum atılımında yetersizlik olmadıkça, artan alımla ilişkilendirilebilir</a:t>
            </a:r>
          </a:p>
          <a:p>
            <a:pPr>
              <a:buFont typeface="Wingdings" panose="05000000000000000000" pitchFamily="2" charset="2"/>
              <a:buChar char="v"/>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1406113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866A52-EC23-437D-9141-A8F92252200D}"/>
              </a:ext>
            </a:extLst>
          </p:cNvPr>
          <p:cNvSpPr>
            <a:spLocks noGrp="1"/>
          </p:cNvSpPr>
          <p:nvPr>
            <p:ph type="title"/>
          </p:nvPr>
        </p:nvSpPr>
        <p:spPr/>
        <p:txBody>
          <a:bodyPr/>
          <a:lstStyle/>
          <a:p>
            <a:r>
              <a:rPr lang="tr-TR" b="1" dirty="0"/>
              <a:t>Hatalı Ölçüm Kaynakları</a:t>
            </a:r>
          </a:p>
        </p:txBody>
      </p:sp>
      <p:sp>
        <p:nvSpPr>
          <p:cNvPr id="3" name="İçerik Yer Tutucusu 2">
            <a:extLst>
              <a:ext uri="{FF2B5EF4-FFF2-40B4-BE49-F238E27FC236}">
                <a16:creationId xmlns:a16="http://schemas.microsoft.com/office/drawing/2014/main" id="{7A54FA91-7FA3-4A31-A22B-6BA19575A07D}"/>
              </a:ext>
            </a:extLst>
          </p:cNvPr>
          <p:cNvSpPr>
            <a:spLocks noGrp="1"/>
          </p:cNvSpPr>
          <p:nvPr>
            <p:ph idx="1"/>
          </p:nvPr>
        </p:nvSpPr>
        <p:spPr>
          <a:xfrm>
            <a:off x="1097280" y="1845733"/>
            <a:ext cx="10058400" cy="4346519"/>
          </a:xfrm>
        </p:spPr>
        <p:txBody>
          <a:bodyPr/>
          <a:lstStyle/>
          <a:p>
            <a:pPr>
              <a:lnSpc>
                <a:spcPct val="150000"/>
              </a:lnSpc>
              <a:buFont typeface="Wingdings" panose="05000000000000000000" pitchFamily="2" charset="2"/>
              <a:buChar char="v"/>
            </a:pPr>
            <a:r>
              <a:rPr lang="tr-TR" dirty="0"/>
              <a:t>Biyolojik Değişkenler</a:t>
            </a:r>
          </a:p>
          <a:p>
            <a:pPr lvl="1">
              <a:lnSpc>
                <a:spcPct val="150000"/>
              </a:lnSpc>
              <a:buFont typeface="Wingdings" panose="05000000000000000000" pitchFamily="2" charset="2"/>
              <a:buChar char="§"/>
            </a:pPr>
            <a:r>
              <a:rPr lang="tr-TR" dirty="0"/>
              <a:t>Fizyolojik Süreçler</a:t>
            </a:r>
          </a:p>
          <a:p>
            <a:pPr lvl="1">
              <a:lnSpc>
                <a:spcPct val="150000"/>
              </a:lnSpc>
              <a:buFont typeface="Wingdings" panose="05000000000000000000" pitchFamily="2" charset="2"/>
              <a:buChar char="§"/>
            </a:pPr>
            <a:r>
              <a:rPr lang="tr-TR" dirty="0"/>
              <a:t>Yapısal Faktörler</a:t>
            </a:r>
          </a:p>
          <a:p>
            <a:pPr lvl="1">
              <a:lnSpc>
                <a:spcPct val="150000"/>
              </a:lnSpc>
              <a:buFont typeface="Wingdings" panose="05000000000000000000" pitchFamily="2" charset="2"/>
              <a:buChar char="§"/>
            </a:pPr>
            <a:r>
              <a:rPr lang="tr-TR" dirty="0" err="1"/>
              <a:t>Ekstrinsik</a:t>
            </a:r>
            <a:r>
              <a:rPr lang="tr-TR" dirty="0"/>
              <a:t> Faktörler</a:t>
            </a:r>
          </a:p>
          <a:p>
            <a:pPr>
              <a:lnSpc>
                <a:spcPct val="150000"/>
              </a:lnSpc>
              <a:buFont typeface="Wingdings" panose="05000000000000000000" pitchFamily="2" charset="2"/>
              <a:buChar char="v"/>
            </a:pPr>
            <a:r>
              <a:rPr lang="tr-TR" dirty="0"/>
              <a:t>Analitik Değişkenler</a:t>
            </a:r>
          </a:p>
          <a:p>
            <a:pPr lvl="1">
              <a:lnSpc>
                <a:spcPct val="150000"/>
              </a:lnSpc>
              <a:buFont typeface="Wingdings" panose="05000000000000000000" pitchFamily="2" charset="2"/>
              <a:buChar char="§"/>
            </a:pPr>
            <a:r>
              <a:rPr lang="tr-TR" dirty="0"/>
              <a:t>Analiz Tekniği</a:t>
            </a:r>
          </a:p>
          <a:p>
            <a:pPr lvl="1">
              <a:lnSpc>
                <a:spcPct val="150000"/>
              </a:lnSpc>
              <a:buFont typeface="Wingdings" panose="05000000000000000000" pitchFamily="2" charset="2"/>
              <a:buChar char="§"/>
            </a:pPr>
            <a:r>
              <a:rPr lang="tr-TR" dirty="0"/>
              <a:t>Numunenin işlenmesindeki farklılıklar</a:t>
            </a:r>
          </a:p>
        </p:txBody>
      </p:sp>
      <p:pic>
        <p:nvPicPr>
          <p:cNvPr id="6" name="Resim 5">
            <a:extLst>
              <a:ext uri="{FF2B5EF4-FFF2-40B4-BE49-F238E27FC236}">
                <a16:creationId xmlns:a16="http://schemas.microsoft.com/office/drawing/2014/main" id="{B79C860B-C610-4B73-841D-FE8B2164D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1033" y="2152958"/>
            <a:ext cx="4974012" cy="3129026"/>
          </a:xfrm>
          <a:prstGeom prst="rect">
            <a:avLst/>
          </a:prstGeom>
        </p:spPr>
      </p:pic>
    </p:spTree>
    <p:extLst>
      <p:ext uri="{BB962C8B-B14F-4D97-AF65-F5344CB8AC3E}">
        <p14:creationId xmlns:p14="http://schemas.microsoft.com/office/powerpoint/2010/main" val="6740615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K </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p:txBody>
          <a:bodyPr>
            <a:normAutofit/>
          </a:bodyPr>
          <a:lstStyle/>
          <a:p>
            <a:pPr>
              <a:lnSpc>
                <a:spcPct val="150000"/>
              </a:lnSpc>
              <a:buFont typeface="Wingdings" panose="05000000000000000000" pitchFamily="2" charset="2"/>
              <a:buChar char="v"/>
            </a:pPr>
            <a:r>
              <a:rPr lang="tr-TR" dirty="0" err="1"/>
              <a:t>İntrasellülerden</a:t>
            </a:r>
            <a:r>
              <a:rPr lang="tr-TR" dirty="0"/>
              <a:t> </a:t>
            </a:r>
            <a:r>
              <a:rPr lang="tr-TR" dirty="0" err="1"/>
              <a:t>ekstrasellüler</a:t>
            </a:r>
            <a:r>
              <a:rPr lang="tr-TR" dirty="0"/>
              <a:t> sıvılara kayması, geçici bir </a:t>
            </a:r>
            <a:r>
              <a:rPr lang="tr-TR" dirty="0" err="1"/>
              <a:t>hiperkalemi</a:t>
            </a:r>
            <a:r>
              <a:rPr lang="tr-TR" dirty="0"/>
              <a:t> ile ilişkilendirilebilir </a:t>
            </a:r>
          </a:p>
          <a:p>
            <a:pPr lvl="1">
              <a:lnSpc>
                <a:spcPct val="150000"/>
              </a:lnSpc>
              <a:buFont typeface="Wingdings" panose="05000000000000000000" pitchFamily="2" charset="2"/>
              <a:buChar char="§"/>
            </a:pPr>
            <a:r>
              <a:rPr lang="tr-TR" dirty="0"/>
              <a:t>Akut </a:t>
            </a:r>
            <a:r>
              <a:rPr lang="tr-TR" dirty="0" err="1"/>
              <a:t>metabolik</a:t>
            </a:r>
            <a:r>
              <a:rPr lang="tr-TR" dirty="0"/>
              <a:t> </a:t>
            </a:r>
            <a:r>
              <a:rPr lang="tr-TR" dirty="0" err="1"/>
              <a:t>asidoz</a:t>
            </a:r>
            <a:r>
              <a:rPr lang="tr-TR" dirty="0"/>
              <a:t>, </a:t>
            </a:r>
          </a:p>
          <a:p>
            <a:pPr lvl="1">
              <a:lnSpc>
                <a:spcPct val="150000"/>
              </a:lnSpc>
              <a:buFont typeface="Wingdings" panose="05000000000000000000" pitchFamily="2" charset="2"/>
              <a:buChar char="§"/>
            </a:pPr>
            <a:r>
              <a:rPr lang="tr-TR" dirty="0"/>
              <a:t>Yanıklar, </a:t>
            </a:r>
          </a:p>
          <a:p>
            <a:pPr lvl="1">
              <a:lnSpc>
                <a:spcPct val="150000"/>
              </a:lnSpc>
              <a:buFont typeface="Wingdings" panose="05000000000000000000" pitchFamily="2" charset="2"/>
              <a:buChar char="§"/>
            </a:pPr>
            <a:r>
              <a:rPr lang="tr-TR" dirty="0"/>
              <a:t>İnsülin eksikliği, </a:t>
            </a:r>
          </a:p>
          <a:p>
            <a:pPr lvl="1">
              <a:lnSpc>
                <a:spcPct val="150000"/>
              </a:lnSpc>
              <a:buFont typeface="Wingdings" panose="05000000000000000000" pitchFamily="2" charset="2"/>
              <a:buChar char="§"/>
            </a:pPr>
            <a:r>
              <a:rPr lang="el-GR" dirty="0"/>
              <a:t>β</a:t>
            </a:r>
            <a:r>
              <a:rPr lang="tr-TR" dirty="0"/>
              <a:t>-</a:t>
            </a:r>
            <a:r>
              <a:rPr lang="tr-TR" dirty="0" err="1"/>
              <a:t>adrenerjik</a:t>
            </a:r>
            <a:r>
              <a:rPr lang="tr-TR" dirty="0"/>
              <a:t> blokaj ve </a:t>
            </a:r>
          </a:p>
          <a:p>
            <a:pPr lvl="1">
              <a:lnSpc>
                <a:spcPct val="150000"/>
              </a:lnSpc>
              <a:buFont typeface="Wingdings" panose="05000000000000000000" pitchFamily="2" charset="2"/>
              <a:buChar char="§"/>
            </a:pPr>
            <a:r>
              <a:rPr lang="tr-TR" dirty="0" err="1"/>
              <a:t>Hemoliz</a:t>
            </a:r>
            <a:endParaRPr lang="tr-TR" dirty="0"/>
          </a:p>
          <a:p>
            <a:pPr>
              <a:buFont typeface="Wingdings" panose="05000000000000000000" pitchFamily="2" charset="2"/>
              <a:buChar char="v"/>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39606732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K </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p:txBody>
          <a:bodyPr>
            <a:normAutofit/>
          </a:bodyPr>
          <a:lstStyle/>
          <a:p>
            <a:pPr>
              <a:lnSpc>
                <a:spcPct val="150000"/>
              </a:lnSpc>
              <a:buFont typeface="Wingdings" panose="05000000000000000000" pitchFamily="2" charset="2"/>
              <a:buChar char="v"/>
            </a:pPr>
            <a:r>
              <a:rPr lang="tr-TR" dirty="0" err="1"/>
              <a:t>Persistan</a:t>
            </a:r>
            <a:r>
              <a:rPr lang="tr-TR" dirty="0"/>
              <a:t> </a:t>
            </a:r>
            <a:r>
              <a:rPr lang="tr-TR" dirty="0" err="1"/>
              <a:t>hiperkalemi</a:t>
            </a:r>
            <a:r>
              <a:rPr lang="tr-TR" dirty="0"/>
              <a:t> genellikle azalan potasyum atılımına bağlıdır</a:t>
            </a:r>
          </a:p>
          <a:p>
            <a:pPr lvl="1">
              <a:lnSpc>
                <a:spcPct val="150000"/>
              </a:lnSpc>
              <a:buFont typeface="Wingdings" panose="05000000000000000000" pitchFamily="2" charset="2"/>
              <a:buChar char="§"/>
            </a:pPr>
            <a:r>
              <a:rPr lang="tr-TR" dirty="0"/>
              <a:t> </a:t>
            </a:r>
            <a:r>
              <a:rPr lang="tr-TR" dirty="0" err="1"/>
              <a:t>Oligüri</a:t>
            </a:r>
            <a:r>
              <a:rPr lang="tr-TR" dirty="0"/>
              <a:t> ve anüri, </a:t>
            </a:r>
            <a:r>
              <a:rPr lang="tr-TR" dirty="0" err="1"/>
              <a:t>hiperkalemi</a:t>
            </a:r>
            <a:r>
              <a:rPr lang="tr-TR" dirty="0"/>
              <a:t> için önemli nedenler</a:t>
            </a:r>
          </a:p>
          <a:p>
            <a:pPr>
              <a:lnSpc>
                <a:spcPct val="150000"/>
              </a:lnSpc>
              <a:buFont typeface="Wingdings" panose="05000000000000000000" pitchFamily="2" charset="2"/>
              <a:buChar char="v"/>
            </a:pPr>
            <a:r>
              <a:rPr lang="tr-TR" dirty="0" err="1"/>
              <a:t>Aldosteron</a:t>
            </a:r>
            <a:r>
              <a:rPr lang="tr-TR" dirty="0"/>
              <a:t> eksikliği azalmış potasyum atılımı için önemli bir neden olduğundan, </a:t>
            </a:r>
          </a:p>
          <a:p>
            <a:pPr lvl="1">
              <a:lnSpc>
                <a:spcPct val="150000"/>
              </a:lnSpc>
              <a:buFont typeface="Wingdings" panose="05000000000000000000" pitchFamily="2" charset="2"/>
              <a:buChar char="§"/>
            </a:pPr>
            <a:r>
              <a:rPr lang="tr-TR" dirty="0" err="1"/>
              <a:t>Hiperrenizm</a:t>
            </a:r>
            <a:r>
              <a:rPr lang="tr-TR" dirty="0"/>
              <a:t>, </a:t>
            </a:r>
            <a:r>
              <a:rPr lang="tr-TR" dirty="0" err="1"/>
              <a:t>Hipoaldestorenizm</a:t>
            </a:r>
            <a:r>
              <a:rPr lang="tr-TR" dirty="0"/>
              <a:t>, </a:t>
            </a:r>
          </a:p>
          <a:p>
            <a:pPr lvl="1">
              <a:lnSpc>
                <a:spcPct val="150000"/>
              </a:lnSpc>
              <a:buFont typeface="Wingdings" panose="05000000000000000000" pitchFamily="2" charset="2"/>
              <a:buChar char="§"/>
            </a:pPr>
            <a:r>
              <a:rPr lang="tr-TR" dirty="0"/>
              <a:t>Tip 4 </a:t>
            </a:r>
            <a:r>
              <a:rPr lang="tr-TR" dirty="0" err="1"/>
              <a:t>renal</a:t>
            </a:r>
            <a:r>
              <a:rPr lang="tr-TR" dirty="0"/>
              <a:t> </a:t>
            </a:r>
            <a:r>
              <a:rPr lang="tr-TR" dirty="0" err="1"/>
              <a:t>tubuler</a:t>
            </a:r>
            <a:r>
              <a:rPr lang="tr-TR" dirty="0"/>
              <a:t> </a:t>
            </a:r>
            <a:r>
              <a:rPr lang="tr-TR" dirty="0" err="1"/>
              <a:t>asidoz</a:t>
            </a:r>
            <a:r>
              <a:rPr lang="tr-TR" dirty="0"/>
              <a:t> ve</a:t>
            </a:r>
          </a:p>
          <a:p>
            <a:pPr lvl="1">
              <a:lnSpc>
                <a:spcPct val="150000"/>
              </a:lnSpc>
              <a:buFont typeface="Wingdings" panose="05000000000000000000" pitchFamily="2" charset="2"/>
              <a:buChar char="§"/>
            </a:pPr>
            <a:r>
              <a:rPr lang="tr-TR" dirty="0" err="1"/>
              <a:t>Aldosteronu</a:t>
            </a:r>
            <a:r>
              <a:rPr lang="tr-TR" dirty="0"/>
              <a:t> </a:t>
            </a:r>
            <a:r>
              <a:rPr lang="tr-TR" dirty="0" err="1"/>
              <a:t>inhibe</a:t>
            </a:r>
            <a:r>
              <a:rPr lang="tr-TR" dirty="0"/>
              <a:t> eden ilaçlarla </a:t>
            </a:r>
            <a:r>
              <a:rPr lang="tr-TR" dirty="0" err="1"/>
              <a:t>hiperkalemi</a:t>
            </a:r>
            <a:r>
              <a:rPr lang="tr-TR" dirty="0"/>
              <a:t> görülür.</a:t>
            </a:r>
          </a:p>
          <a:p>
            <a:pPr>
              <a:buFont typeface="Wingdings" panose="05000000000000000000" pitchFamily="2" charset="2"/>
              <a:buChar char="v"/>
            </a:pPr>
            <a:endParaRPr lang="tr-TR" sz="2200" dirty="0">
              <a:solidFill>
                <a:schemeClr val="tx1">
                  <a:lumMod val="85000"/>
                  <a:lumOff val="15000"/>
                </a:schemeClr>
              </a:solidFill>
            </a:endParaRPr>
          </a:p>
        </p:txBody>
      </p:sp>
      <p:pic>
        <p:nvPicPr>
          <p:cNvPr id="7" name="Resim 6">
            <a:extLst>
              <a:ext uri="{FF2B5EF4-FFF2-40B4-BE49-F238E27FC236}">
                <a16:creationId xmlns:a16="http://schemas.microsoft.com/office/drawing/2014/main" id="{5B4FB2E4-7AD4-458B-AF93-F268E5956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6031" y="4041799"/>
            <a:ext cx="2773257" cy="1935669"/>
          </a:xfrm>
          <a:prstGeom prst="rect">
            <a:avLst/>
          </a:prstGeom>
        </p:spPr>
      </p:pic>
    </p:spTree>
    <p:extLst>
      <p:ext uri="{BB962C8B-B14F-4D97-AF65-F5344CB8AC3E}">
        <p14:creationId xmlns:p14="http://schemas.microsoft.com/office/powerpoint/2010/main" val="14382637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728F9C-14C5-4184-AB22-00BAE7A9778C}"/>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2E221972-7953-4A46-87E7-C77BF73433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78468" y="115261"/>
            <a:ext cx="7687552" cy="4696159"/>
          </a:xfrm>
        </p:spPr>
      </p:pic>
      <p:pic>
        <p:nvPicPr>
          <p:cNvPr id="7" name="Resim 6" descr="metin, gazete, ekran görüntüsü içeren bir resim&#10;&#10;Açıklama otomatik olarak oluşturuldu">
            <a:extLst>
              <a:ext uri="{FF2B5EF4-FFF2-40B4-BE49-F238E27FC236}">
                <a16:creationId xmlns:a16="http://schemas.microsoft.com/office/drawing/2014/main" id="{0AB96B40-B0B3-4E21-B8BE-AACD1C6469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938" y="4696160"/>
            <a:ext cx="7203082" cy="1520224"/>
          </a:xfrm>
          <a:prstGeom prst="rect">
            <a:avLst/>
          </a:prstGeom>
        </p:spPr>
      </p:pic>
    </p:spTree>
    <p:extLst>
      <p:ext uri="{BB962C8B-B14F-4D97-AF65-F5344CB8AC3E}">
        <p14:creationId xmlns:p14="http://schemas.microsoft.com/office/powerpoint/2010/main" val="40798701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K </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570435"/>
          </a:xfrm>
        </p:spPr>
        <p:txBody>
          <a:bodyPr>
            <a:normAutofit/>
          </a:bodyPr>
          <a:lstStyle/>
          <a:p>
            <a:pPr>
              <a:lnSpc>
                <a:spcPct val="150000"/>
              </a:lnSpc>
              <a:buFont typeface="Wingdings" panose="05000000000000000000" pitchFamily="2" charset="2"/>
              <a:buChar char="v"/>
            </a:pPr>
            <a:r>
              <a:rPr lang="tr-TR" sz="2200" b="1" dirty="0" err="1"/>
              <a:t>Hipokalemi</a:t>
            </a:r>
            <a:r>
              <a:rPr lang="tr-TR" sz="2200" dirty="0"/>
              <a:t> 3,5 </a:t>
            </a:r>
            <a:r>
              <a:rPr lang="tr-TR" sz="2200" dirty="0" err="1"/>
              <a:t>mmol</a:t>
            </a:r>
            <a:r>
              <a:rPr lang="tr-TR" sz="2200" dirty="0"/>
              <a:t>/L’den daha az olan serum potasyum düzeyiyle ilişkilidir. </a:t>
            </a:r>
            <a:endParaRPr lang="tr-TR" dirty="0"/>
          </a:p>
          <a:p>
            <a:pPr>
              <a:lnSpc>
                <a:spcPct val="150000"/>
              </a:lnSpc>
              <a:buFont typeface="Wingdings" panose="05000000000000000000" pitchFamily="2" charset="2"/>
              <a:buChar char="v"/>
            </a:pPr>
            <a:r>
              <a:rPr lang="tr-TR" sz="2200" dirty="0" err="1"/>
              <a:t>Geçiçi</a:t>
            </a:r>
            <a:r>
              <a:rPr lang="tr-TR" sz="2200" dirty="0"/>
              <a:t> </a:t>
            </a:r>
            <a:r>
              <a:rPr lang="tr-TR" sz="2200" dirty="0" err="1"/>
              <a:t>hipokalemi</a:t>
            </a:r>
            <a:r>
              <a:rPr lang="tr-TR" sz="2200" dirty="0"/>
              <a:t> atakları,</a:t>
            </a:r>
          </a:p>
          <a:p>
            <a:pPr lvl="1">
              <a:lnSpc>
                <a:spcPct val="150000"/>
              </a:lnSpc>
              <a:buFont typeface="Wingdings" panose="05000000000000000000" pitchFamily="2" charset="2"/>
              <a:buChar char="§"/>
            </a:pPr>
            <a:r>
              <a:rPr lang="tr-TR" sz="2000" dirty="0" err="1"/>
              <a:t>katekolamin</a:t>
            </a:r>
            <a:r>
              <a:rPr lang="tr-TR" sz="2000" dirty="0"/>
              <a:t> artışı, </a:t>
            </a:r>
            <a:r>
              <a:rPr lang="tr-TR" sz="2000" dirty="0" err="1"/>
              <a:t>hiperinsülinemi</a:t>
            </a:r>
            <a:r>
              <a:rPr lang="tr-TR" sz="2000" dirty="0"/>
              <a:t> ve </a:t>
            </a:r>
            <a:r>
              <a:rPr lang="tr-TR" sz="2000" dirty="0" err="1"/>
              <a:t>bronkodilatörler</a:t>
            </a:r>
            <a:r>
              <a:rPr lang="tr-TR" sz="2000" dirty="0"/>
              <a:t> gibi </a:t>
            </a:r>
            <a:r>
              <a:rPr lang="tr-TR" sz="2000" dirty="0" err="1"/>
              <a:t>adrenerjik</a:t>
            </a:r>
            <a:r>
              <a:rPr lang="tr-TR" sz="2000" dirty="0"/>
              <a:t> ilaçlarla</a:t>
            </a:r>
          </a:p>
          <a:p>
            <a:pPr>
              <a:lnSpc>
                <a:spcPct val="150000"/>
              </a:lnSpc>
              <a:buFont typeface="Wingdings" panose="05000000000000000000" pitchFamily="2" charset="2"/>
              <a:buChar char="v"/>
            </a:pPr>
            <a:r>
              <a:rPr lang="tr-TR" sz="2200" dirty="0"/>
              <a:t>Daha sıklıkla, </a:t>
            </a:r>
            <a:r>
              <a:rPr lang="tr-TR" sz="2200" dirty="0" err="1"/>
              <a:t>hipokalemi</a:t>
            </a:r>
            <a:r>
              <a:rPr lang="tr-TR" sz="2200" dirty="0"/>
              <a:t>; </a:t>
            </a:r>
          </a:p>
          <a:p>
            <a:pPr lvl="1">
              <a:lnSpc>
                <a:spcPct val="150000"/>
              </a:lnSpc>
              <a:buFont typeface="Wingdings" panose="05000000000000000000" pitchFamily="2" charset="2"/>
              <a:buChar char="§"/>
            </a:pPr>
            <a:r>
              <a:rPr lang="tr-TR" sz="2000" dirty="0" err="1"/>
              <a:t>Loop</a:t>
            </a:r>
            <a:r>
              <a:rPr lang="tr-TR" sz="2000" dirty="0"/>
              <a:t> veya </a:t>
            </a:r>
            <a:r>
              <a:rPr lang="tr-TR" sz="2000" dirty="0" err="1"/>
              <a:t>tiazid</a:t>
            </a:r>
            <a:r>
              <a:rPr lang="tr-TR" sz="2000" dirty="0"/>
              <a:t> </a:t>
            </a:r>
            <a:r>
              <a:rPr lang="tr-TR" sz="2000" dirty="0" err="1"/>
              <a:t>diüretik</a:t>
            </a:r>
            <a:r>
              <a:rPr lang="tr-TR" sz="2000" dirty="0"/>
              <a:t> tedavisinin veya </a:t>
            </a:r>
          </a:p>
          <a:p>
            <a:pPr lvl="1">
              <a:lnSpc>
                <a:spcPct val="150000"/>
              </a:lnSpc>
              <a:buFont typeface="Wingdings" panose="05000000000000000000" pitchFamily="2" charset="2"/>
              <a:buChar char="§"/>
            </a:pPr>
            <a:r>
              <a:rPr lang="tr-TR" sz="2000" dirty="0"/>
              <a:t>Uzun süreli kusma, </a:t>
            </a:r>
            <a:r>
              <a:rPr lang="tr-TR" sz="2000" dirty="0" err="1"/>
              <a:t>diyare</a:t>
            </a:r>
            <a:r>
              <a:rPr lang="tr-TR" sz="2000" dirty="0"/>
              <a:t> ve </a:t>
            </a:r>
            <a:r>
              <a:rPr lang="tr-TR" sz="2000" dirty="0" err="1"/>
              <a:t>laksatif</a:t>
            </a:r>
            <a:r>
              <a:rPr lang="tr-TR" sz="2000" dirty="0"/>
              <a:t> kötüye kullanımı</a:t>
            </a:r>
          </a:p>
        </p:txBody>
      </p:sp>
    </p:spTree>
    <p:extLst>
      <p:ext uri="{BB962C8B-B14F-4D97-AF65-F5344CB8AC3E}">
        <p14:creationId xmlns:p14="http://schemas.microsoft.com/office/powerpoint/2010/main" val="5777686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K </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570435"/>
          </a:xfrm>
        </p:spPr>
        <p:txBody>
          <a:bodyPr>
            <a:normAutofit/>
          </a:bodyPr>
          <a:lstStyle/>
          <a:p>
            <a:pPr>
              <a:lnSpc>
                <a:spcPct val="150000"/>
              </a:lnSpc>
              <a:buFont typeface="Wingdings" panose="05000000000000000000" pitchFamily="2" charset="2"/>
              <a:buChar char="v"/>
            </a:pPr>
            <a:r>
              <a:rPr lang="tr-TR" sz="2200" dirty="0" err="1"/>
              <a:t>Hipokaleminin</a:t>
            </a:r>
            <a:r>
              <a:rPr lang="tr-TR" sz="2200" dirty="0"/>
              <a:t> diğer nedenleri arasında </a:t>
            </a:r>
          </a:p>
          <a:p>
            <a:pPr lvl="1">
              <a:lnSpc>
                <a:spcPct val="150000"/>
              </a:lnSpc>
              <a:buFont typeface="Wingdings" panose="05000000000000000000" pitchFamily="2" charset="2"/>
              <a:buChar char="§"/>
            </a:pPr>
            <a:r>
              <a:rPr lang="tr-TR" sz="2000" dirty="0" err="1"/>
              <a:t>Hipomagnezemi</a:t>
            </a:r>
            <a:r>
              <a:rPr lang="tr-TR" sz="2000" dirty="0"/>
              <a:t>, </a:t>
            </a:r>
          </a:p>
          <a:p>
            <a:pPr lvl="1">
              <a:lnSpc>
                <a:spcPct val="150000"/>
              </a:lnSpc>
              <a:buFont typeface="Wingdings" panose="05000000000000000000" pitchFamily="2" charset="2"/>
              <a:buChar char="§"/>
            </a:pPr>
            <a:r>
              <a:rPr lang="tr-TR" sz="2000" dirty="0"/>
              <a:t>İlaçlar, </a:t>
            </a:r>
          </a:p>
          <a:p>
            <a:pPr lvl="1">
              <a:lnSpc>
                <a:spcPct val="150000"/>
              </a:lnSpc>
              <a:buFont typeface="Wingdings" panose="05000000000000000000" pitchFamily="2" charset="2"/>
              <a:buChar char="§"/>
            </a:pPr>
            <a:r>
              <a:rPr lang="tr-TR" sz="2000" dirty="0" err="1"/>
              <a:t>Metabolik</a:t>
            </a:r>
            <a:r>
              <a:rPr lang="tr-TR" sz="2000" dirty="0"/>
              <a:t> </a:t>
            </a:r>
            <a:r>
              <a:rPr lang="tr-TR" sz="2000" dirty="0" err="1"/>
              <a:t>alkaloz</a:t>
            </a:r>
            <a:r>
              <a:rPr lang="tr-TR" sz="2000" dirty="0"/>
              <a:t>, </a:t>
            </a:r>
          </a:p>
          <a:p>
            <a:pPr lvl="1">
              <a:lnSpc>
                <a:spcPct val="150000"/>
              </a:lnSpc>
              <a:buFont typeface="Wingdings" panose="05000000000000000000" pitchFamily="2" charset="2"/>
              <a:buChar char="§"/>
            </a:pPr>
            <a:r>
              <a:rPr lang="tr-TR" sz="2000" dirty="0"/>
              <a:t>Deri kayıpları ve artmış </a:t>
            </a:r>
            <a:r>
              <a:rPr lang="tr-TR" sz="2000" dirty="0" err="1"/>
              <a:t>üriner</a:t>
            </a:r>
            <a:r>
              <a:rPr lang="tr-TR" sz="2000" dirty="0"/>
              <a:t> kayıplar</a:t>
            </a:r>
          </a:p>
          <a:p>
            <a:pPr>
              <a:lnSpc>
                <a:spcPct val="150000"/>
              </a:lnSpc>
              <a:buFont typeface="Wingdings" panose="05000000000000000000" pitchFamily="2" charset="2"/>
              <a:buChar char="v"/>
            </a:pPr>
            <a:r>
              <a:rPr lang="tr-TR" sz="2200" dirty="0" err="1"/>
              <a:t>Hipokaleminin</a:t>
            </a:r>
            <a:r>
              <a:rPr lang="tr-TR" sz="2200" dirty="0"/>
              <a:t> nedeni belli değilse idrar potasyumunun ölçülmesi yararlıdır. </a:t>
            </a:r>
          </a:p>
          <a:p>
            <a:pPr lvl="1">
              <a:lnSpc>
                <a:spcPct val="150000"/>
              </a:lnSpc>
              <a:buFont typeface="Wingdings" panose="05000000000000000000" pitchFamily="2" charset="2"/>
              <a:buChar char="§"/>
            </a:pPr>
            <a:r>
              <a:rPr lang="tr-TR" sz="2000" dirty="0" err="1"/>
              <a:t>Random</a:t>
            </a:r>
            <a:r>
              <a:rPr lang="tr-TR" sz="2000" dirty="0"/>
              <a:t> idrar potasyum </a:t>
            </a:r>
            <a:r>
              <a:rPr lang="tr-TR" sz="2000" dirty="0" err="1"/>
              <a:t>kreatinin</a:t>
            </a:r>
            <a:r>
              <a:rPr lang="tr-TR" sz="2000" dirty="0"/>
              <a:t> oranı 15 </a:t>
            </a:r>
            <a:r>
              <a:rPr lang="tr-TR" sz="2000" dirty="0" err="1"/>
              <a:t>mEq</a:t>
            </a:r>
            <a:r>
              <a:rPr lang="tr-TR" sz="2000" dirty="0"/>
              <a:t>/mg’dan büyükse </a:t>
            </a:r>
          </a:p>
          <a:p>
            <a:pPr lvl="2">
              <a:lnSpc>
                <a:spcPct val="150000"/>
              </a:lnSpc>
              <a:buFont typeface="Courier New" panose="02070309020205020404" pitchFamily="49" charset="0"/>
              <a:buChar char="o"/>
            </a:pPr>
            <a:r>
              <a:rPr lang="tr-TR" sz="1600" dirty="0" err="1"/>
              <a:t>kreatinin</a:t>
            </a:r>
            <a:r>
              <a:rPr lang="tr-TR" sz="1600" dirty="0"/>
              <a:t>, </a:t>
            </a:r>
            <a:r>
              <a:rPr lang="tr-TR" sz="1600" dirty="0" err="1"/>
              <a:t>renal</a:t>
            </a:r>
            <a:r>
              <a:rPr lang="tr-TR" sz="1600" dirty="0"/>
              <a:t> </a:t>
            </a:r>
            <a:r>
              <a:rPr lang="tr-TR" sz="1600" dirty="0" err="1"/>
              <a:t>wasting</a:t>
            </a:r>
            <a:r>
              <a:rPr lang="tr-TR" sz="1600" dirty="0"/>
              <a:t> akla  gelmektedir.</a:t>
            </a:r>
          </a:p>
          <a:p>
            <a:pPr>
              <a:buFont typeface="Wingdings" panose="05000000000000000000" pitchFamily="2" charset="2"/>
              <a:buChar char="v"/>
            </a:pPr>
            <a:endParaRPr lang="tr-TR" sz="2200" dirty="0">
              <a:solidFill>
                <a:schemeClr val="tx1">
                  <a:lumMod val="85000"/>
                  <a:lumOff val="15000"/>
                </a:schemeClr>
              </a:solidFill>
            </a:endParaRPr>
          </a:p>
        </p:txBody>
      </p:sp>
      <p:pic>
        <p:nvPicPr>
          <p:cNvPr id="5" name="Resim 4" descr="metin içeren bir resim&#10;&#10;Açıklama otomatik olarak oluşturuldu">
            <a:extLst>
              <a:ext uri="{FF2B5EF4-FFF2-40B4-BE49-F238E27FC236}">
                <a16:creationId xmlns:a16="http://schemas.microsoft.com/office/drawing/2014/main" id="{FD6A8F52-1456-4700-9E94-C725E85EE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5992212" cy="4645500"/>
          </a:xfrm>
          <a:prstGeom prst="rect">
            <a:avLst/>
          </a:prstGeom>
        </p:spPr>
      </p:pic>
    </p:spTree>
    <p:extLst>
      <p:ext uri="{BB962C8B-B14F-4D97-AF65-F5344CB8AC3E}">
        <p14:creationId xmlns:p14="http://schemas.microsoft.com/office/powerpoint/2010/main" val="39515642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err="1"/>
              <a:t>Ca</a:t>
            </a:r>
            <a:endParaRPr lang="tr-TR" b="1" dirty="0"/>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4258491" cy="4424437"/>
          </a:xfrm>
        </p:spPr>
        <p:txBody>
          <a:bodyPr>
            <a:normAutofit/>
          </a:bodyPr>
          <a:lstStyle/>
          <a:p>
            <a:pPr>
              <a:lnSpc>
                <a:spcPct val="150000"/>
              </a:lnSpc>
              <a:buFont typeface="Wingdings" panose="05000000000000000000" pitchFamily="2" charset="2"/>
              <a:buChar char="v"/>
            </a:pPr>
            <a:r>
              <a:rPr lang="tr-TR" dirty="0"/>
              <a:t>Total kalsiyum düzeyi serbest (iyonize) kalsiyum, proteine bağlı kalsiyum ve </a:t>
            </a:r>
            <a:r>
              <a:rPr lang="tr-TR" dirty="0" err="1"/>
              <a:t>şelatlı</a:t>
            </a:r>
            <a:r>
              <a:rPr lang="tr-TR" dirty="0"/>
              <a:t> kısmının ölçümüdür. </a:t>
            </a:r>
          </a:p>
          <a:p>
            <a:pPr>
              <a:lnSpc>
                <a:spcPct val="150000"/>
              </a:lnSpc>
              <a:buFont typeface="Wingdings" panose="05000000000000000000" pitchFamily="2" charset="2"/>
              <a:buChar char="v"/>
            </a:pPr>
            <a:r>
              <a:rPr lang="tr-TR" dirty="0"/>
              <a:t>Total kalsiyumun yaklaşık %50’si iyonize, %40-50’si albümine bağlı, %5-20’si diğer iyonlarla bağlıdır. </a:t>
            </a:r>
          </a:p>
          <a:p>
            <a:pPr>
              <a:lnSpc>
                <a:spcPct val="150000"/>
              </a:lnSpc>
              <a:buFont typeface="Wingdings" panose="05000000000000000000" pitchFamily="2" charset="2"/>
              <a:buChar char="v"/>
            </a:pPr>
            <a:r>
              <a:rPr lang="tr-TR" dirty="0"/>
              <a:t>Sadece serbest ya da iyonize olan formu fizyolojik olarak aktiftir. </a:t>
            </a:r>
          </a:p>
          <a:p>
            <a:pPr>
              <a:buFont typeface="Wingdings" panose="05000000000000000000" pitchFamily="2" charset="2"/>
              <a:buChar char="v"/>
            </a:pPr>
            <a:endParaRPr lang="tr-TR" sz="2200" dirty="0">
              <a:solidFill>
                <a:schemeClr val="tx1">
                  <a:lumMod val="85000"/>
                  <a:lumOff val="15000"/>
                </a:schemeClr>
              </a:solidFill>
            </a:endParaRPr>
          </a:p>
        </p:txBody>
      </p:sp>
      <p:graphicFrame>
        <p:nvGraphicFramePr>
          <p:cNvPr id="4" name="Tablo 4">
            <a:extLst>
              <a:ext uri="{FF2B5EF4-FFF2-40B4-BE49-F238E27FC236}">
                <a16:creationId xmlns:a16="http://schemas.microsoft.com/office/drawing/2014/main" id="{7F6977E1-E8C5-4FE7-A554-A8D73DFA56F0}"/>
              </a:ext>
            </a:extLst>
          </p:cNvPr>
          <p:cNvGraphicFramePr>
            <a:graphicFrameLocks/>
          </p:cNvGraphicFramePr>
          <p:nvPr>
            <p:extLst>
              <p:ext uri="{D42A27DB-BD31-4B8C-83A1-F6EECF244321}">
                <p14:modId xmlns:p14="http://schemas.microsoft.com/office/powerpoint/2010/main" val="590712510"/>
              </p:ext>
            </p:extLst>
          </p:nvPr>
        </p:nvGraphicFramePr>
        <p:xfrm>
          <a:off x="5525527" y="2246931"/>
          <a:ext cx="6666473" cy="3622040"/>
        </p:xfrm>
        <a:graphic>
          <a:graphicData uri="http://schemas.openxmlformats.org/drawingml/2006/table">
            <a:tbl>
              <a:tblPr firstRow="1" bandRow="1">
                <a:tableStyleId>{5C22544A-7EE6-4342-B048-85BDC9FD1C3A}</a:tableStyleId>
              </a:tblPr>
              <a:tblGrid>
                <a:gridCol w="3697874">
                  <a:extLst>
                    <a:ext uri="{9D8B030D-6E8A-4147-A177-3AD203B41FA5}">
                      <a16:colId xmlns:a16="http://schemas.microsoft.com/office/drawing/2014/main" val="3550447309"/>
                    </a:ext>
                  </a:extLst>
                </a:gridCol>
                <a:gridCol w="2968599">
                  <a:extLst>
                    <a:ext uri="{9D8B030D-6E8A-4147-A177-3AD203B41FA5}">
                      <a16:colId xmlns:a16="http://schemas.microsoft.com/office/drawing/2014/main" val="223705813"/>
                    </a:ext>
                  </a:extLst>
                </a:gridCol>
              </a:tblGrid>
              <a:tr h="370840">
                <a:tc gridSpan="2">
                  <a:txBody>
                    <a:bodyPr/>
                    <a:lstStyle/>
                    <a:p>
                      <a:pPr algn="ctr"/>
                      <a:r>
                        <a:rPr lang="tr-TR" sz="1500" dirty="0"/>
                        <a:t>Kalsiyum Anormallikleri Nedenleri</a:t>
                      </a:r>
                    </a:p>
                  </a:txBody>
                  <a:tcPr/>
                </a:tc>
                <a:tc hMerge="1">
                  <a:txBody>
                    <a:bodyPr/>
                    <a:lstStyle/>
                    <a:p>
                      <a:endParaRPr lang="tr-TR" dirty="0"/>
                    </a:p>
                  </a:txBody>
                  <a:tcPr/>
                </a:tc>
                <a:extLst>
                  <a:ext uri="{0D108BD9-81ED-4DB2-BD59-A6C34878D82A}">
                    <a16:rowId xmlns:a16="http://schemas.microsoft.com/office/drawing/2014/main" val="921256393"/>
                  </a:ext>
                </a:extLst>
              </a:tr>
              <a:tr h="370840">
                <a:tc>
                  <a:txBody>
                    <a:bodyPr/>
                    <a:lstStyle/>
                    <a:p>
                      <a:pPr algn="ctr"/>
                      <a:r>
                        <a:rPr lang="tr-TR" sz="1300" b="1" dirty="0" err="1"/>
                        <a:t>Hiperkalsemi</a:t>
                      </a:r>
                      <a:r>
                        <a:rPr lang="tr-TR" sz="1300" b="1" dirty="0"/>
                        <a:t> </a:t>
                      </a:r>
                    </a:p>
                  </a:txBody>
                  <a:tcPr/>
                </a:tc>
                <a:tc>
                  <a:txBody>
                    <a:bodyPr/>
                    <a:lstStyle/>
                    <a:p>
                      <a:pPr algn="ctr"/>
                      <a:r>
                        <a:rPr lang="tr-TR" sz="1300" b="1" dirty="0" err="1"/>
                        <a:t>Hipokalsemi</a:t>
                      </a:r>
                      <a:r>
                        <a:rPr lang="tr-TR" sz="1300" b="1" dirty="0"/>
                        <a:t> </a:t>
                      </a:r>
                    </a:p>
                  </a:txBody>
                  <a:tcPr/>
                </a:tc>
                <a:extLst>
                  <a:ext uri="{0D108BD9-81ED-4DB2-BD59-A6C34878D82A}">
                    <a16:rowId xmlns:a16="http://schemas.microsoft.com/office/drawing/2014/main" val="3328160687"/>
                  </a:ext>
                </a:extLst>
              </a:tr>
              <a:tr h="370840">
                <a:tc>
                  <a:txBody>
                    <a:bodyPr/>
                    <a:lstStyle/>
                    <a:p>
                      <a:r>
                        <a:rPr lang="tr-TR" sz="1300" dirty="0" err="1"/>
                        <a:t>Hiperparatiroidi</a:t>
                      </a:r>
                      <a:endParaRPr lang="tr-TR" sz="1300" dirty="0"/>
                    </a:p>
                    <a:p>
                      <a:r>
                        <a:rPr lang="tr-TR" sz="1300" dirty="0" err="1"/>
                        <a:t>Maligniteler</a:t>
                      </a:r>
                      <a:r>
                        <a:rPr lang="tr-TR" sz="1300" dirty="0"/>
                        <a:t> </a:t>
                      </a:r>
                    </a:p>
                    <a:p>
                      <a:r>
                        <a:rPr lang="tr-TR" sz="1100" i="1" dirty="0"/>
                        <a:t>(Meme, AC, prostat, </a:t>
                      </a:r>
                      <a:r>
                        <a:rPr lang="tr-TR" sz="1100" i="1" dirty="0" err="1"/>
                        <a:t>renal</a:t>
                      </a:r>
                      <a:r>
                        <a:rPr lang="tr-TR" sz="1100" i="1" dirty="0"/>
                        <a:t>, </a:t>
                      </a:r>
                      <a:r>
                        <a:rPr lang="tr-TR" sz="1100" i="1" dirty="0" err="1"/>
                        <a:t>myeloma</a:t>
                      </a:r>
                      <a:r>
                        <a:rPr lang="tr-TR" sz="1100" i="1" dirty="0"/>
                        <a:t>, T-</a:t>
                      </a:r>
                      <a:r>
                        <a:rPr lang="tr-TR" sz="1100" i="1" dirty="0" err="1"/>
                        <a:t>hc</a:t>
                      </a:r>
                      <a:r>
                        <a:rPr lang="tr-TR" sz="1100" i="1" dirty="0"/>
                        <a:t> lösemi, </a:t>
                      </a:r>
                      <a:r>
                        <a:rPr lang="tr-TR" sz="1100" i="1" dirty="0" err="1"/>
                        <a:t>lenfoma</a:t>
                      </a:r>
                      <a:r>
                        <a:rPr lang="tr-TR" sz="1100" i="1" dirty="0"/>
                        <a:t>)</a:t>
                      </a:r>
                    </a:p>
                    <a:p>
                      <a:r>
                        <a:rPr lang="tr-TR" sz="1300" dirty="0"/>
                        <a:t>İlaçlar</a:t>
                      </a:r>
                    </a:p>
                    <a:p>
                      <a:r>
                        <a:rPr lang="tr-TR" sz="1100" i="1" dirty="0"/>
                        <a:t>(</a:t>
                      </a:r>
                      <a:r>
                        <a:rPr lang="tr-TR" sz="1100" i="1" dirty="0" err="1"/>
                        <a:t>Tiyazid</a:t>
                      </a:r>
                      <a:r>
                        <a:rPr lang="tr-TR" sz="1100" i="1" dirty="0"/>
                        <a:t> </a:t>
                      </a:r>
                      <a:r>
                        <a:rPr lang="tr-TR" sz="1100" i="1" dirty="0" err="1"/>
                        <a:t>diüretikler</a:t>
                      </a:r>
                      <a:r>
                        <a:rPr lang="tr-TR" sz="1100" i="1" dirty="0"/>
                        <a:t>, Süt alkali sendromu, </a:t>
                      </a:r>
                      <a:r>
                        <a:rPr lang="tr-TR" sz="1100" i="1" dirty="0" err="1"/>
                        <a:t>Vit</a:t>
                      </a:r>
                      <a:r>
                        <a:rPr lang="tr-TR" sz="1100" i="1" dirty="0"/>
                        <a:t> D </a:t>
                      </a:r>
                      <a:r>
                        <a:rPr lang="tr-TR" sz="1100" i="1" dirty="0" err="1"/>
                        <a:t>entoksikasyonu</a:t>
                      </a:r>
                      <a:r>
                        <a:rPr lang="tr-TR" sz="1100" i="1" dirty="0"/>
                        <a:t>)</a:t>
                      </a:r>
                    </a:p>
                    <a:p>
                      <a:r>
                        <a:rPr lang="tr-TR" sz="1300" dirty="0" err="1"/>
                        <a:t>Hipokalsemi</a:t>
                      </a:r>
                      <a:endParaRPr lang="tr-TR" sz="1300" dirty="0"/>
                    </a:p>
                    <a:p>
                      <a:r>
                        <a:rPr lang="tr-TR" sz="1300" dirty="0" err="1"/>
                        <a:t>Granülamatöz</a:t>
                      </a:r>
                      <a:r>
                        <a:rPr lang="tr-TR" sz="1300" dirty="0"/>
                        <a:t> hastalıklar</a:t>
                      </a:r>
                    </a:p>
                    <a:p>
                      <a:r>
                        <a:rPr lang="tr-TR" sz="1300" dirty="0" err="1"/>
                        <a:t>Sarkoidoz</a:t>
                      </a:r>
                      <a:r>
                        <a:rPr lang="tr-TR" sz="1300" dirty="0"/>
                        <a:t> </a:t>
                      </a:r>
                    </a:p>
                    <a:p>
                      <a:r>
                        <a:rPr lang="tr-TR" sz="1300" dirty="0" err="1"/>
                        <a:t>Tüberkuloz</a:t>
                      </a:r>
                      <a:endParaRPr lang="tr-TR" sz="1300" dirty="0"/>
                    </a:p>
                    <a:p>
                      <a:r>
                        <a:rPr lang="tr-TR" sz="1300" dirty="0"/>
                        <a:t>KBY</a:t>
                      </a:r>
                    </a:p>
                    <a:p>
                      <a:r>
                        <a:rPr lang="tr-TR" sz="1300" dirty="0" err="1"/>
                        <a:t>İmmobilizasyon</a:t>
                      </a:r>
                      <a:r>
                        <a:rPr lang="tr-TR" sz="1300" dirty="0"/>
                        <a:t> </a:t>
                      </a:r>
                    </a:p>
                    <a:p>
                      <a:r>
                        <a:rPr lang="tr-TR" sz="1300" dirty="0" err="1"/>
                        <a:t>Hipertiroidi</a:t>
                      </a:r>
                      <a:r>
                        <a:rPr lang="tr-TR" sz="1300" dirty="0"/>
                        <a:t> </a:t>
                      </a:r>
                    </a:p>
                  </a:txBody>
                  <a:tcPr/>
                </a:tc>
                <a:tc>
                  <a:txBody>
                    <a:bodyPr/>
                    <a:lstStyle/>
                    <a:p>
                      <a:r>
                        <a:rPr lang="tr-TR" sz="1300" dirty="0" err="1"/>
                        <a:t>Hipoparatiroidi</a:t>
                      </a:r>
                      <a:endParaRPr lang="tr-TR" sz="1300" dirty="0"/>
                    </a:p>
                    <a:p>
                      <a:r>
                        <a:rPr lang="tr-TR" sz="1300" dirty="0"/>
                        <a:t>Kalsiyum veya </a:t>
                      </a:r>
                      <a:r>
                        <a:rPr lang="tr-TR" sz="1300" dirty="0" err="1"/>
                        <a:t>Vit</a:t>
                      </a:r>
                      <a:r>
                        <a:rPr lang="tr-TR" sz="1300" dirty="0"/>
                        <a:t> D </a:t>
                      </a:r>
                      <a:r>
                        <a:rPr lang="tr-TR" sz="1300" dirty="0" err="1"/>
                        <a:t>malabsorbsiyonu</a:t>
                      </a:r>
                      <a:endParaRPr lang="tr-TR" sz="1300" dirty="0"/>
                    </a:p>
                    <a:p>
                      <a:r>
                        <a:rPr lang="tr-TR" sz="1300" dirty="0"/>
                        <a:t>Akut </a:t>
                      </a:r>
                      <a:r>
                        <a:rPr lang="tr-TR" sz="1300" dirty="0" err="1"/>
                        <a:t>pankreatit</a:t>
                      </a:r>
                      <a:r>
                        <a:rPr lang="tr-TR" sz="1300" dirty="0"/>
                        <a:t> </a:t>
                      </a:r>
                    </a:p>
                    <a:p>
                      <a:r>
                        <a:rPr lang="tr-TR" sz="1300" dirty="0" err="1"/>
                        <a:t>Rabdomiyoliz</a:t>
                      </a:r>
                      <a:endParaRPr lang="tr-TR" sz="1300" dirty="0"/>
                    </a:p>
                    <a:p>
                      <a:r>
                        <a:rPr lang="tr-TR" sz="1300" dirty="0" err="1"/>
                        <a:t>Hiperfosfatemi</a:t>
                      </a:r>
                      <a:endParaRPr lang="tr-TR" sz="1300" dirty="0"/>
                    </a:p>
                    <a:p>
                      <a:r>
                        <a:rPr lang="tr-TR" sz="1300" dirty="0"/>
                        <a:t>KBY</a:t>
                      </a:r>
                    </a:p>
                    <a:p>
                      <a:r>
                        <a:rPr lang="tr-TR" sz="1300" dirty="0" err="1"/>
                        <a:t>Multiple</a:t>
                      </a:r>
                      <a:r>
                        <a:rPr lang="tr-TR" sz="1300" dirty="0"/>
                        <a:t> ünite </a:t>
                      </a:r>
                      <a:r>
                        <a:rPr lang="tr-TR" sz="1300" dirty="0" err="1"/>
                        <a:t>sitratlı</a:t>
                      </a:r>
                      <a:r>
                        <a:rPr lang="tr-TR" sz="1300" dirty="0"/>
                        <a:t> kan transfüzyonu</a:t>
                      </a:r>
                    </a:p>
                    <a:p>
                      <a:r>
                        <a:rPr lang="tr-TR" sz="1300" dirty="0"/>
                        <a:t>İlaçlar</a:t>
                      </a:r>
                    </a:p>
                    <a:p>
                      <a:r>
                        <a:rPr lang="tr-TR" sz="1300" i="1" dirty="0"/>
                        <a:t>   </a:t>
                      </a:r>
                      <a:r>
                        <a:rPr lang="tr-TR" sz="1100" i="1" dirty="0" err="1"/>
                        <a:t>Loop</a:t>
                      </a:r>
                      <a:r>
                        <a:rPr lang="tr-TR" sz="1100" i="1" dirty="0"/>
                        <a:t> </a:t>
                      </a:r>
                      <a:r>
                        <a:rPr lang="tr-TR" sz="1100" i="1" dirty="0" err="1"/>
                        <a:t>Diüretikler</a:t>
                      </a:r>
                      <a:endParaRPr lang="tr-TR" sz="1100" i="1" dirty="0"/>
                    </a:p>
                    <a:p>
                      <a:r>
                        <a:rPr lang="tr-TR" sz="1100" i="1" dirty="0"/>
                        <a:t>   </a:t>
                      </a:r>
                      <a:r>
                        <a:rPr lang="tr-TR" sz="1100" i="1" dirty="0" err="1"/>
                        <a:t>Fenitoin</a:t>
                      </a:r>
                      <a:endParaRPr lang="tr-TR" sz="1100" i="1" dirty="0"/>
                    </a:p>
                    <a:p>
                      <a:r>
                        <a:rPr lang="tr-TR" sz="1100" i="1" dirty="0"/>
                        <a:t>   </a:t>
                      </a:r>
                      <a:r>
                        <a:rPr lang="tr-TR" sz="1100" i="1" dirty="0" err="1"/>
                        <a:t>Cisplatin</a:t>
                      </a:r>
                      <a:endParaRPr lang="tr-TR" sz="1100" i="1" dirty="0"/>
                    </a:p>
                    <a:p>
                      <a:r>
                        <a:rPr lang="tr-TR" sz="1100" i="1" dirty="0"/>
                        <a:t>   </a:t>
                      </a:r>
                      <a:r>
                        <a:rPr lang="tr-TR" sz="1100" i="1" dirty="0" err="1"/>
                        <a:t>Gentamisin</a:t>
                      </a:r>
                      <a:endParaRPr lang="tr-TR" sz="1100" i="1" dirty="0"/>
                    </a:p>
                    <a:p>
                      <a:r>
                        <a:rPr lang="tr-TR" sz="1100" i="1" dirty="0"/>
                        <a:t>   </a:t>
                      </a:r>
                      <a:r>
                        <a:rPr lang="tr-TR" sz="1100" i="1" dirty="0" err="1"/>
                        <a:t>Ketakanazol</a:t>
                      </a:r>
                      <a:endParaRPr lang="tr-TR" sz="1100" i="1" dirty="0"/>
                    </a:p>
                    <a:p>
                      <a:r>
                        <a:rPr lang="tr-TR" sz="1100" i="1" dirty="0"/>
                        <a:t>   </a:t>
                      </a:r>
                      <a:r>
                        <a:rPr lang="tr-TR" sz="1100" i="1" dirty="0" err="1"/>
                        <a:t>Kalsitonin</a:t>
                      </a:r>
                      <a:endParaRPr lang="tr-TR" sz="1100" i="1" dirty="0"/>
                    </a:p>
                    <a:p>
                      <a:r>
                        <a:rPr lang="tr-TR" sz="1100" i="1" dirty="0"/>
                        <a:t>   </a:t>
                      </a:r>
                      <a:r>
                        <a:rPr lang="tr-TR" sz="1100" i="1" dirty="0" err="1"/>
                        <a:t>Bifosfanatlar</a:t>
                      </a:r>
                      <a:r>
                        <a:rPr lang="tr-TR" sz="1100" i="1" dirty="0"/>
                        <a:t> </a:t>
                      </a:r>
                    </a:p>
                  </a:txBody>
                  <a:tcPr/>
                </a:tc>
                <a:extLst>
                  <a:ext uri="{0D108BD9-81ED-4DB2-BD59-A6C34878D82A}">
                    <a16:rowId xmlns:a16="http://schemas.microsoft.com/office/drawing/2014/main" val="4078234498"/>
                  </a:ext>
                </a:extLst>
              </a:tr>
            </a:tbl>
          </a:graphicData>
        </a:graphic>
      </p:graphicFrame>
    </p:spTree>
    <p:extLst>
      <p:ext uri="{BB962C8B-B14F-4D97-AF65-F5344CB8AC3E}">
        <p14:creationId xmlns:p14="http://schemas.microsoft.com/office/powerpoint/2010/main" val="39223346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err="1"/>
              <a:t>Ca</a:t>
            </a:r>
            <a:endParaRPr lang="tr-TR" b="1" dirty="0"/>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7570310" cy="4424437"/>
          </a:xfrm>
        </p:spPr>
        <p:txBody>
          <a:bodyPr>
            <a:normAutofit/>
          </a:bodyPr>
          <a:lstStyle/>
          <a:p>
            <a:pPr>
              <a:lnSpc>
                <a:spcPct val="150000"/>
              </a:lnSpc>
              <a:buFont typeface="Wingdings" panose="05000000000000000000" pitchFamily="2" charset="2"/>
              <a:buChar char="v"/>
            </a:pPr>
            <a:r>
              <a:rPr lang="tr-TR" dirty="0"/>
              <a:t>Kalsiyum ve albümin değeri aynı anda ölçülmeli</a:t>
            </a:r>
          </a:p>
          <a:p>
            <a:pPr lvl="1">
              <a:lnSpc>
                <a:spcPct val="150000"/>
              </a:lnSpc>
              <a:buFont typeface="Wingdings" panose="05000000000000000000" pitchFamily="2" charset="2"/>
              <a:buChar char="v"/>
            </a:pPr>
            <a:r>
              <a:rPr lang="tr-TR" dirty="0"/>
              <a:t>Serum albümin düzeyinin 4 g/dl’nin altındaki her 1 g/dl düşüşü için, ölçülen kalsiyum düzeyine 0,8 mg/dl eklenerek serum kalsiyum değeri düzeltilir. </a:t>
            </a:r>
          </a:p>
          <a:p>
            <a:pPr>
              <a:lnSpc>
                <a:spcPct val="150000"/>
              </a:lnSpc>
              <a:buFont typeface="Wingdings" panose="05000000000000000000" pitchFamily="2" charset="2"/>
              <a:buChar char="v"/>
            </a:pPr>
            <a:r>
              <a:rPr lang="tr-TR" dirty="0"/>
              <a:t>Bir alternatif de serum albümin anormallikleri olanlarda iyonize kalsiyum değerini ölçmektir. </a:t>
            </a:r>
          </a:p>
          <a:p>
            <a:pPr>
              <a:lnSpc>
                <a:spcPct val="150000"/>
              </a:lnSpc>
              <a:buFont typeface="Wingdings" panose="05000000000000000000" pitchFamily="2" charset="2"/>
              <a:buChar char="v"/>
            </a:pPr>
            <a:r>
              <a:rPr lang="tr-TR" dirty="0"/>
              <a:t>Referans aralığı serum kalsiyumu için 8,5-10,5 mg/dl, iyonize kalsiyum için 4,65-5,28 mg/dl </a:t>
            </a:r>
          </a:p>
          <a:p>
            <a:pPr>
              <a:lnSpc>
                <a:spcPct val="150000"/>
              </a:lnSpc>
              <a:buFont typeface="Wingdings" panose="05000000000000000000" pitchFamily="2" charset="2"/>
              <a:buChar char="v"/>
            </a:pPr>
            <a:r>
              <a:rPr lang="tr-TR" dirty="0"/>
              <a:t>Başlangıçta anormal olan kalsiyum değeri tekrar edilmelidir. </a:t>
            </a:r>
          </a:p>
          <a:p>
            <a:pPr>
              <a:buFont typeface="Wingdings" panose="05000000000000000000" pitchFamily="2" charset="2"/>
              <a:buChar char="v"/>
            </a:pPr>
            <a:endParaRPr lang="tr-TR" sz="2200" dirty="0">
              <a:solidFill>
                <a:schemeClr val="tx1">
                  <a:lumMod val="85000"/>
                  <a:lumOff val="15000"/>
                </a:schemeClr>
              </a:solidFill>
            </a:endParaRPr>
          </a:p>
        </p:txBody>
      </p:sp>
      <p:pic>
        <p:nvPicPr>
          <p:cNvPr id="5" name="Resim 4" descr="yiyecek, tablo, tabak, kahvaltı içeren bir resim&#10;&#10;Açıklama otomatik olarak oluşturuldu">
            <a:extLst>
              <a:ext uri="{FF2B5EF4-FFF2-40B4-BE49-F238E27FC236}">
                <a16:creationId xmlns:a16="http://schemas.microsoft.com/office/drawing/2014/main" id="{B57A3582-B45D-4510-B7E6-7C647EEF0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590" y="2848546"/>
            <a:ext cx="3396638" cy="2272095"/>
          </a:xfrm>
          <a:prstGeom prst="rect">
            <a:avLst/>
          </a:prstGeom>
        </p:spPr>
      </p:pic>
    </p:spTree>
    <p:extLst>
      <p:ext uri="{BB962C8B-B14F-4D97-AF65-F5344CB8AC3E}">
        <p14:creationId xmlns:p14="http://schemas.microsoft.com/office/powerpoint/2010/main" val="2361576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err="1"/>
              <a:t>Ca</a:t>
            </a:r>
            <a:endParaRPr lang="tr-TR" b="1" dirty="0"/>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6679314" cy="4501278"/>
          </a:xfrm>
        </p:spPr>
        <p:txBody>
          <a:bodyPr>
            <a:normAutofit/>
          </a:bodyPr>
          <a:lstStyle/>
          <a:p>
            <a:pPr>
              <a:lnSpc>
                <a:spcPct val="150000"/>
              </a:lnSpc>
              <a:buFont typeface="Wingdings" panose="05000000000000000000" pitchFamily="2" charset="2"/>
              <a:buChar char="v"/>
            </a:pPr>
            <a:r>
              <a:rPr lang="tr-TR" dirty="0" err="1"/>
              <a:t>Hiperkalsemik</a:t>
            </a:r>
            <a:r>
              <a:rPr lang="tr-TR" dirty="0"/>
              <a:t> hastaların %90’dan fazlasında </a:t>
            </a:r>
          </a:p>
          <a:p>
            <a:pPr lvl="1">
              <a:lnSpc>
                <a:spcPct val="150000"/>
              </a:lnSpc>
              <a:buFont typeface="Wingdings" panose="05000000000000000000" pitchFamily="2" charset="2"/>
              <a:buChar char="§"/>
            </a:pPr>
            <a:r>
              <a:rPr lang="tr-TR" dirty="0" err="1"/>
              <a:t>Hiperparatiroidizm</a:t>
            </a:r>
            <a:r>
              <a:rPr lang="tr-TR" dirty="0"/>
              <a:t> ya da </a:t>
            </a:r>
            <a:r>
              <a:rPr lang="tr-TR" dirty="0" err="1"/>
              <a:t>malignitedir</a:t>
            </a:r>
            <a:r>
              <a:rPr lang="tr-TR" dirty="0"/>
              <a:t>. </a:t>
            </a:r>
          </a:p>
          <a:p>
            <a:pPr>
              <a:lnSpc>
                <a:spcPct val="150000"/>
              </a:lnSpc>
              <a:buFont typeface="Wingdings" panose="05000000000000000000" pitchFamily="2" charset="2"/>
              <a:buChar char="v"/>
            </a:pPr>
            <a:r>
              <a:rPr lang="tr-TR" dirty="0"/>
              <a:t>Ayakta tedavi ortamında, </a:t>
            </a:r>
            <a:r>
              <a:rPr lang="tr-TR" dirty="0" err="1"/>
              <a:t>hiperkalsemili</a:t>
            </a:r>
            <a:r>
              <a:rPr lang="tr-TR" dirty="0"/>
              <a:t> hastaların çoğunda </a:t>
            </a:r>
            <a:r>
              <a:rPr lang="tr-TR" dirty="0" err="1"/>
              <a:t>hiperparatiroidizm</a:t>
            </a:r>
            <a:r>
              <a:rPr lang="tr-TR" dirty="0"/>
              <a:t> vardır. </a:t>
            </a:r>
          </a:p>
          <a:p>
            <a:pPr lvl="1">
              <a:lnSpc>
                <a:spcPct val="150000"/>
              </a:lnSpc>
              <a:buFont typeface="Wingdings" panose="05000000000000000000" pitchFamily="2" charset="2"/>
              <a:buChar char="§"/>
            </a:pPr>
            <a:r>
              <a:rPr lang="tr-TR" dirty="0" err="1"/>
              <a:t>Hiperparatiroidi</a:t>
            </a:r>
            <a:r>
              <a:rPr lang="tr-TR" dirty="0"/>
              <a:t> dışı nedenlerinde; Düşük ya da ‘’normal’’ </a:t>
            </a:r>
            <a:r>
              <a:rPr lang="tr-TR" dirty="0" err="1"/>
              <a:t>intakt</a:t>
            </a:r>
            <a:r>
              <a:rPr lang="tr-TR" dirty="0"/>
              <a:t> PTH düzeyleri görülürken,</a:t>
            </a:r>
          </a:p>
          <a:p>
            <a:pPr lvl="1">
              <a:lnSpc>
                <a:spcPct val="150000"/>
              </a:lnSpc>
              <a:buFont typeface="Wingdings" panose="05000000000000000000" pitchFamily="2" charset="2"/>
              <a:buChar char="§"/>
            </a:pPr>
            <a:r>
              <a:rPr lang="tr-TR" dirty="0" err="1"/>
              <a:t>Hiperparatiroidizmde</a:t>
            </a:r>
            <a:r>
              <a:rPr lang="tr-TR" dirty="0"/>
              <a:t> PTH düzeyleri yükselir. </a:t>
            </a:r>
          </a:p>
        </p:txBody>
      </p:sp>
      <p:pic>
        <p:nvPicPr>
          <p:cNvPr id="5" name="Resim 4">
            <a:extLst>
              <a:ext uri="{FF2B5EF4-FFF2-40B4-BE49-F238E27FC236}">
                <a16:creationId xmlns:a16="http://schemas.microsoft.com/office/drawing/2014/main" id="{8057E2DF-DD38-427F-9732-3FDCFD6AF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160" y="1869582"/>
            <a:ext cx="3261692" cy="4348922"/>
          </a:xfrm>
          <a:prstGeom prst="rect">
            <a:avLst/>
          </a:prstGeom>
        </p:spPr>
      </p:pic>
    </p:spTree>
    <p:extLst>
      <p:ext uri="{BB962C8B-B14F-4D97-AF65-F5344CB8AC3E}">
        <p14:creationId xmlns:p14="http://schemas.microsoft.com/office/powerpoint/2010/main" val="11417115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err="1"/>
              <a:t>Ca</a:t>
            </a:r>
            <a:endParaRPr lang="tr-TR" b="1" dirty="0"/>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432121"/>
          </a:xfrm>
        </p:spPr>
        <p:txBody>
          <a:bodyPr>
            <a:normAutofit/>
          </a:bodyPr>
          <a:lstStyle/>
          <a:p>
            <a:pPr>
              <a:lnSpc>
                <a:spcPct val="150000"/>
              </a:lnSpc>
              <a:buFont typeface="Wingdings" panose="05000000000000000000" pitchFamily="2" charset="2"/>
              <a:buChar char="v"/>
            </a:pPr>
            <a:r>
              <a:rPr lang="tr-TR" dirty="0"/>
              <a:t>Tipik olarak </a:t>
            </a:r>
            <a:r>
              <a:rPr lang="tr-TR" dirty="0" err="1"/>
              <a:t>hiperparatiroidizm</a:t>
            </a:r>
            <a:r>
              <a:rPr lang="tr-TR" dirty="0"/>
              <a:t> </a:t>
            </a:r>
            <a:r>
              <a:rPr lang="tr-TR" dirty="0" err="1"/>
              <a:t>hiperkalsemisi</a:t>
            </a:r>
            <a:r>
              <a:rPr lang="tr-TR" dirty="0"/>
              <a:t>, </a:t>
            </a:r>
          </a:p>
          <a:p>
            <a:pPr lvl="1">
              <a:lnSpc>
                <a:spcPct val="150000"/>
              </a:lnSpc>
              <a:buFont typeface="Wingdings" panose="05000000000000000000" pitchFamily="2" charset="2"/>
              <a:buChar char="§"/>
            </a:pPr>
            <a:r>
              <a:rPr lang="tr-TR" dirty="0"/>
              <a:t>11 mg/dl’den düşük kalsiyum düzeyleri ve minimal semptomlarla en hafif olanıdır. </a:t>
            </a:r>
          </a:p>
          <a:p>
            <a:pPr>
              <a:lnSpc>
                <a:spcPct val="150000"/>
              </a:lnSpc>
              <a:buFont typeface="Wingdings" panose="05000000000000000000" pitchFamily="2" charset="2"/>
              <a:buChar char="v"/>
            </a:pPr>
            <a:r>
              <a:rPr lang="tr-TR" dirty="0"/>
              <a:t>Yatan hastalarda </a:t>
            </a:r>
            <a:r>
              <a:rPr lang="tr-TR" dirty="0" err="1"/>
              <a:t>hiperkalsemi</a:t>
            </a:r>
            <a:r>
              <a:rPr lang="tr-TR" dirty="0"/>
              <a:t> nedeni olarak </a:t>
            </a:r>
            <a:r>
              <a:rPr lang="tr-TR" dirty="0" err="1"/>
              <a:t>malignite</a:t>
            </a:r>
            <a:r>
              <a:rPr lang="tr-TR" dirty="0"/>
              <a:t> ihtimali daha yüksektir. </a:t>
            </a:r>
          </a:p>
          <a:p>
            <a:pPr lvl="1">
              <a:lnSpc>
                <a:spcPct val="150000"/>
              </a:lnSpc>
              <a:buFont typeface="Wingdings" panose="05000000000000000000" pitchFamily="2" charset="2"/>
              <a:buChar char="§"/>
            </a:pPr>
            <a:r>
              <a:rPr lang="tr-TR" dirty="0"/>
              <a:t>Kalsiyum düzeyleri 13 mg/dl’den yüksekse sıklıkla </a:t>
            </a:r>
            <a:r>
              <a:rPr lang="tr-TR" dirty="0" err="1"/>
              <a:t>malignite</a:t>
            </a:r>
            <a:r>
              <a:rPr lang="tr-TR" dirty="0"/>
              <a:t> ile ilişkilidir.  </a:t>
            </a:r>
          </a:p>
          <a:p>
            <a:pPr>
              <a:lnSpc>
                <a:spcPct val="150000"/>
              </a:lnSpc>
              <a:buFont typeface="Wingdings" panose="05000000000000000000" pitchFamily="2" charset="2"/>
              <a:buChar char="v"/>
            </a:pPr>
            <a:r>
              <a:rPr lang="tr-TR" dirty="0"/>
              <a:t>Aile öyküsü olan hastalarda - Ailesel </a:t>
            </a:r>
            <a:r>
              <a:rPr lang="tr-TR" dirty="0" err="1"/>
              <a:t>hipokalsürik</a:t>
            </a:r>
            <a:r>
              <a:rPr lang="tr-TR" dirty="0"/>
              <a:t> </a:t>
            </a:r>
            <a:r>
              <a:rPr lang="tr-TR" dirty="0" err="1"/>
              <a:t>hiperkalsemi</a:t>
            </a:r>
            <a:r>
              <a:rPr lang="tr-TR" dirty="0"/>
              <a:t> </a:t>
            </a:r>
          </a:p>
          <a:p>
            <a:pPr>
              <a:lnSpc>
                <a:spcPct val="150000"/>
              </a:lnSpc>
              <a:buFont typeface="Wingdings" panose="05000000000000000000" pitchFamily="2" charset="2"/>
              <a:buChar char="v"/>
            </a:pPr>
            <a:r>
              <a:rPr lang="tr-TR" dirty="0" err="1"/>
              <a:t>Hiperkalseminin</a:t>
            </a:r>
            <a:r>
              <a:rPr lang="tr-TR" dirty="0"/>
              <a:t> diğer nedenleri arasında </a:t>
            </a:r>
          </a:p>
          <a:p>
            <a:pPr lvl="1">
              <a:lnSpc>
                <a:spcPct val="150000"/>
              </a:lnSpc>
              <a:buFont typeface="Wingdings" panose="05000000000000000000" pitchFamily="2" charset="2"/>
              <a:buChar char="§"/>
            </a:pPr>
            <a:r>
              <a:rPr lang="tr-TR" dirty="0"/>
              <a:t>Artmış </a:t>
            </a:r>
            <a:r>
              <a:rPr lang="tr-TR" dirty="0" err="1"/>
              <a:t>gastrointestinal</a:t>
            </a:r>
            <a:r>
              <a:rPr lang="tr-TR" dirty="0"/>
              <a:t> (GI) emilim, artmış kemik </a:t>
            </a:r>
            <a:r>
              <a:rPr lang="tr-TR" dirty="0" err="1"/>
              <a:t>rezorpsiyonu</a:t>
            </a:r>
            <a:r>
              <a:rPr lang="tr-TR" dirty="0"/>
              <a:t> ve azalmış </a:t>
            </a:r>
            <a:r>
              <a:rPr lang="tr-TR" dirty="0" err="1"/>
              <a:t>renal</a:t>
            </a:r>
            <a:r>
              <a:rPr lang="tr-TR" dirty="0"/>
              <a:t> </a:t>
            </a:r>
            <a:r>
              <a:rPr lang="tr-TR" dirty="0" err="1"/>
              <a:t>ekskresyon</a:t>
            </a:r>
            <a:endParaRPr lang="tr-TR" dirty="0"/>
          </a:p>
        </p:txBody>
      </p:sp>
    </p:spTree>
    <p:extLst>
      <p:ext uri="{BB962C8B-B14F-4D97-AF65-F5344CB8AC3E}">
        <p14:creationId xmlns:p14="http://schemas.microsoft.com/office/powerpoint/2010/main" val="41787328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err="1"/>
              <a:t>Ca</a:t>
            </a:r>
            <a:endParaRPr lang="tr-TR" b="1" dirty="0"/>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5810666" cy="4485910"/>
          </a:xfrm>
        </p:spPr>
        <p:txBody>
          <a:bodyPr>
            <a:normAutofit/>
          </a:bodyPr>
          <a:lstStyle/>
          <a:p>
            <a:pPr>
              <a:lnSpc>
                <a:spcPct val="150000"/>
              </a:lnSpc>
              <a:buFont typeface="Wingdings" panose="05000000000000000000" pitchFamily="2" charset="2"/>
              <a:buChar char="v"/>
            </a:pPr>
            <a:r>
              <a:rPr lang="tr-TR" dirty="0"/>
              <a:t>Düşük total kalsiyum düzeyinin en sık nedeni, düşük albümin düzeyi de olabilir. </a:t>
            </a:r>
          </a:p>
          <a:p>
            <a:pPr lvl="1">
              <a:lnSpc>
                <a:spcPct val="150000"/>
              </a:lnSpc>
              <a:buFont typeface="Wingdings" panose="05000000000000000000" pitchFamily="2" charset="2"/>
              <a:buChar char="§"/>
            </a:pPr>
            <a:r>
              <a:rPr lang="tr-TR" dirty="0" err="1"/>
              <a:t>Hipokalsemi</a:t>
            </a:r>
            <a:r>
              <a:rPr lang="tr-TR" dirty="0"/>
              <a:t> bulunduğunda serum albümin düzeyinin normal olduğuna bakılmalı</a:t>
            </a:r>
          </a:p>
          <a:p>
            <a:pPr>
              <a:lnSpc>
                <a:spcPct val="150000"/>
              </a:lnSpc>
              <a:buFont typeface="Wingdings" panose="05000000000000000000" pitchFamily="2" charset="2"/>
              <a:buChar char="v"/>
            </a:pPr>
            <a:r>
              <a:rPr lang="tr-TR" dirty="0" err="1"/>
              <a:t>Hipokalseminin</a:t>
            </a:r>
            <a:r>
              <a:rPr lang="tr-TR" dirty="0"/>
              <a:t> diğer bir önemli nedeni </a:t>
            </a:r>
            <a:r>
              <a:rPr lang="tr-TR" dirty="0" err="1"/>
              <a:t>hipomagnezemidir</a:t>
            </a:r>
            <a:endParaRPr lang="tr-TR" dirty="0"/>
          </a:p>
          <a:p>
            <a:pPr lvl="1">
              <a:lnSpc>
                <a:spcPct val="150000"/>
              </a:lnSpc>
              <a:buFont typeface="Wingdings" panose="05000000000000000000" pitchFamily="2" charset="2"/>
              <a:buChar char="§"/>
            </a:pPr>
            <a:r>
              <a:rPr lang="tr-TR" dirty="0"/>
              <a:t>PTH direncine ya da azalmış PTH salınımına yol açabilir </a:t>
            </a:r>
          </a:p>
          <a:p>
            <a:pPr lvl="1">
              <a:lnSpc>
                <a:spcPct val="150000"/>
              </a:lnSpc>
              <a:buFont typeface="Wingdings" panose="05000000000000000000" pitchFamily="2" charset="2"/>
              <a:buChar char="§"/>
            </a:pPr>
            <a:r>
              <a:rPr lang="tr-TR" dirty="0"/>
              <a:t>Magnezyum eksikliği düzelince </a:t>
            </a:r>
            <a:r>
              <a:rPr lang="tr-TR" dirty="0" err="1"/>
              <a:t>hipokalsemi</a:t>
            </a:r>
            <a:r>
              <a:rPr lang="tr-TR" dirty="0"/>
              <a:t> de düzelir</a:t>
            </a:r>
          </a:p>
          <a:p>
            <a:pPr>
              <a:buFont typeface="Wingdings" panose="05000000000000000000" pitchFamily="2" charset="2"/>
              <a:buChar char="v"/>
            </a:pPr>
            <a:endParaRPr lang="tr-TR" sz="2200" dirty="0">
              <a:solidFill>
                <a:schemeClr val="tx1">
                  <a:lumMod val="85000"/>
                  <a:lumOff val="15000"/>
                </a:schemeClr>
              </a:solidFill>
            </a:endParaRPr>
          </a:p>
        </p:txBody>
      </p:sp>
      <p:graphicFrame>
        <p:nvGraphicFramePr>
          <p:cNvPr id="4" name="Tablo 4">
            <a:extLst>
              <a:ext uri="{FF2B5EF4-FFF2-40B4-BE49-F238E27FC236}">
                <a16:creationId xmlns:a16="http://schemas.microsoft.com/office/drawing/2014/main" id="{220A3071-4B8D-4C25-84E2-2B853C7AE7CC}"/>
              </a:ext>
            </a:extLst>
          </p:cNvPr>
          <p:cNvGraphicFramePr>
            <a:graphicFrameLocks/>
          </p:cNvGraphicFramePr>
          <p:nvPr>
            <p:extLst>
              <p:ext uri="{D42A27DB-BD31-4B8C-83A1-F6EECF244321}">
                <p14:modId xmlns:p14="http://schemas.microsoft.com/office/powerpoint/2010/main" val="2335986482"/>
              </p:ext>
            </p:extLst>
          </p:nvPr>
        </p:nvGraphicFramePr>
        <p:xfrm>
          <a:off x="7030890" y="2386694"/>
          <a:ext cx="5099637" cy="3886200"/>
        </p:xfrm>
        <a:graphic>
          <a:graphicData uri="http://schemas.openxmlformats.org/drawingml/2006/table">
            <a:tbl>
              <a:tblPr firstRow="1" bandRow="1">
                <a:tableStyleId>{5C22544A-7EE6-4342-B048-85BDC9FD1C3A}</a:tableStyleId>
              </a:tblPr>
              <a:tblGrid>
                <a:gridCol w="2828754">
                  <a:extLst>
                    <a:ext uri="{9D8B030D-6E8A-4147-A177-3AD203B41FA5}">
                      <a16:colId xmlns:a16="http://schemas.microsoft.com/office/drawing/2014/main" val="3550447309"/>
                    </a:ext>
                  </a:extLst>
                </a:gridCol>
                <a:gridCol w="2270883">
                  <a:extLst>
                    <a:ext uri="{9D8B030D-6E8A-4147-A177-3AD203B41FA5}">
                      <a16:colId xmlns:a16="http://schemas.microsoft.com/office/drawing/2014/main" val="223705813"/>
                    </a:ext>
                  </a:extLst>
                </a:gridCol>
              </a:tblGrid>
              <a:tr h="178419">
                <a:tc gridSpan="2">
                  <a:txBody>
                    <a:bodyPr/>
                    <a:lstStyle/>
                    <a:p>
                      <a:pPr algn="ctr"/>
                      <a:r>
                        <a:rPr lang="tr-TR" sz="1500" dirty="0"/>
                        <a:t>Kalsiyum Anormallikleri Nedenleri</a:t>
                      </a:r>
                    </a:p>
                  </a:txBody>
                  <a:tcPr/>
                </a:tc>
                <a:tc hMerge="1">
                  <a:txBody>
                    <a:bodyPr/>
                    <a:lstStyle/>
                    <a:p>
                      <a:endParaRPr lang="tr-TR" dirty="0"/>
                    </a:p>
                  </a:txBody>
                  <a:tcPr/>
                </a:tc>
                <a:extLst>
                  <a:ext uri="{0D108BD9-81ED-4DB2-BD59-A6C34878D82A}">
                    <a16:rowId xmlns:a16="http://schemas.microsoft.com/office/drawing/2014/main" val="921256393"/>
                  </a:ext>
                </a:extLst>
              </a:tr>
              <a:tr h="178419">
                <a:tc>
                  <a:txBody>
                    <a:bodyPr/>
                    <a:lstStyle/>
                    <a:p>
                      <a:pPr algn="ctr"/>
                      <a:r>
                        <a:rPr lang="tr-TR" sz="1300" b="1" dirty="0" err="1"/>
                        <a:t>Hiperkalsemi</a:t>
                      </a:r>
                      <a:r>
                        <a:rPr lang="tr-TR" sz="1300" b="1" dirty="0"/>
                        <a:t> </a:t>
                      </a:r>
                    </a:p>
                  </a:txBody>
                  <a:tcPr/>
                </a:tc>
                <a:tc>
                  <a:txBody>
                    <a:bodyPr/>
                    <a:lstStyle/>
                    <a:p>
                      <a:pPr algn="ctr"/>
                      <a:r>
                        <a:rPr lang="tr-TR" sz="1300" b="1" dirty="0" err="1"/>
                        <a:t>Hipokalsemi</a:t>
                      </a:r>
                      <a:r>
                        <a:rPr lang="tr-TR" sz="1300" b="1" dirty="0"/>
                        <a:t> </a:t>
                      </a:r>
                    </a:p>
                  </a:txBody>
                  <a:tcPr/>
                </a:tc>
                <a:extLst>
                  <a:ext uri="{0D108BD9-81ED-4DB2-BD59-A6C34878D82A}">
                    <a16:rowId xmlns:a16="http://schemas.microsoft.com/office/drawing/2014/main" val="3328160687"/>
                  </a:ext>
                </a:extLst>
              </a:tr>
              <a:tr h="1385806">
                <a:tc>
                  <a:txBody>
                    <a:bodyPr/>
                    <a:lstStyle/>
                    <a:p>
                      <a:r>
                        <a:rPr lang="tr-TR" sz="1300" dirty="0" err="1"/>
                        <a:t>Hiperparatiroidi</a:t>
                      </a:r>
                      <a:endParaRPr lang="tr-TR" sz="1300" dirty="0"/>
                    </a:p>
                    <a:p>
                      <a:r>
                        <a:rPr lang="tr-TR" sz="1300" dirty="0" err="1"/>
                        <a:t>Maligniteler</a:t>
                      </a:r>
                      <a:r>
                        <a:rPr lang="tr-TR" sz="1300" dirty="0"/>
                        <a:t> </a:t>
                      </a:r>
                    </a:p>
                    <a:p>
                      <a:r>
                        <a:rPr lang="tr-TR" sz="1100" i="1" dirty="0"/>
                        <a:t>(Meme, AC, prostat, </a:t>
                      </a:r>
                      <a:r>
                        <a:rPr lang="tr-TR" sz="1100" i="1" dirty="0" err="1"/>
                        <a:t>renal</a:t>
                      </a:r>
                      <a:r>
                        <a:rPr lang="tr-TR" sz="1100" i="1" dirty="0"/>
                        <a:t>, </a:t>
                      </a:r>
                      <a:r>
                        <a:rPr lang="tr-TR" sz="1100" i="1" dirty="0" err="1"/>
                        <a:t>myeloma</a:t>
                      </a:r>
                      <a:r>
                        <a:rPr lang="tr-TR" sz="1100" i="1" dirty="0"/>
                        <a:t>, T-</a:t>
                      </a:r>
                      <a:r>
                        <a:rPr lang="tr-TR" sz="1100" i="1" dirty="0" err="1"/>
                        <a:t>hc</a:t>
                      </a:r>
                      <a:r>
                        <a:rPr lang="tr-TR" sz="1100" i="1" dirty="0"/>
                        <a:t> lösemi, </a:t>
                      </a:r>
                      <a:r>
                        <a:rPr lang="tr-TR" sz="1100" i="1" dirty="0" err="1"/>
                        <a:t>lenfoma</a:t>
                      </a:r>
                      <a:r>
                        <a:rPr lang="tr-TR" sz="1100" i="1" dirty="0"/>
                        <a:t>)</a:t>
                      </a:r>
                    </a:p>
                    <a:p>
                      <a:r>
                        <a:rPr lang="tr-TR" sz="1300" dirty="0"/>
                        <a:t>İlaçlar</a:t>
                      </a:r>
                    </a:p>
                    <a:p>
                      <a:r>
                        <a:rPr lang="tr-TR" sz="1100" i="1" dirty="0"/>
                        <a:t>(</a:t>
                      </a:r>
                      <a:r>
                        <a:rPr lang="tr-TR" sz="1100" i="1" dirty="0" err="1"/>
                        <a:t>Tiyazid</a:t>
                      </a:r>
                      <a:r>
                        <a:rPr lang="tr-TR" sz="1100" i="1" dirty="0"/>
                        <a:t> </a:t>
                      </a:r>
                      <a:r>
                        <a:rPr lang="tr-TR" sz="1100" i="1" dirty="0" err="1"/>
                        <a:t>diüretikler</a:t>
                      </a:r>
                      <a:r>
                        <a:rPr lang="tr-TR" sz="1100" i="1" dirty="0"/>
                        <a:t>, Süt alkali sendromu, </a:t>
                      </a:r>
                      <a:r>
                        <a:rPr lang="tr-TR" sz="1100" i="1" dirty="0" err="1"/>
                        <a:t>Vit</a:t>
                      </a:r>
                      <a:r>
                        <a:rPr lang="tr-TR" sz="1100" i="1" dirty="0"/>
                        <a:t> D </a:t>
                      </a:r>
                      <a:r>
                        <a:rPr lang="tr-TR" sz="1100" i="1" dirty="0" err="1"/>
                        <a:t>entoksikasyonu</a:t>
                      </a:r>
                      <a:r>
                        <a:rPr lang="tr-TR" sz="1100" i="1" dirty="0"/>
                        <a:t>)</a:t>
                      </a:r>
                    </a:p>
                    <a:p>
                      <a:r>
                        <a:rPr lang="tr-TR" sz="1300" dirty="0" err="1"/>
                        <a:t>Hipokalsemi</a:t>
                      </a:r>
                      <a:endParaRPr lang="tr-TR" sz="1300" dirty="0"/>
                    </a:p>
                    <a:p>
                      <a:r>
                        <a:rPr lang="tr-TR" sz="1300" dirty="0" err="1"/>
                        <a:t>Granülamatöz</a:t>
                      </a:r>
                      <a:r>
                        <a:rPr lang="tr-TR" sz="1300" dirty="0"/>
                        <a:t> hastalıklar</a:t>
                      </a:r>
                    </a:p>
                    <a:p>
                      <a:r>
                        <a:rPr lang="tr-TR" sz="1300" dirty="0" err="1"/>
                        <a:t>Sarkoidoz</a:t>
                      </a:r>
                      <a:r>
                        <a:rPr lang="tr-TR" sz="1300" dirty="0"/>
                        <a:t> </a:t>
                      </a:r>
                    </a:p>
                    <a:p>
                      <a:r>
                        <a:rPr lang="tr-TR" sz="1300" dirty="0" err="1"/>
                        <a:t>Tüberkuloz</a:t>
                      </a:r>
                      <a:endParaRPr lang="tr-TR" sz="1300" dirty="0"/>
                    </a:p>
                    <a:p>
                      <a:r>
                        <a:rPr lang="tr-TR" sz="1300" dirty="0"/>
                        <a:t>KBY</a:t>
                      </a:r>
                    </a:p>
                    <a:p>
                      <a:r>
                        <a:rPr lang="tr-TR" sz="1300" dirty="0" err="1"/>
                        <a:t>İmmobilizasyon</a:t>
                      </a:r>
                      <a:r>
                        <a:rPr lang="tr-TR" sz="1300" dirty="0"/>
                        <a:t> </a:t>
                      </a:r>
                    </a:p>
                    <a:p>
                      <a:r>
                        <a:rPr lang="tr-TR" sz="1300" dirty="0" err="1"/>
                        <a:t>Hipertiroidi</a:t>
                      </a:r>
                      <a:r>
                        <a:rPr lang="tr-TR" sz="1300" dirty="0"/>
                        <a:t> </a:t>
                      </a:r>
                    </a:p>
                  </a:txBody>
                  <a:tcPr/>
                </a:tc>
                <a:tc>
                  <a:txBody>
                    <a:bodyPr/>
                    <a:lstStyle/>
                    <a:p>
                      <a:r>
                        <a:rPr lang="tr-TR" sz="1300" dirty="0" err="1"/>
                        <a:t>Hipoparatiroidi</a:t>
                      </a:r>
                      <a:endParaRPr lang="tr-TR" sz="1300" dirty="0"/>
                    </a:p>
                    <a:p>
                      <a:r>
                        <a:rPr lang="tr-TR" sz="1300" dirty="0"/>
                        <a:t>Kalsiyum veya </a:t>
                      </a:r>
                      <a:r>
                        <a:rPr lang="tr-TR" sz="1300" dirty="0" err="1"/>
                        <a:t>Vit</a:t>
                      </a:r>
                      <a:r>
                        <a:rPr lang="tr-TR" sz="1300" dirty="0"/>
                        <a:t> D </a:t>
                      </a:r>
                      <a:r>
                        <a:rPr lang="tr-TR" sz="1300" dirty="0" err="1"/>
                        <a:t>malabsorbsiyonu</a:t>
                      </a:r>
                      <a:endParaRPr lang="tr-TR" sz="1300" dirty="0"/>
                    </a:p>
                    <a:p>
                      <a:r>
                        <a:rPr lang="tr-TR" sz="1300" dirty="0"/>
                        <a:t>Akut </a:t>
                      </a:r>
                      <a:r>
                        <a:rPr lang="tr-TR" sz="1300" dirty="0" err="1"/>
                        <a:t>pankreatit</a:t>
                      </a:r>
                      <a:r>
                        <a:rPr lang="tr-TR" sz="1300" dirty="0"/>
                        <a:t> </a:t>
                      </a:r>
                    </a:p>
                    <a:p>
                      <a:r>
                        <a:rPr lang="tr-TR" sz="1300" dirty="0" err="1"/>
                        <a:t>Rabdomiyoliz</a:t>
                      </a:r>
                      <a:endParaRPr lang="tr-TR" sz="1300" dirty="0"/>
                    </a:p>
                    <a:p>
                      <a:r>
                        <a:rPr lang="tr-TR" sz="1300" dirty="0" err="1"/>
                        <a:t>Hiperfosfatemi</a:t>
                      </a:r>
                      <a:endParaRPr lang="tr-TR" sz="1300" dirty="0"/>
                    </a:p>
                    <a:p>
                      <a:r>
                        <a:rPr lang="tr-TR" sz="1300" dirty="0"/>
                        <a:t>KBY</a:t>
                      </a:r>
                    </a:p>
                    <a:p>
                      <a:r>
                        <a:rPr lang="tr-TR" sz="1300" dirty="0" err="1"/>
                        <a:t>Multiple</a:t>
                      </a:r>
                      <a:r>
                        <a:rPr lang="tr-TR" sz="1300" dirty="0"/>
                        <a:t> ünite </a:t>
                      </a:r>
                      <a:r>
                        <a:rPr lang="tr-TR" sz="1300" dirty="0" err="1"/>
                        <a:t>sitratlı</a:t>
                      </a:r>
                      <a:r>
                        <a:rPr lang="tr-TR" sz="1300" dirty="0"/>
                        <a:t> kan transfüzyonu</a:t>
                      </a:r>
                    </a:p>
                    <a:p>
                      <a:r>
                        <a:rPr lang="tr-TR" sz="1300" dirty="0"/>
                        <a:t>İlaçlar</a:t>
                      </a:r>
                    </a:p>
                    <a:p>
                      <a:r>
                        <a:rPr lang="tr-TR" sz="1300" i="1" dirty="0"/>
                        <a:t>   </a:t>
                      </a:r>
                      <a:r>
                        <a:rPr lang="tr-TR" sz="1100" i="1" dirty="0" err="1"/>
                        <a:t>Loop</a:t>
                      </a:r>
                      <a:r>
                        <a:rPr lang="tr-TR" sz="1100" i="1" dirty="0"/>
                        <a:t> </a:t>
                      </a:r>
                      <a:r>
                        <a:rPr lang="tr-TR" sz="1100" i="1" dirty="0" err="1"/>
                        <a:t>Diüretikler</a:t>
                      </a:r>
                      <a:endParaRPr lang="tr-TR" sz="1100" i="1" dirty="0"/>
                    </a:p>
                    <a:p>
                      <a:r>
                        <a:rPr lang="tr-TR" sz="1100" i="1" dirty="0"/>
                        <a:t>   </a:t>
                      </a:r>
                      <a:r>
                        <a:rPr lang="tr-TR" sz="1100" i="1" dirty="0" err="1"/>
                        <a:t>Fenitoin</a:t>
                      </a:r>
                      <a:endParaRPr lang="tr-TR" sz="1100" i="1" dirty="0"/>
                    </a:p>
                    <a:p>
                      <a:r>
                        <a:rPr lang="tr-TR" sz="1100" i="1" dirty="0"/>
                        <a:t>   </a:t>
                      </a:r>
                      <a:r>
                        <a:rPr lang="tr-TR" sz="1100" i="1" dirty="0" err="1"/>
                        <a:t>Cisplatin</a:t>
                      </a:r>
                      <a:endParaRPr lang="tr-TR" sz="1100" i="1" dirty="0"/>
                    </a:p>
                    <a:p>
                      <a:r>
                        <a:rPr lang="tr-TR" sz="1100" i="1" dirty="0"/>
                        <a:t>   </a:t>
                      </a:r>
                      <a:r>
                        <a:rPr lang="tr-TR" sz="1100" i="1" dirty="0" err="1"/>
                        <a:t>Gentamisin</a:t>
                      </a:r>
                      <a:endParaRPr lang="tr-TR" sz="1100" i="1" dirty="0"/>
                    </a:p>
                    <a:p>
                      <a:r>
                        <a:rPr lang="tr-TR" sz="1100" i="1" dirty="0"/>
                        <a:t>   </a:t>
                      </a:r>
                      <a:r>
                        <a:rPr lang="tr-TR" sz="1100" i="1" dirty="0" err="1"/>
                        <a:t>Ketakanazol</a:t>
                      </a:r>
                      <a:endParaRPr lang="tr-TR" sz="1100" i="1" dirty="0"/>
                    </a:p>
                    <a:p>
                      <a:r>
                        <a:rPr lang="tr-TR" sz="1100" i="1" dirty="0"/>
                        <a:t>   </a:t>
                      </a:r>
                      <a:r>
                        <a:rPr lang="tr-TR" sz="1100" i="1" dirty="0" err="1"/>
                        <a:t>Kalsitonin</a:t>
                      </a:r>
                      <a:endParaRPr lang="tr-TR" sz="1100" i="1" dirty="0"/>
                    </a:p>
                    <a:p>
                      <a:r>
                        <a:rPr lang="tr-TR" sz="1100" i="1" dirty="0"/>
                        <a:t>   </a:t>
                      </a:r>
                      <a:r>
                        <a:rPr lang="tr-TR" sz="1100" i="1" dirty="0" err="1"/>
                        <a:t>Bifosfanatlar</a:t>
                      </a:r>
                      <a:r>
                        <a:rPr lang="tr-TR" sz="1100" i="1" dirty="0"/>
                        <a:t> </a:t>
                      </a:r>
                    </a:p>
                  </a:txBody>
                  <a:tcPr/>
                </a:tc>
                <a:extLst>
                  <a:ext uri="{0D108BD9-81ED-4DB2-BD59-A6C34878D82A}">
                    <a16:rowId xmlns:a16="http://schemas.microsoft.com/office/drawing/2014/main" val="4078234498"/>
                  </a:ext>
                </a:extLst>
              </a:tr>
            </a:tbl>
          </a:graphicData>
        </a:graphic>
      </p:graphicFrame>
    </p:spTree>
    <p:extLst>
      <p:ext uri="{BB962C8B-B14F-4D97-AF65-F5344CB8AC3E}">
        <p14:creationId xmlns:p14="http://schemas.microsoft.com/office/powerpoint/2010/main" val="1096717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Hastaların Test Öncesi Dikkat Etmesi </a:t>
            </a:r>
          </a:p>
        </p:txBody>
      </p:sp>
      <p:sp>
        <p:nvSpPr>
          <p:cNvPr id="4" name="İçerik Yer Tutucusu 3">
            <a:extLst>
              <a:ext uri="{FF2B5EF4-FFF2-40B4-BE49-F238E27FC236}">
                <a16:creationId xmlns:a16="http://schemas.microsoft.com/office/drawing/2014/main" id="{1ED47CD5-BE39-463D-8E92-690B4B238EF8}"/>
              </a:ext>
            </a:extLst>
          </p:cNvPr>
          <p:cNvSpPr>
            <a:spLocks noGrp="1"/>
          </p:cNvSpPr>
          <p:nvPr>
            <p:ph idx="1"/>
          </p:nvPr>
        </p:nvSpPr>
        <p:spPr>
          <a:xfrm>
            <a:off x="1097280" y="1845733"/>
            <a:ext cx="10058400" cy="4432121"/>
          </a:xfrm>
        </p:spPr>
        <p:txBody>
          <a:bodyPr/>
          <a:lstStyle/>
          <a:p>
            <a:pPr algn="just">
              <a:lnSpc>
                <a:spcPct val="150000"/>
              </a:lnSpc>
              <a:buFont typeface="Wingdings" panose="05000000000000000000" pitchFamily="2" charset="2"/>
              <a:buChar char="v"/>
            </a:pPr>
            <a:r>
              <a:rPr lang="tr-TR" dirty="0"/>
              <a:t>Sabah, 10-12 saat açlık sonrası kan verilmeli</a:t>
            </a:r>
          </a:p>
          <a:p>
            <a:pPr algn="just">
              <a:lnSpc>
                <a:spcPct val="150000"/>
              </a:lnSpc>
              <a:buFont typeface="Wingdings" panose="05000000000000000000" pitchFamily="2" charset="2"/>
              <a:buChar char="v"/>
            </a:pPr>
            <a:r>
              <a:rPr lang="tr-TR" dirty="0"/>
              <a:t>Hastaneye gelmeden önce ağır ve zorlayıcı egzersiz yapılmamalı</a:t>
            </a:r>
          </a:p>
          <a:p>
            <a:pPr algn="just">
              <a:lnSpc>
                <a:spcPct val="150000"/>
              </a:lnSpc>
              <a:buFont typeface="Wingdings" panose="05000000000000000000" pitchFamily="2" charset="2"/>
              <a:buChar char="v"/>
            </a:pPr>
            <a:r>
              <a:rPr lang="tr-TR" dirty="0"/>
              <a:t>İlaç tedavisinin sürdüğü durumlarda mümkünse sabah ilaçlar kullanılmadan önce kan alınmalı</a:t>
            </a:r>
          </a:p>
          <a:p>
            <a:pPr algn="just">
              <a:lnSpc>
                <a:spcPct val="150000"/>
              </a:lnSpc>
              <a:buFont typeface="Wingdings" panose="05000000000000000000" pitchFamily="2" charset="2"/>
              <a:buChar char="v"/>
            </a:pPr>
            <a:r>
              <a:rPr lang="tr-TR" dirty="0" err="1"/>
              <a:t>Lipid</a:t>
            </a:r>
            <a:r>
              <a:rPr lang="tr-TR" dirty="0"/>
              <a:t> ( Kolesterol, TG, HDL, LDL ) Analizi Öncesi Bilinmesi Gerekenler</a:t>
            </a:r>
          </a:p>
          <a:p>
            <a:pPr lvl="1" algn="just">
              <a:lnSpc>
                <a:spcPct val="150000"/>
              </a:lnSpc>
              <a:buFont typeface="Wingdings" panose="05000000000000000000" pitchFamily="2" charset="2"/>
              <a:buChar char="§"/>
            </a:pPr>
            <a:r>
              <a:rPr lang="tr-TR" dirty="0"/>
              <a:t>En az 3 hafta süresince beslenme alışkanlıklarının değiştirilmemesi</a:t>
            </a:r>
          </a:p>
          <a:p>
            <a:pPr lvl="1" algn="just">
              <a:lnSpc>
                <a:spcPct val="150000"/>
              </a:lnSpc>
              <a:buFont typeface="Wingdings" panose="05000000000000000000" pitchFamily="2" charset="2"/>
              <a:buChar char="§"/>
            </a:pPr>
            <a:r>
              <a:rPr lang="tr-TR" dirty="0"/>
              <a:t>Kilonun sabit olarak korunması (ani kilo değişikliklerinden kaçınılması)</a:t>
            </a:r>
          </a:p>
          <a:p>
            <a:pPr lvl="1" algn="just">
              <a:lnSpc>
                <a:spcPct val="150000"/>
              </a:lnSpc>
              <a:buFont typeface="Wingdings" panose="05000000000000000000" pitchFamily="2" charset="2"/>
              <a:buChar char="§"/>
            </a:pPr>
            <a:r>
              <a:rPr lang="tr-TR" dirty="0"/>
              <a:t>3 gün öncesinden itibaren alkol alınmaması önerilir</a:t>
            </a:r>
          </a:p>
        </p:txBody>
      </p:sp>
    </p:spTree>
    <p:extLst>
      <p:ext uri="{BB962C8B-B14F-4D97-AF65-F5344CB8AC3E}">
        <p14:creationId xmlns:p14="http://schemas.microsoft.com/office/powerpoint/2010/main" val="18145244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P</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462858"/>
          </a:xfrm>
        </p:spPr>
        <p:txBody>
          <a:bodyPr>
            <a:normAutofit/>
          </a:bodyPr>
          <a:lstStyle/>
          <a:p>
            <a:pPr>
              <a:lnSpc>
                <a:spcPct val="150000"/>
              </a:lnSpc>
              <a:buFont typeface="Wingdings" panose="05000000000000000000" pitchFamily="2" charset="2"/>
              <a:buChar char="v"/>
            </a:pPr>
            <a:r>
              <a:rPr lang="tr-TR" dirty="0"/>
              <a:t>Serum fosfor düzeyi için referans aralık yetişkinlerde 2,5-4,8 mg/</a:t>
            </a:r>
            <a:r>
              <a:rPr lang="tr-TR" dirty="0" err="1"/>
              <a:t>dL</a:t>
            </a:r>
            <a:r>
              <a:rPr lang="tr-TR" dirty="0"/>
              <a:t> ve çocuklarda 4-6 mg/</a:t>
            </a:r>
            <a:r>
              <a:rPr lang="tr-TR" dirty="0" err="1"/>
              <a:t>dL</a:t>
            </a:r>
            <a:r>
              <a:rPr lang="tr-TR" dirty="0"/>
              <a:t> </a:t>
            </a:r>
          </a:p>
          <a:p>
            <a:pPr lvl="1">
              <a:lnSpc>
                <a:spcPct val="150000"/>
              </a:lnSpc>
              <a:buFont typeface="Wingdings" panose="05000000000000000000" pitchFamily="2" charset="2"/>
              <a:buChar char="v"/>
            </a:pPr>
            <a:r>
              <a:rPr lang="tr-TR" dirty="0" err="1"/>
              <a:t>Postprandiyal</a:t>
            </a:r>
            <a:r>
              <a:rPr lang="tr-TR" dirty="0"/>
              <a:t> </a:t>
            </a:r>
            <a:r>
              <a:rPr lang="tr-TR" dirty="0" err="1"/>
              <a:t>glukoz</a:t>
            </a:r>
            <a:r>
              <a:rPr lang="tr-TR" dirty="0"/>
              <a:t> </a:t>
            </a:r>
            <a:r>
              <a:rPr lang="tr-TR" dirty="0" err="1"/>
              <a:t>fosforilasyonu</a:t>
            </a:r>
            <a:r>
              <a:rPr lang="tr-TR" dirty="0"/>
              <a:t>, serum fosforunu düşürebildiğinden, açlık numuneleri doğru olur. </a:t>
            </a:r>
          </a:p>
          <a:p>
            <a:pPr>
              <a:lnSpc>
                <a:spcPct val="150000"/>
              </a:lnSpc>
              <a:buFont typeface="Wingdings" panose="05000000000000000000" pitchFamily="2" charset="2"/>
              <a:buChar char="v"/>
            </a:pPr>
            <a:r>
              <a:rPr lang="tr-TR" b="1" dirty="0" err="1"/>
              <a:t>Hiperfosfatemi</a:t>
            </a:r>
            <a:r>
              <a:rPr lang="tr-TR" dirty="0"/>
              <a:t> çoğunlukla </a:t>
            </a:r>
          </a:p>
          <a:p>
            <a:pPr lvl="1">
              <a:lnSpc>
                <a:spcPct val="150000"/>
              </a:lnSpc>
              <a:buFont typeface="Wingdings" panose="05000000000000000000" pitchFamily="2" charset="2"/>
              <a:buChar char="v"/>
            </a:pPr>
            <a:r>
              <a:rPr lang="tr-TR" dirty="0"/>
              <a:t>Böbrek yetmezliğinden dolayı böbrek atılımının azalması durumunda</a:t>
            </a:r>
          </a:p>
          <a:p>
            <a:pPr lvl="1">
              <a:lnSpc>
                <a:spcPct val="150000"/>
              </a:lnSpc>
              <a:buFont typeface="Wingdings" panose="05000000000000000000" pitchFamily="2" charset="2"/>
              <a:buChar char="v"/>
            </a:pPr>
            <a:r>
              <a:rPr lang="tr-TR" dirty="0"/>
              <a:t>Diğer nedenleri arasında ya oral olarak ya da fosfat içeren </a:t>
            </a:r>
            <a:r>
              <a:rPr lang="tr-TR" dirty="0" err="1"/>
              <a:t>enemalar</a:t>
            </a:r>
            <a:r>
              <a:rPr lang="tr-TR" dirty="0"/>
              <a:t> ile aşırı fosfat alımı, </a:t>
            </a:r>
            <a:r>
              <a:rPr lang="tr-TR" dirty="0" err="1"/>
              <a:t>hipoparatiroidizm</a:t>
            </a:r>
            <a:r>
              <a:rPr lang="tr-TR" dirty="0"/>
              <a:t> ve </a:t>
            </a:r>
            <a:r>
              <a:rPr lang="tr-TR" dirty="0" err="1"/>
              <a:t>trombositoz</a:t>
            </a:r>
            <a:r>
              <a:rPr lang="tr-TR" dirty="0"/>
              <a:t> gibi sahte nedenler bulunmakta</a:t>
            </a:r>
          </a:p>
          <a:p>
            <a:pPr lvl="1">
              <a:lnSpc>
                <a:spcPct val="150000"/>
              </a:lnSpc>
              <a:buFont typeface="Wingdings" panose="05000000000000000000" pitchFamily="2" charset="2"/>
              <a:buChar char="v"/>
            </a:pPr>
            <a:r>
              <a:rPr lang="tr-TR" dirty="0"/>
              <a:t>Daha az yaygın nedenler; akromegali, </a:t>
            </a:r>
            <a:r>
              <a:rPr lang="tr-TR" dirty="0" err="1"/>
              <a:t>hipertirodizm</a:t>
            </a:r>
            <a:r>
              <a:rPr lang="tr-TR" dirty="0"/>
              <a:t>, </a:t>
            </a:r>
            <a:r>
              <a:rPr lang="tr-TR" dirty="0" err="1"/>
              <a:t>asidoz</a:t>
            </a:r>
            <a:r>
              <a:rPr lang="tr-TR" dirty="0"/>
              <a:t> ve </a:t>
            </a:r>
            <a:r>
              <a:rPr lang="tr-TR" dirty="0" err="1"/>
              <a:t>hemolize</a:t>
            </a:r>
            <a:r>
              <a:rPr lang="tr-TR" dirty="0"/>
              <a:t> bağlı masif hücre </a:t>
            </a:r>
            <a:r>
              <a:rPr lang="tr-TR" dirty="0" err="1"/>
              <a:t>lizisi</a:t>
            </a:r>
            <a:r>
              <a:rPr lang="tr-TR" dirty="0"/>
              <a:t>, </a:t>
            </a:r>
            <a:r>
              <a:rPr lang="tr-TR" dirty="0" err="1"/>
              <a:t>rabdomiyoliz</a:t>
            </a:r>
            <a:r>
              <a:rPr lang="tr-TR" dirty="0"/>
              <a:t> ve kemoterapiden sonra </a:t>
            </a:r>
            <a:r>
              <a:rPr lang="tr-TR" dirty="0" err="1"/>
              <a:t>tumor</a:t>
            </a:r>
            <a:r>
              <a:rPr lang="tr-TR" dirty="0"/>
              <a:t> </a:t>
            </a:r>
            <a:r>
              <a:rPr lang="tr-TR" dirty="0" err="1"/>
              <a:t>lizisini</a:t>
            </a:r>
            <a:r>
              <a:rPr lang="tr-TR" dirty="0"/>
              <a:t> içerir.</a:t>
            </a:r>
          </a:p>
          <a:p>
            <a:pPr>
              <a:buFont typeface="Wingdings" panose="05000000000000000000" pitchFamily="2" charset="2"/>
              <a:buChar char="v"/>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18144132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P</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16753"/>
          </a:xfrm>
        </p:spPr>
        <p:txBody>
          <a:bodyPr>
            <a:normAutofit/>
          </a:bodyPr>
          <a:lstStyle/>
          <a:p>
            <a:pPr>
              <a:lnSpc>
                <a:spcPct val="150000"/>
              </a:lnSpc>
              <a:buFont typeface="Wingdings" panose="05000000000000000000" pitchFamily="2" charset="2"/>
              <a:buChar char="v"/>
            </a:pPr>
            <a:r>
              <a:rPr lang="tr-TR" b="1" dirty="0" err="1"/>
              <a:t>Hipofosfatemi</a:t>
            </a:r>
            <a:r>
              <a:rPr lang="tr-TR" dirty="0"/>
              <a:t>, serum fosfor düzeyinin 2,5 mg/dl’nin altında olması olarak tanımlanmaktadır. </a:t>
            </a:r>
          </a:p>
          <a:p>
            <a:pPr lvl="1">
              <a:lnSpc>
                <a:spcPct val="150000"/>
              </a:lnSpc>
              <a:buFont typeface="Wingdings" panose="05000000000000000000" pitchFamily="2" charset="2"/>
              <a:buChar char="§"/>
            </a:pPr>
            <a:r>
              <a:rPr lang="tr-TR" dirty="0"/>
              <a:t>Klinik olarak anlamlı </a:t>
            </a:r>
            <a:r>
              <a:rPr lang="tr-TR" dirty="0" err="1"/>
              <a:t>hipofosfatemi</a:t>
            </a:r>
            <a:r>
              <a:rPr lang="tr-TR" dirty="0"/>
              <a:t>, 1,5 mg/dl’nin altındaki düzeylerde ortaya çıkar. </a:t>
            </a:r>
          </a:p>
          <a:p>
            <a:pPr>
              <a:lnSpc>
                <a:spcPct val="150000"/>
              </a:lnSpc>
              <a:buFont typeface="Wingdings" panose="05000000000000000000" pitchFamily="2" charset="2"/>
              <a:buChar char="v"/>
            </a:pPr>
            <a:r>
              <a:rPr lang="tr-TR" dirty="0" err="1"/>
              <a:t>Hipofosfatemi</a:t>
            </a:r>
            <a:r>
              <a:rPr lang="tr-TR" dirty="0"/>
              <a:t> ile ilişkili üç temel mekanizma </a:t>
            </a:r>
          </a:p>
          <a:p>
            <a:pPr lvl="1">
              <a:lnSpc>
                <a:spcPct val="150000"/>
              </a:lnSpc>
              <a:buFont typeface="Wingdings" panose="05000000000000000000" pitchFamily="2" charset="2"/>
              <a:buChar char="§"/>
            </a:pPr>
            <a:r>
              <a:rPr lang="tr-TR" dirty="0"/>
              <a:t>Bağırsak </a:t>
            </a:r>
            <a:r>
              <a:rPr lang="tr-TR" dirty="0" err="1"/>
              <a:t>absorpsiyonunun</a:t>
            </a:r>
            <a:r>
              <a:rPr lang="tr-TR" dirty="0"/>
              <a:t> azalması, </a:t>
            </a:r>
          </a:p>
          <a:p>
            <a:pPr lvl="1">
              <a:lnSpc>
                <a:spcPct val="150000"/>
              </a:lnSpc>
              <a:buFont typeface="Wingdings" panose="05000000000000000000" pitchFamily="2" charset="2"/>
              <a:buChar char="§"/>
            </a:pPr>
            <a:r>
              <a:rPr lang="tr-TR" dirty="0"/>
              <a:t>Böbrekteki fosfat kaybının artması ve </a:t>
            </a:r>
          </a:p>
          <a:p>
            <a:pPr lvl="1">
              <a:lnSpc>
                <a:spcPct val="150000"/>
              </a:lnSpc>
              <a:buFont typeface="Wingdings" panose="05000000000000000000" pitchFamily="2" charset="2"/>
              <a:buChar char="§"/>
            </a:pPr>
            <a:r>
              <a:rPr lang="tr-TR" dirty="0"/>
              <a:t>Fosforun kemiklere artmış kaymasıdır. </a:t>
            </a:r>
          </a:p>
        </p:txBody>
      </p:sp>
      <p:pic>
        <p:nvPicPr>
          <p:cNvPr id="5" name="Resim 4" descr="metin, yiyecek, tabak, iç mekan içeren bir resim&#10;&#10;Açıklama otomatik olarak oluşturuldu">
            <a:extLst>
              <a:ext uri="{FF2B5EF4-FFF2-40B4-BE49-F238E27FC236}">
                <a16:creationId xmlns:a16="http://schemas.microsoft.com/office/drawing/2014/main" id="{293B8AD2-584C-490A-A225-773BDE61F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355" y="3036815"/>
            <a:ext cx="5665365" cy="3225671"/>
          </a:xfrm>
          <a:prstGeom prst="rect">
            <a:avLst/>
          </a:prstGeom>
        </p:spPr>
      </p:pic>
    </p:spTree>
    <p:extLst>
      <p:ext uri="{BB962C8B-B14F-4D97-AF65-F5344CB8AC3E}">
        <p14:creationId xmlns:p14="http://schemas.microsoft.com/office/powerpoint/2010/main" val="21183733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P</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16753"/>
          </a:xfrm>
        </p:spPr>
        <p:txBody>
          <a:bodyPr>
            <a:normAutofit/>
          </a:bodyPr>
          <a:lstStyle/>
          <a:p>
            <a:pPr>
              <a:lnSpc>
                <a:spcPct val="150000"/>
              </a:lnSpc>
              <a:buFont typeface="Wingdings" panose="05000000000000000000" pitchFamily="2" charset="2"/>
              <a:buChar char="v"/>
            </a:pPr>
            <a:r>
              <a:rPr lang="tr-TR" dirty="0"/>
              <a:t>Azalmış emilim çoğunlukla </a:t>
            </a:r>
            <a:r>
              <a:rPr lang="tr-TR" dirty="0" err="1"/>
              <a:t>antiasid</a:t>
            </a:r>
            <a:r>
              <a:rPr lang="tr-TR" dirty="0"/>
              <a:t> kullanımı ile ortaya çıkar. </a:t>
            </a:r>
          </a:p>
          <a:p>
            <a:pPr>
              <a:lnSpc>
                <a:spcPct val="150000"/>
              </a:lnSpc>
              <a:buFont typeface="Wingdings" panose="05000000000000000000" pitchFamily="2" charset="2"/>
              <a:buChar char="v"/>
            </a:pPr>
            <a:r>
              <a:rPr lang="tr-TR" dirty="0"/>
              <a:t>Kalıcı </a:t>
            </a:r>
            <a:r>
              <a:rPr lang="tr-TR" dirty="0" err="1"/>
              <a:t>hipofosfatemi</a:t>
            </a:r>
            <a:r>
              <a:rPr lang="tr-TR" dirty="0"/>
              <a:t>, </a:t>
            </a:r>
          </a:p>
          <a:p>
            <a:pPr lvl="1">
              <a:lnSpc>
                <a:spcPct val="150000"/>
              </a:lnSpc>
              <a:buFont typeface="Wingdings" panose="05000000000000000000" pitchFamily="2" charset="2"/>
              <a:buChar char="v"/>
            </a:pPr>
            <a:r>
              <a:rPr lang="tr-TR" dirty="0"/>
              <a:t>En çok; </a:t>
            </a:r>
            <a:r>
              <a:rPr lang="tr-TR" dirty="0" err="1"/>
              <a:t>Hiperparatiroidizm</a:t>
            </a:r>
            <a:r>
              <a:rPr lang="tr-TR" dirty="0"/>
              <a:t>, </a:t>
            </a:r>
          </a:p>
          <a:p>
            <a:pPr lvl="1">
              <a:lnSpc>
                <a:spcPct val="150000"/>
              </a:lnSpc>
              <a:buFont typeface="Wingdings" panose="05000000000000000000" pitchFamily="2" charset="2"/>
              <a:buChar char="v"/>
            </a:pPr>
            <a:r>
              <a:rPr lang="tr-TR" dirty="0"/>
              <a:t>D </a:t>
            </a:r>
            <a:r>
              <a:rPr lang="tr-TR" dirty="0" err="1"/>
              <a:t>vit</a:t>
            </a:r>
            <a:r>
              <a:rPr lang="tr-TR" dirty="0"/>
              <a:t> eksikliği, </a:t>
            </a:r>
          </a:p>
          <a:p>
            <a:pPr lvl="1">
              <a:lnSpc>
                <a:spcPct val="150000"/>
              </a:lnSpc>
              <a:buFont typeface="Wingdings" panose="05000000000000000000" pitchFamily="2" charset="2"/>
              <a:buChar char="v"/>
            </a:pPr>
            <a:r>
              <a:rPr lang="tr-TR" dirty="0" err="1"/>
              <a:t>Renal</a:t>
            </a:r>
            <a:r>
              <a:rPr lang="tr-TR" dirty="0"/>
              <a:t> </a:t>
            </a:r>
            <a:r>
              <a:rPr lang="tr-TR" dirty="0" err="1"/>
              <a:t>tubuler</a:t>
            </a:r>
            <a:r>
              <a:rPr lang="tr-TR" dirty="0"/>
              <a:t> hastalık, </a:t>
            </a:r>
          </a:p>
          <a:p>
            <a:pPr lvl="1">
              <a:lnSpc>
                <a:spcPct val="150000"/>
              </a:lnSpc>
              <a:buFont typeface="Wingdings" panose="05000000000000000000" pitchFamily="2" charset="2"/>
              <a:buChar char="v"/>
            </a:pPr>
            <a:r>
              <a:rPr lang="tr-TR" dirty="0"/>
              <a:t>Kronik </a:t>
            </a:r>
            <a:r>
              <a:rPr lang="tr-TR" dirty="0" err="1"/>
              <a:t>asidoz</a:t>
            </a:r>
            <a:r>
              <a:rPr lang="tr-TR" dirty="0"/>
              <a:t> ve </a:t>
            </a:r>
          </a:p>
          <a:p>
            <a:pPr lvl="1">
              <a:lnSpc>
                <a:spcPct val="150000"/>
              </a:lnSpc>
              <a:buFont typeface="Wingdings" panose="05000000000000000000" pitchFamily="2" charset="2"/>
              <a:buChar char="v"/>
            </a:pPr>
            <a:r>
              <a:rPr lang="tr-TR" dirty="0" err="1"/>
              <a:t>Rikets</a:t>
            </a:r>
            <a:endParaRPr lang="tr-TR" dirty="0">
              <a:solidFill>
                <a:schemeClr val="tx1">
                  <a:lumMod val="85000"/>
                  <a:lumOff val="15000"/>
                </a:schemeClr>
              </a:solidFill>
            </a:endParaRPr>
          </a:p>
        </p:txBody>
      </p:sp>
      <p:pic>
        <p:nvPicPr>
          <p:cNvPr id="7" name="Resim 6" descr="metin içeren bir resim&#10;&#10;Açıklama otomatik olarak oluşturuldu">
            <a:extLst>
              <a:ext uri="{FF2B5EF4-FFF2-40B4-BE49-F238E27FC236}">
                <a16:creationId xmlns:a16="http://schemas.microsoft.com/office/drawing/2014/main" id="{FFF3ECF2-D564-4337-B07A-DDFC284AA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899" y="2700778"/>
            <a:ext cx="1672482" cy="2380784"/>
          </a:xfrm>
          <a:prstGeom prst="rect">
            <a:avLst/>
          </a:prstGeom>
        </p:spPr>
      </p:pic>
      <p:pic>
        <p:nvPicPr>
          <p:cNvPr id="9" name="Resim 8">
            <a:extLst>
              <a:ext uri="{FF2B5EF4-FFF2-40B4-BE49-F238E27FC236}">
                <a16:creationId xmlns:a16="http://schemas.microsoft.com/office/drawing/2014/main" id="{755BDD13-63A9-4403-BF0C-452BAE496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8177" y="1845733"/>
            <a:ext cx="2566543" cy="1963513"/>
          </a:xfrm>
          <a:prstGeom prst="rect">
            <a:avLst/>
          </a:prstGeom>
        </p:spPr>
      </p:pic>
      <p:pic>
        <p:nvPicPr>
          <p:cNvPr id="11" name="Resim 10" descr="metin içeren bir resim&#10;&#10;Açıklama otomatik olarak oluşturuldu">
            <a:extLst>
              <a:ext uri="{FF2B5EF4-FFF2-40B4-BE49-F238E27FC236}">
                <a16:creationId xmlns:a16="http://schemas.microsoft.com/office/drawing/2014/main" id="{24AF1594-9112-428E-9B9E-D607003D75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7479" y="4085439"/>
            <a:ext cx="3117066" cy="2206792"/>
          </a:xfrm>
          <a:prstGeom prst="rect">
            <a:avLst/>
          </a:prstGeom>
        </p:spPr>
      </p:pic>
    </p:spTree>
    <p:extLst>
      <p:ext uri="{BB962C8B-B14F-4D97-AF65-F5344CB8AC3E}">
        <p14:creationId xmlns:p14="http://schemas.microsoft.com/office/powerpoint/2010/main" val="32812953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P</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462858"/>
          </a:xfrm>
        </p:spPr>
        <p:txBody>
          <a:bodyPr>
            <a:normAutofit/>
          </a:bodyPr>
          <a:lstStyle/>
          <a:p>
            <a:pPr>
              <a:lnSpc>
                <a:spcPct val="150000"/>
              </a:lnSpc>
              <a:buFont typeface="Wingdings" panose="05000000000000000000" pitchFamily="2" charset="2"/>
              <a:buChar char="v"/>
            </a:pPr>
            <a:r>
              <a:rPr lang="tr-TR" dirty="0"/>
              <a:t>Akut solunum yolları </a:t>
            </a:r>
            <a:r>
              <a:rPr lang="tr-TR" dirty="0" err="1"/>
              <a:t>alkalozisi</a:t>
            </a:r>
            <a:r>
              <a:rPr lang="tr-TR" dirty="0"/>
              <a:t> sırasında hücrelere ve kemiklerdeki hücre içi kaymalar, </a:t>
            </a:r>
          </a:p>
          <a:p>
            <a:pPr>
              <a:lnSpc>
                <a:spcPct val="150000"/>
              </a:lnSpc>
              <a:buFont typeface="Wingdings" panose="05000000000000000000" pitchFamily="2" charset="2"/>
              <a:buChar char="v"/>
            </a:pPr>
            <a:r>
              <a:rPr lang="tr-TR" dirty="0"/>
              <a:t>Açlıktan sonra tekrar besleme, </a:t>
            </a:r>
          </a:p>
          <a:p>
            <a:pPr>
              <a:lnSpc>
                <a:spcPct val="150000"/>
              </a:lnSpc>
              <a:buFont typeface="Wingdings" panose="05000000000000000000" pitchFamily="2" charset="2"/>
              <a:buChar char="v"/>
            </a:pPr>
            <a:r>
              <a:rPr lang="tr-TR" dirty="0" err="1"/>
              <a:t>Hiperalimentasyon</a:t>
            </a:r>
            <a:r>
              <a:rPr lang="tr-TR" dirty="0"/>
              <a:t>, </a:t>
            </a:r>
          </a:p>
          <a:p>
            <a:pPr>
              <a:lnSpc>
                <a:spcPct val="150000"/>
              </a:lnSpc>
              <a:buFont typeface="Wingdings" panose="05000000000000000000" pitchFamily="2" charset="2"/>
              <a:buChar char="v"/>
            </a:pPr>
            <a:r>
              <a:rPr lang="tr-TR" dirty="0" err="1"/>
              <a:t>İntraavenöz</a:t>
            </a:r>
            <a:r>
              <a:rPr lang="tr-TR" dirty="0"/>
              <a:t> karbonhidrat uygulaması, </a:t>
            </a:r>
          </a:p>
          <a:p>
            <a:pPr>
              <a:lnSpc>
                <a:spcPct val="150000"/>
              </a:lnSpc>
              <a:buFont typeface="Wingdings" panose="05000000000000000000" pitchFamily="2" charset="2"/>
              <a:buChar char="v"/>
            </a:pPr>
            <a:r>
              <a:rPr lang="tr-TR" dirty="0"/>
              <a:t>Hızlı tümör büyümesi, </a:t>
            </a:r>
          </a:p>
          <a:p>
            <a:pPr>
              <a:lnSpc>
                <a:spcPct val="150000"/>
              </a:lnSpc>
              <a:buFont typeface="Wingdings" panose="05000000000000000000" pitchFamily="2" charset="2"/>
              <a:buChar char="v"/>
            </a:pPr>
            <a:r>
              <a:rPr lang="tr-TR" dirty="0"/>
              <a:t>Solunum yetmezliği tedavisi veya </a:t>
            </a:r>
          </a:p>
          <a:p>
            <a:pPr>
              <a:lnSpc>
                <a:spcPct val="150000"/>
              </a:lnSpc>
              <a:buFont typeface="Wingdings" panose="05000000000000000000" pitchFamily="2" charset="2"/>
              <a:buChar char="v"/>
            </a:pPr>
            <a:r>
              <a:rPr lang="tr-TR" dirty="0"/>
              <a:t>Diyabetik </a:t>
            </a:r>
            <a:r>
              <a:rPr lang="tr-TR" dirty="0" err="1"/>
              <a:t>ketoasidoz</a:t>
            </a:r>
            <a:r>
              <a:rPr lang="tr-TR" dirty="0"/>
              <a:t> </a:t>
            </a:r>
            <a:r>
              <a:rPr lang="tr-TR" b="1" dirty="0" err="1"/>
              <a:t>hiposfatemiye</a:t>
            </a:r>
            <a:r>
              <a:rPr lang="tr-TR" dirty="0"/>
              <a:t> neden olabilir </a:t>
            </a:r>
          </a:p>
          <a:p>
            <a:pPr>
              <a:buFont typeface="Wingdings" panose="05000000000000000000" pitchFamily="2" charset="2"/>
              <a:buChar char="v"/>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667689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P</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p:txBody>
          <a:bodyPr>
            <a:normAutofit/>
          </a:bodyPr>
          <a:lstStyle/>
          <a:p>
            <a:pPr>
              <a:lnSpc>
                <a:spcPct val="150000"/>
              </a:lnSpc>
              <a:buFont typeface="Wingdings" panose="05000000000000000000" pitchFamily="2" charset="2"/>
              <a:buChar char="v"/>
            </a:pPr>
            <a:r>
              <a:rPr lang="tr-TR" dirty="0" err="1"/>
              <a:t>Hipofosfatemi</a:t>
            </a:r>
            <a:r>
              <a:rPr lang="tr-TR" dirty="0"/>
              <a:t> nedeni öyküye dayanarak tespit edilemiyorsa, </a:t>
            </a:r>
          </a:p>
          <a:p>
            <a:pPr lvl="1">
              <a:lnSpc>
                <a:spcPct val="150000"/>
              </a:lnSpc>
              <a:buFont typeface="Wingdings" panose="05000000000000000000" pitchFamily="2" charset="2"/>
              <a:buChar char="§"/>
            </a:pPr>
            <a:r>
              <a:rPr lang="tr-TR" dirty="0"/>
              <a:t>Fosforun </a:t>
            </a:r>
            <a:r>
              <a:rPr lang="tr-TR" dirty="0" err="1"/>
              <a:t>fraksiyonel</a:t>
            </a:r>
            <a:r>
              <a:rPr lang="tr-TR" dirty="0"/>
              <a:t> atılımının %5’den az olması etiyolojinin uygunsuz </a:t>
            </a:r>
            <a:r>
              <a:rPr lang="tr-TR" dirty="0" err="1"/>
              <a:t>renal</a:t>
            </a:r>
            <a:r>
              <a:rPr lang="tr-TR" dirty="0"/>
              <a:t> kayıptan kaynaklanmadığını</a:t>
            </a:r>
          </a:p>
          <a:p>
            <a:pPr lvl="1">
              <a:lnSpc>
                <a:spcPct val="150000"/>
              </a:lnSpc>
              <a:buFont typeface="Wingdings" panose="05000000000000000000" pitchFamily="2" charset="2"/>
              <a:buChar char="§"/>
            </a:pPr>
            <a:r>
              <a:rPr lang="tr-TR" dirty="0"/>
              <a:t>Eğer </a:t>
            </a:r>
            <a:r>
              <a:rPr lang="tr-TR" dirty="0" err="1"/>
              <a:t>fraaksiyonel</a:t>
            </a:r>
            <a:r>
              <a:rPr lang="tr-TR" dirty="0"/>
              <a:t> atılım %5’den fazla ise; sorunun böbrekten olduğu, fosforun </a:t>
            </a:r>
            <a:r>
              <a:rPr lang="tr-TR" dirty="0" err="1"/>
              <a:t>renal</a:t>
            </a:r>
            <a:r>
              <a:rPr lang="tr-TR" dirty="0"/>
              <a:t> </a:t>
            </a:r>
            <a:r>
              <a:rPr lang="tr-TR" dirty="0" err="1"/>
              <a:t>israfi</a:t>
            </a:r>
            <a:endParaRPr lang="tr-TR" dirty="0"/>
          </a:p>
          <a:p>
            <a:pPr>
              <a:buFont typeface="Wingdings" panose="05000000000000000000" pitchFamily="2" charset="2"/>
              <a:buChar char="v"/>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40178442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Mg</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5264074" cy="4478227"/>
          </a:xfrm>
        </p:spPr>
        <p:txBody>
          <a:bodyPr>
            <a:normAutofit fontScale="92500" lnSpcReduction="10000"/>
          </a:bodyPr>
          <a:lstStyle/>
          <a:p>
            <a:pPr>
              <a:lnSpc>
                <a:spcPct val="150000"/>
              </a:lnSpc>
              <a:buFont typeface="Wingdings" panose="05000000000000000000" pitchFamily="2" charset="2"/>
              <a:buChar char="v"/>
            </a:pPr>
            <a:r>
              <a:rPr lang="tr-TR" dirty="0">
                <a:solidFill>
                  <a:schemeClr val="tx1">
                    <a:lumMod val="85000"/>
                    <a:lumOff val="15000"/>
                  </a:schemeClr>
                </a:solidFill>
              </a:rPr>
              <a:t> </a:t>
            </a:r>
            <a:r>
              <a:rPr lang="tr-TR" dirty="0"/>
              <a:t>Magnezyum anormallikleri sıklıkla fark edilmemekte</a:t>
            </a:r>
          </a:p>
          <a:p>
            <a:pPr>
              <a:lnSpc>
                <a:spcPct val="150000"/>
              </a:lnSpc>
              <a:buFont typeface="Wingdings" panose="05000000000000000000" pitchFamily="2" charset="2"/>
              <a:buChar char="v"/>
            </a:pPr>
            <a:r>
              <a:rPr lang="tr-TR" dirty="0"/>
              <a:t>Serum magnezyum referans aralığı 1,7-2,2 mg/</a:t>
            </a:r>
            <a:r>
              <a:rPr lang="tr-TR" dirty="0" err="1"/>
              <a:t>dL</a:t>
            </a:r>
            <a:r>
              <a:rPr lang="tr-TR" dirty="0"/>
              <a:t> (1,5-1,7 </a:t>
            </a:r>
            <a:r>
              <a:rPr lang="tr-TR" dirty="0" err="1"/>
              <a:t>mEq</a:t>
            </a:r>
            <a:r>
              <a:rPr lang="tr-TR" dirty="0"/>
              <a:t>/L veya 0,75-0,95 </a:t>
            </a:r>
            <a:r>
              <a:rPr lang="tr-TR" dirty="0" err="1"/>
              <a:t>mmol</a:t>
            </a:r>
            <a:r>
              <a:rPr lang="tr-TR" dirty="0"/>
              <a:t>/L)</a:t>
            </a:r>
          </a:p>
          <a:p>
            <a:pPr>
              <a:lnSpc>
                <a:spcPct val="150000"/>
              </a:lnSpc>
              <a:buFont typeface="Wingdings" panose="05000000000000000000" pitchFamily="2" charset="2"/>
              <a:buChar char="v"/>
            </a:pPr>
            <a:r>
              <a:rPr lang="tr-TR" dirty="0"/>
              <a:t>Kronik böbrek hastalığı olan bir hastada,</a:t>
            </a:r>
          </a:p>
          <a:p>
            <a:pPr lvl="1">
              <a:lnSpc>
                <a:spcPct val="150000"/>
              </a:lnSpc>
              <a:buFont typeface="Wingdings" panose="05000000000000000000" pitchFamily="2" charset="2"/>
              <a:buChar char="§"/>
            </a:pPr>
            <a:r>
              <a:rPr lang="tr-TR" b="1" dirty="0"/>
              <a:t> </a:t>
            </a:r>
            <a:r>
              <a:rPr lang="tr-TR" b="1" dirty="0" err="1"/>
              <a:t>Hipermagneziminin</a:t>
            </a:r>
            <a:r>
              <a:rPr lang="tr-TR" b="1" dirty="0"/>
              <a:t> </a:t>
            </a:r>
            <a:r>
              <a:rPr lang="tr-TR" dirty="0"/>
              <a:t>en yaygın nedeni fazla magnezyum alımı</a:t>
            </a:r>
          </a:p>
          <a:p>
            <a:pPr>
              <a:lnSpc>
                <a:spcPct val="150000"/>
              </a:lnSpc>
              <a:buFont typeface="Wingdings" panose="05000000000000000000" pitchFamily="2" charset="2"/>
              <a:buChar char="v"/>
            </a:pPr>
            <a:r>
              <a:rPr lang="tr-TR" dirty="0" err="1"/>
              <a:t>Hipermagnezemi</a:t>
            </a:r>
            <a:r>
              <a:rPr lang="tr-TR" dirty="0"/>
              <a:t> semptomları, 4-6 mg/</a:t>
            </a:r>
            <a:r>
              <a:rPr lang="tr-TR" dirty="0" err="1"/>
              <a:t>dL’den</a:t>
            </a:r>
            <a:r>
              <a:rPr lang="tr-TR" dirty="0"/>
              <a:t> yüksek düzeylerde görülür. </a:t>
            </a:r>
          </a:p>
          <a:p>
            <a:pPr marL="0" indent="0">
              <a:buNone/>
            </a:pPr>
            <a:endParaRPr lang="tr-TR" sz="2200" dirty="0">
              <a:solidFill>
                <a:schemeClr val="tx1">
                  <a:lumMod val="85000"/>
                  <a:lumOff val="15000"/>
                </a:schemeClr>
              </a:solidFill>
            </a:endParaRPr>
          </a:p>
        </p:txBody>
      </p:sp>
      <p:graphicFrame>
        <p:nvGraphicFramePr>
          <p:cNvPr id="4" name="Tablo 4">
            <a:extLst>
              <a:ext uri="{FF2B5EF4-FFF2-40B4-BE49-F238E27FC236}">
                <a16:creationId xmlns:a16="http://schemas.microsoft.com/office/drawing/2014/main" id="{CAEECAEB-5FBB-4E30-847C-658C5F952E72}"/>
              </a:ext>
            </a:extLst>
          </p:cNvPr>
          <p:cNvGraphicFramePr>
            <a:graphicFrameLocks/>
          </p:cNvGraphicFramePr>
          <p:nvPr>
            <p:extLst>
              <p:ext uri="{D42A27DB-BD31-4B8C-83A1-F6EECF244321}">
                <p14:modId xmlns:p14="http://schemas.microsoft.com/office/powerpoint/2010/main" val="3121299538"/>
              </p:ext>
            </p:extLst>
          </p:nvPr>
        </p:nvGraphicFramePr>
        <p:xfrm>
          <a:off x="6361354" y="1845733"/>
          <a:ext cx="5671842" cy="3530732"/>
        </p:xfrm>
        <a:graphic>
          <a:graphicData uri="http://schemas.openxmlformats.org/drawingml/2006/table">
            <a:tbl>
              <a:tblPr firstRow="1" bandRow="1">
                <a:tableStyleId>{5C22544A-7EE6-4342-B048-85BDC9FD1C3A}</a:tableStyleId>
              </a:tblPr>
              <a:tblGrid>
                <a:gridCol w="2795952">
                  <a:extLst>
                    <a:ext uri="{9D8B030D-6E8A-4147-A177-3AD203B41FA5}">
                      <a16:colId xmlns:a16="http://schemas.microsoft.com/office/drawing/2014/main" val="3550447309"/>
                    </a:ext>
                  </a:extLst>
                </a:gridCol>
                <a:gridCol w="2875890">
                  <a:extLst>
                    <a:ext uri="{9D8B030D-6E8A-4147-A177-3AD203B41FA5}">
                      <a16:colId xmlns:a16="http://schemas.microsoft.com/office/drawing/2014/main" val="223705813"/>
                    </a:ext>
                  </a:extLst>
                </a:gridCol>
              </a:tblGrid>
              <a:tr h="402096">
                <a:tc gridSpan="2">
                  <a:txBody>
                    <a:bodyPr/>
                    <a:lstStyle/>
                    <a:p>
                      <a:pPr algn="ctr"/>
                      <a:r>
                        <a:rPr lang="tr-TR" sz="1500" dirty="0"/>
                        <a:t>Magnezyum Anormalliklerinin Nedenleri</a:t>
                      </a:r>
                    </a:p>
                  </a:txBody>
                  <a:tcPr/>
                </a:tc>
                <a:tc hMerge="1">
                  <a:txBody>
                    <a:bodyPr/>
                    <a:lstStyle/>
                    <a:p>
                      <a:endParaRPr lang="tr-TR" dirty="0"/>
                    </a:p>
                  </a:txBody>
                  <a:tcPr/>
                </a:tc>
                <a:extLst>
                  <a:ext uri="{0D108BD9-81ED-4DB2-BD59-A6C34878D82A}">
                    <a16:rowId xmlns:a16="http://schemas.microsoft.com/office/drawing/2014/main" val="921256393"/>
                  </a:ext>
                </a:extLst>
              </a:tr>
              <a:tr h="402096">
                <a:tc>
                  <a:txBody>
                    <a:bodyPr/>
                    <a:lstStyle/>
                    <a:p>
                      <a:pPr algn="ctr"/>
                      <a:r>
                        <a:rPr lang="tr-TR" sz="1300" b="1" dirty="0" err="1"/>
                        <a:t>Hipermagnezemi</a:t>
                      </a:r>
                      <a:endParaRPr lang="tr-TR" sz="1300" b="1" dirty="0"/>
                    </a:p>
                  </a:txBody>
                  <a:tcPr/>
                </a:tc>
                <a:tc>
                  <a:txBody>
                    <a:bodyPr/>
                    <a:lstStyle/>
                    <a:p>
                      <a:pPr algn="ctr"/>
                      <a:r>
                        <a:rPr lang="tr-TR" sz="1300" b="1" dirty="0" err="1"/>
                        <a:t>Hipomagnezemi</a:t>
                      </a:r>
                      <a:endParaRPr lang="tr-TR" sz="1300" b="1" dirty="0"/>
                    </a:p>
                  </a:txBody>
                  <a:tcPr/>
                </a:tc>
                <a:extLst>
                  <a:ext uri="{0D108BD9-81ED-4DB2-BD59-A6C34878D82A}">
                    <a16:rowId xmlns:a16="http://schemas.microsoft.com/office/drawing/2014/main" val="3328160687"/>
                  </a:ext>
                </a:extLst>
              </a:tr>
              <a:tr h="2726540">
                <a:tc>
                  <a:txBody>
                    <a:bodyPr/>
                    <a:lstStyle/>
                    <a:p>
                      <a:r>
                        <a:rPr lang="tr-TR" sz="1300" dirty="0"/>
                        <a:t>Aşırı alım (genellikle BY)</a:t>
                      </a:r>
                    </a:p>
                    <a:p>
                      <a:r>
                        <a:rPr lang="tr-TR" sz="1300" dirty="0"/>
                        <a:t>Antiasitler</a:t>
                      </a:r>
                    </a:p>
                    <a:p>
                      <a:r>
                        <a:rPr lang="tr-TR" sz="1300" dirty="0" err="1"/>
                        <a:t>Katartikler</a:t>
                      </a:r>
                      <a:endParaRPr lang="tr-TR" sz="1300" dirty="0"/>
                    </a:p>
                    <a:p>
                      <a:r>
                        <a:rPr lang="tr-TR" sz="1300" dirty="0" err="1"/>
                        <a:t>Laksatifler</a:t>
                      </a:r>
                      <a:endParaRPr lang="tr-TR" sz="1300" dirty="0"/>
                    </a:p>
                    <a:p>
                      <a:r>
                        <a:rPr lang="tr-TR" sz="1300" dirty="0"/>
                        <a:t>Böbrek yetmezliği</a:t>
                      </a:r>
                    </a:p>
                    <a:p>
                      <a:r>
                        <a:rPr lang="tr-TR" sz="1300" dirty="0" err="1"/>
                        <a:t>Addison</a:t>
                      </a:r>
                      <a:r>
                        <a:rPr lang="tr-TR" sz="1300" dirty="0"/>
                        <a:t> hastalığı</a:t>
                      </a:r>
                    </a:p>
                    <a:p>
                      <a:r>
                        <a:rPr lang="tr-TR" sz="1300" dirty="0" err="1"/>
                        <a:t>Hipotiroidi</a:t>
                      </a:r>
                      <a:endParaRPr lang="tr-TR" sz="1300" dirty="0"/>
                    </a:p>
                    <a:p>
                      <a:r>
                        <a:rPr lang="tr-TR" sz="1300" dirty="0"/>
                        <a:t>Lityum </a:t>
                      </a:r>
                      <a:r>
                        <a:rPr lang="tr-TR" sz="1300" dirty="0" err="1"/>
                        <a:t>intoksikasyonu</a:t>
                      </a:r>
                      <a:endParaRPr lang="tr-TR" sz="1300" dirty="0"/>
                    </a:p>
                  </a:txBody>
                  <a:tcPr/>
                </a:tc>
                <a:tc>
                  <a:txBody>
                    <a:bodyPr/>
                    <a:lstStyle/>
                    <a:p>
                      <a:r>
                        <a:rPr lang="tr-TR" sz="1300" i="0" dirty="0" err="1"/>
                        <a:t>Gastrointestinal</a:t>
                      </a:r>
                      <a:r>
                        <a:rPr lang="tr-TR" sz="1300" i="0" dirty="0"/>
                        <a:t> nedenler</a:t>
                      </a:r>
                    </a:p>
                    <a:p>
                      <a:r>
                        <a:rPr lang="tr-TR" sz="1300" i="0" dirty="0"/>
                        <a:t>Düşük magnezyum diyeti</a:t>
                      </a:r>
                    </a:p>
                    <a:p>
                      <a:r>
                        <a:rPr lang="tr-TR" sz="1300" i="0" dirty="0" err="1"/>
                        <a:t>Malabsorpsiyonu</a:t>
                      </a:r>
                      <a:endParaRPr lang="tr-TR" sz="1300" i="0" dirty="0"/>
                    </a:p>
                    <a:p>
                      <a:r>
                        <a:rPr lang="tr-TR" sz="1300" i="0" dirty="0" err="1"/>
                        <a:t>Diyare</a:t>
                      </a:r>
                      <a:endParaRPr lang="tr-TR" sz="1300" i="0" dirty="0"/>
                    </a:p>
                    <a:p>
                      <a:r>
                        <a:rPr lang="tr-TR" sz="1300" i="0" dirty="0" err="1"/>
                        <a:t>Renaal</a:t>
                      </a:r>
                      <a:r>
                        <a:rPr lang="tr-TR" sz="1300" i="0" dirty="0"/>
                        <a:t> </a:t>
                      </a:r>
                      <a:r>
                        <a:rPr lang="tr-TR" sz="1300" i="0" dirty="0" err="1"/>
                        <a:t>tubuler</a:t>
                      </a:r>
                      <a:r>
                        <a:rPr lang="tr-TR" sz="1300" i="0" dirty="0"/>
                        <a:t> bozukluklar</a:t>
                      </a:r>
                    </a:p>
                    <a:p>
                      <a:r>
                        <a:rPr lang="tr-TR" sz="1300" i="0" dirty="0" err="1"/>
                        <a:t>Ketoasidoz</a:t>
                      </a:r>
                      <a:endParaRPr lang="tr-TR" sz="1300" i="0" dirty="0"/>
                    </a:p>
                    <a:p>
                      <a:r>
                        <a:rPr lang="tr-TR" sz="1300" i="0" dirty="0"/>
                        <a:t>Alkol kötüye kullanımı</a:t>
                      </a:r>
                    </a:p>
                    <a:p>
                      <a:r>
                        <a:rPr lang="tr-TR" sz="1300" i="0" dirty="0"/>
                        <a:t>İlaçlar</a:t>
                      </a:r>
                    </a:p>
                    <a:p>
                      <a:r>
                        <a:rPr lang="tr-TR" sz="1100" i="1" dirty="0"/>
                        <a:t>   </a:t>
                      </a:r>
                      <a:r>
                        <a:rPr lang="tr-TR" sz="1100" i="1" dirty="0" err="1"/>
                        <a:t>Diüretikler</a:t>
                      </a:r>
                      <a:endParaRPr lang="tr-TR" sz="1100" i="1" dirty="0"/>
                    </a:p>
                    <a:p>
                      <a:r>
                        <a:rPr lang="tr-TR" sz="1100" i="1" dirty="0"/>
                        <a:t>   Dijitaller</a:t>
                      </a:r>
                    </a:p>
                    <a:p>
                      <a:r>
                        <a:rPr lang="tr-TR" sz="1100" i="1" dirty="0"/>
                        <a:t>   </a:t>
                      </a:r>
                      <a:r>
                        <a:rPr lang="tr-TR" sz="1100" i="1" dirty="0" err="1"/>
                        <a:t>Aminoglikozitler</a:t>
                      </a:r>
                      <a:endParaRPr lang="tr-TR" sz="1100" i="1" dirty="0"/>
                    </a:p>
                    <a:p>
                      <a:r>
                        <a:rPr lang="tr-TR" sz="1100" i="1" dirty="0"/>
                        <a:t>   Proton pompa inhibitörleri</a:t>
                      </a:r>
                    </a:p>
                    <a:p>
                      <a:r>
                        <a:rPr lang="tr-TR" sz="1100" i="1" dirty="0"/>
                        <a:t>   </a:t>
                      </a:r>
                      <a:r>
                        <a:rPr lang="tr-TR" sz="1100" i="1" dirty="0" err="1"/>
                        <a:t>Amfoterisin</a:t>
                      </a:r>
                      <a:r>
                        <a:rPr lang="tr-TR" sz="1100" i="1" dirty="0"/>
                        <a:t> B</a:t>
                      </a:r>
                    </a:p>
                  </a:txBody>
                  <a:tcPr/>
                </a:tc>
                <a:extLst>
                  <a:ext uri="{0D108BD9-81ED-4DB2-BD59-A6C34878D82A}">
                    <a16:rowId xmlns:a16="http://schemas.microsoft.com/office/drawing/2014/main" val="4078234498"/>
                  </a:ext>
                </a:extLst>
              </a:tr>
            </a:tbl>
          </a:graphicData>
        </a:graphic>
      </p:graphicFrame>
    </p:spTree>
    <p:extLst>
      <p:ext uri="{BB962C8B-B14F-4D97-AF65-F5344CB8AC3E}">
        <p14:creationId xmlns:p14="http://schemas.microsoft.com/office/powerpoint/2010/main" val="31795999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Mg</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6917167" cy="4409069"/>
          </a:xfrm>
        </p:spPr>
        <p:txBody>
          <a:bodyPr>
            <a:normAutofit/>
          </a:bodyPr>
          <a:lstStyle/>
          <a:p>
            <a:pPr>
              <a:lnSpc>
                <a:spcPct val="150000"/>
              </a:lnSpc>
              <a:buFont typeface="Wingdings" panose="05000000000000000000" pitchFamily="2" charset="2"/>
              <a:buChar char="v"/>
            </a:pPr>
            <a:r>
              <a:rPr lang="tr-TR" b="1" dirty="0" err="1"/>
              <a:t>Hipomagnezemi</a:t>
            </a:r>
            <a:r>
              <a:rPr lang="tr-TR" dirty="0"/>
              <a:t>, </a:t>
            </a:r>
            <a:r>
              <a:rPr lang="tr-TR" dirty="0" err="1"/>
              <a:t>hipermagnezemiden</a:t>
            </a:r>
            <a:r>
              <a:rPr lang="tr-TR" dirty="0"/>
              <a:t> daha yaygın</a:t>
            </a:r>
          </a:p>
          <a:p>
            <a:pPr>
              <a:lnSpc>
                <a:spcPct val="150000"/>
              </a:lnSpc>
              <a:buFont typeface="Wingdings" panose="05000000000000000000" pitchFamily="2" charset="2"/>
              <a:buChar char="v"/>
            </a:pPr>
            <a:r>
              <a:rPr lang="tr-TR" dirty="0" err="1"/>
              <a:t>Hipomagnezemiye</a:t>
            </a:r>
            <a:r>
              <a:rPr lang="tr-TR" dirty="0"/>
              <a:t> neden olan üç mekanizma; </a:t>
            </a:r>
          </a:p>
          <a:p>
            <a:pPr lvl="1">
              <a:lnSpc>
                <a:spcPct val="150000"/>
              </a:lnSpc>
              <a:buFont typeface="Wingdings" panose="05000000000000000000" pitchFamily="2" charset="2"/>
              <a:buChar char="§"/>
            </a:pPr>
            <a:r>
              <a:rPr lang="tr-TR" dirty="0" err="1"/>
              <a:t>malnütrisyon</a:t>
            </a:r>
            <a:r>
              <a:rPr lang="tr-TR" dirty="0"/>
              <a:t> veya </a:t>
            </a:r>
            <a:r>
              <a:rPr lang="tr-TR" dirty="0" err="1"/>
              <a:t>malabsobsiyondan</a:t>
            </a:r>
            <a:r>
              <a:rPr lang="tr-TR" dirty="0"/>
              <a:t> dolayı bağırsak </a:t>
            </a:r>
            <a:r>
              <a:rPr lang="tr-TR" dirty="0" err="1"/>
              <a:t>absorpsiyonun</a:t>
            </a:r>
            <a:r>
              <a:rPr lang="tr-TR" dirty="0"/>
              <a:t> azalması, </a:t>
            </a:r>
          </a:p>
          <a:p>
            <a:pPr lvl="1">
              <a:lnSpc>
                <a:spcPct val="150000"/>
              </a:lnSpc>
              <a:buFont typeface="Wingdings" panose="05000000000000000000" pitchFamily="2" charset="2"/>
              <a:buChar char="§"/>
            </a:pPr>
            <a:r>
              <a:rPr lang="tr-TR" dirty="0"/>
              <a:t>artmış </a:t>
            </a:r>
            <a:r>
              <a:rPr lang="tr-TR" dirty="0" err="1"/>
              <a:t>üriner</a:t>
            </a:r>
            <a:r>
              <a:rPr lang="tr-TR" dirty="0"/>
              <a:t> kayıplar ve </a:t>
            </a:r>
          </a:p>
          <a:p>
            <a:pPr lvl="1">
              <a:lnSpc>
                <a:spcPct val="150000"/>
              </a:lnSpc>
              <a:buFont typeface="Wingdings" panose="05000000000000000000" pitchFamily="2" charset="2"/>
              <a:buChar char="§"/>
            </a:pPr>
            <a:r>
              <a:rPr lang="tr-TR" dirty="0" err="1"/>
              <a:t>intrasellüler</a:t>
            </a:r>
            <a:r>
              <a:rPr lang="tr-TR" dirty="0"/>
              <a:t> </a:t>
            </a:r>
            <a:r>
              <a:rPr lang="tr-TR" dirty="0" err="1"/>
              <a:t>şiftler</a:t>
            </a:r>
            <a:endParaRPr lang="tr-TR" dirty="0"/>
          </a:p>
          <a:p>
            <a:pPr>
              <a:lnSpc>
                <a:spcPct val="150000"/>
              </a:lnSpc>
              <a:buFont typeface="Wingdings" panose="05000000000000000000" pitchFamily="2" charset="2"/>
              <a:buChar char="v"/>
            </a:pPr>
            <a:r>
              <a:rPr lang="tr-TR" dirty="0"/>
              <a:t>Tipik olarak alkol kötüye kullanımı, </a:t>
            </a:r>
            <a:r>
              <a:rPr lang="tr-TR" dirty="0" err="1"/>
              <a:t>hipokalemi</a:t>
            </a:r>
            <a:r>
              <a:rPr lang="tr-TR" dirty="0"/>
              <a:t>, </a:t>
            </a:r>
            <a:r>
              <a:rPr lang="tr-TR" dirty="0" err="1"/>
              <a:t>hipokalsemi</a:t>
            </a:r>
            <a:r>
              <a:rPr lang="tr-TR" dirty="0"/>
              <a:t>, kronik </a:t>
            </a:r>
            <a:r>
              <a:rPr lang="tr-TR" dirty="0" err="1"/>
              <a:t>diyare</a:t>
            </a:r>
            <a:r>
              <a:rPr lang="tr-TR" dirty="0"/>
              <a:t> ve </a:t>
            </a:r>
            <a:r>
              <a:rPr lang="tr-TR" dirty="0" err="1"/>
              <a:t>ventrikül</a:t>
            </a:r>
            <a:r>
              <a:rPr lang="tr-TR" dirty="0"/>
              <a:t> aritmiler ile ilişkili</a:t>
            </a:r>
          </a:p>
          <a:p>
            <a:pPr>
              <a:buFont typeface="Wingdings" panose="05000000000000000000" pitchFamily="2" charset="2"/>
              <a:buChar char="v"/>
            </a:pPr>
            <a:endParaRPr lang="tr-TR" sz="2200" dirty="0">
              <a:solidFill>
                <a:schemeClr val="tx1">
                  <a:lumMod val="85000"/>
                  <a:lumOff val="15000"/>
                </a:schemeClr>
              </a:solidFill>
            </a:endParaRPr>
          </a:p>
        </p:txBody>
      </p:sp>
      <p:pic>
        <p:nvPicPr>
          <p:cNvPr id="7" name="Resim 6">
            <a:extLst>
              <a:ext uri="{FF2B5EF4-FFF2-40B4-BE49-F238E27FC236}">
                <a16:creationId xmlns:a16="http://schemas.microsoft.com/office/drawing/2014/main" id="{642019E9-61C8-40E6-BDCA-CF776207D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2204" y="2011673"/>
            <a:ext cx="3994355" cy="3003704"/>
          </a:xfrm>
          <a:prstGeom prst="rect">
            <a:avLst/>
          </a:prstGeom>
        </p:spPr>
      </p:pic>
    </p:spTree>
    <p:extLst>
      <p:ext uri="{BB962C8B-B14F-4D97-AF65-F5344CB8AC3E}">
        <p14:creationId xmlns:p14="http://schemas.microsoft.com/office/powerpoint/2010/main" val="22326987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Mg</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53418"/>
            <a:ext cx="10058400" cy="4462858"/>
          </a:xfrm>
        </p:spPr>
        <p:txBody>
          <a:bodyPr>
            <a:normAutofit/>
          </a:bodyPr>
          <a:lstStyle/>
          <a:p>
            <a:pPr>
              <a:lnSpc>
                <a:spcPct val="150000"/>
              </a:lnSpc>
              <a:buFont typeface="Wingdings" panose="05000000000000000000" pitchFamily="2" charset="2"/>
              <a:buChar char="v"/>
            </a:pPr>
            <a:r>
              <a:rPr lang="tr-TR" dirty="0"/>
              <a:t>Semptomlar, serum </a:t>
            </a:r>
            <a:r>
              <a:rPr lang="tr-TR" dirty="0" err="1"/>
              <a:t>konstrasyonları</a:t>
            </a:r>
            <a:r>
              <a:rPr lang="tr-TR" dirty="0"/>
              <a:t> 1 </a:t>
            </a:r>
            <a:r>
              <a:rPr lang="tr-TR" dirty="0" err="1"/>
              <a:t>mEq</a:t>
            </a:r>
            <a:r>
              <a:rPr lang="tr-TR" dirty="0"/>
              <a:t>/L’den az olduğunda</a:t>
            </a:r>
          </a:p>
          <a:p>
            <a:pPr>
              <a:lnSpc>
                <a:spcPct val="150000"/>
              </a:lnSpc>
              <a:buFont typeface="Wingdings" panose="05000000000000000000" pitchFamily="2" charset="2"/>
              <a:buChar char="v"/>
            </a:pPr>
            <a:r>
              <a:rPr lang="tr-TR" dirty="0"/>
              <a:t>Klinik olarak, </a:t>
            </a:r>
          </a:p>
          <a:p>
            <a:pPr lvl="1">
              <a:lnSpc>
                <a:spcPct val="150000"/>
              </a:lnSpc>
              <a:buFont typeface="Wingdings" panose="05000000000000000000" pitchFamily="2" charset="2"/>
              <a:buChar char="§"/>
            </a:pPr>
            <a:r>
              <a:rPr lang="tr-TR" dirty="0"/>
              <a:t>tremorlar, </a:t>
            </a:r>
            <a:r>
              <a:rPr lang="tr-TR" dirty="0" err="1"/>
              <a:t>tetani</a:t>
            </a:r>
            <a:r>
              <a:rPr lang="tr-TR" dirty="0"/>
              <a:t> ve nadiren nöbetler de dahil </a:t>
            </a:r>
            <a:r>
              <a:rPr lang="tr-TR" dirty="0" err="1"/>
              <a:t>nöromüsküler</a:t>
            </a:r>
            <a:r>
              <a:rPr lang="tr-TR" dirty="0"/>
              <a:t> </a:t>
            </a:r>
            <a:r>
              <a:rPr lang="tr-TR" dirty="0" err="1"/>
              <a:t>hiperreaktive</a:t>
            </a:r>
            <a:r>
              <a:rPr lang="tr-TR" dirty="0"/>
              <a:t> ile ilişkili </a:t>
            </a:r>
          </a:p>
          <a:p>
            <a:pPr>
              <a:lnSpc>
                <a:spcPct val="150000"/>
              </a:lnSpc>
              <a:buFont typeface="Wingdings" panose="05000000000000000000" pitchFamily="2" charset="2"/>
              <a:buChar char="v"/>
            </a:pPr>
            <a:r>
              <a:rPr lang="tr-TR" dirty="0" err="1"/>
              <a:t>Hipomagnezemi</a:t>
            </a:r>
            <a:r>
              <a:rPr lang="tr-TR" dirty="0"/>
              <a:t> nedeni olarak </a:t>
            </a:r>
            <a:r>
              <a:rPr lang="tr-TR" dirty="0" err="1"/>
              <a:t>renal</a:t>
            </a:r>
            <a:r>
              <a:rPr lang="tr-TR" dirty="0"/>
              <a:t> atılımı, </a:t>
            </a:r>
            <a:r>
              <a:rPr lang="tr-TR" dirty="0" err="1"/>
              <a:t>ekstrarenal</a:t>
            </a:r>
            <a:r>
              <a:rPr lang="tr-TR" dirty="0"/>
              <a:t> kayıplardan ayırt etmede; </a:t>
            </a:r>
          </a:p>
          <a:p>
            <a:pPr lvl="1">
              <a:lnSpc>
                <a:spcPct val="150000"/>
              </a:lnSpc>
              <a:buFont typeface="Wingdings" panose="05000000000000000000" pitchFamily="2" charset="2"/>
              <a:buChar char="§"/>
            </a:pPr>
            <a:r>
              <a:rPr lang="tr-TR" dirty="0"/>
              <a:t>24 saatlik idrar </a:t>
            </a:r>
            <a:r>
              <a:rPr lang="tr-TR" dirty="0" err="1"/>
              <a:t>ekskresyonunun</a:t>
            </a:r>
            <a:r>
              <a:rPr lang="tr-TR" dirty="0"/>
              <a:t> 24 mg’dan fazla olması veya spot idrarda </a:t>
            </a:r>
            <a:r>
              <a:rPr lang="tr-TR" dirty="0" err="1"/>
              <a:t>fraksiyonel</a:t>
            </a:r>
            <a:r>
              <a:rPr lang="tr-TR" dirty="0"/>
              <a:t> magnezyum atılımının %2’den daha fazla olması </a:t>
            </a:r>
          </a:p>
          <a:p>
            <a:pPr lvl="1">
              <a:lnSpc>
                <a:spcPct val="150000"/>
              </a:lnSpc>
              <a:buFont typeface="Wingdings" panose="05000000000000000000" pitchFamily="2" charset="2"/>
              <a:buChar char="§"/>
            </a:pPr>
            <a:r>
              <a:rPr lang="tr-TR" dirty="0" err="1"/>
              <a:t>Hipomagnezemi</a:t>
            </a:r>
            <a:r>
              <a:rPr lang="tr-TR" dirty="0"/>
              <a:t> nedeninin aşırı böbrek kayıpları olduğunu düşündürmekte</a:t>
            </a:r>
          </a:p>
          <a:p>
            <a:pPr>
              <a:buFont typeface="Wingdings" panose="05000000000000000000" pitchFamily="2" charset="2"/>
              <a:buChar char="v"/>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30526219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TİROİD TESTİ </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7744716" cy="4420842"/>
          </a:xfrm>
        </p:spPr>
        <p:txBody>
          <a:bodyPr>
            <a:normAutofit/>
          </a:bodyPr>
          <a:lstStyle/>
          <a:p>
            <a:pPr>
              <a:lnSpc>
                <a:spcPct val="150000"/>
              </a:lnSpc>
              <a:buFont typeface="Wingdings" panose="05000000000000000000" pitchFamily="2" charset="2"/>
              <a:buChar char="v"/>
            </a:pPr>
            <a:r>
              <a:rPr lang="tr-TR" dirty="0" err="1">
                <a:solidFill>
                  <a:schemeClr val="tx1">
                    <a:lumMod val="85000"/>
                    <a:lumOff val="15000"/>
                  </a:schemeClr>
                </a:solidFill>
              </a:rPr>
              <a:t>Tiroid</a:t>
            </a:r>
            <a:r>
              <a:rPr lang="tr-TR" dirty="0">
                <a:solidFill>
                  <a:schemeClr val="tx1">
                    <a:lumMod val="85000"/>
                    <a:lumOff val="15000"/>
                  </a:schemeClr>
                </a:solidFill>
              </a:rPr>
              <a:t> fonksiyonlarını değerlendirmek için mevcut testler; </a:t>
            </a:r>
          </a:p>
          <a:p>
            <a:pPr lvl="1">
              <a:lnSpc>
                <a:spcPct val="150000"/>
              </a:lnSpc>
              <a:buFont typeface="Wingdings" panose="05000000000000000000" pitchFamily="2" charset="2"/>
              <a:buChar char="§"/>
            </a:pPr>
            <a:r>
              <a:rPr lang="tr-TR" dirty="0">
                <a:solidFill>
                  <a:schemeClr val="tx1">
                    <a:lumMod val="85000"/>
                    <a:lumOff val="15000"/>
                  </a:schemeClr>
                </a:solidFill>
              </a:rPr>
              <a:t>Tiroidin fonksiyonel aktivitesini, </a:t>
            </a:r>
            <a:r>
              <a:rPr lang="tr-TR" dirty="0" err="1">
                <a:solidFill>
                  <a:schemeClr val="tx1">
                    <a:lumMod val="85000"/>
                    <a:lumOff val="15000"/>
                  </a:schemeClr>
                </a:solidFill>
              </a:rPr>
              <a:t>hipotalamik-pituiter-tiroid</a:t>
            </a:r>
            <a:r>
              <a:rPr lang="tr-TR" dirty="0">
                <a:solidFill>
                  <a:schemeClr val="tx1">
                    <a:lumMod val="85000"/>
                    <a:lumOff val="15000"/>
                  </a:schemeClr>
                </a:solidFill>
              </a:rPr>
              <a:t> aksı veya </a:t>
            </a:r>
            <a:r>
              <a:rPr lang="tr-TR" dirty="0" err="1">
                <a:solidFill>
                  <a:schemeClr val="tx1">
                    <a:lumMod val="85000"/>
                    <a:lumOff val="15000"/>
                  </a:schemeClr>
                </a:solidFill>
              </a:rPr>
              <a:t>tiroid</a:t>
            </a:r>
            <a:r>
              <a:rPr lang="tr-TR" dirty="0">
                <a:solidFill>
                  <a:schemeClr val="tx1">
                    <a:lumMod val="85000"/>
                    <a:lumOff val="15000"/>
                  </a:schemeClr>
                </a:solidFill>
              </a:rPr>
              <a:t> hormon düzeyleri ölçer</a:t>
            </a:r>
          </a:p>
          <a:p>
            <a:pPr>
              <a:lnSpc>
                <a:spcPct val="150000"/>
              </a:lnSpc>
              <a:buFont typeface="Wingdings" panose="05000000000000000000" pitchFamily="2" charset="2"/>
              <a:buChar char="v"/>
            </a:pPr>
            <a:r>
              <a:rPr lang="tr-TR" dirty="0">
                <a:solidFill>
                  <a:schemeClr val="tx1">
                    <a:lumMod val="85000"/>
                    <a:lumOff val="15000"/>
                  </a:schemeClr>
                </a:solidFill>
              </a:rPr>
              <a:t>Üçüncü kuşak </a:t>
            </a:r>
            <a:r>
              <a:rPr lang="tr-TR" dirty="0" err="1">
                <a:solidFill>
                  <a:schemeClr val="tx1">
                    <a:lumMod val="85000"/>
                    <a:lumOff val="15000"/>
                  </a:schemeClr>
                </a:solidFill>
              </a:rPr>
              <a:t>tiroid</a:t>
            </a:r>
            <a:r>
              <a:rPr lang="tr-TR" dirty="0">
                <a:solidFill>
                  <a:schemeClr val="tx1">
                    <a:lumMod val="85000"/>
                    <a:lumOff val="15000"/>
                  </a:schemeClr>
                </a:solidFill>
              </a:rPr>
              <a:t> </a:t>
            </a:r>
            <a:r>
              <a:rPr lang="tr-TR" dirty="0" err="1">
                <a:solidFill>
                  <a:schemeClr val="tx1">
                    <a:lumMod val="85000"/>
                    <a:lumOff val="15000"/>
                  </a:schemeClr>
                </a:solidFill>
              </a:rPr>
              <a:t>stimülan</a:t>
            </a:r>
            <a:r>
              <a:rPr lang="tr-TR" dirty="0">
                <a:solidFill>
                  <a:schemeClr val="tx1">
                    <a:lumMod val="85000"/>
                    <a:lumOff val="15000"/>
                  </a:schemeClr>
                </a:solidFill>
              </a:rPr>
              <a:t> hormon (TSH) testi ayaktan tedavi edilen bir popülasyondaki </a:t>
            </a:r>
            <a:r>
              <a:rPr lang="tr-TR" dirty="0" err="1">
                <a:solidFill>
                  <a:schemeClr val="tx1">
                    <a:lumMod val="85000"/>
                    <a:lumOff val="15000"/>
                  </a:schemeClr>
                </a:solidFill>
              </a:rPr>
              <a:t>primer</a:t>
            </a:r>
            <a:r>
              <a:rPr lang="tr-TR" dirty="0">
                <a:solidFill>
                  <a:schemeClr val="tx1">
                    <a:lumMod val="85000"/>
                    <a:lumOff val="15000"/>
                  </a:schemeClr>
                </a:solidFill>
              </a:rPr>
              <a:t> </a:t>
            </a:r>
            <a:r>
              <a:rPr lang="tr-TR" dirty="0" err="1">
                <a:solidFill>
                  <a:schemeClr val="tx1">
                    <a:lumMod val="85000"/>
                    <a:lumOff val="15000"/>
                  </a:schemeClr>
                </a:solidFill>
              </a:rPr>
              <a:t>tiroid</a:t>
            </a:r>
            <a:r>
              <a:rPr lang="tr-TR" dirty="0">
                <a:solidFill>
                  <a:schemeClr val="tx1">
                    <a:lumMod val="85000"/>
                    <a:lumOff val="15000"/>
                  </a:schemeClr>
                </a:solidFill>
              </a:rPr>
              <a:t> hastalığını doğrulamak veya dışlamak için en iyi yöntem</a:t>
            </a:r>
          </a:p>
          <a:p>
            <a:pPr lvl="1">
              <a:lnSpc>
                <a:spcPct val="150000"/>
              </a:lnSpc>
              <a:buFont typeface="Wingdings" panose="05000000000000000000" pitchFamily="2" charset="2"/>
              <a:buChar char="§"/>
            </a:pPr>
            <a:r>
              <a:rPr lang="tr-TR" dirty="0">
                <a:solidFill>
                  <a:schemeClr val="tx1">
                    <a:lumMod val="85000"/>
                    <a:lumOff val="15000"/>
                  </a:schemeClr>
                </a:solidFill>
              </a:rPr>
              <a:t>TSH, hipofiz </a:t>
            </a:r>
            <a:r>
              <a:rPr lang="tr-TR" dirty="0" err="1">
                <a:solidFill>
                  <a:schemeClr val="tx1">
                    <a:lumMod val="85000"/>
                    <a:lumOff val="15000"/>
                  </a:schemeClr>
                </a:solidFill>
              </a:rPr>
              <a:t>tarafınan</a:t>
            </a:r>
            <a:r>
              <a:rPr lang="tr-TR" dirty="0">
                <a:solidFill>
                  <a:schemeClr val="tx1">
                    <a:lumMod val="85000"/>
                    <a:lumOff val="15000"/>
                  </a:schemeClr>
                </a:solidFill>
              </a:rPr>
              <a:t> üretilir ve dolaşımdaki tiroksin (T₄) ve </a:t>
            </a:r>
            <a:r>
              <a:rPr lang="tr-TR" dirty="0" err="1">
                <a:solidFill>
                  <a:schemeClr val="tx1">
                    <a:lumMod val="85000"/>
                    <a:lumOff val="15000"/>
                  </a:schemeClr>
                </a:solidFill>
              </a:rPr>
              <a:t>triiodotironin</a:t>
            </a:r>
            <a:r>
              <a:rPr lang="tr-TR" dirty="0">
                <a:solidFill>
                  <a:schemeClr val="tx1">
                    <a:lumMod val="85000"/>
                    <a:lumOff val="15000"/>
                  </a:schemeClr>
                </a:solidFill>
              </a:rPr>
              <a:t> (T₃) ile </a:t>
            </a:r>
            <a:r>
              <a:rPr lang="tr-TR" dirty="0" err="1">
                <a:solidFill>
                  <a:schemeClr val="tx1">
                    <a:lumMod val="85000"/>
                    <a:lumOff val="15000"/>
                  </a:schemeClr>
                </a:solidFill>
              </a:rPr>
              <a:t>inhibe</a:t>
            </a:r>
            <a:r>
              <a:rPr lang="tr-TR" dirty="0">
                <a:solidFill>
                  <a:schemeClr val="tx1">
                    <a:lumMod val="85000"/>
                    <a:lumOff val="15000"/>
                  </a:schemeClr>
                </a:solidFill>
              </a:rPr>
              <a:t> edilir </a:t>
            </a:r>
          </a:p>
          <a:p>
            <a:pPr>
              <a:buFont typeface="Wingdings" panose="05000000000000000000" pitchFamily="2" charset="2"/>
              <a:buChar char="v"/>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7334980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TİROİD TESTİ </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p:txBody>
          <a:bodyPr>
            <a:normAutofit/>
          </a:bodyPr>
          <a:lstStyle/>
          <a:p>
            <a:pPr>
              <a:lnSpc>
                <a:spcPct val="150000"/>
              </a:lnSpc>
              <a:buFont typeface="Wingdings" panose="05000000000000000000" pitchFamily="2" charset="2"/>
              <a:buChar char="v"/>
            </a:pPr>
            <a:r>
              <a:rPr lang="tr-TR" dirty="0">
                <a:solidFill>
                  <a:schemeClr val="tx1">
                    <a:lumMod val="85000"/>
                    <a:lumOff val="15000"/>
                  </a:schemeClr>
                </a:solidFill>
              </a:rPr>
              <a:t>Genel olarak, normal bir TSH düzeyi yaklaşık 0,5-5 </a:t>
            </a:r>
            <a:r>
              <a:rPr lang="tr-TR" dirty="0" err="1">
                <a:solidFill>
                  <a:schemeClr val="tx1">
                    <a:lumMod val="85000"/>
                    <a:lumOff val="15000"/>
                  </a:schemeClr>
                </a:solidFill>
              </a:rPr>
              <a:t>mIU</a:t>
            </a:r>
            <a:r>
              <a:rPr lang="tr-TR" dirty="0">
                <a:solidFill>
                  <a:schemeClr val="tx1">
                    <a:lumMod val="85000"/>
                    <a:lumOff val="15000"/>
                  </a:schemeClr>
                </a:solidFill>
              </a:rPr>
              <a:t>/L</a:t>
            </a:r>
          </a:p>
          <a:p>
            <a:pPr>
              <a:lnSpc>
                <a:spcPct val="150000"/>
              </a:lnSpc>
              <a:buFont typeface="Wingdings" panose="05000000000000000000" pitchFamily="2" charset="2"/>
              <a:buChar char="v"/>
            </a:pPr>
            <a:r>
              <a:rPr lang="tr-TR" dirty="0">
                <a:solidFill>
                  <a:schemeClr val="tx1">
                    <a:lumMod val="85000"/>
                    <a:lumOff val="15000"/>
                  </a:schemeClr>
                </a:solidFill>
              </a:rPr>
              <a:t>TSH düzeyleri 0,1 </a:t>
            </a:r>
            <a:r>
              <a:rPr lang="tr-TR" dirty="0" err="1">
                <a:solidFill>
                  <a:schemeClr val="tx1">
                    <a:lumMod val="85000"/>
                    <a:lumOff val="15000"/>
                  </a:schemeClr>
                </a:solidFill>
              </a:rPr>
              <a:t>mIU</a:t>
            </a:r>
            <a:r>
              <a:rPr lang="tr-TR" dirty="0">
                <a:solidFill>
                  <a:schemeClr val="tx1">
                    <a:lumMod val="85000"/>
                    <a:lumOff val="15000"/>
                  </a:schemeClr>
                </a:solidFill>
              </a:rPr>
              <a:t>/L’nin altındaysa </a:t>
            </a:r>
            <a:r>
              <a:rPr lang="tr-TR" dirty="0" err="1">
                <a:solidFill>
                  <a:schemeClr val="tx1">
                    <a:lumMod val="85000"/>
                    <a:lumOff val="15000"/>
                  </a:schemeClr>
                </a:solidFill>
              </a:rPr>
              <a:t>hipertiroidizmi</a:t>
            </a:r>
            <a:endParaRPr lang="tr-TR" dirty="0">
              <a:solidFill>
                <a:schemeClr val="tx1">
                  <a:lumMod val="85000"/>
                  <a:lumOff val="15000"/>
                </a:schemeClr>
              </a:solidFill>
            </a:endParaRPr>
          </a:p>
          <a:p>
            <a:pPr>
              <a:lnSpc>
                <a:spcPct val="150000"/>
              </a:lnSpc>
              <a:buFont typeface="Wingdings" panose="05000000000000000000" pitchFamily="2" charset="2"/>
              <a:buChar char="v"/>
            </a:pPr>
            <a:r>
              <a:rPr lang="tr-TR" dirty="0">
                <a:solidFill>
                  <a:schemeClr val="tx1">
                    <a:lumMod val="85000"/>
                    <a:lumOff val="15000"/>
                  </a:schemeClr>
                </a:solidFill>
              </a:rPr>
              <a:t>0,1-0,5 </a:t>
            </a:r>
            <a:r>
              <a:rPr lang="tr-TR" dirty="0" err="1">
                <a:solidFill>
                  <a:schemeClr val="tx1">
                    <a:lumMod val="85000"/>
                    <a:lumOff val="15000"/>
                  </a:schemeClr>
                </a:solidFill>
              </a:rPr>
              <a:t>mIU</a:t>
            </a:r>
            <a:r>
              <a:rPr lang="tr-TR" dirty="0">
                <a:solidFill>
                  <a:schemeClr val="tx1">
                    <a:lumMod val="85000"/>
                    <a:lumOff val="15000"/>
                  </a:schemeClr>
                </a:solidFill>
              </a:rPr>
              <a:t>/L düzeyleri, </a:t>
            </a:r>
            <a:r>
              <a:rPr lang="tr-TR" dirty="0" err="1">
                <a:solidFill>
                  <a:schemeClr val="tx1">
                    <a:lumMod val="85000"/>
                    <a:lumOff val="15000"/>
                  </a:schemeClr>
                </a:solidFill>
              </a:rPr>
              <a:t>Subklinik</a:t>
            </a:r>
            <a:r>
              <a:rPr lang="tr-TR" dirty="0">
                <a:solidFill>
                  <a:schemeClr val="tx1">
                    <a:lumMod val="85000"/>
                    <a:lumOff val="15000"/>
                  </a:schemeClr>
                </a:solidFill>
              </a:rPr>
              <a:t> </a:t>
            </a:r>
            <a:r>
              <a:rPr lang="tr-TR" dirty="0" err="1">
                <a:solidFill>
                  <a:schemeClr val="tx1">
                    <a:lumMod val="85000"/>
                    <a:lumOff val="15000"/>
                  </a:schemeClr>
                </a:solidFill>
              </a:rPr>
              <a:t>hipertiroidizm</a:t>
            </a:r>
            <a:r>
              <a:rPr lang="tr-TR" dirty="0">
                <a:solidFill>
                  <a:schemeClr val="tx1">
                    <a:lumMod val="85000"/>
                    <a:lumOff val="15000"/>
                  </a:schemeClr>
                </a:solidFill>
              </a:rPr>
              <a:t> veya aşırı </a:t>
            </a:r>
            <a:r>
              <a:rPr lang="tr-TR" dirty="0" err="1">
                <a:solidFill>
                  <a:schemeClr val="tx1">
                    <a:lumMod val="85000"/>
                    <a:lumOff val="15000"/>
                  </a:schemeClr>
                </a:solidFill>
              </a:rPr>
              <a:t>tiroid</a:t>
            </a:r>
            <a:r>
              <a:rPr lang="tr-TR" dirty="0">
                <a:solidFill>
                  <a:schemeClr val="tx1">
                    <a:lumMod val="85000"/>
                    <a:lumOff val="15000"/>
                  </a:schemeClr>
                </a:solidFill>
              </a:rPr>
              <a:t> hormonu uygulaması </a:t>
            </a:r>
          </a:p>
          <a:p>
            <a:pPr>
              <a:lnSpc>
                <a:spcPct val="150000"/>
              </a:lnSpc>
              <a:buFont typeface="Wingdings" panose="05000000000000000000" pitchFamily="2" charset="2"/>
              <a:buChar char="v"/>
            </a:pPr>
            <a:r>
              <a:rPr lang="tr-TR" dirty="0">
                <a:solidFill>
                  <a:schemeClr val="tx1">
                    <a:lumMod val="85000"/>
                    <a:lumOff val="15000"/>
                  </a:schemeClr>
                </a:solidFill>
              </a:rPr>
              <a:t>6-10 </a:t>
            </a:r>
            <a:r>
              <a:rPr lang="tr-TR" dirty="0" err="1">
                <a:solidFill>
                  <a:schemeClr val="tx1">
                    <a:lumMod val="85000"/>
                    <a:lumOff val="15000"/>
                  </a:schemeClr>
                </a:solidFill>
              </a:rPr>
              <a:t>mIU</a:t>
            </a:r>
            <a:r>
              <a:rPr lang="tr-TR" dirty="0">
                <a:solidFill>
                  <a:schemeClr val="tx1">
                    <a:lumMod val="85000"/>
                    <a:lumOff val="15000"/>
                  </a:schemeClr>
                </a:solidFill>
              </a:rPr>
              <a:t>/L düzeyleri çoğu kez </a:t>
            </a:r>
            <a:r>
              <a:rPr lang="tr-TR" dirty="0" err="1">
                <a:solidFill>
                  <a:schemeClr val="tx1">
                    <a:lumMod val="85000"/>
                    <a:lumOff val="15000"/>
                  </a:schemeClr>
                </a:solidFill>
              </a:rPr>
              <a:t>subklinik</a:t>
            </a:r>
            <a:r>
              <a:rPr lang="tr-TR" dirty="0">
                <a:solidFill>
                  <a:schemeClr val="tx1">
                    <a:lumMod val="85000"/>
                    <a:lumOff val="15000"/>
                  </a:schemeClr>
                </a:solidFill>
              </a:rPr>
              <a:t> </a:t>
            </a:r>
            <a:r>
              <a:rPr lang="tr-TR" dirty="0" err="1">
                <a:solidFill>
                  <a:schemeClr val="tx1">
                    <a:lumMod val="85000"/>
                    <a:lumOff val="15000"/>
                  </a:schemeClr>
                </a:solidFill>
              </a:rPr>
              <a:t>hipotiroidizmi</a:t>
            </a:r>
            <a:r>
              <a:rPr lang="tr-TR" dirty="0">
                <a:solidFill>
                  <a:schemeClr val="tx1">
                    <a:lumMod val="85000"/>
                    <a:lumOff val="15000"/>
                  </a:schemeClr>
                </a:solidFill>
              </a:rPr>
              <a:t> akla getirmekte </a:t>
            </a:r>
          </a:p>
          <a:p>
            <a:pPr lvl="1">
              <a:lnSpc>
                <a:spcPct val="150000"/>
              </a:lnSpc>
              <a:buFont typeface="Wingdings" panose="05000000000000000000" pitchFamily="2" charset="2"/>
              <a:buChar char="§"/>
            </a:pPr>
            <a:r>
              <a:rPr lang="tr-TR" dirty="0">
                <a:solidFill>
                  <a:schemeClr val="tx1">
                    <a:lumMod val="85000"/>
                    <a:lumOff val="15000"/>
                  </a:schemeClr>
                </a:solidFill>
              </a:rPr>
              <a:t>Genellikle normal serbest T₄ düzeyleri ile ilişkilidir ve genellikle semptomlarla ilişkili değil</a:t>
            </a:r>
          </a:p>
          <a:p>
            <a:pPr marL="0" indent="0">
              <a:buNone/>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333717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Referans Değerler</a:t>
            </a:r>
          </a:p>
        </p:txBody>
      </p:sp>
      <p:pic>
        <p:nvPicPr>
          <p:cNvPr id="11" name="İçerik Yer Tutucusu 10">
            <a:extLst>
              <a:ext uri="{FF2B5EF4-FFF2-40B4-BE49-F238E27FC236}">
                <a16:creationId xmlns:a16="http://schemas.microsoft.com/office/drawing/2014/main" id="{54475872-F843-4CD2-B2ED-F8FCFB59EAE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71452" y="1845733"/>
            <a:ext cx="4998721" cy="4346519"/>
          </a:xfrm>
        </p:spPr>
      </p:pic>
      <p:sp>
        <p:nvSpPr>
          <p:cNvPr id="13" name="İçerik Yer Tutucusu 2">
            <a:extLst>
              <a:ext uri="{FF2B5EF4-FFF2-40B4-BE49-F238E27FC236}">
                <a16:creationId xmlns:a16="http://schemas.microsoft.com/office/drawing/2014/main" id="{FB7D777F-9D84-47FE-A94A-6CBBC71C3D24}"/>
              </a:ext>
            </a:extLst>
          </p:cNvPr>
          <p:cNvSpPr txBox="1">
            <a:spLocks/>
          </p:cNvSpPr>
          <p:nvPr/>
        </p:nvSpPr>
        <p:spPr>
          <a:xfrm>
            <a:off x="1097279" y="1845733"/>
            <a:ext cx="5832909" cy="455506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lnSpc>
                <a:spcPct val="150000"/>
              </a:lnSpc>
              <a:buFont typeface="Wingdings" panose="05000000000000000000" pitchFamily="2" charset="2"/>
              <a:buChar char="v"/>
            </a:pPr>
            <a:r>
              <a:rPr lang="tr-TR" sz="2200" dirty="0"/>
              <a:t>‘</a:t>
            </a:r>
            <a:r>
              <a:rPr lang="tr-TR" dirty="0"/>
              <a:t>’Normal sonuçlar’’  ya da ‘’Normal aralık’’ ifadesi</a:t>
            </a:r>
          </a:p>
          <a:p>
            <a:pPr lvl="1" algn="just">
              <a:lnSpc>
                <a:spcPct val="150000"/>
              </a:lnSpc>
              <a:buFont typeface="Wingdings" panose="05000000000000000000" pitchFamily="2" charset="2"/>
              <a:buChar char="§"/>
            </a:pPr>
            <a:r>
              <a:rPr lang="tr-TR" dirty="0"/>
              <a:t>Sağlıklı ile hasta kişi arasında net bir ayrım ?</a:t>
            </a:r>
          </a:p>
          <a:p>
            <a:pPr algn="just">
              <a:lnSpc>
                <a:spcPct val="150000"/>
              </a:lnSpc>
              <a:buFont typeface="Wingdings" panose="05000000000000000000" pitchFamily="2" charset="2"/>
              <a:buChar char="v"/>
            </a:pPr>
            <a:r>
              <a:rPr lang="tr-TR" dirty="0"/>
              <a:t>Referans aralığı </a:t>
            </a:r>
          </a:p>
          <a:p>
            <a:pPr lvl="1" algn="just">
              <a:lnSpc>
                <a:spcPct val="150000"/>
              </a:lnSpc>
              <a:buFont typeface="Wingdings" panose="05000000000000000000" pitchFamily="2" charset="2"/>
              <a:buChar char="§"/>
            </a:pPr>
            <a:r>
              <a:rPr lang="tr-TR" dirty="0"/>
              <a:t>Sağlıklı referans popülasyonun sonuçlarından seçilen </a:t>
            </a:r>
            <a:r>
              <a:rPr lang="tr-TR" dirty="0" err="1"/>
              <a:t>persantiller</a:t>
            </a:r>
            <a:r>
              <a:rPr lang="tr-TR" dirty="0"/>
              <a:t> arasındaki değerler</a:t>
            </a:r>
          </a:p>
          <a:p>
            <a:pPr lvl="1" algn="just">
              <a:lnSpc>
                <a:spcPct val="150000"/>
              </a:lnSpc>
              <a:buFont typeface="Wingdings" panose="05000000000000000000" pitchFamily="2" charset="2"/>
              <a:buChar char="§"/>
            </a:pPr>
            <a:r>
              <a:rPr lang="tr-TR" i="0" dirty="0"/>
              <a:t>Referans aralığı oluşturulurken çeşitli sorunlar</a:t>
            </a:r>
          </a:p>
          <a:p>
            <a:pPr lvl="2" algn="just">
              <a:lnSpc>
                <a:spcPct val="150000"/>
              </a:lnSpc>
              <a:buFont typeface="Courier New" panose="02070309020205020404" pitchFamily="49" charset="0"/>
              <a:buChar char="o"/>
            </a:pPr>
            <a:r>
              <a:rPr lang="tr-TR" sz="1600" i="0" dirty="0"/>
              <a:t>Cinsiyet, Yaş dağılımları, </a:t>
            </a:r>
            <a:r>
              <a:rPr lang="tr-TR" sz="1600" dirty="0"/>
              <a:t>I</a:t>
            </a:r>
            <a:r>
              <a:rPr lang="tr-TR" sz="1600" i="0" dirty="0"/>
              <a:t>rk, </a:t>
            </a:r>
            <a:r>
              <a:rPr lang="tr-TR" sz="1600" dirty="0"/>
              <a:t>E</a:t>
            </a:r>
            <a:r>
              <a:rPr lang="tr-TR" sz="1600" i="0" dirty="0"/>
              <a:t>tnik yapı veya yer (hastanede yatan/ ayaktan) </a:t>
            </a:r>
          </a:p>
          <a:p>
            <a:pPr lvl="2" algn="just">
              <a:lnSpc>
                <a:spcPct val="150000"/>
              </a:lnSpc>
              <a:buFont typeface="Courier New" panose="02070309020205020404" pitchFamily="49" charset="0"/>
              <a:buChar char="o"/>
            </a:pPr>
            <a:r>
              <a:rPr lang="tr-TR" sz="1600" i="0" dirty="0"/>
              <a:t>Fizyolojik şartalar altında ( açlık durumu, oturma dinlenme)</a:t>
            </a:r>
          </a:p>
        </p:txBody>
      </p:sp>
    </p:spTree>
    <p:extLst>
      <p:ext uri="{BB962C8B-B14F-4D97-AF65-F5344CB8AC3E}">
        <p14:creationId xmlns:p14="http://schemas.microsoft.com/office/powerpoint/2010/main" val="24702214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TİROİD TESTİ </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24437"/>
          </a:xfrm>
        </p:spPr>
        <p:txBody>
          <a:bodyPr>
            <a:normAutofit/>
          </a:bodyPr>
          <a:lstStyle/>
          <a:p>
            <a:pPr>
              <a:lnSpc>
                <a:spcPct val="150000"/>
              </a:lnSpc>
              <a:buFont typeface="Wingdings" panose="05000000000000000000" pitchFamily="2" charset="2"/>
              <a:buChar char="v"/>
            </a:pPr>
            <a:r>
              <a:rPr lang="tr-TR" dirty="0">
                <a:solidFill>
                  <a:schemeClr val="tx1">
                    <a:lumMod val="85000"/>
                    <a:lumOff val="15000"/>
                  </a:schemeClr>
                </a:solidFill>
              </a:rPr>
              <a:t> </a:t>
            </a:r>
            <a:r>
              <a:rPr lang="tr-TR" dirty="0" err="1">
                <a:solidFill>
                  <a:schemeClr val="tx1">
                    <a:lumMod val="85000"/>
                    <a:lumOff val="15000"/>
                  </a:schemeClr>
                </a:solidFill>
              </a:rPr>
              <a:t>Subklinik</a:t>
            </a:r>
            <a:r>
              <a:rPr lang="tr-TR" dirty="0">
                <a:solidFill>
                  <a:schemeClr val="tx1">
                    <a:lumMod val="85000"/>
                    <a:lumOff val="15000"/>
                  </a:schemeClr>
                </a:solidFill>
              </a:rPr>
              <a:t> </a:t>
            </a:r>
            <a:r>
              <a:rPr lang="tr-TR" dirty="0" err="1">
                <a:solidFill>
                  <a:schemeClr val="tx1">
                    <a:lumMod val="85000"/>
                    <a:lumOff val="15000"/>
                  </a:schemeClr>
                </a:solidFill>
              </a:rPr>
              <a:t>hipotiroidizmli</a:t>
            </a:r>
            <a:r>
              <a:rPr lang="tr-TR" dirty="0">
                <a:solidFill>
                  <a:schemeClr val="tx1">
                    <a:lumMod val="85000"/>
                    <a:lumOff val="15000"/>
                  </a:schemeClr>
                </a:solidFill>
              </a:rPr>
              <a:t> hastalarda </a:t>
            </a:r>
            <a:r>
              <a:rPr lang="tr-TR" dirty="0" err="1">
                <a:solidFill>
                  <a:schemeClr val="tx1">
                    <a:lumMod val="85000"/>
                    <a:lumOff val="15000"/>
                  </a:schemeClr>
                </a:solidFill>
              </a:rPr>
              <a:t>tiroid</a:t>
            </a:r>
            <a:r>
              <a:rPr lang="tr-TR" dirty="0">
                <a:solidFill>
                  <a:schemeClr val="tx1">
                    <a:lumMod val="85000"/>
                    <a:lumOff val="15000"/>
                  </a:schemeClr>
                </a:solidFill>
              </a:rPr>
              <a:t> antikorlarının varlığı, </a:t>
            </a:r>
          </a:p>
          <a:p>
            <a:pPr lvl="1">
              <a:lnSpc>
                <a:spcPct val="150000"/>
              </a:lnSpc>
              <a:buFont typeface="Wingdings" panose="05000000000000000000" pitchFamily="2" charset="2"/>
              <a:buChar char="§"/>
            </a:pPr>
            <a:r>
              <a:rPr lang="tr-TR" dirty="0">
                <a:solidFill>
                  <a:schemeClr val="tx1">
                    <a:lumMod val="85000"/>
                    <a:lumOff val="15000"/>
                  </a:schemeClr>
                </a:solidFill>
              </a:rPr>
              <a:t>Aşikar </a:t>
            </a:r>
            <a:r>
              <a:rPr lang="tr-TR" dirty="0" err="1">
                <a:solidFill>
                  <a:schemeClr val="tx1">
                    <a:lumMod val="85000"/>
                    <a:lumOff val="15000"/>
                  </a:schemeClr>
                </a:solidFill>
              </a:rPr>
              <a:t>hipotiroidizme</a:t>
            </a:r>
            <a:r>
              <a:rPr lang="tr-TR" dirty="0">
                <a:solidFill>
                  <a:schemeClr val="tx1">
                    <a:lumMod val="85000"/>
                    <a:lumOff val="15000"/>
                  </a:schemeClr>
                </a:solidFill>
              </a:rPr>
              <a:t> dönüşüm riskinin yılda yaklaşık %5 oranında olduğunu düşündürmekte </a:t>
            </a:r>
          </a:p>
          <a:p>
            <a:pPr>
              <a:lnSpc>
                <a:spcPct val="150000"/>
              </a:lnSpc>
              <a:buFont typeface="Wingdings" panose="05000000000000000000" pitchFamily="2" charset="2"/>
              <a:buChar char="v"/>
            </a:pPr>
            <a:r>
              <a:rPr lang="tr-TR" dirty="0" err="1">
                <a:solidFill>
                  <a:schemeClr val="tx1">
                    <a:lumMod val="85000"/>
                    <a:lumOff val="15000"/>
                  </a:schemeClr>
                </a:solidFill>
              </a:rPr>
              <a:t>Semptomatik</a:t>
            </a:r>
            <a:r>
              <a:rPr lang="tr-TR" dirty="0">
                <a:solidFill>
                  <a:schemeClr val="tx1">
                    <a:lumMod val="85000"/>
                    <a:lumOff val="15000"/>
                  </a:schemeClr>
                </a:solidFill>
              </a:rPr>
              <a:t> </a:t>
            </a:r>
            <a:r>
              <a:rPr lang="tr-TR" dirty="0" err="1">
                <a:solidFill>
                  <a:schemeClr val="tx1">
                    <a:lumMod val="85000"/>
                    <a:lumOff val="15000"/>
                  </a:schemeClr>
                </a:solidFill>
              </a:rPr>
              <a:t>hipotiroidi</a:t>
            </a:r>
            <a:r>
              <a:rPr lang="tr-TR" dirty="0">
                <a:solidFill>
                  <a:schemeClr val="tx1">
                    <a:lumMod val="85000"/>
                    <a:lumOff val="15000"/>
                  </a:schemeClr>
                </a:solidFill>
              </a:rPr>
              <a:t>, TSH düzeyleri 10 </a:t>
            </a:r>
            <a:r>
              <a:rPr lang="tr-TR" dirty="0" err="1">
                <a:solidFill>
                  <a:schemeClr val="tx1">
                    <a:lumMod val="85000"/>
                    <a:lumOff val="15000"/>
                  </a:schemeClr>
                </a:solidFill>
              </a:rPr>
              <a:t>mIU</a:t>
            </a:r>
            <a:r>
              <a:rPr lang="tr-TR" dirty="0">
                <a:solidFill>
                  <a:schemeClr val="tx1">
                    <a:lumMod val="85000"/>
                    <a:lumOff val="15000"/>
                  </a:schemeClr>
                </a:solidFill>
              </a:rPr>
              <a:t>/L’den yüksek olduğunda ortaya çıkar</a:t>
            </a:r>
          </a:p>
          <a:p>
            <a:pPr>
              <a:lnSpc>
                <a:spcPct val="150000"/>
              </a:lnSpc>
              <a:buFont typeface="Wingdings" panose="05000000000000000000" pitchFamily="2" charset="2"/>
              <a:buChar char="v"/>
            </a:pPr>
            <a:r>
              <a:rPr lang="tr-TR" dirty="0">
                <a:solidFill>
                  <a:schemeClr val="tx1">
                    <a:lumMod val="85000"/>
                    <a:lumOff val="15000"/>
                  </a:schemeClr>
                </a:solidFill>
              </a:rPr>
              <a:t>TSH testi ayrıca </a:t>
            </a:r>
            <a:r>
              <a:rPr lang="tr-TR" dirty="0" err="1">
                <a:solidFill>
                  <a:schemeClr val="tx1">
                    <a:lumMod val="85000"/>
                    <a:lumOff val="15000"/>
                  </a:schemeClr>
                </a:solidFill>
              </a:rPr>
              <a:t>replasman</a:t>
            </a:r>
            <a:r>
              <a:rPr lang="tr-TR" dirty="0">
                <a:solidFill>
                  <a:schemeClr val="tx1">
                    <a:lumMod val="85000"/>
                    <a:lumOff val="15000"/>
                  </a:schemeClr>
                </a:solidFill>
              </a:rPr>
              <a:t> veya </a:t>
            </a:r>
            <a:r>
              <a:rPr lang="tr-TR" dirty="0" err="1">
                <a:solidFill>
                  <a:schemeClr val="tx1">
                    <a:lumMod val="85000"/>
                    <a:lumOff val="15000"/>
                  </a:schemeClr>
                </a:solidFill>
              </a:rPr>
              <a:t>süpresif</a:t>
            </a:r>
            <a:r>
              <a:rPr lang="tr-TR" dirty="0">
                <a:solidFill>
                  <a:schemeClr val="tx1">
                    <a:lumMod val="85000"/>
                    <a:lumOff val="15000"/>
                  </a:schemeClr>
                </a:solidFill>
              </a:rPr>
              <a:t> tedavinin sonuçlarını izlemenin en iyi yolu</a:t>
            </a:r>
          </a:p>
          <a:p>
            <a:pPr>
              <a:lnSpc>
                <a:spcPct val="150000"/>
              </a:lnSpc>
              <a:buFont typeface="Wingdings" panose="05000000000000000000" pitchFamily="2" charset="2"/>
              <a:buChar char="v"/>
            </a:pPr>
            <a:endParaRPr lang="tr-TR" dirty="0">
              <a:solidFill>
                <a:schemeClr val="tx1">
                  <a:lumMod val="85000"/>
                  <a:lumOff val="15000"/>
                </a:schemeClr>
              </a:solidFill>
            </a:endParaRPr>
          </a:p>
          <a:p>
            <a:pPr marL="0" indent="0">
              <a:buNone/>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22930386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TİROİD TESTİ </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24437"/>
          </a:xfrm>
        </p:spPr>
        <p:txBody>
          <a:bodyPr>
            <a:normAutofit/>
          </a:bodyPr>
          <a:lstStyle/>
          <a:p>
            <a:pPr>
              <a:lnSpc>
                <a:spcPct val="150000"/>
              </a:lnSpc>
              <a:buFont typeface="Wingdings" panose="05000000000000000000" pitchFamily="2" charset="2"/>
              <a:buChar char="v"/>
            </a:pPr>
            <a:r>
              <a:rPr lang="tr-TR" dirty="0">
                <a:solidFill>
                  <a:schemeClr val="tx1">
                    <a:lumMod val="85000"/>
                    <a:lumOff val="15000"/>
                  </a:schemeClr>
                </a:solidFill>
              </a:rPr>
              <a:t>TSH düzeyleri </a:t>
            </a:r>
            <a:r>
              <a:rPr lang="tr-TR" dirty="0" err="1">
                <a:solidFill>
                  <a:schemeClr val="tx1">
                    <a:lumMod val="85000"/>
                    <a:lumOff val="15000"/>
                  </a:schemeClr>
                </a:solidFill>
              </a:rPr>
              <a:t>ambulatuvar</a:t>
            </a:r>
            <a:r>
              <a:rPr lang="tr-TR" dirty="0">
                <a:solidFill>
                  <a:schemeClr val="tx1">
                    <a:lumMod val="85000"/>
                    <a:lumOff val="15000"/>
                  </a:schemeClr>
                </a:solidFill>
              </a:rPr>
              <a:t> hastalarda </a:t>
            </a:r>
            <a:r>
              <a:rPr lang="tr-TR" dirty="0" err="1">
                <a:solidFill>
                  <a:schemeClr val="tx1">
                    <a:lumMod val="85000"/>
                    <a:lumOff val="15000"/>
                  </a:schemeClr>
                </a:solidFill>
              </a:rPr>
              <a:t>tiroid</a:t>
            </a:r>
            <a:r>
              <a:rPr lang="tr-TR" dirty="0">
                <a:solidFill>
                  <a:schemeClr val="tx1">
                    <a:lumMod val="85000"/>
                    <a:lumOff val="15000"/>
                  </a:schemeClr>
                </a:solidFill>
              </a:rPr>
              <a:t> fonksiyonları için mükemmel bir tarama olmasına rağmen akut hastalarda dikkatle yorumlanmalı</a:t>
            </a:r>
          </a:p>
          <a:p>
            <a:pPr lvl="1">
              <a:lnSpc>
                <a:spcPct val="150000"/>
              </a:lnSpc>
              <a:buFont typeface="Wingdings" panose="05000000000000000000" pitchFamily="2" charset="2"/>
              <a:buChar char="§"/>
            </a:pPr>
            <a:r>
              <a:rPr lang="tr-TR" dirty="0">
                <a:solidFill>
                  <a:schemeClr val="tx1">
                    <a:lumMod val="85000"/>
                    <a:lumOff val="15000"/>
                  </a:schemeClr>
                </a:solidFill>
              </a:rPr>
              <a:t>Hastaneye yatırılan akut hastalarda </a:t>
            </a:r>
            <a:r>
              <a:rPr lang="tr-TR" dirty="0" err="1">
                <a:solidFill>
                  <a:schemeClr val="tx1">
                    <a:lumMod val="85000"/>
                    <a:lumOff val="15000"/>
                  </a:schemeClr>
                </a:solidFill>
              </a:rPr>
              <a:t>tiroid</a:t>
            </a:r>
            <a:r>
              <a:rPr lang="tr-TR" dirty="0">
                <a:solidFill>
                  <a:schemeClr val="tx1">
                    <a:lumMod val="85000"/>
                    <a:lumOff val="15000"/>
                  </a:schemeClr>
                </a:solidFill>
              </a:rPr>
              <a:t> bozukluklarının tanısı için TSH düzeyleri, ancak 0,1 </a:t>
            </a:r>
            <a:r>
              <a:rPr lang="tr-TR" dirty="0" err="1">
                <a:solidFill>
                  <a:schemeClr val="tx1">
                    <a:lumMod val="85000"/>
                    <a:lumOff val="15000"/>
                  </a:schemeClr>
                </a:solidFill>
              </a:rPr>
              <a:t>mIU</a:t>
            </a:r>
            <a:r>
              <a:rPr lang="tr-TR" dirty="0">
                <a:solidFill>
                  <a:schemeClr val="tx1">
                    <a:lumMod val="85000"/>
                    <a:lumOff val="15000"/>
                  </a:schemeClr>
                </a:solidFill>
              </a:rPr>
              <a:t>/L’nin altında veya 20 </a:t>
            </a:r>
            <a:r>
              <a:rPr lang="tr-TR" dirty="0" err="1">
                <a:solidFill>
                  <a:schemeClr val="tx1">
                    <a:lumMod val="85000"/>
                    <a:lumOff val="15000"/>
                  </a:schemeClr>
                </a:solidFill>
              </a:rPr>
              <a:t>mIU</a:t>
            </a:r>
            <a:r>
              <a:rPr lang="tr-TR" dirty="0">
                <a:solidFill>
                  <a:schemeClr val="tx1">
                    <a:lumMod val="85000"/>
                    <a:lumOff val="15000"/>
                  </a:schemeClr>
                </a:solidFill>
              </a:rPr>
              <a:t>/L’nin üzerinde olduğunda kullanılmalı</a:t>
            </a:r>
          </a:p>
          <a:p>
            <a:pPr>
              <a:lnSpc>
                <a:spcPct val="150000"/>
              </a:lnSpc>
              <a:buFont typeface="Wingdings" panose="05000000000000000000" pitchFamily="2" charset="2"/>
              <a:buChar char="v"/>
            </a:pPr>
            <a:r>
              <a:rPr lang="tr-TR" dirty="0">
                <a:solidFill>
                  <a:schemeClr val="tx1">
                    <a:lumMod val="85000"/>
                    <a:lumOff val="15000"/>
                  </a:schemeClr>
                </a:solidFill>
              </a:rPr>
              <a:t>TSH düzeyleri </a:t>
            </a:r>
            <a:r>
              <a:rPr lang="tr-TR" dirty="0" err="1">
                <a:solidFill>
                  <a:schemeClr val="tx1">
                    <a:lumMod val="85000"/>
                    <a:lumOff val="15000"/>
                  </a:schemeClr>
                </a:solidFill>
              </a:rPr>
              <a:t>glukokortikoidler</a:t>
            </a:r>
            <a:r>
              <a:rPr lang="tr-TR" dirty="0">
                <a:solidFill>
                  <a:schemeClr val="tx1">
                    <a:lumMod val="85000"/>
                    <a:lumOff val="15000"/>
                  </a:schemeClr>
                </a:solidFill>
              </a:rPr>
              <a:t>, </a:t>
            </a:r>
            <a:r>
              <a:rPr lang="tr-TR" dirty="0" err="1">
                <a:solidFill>
                  <a:schemeClr val="tx1">
                    <a:lumMod val="85000"/>
                    <a:lumOff val="15000"/>
                  </a:schemeClr>
                </a:solidFill>
              </a:rPr>
              <a:t>dopamin</a:t>
            </a:r>
            <a:r>
              <a:rPr lang="tr-TR" dirty="0">
                <a:solidFill>
                  <a:schemeClr val="tx1">
                    <a:lumMod val="85000"/>
                    <a:lumOff val="15000"/>
                  </a:schemeClr>
                </a:solidFill>
              </a:rPr>
              <a:t> ve </a:t>
            </a:r>
            <a:r>
              <a:rPr lang="tr-TR" dirty="0" err="1">
                <a:solidFill>
                  <a:schemeClr val="tx1">
                    <a:lumMod val="85000"/>
                    <a:lumOff val="15000"/>
                  </a:schemeClr>
                </a:solidFill>
              </a:rPr>
              <a:t>oktreotid</a:t>
            </a:r>
            <a:r>
              <a:rPr lang="tr-TR" dirty="0">
                <a:solidFill>
                  <a:schemeClr val="tx1">
                    <a:lumMod val="85000"/>
                    <a:lumOff val="15000"/>
                  </a:schemeClr>
                </a:solidFill>
              </a:rPr>
              <a:t> ile azaltılabilir. </a:t>
            </a:r>
          </a:p>
          <a:p>
            <a:pPr marL="0" indent="0">
              <a:buNone/>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32710551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TİROİD TESTİ </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447490"/>
          </a:xfrm>
        </p:spPr>
        <p:txBody>
          <a:bodyPr>
            <a:normAutofit/>
          </a:bodyPr>
          <a:lstStyle/>
          <a:p>
            <a:pPr>
              <a:lnSpc>
                <a:spcPct val="150000"/>
              </a:lnSpc>
              <a:buFont typeface="Wingdings" panose="05000000000000000000" pitchFamily="2" charset="2"/>
              <a:buChar char="v"/>
            </a:pPr>
            <a:r>
              <a:rPr lang="tr-TR" dirty="0">
                <a:solidFill>
                  <a:schemeClr val="tx1">
                    <a:lumMod val="85000"/>
                    <a:lumOff val="15000"/>
                  </a:schemeClr>
                </a:solidFill>
              </a:rPr>
              <a:t>Serbest T₄ düzeylerinin ölçümü, </a:t>
            </a:r>
          </a:p>
          <a:p>
            <a:pPr lvl="1">
              <a:lnSpc>
                <a:spcPct val="150000"/>
              </a:lnSpc>
              <a:buFont typeface="Wingdings" panose="05000000000000000000" pitchFamily="2" charset="2"/>
              <a:buChar char="§"/>
            </a:pPr>
            <a:r>
              <a:rPr lang="tr-TR" dirty="0">
                <a:solidFill>
                  <a:schemeClr val="tx1">
                    <a:lumMod val="85000"/>
                    <a:lumOff val="15000"/>
                  </a:schemeClr>
                </a:solidFill>
              </a:rPr>
              <a:t>Kandaki serbest veya proteine bağlı total hormon miktarını ölçer. </a:t>
            </a:r>
          </a:p>
          <a:p>
            <a:pPr lvl="1">
              <a:lnSpc>
                <a:spcPct val="150000"/>
              </a:lnSpc>
              <a:buFont typeface="Wingdings" panose="05000000000000000000" pitchFamily="2" charset="2"/>
              <a:buChar char="§"/>
            </a:pPr>
            <a:r>
              <a:rPr lang="tr-TR" dirty="0">
                <a:solidFill>
                  <a:schemeClr val="tx1">
                    <a:lumMod val="85000"/>
                    <a:lumOff val="15000"/>
                  </a:schemeClr>
                </a:solidFill>
              </a:rPr>
              <a:t>Östrojen tedavisi ve karaciğer hastalığı gibi protein bağlanma bozuklukları durumunda yanıltıcı</a:t>
            </a:r>
          </a:p>
          <a:p>
            <a:pPr>
              <a:lnSpc>
                <a:spcPct val="150000"/>
              </a:lnSpc>
              <a:buFont typeface="Wingdings" panose="05000000000000000000" pitchFamily="2" charset="2"/>
              <a:buChar char="v"/>
            </a:pPr>
            <a:r>
              <a:rPr lang="tr-TR" dirty="0">
                <a:solidFill>
                  <a:schemeClr val="tx1">
                    <a:lumMod val="85000"/>
                    <a:lumOff val="15000"/>
                  </a:schemeClr>
                </a:solidFill>
              </a:rPr>
              <a:t>Yetişkinlerde serbest T₄ için yaklaşık referans aralığı 0,7-2,5 </a:t>
            </a:r>
            <a:r>
              <a:rPr lang="tr-TR" dirty="0" err="1">
                <a:solidFill>
                  <a:schemeClr val="tx1">
                    <a:lumMod val="85000"/>
                    <a:lumOff val="15000"/>
                  </a:schemeClr>
                </a:solidFill>
              </a:rPr>
              <a:t>ng</a:t>
            </a:r>
            <a:r>
              <a:rPr lang="tr-TR" dirty="0">
                <a:solidFill>
                  <a:schemeClr val="tx1">
                    <a:lumMod val="85000"/>
                    <a:lumOff val="15000"/>
                  </a:schemeClr>
                </a:solidFill>
              </a:rPr>
              <a:t>/</a:t>
            </a:r>
            <a:r>
              <a:rPr lang="tr-TR" dirty="0" err="1">
                <a:solidFill>
                  <a:schemeClr val="tx1">
                    <a:lumMod val="85000"/>
                    <a:lumOff val="15000"/>
                  </a:schemeClr>
                </a:solidFill>
              </a:rPr>
              <a:t>dL</a:t>
            </a:r>
            <a:endParaRPr lang="tr-TR" dirty="0">
              <a:solidFill>
                <a:schemeClr val="tx1">
                  <a:lumMod val="85000"/>
                  <a:lumOff val="15000"/>
                </a:schemeClr>
              </a:solidFill>
            </a:endParaRPr>
          </a:p>
          <a:p>
            <a:pPr lvl="1">
              <a:lnSpc>
                <a:spcPct val="150000"/>
              </a:lnSpc>
              <a:buFont typeface="Wingdings" panose="05000000000000000000" pitchFamily="2" charset="2"/>
              <a:buChar char="v"/>
            </a:pPr>
            <a:r>
              <a:rPr lang="tr-TR" dirty="0">
                <a:solidFill>
                  <a:schemeClr val="tx1">
                    <a:lumMod val="85000"/>
                    <a:lumOff val="15000"/>
                  </a:schemeClr>
                </a:solidFill>
              </a:rPr>
              <a:t>Serbest T₃ için 0,2-0,5 </a:t>
            </a:r>
            <a:r>
              <a:rPr lang="tr-TR" dirty="0" err="1">
                <a:solidFill>
                  <a:schemeClr val="tx1">
                    <a:lumMod val="85000"/>
                    <a:lumOff val="15000"/>
                  </a:schemeClr>
                </a:solidFill>
              </a:rPr>
              <a:t>ng</a:t>
            </a:r>
            <a:r>
              <a:rPr lang="tr-TR" dirty="0">
                <a:solidFill>
                  <a:schemeClr val="tx1">
                    <a:lumMod val="85000"/>
                    <a:lumOff val="15000"/>
                  </a:schemeClr>
                </a:solidFill>
              </a:rPr>
              <a:t>/</a:t>
            </a:r>
            <a:r>
              <a:rPr lang="tr-TR" dirty="0" err="1">
                <a:solidFill>
                  <a:schemeClr val="tx1">
                    <a:lumMod val="85000"/>
                    <a:lumOff val="15000"/>
                  </a:schemeClr>
                </a:solidFill>
              </a:rPr>
              <a:t>dL</a:t>
            </a:r>
            <a:endParaRPr lang="tr-TR" dirty="0">
              <a:solidFill>
                <a:schemeClr val="tx1">
                  <a:lumMod val="85000"/>
                  <a:lumOff val="15000"/>
                </a:schemeClr>
              </a:solidFill>
            </a:endParaRPr>
          </a:p>
          <a:p>
            <a:pPr>
              <a:lnSpc>
                <a:spcPct val="150000"/>
              </a:lnSpc>
              <a:buFont typeface="Wingdings" panose="05000000000000000000" pitchFamily="2" charset="2"/>
              <a:buChar char="v"/>
            </a:pPr>
            <a:r>
              <a:rPr lang="tr-TR" dirty="0">
                <a:solidFill>
                  <a:schemeClr val="tx1">
                    <a:lumMod val="85000"/>
                    <a:lumOff val="15000"/>
                  </a:schemeClr>
                </a:solidFill>
              </a:rPr>
              <a:t>Serbest T₃ çoğunlukla gerekli değil</a:t>
            </a:r>
          </a:p>
          <a:p>
            <a:pPr lvl="1">
              <a:lnSpc>
                <a:spcPct val="150000"/>
              </a:lnSpc>
              <a:buFont typeface="Wingdings" panose="05000000000000000000" pitchFamily="2" charset="2"/>
              <a:buChar char="§"/>
            </a:pPr>
            <a:r>
              <a:rPr lang="tr-TR" dirty="0">
                <a:solidFill>
                  <a:schemeClr val="tx1">
                    <a:lumMod val="85000"/>
                    <a:lumOff val="15000"/>
                  </a:schemeClr>
                </a:solidFill>
              </a:rPr>
              <a:t>Bir istisna olarak erken </a:t>
            </a:r>
            <a:r>
              <a:rPr lang="tr-TR" dirty="0" err="1">
                <a:solidFill>
                  <a:schemeClr val="tx1">
                    <a:lumMod val="85000"/>
                    <a:lumOff val="15000"/>
                  </a:schemeClr>
                </a:solidFill>
              </a:rPr>
              <a:t>hipertiroidizmde</a:t>
            </a:r>
            <a:r>
              <a:rPr lang="tr-TR" dirty="0">
                <a:solidFill>
                  <a:schemeClr val="tx1">
                    <a:lumMod val="85000"/>
                    <a:lumOff val="15000"/>
                  </a:schemeClr>
                </a:solidFill>
              </a:rPr>
              <a:t>; TSH </a:t>
            </a:r>
            <a:r>
              <a:rPr lang="tr-TR" dirty="0" err="1">
                <a:solidFill>
                  <a:schemeClr val="tx1">
                    <a:lumMod val="85000"/>
                    <a:lumOff val="15000"/>
                  </a:schemeClr>
                </a:solidFill>
              </a:rPr>
              <a:t>suprese</a:t>
            </a:r>
            <a:r>
              <a:rPr lang="tr-TR" dirty="0">
                <a:solidFill>
                  <a:schemeClr val="tx1">
                    <a:lumMod val="85000"/>
                    <a:lumOff val="15000"/>
                  </a:schemeClr>
                </a:solidFill>
              </a:rPr>
              <a:t> olduğunda, serbest T₄  normaldir ve serbest T₃  yükselmiştir</a:t>
            </a:r>
          </a:p>
        </p:txBody>
      </p:sp>
    </p:spTree>
    <p:extLst>
      <p:ext uri="{BB962C8B-B14F-4D97-AF65-F5344CB8AC3E}">
        <p14:creationId xmlns:p14="http://schemas.microsoft.com/office/powerpoint/2010/main" val="23328590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TİROİD TESTİ </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32121"/>
          </a:xfrm>
        </p:spPr>
        <p:txBody>
          <a:bodyPr>
            <a:normAutofit/>
          </a:bodyPr>
          <a:lstStyle/>
          <a:p>
            <a:pPr>
              <a:lnSpc>
                <a:spcPct val="150000"/>
              </a:lnSpc>
              <a:buFont typeface="Wingdings" panose="05000000000000000000" pitchFamily="2" charset="2"/>
              <a:buChar char="v"/>
            </a:pPr>
            <a:r>
              <a:rPr lang="tr-TR" dirty="0" err="1">
                <a:solidFill>
                  <a:schemeClr val="tx1">
                    <a:lumMod val="85000"/>
                    <a:lumOff val="15000"/>
                  </a:schemeClr>
                </a:solidFill>
              </a:rPr>
              <a:t>Primer</a:t>
            </a:r>
            <a:r>
              <a:rPr lang="tr-TR" dirty="0">
                <a:solidFill>
                  <a:schemeClr val="tx1">
                    <a:lumMod val="85000"/>
                    <a:lumOff val="15000"/>
                  </a:schemeClr>
                </a:solidFill>
              </a:rPr>
              <a:t> </a:t>
            </a:r>
            <a:r>
              <a:rPr lang="tr-TR" dirty="0" err="1">
                <a:solidFill>
                  <a:schemeClr val="tx1">
                    <a:lumMod val="85000"/>
                    <a:lumOff val="15000"/>
                  </a:schemeClr>
                </a:solidFill>
              </a:rPr>
              <a:t>hipotiroidizm</a:t>
            </a:r>
            <a:r>
              <a:rPr lang="tr-TR" dirty="0">
                <a:solidFill>
                  <a:schemeClr val="tx1">
                    <a:lumMod val="85000"/>
                    <a:lumOff val="15000"/>
                  </a:schemeClr>
                </a:solidFill>
              </a:rPr>
              <a:t>, </a:t>
            </a:r>
          </a:p>
          <a:p>
            <a:pPr lvl="1">
              <a:lnSpc>
                <a:spcPct val="150000"/>
              </a:lnSpc>
              <a:buFont typeface="Wingdings" panose="05000000000000000000" pitchFamily="2" charset="2"/>
              <a:buChar char="§"/>
            </a:pPr>
            <a:r>
              <a:rPr lang="tr-TR" dirty="0" err="1">
                <a:solidFill>
                  <a:schemeClr val="tx1">
                    <a:lumMod val="85000"/>
                    <a:lumOff val="15000"/>
                  </a:schemeClr>
                </a:solidFill>
              </a:rPr>
              <a:t>Hipotiroidizm</a:t>
            </a:r>
            <a:r>
              <a:rPr lang="tr-TR" dirty="0">
                <a:solidFill>
                  <a:schemeClr val="tx1">
                    <a:lumMod val="85000"/>
                    <a:lumOff val="15000"/>
                  </a:schemeClr>
                </a:solidFill>
              </a:rPr>
              <a:t> olgularının %95’inden fazlasını oluşturur</a:t>
            </a:r>
          </a:p>
          <a:p>
            <a:pPr lvl="1">
              <a:lnSpc>
                <a:spcPct val="150000"/>
              </a:lnSpc>
              <a:buFont typeface="Wingdings" panose="05000000000000000000" pitchFamily="2" charset="2"/>
              <a:buChar char="§"/>
            </a:pPr>
            <a:r>
              <a:rPr lang="tr-TR" dirty="0">
                <a:solidFill>
                  <a:schemeClr val="tx1">
                    <a:lumMod val="85000"/>
                    <a:lumOff val="15000"/>
                  </a:schemeClr>
                </a:solidFill>
              </a:rPr>
              <a:t>Yükselmiş TSH ve azalmış serbest T₄ ile ilişkili</a:t>
            </a:r>
          </a:p>
          <a:p>
            <a:pPr>
              <a:lnSpc>
                <a:spcPct val="150000"/>
              </a:lnSpc>
              <a:buFont typeface="Wingdings" panose="05000000000000000000" pitchFamily="2" charset="2"/>
              <a:buChar char="v"/>
            </a:pPr>
            <a:r>
              <a:rPr lang="tr-TR" dirty="0">
                <a:solidFill>
                  <a:schemeClr val="tx1">
                    <a:lumMod val="85000"/>
                    <a:lumOff val="15000"/>
                  </a:schemeClr>
                </a:solidFill>
              </a:rPr>
              <a:t>Santral </a:t>
            </a:r>
            <a:r>
              <a:rPr lang="tr-TR" dirty="0" err="1">
                <a:solidFill>
                  <a:schemeClr val="tx1">
                    <a:lumMod val="85000"/>
                    <a:lumOff val="15000"/>
                  </a:schemeClr>
                </a:solidFill>
              </a:rPr>
              <a:t>hipotiroidizm</a:t>
            </a:r>
            <a:r>
              <a:rPr lang="tr-TR" dirty="0">
                <a:solidFill>
                  <a:schemeClr val="tx1">
                    <a:lumMod val="85000"/>
                    <a:lumOff val="15000"/>
                  </a:schemeClr>
                </a:solidFill>
              </a:rPr>
              <a:t> (</a:t>
            </a:r>
            <a:r>
              <a:rPr lang="tr-TR" dirty="0" err="1">
                <a:solidFill>
                  <a:schemeClr val="tx1">
                    <a:lumMod val="85000"/>
                    <a:lumOff val="15000"/>
                  </a:schemeClr>
                </a:solidFill>
              </a:rPr>
              <a:t>sekonder</a:t>
            </a:r>
            <a:r>
              <a:rPr lang="tr-TR" dirty="0">
                <a:solidFill>
                  <a:schemeClr val="tx1">
                    <a:lumMod val="85000"/>
                    <a:lumOff val="15000"/>
                  </a:schemeClr>
                </a:solidFill>
              </a:rPr>
              <a:t> veya tersiyer)</a:t>
            </a:r>
          </a:p>
          <a:p>
            <a:pPr lvl="1">
              <a:lnSpc>
                <a:spcPct val="150000"/>
              </a:lnSpc>
              <a:buFont typeface="Wingdings" panose="05000000000000000000" pitchFamily="2" charset="2"/>
              <a:buChar char="§"/>
            </a:pPr>
            <a:r>
              <a:rPr lang="tr-TR" dirty="0">
                <a:solidFill>
                  <a:schemeClr val="tx1">
                    <a:lumMod val="85000"/>
                    <a:lumOff val="15000"/>
                  </a:schemeClr>
                </a:solidFill>
              </a:rPr>
              <a:t>Düşük serbest T₄ ve normal ila düşük TSH ile ilişkili</a:t>
            </a:r>
          </a:p>
        </p:txBody>
      </p:sp>
      <p:pic>
        <p:nvPicPr>
          <p:cNvPr id="5" name="Resim 4">
            <a:extLst>
              <a:ext uri="{FF2B5EF4-FFF2-40B4-BE49-F238E27FC236}">
                <a16:creationId xmlns:a16="http://schemas.microsoft.com/office/drawing/2014/main" id="{9426849D-8283-483A-B4AE-965D6A1B3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5745" y="2187458"/>
            <a:ext cx="2813195" cy="3543482"/>
          </a:xfrm>
          <a:prstGeom prst="rect">
            <a:avLst/>
          </a:prstGeom>
        </p:spPr>
      </p:pic>
    </p:spTree>
    <p:extLst>
      <p:ext uri="{BB962C8B-B14F-4D97-AF65-F5344CB8AC3E}">
        <p14:creationId xmlns:p14="http://schemas.microsoft.com/office/powerpoint/2010/main" val="39377332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TİROİD TESTİ </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32121"/>
          </a:xfrm>
        </p:spPr>
        <p:txBody>
          <a:bodyPr>
            <a:normAutofit/>
          </a:bodyPr>
          <a:lstStyle/>
          <a:p>
            <a:pPr>
              <a:lnSpc>
                <a:spcPct val="150000"/>
              </a:lnSpc>
              <a:buFont typeface="Wingdings" panose="05000000000000000000" pitchFamily="2" charset="2"/>
              <a:buChar char="v"/>
            </a:pPr>
            <a:r>
              <a:rPr lang="tr-TR" dirty="0" err="1">
                <a:solidFill>
                  <a:schemeClr val="tx1">
                    <a:lumMod val="85000"/>
                    <a:lumOff val="15000"/>
                  </a:schemeClr>
                </a:solidFill>
              </a:rPr>
              <a:t>Primer</a:t>
            </a:r>
            <a:r>
              <a:rPr lang="tr-TR" dirty="0">
                <a:solidFill>
                  <a:schemeClr val="tx1">
                    <a:lumMod val="85000"/>
                    <a:lumOff val="15000"/>
                  </a:schemeClr>
                </a:solidFill>
              </a:rPr>
              <a:t> </a:t>
            </a:r>
            <a:r>
              <a:rPr lang="tr-TR" dirty="0" err="1">
                <a:solidFill>
                  <a:schemeClr val="tx1">
                    <a:lumMod val="85000"/>
                    <a:lumOff val="15000"/>
                  </a:schemeClr>
                </a:solidFill>
              </a:rPr>
              <a:t>hipertiroidizm</a:t>
            </a:r>
            <a:r>
              <a:rPr lang="tr-TR" dirty="0">
                <a:solidFill>
                  <a:schemeClr val="tx1">
                    <a:lumMod val="85000"/>
                    <a:lumOff val="15000"/>
                  </a:schemeClr>
                </a:solidFill>
              </a:rPr>
              <a:t>, </a:t>
            </a:r>
          </a:p>
          <a:p>
            <a:pPr lvl="1">
              <a:lnSpc>
                <a:spcPct val="150000"/>
              </a:lnSpc>
              <a:buFont typeface="Wingdings" panose="05000000000000000000" pitchFamily="2" charset="2"/>
              <a:buChar char="v"/>
            </a:pPr>
            <a:r>
              <a:rPr lang="tr-TR" dirty="0" err="1">
                <a:solidFill>
                  <a:schemeClr val="tx1">
                    <a:lumMod val="85000"/>
                    <a:lumOff val="15000"/>
                  </a:schemeClr>
                </a:solidFill>
              </a:rPr>
              <a:t>Suprese</a:t>
            </a:r>
            <a:r>
              <a:rPr lang="tr-TR" dirty="0">
                <a:solidFill>
                  <a:schemeClr val="tx1">
                    <a:lumMod val="85000"/>
                    <a:lumOff val="15000"/>
                  </a:schemeClr>
                </a:solidFill>
              </a:rPr>
              <a:t> TSH ve yükselmiş serbest T₄  ile ilişkili </a:t>
            </a:r>
          </a:p>
          <a:p>
            <a:pPr>
              <a:lnSpc>
                <a:spcPct val="150000"/>
              </a:lnSpc>
              <a:buFont typeface="Wingdings" panose="05000000000000000000" pitchFamily="2" charset="2"/>
              <a:buChar char="v"/>
            </a:pPr>
            <a:r>
              <a:rPr lang="tr-TR" dirty="0" err="1">
                <a:solidFill>
                  <a:schemeClr val="tx1">
                    <a:lumMod val="85000"/>
                    <a:lumOff val="15000"/>
                  </a:schemeClr>
                </a:solidFill>
              </a:rPr>
              <a:t>Subklinik</a:t>
            </a:r>
            <a:r>
              <a:rPr lang="tr-TR" dirty="0">
                <a:solidFill>
                  <a:schemeClr val="tx1">
                    <a:lumMod val="85000"/>
                    <a:lumOff val="15000"/>
                  </a:schemeClr>
                </a:solidFill>
              </a:rPr>
              <a:t> </a:t>
            </a:r>
            <a:r>
              <a:rPr lang="tr-TR" dirty="0" err="1">
                <a:solidFill>
                  <a:schemeClr val="tx1">
                    <a:lumMod val="85000"/>
                    <a:lumOff val="15000"/>
                  </a:schemeClr>
                </a:solidFill>
              </a:rPr>
              <a:t>hipertiroidizm</a:t>
            </a:r>
            <a:r>
              <a:rPr lang="tr-TR" dirty="0">
                <a:solidFill>
                  <a:schemeClr val="tx1">
                    <a:lumMod val="85000"/>
                    <a:lumOff val="15000"/>
                  </a:schemeClr>
                </a:solidFill>
              </a:rPr>
              <a:t>, </a:t>
            </a:r>
          </a:p>
          <a:p>
            <a:pPr lvl="1">
              <a:lnSpc>
                <a:spcPct val="150000"/>
              </a:lnSpc>
              <a:buFont typeface="Wingdings" panose="05000000000000000000" pitchFamily="2" charset="2"/>
              <a:buChar char="v"/>
            </a:pPr>
            <a:r>
              <a:rPr lang="tr-TR" dirty="0">
                <a:solidFill>
                  <a:schemeClr val="tx1">
                    <a:lumMod val="85000"/>
                    <a:lumOff val="15000"/>
                  </a:schemeClr>
                </a:solidFill>
              </a:rPr>
              <a:t>Azalmış TSH ancak normal serbest T₄  ve T₃ düzeyleri ile ilişkili</a:t>
            </a:r>
          </a:p>
        </p:txBody>
      </p:sp>
      <p:pic>
        <p:nvPicPr>
          <p:cNvPr id="5" name="Resim 4">
            <a:extLst>
              <a:ext uri="{FF2B5EF4-FFF2-40B4-BE49-F238E27FC236}">
                <a16:creationId xmlns:a16="http://schemas.microsoft.com/office/drawing/2014/main" id="{A38DA568-0D44-4F36-9BCE-34F2DB420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1426" y="1845733"/>
            <a:ext cx="4310833" cy="4188828"/>
          </a:xfrm>
          <a:prstGeom prst="rect">
            <a:avLst/>
          </a:prstGeom>
        </p:spPr>
      </p:pic>
    </p:spTree>
    <p:extLst>
      <p:ext uri="{BB962C8B-B14F-4D97-AF65-F5344CB8AC3E}">
        <p14:creationId xmlns:p14="http://schemas.microsoft.com/office/powerpoint/2010/main" val="20601615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D VİT</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78227"/>
          </a:xfrm>
        </p:spPr>
        <p:txBody>
          <a:bodyPr>
            <a:normAutofit/>
          </a:bodyPr>
          <a:lstStyle/>
          <a:p>
            <a:pPr algn="just">
              <a:lnSpc>
                <a:spcPct val="150000"/>
              </a:lnSpc>
              <a:buFont typeface="Wingdings" panose="05000000000000000000" pitchFamily="2" charset="2"/>
              <a:buChar char="v"/>
            </a:pPr>
            <a:r>
              <a:rPr lang="tr-TR" dirty="0">
                <a:solidFill>
                  <a:schemeClr val="tx1">
                    <a:lumMod val="85000"/>
                    <a:lumOff val="15000"/>
                  </a:schemeClr>
                </a:solidFill>
              </a:rPr>
              <a:t>Artık sadece raşitizmi önlemede değil; </a:t>
            </a:r>
          </a:p>
          <a:p>
            <a:pPr lvl="1" algn="just">
              <a:lnSpc>
                <a:spcPct val="150000"/>
              </a:lnSpc>
              <a:buFont typeface="Wingdings" panose="05000000000000000000" pitchFamily="2" charset="2"/>
              <a:buChar char="§"/>
            </a:pPr>
            <a:r>
              <a:rPr lang="tr-TR" dirty="0" err="1">
                <a:solidFill>
                  <a:schemeClr val="tx1">
                    <a:lumMod val="85000"/>
                    <a:lumOff val="15000"/>
                  </a:schemeClr>
                </a:solidFill>
              </a:rPr>
              <a:t>Osteopeni</a:t>
            </a:r>
            <a:r>
              <a:rPr lang="tr-TR" dirty="0">
                <a:solidFill>
                  <a:schemeClr val="tx1">
                    <a:lumMod val="85000"/>
                    <a:lumOff val="15000"/>
                  </a:schemeClr>
                </a:solidFill>
              </a:rPr>
              <a:t>, osteoporoz, kas zayıflığı ve düşmelerin önlenmesindeki önemi ile tanınmakta </a:t>
            </a:r>
          </a:p>
          <a:p>
            <a:pPr algn="just">
              <a:lnSpc>
                <a:spcPct val="150000"/>
              </a:lnSpc>
              <a:buFont typeface="Wingdings" panose="05000000000000000000" pitchFamily="2" charset="2"/>
              <a:buChar char="v"/>
            </a:pPr>
            <a:r>
              <a:rPr lang="tr-TR" dirty="0">
                <a:solidFill>
                  <a:schemeClr val="tx1">
                    <a:lumMod val="85000"/>
                    <a:lumOff val="15000"/>
                  </a:schemeClr>
                </a:solidFill>
              </a:rPr>
              <a:t>D vitaminin test edilmesi; D vitamini eksikliği riski yüksek olan hastalarda </a:t>
            </a:r>
          </a:p>
          <a:p>
            <a:pPr lvl="1" algn="just">
              <a:lnSpc>
                <a:spcPct val="150000"/>
              </a:lnSpc>
              <a:buFont typeface="Wingdings" panose="05000000000000000000" pitchFamily="2" charset="2"/>
              <a:buChar char="§"/>
            </a:pPr>
            <a:r>
              <a:rPr lang="tr-TR" dirty="0">
                <a:solidFill>
                  <a:schemeClr val="tx1">
                    <a:lumMod val="85000"/>
                    <a:lumOff val="15000"/>
                  </a:schemeClr>
                </a:solidFill>
              </a:rPr>
              <a:t>Yaşlı hastalar, </a:t>
            </a:r>
          </a:p>
          <a:p>
            <a:pPr lvl="1" algn="just">
              <a:lnSpc>
                <a:spcPct val="150000"/>
              </a:lnSpc>
              <a:buFont typeface="Wingdings" panose="05000000000000000000" pitchFamily="2" charset="2"/>
              <a:buChar char="§"/>
            </a:pPr>
            <a:r>
              <a:rPr lang="tr-TR" dirty="0">
                <a:solidFill>
                  <a:schemeClr val="tx1">
                    <a:lumMod val="85000"/>
                    <a:lumOff val="15000"/>
                  </a:schemeClr>
                </a:solidFill>
              </a:rPr>
              <a:t>Osteoporoz, </a:t>
            </a:r>
            <a:r>
              <a:rPr lang="tr-TR" dirty="0" err="1">
                <a:solidFill>
                  <a:schemeClr val="tx1">
                    <a:lumMod val="85000"/>
                    <a:lumOff val="15000"/>
                  </a:schemeClr>
                </a:solidFill>
              </a:rPr>
              <a:t>osteopeni</a:t>
            </a:r>
            <a:r>
              <a:rPr lang="tr-TR" dirty="0">
                <a:solidFill>
                  <a:schemeClr val="tx1">
                    <a:lumMod val="85000"/>
                    <a:lumOff val="15000"/>
                  </a:schemeClr>
                </a:solidFill>
              </a:rPr>
              <a:t>, </a:t>
            </a:r>
          </a:p>
          <a:p>
            <a:pPr lvl="1" algn="just">
              <a:lnSpc>
                <a:spcPct val="150000"/>
              </a:lnSpc>
              <a:buFont typeface="Wingdings" panose="05000000000000000000" pitchFamily="2" charset="2"/>
              <a:buChar char="§"/>
            </a:pPr>
            <a:r>
              <a:rPr lang="tr-TR" dirty="0">
                <a:solidFill>
                  <a:schemeClr val="tx1">
                    <a:lumMod val="85000"/>
                    <a:lumOff val="15000"/>
                  </a:schemeClr>
                </a:solidFill>
              </a:rPr>
              <a:t>Yağ </a:t>
            </a:r>
            <a:r>
              <a:rPr lang="tr-TR" dirty="0" err="1">
                <a:solidFill>
                  <a:schemeClr val="tx1">
                    <a:lumMod val="85000"/>
                    <a:lumOff val="15000"/>
                  </a:schemeClr>
                </a:solidFill>
              </a:rPr>
              <a:t>malabsorpsiyonu</a:t>
            </a:r>
            <a:r>
              <a:rPr lang="tr-TR" dirty="0">
                <a:solidFill>
                  <a:schemeClr val="tx1">
                    <a:lumMod val="85000"/>
                    <a:lumOff val="15000"/>
                  </a:schemeClr>
                </a:solidFill>
              </a:rPr>
              <a:t>, </a:t>
            </a:r>
          </a:p>
          <a:p>
            <a:pPr lvl="1" algn="just">
              <a:lnSpc>
                <a:spcPct val="150000"/>
              </a:lnSpc>
              <a:buFont typeface="Wingdings" panose="05000000000000000000" pitchFamily="2" charset="2"/>
              <a:buChar char="§"/>
            </a:pPr>
            <a:r>
              <a:rPr lang="tr-TR" dirty="0">
                <a:solidFill>
                  <a:schemeClr val="tx1">
                    <a:lumMod val="85000"/>
                    <a:lumOff val="15000"/>
                  </a:schemeClr>
                </a:solidFill>
              </a:rPr>
              <a:t>Kronik böbrek hastalığı ve </a:t>
            </a:r>
          </a:p>
          <a:p>
            <a:pPr lvl="1" algn="just">
              <a:lnSpc>
                <a:spcPct val="150000"/>
              </a:lnSpc>
              <a:buFont typeface="Wingdings" panose="05000000000000000000" pitchFamily="2" charset="2"/>
              <a:buChar char="§"/>
            </a:pPr>
            <a:r>
              <a:rPr lang="tr-TR" dirty="0">
                <a:solidFill>
                  <a:schemeClr val="tx1">
                    <a:lumMod val="85000"/>
                    <a:lumOff val="15000"/>
                  </a:schemeClr>
                </a:solidFill>
              </a:rPr>
              <a:t>Artmış deri </a:t>
            </a:r>
            <a:r>
              <a:rPr lang="tr-TR" dirty="0" err="1">
                <a:solidFill>
                  <a:schemeClr val="tx1">
                    <a:lumMod val="85000"/>
                    <a:lumOff val="15000"/>
                  </a:schemeClr>
                </a:solidFill>
              </a:rPr>
              <a:t>pigmentasyonu</a:t>
            </a:r>
            <a:r>
              <a:rPr lang="tr-TR" dirty="0">
                <a:solidFill>
                  <a:schemeClr val="tx1">
                    <a:lumMod val="85000"/>
                    <a:lumOff val="15000"/>
                  </a:schemeClr>
                </a:solidFill>
              </a:rPr>
              <a:t> olanlar gibi</a:t>
            </a:r>
            <a:endParaRPr lang="tr-TR" sz="2200" dirty="0">
              <a:solidFill>
                <a:schemeClr val="tx1">
                  <a:lumMod val="85000"/>
                  <a:lumOff val="15000"/>
                </a:schemeClr>
              </a:solidFill>
            </a:endParaRPr>
          </a:p>
        </p:txBody>
      </p:sp>
    </p:spTree>
    <p:extLst>
      <p:ext uri="{BB962C8B-B14F-4D97-AF65-F5344CB8AC3E}">
        <p14:creationId xmlns:p14="http://schemas.microsoft.com/office/powerpoint/2010/main" val="17463879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D VİT</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6041187" cy="4424437"/>
          </a:xfrm>
        </p:spPr>
        <p:txBody>
          <a:bodyPr>
            <a:normAutofit/>
          </a:bodyPr>
          <a:lstStyle/>
          <a:p>
            <a:pPr algn="just">
              <a:lnSpc>
                <a:spcPct val="150000"/>
              </a:lnSpc>
              <a:buFont typeface="Wingdings" panose="05000000000000000000" pitchFamily="2" charset="2"/>
              <a:buChar char="v"/>
            </a:pPr>
            <a:r>
              <a:rPr lang="tr-TR" dirty="0">
                <a:solidFill>
                  <a:schemeClr val="tx1">
                    <a:lumMod val="85000"/>
                    <a:lumOff val="15000"/>
                  </a:schemeClr>
                </a:solidFill>
              </a:rPr>
              <a:t>‘’Vitamin D’’ terimi, D₂ vitamini ve D₃  vitaminini içerir. </a:t>
            </a:r>
          </a:p>
          <a:p>
            <a:pPr lvl="1" algn="just">
              <a:lnSpc>
                <a:spcPct val="150000"/>
              </a:lnSpc>
              <a:buFont typeface="Wingdings" panose="05000000000000000000" pitchFamily="2" charset="2"/>
              <a:buChar char="§"/>
            </a:pPr>
            <a:r>
              <a:rPr lang="tr-TR" dirty="0">
                <a:solidFill>
                  <a:schemeClr val="tx1">
                    <a:lumMod val="85000"/>
                    <a:lumOff val="15000"/>
                  </a:schemeClr>
                </a:solidFill>
              </a:rPr>
              <a:t>D₂ vitamini (</a:t>
            </a:r>
            <a:r>
              <a:rPr lang="tr-TR" dirty="0" err="1">
                <a:solidFill>
                  <a:schemeClr val="tx1">
                    <a:lumMod val="85000"/>
                    <a:lumOff val="15000"/>
                  </a:schemeClr>
                </a:solidFill>
              </a:rPr>
              <a:t>kalsiferol</a:t>
            </a:r>
            <a:r>
              <a:rPr lang="tr-TR" dirty="0">
                <a:solidFill>
                  <a:schemeClr val="tx1">
                    <a:lumMod val="85000"/>
                    <a:lumOff val="15000"/>
                  </a:schemeClr>
                </a:solidFill>
              </a:rPr>
              <a:t>) mayadaki bitki sterollerinden, </a:t>
            </a:r>
          </a:p>
          <a:p>
            <a:pPr lvl="1" algn="just">
              <a:lnSpc>
                <a:spcPct val="150000"/>
              </a:lnSpc>
              <a:buFont typeface="Wingdings" panose="05000000000000000000" pitchFamily="2" charset="2"/>
              <a:buChar char="§"/>
            </a:pPr>
            <a:r>
              <a:rPr lang="tr-TR" dirty="0">
                <a:solidFill>
                  <a:schemeClr val="tx1">
                    <a:lumMod val="85000"/>
                    <a:lumOff val="15000"/>
                  </a:schemeClr>
                </a:solidFill>
              </a:rPr>
              <a:t>D₃ vitamini (</a:t>
            </a:r>
            <a:r>
              <a:rPr lang="tr-TR" dirty="0" err="1">
                <a:solidFill>
                  <a:schemeClr val="tx1">
                    <a:lumMod val="85000"/>
                    <a:lumOff val="15000"/>
                  </a:schemeClr>
                </a:solidFill>
              </a:rPr>
              <a:t>kolekalsiferol</a:t>
            </a:r>
            <a:r>
              <a:rPr lang="tr-TR" dirty="0">
                <a:solidFill>
                  <a:schemeClr val="tx1">
                    <a:lumMod val="85000"/>
                    <a:lumOff val="15000"/>
                  </a:schemeClr>
                </a:solidFill>
              </a:rPr>
              <a:t>) lanolinden üretilir</a:t>
            </a:r>
          </a:p>
          <a:p>
            <a:pPr lvl="1" algn="just">
              <a:lnSpc>
                <a:spcPct val="150000"/>
              </a:lnSpc>
              <a:buFont typeface="Wingdings" panose="05000000000000000000" pitchFamily="2" charset="2"/>
              <a:buChar char="§"/>
            </a:pPr>
            <a:r>
              <a:rPr lang="tr-TR" dirty="0">
                <a:solidFill>
                  <a:schemeClr val="tx1">
                    <a:lumMod val="85000"/>
                    <a:lumOff val="15000"/>
                  </a:schemeClr>
                </a:solidFill>
              </a:rPr>
              <a:t>Karaciğer tarafından vücuttaki D vitaminin dolaşımdaki majör hali olan 25-hidroksivitamin D [25(OH)D]’ye hidroksile edilir. </a:t>
            </a:r>
          </a:p>
          <a:p>
            <a:pPr lvl="1" algn="just">
              <a:lnSpc>
                <a:spcPct val="150000"/>
              </a:lnSpc>
              <a:buFont typeface="Wingdings" panose="05000000000000000000" pitchFamily="2" charset="2"/>
              <a:buChar char="§"/>
            </a:pPr>
            <a:r>
              <a:rPr lang="tr-TR" dirty="0">
                <a:solidFill>
                  <a:schemeClr val="tx1">
                    <a:lumMod val="85000"/>
                    <a:lumOff val="15000"/>
                  </a:schemeClr>
                </a:solidFill>
              </a:rPr>
              <a:t>Böbrek 25(OH)D’yi, D vitaminin aktif formu olan 1,25-dihidroksivitamin D [1,25(OH)₂D]’ye çevirir.</a:t>
            </a:r>
          </a:p>
          <a:p>
            <a:pPr>
              <a:buFont typeface="Wingdings" panose="05000000000000000000" pitchFamily="2" charset="2"/>
              <a:buChar char="v"/>
            </a:pPr>
            <a:endParaRPr lang="tr-TR" sz="2200" dirty="0">
              <a:solidFill>
                <a:schemeClr val="tx1">
                  <a:lumMod val="85000"/>
                  <a:lumOff val="15000"/>
                </a:schemeClr>
              </a:solidFill>
            </a:endParaRPr>
          </a:p>
        </p:txBody>
      </p:sp>
      <p:pic>
        <p:nvPicPr>
          <p:cNvPr id="5" name="Resim 4">
            <a:extLst>
              <a:ext uri="{FF2B5EF4-FFF2-40B4-BE49-F238E27FC236}">
                <a16:creationId xmlns:a16="http://schemas.microsoft.com/office/drawing/2014/main" id="{8C7F9AEE-F3A5-46A8-AD0F-9FBB2428D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5308" y="1959163"/>
            <a:ext cx="4976692" cy="4076910"/>
          </a:xfrm>
          <a:prstGeom prst="rect">
            <a:avLst/>
          </a:prstGeom>
        </p:spPr>
      </p:pic>
    </p:spTree>
    <p:extLst>
      <p:ext uri="{BB962C8B-B14F-4D97-AF65-F5344CB8AC3E}">
        <p14:creationId xmlns:p14="http://schemas.microsoft.com/office/powerpoint/2010/main" val="4318529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D VİT</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16753"/>
          </a:xfrm>
        </p:spPr>
        <p:txBody>
          <a:bodyPr>
            <a:normAutofit/>
          </a:bodyPr>
          <a:lstStyle/>
          <a:p>
            <a:pPr algn="just">
              <a:lnSpc>
                <a:spcPct val="150000"/>
              </a:lnSpc>
              <a:buFont typeface="Wingdings" panose="05000000000000000000" pitchFamily="2" charset="2"/>
              <a:buChar char="v"/>
            </a:pPr>
            <a:r>
              <a:rPr lang="tr-TR" dirty="0">
                <a:solidFill>
                  <a:schemeClr val="tx1">
                    <a:lumMod val="85000"/>
                    <a:lumOff val="15000"/>
                  </a:schemeClr>
                </a:solidFill>
              </a:rPr>
              <a:t>D vitamini eksikliğinin laboratuvar tanısı, 25(OH)D düzeylerinin ölçülmesine dayanır. </a:t>
            </a:r>
          </a:p>
          <a:p>
            <a:pPr lvl="1" algn="just">
              <a:lnSpc>
                <a:spcPct val="150000"/>
              </a:lnSpc>
              <a:buFont typeface="Wingdings" panose="05000000000000000000" pitchFamily="2" charset="2"/>
              <a:buChar char="§"/>
            </a:pPr>
            <a:r>
              <a:rPr lang="tr-TR" dirty="0">
                <a:solidFill>
                  <a:schemeClr val="tx1">
                    <a:lumMod val="85000"/>
                    <a:lumOff val="15000"/>
                  </a:schemeClr>
                </a:solidFill>
              </a:rPr>
              <a:t>1,25(OH)₂D, D </a:t>
            </a:r>
            <a:r>
              <a:rPr lang="tr-TR" dirty="0" err="1">
                <a:solidFill>
                  <a:schemeClr val="tx1">
                    <a:lumMod val="85000"/>
                    <a:lumOff val="15000"/>
                  </a:schemeClr>
                </a:solidFill>
              </a:rPr>
              <a:t>vit</a:t>
            </a:r>
            <a:r>
              <a:rPr lang="tr-TR" dirty="0">
                <a:solidFill>
                  <a:schemeClr val="tx1">
                    <a:lumMod val="85000"/>
                    <a:lumOff val="15000"/>
                  </a:schemeClr>
                </a:solidFill>
              </a:rPr>
              <a:t> durumunun güvenilir bir göstergesi olmadığı için klinik uygulamada önerilmemekte</a:t>
            </a:r>
          </a:p>
          <a:p>
            <a:pPr lvl="1" algn="just">
              <a:lnSpc>
                <a:spcPct val="150000"/>
              </a:lnSpc>
              <a:buFont typeface="Wingdings" panose="05000000000000000000" pitchFamily="2" charset="2"/>
              <a:buChar char="§"/>
            </a:pPr>
            <a:r>
              <a:rPr lang="tr-TR" dirty="0">
                <a:solidFill>
                  <a:schemeClr val="tx1">
                    <a:lumMod val="85000"/>
                    <a:lumOff val="15000"/>
                  </a:schemeClr>
                </a:solidFill>
              </a:rPr>
              <a:t>1,25(OH)₂D yarı ömrü sadece dört saat iken 25(OH)D yarı ömrü yaklaşık 3 hafta</a:t>
            </a:r>
          </a:p>
          <a:p>
            <a:pPr lvl="1" algn="just">
              <a:lnSpc>
                <a:spcPct val="150000"/>
              </a:lnSpc>
              <a:buFont typeface="Wingdings" panose="05000000000000000000" pitchFamily="2" charset="2"/>
              <a:buChar char="§"/>
            </a:pPr>
            <a:r>
              <a:rPr lang="tr-TR" dirty="0">
                <a:solidFill>
                  <a:schemeClr val="tx1">
                    <a:lumMod val="85000"/>
                    <a:lumOff val="15000"/>
                  </a:schemeClr>
                </a:solidFill>
              </a:rPr>
              <a:t>Artan PTH düzeyleri, 25(OH)D’nin 1,25(OH)₂D’ye dönüşmesini </a:t>
            </a:r>
            <a:r>
              <a:rPr lang="tr-TR" dirty="0" err="1">
                <a:solidFill>
                  <a:schemeClr val="tx1">
                    <a:lumMod val="85000"/>
                    <a:lumOff val="15000"/>
                  </a:schemeClr>
                </a:solidFill>
              </a:rPr>
              <a:t>stimüle</a:t>
            </a:r>
            <a:r>
              <a:rPr lang="tr-TR" dirty="0">
                <a:solidFill>
                  <a:schemeClr val="tx1">
                    <a:lumMod val="85000"/>
                    <a:lumOff val="15000"/>
                  </a:schemeClr>
                </a:solidFill>
              </a:rPr>
              <a:t> ettiği için </a:t>
            </a:r>
          </a:p>
          <a:p>
            <a:pPr lvl="2" algn="just">
              <a:lnSpc>
                <a:spcPct val="150000"/>
              </a:lnSpc>
              <a:buFont typeface="Courier New" panose="02070309020205020404" pitchFamily="49" charset="0"/>
              <a:buChar char="o"/>
            </a:pPr>
            <a:r>
              <a:rPr lang="tr-TR" sz="1600" dirty="0">
                <a:solidFill>
                  <a:schemeClr val="tx1">
                    <a:lumMod val="85000"/>
                    <a:lumOff val="15000"/>
                  </a:schemeClr>
                </a:solidFill>
              </a:rPr>
              <a:t>1,25(OH)₂D  düzeyleri fiilen D vitamini eksikliği ile artabilir.</a:t>
            </a:r>
          </a:p>
          <a:p>
            <a:pPr>
              <a:buFont typeface="Wingdings" panose="05000000000000000000" pitchFamily="2" charset="2"/>
              <a:buChar char="v"/>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31118845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D VİT</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393702"/>
          </a:xfrm>
        </p:spPr>
        <p:txBody>
          <a:bodyPr>
            <a:normAutofit/>
          </a:bodyPr>
          <a:lstStyle/>
          <a:p>
            <a:pPr algn="just">
              <a:lnSpc>
                <a:spcPct val="150000"/>
              </a:lnSpc>
              <a:buFont typeface="Wingdings" panose="05000000000000000000" pitchFamily="2" charset="2"/>
              <a:buChar char="v"/>
            </a:pPr>
            <a:r>
              <a:rPr lang="tr-TR" dirty="0">
                <a:solidFill>
                  <a:schemeClr val="tx1">
                    <a:lumMod val="85000"/>
                    <a:lumOff val="15000"/>
                  </a:schemeClr>
                </a:solidFill>
              </a:rPr>
              <a:t>Serum 25(OH)D, </a:t>
            </a:r>
          </a:p>
          <a:p>
            <a:pPr lvl="1" algn="just">
              <a:lnSpc>
                <a:spcPct val="150000"/>
              </a:lnSpc>
              <a:buFont typeface="Wingdings" panose="05000000000000000000" pitchFamily="2" charset="2"/>
              <a:buChar char="§"/>
            </a:pPr>
            <a:r>
              <a:rPr lang="tr-TR" dirty="0">
                <a:solidFill>
                  <a:schemeClr val="tx1">
                    <a:lumMod val="85000"/>
                    <a:lumOff val="15000"/>
                  </a:schemeClr>
                </a:solidFill>
              </a:rPr>
              <a:t>Alınan ve güneşe maruz kaldıktan sonra vücutta üretilen D vitamininin bir ölçümü </a:t>
            </a:r>
          </a:p>
          <a:p>
            <a:pPr lvl="1" algn="just">
              <a:lnSpc>
                <a:spcPct val="150000"/>
              </a:lnSpc>
              <a:buFont typeface="Wingdings" panose="05000000000000000000" pitchFamily="2" charset="2"/>
              <a:buChar char="§"/>
            </a:pPr>
            <a:r>
              <a:rPr lang="tr-TR" dirty="0">
                <a:solidFill>
                  <a:schemeClr val="tx1">
                    <a:lumMod val="85000"/>
                    <a:lumOff val="15000"/>
                  </a:schemeClr>
                </a:solidFill>
              </a:rPr>
              <a:t>25(OH)D₂ ve 25(OH)D₃ düzeylerini rapor edilebilir, klinik olarak kullanılan total düzeyi</a:t>
            </a:r>
          </a:p>
          <a:p>
            <a:pPr lvl="1" algn="just">
              <a:lnSpc>
                <a:spcPct val="150000"/>
              </a:lnSpc>
              <a:buFont typeface="Wingdings" panose="05000000000000000000" pitchFamily="2" charset="2"/>
              <a:buChar char="§"/>
            </a:pPr>
            <a:r>
              <a:rPr lang="tr-TR" dirty="0">
                <a:solidFill>
                  <a:schemeClr val="tx1">
                    <a:lumMod val="85000"/>
                    <a:lumOff val="15000"/>
                  </a:schemeClr>
                </a:solidFill>
              </a:rPr>
              <a:t>Tercih edilen düzeyinin 30-60 </a:t>
            </a:r>
            <a:r>
              <a:rPr lang="tr-TR" dirty="0" err="1">
                <a:solidFill>
                  <a:schemeClr val="tx1">
                    <a:lumMod val="85000"/>
                    <a:lumOff val="15000"/>
                  </a:schemeClr>
                </a:solidFill>
              </a:rPr>
              <a:t>ng</a:t>
            </a:r>
            <a:r>
              <a:rPr lang="tr-TR" dirty="0">
                <a:solidFill>
                  <a:schemeClr val="tx1">
                    <a:lumMod val="85000"/>
                    <a:lumOff val="15000"/>
                  </a:schemeClr>
                </a:solidFill>
              </a:rPr>
              <a:t>/</a:t>
            </a:r>
            <a:r>
              <a:rPr lang="tr-TR" dirty="0" err="1">
                <a:solidFill>
                  <a:schemeClr val="tx1">
                    <a:lumMod val="85000"/>
                    <a:lumOff val="15000"/>
                  </a:schemeClr>
                </a:solidFill>
              </a:rPr>
              <a:t>mL</a:t>
            </a:r>
            <a:r>
              <a:rPr lang="tr-TR" dirty="0">
                <a:solidFill>
                  <a:schemeClr val="tx1">
                    <a:lumMod val="85000"/>
                    <a:lumOff val="15000"/>
                  </a:schemeClr>
                </a:solidFill>
              </a:rPr>
              <a:t>, </a:t>
            </a:r>
          </a:p>
          <a:p>
            <a:pPr lvl="1" algn="just">
              <a:lnSpc>
                <a:spcPct val="150000"/>
              </a:lnSpc>
              <a:buFont typeface="Wingdings" panose="05000000000000000000" pitchFamily="2" charset="2"/>
              <a:buChar char="§"/>
            </a:pPr>
            <a:r>
              <a:rPr lang="tr-TR" dirty="0">
                <a:solidFill>
                  <a:schemeClr val="tx1">
                    <a:lumMod val="85000"/>
                    <a:lumOff val="15000"/>
                  </a:schemeClr>
                </a:solidFill>
              </a:rPr>
              <a:t>Eksikliğinin 20 </a:t>
            </a:r>
            <a:r>
              <a:rPr lang="tr-TR" dirty="0" err="1">
                <a:solidFill>
                  <a:schemeClr val="tx1">
                    <a:lumMod val="85000"/>
                    <a:lumOff val="15000"/>
                  </a:schemeClr>
                </a:solidFill>
              </a:rPr>
              <a:t>ng</a:t>
            </a:r>
            <a:r>
              <a:rPr lang="tr-TR" dirty="0">
                <a:solidFill>
                  <a:schemeClr val="tx1">
                    <a:lumMod val="85000"/>
                    <a:lumOff val="15000"/>
                  </a:schemeClr>
                </a:solidFill>
              </a:rPr>
              <a:t>/ml’den düşük </a:t>
            </a:r>
          </a:p>
          <a:p>
            <a:pPr lvl="1" algn="just">
              <a:lnSpc>
                <a:spcPct val="150000"/>
              </a:lnSpc>
              <a:buFont typeface="Wingdings" panose="05000000000000000000" pitchFamily="2" charset="2"/>
              <a:buChar char="§"/>
            </a:pPr>
            <a:r>
              <a:rPr lang="tr-TR" dirty="0">
                <a:solidFill>
                  <a:schemeClr val="tx1">
                    <a:lumMod val="85000"/>
                    <a:lumOff val="15000"/>
                  </a:schemeClr>
                </a:solidFill>
              </a:rPr>
              <a:t>Yetmezliğini 20-30 </a:t>
            </a:r>
            <a:r>
              <a:rPr lang="tr-TR" dirty="0" err="1">
                <a:solidFill>
                  <a:schemeClr val="tx1">
                    <a:lumMod val="85000"/>
                    <a:lumOff val="15000"/>
                  </a:schemeClr>
                </a:solidFill>
              </a:rPr>
              <a:t>ng</a:t>
            </a:r>
            <a:r>
              <a:rPr lang="tr-TR" dirty="0">
                <a:solidFill>
                  <a:schemeClr val="tx1">
                    <a:lumMod val="85000"/>
                    <a:lumOff val="15000"/>
                  </a:schemeClr>
                </a:solidFill>
              </a:rPr>
              <a:t>/</a:t>
            </a:r>
            <a:r>
              <a:rPr lang="tr-TR" dirty="0" err="1">
                <a:solidFill>
                  <a:schemeClr val="tx1">
                    <a:lumMod val="85000"/>
                    <a:lumOff val="15000"/>
                  </a:schemeClr>
                </a:solidFill>
              </a:rPr>
              <a:t>mL</a:t>
            </a:r>
            <a:r>
              <a:rPr lang="tr-TR" dirty="0">
                <a:solidFill>
                  <a:schemeClr val="tx1">
                    <a:lumMod val="85000"/>
                    <a:lumOff val="15000"/>
                  </a:schemeClr>
                </a:solidFill>
              </a:rPr>
              <a:t> olarak tanımlamakta</a:t>
            </a:r>
          </a:p>
          <a:p>
            <a:pPr algn="just">
              <a:lnSpc>
                <a:spcPct val="150000"/>
              </a:lnSpc>
              <a:buFont typeface="Wingdings" panose="05000000000000000000" pitchFamily="2" charset="2"/>
              <a:buChar char="v"/>
            </a:pPr>
            <a:r>
              <a:rPr lang="tr-TR" dirty="0">
                <a:solidFill>
                  <a:schemeClr val="tx1">
                    <a:lumMod val="85000"/>
                    <a:lumOff val="15000"/>
                  </a:schemeClr>
                </a:solidFill>
              </a:rPr>
              <a:t>25(OH)D düzeyleri 30 </a:t>
            </a:r>
            <a:r>
              <a:rPr lang="tr-TR" dirty="0" err="1">
                <a:solidFill>
                  <a:schemeClr val="tx1">
                    <a:lumMod val="85000"/>
                    <a:lumOff val="15000"/>
                  </a:schemeClr>
                </a:solidFill>
              </a:rPr>
              <a:t>ng</a:t>
            </a:r>
            <a:r>
              <a:rPr lang="tr-TR" dirty="0">
                <a:solidFill>
                  <a:schemeClr val="tx1">
                    <a:lumMod val="85000"/>
                    <a:lumOff val="15000"/>
                  </a:schemeClr>
                </a:solidFill>
              </a:rPr>
              <a:t>/</a:t>
            </a:r>
            <a:r>
              <a:rPr lang="tr-TR" dirty="0" err="1">
                <a:solidFill>
                  <a:schemeClr val="tx1">
                    <a:lumMod val="85000"/>
                    <a:lumOff val="15000"/>
                  </a:schemeClr>
                </a:solidFill>
              </a:rPr>
              <a:t>mL’den</a:t>
            </a:r>
            <a:r>
              <a:rPr lang="tr-TR" dirty="0">
                <a:solidFill>
                  <a:schemeClr val="tx1">
                    <a:lumMod val="85000"/>
                    <a:lumOff val="15000"/>
                  </a:schemeClr>
                </a:solidFill>
              </a:rPr>
              <a:t> düşük olduğunda PTH yükselir. </a:t>
            </a:r>
          </a:p>
        </p:txBody>
      </p:sp>
    </p:spTree>
    <p:extLst>
      <p:ext uri="{BB962C8B-B14F-4D97-AF65-F5344CB8AC3E}">
        <p14:creationId xmlns:p14="http://schemas.microsoft.com/office/powerpoint/2010/main" val="34707988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CRP</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32121"/>
          </a:xfrm>
        </p:spPr>
        <p:txBody>
          <a:bodyPr>
            <a:normAutofit/>
          </a:bodyPr>
          <a:lstStyle/>
          <a:p>
            <a:pPr algn="just">
              <a:lnSpc>
                <a:spcPct val="150000"/>
              </a:lnSpc>
              <a:buFont typeface="Wingdings" panose="05000000000000000000" pitchFamily="2" charset="2"/>
              <a:buChar char="v"/>
            </a:pPr>
            <a:r>
              <a:rPr lang="tr-TR" dirty="0">
                <a:solidFill>
                  <a:schemeClr val="tx1">
                    <a:lumMod val="85000"/>
                    <a:lumOff val="15000"/>
                  </a:schemeClr>
                </a:solidFill>
              </a:rPr>
              <a:t>Bir </a:t>
            </a:r>
            <a:r>
              <a:rPr lang="tr-TR" b="1" dirty="0">
                <a:solidFill>
                  <a:schemeClr val="tx1">
                    <a:lumMod val="85000"/>
                    <a:lumOff val="15000"/>
                  </a:schemeClr>
                </a:solidFill>
              </a:rPr>
              <a:t>akut faz </a:t>
            </a:r>
            <a:r>
              <a:rPr lang="tr-TR" b="1" dirty="0" err="1">
                <a:solidFill>
                  <a:schemeClr val="tx1">
                    <a:lumMod val="85000"/>
                    <a:lumOff val="15000"/>
                  </a:schemeClr>
                </a:solidFill>
              </a:rPr>
              <a:t>reaktanı</a:t>
            </a:r>
            <a:r>
              <a:rPr lang="tr-TR" b="1" dirty="0">
                <a:solidFill>
                  <a:schemeClr val="tx1">
                    <a:lumMod val="85000"/>
                    <a:lumOff val="15000"/>
                  </a:schemeClr>
                </a:solidFill>
              </a:rPr>
              <a:t> </a:t>
            </a:r>
            <a:r>
              <a:rPr lang="tr-TR" dirty="0" err="1">
                <a:solidFill>
                  <a:schemeClr val="tx1">
                    <a:lumMod val="85000"/>
                    <a:lumOff val="15000"/>
                  </a:schemeClr>
                </a:solidFill>
              </a:rPr>
              <a:t>glikoprotein</a:t>
            </a:r>
            <a:r>
              <a:rPr lang="tr-TR" dirty="0">
                <a:solidFill>
                  <a:schemeClr val="tx1">
                    <a:lumMod val="85000"/>
                    <a:lumOff val="15000"/>
                  </a:schemeClr>
                </a:solidFill>
              </a:rPr>
              <a:t> olup, </a:t>
            </a:r>
            <a:r>
              <a:rPr lang="tr-TR" dirty="0" err="1">
                <a:solidFill>
                  <a:schemeClr val="tx1">
                    <a:lumMod val="85000"/>
                    <a:lumOff val="15000"/>
                  </a:schemeClr>
                </a:solidFill>
              </a:rPr>
              <a:t>enflamasyon</a:t>
            </a:r>
            <a:r>
              <a:rPr lang="tr-TR" dirty="0">
                <a:solidFill>
                  <a:schemeClr val="tx1">
                    <a:lumMod val="85000"/>
                    <a:lumOff val="15000"/>
                  </a:schemeClr>
                </a:solidFill>
              </a:rPr>
              <a:t> ile ilişkili</a:t>
            </a:r>
          </a:p>
          <a:p>
            <a:pPr algn="just">
              <a:lnSpc>
                <a:spcPct val="150000"/>
              </a:lnSpc>
              <a:buFont typeface="Wingdings" panose="05000000000000000000" pitchFamily="2" charset="2"/>
              <a:buChar char="v"/>
            </a:pPr>
            <a:r>
              <a:rPr lang="tr-TR" dirty="0" err="1">
                <a:solidFill>
                  <a:schemeClr val="tx1">
                    <a:lumMod val="85000"/>
                    <a:lumOff val="15000"/>
                  </a:schemeClr>
                </a:solidFill>
              </a:rPr>
              <a:t>Enflamatuar</a:t>
            </a:r>
            <a:r>
              <a:rPr lang="tr-TR" dirty="0">
                <a:solidFill>
                  <a:schemeClr val="tx1">
                    <a:lumMod val="85000"/>
                    <a:lumOff val="15000"/>
                  </a:schemeClr>
                </a:solidFill>
              </a:rPr>
              <a:t> bir süreçte yükselen ilk proteinlerden biri ve </a:t>
            </a:r>
            <a:r>
              <a:rPr lang="tr-TR" dirty="0" err="1">
                <a:solidFill>
                  <a:schemeClr val="tx1">
                    <a:lumMod val="85000"/>
                    <a:lumOff val="15000"/>
                  </a:schemeClr>
                </a:solidFill>
              </a:rPr>
              <a:t>enflamasyon</a:t>
            </a:r>
            <a:r>
              <a:rPr lang="tr-TR" dirty="0">
                <a:solidFill>
                  <a:schemeClr val="tx1">
                    <a:lumMod val="85000"/>
                    <a:lumOff val="15000"/>
                  </a:schemeClr>
                </a:solidFill>
              </a:rPr>
              <a:t> azaldığında hızla kaybolur</a:t>
            </a:r>
          </a:p>
          <a:p>
            <a:pPr algn="just">
              <a:lnSpc>
                <a:spcPct val="150000"/>
              </a:lnSpc>
              <a:buFont typeface="Wingdings" panose="05000000000000000000" pitchFamily="2" charset="2"/>
              <a:buChar char="v"/>
            </a:pPr>
            <a:r>
              <a:rPr lang="tr-TR" dirty="0">
                <a:solidFill>
                  <a:schemeClr val="tx1">
                    <a:lumMod val="85000"/>
                    <a:lumOff val="15000"/>
                  </a:schemeClr>
                </a:solidFill>
              </a:rPr>
              <a:t>Sağlıklı </a:t>
            </a:r>
            <a:r>
              <a:rPr lang="tr-TR" dirty="0" err="1">
                <a:solidFill>
                  <a:schemeClr val="tx1">
                    <a:lumMod val="85000"/>
                    <a:lumOff val="15000"/>
                  </a:schemeClr>
                </a:solidFill>
              </a:rPr>
              <a:t>kişilkerde</a:t>
            </a:r>
            <a:r>
              <a:rPr lang="tr-TR" dirty="0">
                <a:solidFill>
                  <a:schemeClr val="tx1">
                    <a:lumMod val="85000"/>
                    <a:lumOff val="15000"/>
                  </a:schemeClr>
                </a:solidFill>
              </a:rPr>
              <a:t> CRP düzeyleri genellikle 0,8 mg/L’nin altında</a:t>
            </a:r>
          </a:p>
          <a:p>
            <a:pPr algn="just">
              <a:lnSpc>
                <a:spcPct val="150000"/>
              </a:lnSpc>
              <a:buFont typeface="Wingdings" panose="05000000000000000000" pitchFamily="2" charset="2"/>
              <a:buChar char="v"/>
            </a:pPr>
            <a:r>
              <a:rPr lang="tr-TR" dirty="0">
                <a:solidFill>
                  <a:schemeClr val="tx1">
                    <a:lumMod val="85000"/>
                    <a:lumOff val="15000"/>
                  </a:schemeClr>
                </a:solidFill>
              </a:rPr>
              <a:t>Yaş, ırk veya besin alımından etkilenmez ve belirgin </a:t>
            </a:r>
            <a:r>
              <a:rPr lang="tr-TR" dirty="0" err="1">
                <a:solidFill>
                  <a:schemeClr val="tx1">
                    <a:lumMod val="85000"/>
                    <a:lumOff val="15000"/>
                  </a:schemeClr>
                </a:solidFill>
              </a:rPr>
              <a:t>sirkadiyen</a:t>
            </a:r>
            <a:r>
              <a:rPr lang="tr-TR" dirty="0">
                <a:solidFill>
                  <a:schemeClr val="tx1">
                    <a:lumMod val="85000"/>
                    <a:lumOff val="15000"/>
                  </a:schemeClr>
                </a:solidFill>
              </a:rPr>
              <a:t> değişime sahip değil</a:t>
            </a:r>
          </a:p>
          <a:p>
            <a:pPr algn="just">
              <a:lnSpc>
                <a:spcPct val="150000"/>
              </a:lnSpc>
              <a:buFont typeface="Wingdings" panose="05000000000000000000" pitchFamily="2" charset="2"/>
              <a:buChar char="v"/>
            </a:pPr>
            <a:r>
              <a:rPr lang="tr-TR" dirty="0">
                <a:solidFill>
                  <a:schemeClr val="tx1">
                    <a:lumMod val="85000"/>
                    <a:lumOff val="15000"/>
                  </a:schemeClr>
                </a:solidFill>
              </a:rPr>
              <a:t>Eritrosit sedimantasyon hızı (ESH) ile karşılaştırıldığında, daha erken yükselir, daha kısa sürede sınır değere döner ve fizyolojik durumlardan daha az etkilenir</a:t>
            </a:r>
          </a:p>
          <a:p>
            <a:pPr>
              <a:lnSpc>
                <a:spcPct val="150000"/>
              </a:lnSpc>
              <a:buFont typeface="Wingdings" panose="05000000000000000000" pitchFamily="2" charset="2"/>
              <a:buChar char="v"/>
            </a:pPr>
            <a:endParaRPr lang="tr-TR" dirty="0">
              <a:solidFill>
                <a:schemeClr val="tx1">
                  <a:lumMod val="85000"/>
                  <a:lumOff val="15000"/>
                </a:schemeClr>
              </a:solidFill>
            </a:endParaRPr>
          </a:p>
        </p:txBody>
      </p:sp>
    </p:spTree>
    <p:extLst>
      <p:ext uri="{BB962C8B-B14F-4D97-AF65-F5344CB8AC3E}">
        <p14:creationId xmlns:p14="http://schemas.microsoft.com/office/powerpoint/2010/main" val="3189277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Referans Aralık Belirleme</a:t>
            </a:r>
          </a:p>
        </p:txBody>
      </p:sp>
      <p:pic>
        <p:nvPicPr>
          <p:cNvPr id="9" name="Resim 8">
            <a:extLst>
              <a:ext uri="{FF2B5EF4-FFF2-40B4-BE49-F238E27FC236}">
                <a16:creationId xmlns:a16="http://schemas.microsoft.com/office/drawing/2014/main" id="{56F631D9-D117-4610-B580-D127083FB669}"/>
              </a:ext>
            </a:extLst>
          </p:cNvPr>
          <p:cNvPicPr>
            <a:picLocks noChangeAspect="1"/>
          </p:cNvPicPr>
          <p:nvPr/>
        </p:nvPicPr>
        <p:blipFill>
          <a:blip r:embed="rId3"/>
          <a:stretch>
            <a:fillRect/>
          </a:stretch>
        </p:blipFill>
        <p:spPr>
          <a:xfrm>
            <a:off x="8422105" y="3891624"/>
            <a:ext cx="3769895" cy="1951020"/>
          </a:xfrm>
          <a:prstGeom prst="rect">
            <a:avLst/>
          </a:prstGeom>
        </p:spPr>
      </p:pic>
      <p:sp>
        <p:nvSpPr>
          <p:cNvPr id="13" name="İçerik Yer Tutucusu 2">
            <a:extLst>
              <a:ext uri="{FF2B5EF4-FFF2-40B4-BE49-F238E27FC236}">
                <a16:creationId xmlns:a16="http://schemas.microsoft.com/office/drawing/2014/main" id="{FB7D777F-9D84-47FE-A94A-6CBBC71C3D24}"/>
              </a:ext>
            </a:extLst>
          </p:cNvPr>
          <p:cNvSpPr txBox="1">
            <a:spLocks/>
          </p:cNvSpPr>
          <p:nvPr/>
        </p:nvSpPr>
        <p:spPr>
          <a:xfrm>
            <a:off x="1097280" y="1845733"/>
            <a:ext cx="10058400" cy="447485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50000"/>
              </a:lnSpc>
              <a:buFont typeface="Wingdings" panose="05000000000000000000" pitchFamily="2" charset="2"/>
              <a:buChar char="v"/>
            </a:pPr>
            <a:r>
              <a:rPr lang="tr-TR" dirty="0"/>
              <a:t>R</a:t>
            </a:r>
            <a:r>
              <a:rPr lang="tr-TR" i="0" dirty="0"/>
              <a:t>eferans aralığı sağlıklı bireylerden elde edilen değerlerin %95’ ini içeren grubu temsil</a:t>
            </a:r>
          </a:p>
          <a:p>
            <a:pPr>
              <a:lnSpc>
                <a:spcPct val="150000"/>
              </a:lnSpc>
              <a:buFont typeface="Wingdings" panose="05000000000000000000" pitchFamily="2" charset="2"/>
              <a:buChar char="v"/>
            </a:pPr>
            <a:r>
              <a:rPr lang="tr-TR" i="0" dirty="0"/>
              <a:t>Parametrik yöntemler; n</a:t>
            </a:r>
            <a:r>
              <a:rPr lang="tr-TR" dirty="0"/>
              <a:t>ormal Gauss dağılıma uyuyorsa</a:t>
            </a:r>
          </a:p>
          <a:p>
            <a:pPr>
              <a:lnSpc>
                <a:spcPct val="150000"/>
              </a:lnSpc>
              <a:buFont typeface="Wingdings" panose="05000000000000000000" pitchFamily="2" charset="2"/>
              <a:buChar char="v"/>
            </a:pPr>
            <a:r>
              <a:rPr lang="tr-TR" i="0" dirty="0" err="1"/>
              <a:t>Non</a:t>
            </a:r>
            <a:r>
              <a:rPr lang="tr-TR" i="0" dirty="0"/>
              <a:t>-parametrik; </a:t>
            </a:r>
            <a:r>
              <a:rPr lang="tr-TR" dirty="0"/>
              <a:t> n</a:t>
            </a:r>
            <a:r>
              <a:rPr lang="tr-TR" i="0" dirty="0"/>
              <a:t>ormal dağılımı göstermezse </a:t>
            </a:r>
          </a:p>
          <a:p>
            <a:pPr>
              <a:lnSpc>
                <a:spcPct val="150000"/>
              </a:lnSpc>
              <a:buFont typeface="Wingdings" panose="05000000000000000000" pitchFamily="2" charset="2"/>
              <a:buChar char="v"/>
            </a:pPr>
            <a:r>
              <a:rPr lang="tr-TR" i="0" dirty="0"/>
              <a:t>Popülasyonun %5’i  sadece bir test için referans aralığın dışı</a:t>
            </a:r>
            <a:endParaRPr lang="tr-TR" dirty="0"/>
          </a:p>
        </p:txBody>
      </p:sp>
    </p:spTree>
    <p:extLst>
      <p:ext uri="{BB962C8B-B14F-4D97-AF65-F5344CB8AC3E}">
        <p14:creationId xmlns:p14="http://schemas.microsoft.com/office/powerpoint/2010/main" val="15750005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CRP</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32121"/>
          </a:xfrm>
        </p:spPr>
        <p:txBody>
          <a:bodyPr>
            <a:normAutofit/>
          </a:bodyPr>
          <a:lstStyle/>
          <a:p>
            <a:pPr>
              <a:lnSpc>
                <a:spcPct val="150000"/>
              </a:lnSpc>
              <a:buFont typeface="Wingdings" panose="05000000000000000000" pitchFamily="2" charset="2"/>
              <a:buChar char="v"/>
            </a:pPr>
            <a:r>
              <a:rPr lang="tr-TR" dirty="0">
                <a:solidFill>
                  <a:schemeClr val="tx1">
                    <a:lumMod val="85000"/>
                    <a:lumOff val="15000"/>
                  </a:schemeClr>
                </a:solidFill>
              </a:rPr>
              <a:t>Bakteri ve </a:t>
            </a:r>
            <a:r>
              <a:rPr lang="tr-TR" dirty="0" err="1">
                <a:solidFill>
                  <a:schemeClr val="tx1">
                    <a:lumMod val="85000"/>
                    <a:lumOff val="15000"/>
                  </a:schemeClr>
                </a:solidFill>
              </a:rPr>
              <a:t>viral</a:t>
            </a:r>
            <a:r>
              <a:rPr lang="tr-TR" dirty="0">
                <a:solidFill>
                  <a:schemeClr val="tx1">
                    <a:lumMod val="85000"/>
                    <a:lumOff val="15000"/>
                  </a:schemeClr>
                </a:solidFill>
              </a:rPr>
              <a:t> enfeksiyonlar, </a:t>
            </a:r>
          </a:p>
          <a:p>
            <a:pPr>
              <a:lnSpc>
                <a:spcPct val="150000"/>
              </a:lnSpc>
              <a:buFont typeface="Wingdings" panose="05000000000000000000" pitchFamily="2" charset="2"/>
              <a:buChar char="v"/>
            </a:pPr>
            <a:r>
              <a:rPr lang="tr-TR" dirty="0" err="1">
                <a:solidFill>
                  <a:schemeClr val="tx1">
                    <a:lumMod val="85000"/>
                    <a:lumOff val="15000"/>
                  </a:schemeClr>
                </a:solidFill>
              </a:rPr>
              <a:t>Enflamasyon</a:t>
            </a:r>
            <a:r>
              <a:rPr lang="tr-TR" dirty="0">
                <a:solidFill>
                  <a:schemeClr val="tx1">
                    <a:lumMod val="85000"/>
                    <a:lumOff val="15000"/>
                  </a:schemeClr>
                </a:solidFill>
              </a:rPr>
              <a:t>, </a:t>
            </a:r>
          </a:p>
          <a:p>
            <a:pPr>
              <a:lnSpc>
                <a:spcPct val="150000"/>
              </a:lnSpc>
              <a:buFont typeface="Wingdings" panose="05000000000000000000" pitchFamily="2" charset="2"/>
              <a:buChar char="v"/>
            </a:pPr>
            <a:r>
              <a:rPr lang="tr-TR" dirty="0">
                <a:solidFill>
                  <a:schemeClr val="tx1">
                    <a:lumMod val="85000"/>
                    <a:lumOff val="15000"/>
                  </a:schemeClr>
                </a:solidFill>
              </a:rPr>
              <a:t>Şiddetli travma, </a:t>
            </a:r>
          </a:p>
          <a:p>
            <a:pPr>
              <a:lnSpc>
                <a:spcPct val="150000"/>
              </a:lnSpc>
              <a:buFont typeface="Wingdings" panose="05000000000000000000" pitchFamily="2" charset="2"/>
              <a:buChar char="v"/>
            </a:pPr>
            <a:r>
              <a:rPr lang="tr-TR" dirty="0">
                <a:solidFill>
                  <a:schemeClr val="tx1">
                    <a:lumMod val="85000"/>
                    <a:lumOff val="15000"/>
                  </a:schemeClr>
                </a:solidFill>
              </a:rPr>
              <a:t>Ameliyat, </a:t>
            </a:r>
          </a:p>
          <a:p>
            <a:pPr>
              <a:lnSpc>
                <a:spcPct val="150000"/>
              </a:lnSpc>
              <a:buFont typeface="Wingdings" panose="05000000000000000000" pitchFamily="2" charset="2"/>
              <a:buChar char="v"/>
            </a:pPr>
            <a:r>
              <a:rPr lang="tr-TR" dirty="0" err="1">
                <a:solidFill>
                  <a:schemeClr val="tx1">
                    <a:lumMod val="85000"/>
                    <a:lumOff val="15000"/>
                  </a:schemeClr>
                </a:solidFill>
              </a:rPr>
              <a:t>Neoplastik</a:t>
            </a:r>
            <a:r>
              <a:rPr lang="tr-TR" dirty="0">
                <a:solidFill>
                  <a:schemeClr val="tx1">
                    <a:lumMod val="85000"/>
                    <a:lumOff val="15000"/>
                  </a:schemeClr>
                </a:solidFill>
              </a:rPr>
              <a:t> </a:t>
            </a:r>
            <a:r>
              <a:rPr lang="tr-TR" dirty="0" err="1">
                <a:solidFill>
                  <a:schemeClr val="tx1">
                    <a:lumMod val="85000"/>
                    <a:lumOff val="15000"/>
                  </a:schemeClr>
                </a:solidFill>
              </a:rPr>
              <a:t>proliferasyon</a:t>
            </a:r>
            <a:r>
              <a:rPr lang="tr-TR" dirty="0">
                <a:solidFill>
                  <a:schemeClr val="tx1">
                    <a:lumMod val="85000"/>
                    <a:lumOff val="15000"/>
                  </a:schemeClr>
                </a:solidFill>
              </a:rPr>
              <a:t>, </a:t>
            </a:r>
          </a:p>
          <a:p>
            <a:pPr>
              <a:lnSpc>
                <a:spcPct val="150000"/>
              </a:lnSpc>
              <a:buFont typeface="Wingdings" panose="05000000000000000000" pitchFamily="2" charset="2"/>
              <a:buChar char="v"/>
            </a:pPr>
            <a:r>
              <a:rPr lang="tr-TR" dirty="0">
                <a:solidFill>
                  <a:schemeClr val="tx1">
                    <a:lumMod val="85000"/>
                    <a:lumOff val="15000"/>
                  </a:schemeClr>
                </a:solidFill>
              </a:rPr>
              <a:t>Doku hasarı, nekroz ve </a:t>
            </a:r>
          </a:p>
          <a:p>
            <a:pPr>
              <a:lnSpc>
                <a:spcPct val="150000"/>
              </a:lnSpc>
              <a:buFont typeface="Wingdings" panose="05000000000000000000" pitchFamily="2" charset="2"/>
              <a:buChar char="v"/>
            </a:pPr>
            <a:r>
              <a:rPr lang="tr-TR" dirty="0" err="1">
                <a:solidFill>
                  <a:schemeClr val="tx1">
                    <a:lumMod val="85000"/>
                    <a:lumOff val="15000"/>
                  </a:schemeClr>
                </a:solidFill>
              </a:rPr>
              <a:t>Transplant</a:t>
            </a:r>
            <a:r>
              <a:rPr lang="tr-TR" dirty="0">
                <a:solidFill>
                  <a:schemeClr val="tx1">
                    <a:lumMod val="85000"/>
                    <a:lumOff val="15000"/>
                  </a:schemeClr>
                </a:solidFill>
              </a:rPr>
              <a:t> reddi varlığında serum düzeyleri </a:t>
            </a:r>
            <a:r>
              <a:rPr lang="tr-TR" b="1" dirty="0">
                <a:solidFill>
                  <a:schemeClr val="tx1">
                    <a:lumMod val="85000"/>
                    <a:lumOff val="15000"/>
                  </a:schemeClr>
                </a:solidFill>
              </a:rPr>
              <a:t>çarpıcı bir şekilde 100 mg/l’yi aşabilir</a:t>
            </a:r>
            <a:r>
              <a:rPr lang="tr-TR" dirty="0">
                <a:solidFill>
                  <a:schemeClr val="tx1">
                    <a:lumMod val="85000"/>
                    <a:lumOff val="15000"/>
                  </a:schemeClr>
                </a:solidFill>
              </a:rPr>
              <a:t>. </a:t>
            </a:r>
          </a:p>
        </p:txBody>
      </p:sp>
      <p:pic>
        <p:nvPicPr>
          <p:cNvPr id="5" name="Resim 4">
            <a:extLst>
              <a:ext uri="{FF2B5EF4-FFF2-40B4-BE49-F238E27FC236}">
                <a16:creationId xmlns:a16="http://schemas.microsoft.com/office/drawing/2014/main" id="{823ECABB-9785-4500-A5D5-B169A83AA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4942" y="1845733"/>
            <a:ext cx="3157057" cy="2255041"/>
          </a:xfrm>
          <a:prstGeom prst="rect">
            <a:avLst/>
          </a:prstGeom>
        </p:spPr>
      </p:pic>
    </p:spTree>
    <p:extLst>
      <p:ext uri="{BB962C8B-B14F-4D97-AF65-F5344CB8AC3E}">
        <p14:creationId xmlns:p14="http://schemas.microsoft.com/office/powerpoint/2010/main" val="35203828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CRP</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70543"/>
          </a:xfrm>
        </p:spPr>
        <p:txBody>
          <a:bodyPr>
            <a:normAutofit/>
          </a:bodyPr>
          <a:lstStyle/>
          <a:p>
            <a:pPr>
              <a:lnSpc>
                <a:spcPct val="150000"/>
              </a:lnSpc>
              <a:buFont typeface="Wingdings" panose="05000000000000000000" pitchFamily="2" charset="2"/>
              <a:buChar char="v"/>
            </a:pPr>
            <a:r>
              <a:rPr lang="tr-TR" dirty="0" err="1">
                <a:solidFill>
                  <a:schemeClr val="tx1">
                    <a:lumMod val="85000"/>
                    <a:lumOff val="15000"/>
                  </a:schemeClr>
                </a:solidFill>
              </a:rPr>
              <a:t>Miyokard</a:t>
            </a:r>
            <a:r>
              <a:rPr lang="tr-TR" dirty="0">
                <a:solidFill>
                  <a:schemeClr val="tx1">
                    <a:lumMod val="85000"/>
                    <a:lumOff val="15000"/>
                  </a:schemeClr>
                </a:solidFill>
              </a:rPr>
              <a:t> enfarktüsü, </a:t>
            </a:r>
          </a:p>
          <a:p>
            <a:pPr>
              <a:lnSpc>
                <a:spcPct val="150000"/>
              </a:lnSpc>
              <a:buFont typeface="Wingdings" panose="05000000000000000000" pitchFamily="2" charset="2"/>
              <a:buChar char="v"/>
            </a:pPr>
            <a:r>
              <a:rPr lang="tr-TR" dirty="0" err="1">
                <a:solidFill>
                  <a:schemeClr val="tx1">
                    <a:lumMod val="85000"/>
                    <a:lumOff val="15000"/>
                  </a:schemeClr>
                </a:solidFill>
              </a:rPr>
              <a:t>Otoimmün</a:t>
            </a:r>
            <a:r>
              <a:rPr lang="tr-TR" dirty="0">
                <a:solidFill>
                  <a:schemeClr val="tx1">
                    <a:lumMod val="85000"/>
                    <a:lumOff val="15000"/>
                  </a:schemeClr>
                </a:solidFill>
              </a:rPr>
              <a:t> hastalıklar, </a:t>
            </a:r>
          </a:p>
          <a:p>
            <a:pPr>
              <a:lnSpc>
                <a:spcPct val="150000"/>
              </a:lnSpc>
              <a:buFont typeface="Wingdings" panose="05000000000000000000" pitchFamily="2" charset="2"/>
              <a:buChar char="v"/>
            </a:pPr>
            <a:r>
              <a:rPr lang="tr-TR" dirty="0" err="1">
                <a:solidFill>
                  <a:schemeClr val="tx1">
                    <a:lumMod val="85000"/>
                    <a:lumOff val="15000"/>
                  </a:schemeClr>
                </a:solidFill>
              </a:rPr>
              <a:t>Romatizmal</a:t>
            </a:r>
            <a:r>
              <a:rPr lang="tr-TR" dirty="0">
                <a:solidFill>
                  <a:schemeClr val="tx1">
                    <a:lumMod val="85000"/>
                    <a:lumOff val="15000"/>
                  </a:schemeClr>
                </a:solidFill>
              </a:rPr>
              <a:t> hastalıklar, </a:t>
            </a:r>
          </a:p>
          <a:p>
            <a:pPr>
              <a:lnSpc>
                <a:spcPct val="150000"/>
              </a:lnSpc>
              <a:buFont typeface="Wingdings" panose="05000000000000000000" pitchFamily="2" charset="2"/>
              <a:buChar char="v"/>
            </a:pPr>
            <a:r>
              <a:rPr lang="tr-TR" dirty="0">
                <a:solidFill>
                  <a:schemeClr val="tx1">
                    <a:lumMod val="85000"/>
                    <a:lumOff val="15000"/>
                  </a:schemeClr>
                </a:solidFill>
              </a:rPr>
              <a:t>Gebelik, </a:t>
            </a:r>
          </a:p>
          <a:p>
            <a:pPr>
              <a:lnSpc>
                <a:spcPct val="150000"/>
              </a:lnSpc>
              <a:buFont typeface="Wingdings" panose="05000000000000000000" pitchFamily="2" charset="2"/>
              <a:buChar char="v"/>
            </a:pPr>
            <a:r>
              <a:rPr lang="tr-TR" dirty="0" err="1">
                <a:solidFill>
                  <a:schemeClr val="tx1">
                    <a:lumMod val="85000"/>
                    <a:lumOff val="15000"/>
                  </a:schemeClr>
                </a:solidFill>
              </a:rPr>
              <a:t>Obezite</a:t>
            </a:r>
            <a:r>
              <a:rPr lang="tr-TR" dirty="0">
                <a:solidFill>
                  <a:schemeClr val="tx1">
                    <a:lumMod val="85000"/>
                    <a:lumOff val="15000"/>
                  </a:schemeClr>
                </a:solidFill>
              </a:rPr>
              <a:t> ve </a:t>
            </a:r>
          </a:p>
          <a:p>
            <a:pPr>
              <a:lnSpc>
                <a:spcPct val="150000"/>
              </a:lnSpc>
              <a:buFont typeface="Wingdings" panose="05000000000000000000" pitchFamily="2" charset="2"/>
              <a:buChar char="v"/>
            </a:pPr>
            <a:r>
              <a:rPr lang="tr-TR" dirty="0" err="1">
                <a:solidFill>
                  <a:schemeClr val="tx1">
                    <a:lumMod val="85000"/>
                    <a:lumOff val="15000"/>
                  </a:schemeClr>
                </a:solidFill>
              </a:rPr>
              <a:t>Postoperatif</a:t>
            </a:r>
            <a:r>
              <a:rPr lang="tr-TR" dirty="0">
                <a:solidFill>
                  <a:schemeClr val="tx1">
                    <a:lumMod val="85000"/>
                    <a:lumOff val="15000"/>
                  </a:schemeClr>
                </a:solidFill>
              </a:rPr>
              <a:t> dönemde </a:t>
            </a:r>
            <a:r>
              <a:rPr lang="tr-TR" b="1" dirty="0">
                <a:solidFill>
                  <a:schemeClr val="tx1">
                    <a:lumMod val="85000"/>
                    <a:lumOff val="15000"/>
                  </a:schemeClr>
                </a:solidFill>
              </a:rPr>
              <a:t>orta dereceli yükselmeler </a:t>
            </a:r>
            <a:r>
              <a:rPr lang="tr-TR" dirty="0">
                <a:solidFill>
                  <a:schemeClr val="tx1">
                    <a:lumMod val="85000"/>
                    <a:lumOff val="15000"/>
                  </a:schemeClr>
                </a:solidFill>
              </a:rPr>
              <a:t>görülebilir. </a:t>
            </a:r>
          </a:p>
          <a:p>
            <a:pPr>
              <a:buFont typeface="Wingdings" panose="05000000000000000000" pitchFamily="2" charset="2"/>
              <a:buChar char="v"/>
            </a:pPr>
            <a:endParaRPr lang="tr-TR" sz="2200" dirty="0">
              <a:solidFill>
                <a:schemeClr val="tx1">
                  <a:lumMod val="85000"/>
                  <a:lumOff val="15000"/>
                </a:schemeClr>
              </a:solidFill>
            </a:endParaRPr>
          </a:p>
        </p:txBody>
      </p:sp>
      <p:pic>
        <p:nvPicPr>
          <p:cNvPr id="5" name="Resim 4">
            <a:extLst>
              <a:ext uri="{FF2B5EF4-FFF2-40B4-BE49-F238E27FC236}">
                <a16:creationId xmlns:a16="http://schemas.microsoft.com/office/drawing/2014/main" id="{31B6CE02-18B5-4C79-A772-520993591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371" y="1845734"/>
            <a:ext cx="4380170" cy="3265422"/>
          </a:xfrm>
          <a:prstGeom prst="rect">
            <a:avLst/>
          </a:prstGeom>
        </p:spPr>
      </p:pic>
    </p:spTree>
    <p:extLst>
      <p:ext uri="{BB962C8B-B14F-4D97-AF65-F5344CB8AC3E}">
        <p14:creationId xmlns:p14="http://schemas.microsoft.com/office/powerpoint/2010/main" val="29467280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t>CRP</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470543"/>
          </a:xfrm>
        </p:spPr>
        <p:txBody>
          <a:bodyPr>
            <a:normAutofit/>
          </a:bodyPr>
          <a:lstStyle/>
          <a:p>
            <a:pPr>
              <a:lnSpc>
                <a:spcPct val="150000"/>
              </a:lnSpc>
              <a:buFont typeface="Wingdings" panose="05000000000000000000" pitchFamily="2" charset="2"/>
              <a:buChar char="v"/>
            </a:pPr>
            <a:r>
              <a:rPr lang="tr-TR" dirty="0" err="1">
                <a:solidFill>
                  <a:schemeClr val="tx1">
                    <a:lumMod val="85000"/>
                    <a:lumOff val="15000"/>
                  </a:schemeClr>
                </a:solidFill>
              </a:rPr>
              <a:t>Enflamasyon</a:t>
            </a:r>
            <a:r>
              <a:rPr lang="tr-TR" dirty="0">
                <a:solidFill>
                  <a:schemeClr val="tx1">
                    <a:lumMod val="85000"/>
                    <a:lumOff val="15000"/>
                  </a:schemeClr>
                </a:solidFill>
              </a:rPr>
              <a:t> kontrol ederek CRP düzeylerini </a:t>
            </a:r>
            <a:r>
              <a:rPr lang="tr-TR" b="1" dirty="0">
                <a:solidFill>
                  <a:schemeClr val="tx1">
                    <a:lumMod val="85000"/>
                    <a:lumOff val="15000"/>
                  </a:schemeClr>
                </a:solidFill>
              </a:rPr>
              <a:t>düşürebilen veya bastıran ilaçlar</a:t>
            </a:r>
            <a:r>
              <a:rPr lang="tr-TR" dirty="0">
                <a:solidFill>
                  <a:schemeClr val="tx1">
                    <a:lumMod val="85000"/>
                    <a:lumOff val="15000"/>
                  </a:schemeClr>
                </a:solidFill>
              </a:rPr>
              <a:t> </a:t>
            </a:r>
          </a:p>
          <a:p>
            <a:pPr lvl="1">
              <a:lnSpc>
                <a:spcPct val="150000"/>
              </a:lnSpc>
              <a:buFont typeface="Wingdings" panose="05000000000000000000" pitchFamily="2" charset="2"/>
              <a:buChar char="§"/>
            </a:pPr>
            <a:r>
              <a:rPr lang="tr-TR" dirty="0" err="1">
                <a:solidFill>
                  <a:schemeClr val="tx1">
                    <a:lumMod val="85000"/>
                    <a:lumOff val="15000"/>
                  </a:schemeClr>
                </a:solidFill>
              </a:rPr>
              <a:t>Statinler</a:t>
            </a:r>
            <a:r>
              <a:rPr lang="tr-TR" dirty="0">
                <a:solidFill>
                  <a:schemeClr val="tx1">
                    <a:lumMod val="85000"/>
                    <a:lumOff val="15000"/>
                  </a:schemeClr>
                </a:solidFill>
              </a:rPr>
              <a:t>, </a:t>
            </a:r>
          </a:p>
          <a:p>
            <a:pPr lvl="1">
              <a:lnSpc>
                <a:spcPct val="150000"/>
              </a:lnSpc>
              <a:buFont typeface="Wingdings" panose="05000000000000000000" pitchFamily="2" charset="2"/>
              <a:buChar char="§"/>
            </a:pPr>
            <a:r>
              <a:rPr lang="tr-TR" dirty="0" err="1">
                <a:solidFill>
                  <a:schemeClr val="tx1">
                    <a:lumMod val="85000"/>
                    <a:lumOff val="15000"/>
                  </a:schemeClr>
                </a:solidFill>
              </a:rPr>
              <a:t>Fibratlar</a:t>
            </a:r>
            <a:r>
              <a:rPr lang="tr-TR" dirty="0">
                <a:solidFill>
                  <a:schemeClr val="tx1">
                    <a:lumMod val="85000"/>
                    <a:lumOff val="15000"/>
                  </a:schemeClr>
                </a:solidFill>
              </a:rPr>
              <a:t>, </a:t>
            </a:r>
          </a:p>
          <a:p>
            <a:pPr lvl="1">
              <a:lnSpc>
                <a:spcPct val="150000"/>
              </a:lnSpc>
              <a:buFont typeface="Wingdings" panose="05000000000000000000" pitchFamily="2" charset="2"/>
              <a:buChar char="§"/>
            </a:pPr>
            <a:r>
              <a:rPr lang="tr-TR" dirty="0" err="1">
                <a:solidFill>
                  <a:schemeClr val="tx1">
                    <a:lumMod val="85000"/>
                    <a:lumOff val="15000"/>
                  </a:schemeClr>
                </a:solidFill>
              </a:rPr>
              <a:t>Non-steroid</a:t>
            </a:r>
            <a:r>
              <a:rPr lang="tr-TR" dirty="0">
                <a:solidFill>
                  <a:schemeClr val="tx1">
                    <a:lumMod val="85000"/>
                    <a:lumOff val="15000"/>
                  </a:schemeClr>
                </a:solidFill>
              </a:rPr>
              <a:t> </a:t>
            </a:r>
            <a:r>
              <a:rPr lang="tr-TR" dirty="0" err="1">
                <a:solidFill>
                  <a:schemeClr val="tx1">
                    <a:lumMod val="85000"/>
                    <a:lumOff val="15000"/>
                  </a:schemeClr>
                </a:solidFill>
              </a:rPr>
              <a:t>antiimflamatuar</a:t>
            </a:r>
            <a:r>
              <a:rPr lang="tr-TR" dirty="0">
                <a:solidFill>
                  <a:schemeClr val="tx1">
                    <a:lumMod val="85000"/>
                    <a:lumOff val="15000"/>
                  </a:schemeClr>
                </a:solidFill>
              </a:rPr>
              <a:t> ilaçlar (</a:t>
            </a:r>
            <a:r>
              <a:rPr lang="tr-TR" dirty="0" err="1">
                <a:solidFill>
                  <a:schemeClr val="tx1">
                    <a:lumMod val="85000"/>
                    <a:lumOff val="15000"/>
                  </a:schemeClr>
                </a:solidFill>
              </a:rPr>
              <a:t>nsaid’ler</a:t>
            </a:r>
            <a:r>
              <a:rPr lang="tr-TR" dirty="0">
                <a:solidFill>
                  <a:schemeClr val="tx1">
                    <a:lumMod val="85000"/>
                    <a:lumOff val="15000"/>
                  </a:schemeClr>
                </a:solidFill>
              </a:rPr>
              <a:t>), </a:t>
            </a:r>
          </a:p>
          <a:p>
            <a:pPr lvl="1">
              <a:lnSpc>
                <a:spcPct val="150000"/>
              </a:lnSpc>
              <a:buFont typeface="Wingdings" panose="05000000000000000000" pitchFamily="2" charset="2"/>
              <a:buChar char="§"/>
            </a:pPr>
            <a:r>
              <a:rPr lang="tr-TR" dirty="0" err="1">
                <a:solidFill>
                  <a:schemeClr val="tx1">
                    <a:lumMod val="85000"/>
                    <a:lumOff val="15000"/>
                  </a:schemeClr>
                </a:solidFill>
              </a:rPr>
              <a:t>Steroidler</a:t>
            </a:r>
            <a:r>
              <a:rPr lang="tr-TR" dirty="0">
                <a:solidFill>
                  <a:schemeClr val="tx1">
                    <a:lumMod val="85000"/>
                    <a:lumOff val="15000"/>
                  </a:schemeClr>
                </a:solidFill>
              </a:rPr>
              <a:t>, </a:t>
            </a:r>
          </a:p>
          <a:p>
            <a:pPr lvl="1">
              <a:lnSpc>
                <a:spcPct val="150000"/>
              </a:lnSpc>
              <a:buFont typeface="Wingdings" panose="05000000000000000000" pitchFamily="2" charset="2"/>
              <a:buChar char="§"/>
            </a:pPr>
            <a:r>
              <a:rPr lang="tr-TR" dirty="0">
                <a:solidFill>
                  <a:schemeClr val="tx1">
                    <a:lumMod val="85000"/>
                    <a:lumOff val="15000"/>
                  </a:schemeClr>
                </a:solidFill>
              </a:rPr>
              <a:t>Salisilatlar, </a:t>
            </a:r>
          </a:p>
          <a:p>
            <a:pPr lvl="1">
              <a:lnSpc>
                <a:spcPct val="150000"/>
              </a:lnSpc>
              <a:buFont typeface="Wingdings" panose="05000000000000000000" pitchFamily="2" charset="2"/>
              <a:buChar char="§"/>
            </a:pPr>
            <a:r>
              <a:rPr lang="tr-TR" dirty="0" err="1">
                <a:solidFill>
                  <a:schemeClr val="tx1">
                    <a:lumMod val="85000"/>
                    <a:lumOff val="15000"/>
                  </a:schemeClr>
                </a:solidFill>
              </a:rPr>
              <a:t>Anjiyotensin</a:t>
            </a:r>
            <a:r>
              <a:rPr lang="tr-TR" dirty="0">
                <a:solidFill>
                  <a:schemeClr val="tx1">
                    <a:lumMod val="85000"/>
                    <a:lumOff val="15000"/>
                  </a:schemeClr>
                </a:solidFill>
              </a:rPr>
              <a:t> dönüştürücü enzim (ACE) </a:t>
            </a:r>
            <a:r>
              <a:rPr lang="tr-TR" dirty="0" err="1">
                <a:solidFill>
                  <a:schemeClr val="tx1">
                    <a:lumMod val="85000"/>
                    <a:lumOff val="15000"/>
                  </a:schemeClr>
                </a:solidFill>
              </a:rPr>
              <a:t>inhibitöreleri</a:t>
            </a:r>
            <a:r>
              <a:rPr lang="tr-TR" dirty="0">
                <a:solidFill>
                  <a:schemeClr val="tx1">
                    <a:lumMod val="85000"/>
                    <a:lumOff val="15000"/>
                  </a:schemeClr>
                </a:solidFill>
              </a:rPr>
              <a:t> ve </a:t>
            </a:r>
          </a:p>
          <a:p>
            <a:pPr lvl="1">
              <a:lnSpc>
                <a:spcPct val="150000"/>
              </a:lnSpc>
              <a:buFont typeface="Wingdings" panose="05000000000000000000" pitchFamily="2" charset="2"/>
              <a:buChar char="§"/>
            </a:pPr>
            <a:r>
              <a:rPr lang="el-GR" dirty="0">
                <a:solidFill>
                  <a:schemeClr val="tx1">
                    <a:lumMod val="85000"/>
                    <a:lumOff val="15000"/>
                  </a:schemeClr>
                </a:solidFill>
              </a:rPr>
              <a:t>Β-</a:t>
            </a:r>
            <a:r>
              <a:rPr lang="tr-TR" dirty="0" err="1">
                <a:solidFill>
                  <a:schemeClr val="tx1">
                    <a:lumMod val="85000"/>
                    <a:lumOff val="15000"/>
                  </a:schemeClr>
                </a:solidFill>
              </a:rPr>
              <a:t>adrenerjik</a:t>
            </a:r>
            <a:r>
              <a:rPr lang="tr-TR" dirty="0">
                <a:solidFill>
                  <a:schemeClr val="tx1">
                    <a:lumMod val="85000"/>
                    <a:lumOff val="15000"/>
                  </a:schemeClr>
                </a:solidFill>
              </a:rPr>
              <a:t> </a:t>
            </a:r>
            <a:r>
              <a:rPr lang="tr-TR" dirty="0" err="1">
                <a:solidFill>
                  <a:schemeClr val="tx1">
                    <a:lumMod val="85000"/>
                    <a:lumOff val="15000"/>
                  </a:schemeClr>
                </a:solidFill>
              </a:rPr>
              <a:t>bloko</a:t>
            </a:r>
            <a:r>
              <a:rPr lang="tr-TR" dirty="0">
                <a:solidFill>
                  <a:schemeClr val="tx1">
                    <a:lumMod val="85000"/>
                    <a:lumOff val="15000"/>
                  </a:schemeClr>
                </a:solidFill>
              </a:rPr>
              <a:t> ediciler bulunmakta</a:t>
            </a:r>
          </a:p>
          <a:p>
            <a:pPr>
              <a:buFont typeface="Wingdings" panose="05000000000000000000" pitchFamily="2" charset="2"/>
              <a:buChar char="v"/>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28184185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464DD4-49F4-4E02-B377-5B32B603E518}"/>
              </a:ext>
            </a:extLst>
          </p:cNvPr>
          <p:cNvSpPr>
            <a:spLocks noGrp="1"/>
          </p:cNvSpPr>
          <p:nvPr>
            <p:ph type="title"/>
          </p:nvPr>
        </p:nvSpPr>
        <p:spPr/>
        <p:txBody>
          <a:bodyPr/>
          <a:lstStyle/>
          <a:p>
            <a:r>
              <a:rPr lang="tr-TR" dirty="0"/>
              <a:t>TEŞEKKÜRLER</a:t>
            </a:r>
          </a:p>
        </p:txBody>
      </p:sp>
      <p:sp>
        <p:nvSpPr>
          <p:cNvPr id="3" name="İçerik Yer Tutucusu 2">
            <a:extLst>
              <a:ext uri="{FF2B5EF4-FFF2-40B4-BE49-F238E27FC236}">
                <a16:creationId xmlns:a16="http://schemas.microsoft.com/office/drawing/2014/main" id="{B5F54D79-9D2C-4D5B-ACFE-6D32069F5EF6}"/>
              </a:ext>
            </a:extLst>
          </p:cNvPr>
          <p:cNvSpPr>
            <a:spLocks noGrp="1"/>
          </p:cNvSpPr>
          <p:nvPr>
            <p:ph idx="1"/>
          </p:nvPr>
        </p:nvSpPr>
        <p:spPr/>
        <p:txBody>
          <a:bodyPr/>
          <a:lstStyle/>
          <a:p>
            <a:endParaRPr lang="tr-TR" dirty="0"/>
          </a:p>
        </p:txBody>
      </p:sp>
    </p:spTree>
    <p:extLst>
      <p:ext uri="{BB962C8B-B14F-4D97-AF65-F5344CB8AC3E}">
        <p14:creationId xmlns:p14="http://schemas.microsoft.com/office/powerpoint/2010/main" val="1448116949"/>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çmişe bakış">
  <a:themeElements>
    <a:clrScheme name="Geçmişe bakış">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4014</TotalTime>
  <Words>11526</Words>
  <Application>Microsoft Office PowerPoint</Application>
  <PresentationFormat>Geniş ekran</PresentationFormat>
  <Paragraphs>1097</Paragraphs>
  <Slides>93</Slides>
  <Notes>90</Notes>
  <HiddenSlides>0</HiddenSlides>
  <MMClips>0</MMClips>
  <ScaleCrop>false</ScaleCrop>
  <HeadingPairs>
    <vt:vector size="6" baseType="variant">
      <vt:variant>
        <vt:lpstr>Kullanılan Yazı Tipleri</vt:lpstr>
      </vt:variant>
      <vt:variant>
        <vt:i4>11</vt:i4>
      </vt:variant>
      <vt:variant>
        <vt:lpstr>Tema</vt:lpstr>
      </vt:variant>
      <vt:variant>
        <vt:i4>2</vt:i4>
      </vt:variant>
      <vt:variant>
        <vt:lpstr>Slayt Başlıkları</vt:lpstr>
      </vt:variant>
      <vt:variant>
        <vt:i4>93</vt:i4>
      </vt:variant>
    </vt:vector>
  </HeadingPairs>
  <TitlesOfParts>
    <vt:vector size="106" baseType="lpstr">
      <vt:lpstr>Arial</vt:lpstr>
      <vt:lpstr>Cabin</vt:lpstr>
      <vt:lpstr>Calibri</vt:lpstr>
      <vt:lpstr>Calibri Light</vt:lpstr>
      <vt:lpstr>Courier New</vt:lpstr>
      <vt:lpstr>Roboto</vt:lpstr>
      <vt:lpstr>SymbolMT</vt:lpstr>
      <vt:lpstr>Times New Roman</vt:lpstr>
      <vt:lpstr>TimesNewRomanPS-BoldMT</vt:lpstr>
      <vt:lpstr>TimesNewRomanPSMT</vt:lpstr>
      <vt:lpstr>Wingdings</vt:lpstr>
      <vt:lpstr>Office Teması</vt:lpstr>
      <vt:lpstr>Geçmişe bakış</vt:lpstr>
      <vt:lpstr>AKILCI LABORATUVAR KULLANIMI - BİYOKİMYA</vt:lpstr>
      <vt:lpstr>Venöz Kan Örneği Alınması ve Hazırlanması</vt:lpstr>
      <vt:lpstr>Venöz Kan Örneği Alınması ve Hazırlanması</vt:lpstr>
      <vt:lpstr>Santrifüj İçin Dikkat Edilmesi Gerekenler</vt:lpstr>
      <vt:lpstr>PowerPoint Sunusu</vt:lpstr>
      <vt:lpstr>Hatalı Ölçüm Kaynakları</vt:lpstr>
      <vt:lpstr>Hastaların Test Öncesi Dikkat Etmesi </vt:lpstr>
      <vt:lpstr>Referans Değerler</vt:lpstr>
      <vt:lpstr>Referans Aralık Belirleme</vt:lpstr>
      <vt:lpstr>Çoklu Test – Anormal sonuç ihtimali</vt:lpstr>
      <vt:lpstr>GLUKOZ</vt:lpstr>
      <vt:lpstr>GLUKOZ</vt:lpstr>
      <vt:lpstr>GLUKOZ</vt:lpstr>
      <vt:lpstr>GLUKOZ</vt:lpstr>
      <vt:lpstr>LİPİD PROFİLİ</vt:lpstr>
      <vt:lpstr>LİPİD PROFİLİ</vt:lpstr>
      <vt:lpstr>LİPİD PROFİLİ</vt:lpstr>
      <vt:lpstr>LİPİD PROFİLİ</vt:lpstr>
      <vt:lpstr>AMİNOTRANSFERAZLAR</vt:lpstr>
      <vt:lpstr>AMİNOTRANSFERAZLAR</vt:lpstr>
      <vt:lpstr>AMİNOTRANSFERAZLAR</vt:lpstr>
      <vt:lpstr>AMİNOTRANSFERAZLAR</vt:lpstr>
      <vt:lpstr>AMİNOTRANSFERAZLAR</vt:lpstr>
      <vt:lpstr>ALP</vt:lpstr>
      <vt:lpstr>ALP</vt:lpstr>
      <vt:lpstr>ALP</vt:lpstr>
      <vt:lpstr>AMİLAZ VE LİPAZ</vt:lpstr>
      <vt:lpstr>AMİLAZ VE LİPAZ</vt:lpstr>
      <vt:lpstr>BİLİRUBİN</vt:lpstr>
      <vt:lpstr>BİLİRUBİN</vt:lpstr>
      <vt:lpstr>BİLİRUBİN</vt:lpstr>
      <vt:lpstr>KAN ÜRE AZOTU VE KREATİNİN</vt:lpstr>
      <vt:lpstr>KAN ÜRE AZOTU VE KREATİNİN</vt:lpstr>
      <vt:lpstr>KAN ÜRE AZOTU VE KREATİNİN</vt:lpstr>
      <vt:lpstr>KAN ÜRE AZOTU VE KREATİNİN</vt:lpstr>
      <vt:lpstr>KAN ÜRE AZOTU VE KREATİNİN</vt:lpstr>
      <vt:lpstr>ALBÜMİN</vt:lpstr>
      <vt:lpstr>ALBÜMİN</vt:lpstr>
      <vt:lpstr>ALBÜMİN</vt:lpstr>
      <vt:lpstr>ALBÜMİN</vt:lpstr>
      <vt:lpstr>ALBÜMİN</vt:lpstr>
      <vt:lpstr>ÜRİK ASİT</vt:lpstr>
      <vt:lpstr>ÜRİK ASİT</vt:lpstr>
      <vt:lpstr>Na</vt:lpstr>
      <vt:lpstr>Na</vt:lpstr>
      <vt:lpstr>Na</vt:lpstr>
      <vt:lpstr>Na</vt:lpstr>
      <vt:lpstr>Na</vt:lpstr>
      <vt:lpstr>Na</vt:lpstr>
      <vt:lpstr>Na</vt:lpstr>
      <vt:lpstr>Na</vt:lpstr>
      <vt:lpstr>Na</vt:lpstr>
      <vt:lpstr>Na</vt:lpstr>
      <vt:lpstr>Na</vt:lpstr>
      <vt:lpstr>Na</vt:lpstr>
      <vt:lpstr>Na</vt:lpstr>
      <vt:lpstr>Na</vt:lpstr>
      <vt:lpstr>K </vt:lpstr>
      <vt:lpstr>K </vt:lpstr>
      <vt:lpstr>K </vt:lpstr>
      <vt:lpstr>K </vt:lpstr>
      <vt:lpstr>PowerPoint Sunusu</vt:lpstr>
      <vt:lpstr>K </vt:lpstr>
      <vt:lpstr>K </vt:lpstr>
      <vt:lpstr>Ca</vt:lpstr>
      <vt:lpstr>Ca</vt:lpstr>
      <vt:lpstr>Ca</vt:lpstr>
      <vt:lpstr>Ca</vt:lpstr>
      <vt:lpstr>Ca</vt:lpstr>
      <vt:lpstr>P</vt:lpstr>
      <vt:lpstr>P</vt:lpstr>
      <vt:lpstr>P</vt:lpstr>
      <vt:lpstr>P</vt:lpstr>
      <vt:lpstr>P</vt:lpstr>
      <vt:lpstr>Mg</vt:lpstr>
      <vt:lpstr>Mg</vt:lpstr>
      <vt:lpstr>Mg</vt:lpstr>
      <vt:lpstr>TİROİD TESTİ </vt:lpstr>
      <vt:lpstr>TİROİD TESTİ </vt:lpstr>
      <vt:lpstr>TİROİD TESTİ </vt:lpstr>
      <vt:lpstr>TİROİD TESTİ </vt:lpstr>
      <vt:lpstr>TİROİD TESTİ </vt:lpstr>
      <vt:lpstr>TİROİD TESTİ </vt:lpstr>
      <vt:lpstr>TİROİD TESTİ </vt:lpstr>
      <vt:lpstr>D VİT</vt:lpstr>
      <vt:lpstr>D VİT</vt:lpstr>
      <vt:lpstr>D VİT</vt:lpstr>
      <vt:lpstr>D VİT</vt:lpstr>
      <vt:lpstr>CRP</vt:lpstr>
      <vt:lpstr>CRP</vt:lpstr>
      <vt:lpstr>CRP</vt:lpstr>
      <vt:lpstr>CRP</vt:lpstr>
      <vt:lpstr>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AKILCI LABORATUAR KULLANIMI - BİYOKİMYA</dc:title>
  <dc:creator>Yusuf Fikret Karateke</dc:creator>
  <cp:lastModifiedBy>Yusuf Fikret Karateke</cp:lastModifiedBy>
  <cp:revision>302</cp:revision>
  <dcterms:created xsi:type="dcterms:W3CDTF">2021-03-16T19:04:01Z</dcterms:created>
  <dcterms:modified xsi:type="dcterms:W3CDTF">2021-06-02T20:07:41Z</dcterms:modified>
</cp:coreProperties>
</file>