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326" r:id="rId3"/>
    <p:sldId id="324" r:id="rId4"/>
    <p:sldId id="394" r:id="rId5"/>
    <p:sldId id="395" r:id="rId6"/>
    <p:sldId id="396" r:id="rId7"/>
    <p:sldId id="397" r:id="rId8"/>
    <p:sldId id="398" r:id="rId9"/>
    <p:sldId id="420" r:id="rId10"/>
    <p:sldId id="257" r:id="rId11"/>
    <p:sldId id="258" r:id="rId12"/>
    <p:sldId id="259" r:id="rId13"/>
    <p:sldId id="260" r:id="rId14"/>
    <p:sldId id="261" r:id="rId15"/>
    <p:sldId id="262" r:id="rId16"/>
    <p:sldId id="263" r:id="rId17"/>
    <p:sldId id="264" r:id="rId18"/>
    <p:sldId id="399" r:id="rId19"/>
    <p:sldId id="267" r:id="rId20"/>
    <p:sldId id="400" r:id="rId21"/>
    <p:sldId id="286" r:id="rId22"/>
    <p:sldId id="401" r:id="rId23"/>
    <p:sldId id="268" r:id="rId24"/>
    <p:sldId id="402" r:id="rId25"/>
    <p:sldId id="269" r:id="rId26"/>
    <p:sldId id="270" r:id="rId27"/>
    <p:sldId id="271" r:id="rId28"/>
    <p:sldId id="404" r:id="rId29"/>
    <p:sldId id="272" r:id="rId30"/>
    <p:sldId id="273" r:id="rId31"/>
    <p:sldId id="276" r:id="rId32"/>
    <p:sldId id="274" r:id="rId33"/>
    <p:sldId id="408" r:id="rId34"/>
    <p:sldId id="277" r:id="rId35"/>
    <p:sldId id="280" r:id="rId36"/>
    <p:sldId id="281" r:id="rId37"/>
    <p:sldId id="419" r:id="rId38"/>
    <p:sldId id="418" r:id="rId39"/>
    <p:sldId id="412" r:id="rId40"/>
    <p:sldId id="282" r:id="rId41"/>
    <p:sldId id="283" r:id="rId42"/>
    <p:sldId id="284" r:id="rId43"/>
    <p:sldId id="288"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415" r:id="rId57"/>
    <p:sldId id="417" r:id="rId58"/>
    <p:sldId id="302" r:id="rId59"/>
    <p:sldId id="303" r:id="rId60"/>
    <p:sldId id="304" r:id="rId61"/>
    <p:sldId id="305" r:id="rId62"/>
    <p:sldId id="413" r:id="rId63"/>
    <p:sldId id="306" r:id="rId64"/>
    <p:sldId id="414" r:id="rId65"/>
    <p:sldId id="307" r:id="rId66"/>
    <p:sldId id="308" r:id="rId67"/>
    <p:sldId id="316" r:id="rId68"/>
    <p:sldId id="310" r:id="rId69"/>
    <p:sldId id="317" r:id="rId70"/>
    <p:sldId id="318" r:id="rId71"/>
    <p:sldId id="313" r:id="rId72"/>
    <p:sldId id="312" r:id="rId73"/>
    <p:sldId id="314" r:id="rId74"/>
    <p:sldId id="315" r:id="rId75"/>
    <p:sldId id="319" r:id="rId76"/>
    <p:sldId id="320" r:id="rId77"/>
    <p:sldId id="321" r:id="rId78"/>
    <p:sldId id="322" r:id="rId79"/>
    <p:sldId id="323" r:id="rId80"/>
    <p:sldId id="327" r:id="rId81"/>
    <p:sldId id="328" r:id="rId82"/>
    <p:sldId id="329" r:id="rId83"/>
    <p:sldId id="330" r:id="rId84"/>
    <p:sldId id="331" r:id="rId85"/>
    <p:sldId id="332" r:id="rId86"/>
    <p:sldId id="339" r:id="rId87"/>
    <p:sldId id="333" r:id="rId88"/>
    <p:sldId id="334" r:id="rId89"/>
    <p:sldId id="335" r:id="rId90"/>
    <p:sldId id="338" r:id="rId91"/>
    <p:sldId id="336" r:id="rId92"/>
    <p:sldId id="337" r:id="rId93"/>
    <p:sldId id="340" r:id="rId94"/>
    <p:sldId id="341" r:id="rId95"/>
    <p:sldId id="416" r:id="rId96"/>
    <p:sldId id="345" r:id="rId97"/>
    <p:sldId id="342" r:id="rId98"/>
    <p:sldId id="363" r:id="rId99"/>
    <p:sldId id="362" r:id="rId100"/>
    <p:sldId id="364" r:id="rId101"/>
    <p:sldId id="365" r:id="rId102"/>
    <p:sldId id="367" r:id="rId103"/>
    <p:sldId id="368" r:id="rId104"/>
    <p:sldId id="369" r:id="rId105"/>
    <p:sldId id="366" r:id="rId106"/>
    <p:sldId id="370" r:id="rId107"/>
    <p:sldId id="371" r:id="rId108"/>
    <p:sldId id="372" r:id="rId109"/>
    <p:sldId id="373" r:id="rId110"/>
    <p:sldId id="374" r:id="rId111"/>
    <p:sldId id="375" r:id="rId112"/>
    <p:sldId id="376" r:id="rId113"/>
    <p:sldId id="377" r:id="rId114"/>
    <p:sldId id="378" r:id="rId115"/>
    <p:sldId id="379" r:id="rId116"/>
    <p:sldId id="382" r:id="rId117"/>
    <p:sldId id="383" r:id="rId118"/>
    <p:sldId id="384" r:id="rId119"/>
    <p:sldId id="380" r:id="rId120"/>
    <p:sldId id="381" r:id="rId121"/>
    <p:sldId id="385" r:id="rId122"/>
    <p:sldId id="386" r:id="rId123"/>
    <p:sldId id="387" r:id="rId124"/>
    <p:sldId id="388" r:id="rId125"/>
    <p:sldId id="391" r:id="rId126"/>
    <p:sldId id="392" r:id="rId127"/>
    <p:sldId id="393" r:id="rId128"/>
    <p:sldId id="389" r:id="rId129"/>
    <p:sldId id="390" r:id="rId130"/>
    <p:sldId id="410" r:id="rId131"/>
    <p:sldId id="411" r:id="rId132"/>
    <p:sldId id="348" r:id="rId133"/>
    <p:sldId id="347" r:id="rId134"/>
    <p:sldId id="350" r:id="rId135"/>
    <p:sldId id="351" r:id="rId136"/>
    <p:sldId id="352" r:id="rId137"/>
    <p:sldId id="353" r:id="rId138"/>
    <p:sldId id="349" r:id="rId139"/>
    <p:sldId id="354" r:id="rId140"/>
    <p:sldId id="355" r:id="rId141"/>
    <p:sldId id="356" r:id="rId142"/>
    <p:sldId id="357" r:id="rId143"/>
    <p:sldId id="358" r:id="rId144"/>
    <p:sldId id="359" r:id="rId145"/>
    <p:sldId id="360" r:id="rId146"/>
    <p:sldId id="361" r:id="rId147"/>
    <p:sldId id="343" r:id="rId1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06T20:06:07.656"/>
    </inkml:context>
    <inkml:brush xml:id="br0">
      <inkml:brushProperty name="width" value="0.05" units="cm"/>
      <inkml:brushProperty name="height" value="0.05" units="cm"/>
      <inkml:brushProperty name="color" value="#F3F3F3"/>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06T20:06:11.787"/>
    </inkml:context>
    <inkml:brush xml:id="br0">
      <inkml:brushProperty name="width" value="0.05" units="cm"/>
      <inkml:brushProperty name="height" value="0.05" units="cm"/>
      <inkml:brushProperty name="color" value="#F3F3F3"/>
    </inkml:brush>
  </inkml:definitions>
  <inkml:trace contextRef="#ctx0" brushRef="#br0">0 158,'0'-30,"0"-4,0 8,0-34,0 52,0 16,0-8,0 0,0 0,0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9T12:24:23.061"/>
    </inkml:context>
    <inkml:brush xml:id="br0">
      <inkml:brushProperty name="width" value="0.1" units="cm"/>
      <inkml:brushProperty name="height" value="0.1" units="cm"/>
      <inkml:brushProperty name="color" value="#ED1C24"/>
    </inkml:brush>
  </inkml:definitions>
  <inkml:trace contextRef="#ctx0" brushRef="#br0">11538 345,'-60'-30,"-30"0,-90 30,169 0,-157 0,92 0,32 0,-76 0,95 0,-40 0,-29-23,68 16,-34 7,39 0,-78-30,14 30,80 0,-115 0,58-15,5 0,-93 15,136 0,-152 0,68-19,46 8,-98 11,118 0,-86-29,23 29,71 0,-126 0,97 0,-44-30,-71 30,156 0,-138 0,75 0,0-30,-104 30,164 0,-90 0,6 0,48 0,-69-30,91 22,-62 16,-30-8,92 0,-120 0,91 0,-64 0,-20 0,134 0,-142-30,75 15,0 30,-75-15,137 0,-123 0,16 19,60-8,-90-41,113 22,-76 16,-32-8,110 0,-115 0,92 0,-3 0,-84 0,140 0,-115 0,55 0,10 0,-65 0,107 0,-94 30,7-30,50 0,-99 0,111 0,-104 0,44 0,76 0,-128 0,90 0,-30 30,-30-30,1 30,54-14,10-2,-95 15,133-25,-146 22,60-5,56-12,-73-9,89 0,-88 30,-6-4,101-22,-66-4,53 0,-46 30,-32-30,110 0,-115 30,55-30,10 0,-95 30,135-27,-89 24,22-27,44 0,-52 30,66-22,-72 44,22-27,58-20,-44-5,36 0,-42 30,8-1,56-28,-88 29,58-14,4-2,-61-14,78 0,-68 30,18-10,32-10,-91 20,88-22,-26 14,-40 2,76-18,-68 54,55-37,-20-16,-2 50,54-54,-87 27,59 18,3-7,-2 19,26-53,-22 46,5-12,12-22,-21 41,22-44,16 28,-33 6,20-40,5 50,0-38,0 16,0 19,0-54,0 57,0-28,0-4,0 32,0-54,0 18,20 16,-10-20,-10 40,0-45,0-1,24 36,-18-40,24 20,-19-18,8 36,10-19,-28-28,58 29,-42 3,-4-6,47 3,-53-27,46 24,9-27,-34 0,32 30,-44-22,58 14,25 3,-78-20,69 25,-53-18,16 6,34 11,-84-28,87 29,-41-14,-9-2,50 16,-79-27,68 24,-16-6,-36-12,63 21,-66-22,42 14,35 3,-82-20,71 25,-56-19,52 8,2-19,-87 0,119 0,-54 0,-12 0,36 0,-77 0,64 0,-35 0,-24 0,72 0,-66 0,12 30,15-30,-42 0,81 0,-53 0,15 0,68 30,-119-30,88 0,-20 17,-18-4,99-13,-129 0,48 0,16 0,-50 0,85 0,-88 0,26 0,19 0,-65 0,108 0,-69 0,-12 29,81-29,-120 0,150 0,-81 0,-18 0,99 0,-127 0,73 30,-8-30,-56 0,88 0,-84 0,48 0,-5 0,-68 0,109 0,-72 0,24 30,78-30,-149 0,117 0,-49 0,-18 0,99 0,-126 0,102 0,-38 22,-56-14,88-8,-83 0,46 30,21-30,-89 0,135 0,-81 0,12 0,69 30,-145-29,140-2,-55 1,-30 0,59 0,-99 0,110 30,-41-30,-58 0,89 0,-81 0,42 0,52 0,-116 0,103-30,-65 16,39 28,56-14,-144 0,138 0,-52 0,-34 0,62 0,-97 0,104 0,-13-23,-79 16,115 7,-100 0,50 0,63 0,-146 0,163 0,-98 0,-14-30,81 30,-141 0,134 0,-49 0,-36 0,153-30,-169 24,98 12,-23-29,-83 16,147-23,-120 21,30-11,49-8,-128 26,109-28,-62 15,4-30,58 15,-112 27,103-24,-53-12,-26 18,88-39,-96 48,72-66,-4 32,-64 32,62-76,-61 61,2-2,51-51,-74 74,22-52,-16 31,32-2,-16-29,-28 56,-4-51,21 16,-9 18,-10-39,0 47,0-34,-23-1,17 36,6-48,0 38,0-16,0-47,0 80,-30-55,15 30,0-30,-45 0,56 56,-22-82,-13 28,18 26,-69-27,69 45,-48-62,-4 27,56 38,-73-49,57 37,-54-14,-27-20,108 54,-83-27,44 15,0-30,-45 15,81 27,-102-54,30 37,42 10,-81-20,95 24,-130-48,35 6,90 36,-119-18,90 19,-92-68,46 34,210 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9T12:26:10.360"/>
    </inkml:context>
    <inkml:brush xml:id="br0">
      <inkml:brushProperty name="width" value="0.1" units="cm"/>
      <inkml:brushProperty name="height" value="0.1" units="cm"/>
      <inkml:brushProperty name="color" value="#ED1C24"/>
    </inkml:brush>
  </inkml:definitions>
  <inkml:trace contextRef="#ctx0" brushRef="#br0">3667 397,'-30'0,"-60"0,-19-28,98 26,-109-58,63 31,-6 28,-27-29,84 28,-48 4,-2-21,22 8,-26-19,48 24,-36 12,1-30,35 18,-48 6,39 0,-18-30,-17 2,52 26,-56 2,32 0,-34-30,-28 30,85 0,-110-30,59 30,22 0,-86-30,94 23,-67 14,-2-7,70 0,-95 0,79 0,-38 0,-4 28,76-26,-53-2,31 0,-32 0,31 0,28 0,-56 30,20-30,16 0,-38 0,48 0,-36 30,2-30,33 0,-47 30,40-20,-20 10,-43 7,76-24,-53 27,31-16,-32 2,1 14,56-28,-82 26,48 10,16-16,-8 8,24-24,-48 18,7-1,34-17,-17 24,20-19,-10 38,-7-21,24-26,-27 58,16-30,28-30,-43 60,26-56,-24 22,27 12,0-16,-30 8,24-24,12 18,-6 22,0-32,-30 16,19-19,22 8,-11 8,0-24,0 27,0-16,0 32,0-16,0-29,30 28,-30-10,0-8,0 49,0-49,0 8,22 26,-14-31,-8 16,0-19,30 38,24 6,-49-50,25 55,-15-30,0 0,45 30,-56-56,82 22,-48 12,-16-16,98 38,-94-47,38 4,30 6,-68-16,94 23,-78-20,6 10,35 8,-77-26,84 28,-45-15,-30 0,75-15,-83 0,76 30,-26-11,-24-8,57 19,-70-24,80-12,19 6,-88 0,88 30,-75-20,32-20,65 10,-132 0,81 0,-45 0,30 0,15 0,-83 0,76 0,-24-20,-28 10,59 10,-70 0,49 0,3 0,-54 0,132-30,-98 19,16 22,17-40,-80 28,115 1,-61 0,-58-30,89 30,-82 0,44-30,-32 10,-10 10,20-20,-23 23,-14-16,31-26,-19 38,25-19,-18 19,-24-38,12-8,0 54,0-57,0 30,-30 0,30-60,0 84,0-78,0 25,0 29,-29-60,21 67,-14-44,-3 18,20 38,-25-49,18 37,-36-14,-10-21,56 56,-88-58,41 28,8 4,-4-2,90 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9T12:29:00.252"/>
    </inkml:context>
    <inkml:brush xml:id="br0">
      <inkml:brushProperty name="width" value="0.1" units="cm"/>
      <inkml:brushProperty name="height" value="0.1" units="cm"/>
      <inkml:brushProperty name="color" value="#ED1C24"/>
    </inkml:brush>
  </inkml:definitions>
  <inkml:trace contextRef="#ctx0" brushRef="#br0">8242 959,'-60'-30,"0"0,5 12,20 6,-25 12,47 0,-34-30,0 7,34 16,-47-23,39 20,-48-10,13-8,52 26,-55-27,29-1,0 0,-30 0,55 27,-80-24,26 7,28 10,-59-20,71 23,-52-16,-24-1,70 18,-65-24,58 19,-56 22,-25-39,107 26,-114-28,60 15,30 30,-30-45,54 27,-78 6,25-23,28 10,-29 10,46 0,-32-30,-2 30,36 0,-78 0,56 0,-52-30,0 30,83 0,-117 0,60 0,0-30,-60 30,108 0,-96 0,29 0,38 0,-49-30,68 22,-46 16,-6-33,59 20,-75 5,54 0,-18 0,-63-29,114 28,-117 1,41 0,8 0,-49-30,109 27,-98 6,27-3,45 0,-83-30,88 22,-26 16,-43-8,82 0,-71 0,53-12,-16-6,-34 18,84 0,-117 0,55 0,10 0,-64 0,105 0,-92 0,23-20,46 10,-83 10,89 0,-28 0,-16 0,60 0,-75 30,53-17,-16-26,-35 13,87 0,-89 30,6-30,18 0,-54 30,104-26,-88 22,-1-26,60 0,-75 30,88-22,-26-16,-43 34,83-22,-42-4,35 0,-40 30,5 0,60-30,-30 0,-3 17,6-4,-33-13,53 0,-46 30,11-9,24-12,-72 21,64-21,-8 12,-17 5,42-22,-51 56,34-34,-8-22,-55 26,88-30,-58 60,24-43,10-4,-35 76,50-75,-10 32,-23-2,26-28,17 14,0-21,-30 42,30 1,0-44,0 22,0-16,0 32,30-16,-30-29,0 28,17-11,-4-6,47 18,-50-25,10 50,46-33,-42-14,36 22,-42-21,53 42,9-25,-70-22,80 26,-49-17,8 4,41 13,-87-29,114 28,-63 7,-18-12,54 5,-74-23,58 18,16-1,-61-16,121 53,-100-40,50-10,35 17,-120-24,105 27,-63-16,36 2,57-16,-142 0,103 30,-17-11,-38-8,94 19,-120-24,120-12,-35 29,-80-16,145 23,-120-20,59-20,19 10,-126 0,168 30,-94-16,-22-28,116 14,-169 0,187 0,-83 0,-50 0,115 0,-143 0,106 30,-2-30,-102 0,140 0,-116 0,114 0,18-28,-180 26,195 2,-105 0,59-30,46 30,-194 0,208-30,-90 30,-58 0,163-30,-186 24,104-18,8 1,-120 16,135-23,-104 19,57-8,7-9,-130 26,170-28,-90 15,-60 0,90 15,-110 0,70-30,-41 11,-18 8,39-49,-47 47,-26-3,37-33,-18 38,-36-49,30 0,-29-26,28 82,-59-116,13 73,4 4,-2-2,90 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9T12:29:29.748"/>
    </inkml:context>
    <inkml:brush xml:id="br0">
      <inkml:brushProperty name="width" value="0.1" units="cm"/>
      <inkml:brushProperty name="height" value="0.1" units="cm"/>
      <inkml:brushProperty name="color" value="#ED1C24"/>
    </inkml:brush>
  </inkml:definitions>
  <inkml:trace contextRef="#ctx0" brushRef="#br0">1 92,'30'0,"30"0,28 0,-87 0,89 0,-56-17,-8 4,34 13,-51 0,72 0,-17 0,-38 0,64 0,-65 0,70 0,-18 0,-64 0,77-30,-52 18,14 24,6-12,-57 0,89 0,-73 0,-4 0,47 0,-51 0,42 0,-29 0,-14 0,52 0,-42 0,-6 0,40 0,-44 0,52 0,-34 0,38 0,-4 0,-59 0,88 0,-37 0,-14 0,22 30,-51-25,71-10,-36 5,-28 0,44 0,-42 0,24 0,10 0,-44 0,22 0,-17 0,34 0,13 0,-60 0,30 0,-12 0,-6 0,48 0,-50 0,40 30,-6-52,-28 14,44 8,-41 0,52 0,9 0,-71 0,81 0,-51 0,12 0,39 0,-88 0,116 0,-83 0,-10 0,65 0,-74 0,58 0,-30 0,-28 0,44-30,-40 20,20 20,13-10,-47 0,54 0,-31 0,2 0,-1-30,-28 29,56 2,-39-1,-8 0,4 0,-30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B29651-1A38-7146-B24A-CC6567783CA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6A448A74-C510-304F-B3DE-C30B906CA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85744B9D-15D5-F84F-94E3-41063F540DA1}"/>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5" name="Alt Bilgi Yer Tutucusu 4">
            <a:extLst>
              <a:ext uri="{FF2B5EF4-FFF2-40B4-BE49-F238E27FC236}">
                <a16:creationId xmlns:a16="http://schemas.microsoft.com/office/drawing/2014/main" xmlns="" id="{9ADF513C-2089-9340-B66E-B6849D406EF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E16812B-9746-B240-8C7F-1F8E63E7A202}"/>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52339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C1AF662-79A5-7042-905E-B233183767F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29B520C-C337-8E47-8EB2-B315611B3BD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E013780-2EED-374D-AB17-F474F334B39D}"/>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5" name="Alt Bilgi Yer Tutucusu 4">
            <a:extLst>
              <a:ext uri="{FF2B5EF4-FFF2-40B4-BE49-F238E27FC236}">
                <a16:creationId xmlns:a16="http://schemas.microsoft.com/office/drawing/2014/main" xmlns="" id="{A2FB753E-B530-5243-A045-2DAB6A3A6D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C7CCF82-F3C9-3246-B27A-4AD6FF44F6D0}"/>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177331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F83A8DC1-1F1A-B540-B117-0510A372D20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81A5F1D-F1F2-5F4D-90D5-B7381A6C120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AC18BEF-E2C9-594D-BBB1-83C633A88F46}"/>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5" name="Alt Bilgi Yer Tutucusu 4">
            <a:extLst>
              <a:ext uri="{FF2B5EF4-FFF2-40B4-BE49-F238E27FC236}">
                <a16:creationId xmlns:a16="http://schemas.microsoft.com/office/drawing/2014/main" xmlns="" id="{5FA6DD10-0154-624C-8F99-9B8B65B5FC6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188CD2E-CBB8-734D-8FA1-EAFAFFF89714}"/>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298126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30A7094-1481-7A40-A468-78C533088E8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9B6FD949-DF4E-1742-ABF0-19A34A042DB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0A976FC-2141-9C4C-87D0-FBB00802DDA9}"/>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5" name="Alt Bilgi Yer Tutucusu 4">
            <a:extLst>
              <a:ext uri="{FF2B5EF4-FFF2-40B4-BE49-F238E27FC236}">
                <a16:creationId xmlns:a16="http://schemas.microsoft.com/office/drawing/2014/main" xmlns="" id="{1B3981DE-AE1D-224F-B888-FDF5CAEB22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2890C07-AD1E-B442-9901-C628460EE84B}"/>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117037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DD2ADA7-BA8E-F649-823D-86010432D8A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C67A6C0-7A04-C340-B33E-9DBC3EBF0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3877215E-3117-4E47-A36A-48601905530D}"/>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5" name="Alt Bilgi Yer Tutucusu 4">
            <a:extLst>
              <a:ext uri="{FF2B5EF4-FFF2-40B4-BE49-F238E27FC236}">
                <a16:creationId xmlns:a16="http://schemas.microsoft.com/office/drawing/2014/main" xmlns="" id="{18369E7D-4B9E-A344-AE5C-985177C865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A576B5C-60AF-334A-A4C8-DED4DCFEA38A}"/>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372816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BE09D8B-B6D7-CE48-8DB9-2A25F6474D9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E92BB7A-3DB6-154F-AC07-EB43404CDF5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CC5E2BAB-E86B-3A46-97B4-1B724FB7D38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E1F01530-C580-7F4D-8F9B-0E3E1292061E}"/>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6" name="Alt Bilgi Yer Tutucusu 5">
            <a:extLst>
              <a:ext uri="{FF2B5EF4-FFF2-40B4-BE49-F238E27FC236}">
                <a16:creationId xmlns:a16="http://schemas.microsoft.com/office/drawing/2014/main" xmlns="" id="{0E6E34E1-4F47-BD42-9EAB-48DBEA2073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B0D8B9C-443E-0945-9FCB-07C13A034A99}"/>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272565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982DFF5-1B39-5049-A8FE-749111054C9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EA4D7D7-214E-7E43-B169-686B22F4B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2153CC00-58D5-C948-A368-7DB542BE54D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9B41CFE6-85E3-0F45-A6C2-B29CEA133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987C3DF1-36AE-3245-B0E1-67CDCFA484A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05936DE8-24DA-A445-8FAD-4462C32FFE62}"/>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8" name="Alt Bilgi Yer Tutucusu 7">
            <a:extLst>
              <a:ext uri="{FF2B5EF4-FFF2-40B4-BE49-F238E27FC236}">
                <a16:creationId xmlns:a16="http://schemas.microsoft.com/office/drawing/2014/main" xmlns="" id="{B872D375-915F-D040-BAAF-803BEF9AB4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BF4DF572-5D38-EE4D-A5F5-69327B0D63F1}"/>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395991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C8E375-C34F-C749-9F17-7901584D82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C7B3DC04-5EBF-FF4A-B9E8-5BE055652099}"/>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4" name="Alt Bilgi Yer Tutucusu 3">
            <a:extLst>
              <a:ext uri="{FF2B5EF4-FFF2-40B4-BE49-F238E27FC236}">
                <a16:creationId xmlns:a16="http://schemas.microsoft.com/office/drawing/2014/main" xmlns="" id="{35888726-6FC7-D848-AC62-72C6630D8DA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6E433F8D-CAB0-B947-B40D-07E3A5152480}"/>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255747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1AA25609-8CF5-A241-9704-B265798186A5}"/>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3" name="Alt Bilgi Yer Tutucusu 2">
            <a:extLst>
              <a:ext uri="{FF2B5EF4-FFF2-40B4-BE49-F238E27FC236}">
                <a16:creationId xmlns:a16="http://schemas.microsoft.com/office/drawing/2014/main" xmlns="" id="{59834A78-5F60-194C-8F71-A71F5EBED5C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3DD002B1-47B1-1047-A26B-664526E99F18}"/>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244172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F598EB1-D51E-BA44-BDCA-601323CF2B0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F238BD9-89CF-9349-9187-7583C40A1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C104200E-03F5-8449-ABD0-9EED3E458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EF7CA7AF-2B89-0A43-9FF4-2ADF988302C8}"/>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6" name="Alt Bilgi Yer Tutucusu 5">
            <a:extLst>
              <a:ext uri="{FF2B5EF4-FFF2-40B4-BE49-F238E27FC236}">
                <a16:creationId xmlns:a16="http://schemas.microsoft.com/office/drawing/2014/main" xmlns="" id="{07436B2E-7C87-8D48-9DBB-9E5CA16AE21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9A70F762-BA9A-BD4F-97D2-21C431BB5557}"/>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50310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9C00131-62EC-AC4A-878C-6AE1730A9B7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ED6B92B1-F2B4-B547-8BE7-3A4A63375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5A88217A-C0EA-FF45-98C3-D38B8AF7D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21E4AC76-CCFB-1E40-9D60-7B20EBA4725B}"/>
              </a:ext>
            </a:extLst>
          </p:cNvPr>
          <p:cNvSpPr>
            <a:spLocks noGrp="1"/>
          </p:cNvSpPr>
          <p:nvPr>
            <p:ph type="dt" sz="half" idx="10"/>
          </p:nvPr>
        </p:nvSpPr>
        <p:spPr/>
        <p:txBody>
          <a:bodyPr/>
          <a:lstStyle/>
          <a:p>
            <a:fld id="{7BBBC906-3C8E-BE46-B3FC-C5820A01A2E4}" type="datetimeFigureOut">
              <a:rPr lang="tr-TR" smtClean="0"/>
              <a:t>21.01.2020</a:t>
            </a:fld>
            <a:endParaRPr lang="tr-TR"/>
          </a:p>
        </p:txBody>
      </p:sp>
      <p:sp>
        <p:nvSpPr>
          <p:cNvPr id="6" name="Alt Bilgi Yer Tutucusu 5">
            <a:extLst>
              <a:ext uri="{FF2B5EF4-FFF2-40B4-BE49-F238E27FC236}">
                <a16:creationId xmlns:a16="http://schemas.microsoft.com/office/drawing/2014/main" xmlns="" id="{A78CB81F-DD00-5649-9EF4-C637A4C2F33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A4A211A-69A7-764B-A733-BF5448F74BA8}"/>
              </a:ext>
            </a:extLst>
          </p:cNvPr>
          <p:cNvSpPr>
            <a:spLocks noGrp="1"/>
          </p:cNvSpPr>
          <p:nvPr>
            <p:ph type="sldNum" sz="quarter" idx="12"/>
          </p:nvPr>
        </p:nvSpPr>
        <p:spPr/>
        <p:txBody>
          <a:bodyPr/>
          <a:lstStyle/>
          <a:p>
            <a:fld id="{C6A35E36-6278-3D4D-92A4-71D675BF3E7F}" type="slidenum">
              <a:rPr lang="tr-TR" smtClean="0"/>
              <a:t>‹#›</a:t>
            </a:fld>
            <a:endParaRPr lang="tr-TR"/>
          </a:p>
        </p:txBody>
      </p:sp>
    </p:spTree>
    <p:extLst>
      <p:ext uri="{BB962C8B-B14F-4D97-AF65-F5344CB8AC3E}">
        <p14:creationId xmlns:p14="http://schemas.microsoft.com/office/powerpoint/2010/main" val="331741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5015FABD-12F2-3D42-84A5-A8CC389E1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D5890502-F82F-ED4A-A408-46EC46E23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1DBD69B-2AD7-EF4A-9DB5-50CE00FA4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BC906-3C8E-BE46-B3FC-C5820A01A2E4}" type="datetimeFigureOut">
              <a:rPr lang="tr-TR" smtClean="0"/>
              <a:t>21.01.2020</a:t>
            </a:fld>
            <a:endParaRPr lang="tr-TR"/>
          </a:p>
        </p:txBody>
      </p:sp>
      <p:sp>
        <p:nvSpPr>
          <p:cNvPr id="5" name="Alt Bilgi Yer Tutucusu 4">
            <a:extLst>
              <a:ext uri="{FF2B5EF4-FFF2-40B4-BE49-F238E27FC236}">
                <a16:creationId xmlns:a16="http://schemas.microsoft.com/office/drawing/2014/main" xmlns="" id="{A53F0DE8-E547-7541-B86A-0B67E9C0E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FCF80D76-A035-D241-A3DC-5EDFA141A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35E36-6278-3D4D-92A4-71D675BF3E7F}" type="slidenum">
              <a:rPr lang="tr-TR" smtClean="0"/>
              <a:t>‹#›</a:t>
            </a:fld>
            <a:endParaRPr lang="tr-TR"/>
          </a:p>
        </p:txBody>
      </p:sp>
    </p:spTree>
    <p:extLst>
      <p:ext uri="{BB962C8B-B14F-4D97-AF65-F5344CB8AC3E}">
        <p14:creationId xmlns:p14="http://schemas.microsoft.com/office/powerpoint/2010/main" val="3575617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hyperlink" Target="https://giris.saglik.gov.tr/Download.aspx" TargetMode="Externa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0.png"/><Relationship Id="rId5" Type="http://schemas.openxmlformats.org/officeDocument/2006/relationships/customXml" Target="../ink/ink6.xml"/><Relationship Id="rId4" Type="http://schemas.openxmlformats.org/officeDocument/2006/relationships/image" Target="../media/image260.png"/></Relationships>
</file>

<file path=ppt/slides/_rels/slide1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ustomXml" Target="../ink/ink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dromersumer.com/blog/surucu-raporu-beyan-basvurusu/"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dromersumer.com/blog/surucu-raporu-beyan-basvurusu/"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AB68EFA-59C6-A748-987A-49257735432D}"/>
              </a:ext>
            </a:extLst>
          </p:cNvPr>
          <p:cNvSpPr txBox="1"/>
          <p:nvPr/>
        </p:nvSpPr>
        <p:spPr>
          <a:xfrm rot="10800000" flipV="1">
            <a:off x="1477970" y="2520613"/>
            <a:ext cx="10259490" cy="584775"/>
          </a:xfrm>
          <a:prstGeom prst="rect">
            <a:avLst/>
          </a:prstGeom>
          <a:noFill/>
        </p:spPr>
        <p:txBody>
          <a:bodyPr wrap="square">
            <a:spAutoFit/>
          </a:bodyPr>
          <a:lstStyle/>
          <a:p>
            <a:r>
              <a:rPr lang="tr-TR" sz="3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SÜRÜCÜ VE SÜRÜCÜ ADAYLARI SAĞLIK RAPORLARI</a:t>
            </a:r>
            <a:endParaRPr lang="tr-TR"/>
          </a:p>
        </p:txBody>
      </p:sp>
      <p:sp>
        <p:nvSpPr>
          <p:cNvPr id="2" name="Metin kutusu 1">
            <a:extLst>
              <a:ext uri="{FF2B5EF4-FFF2-40B4-BE49-F238E27FC236}">
                <a16:creationId xmlns:a16="http://schemas.microsoft.com/office/drawing/2014/main" xmlns="" id="{21F7D952-FFC3-C346-969A-85141D2646F0}"/>
              </a:ext>
            </a:extLst>
          </p:cNvPr>
          <p:cNvSpPr txBox="1"/>
          <p:nvPr/>
        </p:nvSpPr>
        <p:spPr>
          <a:xfrm rot="10800000" flipV="1">
            <a:off x="7087787" y="3752612"/>
            <a:ext cx="4649673" cy="1200329"/>
          </a:xfrm>
          <a:prstGeom prst="rect">
            <a:avLst/>
          </a:prstGeom>
          <a:noFill/>
        </p:spPr>
        <p:txBody>
          <a:bodyPr wrap="square" rtlCol="0">
            <a:spAutoFit/>
          </a:bodyPr>
          <a:lstStyle/>
          <a:p>
            <a:pPr algn="l"/>
            <a:r>
              <a:rPr lang="tr-TR" sz="2400" dirty="0"/>
              <a:t>  Dr. Rıfat  BEKAR</a:t>
            </a:r>
          </a:p>
          <a:p>
            <a:pPr algn="l"/>
            <a:r>
              <a:rPr lang="tr-TR" sz="2400" dirty="0"/>
              <a:t>K.T.Ü  Aile  Hekimliği A.D. </a:t>
            </a:r>
          </a:p>
          <a:p>
            <a:pPr algn="l"/>
            <a:r>
              <a:rPr lang="tr-TR" sz="2400" dirty="0"/>
              <a:t>     21.01.2020</a:t>
            </a:r>
          </a:p>
        </p:txBody>
      </p:sp>
    </p:spTree>
    <p:extLst>
      <p:ext uri="{BB962C8B-B14F-4D97-AF65-F5344CB8AC3E}">
        <p14:creationId xmlns:p14="http://schemas.microsoft.com/office/powerpoint/2010/main" val="121151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D4D7F260-A92A-C843-8837-9CF9757D54FA}"/>
              </a:ext>
            </a:extLst>
          </p:cNvPr>
          <p:cNvSpPr txBox="1"/>
          <p:nvPr/>
        </p:nvSpPr>
        <p:spPr>
          <a:xfrm>
            <a:off x="1833979" y="280491"/>
            <a:ext cx="8986494" cy="774507"/>
          </a:xfrm>
          <a:prstGeom prst="rect">
            <a:avLst/>
          </a:prstGeom>
          <a:noFill/>
        </p:spPr>
        <p:txBody>
          <a:bodyPr wrap="square">
            <a:spAutoFit/>
          </a:bodyPr>
          <a:lstStyle/>
          <a:p>
            <a:pPr>
              <a:lnSpc>
                <a:spcPct val="107000"/>
              </a:lnSpc>
              <a:spcAft>
                <a:spcPts val="800"/>
              </a:spcAft>
            </a:pPr>
            <a:r>
              <a:rPr lang="tr-TR" sz="1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Sürücü ve sürücü adayları sağlık raporları</a:t>
            </a:r>
            <a:r>
              <a:rPr lang="tr-TR" sz="18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birinci kısım</a:t>
            </a:r>
            <a:endParaRPr lang="tr-TR"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kimlik bilgilerinin olduğu kısımdır. </a:t>
            </a: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4">
            <a:extLst>
              <a:ext uri="{FF2B5EF4-FFF2-40B4-BE49-F238E27FC236}">
                <a16:creationId xmlns:a16="http://schemas.microsoft.com/office/drawing/2014/main" xmlns="" id="{9330A571-9810-8344-A181-A55D9B883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675" y="1413241"/>
            <a:ext cx="7389925" cy="5005582"/>
          </a:xfrm>
          <a:prstGeom prst="rect">
            <a:avLst/>
          </a:prstGeom>
        </p:spPr>
      </p:pic>
    </p:spTree>
    <p:extLst>
      <p:ext uri="{BB962C8B-B14F-4D97-AF65-F5344CB8AC3E}">
        <p14:creationId xmlns:p14="http://schemas.microsoft.com/office/powerpoint/2010/main" val="29191100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B77027D5-CA9F-0247-A3F1-BD44C463BE1A}"/>
              </a:ext>
            </a:extLst>
          </p:cNvPr>
          <p:cNvSpPr txBox="1"/>
          <p:nvPr/>
        </p:nvSpPr>
        <p:spPr>
          <a:xfrm>
            <a:off x="539405" y="787532"/>
            <a:ext cx="1542700" cy="1323439"/>
          </a:xfrm>
          <a:prstGeom prst="rect">
            <a:avLst/>
          </a:prstGeom>
          <a:noFill/>
        </p:spPr>
        <p:txBody>
          <a:bodyPr wrap="square">
            <a:spAutoFit/>
          </a:bodyPr>
          <a:lstStyle/>
          <a:p>
            <a:r>
              <a:rPr lang="tr-TR" sz="2000" b="1"/>
              <a:t>ĶİŞİYE AİT SAĞLIK BİLGİ FORMU :</a:t>
            </a:r>
          </a:p>
          <a:p>
            <a:r>
              <a:rPr lang="tr-TR" sz="2000" b="1"/>
              <a:t>EK : 6</a:t>
            </a:r>
          </a:p>
        </p:txBody>
      </p:sp>
      <p:pic>
        <p:nvPicPr>
          <p:cNvPr id="4" name="Resim 4">
            <a:extLst>
              <a:ext uri="{FF2B5EF4-FFF2-40B4-BE49-F238E27FC236}">
                <a16:creationId xmlns:a16="http://schemas.microsoft.com/office/drawing/2014/main" xmlns="" id="{9C56878A-D3A2-444E-A2F9-18F199885B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310" y="288442"/>
            <a:ext cx="4994893" cy="6138333"/>
          </a:xfrm>
          <a:prstGeom prst="rect">
            <a:avLst/>
          </a:prstGeom>
        </p:spPr>
      </p:pic>
      <p:pic>
        <p:nvPicPr>
          <p:cNvPr id="6" name="Resim 6">
            <a:extLst>
              <a:ext uri="{FF2B5EF4-FFF2-40B4-BE49-F238E27FC236}">
                <a16:creationId xmlns:a16="http://schemas.microsoft.com/office/drawing/2014/main" xmlns="" id="{F5BCE606-586A-FC4A-B47D-FD9BF7BBEB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49" r="3644"/>
          <a:stretch/>
        </p:blipFill>
        <p:spPr>
          <a:xfrm>
            <a:off x="7217244" y="431224"/>
            <a:ext cx="4682040" cy="5995551"/>
          </a:xfrm>
          <a:prstGeom prst="rect">
            <a:avLst/>
          </a:prstGeom>
        </p:spPr>
      </p:pic>
    </p:spTree>
    <p:extLst>
      <p:ext uri="{BB962C8B-B14F-4D97-AF65-F5344CB8AC3E}">
        <p14:creationId xmlns:p14="http://schemas.microsoft.com/office/powerpoint/2010/main" val="1847021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9ACF7FA9-4F31-BD4C-8909-29FB25472787}"/>
              </a:ext>
            </a:extLst>
          </p:cNvPr>
          <p:cNvSpPr txBox="1"/>
          <p:nvPr/>
        </p:nvSpPr>
        <p:spPr>
          <a:xfrm>
            <a:off x="5180881" y="2516218"/>
            <a:ext cx="1828800" cy="1828800"/>
          </a:xfrm>
          <a:prstGeom prst="rect">
            <a:avLst/>
          </a:prstGeom>
          <a:noFill/>
        </p:spPr>
        <p:txBody>
          <a:bodyPr wrap="square" rtlCol="0">
            <a:spAutoFit/>
          </a:bodyPr>
          <a:lstStyle/>
          <a:p>
            <a:pPr algn="l"/>
            <a:endParaRPr lang="tr-TR"/>
          </a:p>
        </p:txBody>
      </p:sp>
      <p:pic>
        <p:nvPicPr>
          <p:cNvPr id="7" name="Resim 7">
            <a:extLst>
              <a:ext uri="{FF2B5EF4-FFF2-40B4-BE49-F238E27FC236}">
                <a16:creationId xmlns:a16="http://schemas.microsoft.com/office/drawing/2014/main" xmlns="" id="{0F7EB9D1-9888-B94D-A297-EDB02D86D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37" y="0"/>
            <a:ext cx="10410524" cy="6858000"/>
          </a:xfrm>
          <a:prstGeom prst="rect">
            <a:avLst/>
          </a:prstGeom>
        </p:spPr>
      </p:pic>
    </p:spTree>
    <p:extLst>
      <p:ext uri="{BB962C8B-B14F-4D97-AF65-F5344CB8AC3E}">
        <p14:creationId xmlns:p14="http://schemas.microsoft.com/office/powerpoint/2010/main" val="24677545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2CF32CF6-8F1B-814A-AD75-A6556F401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82502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A8246816-190A-2046-9C24-0DB95E862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02691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D40A1D6E-3A45-E145-854B-0CC8D07FD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02991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9" name="Metin kutusu 18">
            <a:extLst>
              <a:ext uri="{FF2B5EF4-FFF2-40B4-BE49-F238E27FC236}">
                <a16:creationId xmlns:a16="http://schemas.microsoft.com/office/drawing/2014/main" xmlns="" id="{AD7CD108-9216-6F4E-94C6-D3CEEB452FB0}"/>
              </a:ext>
            </a:extLst>
          </p:cNvPr>
          <p:cNvSpPr txBox="1"/>
          <p:nvPr/>
        </p:nvSpPr>
        <p:spPr>
          <a:xfrm>
            <a:off x="625710" y="496253"/>
            <a:ext cx="10917564" cy="1323439"/>
          </a:xfrm>
          <a:prstGeom prst="rect">
            <a:avLst/>
          </a:prstGeom>
          <a:noFill/>
        </p:spPr>
        <p:txBody>
          <a:bodyPr wrap="square">
            <a:spAutoFit/>
          </a:bodyPr>
          <a:lstStyle/>
          <a:p>
            <a:r>
              <a:rPr lang="tr-TR" sz="3200" b="1"/>
              <a:t>2. FİZİK MUAYENE: </a:t>
            </a:r>
          </a:p>
          <a:p>
            <a:endParaRPr lang="tr-TR" sz="2400"/>
          </a:p>
          <a:p>
            <a:r>
              <a:rPr lang="tr-TR" sz="2400"/>
              <a:t>Spora  katılım  öncesi  muayenede  ikinci  aşamayı  “fiziksel muayene” oluşturur</a:t>
            </a:r>
          </a:p>
        </p:txBody>
      </p:sp>
      <p:sp>
        <p:nvSpPr>
          <p:cNvPr id="21" name="Metin kutusu 20">
            <a:extLst>
              <a:ext uri="{FF2B5EF4-FFF2-40B4-BE49-F238E27FC236}">
                <a16:creationId xmlns:a16="http://schemas.microsoft.com/office/drawing/2014/main" xmlns="" id="{566F6DE2-01CD-A945-85EE-DF06711240D4}"/>
              </a:ext>
            </a:extLst>
          </p:cNvPr>
          <p:cNvSpPr txBox="1"/>
          <p:nvPr/>
        </p:nvSpPr>
        <p:spPr>
          <a:xfrm>
            <a:off x="1941859" y="2470477"/>
            <a:ext cx="7201061" cy="2308324"/>
          </a:xfrm>
          <a:prstGeom prst="rect">
            <a:avLst/>
          </a:prstGeom>
          <a:noFill/>
        </p:spPr>
        <p:txBody>
          <a:bodyPr wrap="square">
            <a:spAutoFit/>
          </a:bodyPr>
          <a:lstStyle/>
          <a:p>
            <a:pPr marL="342900" indent="-342900">
              <a:buFont typeface="Arial" panose="020B0604020202020204" pitchFamily="34" charset="0"/>
              <a:buChar char="•"/>
            </a:pPr>
            <a:r>
              <a:rPr lang="tr-TR" sz="2400" b="1"/>
              <a:t>Boy (cm)   </a:t>
            </a:r>
          </a:p>
          <a:p>
            <a:pPr marL="342900" indent="-342900">
              <a:buFont typeface="Arial" panose="020B0604020202020204" pitchFamily="34" charset="0"/>
              <a:buChar char="•"/>
            </a:pPr>
            <a:r>
              <a:rPr lang="tr-TR" sz="2400" b="1"/>
              <a:t>Ağırlık (kg) </a:t>
            </a:r>
          </a:p>
          <a:p>
            <a:pPr marL="342900" indent="-342900">
              <a:buFont typeface="Arial" panose="020B0604020202020204" pitchFamily="34" charset="0"/>
              <a:buChar char="•"/>
            </a:pPr>
            <a:r>
              <a:rPr lang="tr-TR" sz="2400" b="1"/>
              <a:t>Vücut Kitle İndeksi (VKİ)  </a:t>
            </a:r>
          </a:p>
          <a:p>
            <a:pPr marL="342900" indent="-342900">
              <a:buFont typeface="Arial" panose="020B0604020202020204" pitchFamily="34" charset="0"/>
              <a:buChar char="•"/>
            </a:pPr>
            <a:r>
              <a:rPr lang="tr-TR" sz="2400" b="1"/>
              <a:t>Kan Basıncı (mmHg) </a:t>
            </a:r>
          </a:p>
          <a:p>
            <a:pPr marL="342900" indent="-342900">
              <a:buFont typeface="Arial" panose="020B0604020202020204" pitchFamily="34" charset="0"/>
              <a:buChar char="•"/>
            </a:pPr>
            <a:r>
              <a:rPr lang="tr-TR" sz="2400" b="1"/>
              <a:t>Nabız (atım/dk)  </a:t>
            </a:r>
          </a:p>
          <a:p>
            <a:pPr marL="342900" indent="-342900">
              <a:buFont typeface="Arial" panose="020B0604020202020204" pitchFamily="34" charset="0"/>
              <a:buChar char="•"/>
            </a:pPr>
            <a:r>
              <a:rPr lang="tr-TR" sz="2400" b="1"/>
              <a:t>Genel Görünüm</a:t>
            </a:r>
          </a:p>
        </p:txBody>
      </p:sp>
    </p:spTree>
    <p:extLst>
      <p:ext uri="{BB962C8B-B14F-4D97-AF65-F5344CB8AC3E}">
        <p14:creationId xmlns:p14="http://schemas.microsoft.com/office/powerpoint/2010/main" val="42812783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C03BC63C-7D9B-E542-9592-055F5A7F3A8A}"/>
              </a:ext>
            </a:extLst>
          </p:cNvPr>
          <p:cNvSpPr txBox="1"/>
          <p:nvPr/>
        </p:nvSpPr>
        <p:spPr>
          <a:xfrm>
            <a:off x="772069" y="1166842"/>
            <a:ext cx="10647862" cy="4524315"/>
          </a:xfrm>
          <a:prstGeom prst="rect">
            <a:avLst/>
          </a:prstGeom>
          <a:noFill/>
        </p:spPr>
        <p:txBody>
          <a:bodyPr wrap="square">
            <a:spAutoFit/>
          </a:bodyPr>
          <a:lstStyle/>
          <a:p>
            <a:r>
              <a:rPr lang="tr-TR" sz="2400" b="1">
                <a:solidFill>
                  <a:srgbClr val="FF0000"/>
                </a:solidFill>
              </a:rPr>
              <a:t>Saçlı  Deri/Deri:</a:t>
            </a:r>
            <a:r>
              <a:rPr lang="tr-TR" sz="2400" b="1"/>
              <a:t>  Mantar  enfeksiyonları  başta  olmak  üzere  deri  ve tırnak  birlikte  değerlendirilmeli,  güneşe  maruz  kalan  bölgeler  ayrıca değerlendirilmelidir. (Egzama, mantar, siğil, uçuk) </a:t>
            </a:r>
          </a:p>
          <a:p>
            <a:r>
              <a:rPr lang="tr-TR" sz="2400" b="1"/>
              <a:t> (döküntü, pigmentasyon, diğer bulgular): </a:t>
            </a:r>
          </a:p>
          <a:p>
            <a:endParaRPr lang="tr-TR" sz="2400" b="1">
              <a:solidFill>
                <a:srgbClr val="FF0000"/>
              </a:solidFill>
            </a:endParaRPr>
          </a:p>
          <a:p>
            <a:r>
              <a:rPr lang="tr-TR" sz="2400" b="1">
                <a:solidFill>
                  <a:srgbClr val="FF0000"/>
                </a:solidFill>
              </a:rPr>
              <a:t>Kulak-Burun-Boğaz</a:t>
            </a:r>
            <a:r>
              <a:rPr lang="tr-TR" sz="2400" b="1"/>
              <a:t>:  Şekil  bozukluğu,  deviasyon,  tonsiller,  ağız  hijyeni değerlendirilmelidir. </a:t>
            </a:r>
          </a:p>
          <a:p>
            <a:endParaRPr lang="tr-TR" sz="2400" b="1"/>
          </a:p>
          <a:p>
            <a:r>
              <a:rPr lang="tr-TR" sz="2400" b="1">
                <a:solidFill>
                  <a:srgbClr val="FF0000"/>
                </a:solidFill>
              </a:rPr>
              <a:t>Gözler: </a:t>
            </a:r>
            <a:r>
              <a:rPr lang="tr-TR" sz="2400" b="1"/>
              <a:t> Görme  keskinliği,  göze  ait  enfeksiyonlar  değerlendirilmelidir. (retina dekolmanı mutlaka sorgulanmalıdır) </a:t>
            </a:r>
          </a:p>
          <a:p>
            <a:endParaRPr lang="tr-TR" sz="2400" b="1"/>
          </a:p>
          <a:p>
            <a:r>
              <a:rPr lang="tr-TR" sz="2400" b="1">
                <a:solidFill>
                  <a:srgbClr val="FF0000"/>
                </a:solidFill>
              </a:rPr>
              <a:t>Boyun</a:t>
            </a:r>
            <a:r>
              <a:rPr lang="tr-TR" sz="2400" b="1"/>
              <a:t>:  (tortikollis ve hareket kısıtlılığı değerlendirilmelidir)</a:t>
            </a:r>
          </a:p>
        </p:txBody>
      </p:sp>
    </p:spTree>
    <p:extLst>
      <p:ext uri="{BB962C8B-B14F-4D97-AF65-F5344CB8AC3E}">
        <p14:creationId xmlns:p14="http://schemas.microsoft.com/office/powerpoint/2010/main" val="28050530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7800368-AD52-DE41-A4A8-8AB33A7D8465}"/>
              </a:ext>
            </a:extLst>
          </p:cNvPr>
          <p:cNvSpPr txBox="1"/>
          <p:nvPr/>
        </p:nvSpPr>
        <p:spPr>
          <a:xfrm>
            <a:off x="485465" y="1434818"/>
            <a:ext cx="11241208" cy="2677656"/>
          </a:xfrm>
          <a:prstGeom prst="rect">
            <a:avLst/>
          </a:prstGeom>
          <a:noFill/>
        </p:spPr>
        <p:txBody>
          <a:bodyPr wrap="square">
            <a:spAutoFit/>
          </a:bodyPr>
          <a:lstStyle/>
          <a:p>
            <a:r>
              <a:rPr lang="tr-TR" sz="2400" b="1">
                <a:solidFill>
                  <a:srgbClr val="FF0000"/>
                </a:solidFill>
              </a:rPr>
              <a:t>Kardiyolojik: </a:t>
            </a:r>
          </a:p>
          <a:p>
            <a:endParaRPr lang="tr-TR" sz="2400" b="1">
              <a:solidFill>
                <a:srgbClr val="FF0000"/>
              </a:solidFill>
            </a:endParaRPr>
          </a:p>
          <a:p>
            <a:pPr marL="342900" indent="-342900">
              <a:buFont typeface="Arial" panose="020B0604020202020204" pitchFamily="34" charset="0"/>
              <a:buChar char="•"/>
            </a:pPr>
            <a:r>
              <a:rPr lang="tr-TR" sz="2400" b="1"/>
              <a:t>Oksültasyon:  (ek ses, ritim, üfürüm) (2/6 ve üzeri üfürüm varsa kardiyolojiye sevk ) </a:t>
            </a:r>
          </a:p>
          <a:p>
            <a:pPr marL="342900" indent="-342900">
              <a:buFont typeface="Arial" panose="020B0604020202020204" pitchFamily="34" charset="0"/>
              <a:buChar char="•"/>
            </a:pPr>
            <a:endParaRPr lang="tr-TR" sz="2400" b="1"/>
          </a:p>
          <a:p>
            <a:pPr marL="342900" indent="-342900">
              <a:buFont typeface="Arial" panose="020B0604020202020204" pitchFamily="34" charset="0"/>
              <a:buChar char="•"/>
            </a:pPr>
            <a:r>
              <a:rPr lang="tr-TR" sz="2400" b="1"/>
              <a:t>Periferik nabızlar  (radial, femoral, diğer): </a:t>
            </a:r>
          </a:p>
          <a:p>
            <a:pPr marL="342900" indent="-342900">
              <a:buFont typeface="Arial" panose="020B0604020202020204" pitchFamily="34" charset="0"/>
              <a:buChar char="•"/>
            </a:pPr>
            <a:endParaRPr lang="tr-TR" sz="2400" b="1"/>
          </a:p>
          <a:p>
            <a:pPr marL="342900" indent="-342900">
              <a:buFont typeface="Arial" panose="020B0604020202020204" pitchFamily="34" charset="0"/>
              <a:buChar char="•"/>
            </a:pPr>
            <a:r>
              <a:rPr lang="tr-TR" sz="2400" b="1"/>
              <a:t>Varikozite:  (ekstremiteler, gövde, boyun)</a:t>
            </a:r>
          </a:p>
        </p:txBody>
      </p:sp>
    </p:spTree>
    <p:extLst>
      <p:ext uri="{BB962C8B-B14F-4D97-AF65-F5344CB8AC3E}">
        <p14:creationId xmlns:p14="http://schemas.microsoft.com/office/powerpoint/2010/main" val="1978420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F656C135-8C5F-A442-8205-297169753D9D}"/>
              </a:ext>
            </a:extLst>
          </p:cNvPr>
          <p:cNvSpPr txBox="1"/>
          <p:nvPr/>
        </p:nvSpPr>
        <p:spPr>
          <a:xfrm>
            <a:off x="2001913" y="1747673"/>
            <a:ext cx="9310137" cy="2677656"/>
          </a:xfrm>
          <a:prstGeom prst="rect">
            <a:avLst/>
          </a:prstGeom>
          <a:noFill/>
        </p:spPr>
        <p:txBody>
          <a:bodyPr wrap="square">
            <a:spAutoFit/>
          </a:bodyPr>
          <a:lstStyle/>
          <a:p>
            <a:r>
              <a:rPr lang="tr-TR" sz="2400" b="1">
                <a:solidFill>
                  <a:srgbClr val="FF0000"/>
                </a:solidFill>
              </a:rPr>
              <a:t>Solunum Sistemi: </a:t>
            </a:r>
          </a:p>
          <a:p>
            <a:endParaRPr lang="tr-TR" sz="2400" b="1"/>
          </a:p>
          <a:p>
            <a:pPr marL="342900" indent="-342900">
              <a:buFont typeface="Arial" panose="020B0604020202020204" pitchFamily="34" charset="0"/>
              <a:buChar char="•"/>
            </a:pPr>
            <a:r>
              <a:rPr lang="tr-TR" sz="2400" b="1"/>
              <a:t>Göğüs</a:t>
            </a:r>
            <a:r>
              <a:rPr lang="tr-TR" sz="2400"/>
              <a:t>................  :   asimetri, pectus carinatum-excavatum</a:t>
            </a:r>
          </a:p>
          <a:p>
            <a:pPr marL="342900" indent="-342900">
              <a:buFont typeface="Arial" panose="020B0604020202020204" pitchFamily="34" charset="0"/>
              <a:buChar char="•"/>
            </a:pPr>
            <a:endParaRPr lang="tr-TR" sz="2400" b="1"/>
          </a:p>
          <a:p>
            <a:pPr marL="342900" indent="-342900">
              <a:buFont typeface="Arial" panose="020B0604020202020204" pitchFamily="34" charset="0"/>
              <a:buChar char="•"/>
            </a:pPr>
            <a:r>
              <a:rPr lang="tr-TR" sz="2400" b="1"/>
              <a:t>Oskültasyon</a:t>
            </a:r>
            <a:r>
              <a:rPr lang="tr-TR" sz="2400"/>
              <a:t>.......  :  ral, roncüs, whezing</a:t>
            </a:r>
            <a:r>
              <a:rPr lang="tr-TR" sz="2400" b="1"/>
              <a:t> </a:t>
            </a:r>
          </a:p>
          <a:p>
            <a:pPr marL="342900" indent="-342900">
              <a:buFont typeface="Arial" panose="020B0604020202020204" pitchFamily="34" charset="0"/>
              <a:buChar char="•"/>
            </a:pPr>
            <a:endParaRPr lang="tr-TR" sz="2400" b="1"/>
          </a:p>
          <a:p>
            <a:pPr marL="342900" indent="-342900">
              <a:buFont typeface="Arial" panose="020B0604020202020204" pitchFamily="34" charset="0"/>
              <a:buChar char="•"/>
            </a:pPr>
            <a:r>
              <a:rPr lang="tr-TR" sz="2400" b="1"/>
              <a:t>Torasik vibrasyon.:</a:t>
            </a:r>
          </a:p>
        </p:txBody>
      </p:sp>
    </p:spTree>
    <p:extLst>
      <p:ext uri="{BB962C8B-B14F-4D97-AF65-F5344CB8AC3E}">
        <p14:creationId xmlns:p14="http://schemas.microsoft.com/office/powerpoint/2010/main" val="14168958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A12D1A0-3B8F-5947-A77F-DB7CC0C99903}"/>
              </a:ext>
            </a:extLst>
          </p:cNvPr>
          <p:cNvSpPr txBox="1"/>
          <p:nvPr/>
        </p:nvSpPr>
        <p:spPr>
          <a:xfrm>
            <a:off x="2376800" y="982176"/>
            <a:ext cx="7438400" cy="4893647"/>
          </a:xfrm>
          <a:prstGeom prst="rect">
            <a:avLst/>
          </a:prstGeom>
          <a:noFill/>
        </p:spPr>
        <p:txBody>
          <a:bodyPr wrap="square">
            <a:spAutoFit/>
          </a:bodyPr>
          <a:lstStyle/>
          <a:p>
            <a:r>
              <a:rPr lang="tr-TR" sz="2400" b="1">
                <a:solidFill>
                  <a:srgbClr val="FF0000"/>
                </a:solidFill>
              </a:rPr>
              <a:t>Sindirim Sistemi</a:t>
            </a:r>
            <a:r>
              <a:rPr lang="tr-TR" sz="2400"/>
              <a:t> </a:t>
            </a:r>
            <a:r>
              <a:rPr lang="tr-TR" sz="2400">
                <a:solidFill>
                  <a:srgbClr val="FF0000"/>
                </a:solidFill>
              </a:rPr>
              <a:t>:</a:t>
            </a:r>
            <a:r>
              <a:rPr lang="tr-TR" sz="2400"/>
              <a:t> (organomegali, kitle): </a:t>
            </a:r>
          </a:p>
          <a:p>
            <a:endParaRPr lang="tr-TR" sz="2400"/>
          </a:p>
          <a:p>
            <a:endParaRPr lang="tr-TR" sz="2400" b="1">
              <a:solidFill>
                <a:srgbClr val="FF0000"/>
              </a:solidFill>
            </a:endParaRPr>
          </a:p>
          <a:p>
            <a:r>
              <a:rPr lang="tr-TR" sz="2400" b="1">
                <a:solidFill>
                  <a:srgbClr val="FF0000"/>
                </a:solidFill>
              </a:rPr>
              <a:t>Kas-iskelet  Sistemi:</a:t>
            </a:r>
            <a:r>
              <a:rPr lang="tr-TR" sz="2400"/>
              <a:t>  2  dakikalık  kas  iskelet  sistemi  muayenesi yapılmalıdır.(Şekil-1) </a:t>
            </a:r>
          </a:p>
          <a:p>
            <a:endParaRPr lang="tr-TR" sz="2400"/>
          </a:p>
          <a:p>
            <a:endParaRPr lang="tr-TR" sz="2400"/>
          </a:p>
          <a:p>
            <a:endParaRPr lang="tr-TR" sz="2400"/>
          </a:p>
          <a:p>
            <a:r>
              <a:rPr lang="tr-TR" sz="2400"/>
              <a:t>Sporcunun  öyküsü  ışığında  gerekli  görülür  ise  ilgili  </a:t>
            </a:r>
            <a:r>
              <a:rPr lang="tr-TR" sz="2400" b="1">
                <a:solidFill>
                  <a:srgbClr val="FF0000"/>
                </a:solidFill>
              </a:rPr>
              <a:t>ürogenital,  </a:t>
            </a:r>
          </a:p>
          <a:p>
            <a:r>
              <a:rPr lang="tr-TR" sz="2400" b="1">
                <a:solidFill>
                  <a:srgbClr val="FF0000"/>
                </a:solidFill>
              </a:rPr>
              <a:t>nörolojik  </a:t>
            </a:r>
          </a:p>
          <a:p>
            <a:r>
              <a:rPr lang="tr-TR" sz="2400" b="1">
                <a:solidFill>
                  <a:srgbClr val="FF0000"/>
                </a:solidFill>
              </a:rPr>
              <a:t>psikiyatrik :</a:t>
            </a:r>
          </a:p>
        </p:txBody>
      </p:sp>
    </p:spTree>
    <p:extLst>
      <p:ext uri="{BB962C8B-B14F-4D97-AF65-F5344CB8AC3E}">
        <p14:creationId xmlns:p14="http://schemas.microsoft.com/office/powerpoint/2010/main" val="122564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40B1BD5F-B9DC-5F43-891F-E34BB43A8DFA}"/>
              </a:ext>
            </a:extLst>
          </p:cNvPr>
          <p:cNvSpPr txBox="1"/>
          <p:nvPr/>
        </p:nvSpPr>
        <p:spPr>
          <a:xfrm>
            <a:off x="1035657" y="130193"/>
            <a:ext cx="10507617" cy="2662908"/>
          </a:xfrm>
          <a:prstGeom prst="rect">
            <a:avLst/>
          </a:prstGeom>
          <a:noFill/>
        </p:spPr>
        <p:txBody>
          <a:bodyPr wrap="square">
            <a:spAutoFit/>
          </a:bodyPr>
          <a:lstStyle/>
          <a:p>
            <a:pPr>
              <a:lnSpc>
                <a:spcPct val="107000"/>
              </a:lnSpc>
              <a:spcAft>
                <a:spcPts val="800"/>
              </a:spcAft>
            </a:pPr>
            <a:r>
              <a:rPr lang="tr-TR" sz="24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Sürücü ve sürücü adayları sağlık raporları</a:t>
            </a:r>
            <a:r>
              <a:rPr lang="tr-TR" sz="24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ikinci kısım </a:t>
            </a:r>
            <a:endParaRPr lang="tr-TR" sz="2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Sağlık tesisleri, aile sağlığı merkezleri veya özel sağlık kuruluşlarında görevli </a:t>
            </a:r>
            <a:r>
              <a:rPr lang="tr-TR" sz="1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pratisyen/aile hekimi tarafından doldurulacak kısımdır</a:t>
            </a: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tr-TR" u="sng">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
            </a:r>
            <a:r>
              <a:rPr lang="tr-TR" sz="1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ürücü belgesi sınıf ve grupları kesinlikle belirtilmez</a:t>
            </a: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 “Sürücü olabilir” kutucuğu işaretlenmiş ise karar kısmının doldurulması zorunlu değildir.</a:t>
            </a: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 </a:t>
            </a:r>
            <a:r>
              <a:rPr lang="tr-TR" sz="1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Pratisyen hekim/aile hekimi tarafından</a:t>
            </a: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kod tablosunda belirtilen</a:t>
            </a:r>
            <a:r>
              <a:rPr lang="tr-TR" sz="1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kod numaralarından yalnızca gözlük (01.01), gözlük veya kontakt lensle (01.06) kod numaraları kullanılabilir.</a:t>
            </a: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Resim 4">
            <a:extLst>
              <a:ext uri="{FF2B5EF4-FFF2-40B4-BE49-F238E27FC236}">
                <a16:creationId xmlns:a16="http://schemas.microsoft.com/office/drawing/2014/main" xmlns="" id="{8CF0ACA8-F20E-1843-B82C-9F514A12E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350" y="2891211"/>
            <a:ext cx="5571374" cy="3743373"/>
          </a:xfrm>
          <a:prstGeom prst="rect">
            <a:avLst/>
          </a:prstGeom>
        </p:spPr>
      </p:pic>
    </p:spTree>
    <p:extLst>
      <p:ext uri="{BB962C8B-B14F-4D97-AF65-F5344CB8AC3E}">
        <p14:creationId xmlns:p14="http://schemas.microsoft.com/office/powerpoint/2010/main" val="19884376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61AE840D-8CD7-5649-84E3-2D4A71246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544" y="0"/>
            <a:ext cx="6753355" cy="6858000"/>
          </a:xfrm>
          <a:prstGeom prst="rect">
            <a:avLst/>
          </a:prstGeom>
        </p:spPr>
      </p:pic>
    </p:spTree>
    <p:extLst>
      <p:ext uri="{BB962C8B-B14F-4D97-AF65-F5344CB8AC3E}">
        <p14:creationId xmlns:p14="http://schemas.microsoft.com/office/powerpoint/2010/main" val="18870100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8B551EBA-3FAC-ED44-9BAB-E203D4EFAAE1}"/>
              </a:ext>
            </a:extLst>
          </p:cNvPr>
          <p:cNvSpPr txBox="1"/>
          <p:nvPr/>
        </p:nvSpPr>
        <p:spPr>
          <a:xfrm>
            <a:off x="949352" y="4746766"/>
            <a:ext cx="10960719" cy="2677656"/>
          </a:xfrm>
          <a:prstGeom prst="rect">
            <a:avLst/>
          </a:prstGeom>
          <a:noFill/>
        </p:spPr>
        <p:txBody>
          <a:bodyPr wrap="square">
            <a:spAutoFit/>
          </a:bodyPr>
          <a:lstStyle/>
          <a:p>
            <a:pPr marL="457200" indent="-457200">
              <a:buFont typeface="+mj-lt"/>
              <a:buAutoNum type="arabicPeriod"/>
            </a:pPr>
            <a:r>
              <a:rPr lang="tr-TR" sz="2000"/>
              <a:t>Sporcu ayakta yüzü doktora  dönük durur vaziyette iken inspeksiyon (gövde ve üst ekstremite simetrisi) </a:t>
            </a:r>
          </a:p>
          <a:p>
            <a:pPr marL="457200" indent="-457200">
              <a:buFont typeface="+mj-lt"/>
              <a:buAutoNum type="arabicPeriod"/>
            </a:pPr>
            <a:r>
              <a:rPr lang="tr-TR" sz="2000"/>
              <a:t>Servikal fleksiyon, ekstansiyon, rotasyon ve lateral fleksiyonu (eklem hareket açıklığı) </a:t>
            </a:r>
          </a:p>
          <a:p>
            <a:pPr marL="457200" indent="-457200">
              <a:buFont typeface="+mj-lt"/>
              <a:buAutoNum type="arabicPeriod"/>
            </a:pPr>
            <a:r>
              <a:rPr lang="tr-TR" sz="2000"/>
              <a:t>Dirence karşı omuz muayenesi (trapez kuvveti), </a:t>
            </a:r>
          </a:p>
          <a:p>
            <a:pPr marL="457200" indent="-457200">
              <a:buFont typeface="+mj-lt"/>
              <a:buAutoNum type="arabicPeriod"/>
            </a:pPr>
            <a:r>
              <a:rPr lang="tr-TR" sz="2000"/>
              <a:t>Dirence karşı omuz abdüksiyonu (deltoid kuvveti) </a:t>
            </a:r>
          </a:p>
          <a:p>
            <a:pPr marL="457200" indent="-457200">
              <a:buFont typeface="+mj-lt"/>
              <a:buAutoNum type="arabicPeriod"/>
            </a:pPr>
            <a:r>
              <a:rPr lang="tr-TR" sz="2000"/>
              <a:t>Omuz internal ve eksternal rotasyonu (eklem hareket açıklığı, glenohumeral eklem)</a:t>
            </a:r>
          </a:p>
          <a:p>
            <a:endParaRPr lang="tr-TR" sz="2400"/>
          </a:p>
          <a:p>
            <a:r>
              <a:rPr lang="tr-TR" sz="2400"/>
              <a:t> </a:t>
            </a:r>
          </a:p>
        </p:txBody>
      </p:sp>
      <p:pic>
        <p:nvPicPr>
          <p:cNvPr id="6" name="Resim 6">
            <a:extLst>
              <a:ext uri="{FF2B5EF4-FFF2-40B4-BE49-F238E27FC236}">
                <a16:creationId xmlns:a16="http://schemas.microsoft.com/office/drawing/2014/main" xmlns="" id="{E304D279-7588-0D4F-9CEF-07793B16065D}"/>
              </a:ext>
            </a:extLst>
          </p:cNvPr>
          <p:cNvPicPr>
            <a:picLocks noChangeAspect="1"/>
          </p:cNvPicPr>
          <p:nvPr/>
        </p:nvPicPr>
        <p:blipFill rotWithShape="1">
          <a:blip r:embed="rId2">
            <a:extLst>
              <a:ext uri="{28A0092B-C50C-407E-A947-70E740481C1C}">
                <a14:useLocalDpi xmlns:a14="http://schemas.microsoft.com/office/drawing/2010/main" val="0"/>
              </a:ext>
            </a:extLst>
          </a:blip>
          <a:srcRect b="4494"/>
          <a:stretch/>
        </p:blipFill>
        <p:spPr>
          <a:xfrm>
            <a:off x="2032000" y="391232"/>
            <a:ext cx="8128000" cy="4355534"/>
          </a:xfrm>
          <a:prstGeom prst="rect">
            <a:avLst/>
          </a:prstGeom>
        </p:spPr>
      </p:pic>
    </p:spTree>
    <p:extLst>
      <p:ext uri="{BB962C8B-B14F-4D97-AF65-F5344CB8AC3E}">
        <p14:creationId xmlns:p14="http://schemas.microsoft.com/office/powerpoint/2010/main" val="36810142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7A58DFD2-D31B-E346-A1B3-0119B9BCD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885" y="970930"/>
            <a:ext cx="8128000" cy="2138499"/>
          </a:xfrm>
          <a:prstGeom prst="rect">
            <a:avLst/>
          </a:prstGeom>
        </p:spPr>
      </p:pic>
      <p:sp>
        <p:nvSpPr>
          <p:cNvPr id="5" name="Metin kutusu 4">
            <a:extLst>
              <a:ext uri="{FF2B5EF4-FFF2-40B4-BE49-F238E27FC236}">
                <a16:creationId xmlns:a16="http://schemas.microsoft.com/office/drawing/2014/main" xmlns="" id="{EF0B64C3-A8B1-4E40-99CD-8425068772ED}"/>
              </a:ext>
            </a:extLst>
          </p:cNvPr>
          <p:cNvSpPr txBox="1"/>
          <p:nvPr/>
        </p:nvSpPr>
        <p:spPr>
          <a:xfrm rot="10800000" flipV="1">
            <a:off x="960861" y="3641625"/>
            <a:ext cx="10270278" cy="1938992"/>
          </a:xfrm>
          <a:prstGeom prst="rect">
            <a:avLst/>
          </a:prstGeom>
          <a:noFill/>
        </p:spPr>
        <p:txBody>
          <a:bodyPr wrap="square">
            <a:spAutoFit/>
          </a:bodyPr>
          <a:lstStyle/>
          <a:p>
            <a:r>
              <a:rPr lang="tr-TR" sz="2400"/>
              <a:t>6 - Dirsek ekstansiyon ve fleksiyonu (eklem hareket açıklığı, dirsek) </a:t>
            </a:r>
          </a:p>
          <a:p>
            <a:endParaRPr lang="tr-TR" sz="2400"/>
          </a:p>
          <a:p>
            <a:r>
              <a:rPr lang="tr-TR" sz="2400"/>
              <a:t>7 - Dirsek  pronasyon  ve  supinasyonu (eklem hareket açıklığı, dirsek  ve  el bileği) </a:t>
            </a:r>
          </a:p>
          <a:p>
            <a:endParaRPr lang="tr-TR" sz="2400"/>
          </a:p>
          <a:p>
            <a:r>
              <a:rPr lang="tr-TR" sz="2400"/>
              <a:t>8 - Yumruk yapma ve açma (eklem hareket açıklığı, el ve parmaklar)</a:t>
            </a:r>
          </a:p>
        </p:txBody>
      </p:sp>
    </p:spTree>
    <p:extLst>
      <p:ext uri="{BB962C8B-B14F-4D97-AF65-F5344CB8AC3E}">
        <p14:creationId xmlns:p14="http://schemas.microsoft.com/office/powerpoint/2010/main" val="412195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84F4E76-5902-E64B-B1ED-9975857C52FF}"/>
              </a:ext>
            </a:extLst>
          </p:cNvPr>
          <p:cNvSpPr txBox="1"/>
          <p:nvPr/>
        </p:nvSpPr>
        <p:spPr>
          <a:xfrm>
            <a:off x="496253" y="2809467"/>
            <a:ext cx="10869737" cy="3416320"/>
          </a:xfrm>
          <a:prstGeom prst="rect">
            <a:avLst/>
          </a:prstGeom>
          <a:noFill/>
        </p:spPr>
        <p:txBody>
          <a:bodyPr wrap="square">
            <a:spAutoFit/>
          </a:bodyPr>
          <a:lstStyle/>
          <a:p>
            <a:r>
              <a:rPr lang="tr-TR" sz="2400"/>
              <a:t>9 -  Sporcunun  arkası doktora dönük durur vaziyette iken inspeksiyon : (gövde ve</a:t>
            </a:r>
          </a:p>
          <a:p>
            <a:r>
              <a:rPr lang="tr-TR" sz="2400"/>
              <a:t> üst ekstremite simetrisi)                                                                 </a:t>
            </a:r>
          </a:p>
          <a:p>
            <a:endParaRPr lang="tr-TR" sz="2400"/>
          </a:p>
          <a:p>
            <a:r>
              <a:rPr lang="tr-TR" sz="2400"/>
              <a:t>10 - Omurga ekstansiyonu :  (spondilolizis, spondilolistezis) </a:t>
            </a:r>
          </a:p>
          <a:p>
            <a:endParaRPr lang="tr-TR" sz="2400"/>
          </a:p>
          <a:p>
            <a:r>
              <a:rPr lang="tr-TR" sz="2400"/>
              <a:t>11 -   Doktora önü  ve arkası dönük  vaziyette iken omurga fleksiyonu : </a:t>
            </a:r>
          </a:p>
          <a:p>
            <a:r>
              <a:rPr lang="tr-TR" sz="2400"/>
              <a:t>  (torasik ve lomber vertebra eklem hareket açıklığı, spinal kıvrım, hamstring esnekliği) </a:t>
            </a:r>
          </a:p>
          <a:p>
            <a:endParaRPr lang="tr-TR" sz="2400"/>
          </a:p>
          <a:p>
            <a:r>
              <a:rPr lang="tr-TR" sz="2400"/>
              <a:t>12 -   Alt ekstremite inspeksiyonu : (dizilim, simetri) </a:t>
            </a:r>
          </a:p>
        </p:txBody>
      </p:sp>
      <p:pic>
        <p:nvPicPr>
          <p:cNvPr id="4" name="Resim 4">
            <a:extLst>
              <a:ext uri="{FF2B5EF4-FFF2-40B4-BE49-F238E27FC236}">
                <a16:creationId xmlns:a16="http://schemas.microsoft.com/office/drawing/2014/main" xmlns="" id="{23CA161A-BD0D-E44F-9B26-51FB6D51C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23" y="544366"/>
            <a:ext cx="8128000" cy="2117060"/>
          </a:xfrm>
          <a:prstGeom prst="rect">
            <a:avLst/>
          </a:prstGeom>
        </p:spPr>
      </p:pic>
    </p:spTree>
    <p:extLst>
      <p:ext uri="{BB962C8B-B14F-4D97-AF65-F5344CB8AC3E}">
        <p14:creationId xmlns:p14="http://schemas.microsoft.com/office/powerpoint/2010/main" val="41411444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2D67DE7-ED24-1A44-97B5-842BD8E5FF76}"/>
              </a:ext>
            </a:extLst>
          </p:cNvPr>
          <p:cNvSpPr txBox="1"/>
          <p:nvPr/>
        </p:nvSpPr>
        <p:spPr>
          <a:xfrm rot="10800000" flipV="1">
            <a:off x="3905295" y="971756"/>
            <a:ext cx="8037138" cy="3416320"/>
          </a:xfrm>
          <a:prstGeom prst="rect">
            <a:avLst/>
          </a:prstGeom>
          <a:noFill/>
        </p:spPr>
        <p:txBody>
          <a:bodyPr wrap="square">
            <a:spAutoFit/>
          </a:bodyPr>
          <a:lstStyle/>
          <a:p>
            <a:r>
              <a:rPr lang="tr-TR" sz="2400"/>
              <a:t>13.    4 adım ‘’Ördek Yürüyüşü’’</a:t>
            </a:r>
          </a:p>
          <a:p>
            <a:r>
              <a:rPr lang="tr-TR" sz="2400"/>
              <a:t> (kalça-diz-ayak bileği hareket açıklığı, kuvvet, denge) </a:t>
            </a:r>
          </a:p>
          <a:p>
            <a:endParaRPr lang="tr-TR" sz="2400"/>
          </a:p>
          <a:p>
            <a:endParaRPr lang="tr-TR" sz="2400"/>
          </a:p>
          <a:p>
            <a:endParaRPr lang="tr-TR" sz="2400"/>
          </a:p>
          <a:p>
            <a:endParaRPr lang="tr-TR" sz="2400"/>
          </a:p>
          <a:p>
            <a:endParaRPr lang="tr-TR" sz="2400"/>
          </a:p>
          <a:p>
            <a:r>
              <a:rPr lang="tr-TR" sz="2400"/>
              <a:t>14.    Ayak parmakları ve topuklar  üzerinde durma </a:t>
            </a:r>
          </a:p>
          <a:p>
            <a:r>
              <a:rPr lang="tr-TR" sz="2400"/>
              <a:t>(baldır simetrisi, kuvvet, denge)</a:t>
            </a:r>
          </a:p>
        </p:txBody>
      </p:sp>
      <p:pic>
        <p:nvPicPr>
          <p:cNvPr id="4" name="Resim 4">
            <a:extLst>
              <a:ext uri="{FF2B5EF4-FFF2-40B4-BE49-F238E27FC236}">
                <a16:creationId xmlns:a16="http://schemas.microsoft.com/office/drawing/2014/main" xmlns="" id="{0FA97C4D-1D6D-FC4B-84C2-93B1FCFBE125}"/>
              </a:ext>
            </a:extLst>
          </p:cNvPr>
          <p:cNvPicPr>
            <a:picLocks noChangeAspect="1"/>
          </p:cNvPicPr>
          <p:nvPr/>
        </p:nvPicPr>
        <p:blipFill rotWithShape="1">
          <a:blip r:embed="rId2">
            <a:extLst>
              <a:ext uri="{28A0092B-C50C-407E-A947-70E740481C1C}">
                <a14:useLocalDpi xmlns:a14="http://schemas.microsoft.com/office/drawing/2010/main" val="0"/>
              </a:ext>
            </a:extLst>
          </a:blip>
          <a:srcRect r="61843"/>
          <a:stretch/>
        </p:blipFill>
        <p:spPr>
          <a:xfrm>
            <a:off x="1092349" y="240407"/>
            <a:ext cx="2122507" cy="2076450"/>
          </a:xfrm>
          <a:prstGeom prst="rect">
            <a:avLst/>
          </a:prstGeom>
        </p:spPr>
      </p:pic>
      <p:pic>
        <p:nvPicPr>
          <p:cNvPr id="7" name="Resim 4">
            <a:extLst>
              <a:ext uri="{FF2B5EF4-FFF2-40B4-BE49-F238E27FC236}">
                <a16:creationId xmlns:a16="http://schemas.microsoft.com/office/drawing/2014/main" xmlns="" id="{AB27BE06-2912-6843-95E7-AE8BA9F65FE6}"/>
              </a:ext>
            </a:extLst>
          </p:cNvPr>
          <p:cNvPicPr>
            <a:picLocks noChangeAspect="1"/>
          </p:cNvPicPr>
          <p:nvPr/>
        </p:nvPicPr>
        <p:blipFill rotWithShape="1">
          <a:blip r:embed="rId2">
            <a:extLst>
              <a:ext uri="{28A0092B-C50C-407E-A947-70E740481C1C}">
                <a14:useLocalDpi xmlns:a14="http://schemas.microsoft.com/office/drawing/2010/main" val="0"/>
              </a:ext>
            </a:extLst>
          </a:blip>
          <a:srcRect l="48799"/>
          <a:stretch/>
        </p:blipFill>
        <p:spPr>
          <a:xfrm>
            <a:off x="729545" y="2633640"/>
            <a:ext cx="2848114" cy="2076450"/>
          </a:xfrm>
          <a:prstGeom prst="rect">
            <a:avLst/>
          </a:prstGeom>
        </p:spPr>
      </p:pic>
    </p:spTree>
    <p:extLst>
      <p:ext uri="{BB962C8B-B14F-4D97-AF65-F5344CB8AC3E}">
        <p14:creationId xmlns:p14="http://schemas.microsoft.com/office/powerpoint/2010/main" val="40620507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D9BC9BF7-D9BE-4640-A5B0-BDD07C35B77E}"/>
              </a:ext>
            </a:extLst>
          </p:cNvPr>
          <p:cNvSpPr txBox="1"/>
          <p:nvPr/>
        </p:nvSpPr>
        <p:spPr>
          <a:xfrm>
            <a:off x="809108" y="751344"/>
            <a:ext cx="10399736" cy="4093428"/>
          </a:xfrm>
          <a:prstGeom prst="rect">
            <a:avLst/>
          </a:prstGeom>
          <a:noFill/>
        </p:spPr>
        <p:txBody>
          <a:bodyPr wrap="square">
            <a:spAutoFit/>
          </a:bodyPr>
          <a:lstStyle/>
          <a:p>
            <a:r>
              <a:rPr lang="tr-TR" sz="3200" b="1"/>
              <a:t>3. TETKİKLER</a:t>
            </a:r>
            <a:r>
              <a:rPr lang="tr-TR" sz="2400" b="1"/>
              <a:t>: </a:t>
            </a:r>
          </a:p>
          <a:p>
            <a:r>
              <a:rPr lang="tr-TR" sz="2400" b="1"/>
              <a:t>                </a:t>
            </a:r>
          </a:p>
          <a:p>
            <a:endParaRPr lang="tr-TR" sz="2400" b="1"/>
          </a:p>
          <a:p>
            <a:pPr marL="571500" indent="-571500">
              <a:buFont typeface="Arial" panose="020B0604020202020204" pitchFamily="34" charset="0"/>
              <a:buChar char="•"/>
            </a:pPr>
            <a:r>
              <a:rPr lang="tr-TR" sz="3600" b="1"/>
              <a:t>     EKG  :    </a:t>
            </a:r>
          </a:p>
          <a:p>
            <a:endParaRPr lang="tr-TR" sz="2400" b="1"/>
          </a:p>
          <a:p>
            <a:r>
              <a:rPr lang="tr-TR" sz="2400" b="1"/>
              <a:t> spora  katılım  raporu  verilecek  kişilerin  tamamında 12  derivasyonlu       EKG’nin  yılda  bir  kez  çekilmesi  uygun görülmektedir. </a:t>
            </a:r>
          </a:p>
          <a:p>
            <a:endParaRPr lang="tr-TR" sz="2400" b="1"/>
          </a:p>
          <a:p>
            <a:endParaRPr lang="tr-TR" sz="2400" b="1"/>
          </a:p>
        </p:txBody>
      </p:sp>
    </p:spTree>
    <p:extLst>
      <p:ext uri="{BB962C8B-B14F-4D97-AF65-F5344CB8AC3E}">
        <p14:creationId xmlns:p14="http://schemas.microsoft.com/office/powerpoint/2010/main" val="23109135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1DADE215-8D52-8841-94E5-942A096C5A38}"/>
              </a:ext>
            </a:extLst>
          </p:cNvPr>
          <p:cNvSpPr txBox="1"/>
          <p:nvPr/>
        </p:nvSpPr>
        <p:spPr>
          <a:xfrm>
            <a:off x="3291092" y="394692"/>
            <a:ext cx="5609815" cy="830997"/>
          </a:xfrm>
          <a:prstGeom prst="rect">
            <a:avLst/>
          </a:prstGeom>
          <a:noFill/>
        </p:spPr>
        <p:txBody>
          <a:bodyPr wrap="square" rtlCol="0">
            <a:spAutoFit/>
          </a:bodyPr>
          <a:lstStyle/>
          <a:p>
            <a:pPr algn="l"/>
            <a:r>
              <a:rPr lang="tr-TR" sz="2400" b="1">
                <a:solidFill>
                  <a:srgbClr val="FF0000"/>
                </a:solidFill>
              </a:rPr>
              <a:t>NORMAL  EKG  BULGULARI : </a:t>
            </a:r>
          </a:p>
          <a:p>
            <a:pPr algn="l"/>
            <a:endParaRPr lang="tr-TR" sz="2400"/>
          </a:p>
        </p:txBody>
      </p:sp>
      <p:sp>
        <p:nvSpPr>
          <p:cNvPr id="7" name="Metin kutusu 6">
            <a:extLst>
              <a:ext uri="{FF2B5EF4-FFF2-40B4-BE49-F238E27FC236}">
                <a16:creationId xmlns:a16="http://schemas.microsoft.com/office/drawing/2014/main" xmlns="" id="{472CFD6E-7008-8B40-AC04-29753D896986}"/>
              </a:ext>
            </a:extLst>
          </p:cNvPr>
          <p:cNvSpPr txBox="1"/>
          <p:nvPr/>
        </p:nvSpPr>
        <p:spPr>
          <a:xfrm>
            <a:off x="3862143" y="1225689"/>
            <a:ext cx="7454582" cy="5632311"/>
          </a:xfrm>
          <a:prstGeom prst="rect">
            <a:avLst/>
          </a:prstGeom>
          <a:noFill/>
        </p:spPr>
        <p:txBody>
          <a:bodyPr wrap="square" rtlCol="0">
            <a:spAutoFit/>
          </a:bodyPr>
          <a:lstStyle/>
          <a:p>
            <a:pPr marL="342900" indent="-342900" algn="l">
              <a:buFont typeface="Arial" panose="020B0604020202020204" pitchFamily="34" charset="0"/>
              <a:buChar char="•"/>
            </a:pPr>
            <a:r>
              <a:rPr lang="tr-TR" sz="2000"/>
              <a:t>Artmış  QRS voltajı</a:t>
            </a:r>
          </a:p>
          <a:p>
            <a:pPr marL="342900" indent="-342900" algn="l">
              <a:buFont typeface="Arial" panose="020B0604020202020204" pitchFamily="34" charset="0"/>
              <a:buChar char="•"/>
            </a:pPr>
            <a:endParaRPr lang="tr-TR" sz="2000"/>
          </a:p>
          <a:p>
            <a:pPr marL="342900" indent="-342900" algn="l">
              <a:buFont typeface="Arial" panose="020B0604020202020204" pitchFamily="34" charset="0"/>
              <a:buChar char="•"/>
            </a:pPr>
            <a:r>
              <a:rPr lang="tr-TR" sz="2000"/>
              <a:t>İnkomplet dal bloğu</a:t>
            </a:r>
          </a:p>
          <a:p>
            <a:pPr marL="342900" indent="-342900" algn="l">
              <a:buFont typeface="Arial" panose="020B0604020202020204" pitchFamily="34" charset="0"/>
              <a:buChar char="•"/>
            </a:pPr>
            <a:endParaRPr lang="tr-TR" sz="2000"/>
          </a:p>
          <a:p>
            <a:pPr marL="342900" indent="-342900" algn="l">
              <a:buFont typeface="Arial" panose="020B0604020202020204" pitchFamily="34" charset="0"/>
              <a:buChar char="•"/>
            </a:pPr>
            <a:r>
              <a:rPr lang="tr-TR" sz="2000"/>
              <a:t>Erken repolarizasyon/ST segment elevayonu </a:t>
            </a:r>
          </a:p>
          <a:p>
            <a:pPr marL="342900" indent="-342900" algn="l">
              <a:buFont typeface="Arial" panose="020B0604020202020204" pitchFamily="34" charset="0"/>
              <a:buChar char="•"/>
            </a:pPr>
            <a:endParaRPr lang="tr-TR" sz="2000"/>
          </a:p>
          <a:p>
            <a:pPr marL="342900" indent="-342900" algn="l">
              <a:buFont typeface="Arial" panose="020B0604020202020204" pitchFamily="34" charset="0"/>
              <a:buChar char="•"/>
            </a:pPr>
            <a:r>
              <a:rPr lang="tr-TR" sz="2000"/>
              <a:t>V1-V4 ‘te ST  elevayonu takip eden T dalgası inversiyonu </a:t>
            </a:r>
          </a:p>
          <a:p>
            <a:pPr marL="342900" indent="-342900" algn="l">
              <a:buFont typeface="Arial" panose="020B0604020202020204" pitchFamily="34" charset="0"/>
              <a:buChar char="•"/>
            </a:pPr>
            <a:endParaRPr lang="tr-TR" sz="2000"/>
          </a:p>
          <a:p>
            <a:pPr marL="342900" indent="-342900" algn="l">
              <a:buFont typeface="Arial" panose="020B0604020202020204" pitchFamily="34" charset="0"/>
              <a:buChar char="•"/>
            </a:pPr>
            <a:r>
              <a:rPr lang="tr-TR" sz="2000"/>
              <a:t>&lt; 16 yaş , V1- V3 ‘ te T dalgası inversiyonu</a:t>
            </a:r>
          </a:p>
          <a:p>
            <a:pPr marL="342900" indent="-342900" algn="l">
              <a:buFont typeface="Arial" panose="020B0604020202020204" pitchFamily="34" charset="0"/>
              <a:buChar char="•"/>
            </a:pPr>
            <a:endParaRPr lang="tr-TR" sz="2000"/>
          </a:p>
          <a:p>
            <a:pPr marL="342900" indent="-342900" algn="l">
              <a:buFont typeface="Arial" panose="020B0604020202020204" pitchFamily="34" charset="0"/>
              <a:buChar char="•"/>
            </a:pPr>
            <a:r>
              <a:rPr lang="tr-TR" sz="2000"/>
              <a:t>Sinüs bradikardisi /aritmisi </a:t>
            </a:r>
          </a:p>
          <a:p>
            <a:pPr marL="342900" indent="-342900" algn="l">
              <a:buFont typeface="Arial" panose="020B0604020202020204" pitchFamily="34" charset="0"/>
              <a:buChar char="•"/>
            </a:pPr>
            <a:endParaRPr lang="tr-TR" sz="2000"/>
          </a:p>
          <a:p>
            <a:pPr marL="342900" indent="-342900" algn="l">
              <a:buFont typeface="Arial" panose="020B0604020202020204" pitchFamily="34" charset="0"/>
              <a:buChar char="•"/>
            </a:pPr>
            <a:r>
              <a:rPr lang="tr-TR" sz="2000"/>
              <a:t>Atopik atrial veya kavşak ritm </a:t>
            </a:r>
          </a:p>
          <a:p>
            <a:pPr marL="457200" indent="-457200" algn="l">
              <a:buFont typeface="Arial" panose="020B0604020202020204" pitchFamily="34" charset="0"/>
              <a:buChar char="•"/>
            </a:pPr>
            <a:endParaRPr lang="tr-TR" sz="2000"/>
          </a:p>
          <a:p>
            <a:pPr marL="457200" indent="-457200" algn="l">
              <a:buFont typeface="Arial" panose="020B0604020202020204" pitchFamily="34" charset="0"/>
              <a:buChar char="•"/>
            </a:pPr>
            <a:r>
              <a:rPr lang="tr-TR" sz="2000"/>
              <a:t>1. Derece AV blok </a:t>
            </a:r>
          </a:p>
          <a:p>
            <a:pPr marL="342900" indent="-342900" algn="l">
              <a:buFont typeface="Arial" panose="020B0604020202020204" pitchFamily="34" charset="0"/>
              <a:buChar char="•"/>
            </a:pPr>
            <a:endParaRPr lang="tr-TR" sz="2000"/>
          </a:p>
          <a:p>
            <a:pPr marL="342900" indent="-342900" algn="l">
              <a:buFont typeface="Arial" panose="020B0604020202020204" pitchFamily="34" charset="0"/>
              <a:buChar char="•"/>
            </a:pPr>
            <a:r>
              <a:rPr lang="tr-TR" sz="2000"/>
              <a:t>Moritz tıp 1, 2. derece AV blok </a:t>
            </a:r>
          </a:p>
          <a:p>
            <a:pPr marL="342900" indent="-342900" algn="l">
              <a:buFont typeface="Arial" panose="020B0604020202020204" pitchFamily="34" charset="0"/>
              <a:buChar char="•"/>
            </a:pPr>
            <a:endParaRPr lang="tr-TR" sz="2000"/>
          </a:p>
        </p:txBody>
      </p:sp>
    </p:spTree>
    <p:extLst>
      <p:ext uri="{BB962C8B-B14F-4D97-AF65-F5344CB8AC3E}">
        <p14:creationId xmlns:p14="http://schemas.microsoft.com/office/powerpoint/2010/main" val="4101205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66A47D88-D4F3-E942-88FF-53C8AD23F563}"/>
              </a:ext>
            </a:extLst>
          </p:cNvPr>
          <p:cNvSpPr txBox="1"/>
          <p:nvPr/>
        </p:nvSpPr>
        <p:spPr>
          <a:xfrm>
            <a:off x="3445504" y="949353"/>
            <a:ext cx="8368911" cy="1692771"/>
          </a:xfrm>
          <a:prstGeom prst="rect">
            <a:avLst/>
          </a:prstGeom>
          <a:noFill/>
        </p:spPr>
        <p:txBody>
          <a:bodyPr wrap="square" rtlCol="0">
            <a:spAutoFit/>
          </a:bodyPr>
          <a:lstStyle/>
          <a:p>
            <a:pPr algn="l"/>
            <a:r>
              <a:rPr lang="tr-TR" sz="2800" b="1">
                <a:solidFill>
                  <a:srgbClr val="FF0000"/>
                </a:solidFill>
              </a:rPr>
              <a:t>SINIRDA  EKG BULGULARI : </a:t>
            </a:r>
            <a:r>
              <a:rPr lang="tr-TR" sz="2800" b="1"/>
              <a:t> </a:t>
            </a:r>
          </a:p>
          <a:p>
            <a:pPr algn="l"/>
            <a:endParaRPr lang="tr-TR" sz="2800"/>
          </a:p>
          <a:p>
            <a:pPr algn="l"/>
            <a:r>
              <a:rPr lang="tr-TR" sz="2400"/>
              <a:t>2 tanesi ( veya daha fazlası ) varsa  veya</a:t>
            </a:r>
          </a:p>
          <a:p>
            <a:pPr algn="l"/>
            <a:r>
              <a:rPr lang="tr-TR" sz="2400"/>
              <a:t>1 tanesi + aile öyküsü pozitifi  ise   sevk</a:t>
            </a:r>
          </a:p>
        </p:txBody>
      </p:sp>
      <p:sp>
        <p:nvSpPr>
          <p:cNvPr id="5" name="Metin kutusu 4">
            <a:extLst>
              <a:ext uri="{FF2B5EF4-FFF2-40B4-BE49-F238E27FC236}">
                <a16:creationId xmlns:a16="http://schemas.microsoft.com/office/drawing/2014/main" xmlns="" id="{7B646CEA-8F66-4541-B3FD-884DDA9E2299}"/>
              </a:ext>
            </a:extLst>
          </p:cNvPr>
          <p:cNvSpPr txBox="1"/>
          <p:nvPr/>
        </p:nvSpPr>
        <p:spPr>
          <a:xfrm>
            <a:off x="3445504" y="3429000"/>
            <a:ext cx="5674545" cy="2616101"/>
          </a:xfrm>
          <a:prstGeom prst="rect">
            <a:avLst/>
          </a:prstGeom>
          <a:noFill/>
        </p:spPr>
        <p:txBody>
          <a:bodyPr wrap="square" rtlCol="0">
            <a:spAutoFit/>
          </a:bodyPr>
          <a:lstStyle/>
          <a:p>
            <a:pPr marL="342900" indent="-342900" algn="l">
              <a:buFont typeface="Arial" panose="020B0604020202020204" pitchFamily="34" charset="0"/>
              <a:buChar char="•"/>
            </a:pPr>
            <a:r>
              <a:rPr lang="tr-TR" sz="2800" b="1"/>
              <a:t>Sol veya sağ aks deviasyonu </a:t>
            </a:r>
          </a:p>
          <a:p>
            <a:pPr marL="342900" indent="-342900" algn="l">
              <a:buFont typeface="Arial" panose="020B0604020202020204" pitchFamily="34" charset="0"/>
              <a:buChar char="•"/>
            </a:pPr>
            <a:endParaRPr lang="tr-TR" sz="2800" b="1"/>
          </a:p>
          <a:p>
            <a:pPr marL="342900" indent="-342900" algn="l">
              <a:buFont typeface="Arial" panose="020B0604020202020204" pitchFamily="34" charset="0"/>
              <a:buChar char="•"/>
            </a:pPr>
            <a:r>
              <a:rPr lang="tr-TR" sz="2800" b="1"/>
              <a:t>Sol veya </a:t>
            </a:r>
            <a:r>
              <a:rPr lang="en-GB" sz="2800" b="1"/>
              <a:t>sağ </a:t>
            </a:r>
            <a:r>
              <a:rPr lang="tr-TR" sz="2800" b="1"/>
              <a:t>atrial  genişleme </a:t>
            </a:r>
          </a:p>
          <a:p>
            <a:pPr marL="342900" indent="-342900" algn="l">
              <a:buFont typeface="Arial" panose="020B0604020202020204" pitchFamily="34" charset="0"/>
              <a:buChar char="•"/>
            </a:pPr>
            <a:endParaRPr lang="tr-TR" sz="2800" b="1"/>
          </a:p>
          <a:p>
            <a:pPr marL="342900" indent="-342900" algn="l">
              <a:buFont typeface="Arial" panose="020B0604020202020204" pitchFamily="34" charset="0"/>
              <a:buChar char="•"/>
            </a:pPr>
            <a:r>
              <a:rPr lang="tr-TR" sz="2800" b="1"/>
              <a:t>Komplet dal bloğu</a:t>
            </a:r>
          </a:p>
          <a:p>
            <a:pPr algn="l"/>
            <a:endParaRPr lang="tr-TR" sz="2400"/>
          </a:p>
        </p:txBody>
      </p:sp>
    </p:spTree>
    <p:extLst>
      <p:ext uri="{BB962C8B-B14F-4D97-AF65-F5344CB8AC3E}">
        <p14:creationId xmlns:p14="http://schemas.microsoft.com/office/powerpoint/2010/main" val="27177901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DEC87739-D8CC-5C41-AEE3-F91AA2D33C4B}"/>
              </a:ext>
            </a:extLst>
          </p:cNvPr>
          <p:cNvSpPr txBox="1"/>
          <p:nvPr/>
        </p:nvSpPr>
        <p:spPr>
          <a:xfrm rot="10800000" flipV="1">
            <a:off x="2243926" y="1071957"/>
            <a:ext cx="7400641" cy="954107"/>
          </a:xfrm>
          <a:prstGeom prst="rect">
            <a:avLst/>
          </a:prstGeom>
          <a:noFill/>
        </p:spPr>
        <p:txBody>
          <a:bodyPr wrap="square" rtlCol="0">
            <a:spAutoFit/>
          </a:bodyPr>
          <a:lstStyle/>
          <a:p>
            <a:pPr algn="l"/>
            <a:r>
              <a:rPr lang="tr-TR" sz="2800" b="1">
                <a:solidFill>
                  <a:srgbClr val="FF0000"/>
                </a:solidFill>
              </a:rPr>
              <a:t>ANORMAL  EKG  BULGULARI : </a:t>
            </a:r>
          </a:p>
          <a:p>
            <a:pPr algn="l"/>
            <a:r>
              <a:rPr lang="tr-TR" sz="2800" b="1"/>
              <a:t>            ( sevk  edilir ) </a:t>
            </a:r>
          </a:p>
        </p:txBody>
      </p:sp>
      <p:sp>
        <p:nvSpPr>
          <p:cNvPr id="5" name="Metin kutusu 4">
            <a:extLst>
              <a:ext uri="{FF2B5EF4-FFF2-40B4-BE49-F238E27FC236}">
                <a16:creationId xmlns:a16="http://schemas.microsoft.com/office/drawing/2014/main" xmlns="" id="{A0EAE3BE-0D01-FD4A-82EC-5865E11FD26A}"/>
              </a:ext>
            </a:extLst>
          </p:cNvPr>
          <p:cNvSpPr txBox="1"/>
          <p:nvPr/>
        </p:nvSpPr>
        <p:spPr>
          <a:xfrm>
            <a:off x="1197480" y="2516218"/>
            <a:ext cx="5671956" cy="3416320"/>
          </a:xfrm>
          <a:prstGeom prst="rect">
            <a:avLst/>
          </a:prstGeom>
          <a:noFill/>
        </p:spPr>
        <p:txBody>
          <a:bodyPr wrap="square" rtlCol="0">
            <a:spAutoFit/>
          </a:bodyPr>
          <a:lstStyle/>
          <a:p>
            <a:pPr marL="342900" indent="-342900" algn="l">
              <a:buFont typeface="Arial" panose="020B0604020202020204" pitchFamily="34" charset="0"/>
              <a:buChar char="•"/>
            </a:pPr>
            <a:r>
              <a:rPr lang="tr-TR" sz="2400"/>
              <a:t>T dalgası  inversiyonu</a:t>
            </a:r>
          </a:p>
          <a:p>
            <a:pPr marL="342900" indent="-342900" algn="l">
              <a:buFont typeface="Arial" panose="020B0604020202020204" pitchFamily="34" charset="0"/>
              <a:buChar char="•"/>
            </a:pPr>
            <a:r>
              <a:rPr lang="tr-TR" sz="2400"/>
              <a:t>ST  segment  depresyonu </a:t>
            </a:r>
          </a:p>
          <a:p>
            <a:pPr marL="342900" indent="-342900" algn="l">
              <a:buFont typeface="Arial" panose="020B0604020202020204" pitchFamily="34" charset="0"/>
              <a:buChar char="•"/>
            </a:pPr>
            <a:r>
              <a:rPr lang="tr-TR" sz="2400"/>
              <a:t>Patolojik  QT dalgaları</a:t>
            </a:r>
          </a:p>
          <a:p>
            <a:pPr marL="342900" indent="-342900" algn="l">
              <a:buFont typeface="Arial" panose="020B0604020202020204" pitchFamily="34" charset="0"/>
              <a:buChar char="•"/>
            </a:pPr>
            <a:r>
              <a:rPr lang="tr-TR" sz="2400"/>
              <a:t>Komplet sol dal bloğu</a:t>
            </a:r>
          </a:p>
          <a:p>
            <a:pPr marL="342900" indent="-342900" algn="l">
              <a:buFont typeface="Arial" panose="020B0604020202020204" pitchFamily="34" charset="0"/>
              <a:buChar char="•"/>
            </a:pPr>
            <a:r>
              <a:rPr lang="tr-TR" sz="2400"/>
              <a:t>QRS </a:t>
            </a:r>
            <a:r>
              <a:rPr lang="tr-TR" sz="2400" u="sng"/>
              <a:t>&gt;</a:t>
            </a:r>
            <a:r>
              <a:rPr lang="tr-TR" sz="2400"/>
              <a:t> 140 ms</a:t>
            </a:r>
          </a:p>
          <a:p>
            <a:pPr marL="342900" indent="-342900" algn="l">
              <a:buFont typeface="Arial" panose="020B0604020202020204" pitchFamily="34" charset="0"/>
              <a:buChar char="•"/>
            </a:pPr>
            <a:r>
              <a:rPr lang="tr-TR" sz="2400"/>
              <a:t>Epsilon dalgası</a:t>
            </a:r>
          </a:p>
          <a:p>
            <a:pPr marL="342900" indent="-342900" algn="l">
              <a:buFont typeface="Arial" panose="020B0604020202020204" pitchFamily="34" charset="0"/>
              <a:buChar char="•"/>
            </a:pPr>
            <a:r>
              <a:rPr lang="tr-TR" sz="2400"/>
              <a:t>Venrüler preeksitasyon</a:t>
            </a:r>
          </a:p>
          <a:p>
            <a:pPr marL="342900" indent="-342900" algn="l">
              <a:buFont typeface="Arial" panose="020B0604020202020204" pitchFamily="34" charset="0"/>
              <a:buChar char="•"/>
            </a:pPr>
            <a:r>
              <a:rPr lang="tr-TR" sz="2400"/>
              <a:t>Uzamış QT  aralığı</a:t>
            </a:r>
          </a:p>
          <a:p>
            <a:pPr algn="l"/>
            <a:endParaRPr lang="tr-TR" sz="2400"/>
          </a:p>
        </p:txBody>
      </p:sp>
      <p:sp>
        <p:nvSpPr>
          <p:cNvPr id="6" name="Metin kutusu 5">
            <a:extLst>
              <a:ext uri="{FF2B5EF4-FFF2-40B4-BE49-F238E27FC236}">
                <a16:creationId xmlns:a16="http://schemas.microsoft.com/office/drawing/2014/main" xmlns="" id="{BD155E67-B93C-0D4C-8432-E4BCFA6FA7AF}"/>
              </a:ext>
            </a:extLst>
          </p:cNvPr>
          <p:cNvSpPr txBox="1"/>
          <p:nvPr/>
        </p:nvSpPr>
        <p:spPr>
          <a:xfrm>
            <a:off x="5180881" y="2516218"/>
            <a:ext cx="1828800" cy="1828800"/>
          </a:xfrm>
          <a:prstGeom prst="rect">
            <a:avLst/>
          </a:prstGeom>
          <a:noFill/>
        </p:spPr>
        <p:txBody>
          <a:bodyPr wrap="square" rtlCol="0">
            <a:spAutoFit/>
          </a:bodyPr>
          <a:lstStyle/>
          <a:p>
            <a:pPr algn="l"/>
            <a:endParaRPr lang="tr-TR"/>
          </a:p>
        </p:txBody>
      </p:sp>
      <p:sp>
        <p:nvSpPr>
          <p:cNvPr id="7" name="Metin kutusu 6">
            <a:extLst>
              <a:ext uri="{FF2B5EF4-FFF2-40B4-BE49-F238E27FC236}">
                <a16:creationId xmlns:a16="http://schemas.microsoft.com/office/drawing/2014/main" xmlns="" id="{1D78F1F3-4350-9B40-A70C-728F1FB15B44}"/>
              </a:ext>
            </a:extLst>
          </p:cNvPr>
          <p:cNvSpPr txBox="1"/>
          <p:nvPr/>
        </p:nvSpPr>
        <p:spPr>
          <a:xfrm>
            <a:off x="5849743" y="2362596"/>
            <a:ext cx="5456194" cy="3416320"/>
          </a:xfrm>
          <a:prstGeom prst="rect">
            <a:avLst/>
          </a:prstGeom>
          <a:noFill/>
        </p:spPr>
        <p:txBody>
          <a:bodyPr wrap="square" rtlCol="0">
            <a:spAutoFit/>
          </a:bodyPr>
          <a:lstStyle/>
          <a:p>
            <a:pPr marL="342900" indent="-342900" algn="l">
              <a:buFont typeface="Arial" panose="020B0604020202020204" pitchFamily="34" charset="0"/>
              <a:buChar char="•"/>
            </a:pPr>
            <a:r>
              <a:rPr lang="tr-TR" sz="2400" dirty="0" err="1"/>
              <a:t>Brugada</a:t>
            </a:r>
            <a:r>
              <a:rPr lang="tr-TR" sz="2400" dirty="0"/>
              <a:t> tıp 1 </a:t>
            </a:r>
            <a:r>
              <a:rPr lang="tr-TR" sz="2400" dirty="0" err="1"/>
              <a:t>paterni</a:t>
            </a:r>
            <a:endParaRPr lang="tr-TR" sz="2400" dirty="0"/>
          </a:p>
          <a:p>
            <a:pPr marL="342900" indent="-342900" algn="l">
              <a:buFont typeface="Arial" panose="020B0604020202020204" pitchFamily="34" charset="0"/>
              <a:buChar char="•"/>
            </a:pPr>
            <a:r>
              <a:rPr lang="tr-TR" sz="2400" dirty="0"/>
              <a:t>Belirgin sinüs </a:t>
            </a:r>
            <a:r>
              <a:rPr lang="tr-TR" sz="2400" dirty="0" err="1"/>
              <a:t>bradikardisi</a:t>
            </a:r>
            <a:r>
              <a:rPr lang="tr-TR" sz="2400" dirty="0"/>
              <a:t> &lt;30 atma/</a:t>
            </a:r>
            <a:r>
              <a:rPr lang="tr-TR" sz="2400" dirty="0" err="1"/>
              <a:t>dk</a:t>
            </a:r>
            <a:endParaRPr lang="tr-TR" sz="2400" dirty="0"/>
          </a:p>
          <a:p>
            <a:pPr marL="342900" indent="-342900" algn="l">
              <a:buFont typeface="Arial" panose="020B0604020202020204" pitchFamily="34" charset="0"/>
              <a:buChar char="•"/>
            </a:pPr>
            <a:r>
              <a:rPr lang="tr-TR" sz="2400" dirty="0"/>
              <a:t>PR aralığı  </a:t>
            </a:r>
            <a:r>
              <a:rPr lang="tr-TR" sz="2400" u="sng" dirty="0"/>
              <a:t>&gt;</a:t>
            </a:r>
            <a:r>
              <a:rPr lang="tr-TR" sz="2400" dirty="0"/>
              <a:t> 400 </a:t>
            </a:r>
            <a:r>
              <a:rPr lang="tr-TR" sz="2400" dirty="0" err="1"/>
              <a:t>ms</a:t>
            </a:r>
            <a:endParaRPr lang="tr-TR" sz="2400" dirty="0"/>
          </a:p>
          <a:p>
            <a:pPr marL="342900" indent="-342900" algn="l">
              <a:buFont typeface="Arial" panose="020B0604020202020204" pitchFamily="34" charset="0"/>
              <a:buChar char="•"/>
            </a:pPr>
            <a:r>
              <a:rPr lang="tr-TR" sz="2400" dirty="0" err="1" smtClean="0"/>
              <a:t>Mobitz</a:t>
            </a:r>
            <a:r>
              <a:rPr lang="tr-TR" sz="2400" dirty="0" smtClean="0"/>
              <a:t> </a:t>
            </a:r>
            <a:r>
              <a:rPr lang="tr-TR" sz="2400" dirty="0"/>
              <a:t>tip 2 derece AV blok </a:t>
            </a:r>
          </a:p>
          <a:p>
            <a:pPr marL="342900" indent="-342900" algn="l">
              <a:buFont typeface="Arial" panose="020B0604020202020204" pitchFamily="34" charset="0"/>
              <a:buChar char="•"/>
            </a:pPr>
            <a:r>
              <a:rPr lang="tr-TR" sz="2400" dirty="0"/>
              <a:t>3.Derece AV blok</a:t>
            </a:r>
          </a:p>
          <a:p>
            <a:pPr marL="342900" indent="-342900" algn="l">
              <a:buFont typeface="Arial" panose="020B0604020202020204" pitchFamily="34" charset="0"/>
              <a:buChar char="•"/>
            </a:pPr>
            <a:r>
              <a:rPr lang="tr-TR" sz="2400" u="sng" dirty="0"/>
              <a:t>&gt;</a:t>
            </a:r>
            <a:r>
              <a:rPr lang="tr-TR" sz="2400" dirty="0"/>
              <a:t> 2 </a:t>
            </a:r>
            <a:r>
              <a:rPr lang="tr-TR" sz="2400" dirty="0" err="1"/>
              <a:t>prematür</a:t>
            </a:r>
            <a:r>
              <a:rPr lang="tr-TR" sz="2400" dirty="0"/>
              <a:t> </a:t>
            </a:r>
            <a:r>
              <a:rPr lang="tr-TR" sz="2400" dirty="0" err="1"/>
              <a:t>ventriküler</a:t>
            </a:r>
            <a:r>
              <a:rPr lang="tr-TR" sz="2400" dirty="0"/>
              <a:t> atım</a:t>
            </a:r>
          </a:p>
          <a:p>
            <a:pPr marL="342900" indent="-342900" algn="l">
              <a:buFont typeface="Arial" panose="020B0604020202020204" pitchFamily="34" charset="0"/>
              <a:buChar char="•"/>
            </a:pPr>
            <a:r>
              <a:rPr lang="tr-TR" sz="2400" dirty="0" err="1"/>
              <a:t>Atrial</a:t>
            </a:r>
            <a:r>
              <a:rPr lang="tr-TR" sz="2400" dirty="0"/>
              <a:t> </a:t>
            </a:r>
            <a:r>
              <a:rPr lang="tr-TR" sz="2400" dirty="0" err="1"/>
              <a:t>taşiritmiler</a:t>
            </a:r>
            <a:r>
              <a:rPr lang="tr-TR" sz="2400" dirty="0"/>
              <a:t> </a:t>
            </a:r>
          </a:p>
          <a:p>
            <a:pPr marL="342900" indent="-342900" algn="l">
              <a:buFont typeface="Arial" panose="020B0604020202020204" pitchFamily="34" charset="0"/>
              <a:buChar char="•"/>
            </a:pPr>
            <a:r>
              <a:rPr lang="tr-TR" sz="2400" dirty="0" err="1"/>
              <a:t>Ventriküler</a:t>
            </a:r>
            <a:r>
              <a:rPr lang="tr-TR" sz="2400" dirty="0"/>
              <a:t>  aritmiler </a:t>
            </a:r>
          </a:p>
          <a:p>
            <a:pPr algn="l"/>
            <a:endParaRPr lang="tr-TR" sz="2400" dirty="0"/>
          </a:p>
        </p:txBody>
      </p:sp>
    </p:spTree>
    <p:extLst>
      <p:ext uri="{BB962C8B-B14F-4D97-AF65-F5344CB8AC3E}">
        <p14:creationId xmlns:p14="http://schemas.microsoft.com/office/powerpoint/2010/main" val="41058684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DEBF74B3-7F3F-6A4F-B620-4BD30353AA47}"/>
              </a:ext>
            </a:extLst>
          </p:cNvPr>
          <p:cNvSpPr txBox="1"/>
          <p:nvPr/>
        </p:nvSpPr>
        <p:spPr>
          <a:xfrm>
            <a:off x="302067" y="312855"/>
            <a:ext cx="12233713" cy="830997"/>
          </a:xfrm>
          <a:prstGeom prst="rect">
            <a:avLst/>
          </a:prstGeom>
          <a:noFill/>
        </p:spPr>
        <p:txBody>
          <a:bodyPr wrap="square">
            <a:spAutoFit/>
          </a:bodyPr>
          <a:lstStyle/>
          <a:p>
            <a:r>
              <a:rPr lang="tr-TR" sz="2400" b="1" u="sng"/>
              <a:t>EKG’ye  ek  olarak,  öykü  ve  muayene  bulgularına  göre  hekim tarafından gerekli görüldüğünde şu tetkikler istenebilir:</a:t>
            </a:r>
            <a:endParaRPr lang="tr-TR" sz="2400" u="sng"/>
          </a:p>
        </p:txBody>
      </p:sp>
      <p:sp>
        <p:nvSpPr>
          <p:cNvPr id="5" name="Metin kutusu 4">
            <a:extLst>
              <a:ext uri="{FF2B5EF4-FFF2-40B4-BE49-F238E27FC236}">
                <a16:creationId xmlns:a16="http://schemas.microsoft.com/office/drawing/2014/main" xmlns="" id="{BEF7115A-7A10-9040-B4F8-86A5BED512E9}"/>
              </a:ext>
            </a:extLst>
          </p:cNvPr>
          <p:cNvSpPr txBox="1"/>
          <p:nvPr/>
        </p:nvSpPr>
        <p:spPr>
          <a:xfrm>
            <a:off x="679651" y="1305362"/>
            <a:ext cx="11512349" cy="4955203"/>
          </a:xfrm>
          <a:prstGeom prst="rect">
            <a:avLst/>
          </a:prstGeom>
          <a:noFill/>
        </p:spPr>
        <p:txBody>
          <a:bodyPr wrap="square">
            <a:spAutoFit/>
          </a:bodyPr>
          <a:lstStyle/>
          <a:p>
            <a:r>
              <a:rPr lang="tr-TR" sz="2800" b="1">
                <a:solidFill>
                  <a:srgbClr val="FF0000"/>
                </a:solidFill>
              </a:rPr>
              <a:t>Laboratuvar: </a:t>
            </a:r>
          </a:p>
          <a:p>
            <a:endParaRPr lang="tr-TR" sz="2400" b="1"/>
          </a:p>
          <a:p>
            <a:r>
              <a:rPr lang="tr-TR" sz="2400" b="1"/>
              <a:t>•Rutin biyokimya   :  </a:t>
            </a:r>
            <a:r>
              <a:rPr lang="tr-TR" sz="2400"/>
              <a:t>Açlık kan şekeri, Lipit profili, Karaciğer fonksiyon testleri, </a:t>
            </a:r>
          </a:p>
          <a:p>
            <a:r>
              <a:rPr lang="tr-TR" sz="2400"/>
              <a:t>           Böbrek fonksiyon testleri, Elektrolitler </a:t>
            </a:r>
          </a:p>
          <a:p>
            <a:r>
              <a:rPr lang="tr-TR" sz="2400" b="1"/>
              <a:t>•Tam kan sayımı, </a:t>
            </a:r>
          </a:p>
          <a:p>
            <a:endParaRPr lang="tr-TR" sz="2400" b="1"/>
          </a:p>
          <a:p>
            <a:r>
              <a:rPr lang="tr-TR" sz="2400" b="1"/>
              <a:t>•Demir parametreleri </a:t>
            </a:r>
          </a:p>
          <a:p>
            <a:endParaRPr lang="tr-TR" sz="2400" b="1"/>
          </a:p>
          <a:p>
            <a:r>
              <a:rPr lang="tr-TR" sz="2400" b="1"/>
              <a:t>•Tam idrar tetkiki, </a:t>
            </a:r>
          </a:p>
          <a:p>
            <a:endParaRPr lang="tr-TR" sz="2400" b="1"/>
          </a:p>
          <a:p>
            <a:r>
              <a:rPr lang="tr-TR" sz="2400" b="1"/>
              <a:t>•Seroloji  HBsAg, AntiHBs vb. </a:t>
            </a:r>
          </a:p>
          <a:p>
            <a:endParaRPr lang="tr-TR" sz="2400" b="1"/>
          </a:p>
          <a:p>
            <a:r>
              <a:rPr lang="tr-TR" sz="2400" b="1"/>
              <a:t>•Radyolojik görüntüleme:   </a:t>
            </a:r>
            <a:r>
              <a:rPr lang="tr-TR" sz="2400"/>
              <a:t>PA Akciğer grafisi, Yaralanma öyküsü olan bölgenin (direkt grafi) </a:t>
            </a:r>
          </a:p>
        </p:txBody>
      </p:sp>
    </p:spTree>
    <p:extLst>
      <p:ext uri="{BB962C8B-B14F-4D97-AF65-F5344CB8AC3E}">
        <p14:creationId xmlns:p14="http://schemas.microsoft.com/office/powerpoint/2010/main" val="97958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8C5ADBFB-149F-3647-B618-410B34B697ED}"/>
              </a:ext>
            </a:extLst>
          </p:cNvPr>
          <p:cNvSpPr txBox="1"/>
          <p:nvPr/>
        </p:nvSpPr>
        <p:spPr>
          <a:xfrm>
            <a:off x="248124" y="734737"/>
            <a:ext cx="7141729" cy="5622437"/>
          </a:xfrm>
          <a:prstGeom prst="rect">
            <a:avLst/>
          </a:prstGeom>
          <a:noFill/>
        </p:spPr>
        <p:txBody>
          <a:bodyPr wrap="square">
            <a:spAutoFit/>
          </a:bodyPr>
          <a:lstStyle/>
          <a:p>
            <a:pPr>
              <a:lnSpc>
                <a:spcPct val="107000"/>
              </a:lnSpc>
              <a:spcAft>
                <a:spcPts val="800"/>
              </a:spcAft>
            </a:pPr>
            <a:r>
              <a:rPr lang="tr-TR" sz="24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Sürücü ve sürücü adayları sağlık raporları</a:t>
            </a:r>
            <a:r>
              <a:rPr lang="tr-TR" sz="24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üçüncü kısım</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Sağlık tesisleri/özel sağlık kuruluşlarında görevli ilgili </a:t>
            </a:r>
            <a:r>
              <a:rPr lang="tr-TR" sz="24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uzman hekim/uzman hekimler tarafından doldurulacak kısımdır</a:t>
            </a:r>
            <a:r>
              <a:rPr lang="tr-TR"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tr-TR" sz="24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Sürücü belgesi sınıfları kesinlikle belirtilmez.</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a:t>
            </a:r>
            <a:r>
              <a:rPr lang="tr-TR" sz="24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Herhangi bir sağlık sorunu bulunmayan kişiler için “2. Grup sürücü olur.”</a:t>
            </a:r>
            <a:r>
              <a:rPr lang="tr-TR"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kutucuğu işaretlenmelidir. 2’nci gruptaki sınıflar, 1’inci grup sınıfları kapsamaktadır.  </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2’nci grup sürücü olmasında engel bulunmayan durumlar dışında </a:t>
            </a:r>
            <a:r>
              <a:rPr lang="tr-TR" sz="24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sağlık sorunu bulunanlar için “1.Grup sürücü olur.” kutucuğu işaretlenmeli</a:t>
            </a:r>
            <a:r>
              <a:rPr lang="tr-TR"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ve kod tablosundan Tabipler Tarafından Kullanılacak Kodlar başlığında uygun kodlar raporda belirtilmelidir.</a:t>
            </a:r>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Resim 6">
            <a:extLst>
              <a:ext uri="{FF2B5EF4-FFF2-40B4-BE49-F238E27FC236}">
                <a16:creationId xmlns:a16="http://schemas.microsoft.com/office/drawing/2014/main" xmlns="" id="{A435B685-87EA-8B44-ABBB-06F46D403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718" y="593059"/>
            <a:ext cx="3653085" cy="5418667"/>
          </a:xfrm>
          <a:prstGeom prst="rect">
            <a:avLst/>
          </a:prstGeom>
        </p:spPr>
      </p:pic>
    </p:spTree>
    <p:extLst>
      <p:ext uri="{BB962C8B-B14F-4D97-AF65-F5344CB8AC3E}">
        <p14:creationId xmlns:p14="http://schemas.microsoft.com/office/powerpoint/2010/main" val="32529020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C10D7A6-6C2D-814E-9639-433CF848FAD8}"/>
              </a:ext>
            </a:extLst>
          </p:cNvPr>
          <p:cNvSpPr txBox="1"/>
          <p:nvPr/>
        </p:nvSpPr>
        <p:spPr>
          <a:xfrm>
            <a:off x="1413242" y="2136045"/>
            <a:ext cx="8986493" cy="1384995"/>
          </a:xfrm>
          <a:prstGeom prst="rect">
            <a:avLst/>
          </a:prstGeom>
          <a:noFill/>
        </p:spPr>
        <p:txBody>
          <a:bodyPr wrap="square">
            <a:spAutoFit/>
          </a:bodyPr>
          <a:lstStyle/>
          <a:p>
            <a:r>
              <a:rPr lang="tr-TR" sz="2800" b="1" u="sng"/>
              <a:t>Sigaranın  bıraktırılması,</a:t>
            </a:r>
            <a:r>
              <a:rPr lang="tr-TR" sz="2800" b="1"/>
              <a:t>  koruyucu  sağlık  hizmetleri açısından  kişinin  </a:t>
            </a:r>
            <a:r>
              <a:rPr lang="tr-TR" sz="2800" b="1" u="sng"/>
              <a:t>spor  ile  birlikte  yaşam  değişikliği yapmasının  sağlanması  fırsat</a:t>
            </a:r>
            <a:r>
              <a:rPr lang="tr-TR" sz="2800" b="1"/>
              <a:t>  olarak  değerlendirilmelidir. </a:t>
            </a:r>
          </a:p>
        </p:txBody>
      </p:sp>
    </p:spTree>
    <p:extLst>
      <p:ext uri="{BB962C8B-B14F-4D97-AF65-F5344CB8AC3E}">
        <p14:creationId xmlns:p14="http://schemas.microsoft.com/office/powerpoint/2010/main" val="23198647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BA0C846C-7B12-C942-8E8E-4076528D3D98}"/>
              </a:ext>
            </a:extLst>
          </p:cNvPr>
          <p:cNvSpPr txBox="1"/>
          <p:nvPr/>
        </p:nvSpPr>
        <p:spPr>
          <a:xfrm>
            <a:off x="1887919" y="1391666"/>
            <a:ext cx="8835460" cy="2677656"/>
          </a:xfrm>
          <a:prstGeom prst="rect">
            <a:avLst/>
          </a:prstGeom>
          <a:noFill/>
        </p:spPr>
        <p:txBody>
          <a:bodyPr wrap="square">
            <a:spAutoFit/>
          </a:bodyPr>
          <a:lstStyle/>
          <a:p>
            <a:r>
              <a:rPr lang="tr-TR" sz="2800" b="1" u="sng"/>
              <a:t>Özellikle  ergenlik  döneminde  </a:t>
            </a:r>
            <a:r>
              <a:rPr lang="tr-TR" sz="2800" b="1"/>
              <a:t>yapılan  diyetlerin, kullanılan  </a:t>
            </a:r>
            <a:r>
              <a:rPr lang="tr-TR" sz="2800" b="1" u="sng"/>
              <a:t>protein  tabletlerinin  yan  etkileri  konusunda bilgilendirme</a:t>
            </a:r>
            <a:r>
              <a:rPr lang="tr-TR" sz="2800" b="1"/>
              <a:t>  yapılması,  ileri  yaş  döneminde  kullanılan ilaçların ve zorunlu  diyetin  gözden  geçirilmesi, </a:t>
            </a:r>
            <a:r>
              <a:rPr lang="tr-TR" sz="2800" b="1" u="sng"/>
              <a:t>hipoglisemi  ataklarının  sorgulanması</a:t>
            </a:r>
            <a:r>
              <a:rPr lang="tr-TR" sz="2800" b="1"/>
              <a:t>  güvenli  egzersize katılımı sağlayacaktır. </a:t>
            </a:r>
          </a:p>
        </p:txBody>
      </p:sp>
    </p:spTree>
    <p:extLst>
      <p:ext uri="{BB962C8B-B14F-4D97-AF65-F5344CB8AC3E}">
        <p14:creationId xmlns:p14="http://schemas.microsoft.com/office/powerpoint/2010/main" val="16860744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42CF326-793E-2842-9983-306D35F479BC}"/>
              </a:ext>
            </a:extLst>
          </p:cNvPr>
          <p:cNvSpPr txBox="1"/>
          <p:nvPr/>
        </p:nvSpPr>
        <p:spPr>
          <a:xfrm>
            <a:off x="1381597" y="1175904"/>
            <a:ext cx="9428805" cy="4154984"/>
          </a:xfrm>
          <a:prstGeom prst="rect">
            <a:avLst/>
          </a:prstGeom>
          <a:noFill/>
        </p:spPr>
        <p:txBody>
          <a:bodyPr wrap="square">
            <a:spAutoFit/>
          </a:bodyPr>
          <a:lstStyle/>
          <a:p>
            <a:r>
              <a:rPr lang="tr-TR" sz="2400" b="1" u="sng"/>
              <a:t>Geçirilmiş  bir  spor  yaralanması  </a:t>
            </a:r>
            <a:r>
              <a:rPr lang="tr-TR" sz="2400" b="1"/>
              <a:t>yenileyen  yaralanmalar için  en  büyük  risk  faktörüdür.  </a:t>
            </a:r>
            <a:r>
              <a:rPr lang="tr-TR" sz="2400" b="1" u="sng"/>
              <a:t>Özellikle  ayak  bileği burkulmaları, diz ligament yaralanmaları, kas zorlanmaları  ve  tendon  yaralanmalarının  tekrarlama riski  yüksektir. </a:t>
            </a:r>
          </a:p>
          <a:p>
            <a:endParaRPr lang="tr-TR" sz="2400" b="1"/>
          </a:p>
          <a:p>
            <a:r>
              <a:rPr lang="tr-TR" sz="2400" b="1"/>
              <a:t>Akut  yaralanmalar  hızın,  düşme  ve çarpma  riskinin  yüksek  olduğu  spor  dallarında  daha çok  görülür.  </a:t>
            </a:r>
          </a:p>
          <a:p>
            <a:endParaRPr lang="tr-TR" sz="2400" b="1"/>
          </a:p>
          <a:p>
            <a:r>
              <a:rPr lang="tr-TR" sz="2400" b="1" u="sng"/>
              <a:t>Aşırı  kullanım  yaralanmaları  </a:t>
            </a:r>
            <a:r>
              <a:rPr lang="tr-TR" sz="2400" b="1"/>
              <a:t>ise  </a:t>
            </a:r>
            <a:r>
              <a:rPr lang="tr-TR" sz="2400" b="1" u="sng"/>
              <a:t>tekrarlayıcı hareketler  içeren</a:t>
            </a:r>
            <a:r>
              <a:rPr lang="tr-TR" sz="2400" b="1"/>
              <a:t>  spor  dalları  ile  teknik  özellikleri yüksek  dallarda  (örn:  </a:t>
            </a:r>
            <a:r>
              <a:rPr lang="tr-TR" sz="2400" b="1" u="sng"/>
              <a:t>tenis,  cirit  atma,  yüksek  atlama)</a:t>
            </a:r>
            <a:r>
              <a:rPr lang="tr-TR" sz="2400" b="1"/>
              <a:t> görülmektedir.</a:t>
            </a:r>
          </a:p>
        </p:txBody>
      </p:sp>
    </p:spTree>
    <p:extLst>
      <p:ext uri="{BB962C8B-B14F-4D97-AF65-F5344CB8AC3E}">
        <p14:creationId xmlns:p14="http://schemas.microsoft.com/office/powerpoint/2010/main" val="30939580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1EAE8EF8-C679-2D46-AC84-93311856442E}"/>
              </a:ext>
            </a:extLst>
          </p:cNvPr>
          <p:cNvSpPr txBox="1"/>
          <p:nvPr/>
        </p:nvSpPr>
        <p:spPr>
          <a:xfrm>
            <a:off x="1370089" y="3204068"/>
            <a:ext cx="10173185" cy="1200329"/>
          </a:xfrm>
          <a:prstGeom prst="rect">
            <a:avLst/>
          </a:prstGeom>
          <a:noFill/>
        </p:spPr>
        <p:txBody>
          <a:bodyPr wrap="square">
            <a:spAutoFit/>
          </a:bodyPr>
          <a:lstStyle/>
          <a:p>
            <a:r>
              <a:rPr lang="tr-TR" sz="2400" b="1" u="sng"/>
              <a:t>Splenomegali,  hepatomegali,  tek  böbrek </a:t>
            </a:r>
            <a:r>
              <a:rPr lang="tr-TR" sz="2400" b="1"/>
              <a:t> tanısı  alan bireyler  </a:t>
            </a:r>
            <a:r>
              <a:rPr lang="tr-TR" sz="2400" b="1" u="sng"/>
              <a:t>temas/çarpışma  (basketbol,  futbol,  güreş,  buz hokeyi, Amerikan futbolu, boks) yapamaz.</a:t>
            </a:r>
          </a:p>
        </p:txBody>
      </p:sp>
    </p:spTree>
    <p:extLst>
      <p:ext uri="{BB962C8B-B14F-4D97-AF65-F5344CB8AC3E}">
        <p14:creationId xmlns:p14="http://schemas.microsoft.com/office/powerpoint/2010/main" val="9318874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C37F8B22-CCF0-324D-AF3F-406C0766989C}"/>
              </a:ext>
            </a:extLst>
          </p:cNvPr>
          <p:cNvSpPr txBox="1"/>
          <p:nvPr/>
        </p:nvSpPr>
        <p:spPr>
          <a:xfrm>
            <a:off x="1154328" y="2513629"/>
            <a:ext cx="10248702" cy="1615348"/>
          </a:xfrm>
          <a:prstGeom prst="rect">
            <a:avLst/>
          </a:prstGeom>
          <a:noFill/>
        </p:spPr>
        <p:txBody>
          <a:bodyPr wrap="square">
            <a:spAutoFit/>
          </a:bodyPr>
          <a:lstStyle/>
          <a:p>
            <a:r>
              <a:rPr lang="tr-TR" sz="2400" b="1" u="sng"/>
              <a:t>Kardit</a:t>
            </a:r>
            <a:r>
              <a:rPr lang="tr-TR" sz="2400" b="1"/>
              <a:t>  tanısı  alan  bireylere  </a:t>
            </a:r>
            <a:r>
              <a:rPr lang="tr-TR" sz="2400" b="1" u="sng"/>
              <a:t>tüm  sporlar  yasaktır. </a:t>
            </a:r>
          </a:p>
          <a:p>
            <a:r>
              <a:rPr lang="tr-TR" sz="2400" b="1"/>
              <a:t>Ailede  veya  1.  Derece  akrabalarında  </a:t>
            </a:r>
            <a:r>
              <a:rPr lang="tr-TR" sz="2400" b="1" u="sng"/>
              <a:t>ani  ölüm  öyküsü </a:t>
            </a:r>
            <a:r>
              <a:rPr lang="tr-TR" sz="2400" b="1"/>
              <a:t>olanların  </a:t>
            </a:r>
          </a:p>
          <a:p>
            <a:r>
              <a:rPr lang="tr-TR" sz="2400" b="1" u="sng"/>
              <a:t>Hipertrofik  Kardiyomiyopati</a:t>
            </a:r>
            <a:r>
              <a:rPr lang="tr-TR" sz="2400" b="1"/>
              <a:t>  ve  Aritmojenik Sağ  Ventrikül  Displazisi  açısından  değerlendirme  için </a:t>
            </a:r>
            <a:r>
              <a:rPr lang="tr-TR" sz="2400" b="1" u="sng"/>
              <a:t>Kardiyoloji Uzmanına sevk edilmesi gerekir.</a:t>
            </a:r>
          </a:p>
        </p:txBody>
      </p:sp>
    </p:spTree>
    <p:extLst>
      <p:ext uri="{BB962C8B-B14F-4D97-AF65-F5344CB8AC3E}">
        <p14:creationId xmlns:p14="http://schemas.microsoft.com/office/powerpoint/2010/main" val="34320340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77770B0-B6EC-474E-AE6F-278530171E02}"/>
              </a:ext>
            </a:extLst>
          </p:cNvPr>
          <p:cNvSpPr txBox="1"/>
          <p:nvPr/>
        </p:nvSpPr>
        <p:spPr>
          <a:xfrm>
            <a:off x="1047166" y="1068023"/>
            <a:ext cx="10097668" cy="4031873"/>
          </a:xfrm>
          <a:prstGeom prst="rect">
            <a:avLst/>
          </a:prstGeom>
          <a:noFill/>
        </p:spPr>
        <p:txBody>
          <a:bodyPr wrap="square">
            <a:spAutoFit/>
          </a:bodyPr>
          <a:lstStyle/>
          <a:p>
            <a:r>
              <a:rPr lang="tr-TR" sz="3200" b="1" u="sng"/>
              <a:t>Düzenli  antrenman  yapan  ve  yarışmalara  katılan bireylerde </a:t>
            </a:r>
            <a:r>
              <a:rPr lang="tr-TR" sz="3200" b="1"/>
              <a:t> kendi  yaşıtlarına  göre  </a:t>
            </a:r>
            <a:r>
              <a:rPr lang="tr-TR" sz="3200" b="1" u="sng"/>
              <a:t>3  kat  daha  fazla ani  ölüm  riski  olmasının  nedeni</a:t>
            </a:r>
            <a:r>
              <a:rPr lang="tr-TR" sz="3200" b="1"/>
              <a:t>  spora  katılım  değil, çoğunlukla  </a:t>
            </a:r>
            <a:r>
              <a:rPr lang="tr-TR" sz="3200" b="1" u="sng"/>
              <a:t>altta  yatan  sessiz  kardiyovasküler  sorunun </a:t>
            </a:r>
            <a:r>
              <a:rPr lang="tr-TR" sz="3200" b="1"/>
              <a:t>yoğun  antrenmanlar  nedeniyle  </a:t>
            </a:r>
            <a:r>
              <a:rPr lang="tr-TR" sz="3200" b="1" u="sng"/>
              <a:t>aritmiye  yol  açmasıdır. </a:t>
            </a:r>
          </a:p>
          <a:p>
            <a:endParaRPr lang="tr-TR" sz="3200" b="1"/>
          </a:p>
          <a:p>
            <a:r>
              <a:rPr lang="tr-TR" sz="3200" b="1"/>
              <a:t>Bu  sorular  bize  </a:t>
            </a:r>
            <a:r>
              <a:rPr lang="tr-TR" sz="3200" b="1" u="sng"/>
              <a:t>kardiyomiyopatiler</a:t>
            </a:r>
            <a:r>
              <a:rPr lang="tr-TR" sz="3200" b="1"/>
              <a:t>  ve  </a:t>
            </a:r>
            <a:r>
              <a:rPr lang="tr-TR" sz="3200" b="1" u="sng"/>
              <a:t>koroner  arter anomalileri </a:t>
            </a:r>
            <a:r>
              <a:rPr lang="tr-TR" sz="3200" b="1"/>
              <a:t>açısından ipucu vermektedir.</a:t>
            </a:r>
          </a:p>
        </p:txBody>
      </p:sp>
    </p:spTree>
    <p:extLst>
      <p:ext uri="{BB962C8B-B14F-4D97-AF65-F5344CB8AC3E}">
        <p14:creationId xmlns:p14="http://schemas.microsoft.com/office/powerpoint/2010/main" val="8505057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41D0C86D-E269-D448-B090-853DA3D4C923}"/>
              </a:ext>
            </a:extLst>
          </p:cNvPr>
          <p:cNvSpPr txBox="1"/>
          <p:nvPr/>
        </p:nvSpPr>
        <p:spPr>
          <a:xfrm>
            <a:off x="1229844" y="1704521"/>
            <a:ext cx="9450383" cy="2677656"/>
          </a:xfrm>
          <a:prstGeom prst="rect">
            <a:avLst/>
          </a:prstGeom>
          <a:noFill/>
        </p:spPr>
        <p:txBody>
          <a:bodyPr wrap="square">
            <a:spAutoFit/>
          </a:bodyPr>
          <a:lstStyle/>
          <a:p>
            <a:r>
              <a:rPr lang="tr-TR" sz="2800" b="1"/>
              <a:t>Fiziksel  muayenede  </a:t>
            </a:r>
            <a:r>
              <a:rPr lang="tr-TR" sz="2800" b="1">
                <a:solidFill>
                  <a:srgbClr val="FF0000"/>
                </a:solidFill>
              </a:rPr>
              <a:t>Marfan  sendromu</a:t>
            </a:r>
            <a:r>
              <a:rPr lang="tr-TR" sz="2800" b="1"/>
              <a:t>  araştırılmalıdır. Marfan  sendromu  şüphesi,  anormal  2.kalp  sesinin varlığı,  </a:t>
            </a:r>
            <a:r>
              <a:rPr lang="tr-TR" sz="2800" b="1" u="sng"/>
              <a:t>kardiyak  üfürümler</a:t>
            </a:r>
            <a:r>
              <a:rPr lang="tr-TR" sz="2800" b="1"/>
              <a:t>,  düzensiz  kalp  ritmi,  </a:t>
            </a:r>
            <a:r>
              <a:rPr lang="tr-TR" sz="2800" b="1" u="sng"/>
              <a:t>her iki  koldan  ölçülen  kan  basıncının  140/90  üzerinde olması</a:t>
            </a:r>
            <a:r>
              <a:rPr lang="tr-TR" sz="2800" b="1"/>
              <a:t>,  femoral  nabızların  alınamaması,  </a:t>
            </a:r>
            <a:r>
              <a:rPr lang="tr-TR" sz="2800" b="1" u="sng"/>
              <a:t>uzun  QT sendromu  saptanması </a:t>
            </a:r>
            <a:r>
              <a:rPr lang="tr-TR" sz="2800" b="1"/>
              <a:t> durumunda  mutlaka  kardiyoloji konsültasyonu istenmelidir.</a:t>
            </a:r>
          </a:p>
        </p:txBody>
      </p:sp>
    </p:spTree>
    <p:extLst>
      <p:ext uri="{BB962C8B-B14F-4D97-AF65-F5344CB8AC3E}">
        <p14:creationId xmlns:p14="http://schemas.microsoft.com/office/powerpoint/2010/main" val="6487538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2DA3B6CA-BAEA-0D43-89A7-D0506063B0AD}"/>
              </a:ext>
            </a:extLst>
          </p:cNvPr>
          <p:cNvSpPr txBox="1"/>
          <p:nvPr/>
        </p:nvSpPr>
        <p:spPr>
          <a:xfrm>
            <a:off x="1467902" y="1553487"/>
            <a:ext cx="9256196" cy="3970318"/>
          </a:xfrm>
          <a:prstGeom prst="rect">
            <a:avLst/>
          </a:prstGeom>
          <a:noFill/>
        </p:spPr>
        <p:txBody>
          <a:bodyPr wrap="square">
            <a:spAutoFit/>
          </a:bodyPr>
          <a:lstStyle/>
          <a:p>
            <a:r>
              <a:rPr lang="tr-TR" sz="2800" b="1"/>
              <a:t>Antrenman  sırasında  çabuk  yorulduğunu  söyleyen, </a:t>
            </a:r>
          </a:p>
          <a:p>
            <a:r>
              <a:rPr lang="tr-TR" sz="2800" b="1">
                <a:solidFill>
                  <a:srgbClr val="FF0000"/>
                </a:solidFill>
              </a:rPr>
              <a:t>pectus  excavatus  gibi  anatomik  göğüs  deformitesi</a:t>
            </a:r>
            <a:r>
              <a:rPr lang="tr-TR" sz="2800" b="1"/>
              <a:t> saptanan  kişiler  göğüs  hastalıkları  uzmanına  sevk edilmelidir. </a:t>
            </a:r>
          </a:p>
          <a:p>
            <a:endParaRPr lang="tr-TR" sz="2800" b="1"/>
          </a:p>
          <a:p>
            <a:r>
              <a:rPr lang="tr-TR" sz="2800" b="1"/>
              <a:t> </a:t>
            </a:r>
            <a:r>
              <a:rPr lang="tr-TR" sz="2800" b="1">
                <a:solidFill>
                  <a:srgbClr val="FF0000"/>
                </a:solidFill>
              </a:rPr>
              <a:t>Kronik  alt  ya  da  üst  solunum  yolu hastalıkları öyküsü</a:t>
            </a:r>
            <a:r>
              <a:rPr lang="tr-TR" sz="2800" b="1"/>
              <a:t>  veren  kişiler  oskültasyon  ve perküsyon  muayenesi  ile  birlikte  değerlendirilerek  göğüs hastalıkları uzmanına sevk edilmelidir</a:t>
            </a:r>
          </a:p>
        </p:txBody>
      </p:sp>
    </p:spTree>
    <p:extLst>
      <p:ext uri="{BB962C8B-B14F-4D97-AF65-F5344CB8AC3E}">
        <p14:creationId xmlns:p14="http://schemas.microsoft.com/office/powerpoint/2010/main" val="8181742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266522C1-D22B-6548-86B4-EA185191EA01}"/>
              </a:ext>
            </a:extLst>
          </p:cNvPr>
          <p:cNvSpPr txBox="1"/>
          <p:nvPr/>
        </p:nvSpPr>
        <p:spPr>
          <a:xfrm>
            <a:off x="1812402" y="1639792"/>
            <a:ext cx="8846247" cy="1077218"/>
          </a:xfrm>
          <a:prstGeom prst="rect">
            <a:avLst/>
          </a:prstGeom>
          <a:noFill/>
        </p:spPr>
        <p:txBody>
          <a:bodyPr wrap="square">
            <a:spAutoFit/>
          </a:bodyPr>
          <a:lstStyle/>
          <a:p>
            <a:r>
              <a:rPr lang="tr-TR" sz="3200" b="1" u="sng">
                <a:solidFill>
                  <a:srgbClr val="FF0000"/>
                </a:solidFill>
              </a:rPr>
              <a:t>Kontrol  altında  olmayan  epilepsi </a:t>
            </a:r>
            <a:r>
              <a:rPr lang="tr-TR" sz="3200" b="1"/>
              <a:t> hastaları  </a:t>
            </a:r>
            <a:r>
              <a:rPr lang="tr-TR" sz="3200" b="1" u="sng"/>
              <a:t>temas/ çarpışma sporları yapamaz</a:t>
            </a:r>
            <a:r>
              <a:rPr lang="tr-TR" u="sng"/>
              <a:t>. </a:t>
            </a:r>
          </a:p>
        </p:txBody>
      </p:sp>
      <p:sp>
        <p:nvSpPr>
          <p:cNvPr id="5" name="Metin kutusu 4">
            <a:extLst>
              <a:ext uri="{FF2B5EF4-FFF2-40B4-BE49-F238E27FC236}">
                <a16:creationId xmlns:a16="http://schemas.microsoft.com/office/drawing/2014/main" xmlns="" id="{81D42470-0595-6E47-A0CC-56D4D8C94350}"/>
              </a:ext>
            </a:extLst>
          </p:cNvPr>
          <p:cNvSpPr txBox="1"/>
          <p:nvPr/>
        </p:nvSpPr>
        <p:spPr>
          <a:xfrm>
            <a:off x="1812402" y="3602382"/>
            <a:ext cx="8986495" cy="1077218"/>
          </a:xfrm>
          <a:prstGeom prst="rect">
            <a:avLst/>
          </a:prstGeom>
          <a:noFill/>
        </p:spPr>
        <p:txBody>
          <a:bodyPr wrap="square">
            <a:spAutoFit/>
          </a:bodyPr>
          <a:lstStyle/>
          <a:p>
            <a:r>
              <a:rPr lang="tr-TR" sz="3200" b="1" u="sng"/>
              <a:t>Epilepsi  atakları  bildiren</a:t>
            </a:r>
            <a:r>
              <a:rPr lang="tr-TR" sz="3200" b="1"/>
              <a:t>  kişilerden  mutlaka  </a:t>
            </a:r>
            <a:r>
              <a:rPr lang="tr-TR" sz="3200" b="1" u="sng"/>
              <a:t>nöroloji konsültasyonu</a:t>
            </a:r>
            <a:r>
              <a:rPr lang="tr-TR" sz="3200" b="1"/>
              <a:t> istenmelidir.</a:t>
            </a:r>
          </a:p>
        </p:txBody>
      </p:sp>
    </p:spTree>
    <p:extLst>
      <p:ext uri="{BB962C8B-B14F-4D97-AF65-F5344CB8AC3E}">
        <p14:creationId xmlns:p14="http://schemas.microsoft.com/office/powerpoint/2010/main" val="34604539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C4DFEB17-BEF5-E144-9E62-94DB0E854759}"/>
              </a:ext>
            </a:extLst>
          </p:cNvPr>
          <p:cNvSpPr txBox="1"/>
          <p:nvPr/>
        </p:nvSpPr>
        <p:spPr>
          <a:xfrm>
            <a:off x="1348513" y="2103681"/>
            <a:ext cx="9935848" cy="2123021"/>
          </a:xfrm>
          <a:prstGeom prst="rect">
            <a:avLst/>
          </a:prstGeom>
          <a:noFill/>
        </p:spPr>
        <p:txBody>
          <a:bodyPr wrap="square">
            <a:spAutoFit/>
          </a:bodyPr>
          <a:lstStyle/>
          <a:p>
            <a:r>
              <a:rPr lang="tr-TR" sz="3200" b="1" u="sng">
                <a:solidFill>
                  <a:srgbClr val="FF0000"/>
                </a:solidFill>
              </a:rPr>
              <a:t>Atlantoaksiyel  instabilite</a:t>
            </a:r>
            <a:r>
              <a:rPr lang="tr-TR" sz="3200" b="1"/>
              <a:t>  saptanan  kişiler  temas/sınırlı </a:t>
            </a:r>
            <a:r>
              <a:rPr lang="tr-TR" sz="3200" b="1" u="sng"/>
              <a:t>temas  sporları  yanında  sınırlı  temas  grubu  sporları</a:t>
            </a:r>
            <a:r>
              <a:rPr lang="tr-TR" sz="3200" b="1"/>
              <a:t> (beyzbol,  bisiklet,  atlı  sporlar,  voleybol,  hentbol,  dalma, kayak, yüzmede kelebek ve atlama) </a:t>
            </a:r>
            <a:r>
              <a:rPr lang="tr-TR" sz="3200" b="1" u="sng"/>
              <a:t>yapamaz</a:t>
            </a:r>
            <a:r>
              <a:rPr lang="tr-TR" sz="3200" b="1"/>
              <a:t>.</a:t>
            </a:r>
          </a:p>
        </p:txBody>
      </p:sp>
    </p:spTree>
    <p:extLst>
      <p:ext uri="{BB962C8B-B14F-4D97-AF65-F5344CB8AC3E}">
        <p14:creationId xmlns:p14="http://schemas.microsoft.com/office/powerpoint/2010/main" val="221023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2AD9E7E3-1D33-2F40-8EE8-DCC70919AC2A}"/>
              </a:ext>
            </a:extLst>
          </p:cNvPr>
          <p:cNvSpPr txBox="1"/>
          <p:nvPr/>
        </p:nvSpPr>
        <p:spPr>
          <a:xfrm>
            <a:off x="2303980" y="429494"/>
            <a:ext cx="6930640" cy="375552"/>
          </a:xfrm>
          <a:prstGeom prst="rect">
            <a:avLst/>
          </a:prstGeom>
          <a:noFill/>
        </p:spPr>
        <p:txBody>
          <a:bodyPr wrap="square">
            <a:spAutoFit/>
          </a:bodyPr>
          <a:lstStyle/>
          <a:p>
            <a:pPr>
              <a:lnSpc>
                <a:spcPct val="107000"/>
              </a:lnSpc>
              <a:spcAft>
                <a:spcPts val="800"/>
              </a:spcAft>
            </a:pPr>
            <a:r>
              <a:rPr lang="tr-TR" sz="18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Sürücü ve sürücü adayları sağlık raporları üçüncü kısım ( devam )</a:t>
            </a:r>
            <a:endParaRPr lang="tr-TR" sz="1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xmlns="" id="{7E988189-E630-9448-B4AB-2586E16ECA9B}"/>
              </a:ext>
            </a:extLst>
          </p:cNvPr>
          <p:cNvSpPr txBox="1"/>
          <p:nvPr/>
        </p:nvSpPr>
        <p:spPr>
          <a:xfrm>
            <a:off x="285885" y="2200105"/>
            <a:ext cx="11620230" cy="2457789"/>
          </a:xfrm>
          <a:prstGeom prst="rect">
            <a:avLst/>
          </a:prstGeom>
          <a:noFill/>
        </p:spPr>
        <p:txBody>
          <a:bodyPr wrap="square">
            <a:spAutoFit/>
          </a:bodyPr>
          <a:lstStyle/>
          <a:p>
            <a:pPr>
              <a:lnSpc>
                <a:spcPct val="107000"/>
              </a:lnSpc>
              <a:spcAft>
                <a:spcPts val="800"/>
              </a:spcAft>
            </a:pPr>
            <a:r>
              <a:rPr lang="tr-TR" sz="24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Uzman hekim/hekimlerce</a:t>
            </a:r>
            <a:r>
              <a:rPr lang="tr-TR"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sürücü/sürücü adayının</a:t>
            </a:r>
            <a:r>
              <a:rPr lang="tr-TR" sz="24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özel tertibatlı araç kullanmasına karar verilmesi halinde </a:t>
            </a:r>
            <a:r>
              <a:rPr lang="tr-TR"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hangi sınıf sürücü belgesi alabileceği ve kod tablosunda belirtilen kodlar yazılmadan “</a:t>
            </a:r>
            <a:r>
              <a:rPr lang="tr-TR" sz="24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Komisyona sevk</a:t>
            </a:r>
            <a:r>
              <a:rPr lang="tr-TR"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kutucuğu işaretlenerek il/ilçe sağlık müdürlüğü bünyesinde kurulan komisyona gönderilir. </a:t>
            </a:r>
            <a:endParaRPr lang="tr-TR" sz="2400" b="1">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800" u="sng">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8849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1CC55ED-1603-BC4A-BF2D-1CF228154FB9}"/>
              </a:ext>
            </a:extLst>
          </p:cNvPr>
          <p:cNvSpPr txBox="1"/>
          <p:nvPr/>
        </p:nvSpPr>
        <p:spPr>
          <a:xfrm>
            <a:off x="966254" y="5868731"/>
            <a:ext cx="10259491" cy="646331"/>
          </a:xfrm>
          <a:prstGeom prst="rect">
            <a:avLst/>
          </a:prstGeom>
          <a:noFill/>
        </p:spPr>
        <p:txBody>
          <a:bodyPr wrap="square" rtlCol="0">
            <a:spAutoFit/>
          </a:bodyPr>
          <a:lstStyle/>
          <a:p>
            <a:pPr algn="l"/>
            <a:r>
              <a:rPr lang="tr-TR"/>
              <a:t>‘’ HARMON , Kimberly G., al. Incidence and etiology of sudden cardiac artest and death in high school athletes in the United States. In: </a:t>
            </a:r>
            <a:r>
              <a:rPr lang="tr-TR" i="1"/>
              <a:t>Mayo Clinic Proceedings.  Elsevier, 2016. p. </a:t>
            </a:r>
            <a:r>
              <a:rPr lang="tr-TR" u="sng"/>
              <a:t>1493 – 1502 . ‘’ </a:t>
            </a:r>
            <a:endParaRPr lang="tr-TR"/>
          </a:p>
        </p:txBody>
      </p:sp>
      <p:pic>
        <p:nvPicPr>
          <p:cNvPr id="5" name="Resim 5">
            <a:extLst>
              <a:ext uri="{FF2B5EF4-FFF2-40B4-BE49-F238E27FC236}">
                <a16:creationId xmlns:a16="http://schemas.microsoft.com/office/drawing/2014/main" xmlns="" id="{F7BA6730-F00F-164A-829D-72FA11E544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03" b="8177"/>
          <a:stretch/>
        </p:blipFill>
        <p:spPr>
          <a:xfrm>
            <a:off x="400278" y="938566"/>
            <a:ext cx="3386667" cy="4509429"/>
          </a:xfrm>
          <a:prstGeom prst="rect">
            <a:avLst/>
          </a:prstGeom>
        </p:spPr>
      </p:pic>
      <p:sp>
        <p:nvSpPr>
          <p:cNvPr id="11" name="Metin kutusu 10">
            <a:extLst>
              <a:ext uri="{FF2B5EF4-FFF2-40B4-BE49-F238E27FC236}">
                <a16:creationId xmlns:a16="http://schemas.microsoft.com/office/drawing/2014/main" xmlns="" id="{CF1F7819-5B00-B44B-AB12-E3FEE5882F56}"/>
              </a:ext>
            </a:extLst>
          </p:cNvPr>
          <p:cNvSpPr txBox="1"/>
          <p:nvPr/>
        </p:nvSpPr>
        <p:spPr>
          <a:xfrm>
            <a:off x="4358395" y="1488759"/>
            <a:ext cx="6947862" cy="3416320"/>
          </a:xfrm>
          <a:prstGeom prst="rect">
            <a:avLst/>
          </a:prstGeom>
          <a:noFill/>
        </p:spPr>
        <p:txBody>
          <a:bodyPr wrap="square" rtlCol="0">
            <a:spAutoFit/>
          </a:bodyPr>
          <a:lstStyle/>
          <a:p>
            <a:pPr algn="l"/>
            <a:r>
              <a:rPr lang="tr-TR" sz="2400">
                <a:effectLst/>
              </a:rPr>
              <a:t>İlk raporlar, SCD'nin en yaygın nedeninin</a:t>
            </a:r>
          </a:p>
          <a:p>
            <a:pPr algn="l"/>
            <a:r>
              <a:rPr lang="tr-TR" sz="2400">
                <a:effectLst/>
              </a:rPr>
              <a:t> </a:t>
            </a:r>
            <a:r>
              <a:rPr lang="tr-TR" sz="2400">
                <a:solidFill>
                  <a:srgbClr val="FF0000"/>
                </a:solidFill>
                <a:effectLst/>
              </a:rPr>
              <a:t>hipertrofik kardiyomiyopati (HCM)</a:t>
            </a:r>
            <a:r>
              <a:rPr lang="tr-TR" sz="2400">
                <a:effectLst/>
              </a:rPr>
              <a:t> olduğunu göstermektedir. Bununla birlikte, Amerika Birleşik Devletleri'ndeki daha kapsamlı araştırmalar ve uluslararası popülasyonlar - sporcular, atletler ve askeri - SCD olan genç bireylerde otopside en yaygın bulgunun aslında yapısal olarak normal bir kalp </a:t>
            </a:r>
          </a:p>
          <a:p>
            <a:pPr algn="l"/>
            <a:r>
              <a:rPr lang="tr-TR" sz="2400">
                <a:effectLst/>
              </a:rPr>
              <a:t>(otopsi negatif ani açıklanamayan ölüm) olduğunu desteklemektedir.</a:t>
            </a:r>
            <a:endParaRPr lang="tr-TR" sz="2400"/>
          </a:p>
        </p:txBody>
      </p:sp>
      <p:sp>
        <p:nvSpPr>
          <p:cNvPr id="6" name="Metin kutusu 5">
            <a:extLst>
              <a:ext uri="{FF2B5EF4-FFF2-40B4-BE49-F238E27FC236}">
                <a16:creationId xmlns:a16="http://schemas.microsoft.com/office/drawing/2014/main" xmlns="" id="{1CEEDC96-1615-AA45-A25B-2260619A738F}"/>
              </a:ext>
            </a:extLst>
          </p:cNvPr>
          <p:cNvSpPr txBox="1"/>
          <p:nvPr/>
        </p:nvSpPr>
        <p:spPr>
          <a:xfrm>
            <a:off x="528617" y="0"/>
            <a:ext cx="10551091" cy="646331"/>
          </a:xfrm>
          <a:prstGeom prst="rect">
            <a:avLst/>
          </a:prstGeom>
          <a:noFill/>
        </p:spPr>
        <p:txBody>
          <a:bodyPr wrap="square">
            <a:spAutoFit/>
          </a:bodyPr>
          <a:lstStyle/>
          <a:p>
            <a:r>
              <a:rPr lang="tr-TR">
                <a:solidFill>
                  <a:schemeClr val="accent1">
                    <a:lumMod val="50000"/>
                  </a:schemeClr>
                </a:solidFill>
              </a:rPr>
              <a:t/>
            </a:r>
            <a:br>
              <a:rPr lang="tr-TR">
                <a:solidFill>
                  <a:schemeClr val="accent1">
                    <a:lumMod val="50000"/>
                  </a:schemeClr>
                </a:solidFill>
              </a:rPr>
            </a:br>
            <a:r>
              <a:rPr lang="tr-TR" b="0" i="0">
                <a:solidFill>
                  <a:schemeClr val="accent1">
                    <a:lumMod val="50000"/>
                  </a:schemeClr>
                </a:solidFill>
                <a:effectLst/>
                <a:latin typeface="Roboto" panose="02000000000000000000" pitchFamily="2" charset="0"/>
              </a:rPr>
              <a:t>Ani Kardiyak Ölüm İnsidansı ve Etiyolojisi: Atletik Departmanlar İçin Yeni Güncellemeler</a:t>
            </a:r>
            <a:endParaRPr lang="tr-TR">
              <a:solidFill>
                <a:schemeClr val="accent1">
                  <a:lumMod val="50000"/>
                </a:schemeClr>
              </a:solidFill>
            </a:endParaRPr>
          </a:p>
        </p:txBody>
      </p:sp>
    </p:spTree>
    <p:extLst>
      <p:ext uri="{BB962C8B-B14F-4D97-AF65-F5344CB8AC3E}">
        <p14:creationId xmlns:p14="http://schemas.microsoft.com/office/powerpoint/2010/main" val="33356500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9B0E7246-ED53-4747-8302-714D2D317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54" y="0"/>
            <a:ext cx="10604710" cy="5670650"/>
          </a:xfrm>
          <a:prstGeom prst="rect">
            <a:avLst/>
          </a:prstGeom>
        </p:spPr>
      </p:pic>
      <p:sp>
        <p:nvSpPr>
          <p:cNvPr id="5" name="Metin kutusu 4">
            <a:extLst>
              <a:ext uri="{FF2B5EF4-FFF2-40B4-BE49-F238E27FC236}">
                <a16:creationId xmlns:a16="http://schemas.microsoft.com/office/drawing/2014/main" xmlns="" id="{0CE1894F-101A-F744-BC3C-7B7FDC54D4BA}"/>
              </a:ext>
            </a:extLst>
          </p:cNvPr>
          <p:cNvSpPr txBox="1"/>
          <p:nvPr/>
        </p:nvSpPr>
        <p:spPr>
          <a:xfrm>
            <a:off x="966254" y="5868731"/>
            <a:ext cx="10259491" cy="646331"/>
          </a:xfrm>
          <a:prstGeom prst="rect">
            <a:avLst/>
          </a:prstGeom>
          <a:noFill/>
        </p:spPr>
        <p:txBody>
          <a:bodyPr wrap="square" rtlCol="0">
            <a:spAutoFit/>
          </a:bodyPr>
          <a:lstStyle/>
          <a:p>
            <a:pPr algn="l"/>
            <a:r>
              <a:rPr lang="tr-TR"/>
              <a:t>‘’ HARMON , Kimberly G., al. Incidence and etiology of sudden cardiac artest and death in high school athletes in the United States. In: </a:t>
            </a:r>
            <a:r>
              <a:rPr lang="tr-TR" i="1"/>
              <a:t>Mayo Clinic Proceedings.  Elsevier, 2016. p. </a:t>
            </a:r>
            <a:r>
              <a:rPr lang="tr-TR" u="sng"/>
              <a:t>1493 – 1502 . ‘’ </a:t>
            </a:r>
            <a:endParaRPr lang="tr-TR"/>
          </a:p>
        </p:txBody>
      </p:sp>
    </p:spTree>
    <p:extLst>
      <p:ext uri="{BB962C8B-B14F-4D97-AF65-F5344CB8AC3E}">
        <p14:creationId xmlns:p14="http://schemas.microsoft.com/office/powerpoint/2010/main" val="26508879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A6CF597-4D2F-AB4A-B893-AA74AC260B28}"/>
              </a:ext>
            </a:extLst>
          </p:cNvPr>
          <p:cNvSpPr txBox="1"/>
          <p:nvPr/>
        </p:nvSpPr>
        <p:spPr>
          <a:xfrm>
            <a:off x="744378" y="1585852"/>
            <a:ext cx="10637075" cy="2920418"/>
          </a:xfrm>
          <a:prstGeom prst="rect">
            <a:avLst/>
          </a:prstGeom>
          <a:noFill/>
        </p:spPr>
        <p:txBody>
          <a:bodyPr wrap="square">
            <a:spAutoFit/>
          </a:bodyPr>
          <a:lstStyle/>
          <a:p>
            <a:pPr marL="342900" lvl="0" indent="-342900" algn="just">
              <a:lnSpc>
                <a:spcPct val="150000"/>
              </a:lnSpc>
              <a:spcBef>
                <a:spcPts val="1200"/>
              </a:spcBef>
              <a:spcAft>
                <a:spcPts val="600"/>
              </a:spcAft>
              <a:buFont typeface="+mj-lt"/>
              <a:buAutoNum type="arabicPeriod"/>
            </a:pPr>
            <a:r>
              <a:rPr lang="tr-TR" sz="1800" b="1" kern="0">
                <a:effectLst/>
                <a:latin typeface="Calibri" panose="020F0502020204030204" pitchFamily="34" charset="0"/>
                <a:cs typeface="Calibri" panose="020F0502020204030204" pitchFamily="34" charset="0"/>
              </a:rPr>
              <a:t>e-Sporcu Raporu Bileşeni Kullanımı</a:t>
            </a:r>
          </a:p>
          <a:p>
            <a:pPr algn="just">
              <a:lnSpc>
                <a:spcPct val="150000"/>
              </a:lnSpc>
              <a:spcBef>
                <a:spcPts val="600"/>
              </a:spcBef>
              <a:spcAft>
                <a:spcPts val="600"/>
              </a:spcAft>
            </a:pPr>
            <a:r>
              <a:rPr lang="tr-TR" sz="1800">
                <a:effectLst/>
                <a:latin typeface="Calibri" panose="020F0502020204030204" pitchFamily="34" charset="0"/>
                <a:ea typeface="Times New Roman" panose="02020603050405020304" pitchFamily="18" charset="0"/>
                <a:cs typeface="Calibri" panose="020F0502020204030204" pitchFamily="34" charset="0"/>
              </a:rPr>
              <a:t>e-Sporcu Raporu Bileşeni,  vatandaşların spora katılım için muayene olmalarını, kayıtlı oldukları aile hekimlerine veya uzman hekimlere müracaat ederek sağlık muayenelerinin gerçekleştirilmesine imkân sağlamaktadır. </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50000"/>
              </a:lnSpc>
              <a:spcBef>
                <a:spcPts val="600"/>
              </a:spcBef>
              <a:spcAft>
                <a:spcPts val="600"/>
              </a:spcAft>
            </a:pPr>
            <a:r>
              <a:rPr lang="tr-TR" sz="1800">
                <a:effectLst/>
                <a:latin typeface="Calibri" panose="020F0502020204030204" pitchFamily="34" charset="0"/>
                <a:ea typeface="Times New Roman" panose="02020603050405020304" pitchFamily="18" charset="0"/>
                <a:cs typeface="Calibri" panose="020F0502020204030204" pitchFamily="34" charset="0"/>
              </a:rPr>
              <a:t>Aile hekimi giriş sayfasına</a:t>
            </a:r>
            <a:r>
              <a:rPr lang="tr-TR" sz="1800" i="1">
                <a:effectLst/>
                <a:latin typeface="Calibri" panose="020F0502020204030204" pitchFamily="34" charset="0"/>
                <a:ea typeface="Times New Roman" panose="02020603050405020304" pitchFamily="18" charset="0"/>
                <a:cs typeface="Calibri" panose="020F0502020204030204" pitchFamily="34" charset="0"/>
              </a:rPr>
              <a:t> </a:t>
            </a:r>
            <a:r>
              <a:rPr lang="tr-TR" sz="1800" i="1" u="sng">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erapor.saglik.gov.tr/AthleteWeb/Athlete/CreateReportFamilyDoctor?Authorization=token</a:t>
            </a:r>
            <a:r>
              <a:rPr lang="tr-TR" sz="1800" i="1">
                <a:effectLst/>
                <a:latin typeface="Calibri" panose="020F0502020204030204" pitchFamily="34" charset="0"/>
                <a:ea typeface="Times New Roman" panose="02020603050405020304" pitchFamily="18" charset="0"/>
                <a:cs typeface="Calibri" panose="020F0502020204030204" pitchFamily="34" charset="0"/>
              </a:rPr>
              <a:t> </a:t>
            </a:r>
            <a:r>
              <a:rPr lang="tr-TR" sz="1800">
                <a:effectLst/>
                <a:latin typeface="Calibri" panose="020F0502020204030204" pitchFamily="34" charset="0"/>
                <a:ea typeface="Times New Roman" panose="02020603050405020304" pitchFamily="18" charset="0"/>
                <a:cs typeface="Calibri" panose="020F0502020204030204" pitchFamily="34" charset="0"/>
              </a:rPr>
              <a:t>adresinden ulaşılmaktadır. </a:t>
            </a:r>
            <a:endParaRPr lang="tr-TR"/>
          </a:p>
        </p:txBody>
      </p:sp>
    </p:spTree>
    <p:extLst>
      <p:ext uri="{BB962C8B-B14F-4D97-AF65-F5344CB8AC3E}">
        <p14:creationId xmlns:p14="http://schemas.microsoft.com/office/powerpoint/2010/main" val="3625604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Resim 3" descr="kişi sorgulama">
            <a:extLst>
              <a:ext uri="{FF2B5EF4-FFF2-40B4-BE49-F238E27FC236}">
                <a16:creationId xmlns:a16="http://schemas.microsoft.com/office/drawing/2014/main" xmlns="" id="{D5815BB6-7C0C-134A-8C53-952195AB56A6}"/>
              </a:ext>
            </a:extLst>
          </p:cNvPr>
          <p:cNvPicPr/>
          <p:nvPr/>
        </p:nvPicPr>
        <p:blipFill rotWithShape="1">
          <a:blip r:embed="rId2">
            <a:extLst>
              <a:ext uri="{28A0092B-C50C-407E-A947-70E740481C1C}">
                <a14:useLocalDpi xmlns:a14="http://schemas.microsoft.com/office/drawing/2010/main" val="0"/>
              </a:ext>
            </a:extLst>
          </a:blip>
          <a:srcRect l="21911" t="6418" r="22166" b="4311"/>
          <a:stretch/>
        </p:blipFill>
        <p:spPr bwMode="auto">
          <a:xfrm>
            <a:off x="6224739" y="502725"/>
            <a:ext cx="5275384" cy="5852549"/>
          </a:xfrm>
          <a:prstGeom prst="rect">
            <a:avLst/>
          </a:prstGeom>
          <a:noFill/>
          <a:ln>
            <a:noFill/>
          </a:ln>
        </p:spPr>
      </p:pic>
      <p:sp>
        <p:nvSpPr>
          <p:cNvPr id="6" name="Metin kutusu 5">
            <a:extLst>
              <a:ext uri="{FF2B5EF4-FFF2-40B4-BE49-F238E27FC236}">
                <a16:creationId xmlns:a16="http://schemas.microsoft.com/office/drawing/2014/main" xmlns="" id="{4B013938-7B83-074E-BC12-B4132B1D8A01}"/>
              </a:ext>
            </a:extLst>
          </p:cNvPr>
          <p:cNvSpPr txBox="1"/>
          <p:nvPr/>
        </p:nvSpPr>
        <p:spPr>
          <a:xfrm>
            <a:off x="604134" y="-151034"/>
            <a:ext cx="5016469" cy="1092607"/>
          </a:xfrm>
          <a:prstGeom prst="rect">
            <a:avLst/>
          </a:prstGeom>
          <a:noFill/>
        </p:spPr>
        <p:txBody>
          <a:bodyPr wrap="square">
            <a:spAutoFit/>
          </a:bodyPr>
          <a:lstStyle/>
          <a:p>
            <a:pPr lvl="0" algn="just">
              <a:lnSpc>
                <a:spcPct val="150000"/>
              </a:lnSpc>
              <a:spcBef>
                <a:spcPts val="1200"/>
              </a:spcBef>
              <a:spcAft>
                <a:spcPts val="600"/>
              </a:spcAft>
            </a:pP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mj-lt"/>
              <a:buAutoNum type="alphaLcParenR"/>
            </a:pPr>
            <a:r>
              <a:rPr lang="tr-TR" sz="2800" b="1">
                <a:effectLst/>
                <a:latin typeface="Calibri" panose="020F0502020204030204" pitchFamily="34" charset="0"/>
                <a:cs typeface="Times New Roman" panose="02020603050405020304" pitchFamily="18" charset="0"/>
              </a:rPr>
              <a:t>Kayıt Ekranı</a:t>
            </a:r>
            <a:endParaRPr lang="tr-TR" sz="2800" b="1">
              <a:effectLst/>
              <a:latin typeface="Arial" panose="020B0604020202020204" pitchFamily="34" charset="0"/>
              <a:cs typeface="Times New Roman" panose="02020603050405020304" pitchFamily="18" charset="0"/>
            </a:endParaRPr>
          </a:p>
        </p:txBody>
      </p:sp>
      <p:sp>
        <p:nvSpPr>
          <p:cNvPr id="8" name="Metin kutusu 7">
            <a:extLst>
              <a:ext uri="{FF2B5EF4-FFF2-40B4-BE49-F238E27FC236}">
                <a16:creationId xmlns:a16="http://schemas.microsoft.com/office/drawing/2014/main" xmlns="" id="{07CB98A9-76FF-3F4F-96D7-39BEB4753F99}"/>
              </a:ext>
            </a:extLst>
          </p:cNvPr>
          <p:cNvSpPr txBox="1"/>
          <p:nvPr/>
        </p:nvSpPr>
        <p:spPr>
          <a:xfrm>
            <a:off x="507041" y="1175904"/>
            <a:ext cx="8636599" cy="369332"/>
          </a:xfrm>
          <a:prstGeom prst="rect">
            <a:avLst/>
          </a:prstGeom>
          <a:noFill/>
        </p:spPr>
        <p:txBody>
          <a:bodyPr wrap="square">
            <a:spAutoFit/>
          </a:bodyPr>
          <a:lstStyle/>
          <a:p>
            <a:r>
              <a:rPr lang="tr-TR" sz="1800">
                <a:effectLst/>
                <a:latin typeface="Calibri" panose="020F0502020204030204" pitchFamily="34" charset="0"/>
                <a:ea typeface="Times New Roman" panose="02020603050405020304" pitchFamily="18" charset="0"/>
                <a:cs typeface="Calibri" panose="020F0502020204030204" pitchFamily="34" charset="0"/>
              </a:rPr>
              <a:t>T.C. Kimlik Numarası girilerek </a:t>
            </a:r>
            <a:r>
              <a:rPr lang="tr-TR" sz="1800" b="1" i="1">
                <a:effectLst/>
                <a:latin typeface="Calibri" panose="020F0502020204030204" pitchFamily="34" charset="0"/>
                <a:ea typeface="Times New Roman" panose="02020603050405020304" pitchFamily="18" charset="0"/>
                <a:cs typeface="Calibri" panose="020F0502020204030204" pitchFamily="34" charset="0"/>
              </a:rPr>
              <a:t>Sorgula</a:t>
            </a:r>
            <a:r>
              <a:rPr lang="tr-TR" sz="1800">
                <a:effectLst/>
                <a:latin typeface="Calibri" panose="020F0502020204030204" pitchFamily="34" charset="0"/>
                <a:ea typeface="Times New Roman" panose="02020603050405020304" pitchFamily="18" charset="0"/>
                <a:cs typeface="Calibri" panose="020F0502020204030204" pitchFamily="34" charset="0"/>
              </a:rPr>
              <a:t> butonuna basılır </a:t>
            </a:r>
            <a:endParaRPr lang="tr-TR"/>
          </a:p>
        </p:txBody>
      </p:sp>
      <p:sp>
        <p:nvSpPr>
          <p:cNvPr id="10" name="Metin kutusu 9">
            <a:extLst>
              <a:ext uri="{FF2B5EF4-FFF2-40B4-BE49-F238E27FC236}">
                <a16:creationId xmlns:a16="http://schemas.microsoft.com/office/drawing/2014/main" xmlns="" id="{2C33E3BC-F59F-974F-B531-49DEA0532636}"/>
              </a:ext>
            </a:extLst>
          </p:cNvPr>
          <p:cNvSpPr txBox="1"/>
          <p:nvPr/>
        </p:nvSpPr>
        <p:spPr>
          <a:xfrm>
            <a:off x="604134" y="2218416"/>
            <a:ext cx="4034752" cy="646332"/>
          </a:xfrm>
          <a:prstGeom prst="rect">
            <a:avLst/>
          </a:prstGeom>
          <a:noFill/>
        </p:spPr>
        <p:txBody>
          <a:bodyPr wrap="square">
            <a:spAutoFit/>
          </a:bodyPr>
          <a:lstStyle/>
          <a:p>
            <a:r>
              <a:rPr lang="tr-TR" sz="1800">
                <a:effectLst/>
                <a:latin typeface="Calibri" panose="020F0502020204030204" pitchFamily="34" charset="0"/>
                <a:ea typeface="Times New Roman" panose="02020603050405020304" pitchFamily="18" charset="0"/>
                <a:cs typeface="Calibri" panose="020F0502020204030204" pitchFamily="34" charset="0"/>
              </a:rPr>
              <a:t>Vatandaşa ait geçmiş raporlar var ise </a:t>
            </a:r>
            <a:r>
              <a:rPr lang="tr-TR" sz="1800" b="1" i="1">
                <a:effectLst/>
                <a:latin typeface="Calibri" panose="020F0502020204030204" pitchFamily="34" charset="0"/>
                <a:ea typeface="Times New Roman" panose="02020603050405020304" pitchFamily="18" charset="0"/>
                <a:cs typeface="Calibri" panose="020F0502020204030204" pitchFamily="34" charset="0"/>
              </a:rPr>
              <a:t>Geçmiş Rapor Bilgisi</a:t>
            </a:r>
            <a:r>
              <a:rPr lang="tr-TR" sz="1800">
                <a:effectLst/>
                <a:latin typeface="Calibri" panose="020F0502020204030204" pitchFamily="34" charset="0"/>
                <a:ea typeface="Times New Roman" panose="02020603050405020304" pitchFamily="18" charset="0"/>
                <a:cs typeface="Calibri" panose="020F0502020204030204" pitchFamily="34" charset="0"/>
              </a:rPr>
              <a:t> alanında listelenir.</a:t>
            </a:r>
            <a:endParaRPr lang="tr-TR"/>
          </a:p>
        </p:txBody>
      </p:sp>
    </p:spTree>
    <p:extLst>
      <p:ext uri="{BB962C8B-B14F-4D97-AF65-F5344CB8AC3E}">
        <p14:creationId xmlns:p14="http://schemas.microsoft.com/office/powerpoint/2010/main" val="29967607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D2A13C5-D32D-2146-A428-590CBDF1948E}"/>
              </a:ext>
            </a:extLst>
          </p:cNvPr>
          <p:cNvSpPr txBox="1"/>
          <p:nvPr/>
        </p:nvSpPr>
        <p:spPr>
          <a:xfrm>
            <a:off x="679651" y="409948"/>
            <a:ext cx="8463989" cy="523220"/>
          </a:xfrm>
          <a:prstGeom prst="rect">
            <a:avLst/>
          </a:prstGeom>
          <a:noFill/>
        </p:spPr>
        <p:txBody>
          <a:bodyPr wrap="square">
            <a:spAutoFit/>
          </a:bodyPr>
          <a:lstStyle/>
          <a:p>
            <a:pPr lvl="0" algn="just">
              <a:spcBef>
                <a:spcPts val="600"/>
              </a:spcBef>
              <a:spcAft>
                <a:spcPts val="600"/>
              </a:spcAft>
            </a:pPr>
            <a:r>
              <a:rPr lang="tr-TR" sz="2800" b="1">
                <a:effectLst/>
                <a:latin typeface="Calibri" panose="020F0502020204030204" pitchFamily="34" charset="0"/>
                <a:cs typeface="Times New Roman" panose="02020603050405020304" pitchFamily="18" charset="0"/>
              </a:rPr>
              <a:t>b)  Muayene</a:t>
            </a:r>
            <a:endParaRPr lang="tr-TR" sz="2800" b="1">
              <a:effectLst/>
              <a:latin typeface="Arial" panose="020B0604020202020204" pitchFamily="34" charset="0"/>
              <a:cs typeface="Times New Roman" panose="02020603050405020304" pitchFamily="18" charset="0"/>
            </a:endParaRPr>
          </a:p>
        </p:txBody>
      </p:sp>
      <p:pic>
        <p:nvPicPr>
          <p:cNvPr id="6" name="Resim 5">
            <a:extLst>
              <a:ext uri="{FF2B5EF4-FFF2-40B4-BE49-F238E27FC236}">
                <a16:creationId xmlns:a16="http://schemas.microsoft.com/office/drawing/2014/main" xmlns="" id="{FB3CBA2E-70D9-EB41-9F49-25CEA0C68F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97414" y="237338"/>
            <a:ext cx="7940047" cy="6429711"/>
          </a:xfrm>
          <a:prstGeom prst="rect">
            <a:avLst/>
          </a:prstGeom>
          <a:noFill/>
          <a:ln>
            <a:noFill/>
          </a:ln>
        </p:spPr>
      </p:pic>
      <p:sp>
        <p:nvSpPr>
          <p:cNvPr id="8" name="Metin kutusu 7">
            <a:extLst>
              <a:ext uri="{FF2B5EF4-FFF2-40B4-BE49-F238E27FC236}">
                <a16:creationId xmlns:a16="http://schemas.microsoft.com/office/drawing/2014/main" xmlns="" id="{492E9D67-D198-A34D-B887-BC3583E5D222}"/>
              </a:ext>
            </a:extLst>
          </p:cNvPr>
          <p:cNvSpPr txBox="1"/>
          <p:nvPr/>
        </p:nvSpPr>
        <p:spPr>
          <a:xfrm>
            <a:off x="454539" y="1186692"/>
            <a:ext cx="3116325" cy="5488261"/>
          </a:xfrm>
          <a:prstGeom prst="rect">
            <a:avLst/>
          </a:prstGeom>
          <a:noFill/>
        </p:spPr>
        <p:txBody>
          <a:bodyPr wrap="square">
            <a:spAutoFit/>
          </a:bodyPr>
          <a:lstStyle/>
          <a:p>
            <a:r>
              <a:rPr lang="tr-TR" sz="1800">
                <a:effectLst/>
                <a:latin typeface="Calibri" panose="020F0502020204030204" pitchFamily="34" charset="0"/>
                <a:ea typeface="Times New Roman" panose="02020603050405020304" pitchFamily="18" charset="0"/>
                <a:cs typeface="Calibri" panose="020F0502020204030204" pitchFamily="34" charset="0"/>
              </a:rPr>
              <a:t>Başvuru sahibinin var ise tanıları seçilir. İlgili tanıların ICD-10 kodu girilir, girilen tanılara ait açıklamalar sistem tarafından otomatik olarak ekranda görüntülenmektedir. </a:t>
            </a:r>
          </a:p>
          <a:p>
            <a:endParaRPr lang="tr-TR">
              <a:latin typeface="Calibri" panose="020F0502020204030204" pitchFamily="34" charset="0"/>
            </a:endParaRPr>
          </a:p>
          <a:p>
            <a:r>
              <a:rPr lang="tr-TR" sz="1800">
                <a:effectLst/>
                <a:latin typeface="Calibri" panose="020F0502020204030204" pitchFamily="34" charset="0"/>
                <a:ea typeface="Times New Roman" panose="02020603050405020304" pitchFamily="18" charset="0"/>
                <a:cs typeface="Calibri" panose="020F0502020204030204" pitchFamily="34" charset="0"/>
              </a:rPr>
              <a:t>Z02.6 Spora Katılım için muayene seçeneği seçilmelidir.  Rapor Geçerlilik Tarihi belirlenmelidir. </a:t>
            </a:r>
            <a:r>
              <a:rPr lang="tr-TR" sz="1800" i="1">
                <a:effectLst/>
                <a:latin typeface="Calibri" panose="020F0502020204030204" pitchFamily="34" charset="0"/>
                <a:ea typeface="Times New Roman" panose="02020603050405020304" pitchFamily="18" charset="0"/>
                <a:cs typeface="Calibri" panose="020F0502020204030204" pitchFamily="34" charset="0"/>
              </a:rPr>
              <a:t>Karar</a:t>
            </a:r>
            <a:r>
              <a:rPr lang="tr-TR" sz="1800">
                <a:effectLst/>
                <a:latin typeface="Calibri" panose="020F0502020204030204" pitchFamily="34" charset="0"/>
                <a:ea typeface="Times New Roman" panose="02020603050405020304" pitchFamily="18" charset="0"/>
                <a:cs typeface="Calibri" panose="020F0502020204030204" pitchFamily="34" charset="0"/>
              </a:rPr>
              <a:t> bölümünde; iki seçenek mevcuttur. </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p>
            <a:pPr lvl="0"/>
            <a:r>
              <a:rPr lang="tr-TR" sz="1800">
                <a:effectLst/>
                <a:latin typeface="Calibri" panose="020F0502020204030204" pitchFamily="34" charset="0"/>
                <a:ea typeface="Times New Roman" panose="02020603050405020304" pitchFamily="18" charset="0"/>
                <a:cs typeface="Calibri" panose="020F0502020204030204" pitchFamily="34" charset="0"/>
              </a:rPr>
              <a:t>Şahsın yapılan fiziki muayenesi sonucunda rapor almasına engel bir durum yoktur; bu seçenek seçilir ise Rapor Ön izleme ekranına geçilir.</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tr-TR"/>
          </a:p>
        </p:txBody>
      </p:sp>
    </p:spTree>
    <p:extLst>
      <p:ext uri="{BB962C8B-B14F-4D97-AF65-F5344CB8AC3E}">
        <p14:creationId xmlns:p14="http://schemas.microsoft.com/office/powerpoint/2010/main" val="30294090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F12369E-4B83-154D-9B59-DE4248349675}"/>
              </a:ext>
            </a:extLst>
          </p:cNvPr>
          <p:cNvSpPr txBox="1"/>
          <p:nvPr/>
        </p:nvSpPr>
        <p:spPr>
          <a:xfrm>
            <a:off x="841471" y="1877131"/>
            <a:ext cx="10291855" cy="1709571"/>
          </a:xfrm>
          <a:prstGeom prst="rect">
            <a:avLst/>
          </a:prstGeom>
          <a:noFill/>
        </p:spPr>
        <p:txBody>
          <a:bodyPr wrap="square">
            <a:spAutoFit/>
          </a:bodyPr>
          <a:lstStyle/>
          <a:p>
            <a:pPr marL="342900" lvl="0" indent="-342900" algn="just">
              <a:lnSpc>
                <a:spcPct val="150000"/>
              </a:lnSpc>
              <a:spcAft>
                <a:spcPts val="0"/>
              </a:spcAft>
              <a:buFont typeface="+mj-lt"/>
              <a:buAutoNum type="arabicPeriod"/>
            </a:pPr>
            <a:r>
              <a:rPr lang="tr-TR" sz="1800">
                <a:effectLst/>
                <a:latin typeface="Calibri" panose="020F0502020204030204" pitchFamily="34" charset="0"/>
                <a:ea typeface="Times New Roman" panose="02020603050405020304" pitchFamily="18" charset="0"/>
                <a:cs typeface="Calibri" panose="020F0502020204030204" pitchFamily="34" charset="0"/>
              </a:rPr>
              <a:t>Hastanın yapılan fizik muayenesi sonucunda ileri tetkik için üst basamak bir sağlık kuruluşunda değerlendirilmesi uygundur seçilir ise başvuru sahibinin bağlı olduğu aile hekimin olduğu il veya ilçe sınırları içerisindeki hastaneye sevk edilir. Hastaneye sevk edilen kişi ilgili hastaneye muayene için başvurduğunda kendisini aile hekiminin sevk ettiğini beyan ettiğinde Tek hekime muayene olabilir.	</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8684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E2B01F39-24AC-8B48-94EF-7A8FD3413D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84673" y="435807"/>
            <a:ext cx="7066211" cy="5124350"/>
          </a:xfrm>
          <a:prstGeom prst="rect">
            <a:avLst/>
          </a:prstGeom>
          <a:noFill/>
          <a:ln>
            <a:noFill/>
          </a:ln>
        </p:spPr>
      </p:pic>
      <p:sp>
        <p:nvSpPr>
          <p:cNvPr id="6" name="Metin kutusu 5">
            <a:extLst>
              <a:ext uri="{FF2B5EF4-FFF2-40B4-BE49-F238E27FC236}">
                <a16:creationId xmlns:a16="http://schemas.microsoft.com/office/drawing/2014/main" xmlns="" id="{B542EA4A-1CA2-C14C-BDBE-E422D9096863}"/>
              </a:ext>
            </a:extLst>
          </p:cNvPr>
          <p:cNvSpPr txBox="1"/>
          <p:nvPr/>
        </p:nvSpPr>
        <p:spPr>
          <a:xfrm>
            <a:off x="140245" y="204974"/>
            <a:ext cx="9003395" cy="461665"/>
          </a:xfrm>
          <a:prstGeom prst="rect">
            <a:avLst/>
          </a:prstGeom>
          <a:noFill/>
        </p:spPr>
        <p:txBody>
          <a:bodyPr wrap="square">
            <a:spAutoFit/>
          </a:bodyPr>
          <a:lstStyle/>
          <a:p>
            <a:pPr lvl="0" algn="just">
              <a:spcBef>
                <a:spcPts val="600"/>
              </a:spcBef>
              <a:spcAft>
                <a:spcPts val="600"/>
              </a:spcAft>
            </a:pPr>
            <a:r>
              <a:rPr lang="tr-TR" sz="2400" b="1">
                <a:effectLst/>
                <a:latin typeface="Calibri" panose="020F0502020204030204" pitchFamily="34" charset="0"/>
                <a:cs typeface="Times New Roman" panose="02020603050405020304" pitchFamily="18" charset="0"/>
              </a:rPr>
              <a:t>C ) Doktor Rapor Listeleme Ekranı</a:t>
            </a:r>
            <a:endParaRPr lang="tr-TR" sz="2400" b="1">
              <a:effectLst/>
              <a:latin typeface="Arial" panose="020B0604020202020204" pitchFamily="34" charset="0"/>
              <a:cs typeface="Times New Roman" panose="02020603050405020304" pitchFamily="18" charset="0"/>
            </a:endParaRPr>
          </a:p>
        </p:txBody>
      </p:sp>
      <p:sp>
        <p:nvSpPr>
          <p:cNvPr id="8" name="Metin kutusu 7">
            <a:extLst>
              <a:ext uri="{FF2B5EF4-FFF2-40B4-BE49-F238E27FC236}">
                <a16:creationId xmlns:a16="http://schemas.microsoft.com/office/drawing/2014/main" xmlns="" id="{D195F589-A887-E94F-A49C-771A194E8054}"/>
              </a:ext>
            </a:extLst>
          </p:cNvPr>
          <p:cNvSpPr txBox="1"/>
          <p:nvPr/>
        </p:nvSpPr>
        <p:spPr>
          <a:xfrm>
            <a:off x="6203161" y="5981738"/>
            <a:ext cx="4466275" cy="369332"/>
          </a:xfrm>
          <a:prstGeom prst="rect">
            <a:avLst/>
          </a:prstGeom>
          <a:noFill/>
        </p:spPr>
        <p:txBody>
          <a:bodyPr wrap="square">
            <a:spAutoFit/>
          </a:bodyPr>
          <a:lstStyle/>
          <a:p>
            <a:r>
              <a:rPr lang="tr-TR" sz="1800">
                <a:effectLst/>
                <a:latin typeface="Calibri" panose="020F0502020204030204" pitchFamily="34" charset="0"/>
                <a:ea typeface="Times New Roman" panose="02020603050405020304" pitchFamily="18" charset="0"/>
                <a:cs typeface="Calibri" panose="020F0502020204030204" pitchFamily="34" charset="0"/>
              </a:rPr>
              <a:t>Şekil 2  Tarafımdan Verilen Raporlar Sayfası</a:t>
            </a:r>
            <a:endParaRPr lang="tr-TR"/>
          </a:p>
        </p:txBody>
      </p:sp>
      <p:sp>
        <p:nvSpPr>
          <p:cNvPr id="10" name="Metin kutusu 9">
            <a:extLst>
              <a:ext uri="{FF2B5EF4-FFF2-40B4-BE49-F238E27FC236}">
                <a16:creationId xmlns:a16="http://schemas.microsoft.com/office/drawing/2014/main" xmlns="" id="{AE63674C-02EB-804D-9769-CA2C1BAA7302}"/>
              </a:ext>
            </a:extLst>
          </p:cNvPr>
          <p:cNvSpPr txBox="1"/>
          <p:nvPr/>
        </p:nvSpPr>
        <p:spPr>
          <a:xfrm>
            <a:off x="614922" y="1175903"/>
            <a:ext cx="2783332" cy="3910686"/>
          </a:xfrm>
          <a:prstGeom prst="rect">
            <a:avLst/>
          </a:prstGeom>
          <a:noFill/>
        </p:spPr>
        <p:txBody>
          <a:bodyPr wrap="square">
            <a:spAutoFit/>
          </a:bodyPr>
          <a:lstStyle/>
          <a:p>
            <a:pPr algn="just">
              <a:lnSpc>
                <a:spcPct val="150000"/>
              </a:lnSpc>
              <a:spcBef>
                <a:spcPts val="600"/>
              </a:spcBef>
              <a:spcAft>
                <a:spcPts val="600"/>
              </a:spcAft>
            </a:pPr>
            <a:r>
              <a:rPr lang="tr-TR" sz="2400">
                <a:effectLst/>
                <a:latin typeface="Calibri" panose="020F0502020204030204" pitchFamily="34" charset="0"/>
                <a:ea typeface="Times New Roman" panose="02020603050405020304" pitchFamily="18" charset="0"/>
                <a:cs typeface="Calibri" panose="020F0502020204030204" pitchFamily="34" charset="0"/>
              </a:rPr>
              <a:t>Hekim tarafından hastaya verilen rapor </a:t>
            </a:r>
            <a:r>
              <a:rPr lang="tr-TR" sz="2400" b="1" i="1">
                <a:effectLst/>
                <a:latin typeface="Calibri" panose="020F0502020204030204" pitchFamily="34" charset="0"/>
                <a:ea typeface="Times New Roman" panose="02020603050405020304" pitchFamily="18" charset="0"/>
                <a:cs typeface="Calibri" panose="020F0502020204030204" pitchFamily="34" charset="0"/>
              </a:rPr>
              <a:t>Görüntüle</a:t>
            </a:r>
            <a:r>
              <a:rPr lang="tr-TR" sz="2400">
                <a:effectLst/>
                <a:latin typeface="Calibri" panose="020F0502020204030204" pitchFamily="34" charset="0"/>
                <a:ea typeface="Times New Roman" panose="02020603050405020304" pitchFamily="18" charset="0"/>
                <a:cs typeface="Calibri" panose="020F0502020204030204" pitchFamily="34" charset="0"/>
              </a:rPr>
              <a:t> butonuna basılarak listelenir ve </a:t>
            </a:r>
            <a:r>
              <a:rPr lang="tr-TR" sz="2400" b="1" i="1">
                <a:effectLst/>
                <a:latin typeface="Calibri" panose="020F0502020204030204" pitchFamily="34" charset="0"/>
                <a:ea typeface="Times New Roman" panose="02020603050405020304" pitchFamily="18" charset="0"/>
                <a:cs typeface="Calibri" panose="020F0502020204030204" pitchFamily="34" charset="0"/>
              </a:rPr>
              <a:t>İmzala</a:t>
            </a:r>
            <a:r>
              <a:rPr lang="tr-TR" sz="2400">
                <a:effectLst/>
                <a:latin typeface="Calibri" panose="020F0502020204030204" pitchFamily="34" charset="0"/>
                <a:ea typeface="Times New Roman" panose="02020603050405020304" pitchFamily="18" charset="0"/>
                <a:cs typeface="Calibri" panose="020F0502020204030204" pitchFamily="34" charset="0"/>
              </a:rPr>
              <a:t> butonuna basılarak rapor imzalanır.</a:t>
            </a:r>
            <a:endParaRPr lang="tr-TR" sz="24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8798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FF9DD587-91EB-F244-A047-263530B72E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58395" y="226550"/>
            <a:ext cx="7713497" cy="5437206"/>
          </a:xfrm>
          <a:prstGeom prst="rect">
            <a:avLst/>
          </a:prstGeom>
          <a:noFill/>
          <a:ln>
            <a:noFill/>
          </a:ln>
        </p:spPr>
      </p:pic>
      <p:sp>
        <p:nvSpPr>
          <p:cNvPr id="6" name="Metin kutusu 5">
            <a:extLst>
              <a:ext uri="{FF2B5EF4-FFF2-40B4-BE49-F238E27FC236}">
                <a16:creationId xmlns:a16="http://schemas.microsoft.com/office/drawing/2014/main" xmlns="" id="{7C0851D1-3C2E-1D47-8E90-15704F0B9318}"/>
              </a:ext>
            </a:extLst>
          </p:cNvPr>
          <p:cNvSpPr txBox="1"/>
          <p:nvPr/>
        </p:nvSpPr>
        <p:spPr>
          <a:xfrm rot="10800000" flipV="1">
            <a:off x="6096000" y="5882187"/>
            <a:ext cx="5013855" cy="463075"/>
          </a:xfrm>
          <a:prstGeom prst="rect">
            <a:avLst/>
          </a:prstGeom>
          <a:noFill/>
        </p:spPr>
        <p:txBody>
          <a:bodyPr wrap="square">
            <a:spAutoFit/>
          </a:bodyPr>
          <a:lstStyle/>
          <a:p>
            <a:pPr algn="ctr">
              <a:lnSpc>
                <a:spcPct val="150000"/>
              </a:lnSpc>
              <a:spcBef>
                <a:spcPts val="600"/>
              </a:spcBef>
              <a:spcAft>
                <a:spcPts val="600"/>
              </a:spcAft>
            </a:pPr>
            <a:r>
              <a:rPr lang="tr-TR" sz="1800" b="1">
                <a:effectLst/>
                <a:latin typeface="Calibri" panose="020F0502020204030204" pitchFamily="34" charset="0"/>
                <a:ea typeface="Times New Roman" panose="02020603050405020304" pitchFamily="18" charset="0"/>
                <a:cs typeface="Calibri" panose="020F0502020204030204" pitchFamily="34" charset="0"/>
              </a:rPr>
              <a:t>Şekil 3  Bir Üst Kurula Sevk Edilen Raporlar Sayfası</a:t>
            </a:r>
            <a:endParaRPr lang="tr-TR" sz="28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xmlns="" id="{1BBDA3F8-798F-F842-835C-E436D496ADAA}"/>
              </a:ext>
            </a:extLst>
          </p:cNvPr>
          <p:cNvSpPr txBox="1"/>
          <p:nvPr/>
        </p:nvSpPr>
        <p:spPr>
          <a:xfrm>
            <a:off x="787532" y="2060527"/>
            <a:ext cx="2988306" cy="2308324"/>
          </a:xfrm>
          <a:prstGeom prst="rect">
            <a:avLst/>
          </a:prstGeom>
          <a:noFill/>
        </p:spPr>
        <p:txBody>
          <a:bodyPr wrap="square">
            <a:spAutoFit/>
          </a:bodyPr>
          <a:lstStyle/>
          <a:p>
            <a:r>
              <a:rPr lang="tr-TR" sz="2400">
                <a:effectLst/>
                <a:latin typeface="Calibri" panose="020F0502020204030204" pitchFamily="34" charset="0"/>
                <a:ea typeface="Times New Roman" panose="02020603050405020304" pitchFamily="18" charset="0"/>
                <a:cs typeface="Calibri" panose="020F0502020204030204" pitchFamily="34" charset="0"/>
              </a:rPr>
              <a:t>Hekim tarafından bir üst kurula sevk edilen raporlar listelenir. Raporu imzalamak için </a:t>
            </a:r>
            <a:r>
              <a:rPr lang="tr-TR" sz="2400" b="1" i="1">
                <a:effectLst/>
                <a:latin typeface="Calibri" panose="020F0502020204030204" pitchFamily="34" charset="0"/>
                <a:ea typeface="Times New Roman" panose="02020603050405020304" pitchFamily="18" charset="0"/>
                <a:cs typeface="Calibri" panose="020F0502020204030204" pitchFamily="34" charset="0"/>
              </a:rPr>
              <a:t>İmzala</a:t>
            </a:r>
            <a:r>
              <a:rPr lang="tr-TR" sz="2400">
                <a:effectLst/>
                <a:latin typeface="Calibri" panose="020F0502020204030204" pitchFamily="34" charset="0"/>
                <a:ea typeface="Times New Roman" panose="02020603050405020304" pitchFamily="18" charset="0"/>
                <a:cs typeface="Calibri" panose="020F0502020204030204" pitchFamily="34" charset="0"/>
              </a:rPr>
              <a:t> butonuna basılır.</a:t>
            </a:r>
            <a:endParaRPr lang="tr-TR" sz="2400"/>
          </a:p>
        </p:txBody>
      </p:sp>
      <p:sp>
        <p:nvSpPr>
          <p:cNvPr id="10" name="Metin kutusu 9">
            <a:extLst>
              <a:ext uri="{FF2B5EF4-FFF2-40B4-BE49-F238E27FC236}">
                <a16:creationId xmlns:a16="http://schemas.microsoft.com/office/drawing/2014/main" xmlns="" id="{D981C3EA-6F45-8D41-87E7-FA7E71FD8AB5}"/>
              </a:ext>
            </a:extLst>
          </p:cNvPr>
          <p:cNvSpPr txBox="1"/>
          <p:nvPr/>
        </p:nvSpPr>
        <p:spPr>
          <a:xfrm>
            <a:off x="204975" y="431523"/>
            <a:ext cx="3387466" cy="830997"/>
          </a:xfrm>
          <a:prstGeom prst="rect">
            <a:avLst/>
          </a:prstGeom>
          <a:noFill/>
        </p:spPr>
        <p:txBody>
          <a:bodyPr wrap="square">
            <a:spAutoFit/>
          </a:bodyPr>
          <a:lstStyle/>
          <a:p>
            <a:r>
              <a:rPr lang="tr-TR" sz="2400" b="1">
                <a:effectLst/>
                <a:latin typeface="Calibri" panose="020F0502020204030204" pitchFamily="34" charset="0"/>
                <a:ea typeface="Times New Roman" panose="02020603050405020304" pitchFamily="18" charset="0"/>
                <a:cs typeface="Calibri" panose="020F0502020204030204" pitchFamily="34" charset="0"/>
              </a:rPr>
              <a:t>d)  Bir Üst Kurula Sevk Edilen Raporlar Sayfası</a:t>
            </a:r>
            <a:endParaRPr lang="tr-TR" sz="2400"/>
          </a:p>
        </p:txBody>
      </p:sp>
    </p:spTree>
    <p:extLst>
      <p:ext uri="{BB962C8B-B14F-4D97-AF65-F5344CB8AC3E}">
        <p14:creationId xmlns:p14="http://schemas.microsoft.com/office/powerpoint/2010/main" val="37971416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44B49147-09D0-1342-9064-854BC859F8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89921" y="140245"/>
            <a:ext cx="6623898" cy="6494440"/>
          </a:xfrm>
          <a:prstGeom prst="rect">
            <a:avLst/>
          </a:prstGeom>
          <a:noFill/>
          <a:ln>
            <a:noFill/>
          </a:ln>
        </p:spPr>
      </p:pic>
      <p:sp>
        <p:nvSpPr>
          <p:cNvPr id="6" name="Metin kutusu 5">
            <a:extLst>
              <a:ext uri="{FF2B5EF4-FFF2-40B4-BE49-F238E27FC236}">
                <a16:creationId xmlns:a16="http://schemas.microsoft.com/office/drawing/2014/main" xmlns="" id="{D45EDAFE-B295-DA41-A614-78D1809161F1}"/>
              </a:ext>
            </a:extLst>
          </p:cNvPr>
          <p:cNvSpPr txBox="1"/>
          <p:nvPr/>
        </p:nvSpPr>
        <p:spPr>
          <a:xfrm>
            <a:off x="485465" y="560982"/>
            <a:ext cx="8658175" cy="461665"/>
          </a:xfrm>
          <a:prstGeom prst="rect">
            <a:avLst/>
          </a:prstGeom>
          <a:noFill/>
        </p:spPr>
        <p:txBody>
          <a:bodyPr wrap="square">
            <a:spAutoFit/>
          </a:bodyPr>
          <a:lstStyle/>
          <a:p>
            <a:pPr lvl="0" algn="just">
              <a:spcBef>
                <a:spcPts val="600"/>
              </a:spcBef>
              <a:spcAft>
                <a:spcPts val="600"/>
              </a:spcAft>
            </a:pPr>
            <a:r>
              <a:rPr lang="tr-TR" sz="2400" b="1">
                <a:effectLst/>
                <a:latin typeface="Calibri" panose="020F0502020204030204" pitchFamily="34" charset="0"/>
                <a:cs typeface="Times New Roman" panose="02020603050405020304" pitchFamily="18" charset="0"/>
              </a:rPr>
              <a:t>e)  Rapor Ön izleme</a:t>
            </a:r>
            <a:endParaRPr lang="tr-TR" sz="2400" b="1">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40121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BFF9281-B76F-7D43-865D-A4701DD63D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84946" y="571771"/>
            <a:ext cx="7260395" cy="5286172"/>
          </a:xfrm>
          <a:prstGeom prst="rect">
            <a:avLst/>
          </a:prstGeom>
          <a:noFill/>
          <a:ln>
            <a:noFill/>
          </a:ln>
        </p:spPr>
      </p:pic>
      <p:sp>
        <p:nvSpPr>
          <p:cNvPr id="6" name="Metin kutusu 5">
            <a:extLst>
              <a:ext uri="{FF2B5EF4-FFF2-40B4-BE49-F238E27FC236}">
                <a16:creationId xmlns:a16="http://schemas.microsoft.com/office/drawing/2014/main" xmlns="" id="{EB983371-9A91-0A41-8039-22BCF6479F63}"/>
              </a:ext>
            </a:extLst>
          </p:cNvPr>
          <p:cNvSpPr txBox="1"/>
          <p:nvPr/>
        </p:nvSpPr>
        <p:spPr>
          <a:xfrm>
            <a:off x="690439" y="387105"/>
            <a:ext cx="8453201" cy="523220"/>
          </a:xfrm>
          <a:prstGeom prst="rect">
            <a:avLst/>
          </a:prstGeom>
          <a:noFill/>
        </p:spPr>
        <p:txBody>
          <a:bodyPr wrap="square">
            <a:spAutoFit/>
          </a:bodyPr>
          <a:lstStyle/>
          <a:p>
            <a:pPr lvl="0" algn="just">
              <a:spcBef>
                <a:spcPts val="600"/>
              </a:spcBef>
              <a:spcAft>
                <a:spcPts val="600"/>
              </a:spcAft>
            </a:pPr>
            <a:r>
              <a:rPr lang="tr-TR" sz="2800" b="1">
                <a:effectLst/>
                <a:latin typeface="Calibri" panose="020F0502020204030204" pitchFamily="34" charset="0"/>
                <a:cs typeface="Times New Roman" panose="02020603050405020304" pitchFamily="18" charset="0"/>
              </a:rPr>
              <a:t>f)  e-İmza</a:t>
            </a:r>
            <a:endParaRPr lang="tr-TR" sz="2800" b="1">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9607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6610761-AA57-ED44-B7CD-5857FFEE5CAB}"/>
              </a:ext>
            </a:extLst>
          </p:cNvPr>
          <p:cNvSpPr txBox="1"/>
          <p:nvPr/>
        </p:nvSpPr>
        <p:spPr>
          <a:xfrm>
            <a:off x="1197479" y="863049"/>
            <a:ext cx="10442887" cy="3350982"/>
          </a:xfrm>
          <a:prstGeom prst="rect">
            <a:avLst/>
          </a:prstGeom>
          <a:noFill/>
        </p:spPr>
        <p:txBody>
          <a:bodyPr wrap="square">
            <a:spAutoFit/>
          </a:bodyPr>
          <a:lstStyle/>
          <a:p>
            <a:pPr>
              <a:lnSpc>
                <a:spcPct val="107000"/>
              </a:lnSpc>
              <a:spcAft>
                <a:spcPts val="800"/>
              </a:spcAft>
            </a:pPr>
            <a:r>
              <a:rPr lang="tr-TR" sz="28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Sürücü ve sürücü adayları sağlık raporları</a:t>
            </a:r>
            <a:r>
              <a:rPr lang="tr-TR" sz="28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dördüncü kısım</a:t>
            </a:r>
            <a:r>
              <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800" b="1" u="sng">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Özel tertibatlı motorlu araç kullanılması gereken durumda</a:t>
            </a:r>
          </a:p>
          <a:p>
            <a:pPr>
              <a:lnSpc>
                <a:spcPct val="107000"/>
              </a:lnSpc>
              <a:spcAft>
                <a:spcPts val="800"/>
              </a:spcAft>
            </a:pPr>
            <a:r>
              <a:rPr lang="tr-TR" sz="2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il/ilçe sağlık müdürlüğü bünyesinde kurulan</a:t>
            </a:r>
          </a:p>
          <a:p>
            <a:pPr>
              <a:lnSpc>
                <a:spcPct val="107000"/>
              </a:lnSpc>
              <a:spcAft>
                <a:spcPts val="800"/>
              </a:spcAft>
            </a:pPr>
            <a:r>
              <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komisyon tarafından doldurulacak kısımdır. </a:t>
            </a:r>
            <a:endParaRPr lang="tr-TR" sz="2800" b="1">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8315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DE8D5424-1F24-E64B-97A9-A0B21E4E735B}"/>
              </a:ext>
            </a:extLst>
          </p:cNvPr>
          <p:cNvSpPr txBox="1"/>
          <p:nvPr/>
        </p:nvSpPr>
        <p:spPr>
          <a:xfrm>
            <a:off x="517829" y="1283784"/>
            <a:ext cx="11230419" cy="2540567"/>
          </a:xfrm>
          <a:prstGeom prst="rect">
            <a:avLst/>
          </a:prstGeom>
          <a:noFill/>
        </p:spPr>
        <p:txBody>
          <a:bodyPr wrap="square">
            <a:spAutoFit/>
          </a:bodyPr>
          <a:lstStyle/>
          <a:p>
            <a:pPr algn="just">
              <a:lnSpc>
                <a:spcPct val="150000"/>
              </a:lnSpc>
              <a:spcBef>
                <a:spcPts val="600"/>
              </a:spcBef>
              <a:spcAft>
                <a:spcPts val="600"/>
              </a:spcAft>
            </a:pPr>
            <a:r>
              <a:rPr lang="tr-TR" sz="1800">
                <a:effectLst/>
                <a:latin typeface="Calibri" panose="020F0502020204030204" pitchFamily="34" charset="0"/>
                <a:ea typeface="Times New Roman" panose="02020603050405020304" pitchFamily="18" charset="0"/>
                <a:cs typeface="Calibri" panose="020F0502020204030204" pitchFamily="34" charset="0"/>
              </a:rPr>
              <a:t>Lütfen tarayıcı olarak chrome veya firefox tarayıcıları kullanınız, explorer tarayıcı uygulamanın performanslı ve etkin çalışmasına olumsuz etki edebilir. Uygulamada kullanılacak olan e-İmza sürümünün güncel olduğundan emin olunuz. e-İmza Uygulaması yeni kurulum veya güncel sürüm için </a:t>
            </a:r>
            <a:r>
              <a:rPr lang="tr-TR" sz="1800" u="sng">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https://giris.saglik.gov.tr/Download.aspx</a:t>
            </a:r>
            <a:r>
              <a:rPr lang="tr-TR" sz="1800">
                <a:effectLst/>
                <a:latin typeface="Calibri" panose="020F0502020204030204" pitchFamily="34" charset="0"/>
                <a:ea typeface="Times New Roman" panose="02020603050405020304" pitchFamily="18" charset="0"/>
                <a:cs typeface="Calibri" panose="020F0502020204030204" pitchFamily="34" charset="0"/>
              </a:rPr>
              <a:t> adresinden Sağlık Bakanlığı Personel sürümünü indirip bilgisayarınıza yüklemeniz gerekmektedir. Kurulumun ardından tarayıcı geçmişinizi silmeniz ve bilgisayarınızı yeniden başlatmanız önerilir. HBYS uygulaması da dâhil e-İmzanızı kullanan diğer uygulamaları kapatmanızı öneririz. e-İmza uygulamasını bilgisayarınıza aşağıdaki adımları takip ederek kurabilirsiniz. </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8653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05298E0-1443-B740-B53D-00781B267631}"/>
              </a:ext>
            </a:extLst>
          </p:cNvPr>
          <p:cNvSpPr txBox="1"/>
          <p:nvPr/>
        </p:nvSpPr>
        <p:spPr>
          <a:xfrm rot="10800000" flipV="1">
            <a:off x="1132751" y="2550426"/>
            <a:ext cx="10205549" cy="878574"/>
          </a:xfrm>
          <a:prstGeom prst="rect">
            <a:avLst/>
          </a:prstGeom>
          <a:noFill/>
        </p:spPr>
        <p:txBody>
          <a:bodyPr wrap="square">
            <a:spAutoFit/>
          </a:bodyPr>
          <a:lstStyle/>
          <a:p>
            <a:pPr algn="just">
              <a:lnSpc>
                <a:spcPct val="150000"/>
              </a:lnSpc>
              <a:spcBef>
                <a:spcPts val="600"/>
              </a:spcBef>
              <a:spcAft>
                <a:spcPts val="600"/>
              </a:spcAft>
            </a:pPr>
            <a:r>
              <a:rPr lang="tr-TR" sz="1800" u="sng">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https://giris.saglik.gov.tr/Download.aspx</a:t>
            </a:r>
            <a:r>
              <a:rPr lang="tr-TR" sz="1800">
                <a:effectLst/>
                <a:latin typeface="Calibri" panose="020F0502020204030204" pitchFamily="34" charset="0"/>
                <a:ea typeface="Times New Roman" panose="02020603050405020304" pitchFamily="18" charset="0"/>
                <a:cs typeface="Calibri" panose="020F0502020204030204" pitchFamily="34" charset="0"/>
              </a:rPr>
              <a:t> adresinden e-İmza Uygulaması İndir kısmında yer alan indirme butonuna tıklanır ve Şekil ’de yer alan e-İmza Uygulaması indirme adresine ulaşılır.</a:t>
            </a:r>
            <a:endParaRPr lang="tr-TR" sz="18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438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0D5A8BC8-D07B-384B-994B-3430676DE0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63436" y="140246"/>
            <a:ext cx="8037140" cy="5793213"/>
          </a:xfrm>
          <a:prstGeom prst="rect">
            <a:avLst/>
          </a:prstGeom>
          <a:noFill/>
          <a:ln>
            <a:noFill/>
          </a:ln>
        </p:spPr>
      </p:pic>
      <p:sp>
        <p:nvSpPr>
          <p:cNvPr id="6" name="Metin kutusu 5">
            <a:extLst>
              <a:ext uri="{FF2B5EF4-FFF2-40B4-BE49-F238E27FC236}">
                <a16:creationId xmlns:a16="http://schemas.microsoft.com/office/drawing/2014/main" xmlns="" id="{EDF2A8DD-6D01-A644-8C8D-3A721F9283FD}"/>
              </a:ext>
            </a:extLst>
          </p:cNvPr>
          <p:cNvSpPr txBox="1"/>
          <p:nvPr/>
        </p:nvSpPr>
        <p:spPr>
          <a:xfrm>
            <a:off x="1801614" y="6154592"/>
            <a:ext cx="7419999" cy="463075"/>
          </a:xfrm>
          <a:prstGeom prst="rect">
            <a:avLst/>
          </a:prstGeom>
          <a:noFill/>
        </p:spPr>
        <p:txBody>
          <a:bodyPr wrap="square">
            <a:spAutoFit/>
          </a:bodyPr>
          <a:lstStyle/>
          <a:p>
            <a:pPr algn="ctr">
              <a:lnSpc>
                <a:spcPct val="150000"/>
              </a:lnSpc>
              <a:spcBef>
                <a:spcPts val="600"/>
              </a:spcBef>
              <a:spcAft>
                <a:spcPts val="600"/>
              </a:spcAft>
            </a:pPr>
            <a:r>
              <a:rPr lang="tr-TR" sz="1800" b="1">
                <a:effectLst/>
                <a:latin typeface="Calibri" panose="020F0502020204030204" pitchFamily="34" charset="0"/>
                <a:ea typeface="Times New Roman" panose="02020603050405020304" pitchFamily="18" charset="0"/>
                <a:cs typeface="Calibri" panose="020F0502020204030204" pitchFamily="34" charset="0"/>
              </a:rPr>
              <a:t>Şekil 6 e-İmza Uygulması İndir</a:t>
            </a:r>
            <a:endParaRPr lang="tr-TR" sz="1800" b="1">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9" name="Mürekkep 8">
                <a:extLst>
                  <a:ext uri="{FF2B5EF4-FFF2-40B4-BE49-F238E27FC236}">
                    <a16:creationId xmlns:a16="http://schemas.microsoft.com/office/drawing/2014/main" xmlns="" id="{C8B6414A-4DD4-4148-9EAD-75A9191543B4}"/>
                  </a:ext>
                </a:extLst>
              </p14:cNvPr>
              <p14:cNvContentPartPr/>
              <p14:nvPr/>
            </p14:nvContentPartPr>
            <p14:xfrm>
              <a:off x="5598776" y="555349"/>
              <a:ext cx="4639320" cy="1106280"/>
            </p14:xfrm>
          </p:contentPart>
        </mc:Choice>
        <mc:Fallback xmlns="">
          <p:pic>
            <p:nvPicPr>
              <p:cNvPr id="9" name="Mürekkep 8">
                <a:extLst>
                  <a:ext uri="{FF2B5EF4-FFF2-40B4-BE49-F238E27FC236}">
                    <a16:creationId xmlns:a16="http://schemas.microsoft.com/office/drawing/2014/main" id="{C8B6414A-4DD4-4148-9EAD-75A9191543B4}"/>
                  </a:ext>
                </a:extLst>
              </p:cNvPr>
              <p:cNvPicPr/>
              <p:nvPr/>
            </p:nvPicPr>
            <p:blipFill>
              <a:blip r:embed="rId4"/>
              <a:stretch>
                <a:fillRect/>
              </a:stretch>
            </p:blipFill>
            <p:spPr>
              <a:xfrm>
                <a:off x="5581136" y="537709"/>
                <a:ext cx="4674960" cy="1141920"/>
              </a:xfrm>
              <a:prstGeom prst="rect">
                <a:avLst/>
              </a:prstGeom>
            </p:spPr>
          </p:pic>
        </mc:Fallback>
      </mc:AlternateContent>
    </p:spTree>
    <p:extLst>
      <p:ext uri="{BB962C8B-B14F-4D97-AF65-F5344CB8AC3E}">
        <p14:creationId xmlns:p14="http://schemas.microsoft.com/office/powerpoint/2010/main" val="515946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EA757596-43B0-2A44-9767-20EE62A6CE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61369" y="334432"/>
            <a:ext cx="9040433" cy="5426418"/>
          </a:xfrm>
          <a:prstGeom prst="rect">
            <a:avLst/>
          </a:prstGeom>
          <a:noFill/>
          <a:ln>
            <a:noFill/>
          </a:ln>
        </p:spPr>
      </p:pic>
      <p:sp>
        <p:nvSpPr>
          <p:cNvPr id="6" name="Metin kutusu 5">
            <a:extLst>
              <a:ext uri="{FF2B5EF4-FFF2-40B4-BE49-F238E27FC236}">
                <a16:creationId xmlns:a16="http://schemas.microsoft.com/office/drawing/2014/main" xmlns="" id="{F86F5064-1AB0-AA46-AB3C-AF8DC18D236C}"/>
              </a:ext>
            </a:extLst>
          </p:cNvPr>
          <p:cNvSpPr txBox="1"/>
          <p:nvPr/>
        </p:nvSpPr>
        <p:spPr>
          <a:xfrm>
            <a:off x="2006588" y="6149221"/>
            <a:ext cx="7864530" cy="463075"/>
          </a:xfrm>
          <a:prstGeom prst="rect">
            <a:avLst/>
          </a:prstGeom>
          <a:noFill/>
        </p:spPr>
        <p:txBody>
          <a:bodyPr wrap="square">
            <a:spAutoFit/>
          </a:bodyPr>
          <a:lstStyle/>
          <a:p>
            <a:pPr algn="ctr">
              <a:lnSpc>
                <a:spcPct val="150000"/>
              </a:lnSpc>
              <a:spcBef>
                <a:spcPts val="600"/>
              </a:spcBef>
              <a:spcAft>
                <a:spcPts val="600"/>
              </a:spcAft>
            </a:pPr>
            <a:r>
              <a:rPr lang="tr-TR" sz="1800" b="1">
                <a:effectLst/>
                <a:latin typeface="Calibri" panose="020F0502020204030204" pitchFamily="34" charset="0"/>
                <a:ea typeface="Times New Roman" panose="02020603050405020304" pitchFamily="18" charset="0"/>
                <a:cs typeface="Calibri" panose="020F0502020204030204" pitchFamily="34" charset="0"/>
              </a:rPr>
              <a:t>Şekil 7 e-İmza Şimdi İndir</a:t>
            </a:r>
            <a:endParaRPr lang="tr-TR" sz="1800" b="1">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7" name="Mürekkep 6">
                <a:extLst>
                  <a:ext uri="{FF2B5EF4-FFF2-40B4-BE49-F238E27FC236}">
                    <a16:creationId xmlns:a16="http://schemas.microsoft.com/office/drawing/2014/main" xmlns="" id="{551CD9D4-6F35-EB41-92C6-D6D563CEBE2A}"/>
                  </a:ext>
                </a:extLst>
              </p14:cNvPr>
              <p14:cNvContentPartPr/>
              <p14:nvPr/>
            </p14:nvContentPartPr>
            <p14:xfrm>
              <a:off x="5627576" y="2737669"/>
              <a:ext cx="1367640" cy="783360"/>
            </p14:xfrm>
          </p:contentPart>
        </mc:Choice>
        <mc:Fallback xmlns="">
          <p:pic>
            <p:nvPicPr>
              <p:cNvPr id="7" name="Mürekkep 6">
                <a:extLst>
                  <a:ext uri="{FF2B5EF4-FFF2-40B4-BE49-F238E27FC236}">
                    <a16:creationId xmlns:a16="http://schemas.microsoft.com/office/drawing/2014/main" id="{551CD9D4-6F35-EB41-92C6-D6D563CEBE2A}"/>
                  </a:ext>
                </a:extLst>
              </p:cNvPr>
              <p:cNvPicPr/>
              <p:nvPr/>
            </p:nvPicPr>
            <p:blipFill>
              <a:blip r:embed="rId4"/>
              <a:stretch>
                <a:fillRect/>
              </a:stretch>
            </p:blipFill>
            <p:spPr>
              <a:xfrm>
                <a:off x="5609576" y="2719669"/>
                <a:ext cx="1403280" cy="819000"/>
              </a:xfrm>
              <a:prstGeom prst="rect">
                <a:avLst/>
              </a:prstGeom>
            </p:spPr>
          </p:pic>
        </mc:Fallback>
      </mc:AlternateContent>
    </p:spTree>
    <p:extLst>
      <p:ext uri="{BB962C8B-B14F-4D97-AF65-F5344CB8AC3E}">
        <p14:creationId xmlns:p14="http://schemas.microsoft.com/office/powerpoint/2010/main" val="25662368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07F8E1AE-A7DB-CE4D-9CD4-C53482DBCA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66085" y="167622"/>
            <a:ext cx="7768082" cy="6059680"/>
          </a:xfrm>
          <a:prstGeom prst="rect">
            <a:avLst/>
          </a:prstGeom>
          <a:noFill/>
          <a:ln>
            <a:noFill/>
          </a:ln>
        </p:spPr>
      </p:pic>
      <p:sp>
        <p:nvSpPr>
          <p:cNvPr id="6" name="Metin kutusu 5">
            <a:extLst>
              <a:ext uri="{FF2B5EF4-FFF2-40B4-BE49-F238E27FC236}">
                <a16:creationId xmlns:a16="http://schemas.microsoft.com/office/drawing/2014/main" xmlns="" id="{2AE5C0FA-6007-EE45-9F48-A65E73D2B56C}"/>
              </a:ext>
            </a:extLst>
          </p:cNvPr>
          <p:cNvSpPr txBox="1"/>
          <p:nvPr/>
        </p:nvSpPr>
        <p:spPr>
          <a:xfrm rot="10800000" flipV="1">
            <a:off x="733592" y="6227302"/>
            <a:ext cx="11458408" cy="463075"/>
          </a:xfrm>
          <a:prstGeom prst="rect">
            <a:avLst/>
          </a:prstGeom>
          <a:noFill/>
        </p:spPr>
        <p:txBody>
          <a:bodyPr wrap="square">
            <a:spAutoFit/>
          </a:bodyPr>
          <a:lstStyle/>
          <a:p>
            <a:pPr algn="ctr">
              <a:lnSpc>
                <a:spcPct val="150000"/>
              </a:lnSpc>
              <a:spcBef>
                <a:spcPts val="600"/>
              </a:spcBef>
              <a:spcAft>
                <a:spcPts val="600"/>
              </a:spcAft>
            </a:pPr>
            <a:r>
              <a:rPr lang="tr-TR" sz="1800" b="1">
                <a:effectLst/>
                <a:latin typeface="Calibri" panose="020F0502020204030204" pitchFamily="34" charset="0"/>
                <a:ea typeface="Times New Roman" panose="02020603050405020304" pitchFamily="18" charset="0"/>
                <a:cs typeface="Calibri" panose="020F0502020204030204" pitchFamily="34" charset="0"/>
              </a:rPr>
              <a:t>Şekil 8 e-İmza Şimdi İndir</a:t>
            </a:r>
            <a:endParaRPr lang="tr-TR" sz="1800" b="1">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7" name="Mürekkep 6">
                <a:extLst>
                  <a:ext uri="{FF2B5EF4-FFF2-40B4-BE49-F238E27FC236}">
                    <a16:creationId xmlns:a16="http://schemas.microsoft.com/office/drawing/2014/main" xmlns="" id="{D63DECEB-4DBC-C647-8FC3-D2B4AA296ABA}"/>
                  </a:ext>
                </a:extLst>
              </p14:cNvPr>
              <p14:cNvContentPartPr/>
              <p14:nvPr/>
            </p14:nvContentPartPr>
            <p14:xfrm>
              <a:off x="6192056" y="3948349"/>
              <a:ext cx="3042720" cy="744840"/>
            </p14:xfrm>
          </p:contentPart>
        </mc:Choice>
        <mc:Fallback xmlns="">
          <p:pic>
            <p:nvPicPr>
              <p:cNvPr id="7" name="Mürekkep 6">
                <a:extLst>
                  <a:ext uri="{FF2B5EF4-FFF2-40B4-BE49-F238E27FC236}">
                    <a16:creationId xmlns:a16="http://schemas.microsoft.com/office/drawing/2014/main" id="{D63DECEB-4DBC-C647-8FC3-D2B4AA296ABA}"/>
                  </a:ext>
                </a:extLst>
              </p:cNvPr>
              <p:cNvPicPr/>
              <p:nvPr/>
            </p:nvPicPr>
            <p:blipFill>
              <a:blip r:embed="rId4"/>
              <a:stretch>
                <a:fillRect/>
              </a:stretch>
            </p:blipFill>
            <p:spPr>
              <a:xfrm>
                <a:off x="6174416" y="3930349"/>
                <a:ext cx="3078360" cy="78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Mürekkep 18">
                <a:extLst>
                  <a:ext uri="{FF2B5EF4-FFF2-40B4-BE49-F238E27FC236}">
                    <a16:creationId xmlns:a16="http://schemas.microsoft.com/office/drawing/2014/main" xmlns="" id="{8FF5751A-CE65-2D43-B8C7-CB2177F2B224}"/>
                  </a:ext>
                </a:extLst>
              </p14:cNvPr>
              <p14:cNvContentPartPr/>
              <p14:nvPr/>
            </p14:nvContentPartPr>
            <p14:xfrm>
              <a:off x="6580496" y="2588269"/>
              <a:ext cx="1462320" cy="33120"/>
            </p14:xfrm>
          </p:contentPart>
        </mc:Choice>
        <mc:Fallback xmlns="">
          <p:pic>
            <p:nvPicPr>
              <p:cNvPr id="19" name="Mürekkep 18">
                <a:extLst>
                  <a:ext uri="{FF2B5EF4-FFF2-40B4-BE49-F238E27FC236}">
                    <a16:creationId xmlns:a16="http://schemas.microsoft.com/office/drawing/2014/main" id="{8FF5751A-CE65-2D43-B8C7-CB2177F2B224}"/>
                  </a:ext>
                </a:extLst>
              </p:cNvPr>
              <p:cNvPicPr/>
              <p:nvPr/>
            </p:nvPicPr>
            <p:blipFill>
              <a:blip r:embed="rId6"/>
              <a:stretch>
                <a:fillRect/>
              </a:stretch>
            </p:blipFill>
            <p:spPr>
              <a:xfrm>
                <a:off x="6562856" y="2570629"/>
                <a:ext cx="1497960" cy="68760"/>
              </a:xfrm>
              <a:prstGeom prst="rect">
                <a:avLst/>
              </a:prstGeom>
            </p:spPr>
          </p:pic>
        </mc:Fallback>
      </mc:AlternateContent>
    </p:spTree>
    <p:extLst>
      <p:ext uri="{BB962C8B-B14F-4D97-AF65-F5344CB8AC3E}">
        <p14:creationId xmlns:p14="http://schemas.microsoft.com/office/powerpoint/2010/main" val="17115887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CD29B175-E90D-3749-BD33-BA411A0905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98708" y="1823190"/>
            <a:ext cx="9364076" cy="2319443"/>
          </a:xfrm>
          <a:prstGeom prst="rect">
            <a:avLst/>
          </a:prstGeom>
          <a:noFill/>
          <a:ln>
            <a:noFill/>
          </a:ln>
        </p:spPr>
      </p:pic>
      <p:sp>
        <p:nvSpPr>
          <p:cNvPr id="6" name="Metin kutusu 5">
            <a:extLst>
              <a:ext uri="{FF2B5EF4-FFF2-40B4-BE49-F238E27FC236}">
                <a16:creationId xmlns:a16="http://schemas.microsoft.com/office/drawing/2014/main" xmlns="" id="{8C4A0632-126C-284C-AE56-7F93C44066FE}"/>
              </a:ext>
            </a:extLst>
          </p:cNvPr>
          <p:cNvSpPr txBox="1"/>
          <p:nvPr/>
        </p:nvSpPr>
        <p:spPr>
          <a:xfrm>
            <a:off x="2891213" y="4123611"/>
            <a:ext cx="6252427" cy="463075"/>
          </a:xfrm>
          <a:prstGeom prst="rect">
            <a:avLst/>
          </a:prstGeom>
          <a:noFill/>
        </p:spPr>
        <p:txBody>
          <a:bodyPr wrap="square">
            <a:spAutoFit/>
          </a:bodyPr>
          <a:lstStyle/>
          <a:p>
            <a:pPr algn="ctr">
              <a:lnSpc>
                <a:spcPct val="150000"/>
              </a:lnSpc>
              <a:spcBef>
                <a:spcPts val="600"/>
              </a:spcBef>
              <a:spcAft>
                <a:spcPts val="600"/>
              </a:spcAft>
            </a:pPr>
            <a:r>
              <a:rPr lang="tr-TR" sz="1800" b="1">
                <a:effectLst/>
                <a:latin typeface="Calibri" panose="020F0502020204030204" pitchFamily="34" charset="0"/>
                <a:ea typeface="Times New Roman" panose="02020603050405020304" pitchFamily="18" charset="0"/>
                <a:cs typeface="Calibri" panose="020F0502020204030204" pitchFamily="34" charset="0"/>
              </a:rPr>
              <a:t>Şekil 9 e-İmza Kurulum</a:t>
            </a:r>
            <a:endParaRPr lang="tr-TR" sz="1800" b="1">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3262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A47BBA4B-2336-A148-BEAA-B6F75604B99B}"/>
              </a:ext>
            </a:extLst>
          </p:cNvPr>
          <p:cNvPicPr/>
          <p:nvPr/>
        </p:nvPicPr>
        <p:blipFill>
          <a:blip r:embed="rId2">
            <a:extLst>
              <a:ext uri="{28A0092B-C50C-407E-A947-70E740481C1C}">
                <a14:useLocalDpi xmlns:a14="http://schemas.microsoft.com/office/drawing/2010/main" val="0"/>
              </a:ext>
            </a:extLst>
          </a:blip>
          <a:srcRect r="999" b="1804"/>
          <a:stretch>
            <a:fillRect/>
          </a:stretch>
        </p:blipFill>
        <p:spPr bwMode="auto">
          <a:xfrm>
            <a:off x="269703" y="258915"/>
            <a:ext cx="3009882" cy="2341019"/>
          </a:xfrm>
          <a:prstGeom prst="rect">
            <a:avLst/>
          </a:prstGeom>
          <a:noFill/>
          <a:ln>
            <a:noFill/>
          </a:ln>
        </p:spPr>
      </p:pic>
      <p:pic>
        <p:nvPicPr>
          <p:cNvPr id="7" name="Picture 7">
            <a:extLst>
              <a:ext uri="{FF2B5EF4-FFF2-40B4-BE49-F238E27FC236}">
                <a16:creationId xmlns:a16="http://schemas.microsoft.com/office/drawing/2014/main" xmlns="" id="{11C3785E-37F7-EF40-AE14-2D7ABD80D1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81653" y="258915"/>
            <a:ext cx="2923576" cy="2341019"/>
          </a:xfrm>
          <a:prstGeom prst="rect">
            <a:avLst/>
          </a:prstGeom>
          <a:noFill/>
          <a:ln>
            <a:noFill/>
          </a:ln>
        </p:spPr>
      </p:pic>
      <p:pic>
        <p:nvPicPr>
          <p:cNvPr id="10" name="Picture 6">
            <a:extLst>
              <a:ext uri="{FF2B5EF4-FFF2-40B4-BE49-F238E27FC236}">
                <a16:creationId xmlns:a16="http://schemas.microsoft.com/office/drawing/2014/main" xmlns="" id="{C735DA4D-E171-BD42-8837-B426A6781E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07298" y="258915"/>
            <a:ext cx="2923576" cy="2341019"/>
          </a:xfrm>
          <a:prstGeom prst="rect">
            <a:avLst/>
          </a:prstGeom>
          <a:noFill/>
          <a:ln>
            <a:noFill/>
          </a:ln>
        </p:spPr>
      </p:pic>
      <p:pic>
        <p:nvPicPr>
          <p:cNvPr id="2" name="Picture 5">
            <a:extLst>
              <a:ext uri="{FF2B5EF4-FFF2-40B4-BE49-F238E27FC236}">
                <a16:creationId xmlns:a16="http://schemas.microsoft.com/office/drawing/2014/main" xmlns="" id="{CACEB73F-8898-1F40-85A9-015CB26386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8750" y="3429000"/>
            <a:ext cx="2870835" cy="2155190"/>
          </a:xfrm>
          <a:prstGeom prst="rect">
            <a:avLst/>
          </a:prstGeom>
          <a:noFill/>
          <a:ln>
            <a:noFill/>
          </a:ln>
        </p:spPr>
      </p:pic>
      <p:pic>
        <p:nvPicPr>
          <p:cNvPr id="3" name="Picture 4">
            <a:extLst>
              <a:ext uri="{FF2B5EF4-FFF2-40B4-BE49-F238E27FC236}">
                <a16:creationId xmlns:a16="http://schemas.microsoft.com/office/drawing/2014/main" xmlns="" id="{2BB8BD83-D70C-9C46-8C6A-C39CC3B4CE0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905296" y="3193280"/>
            <a:ext cx="2707814" cy="2246765"/>
          </a:xfrm>
          <a:prstGeom prst="rect">
            <a:avLst/>
          </a:prstGeom>
          <a:noFill/>
          <a:ln>
            <a:noFill/>
          </a:ln>
        </p:spPr>
      </p:pic>
      <p:pic>
        <p:nvPicPr>
          <p:cNvPr id="13" name="Resim 12">
            <a:extLst>
              <a:ext uri="{FF2B5EF4-FFF2-40B4-BE49-F238E27FC236}">
                <a16:creationId xmlns:a16="http://schemas.microsoft.com/office/drawing/2014/main" xmlns="" id="{928EECE6-58D1-1043-9B36-E93C2945AC3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7201" y="3168899"/>
            <a:ext cx="2923577" cy="2295525"/>
          </a:xfrm>
          <a:prstGeom prst="rect">
            <a:avLst/>
          </a:prstGeom>
          <a:noFill/>
          <a:ln>
            <a:noFill/>
          </a:ln>
        </p:spPr>
      </p:pic>
    </p:spTree>
    <p:extLst>
      <p:ext uri="{BB962C8B-B14F-4D97-AF65-F5344CB8AC3E}">
        <p14:creationId xmlns:p14="http://schemas.microsoft.com/office/powerpoint/2010/main" val="35181592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2C580B70-A9B0-7441-B039-9AEE05E933D5}"/>
              </a:ext>
            </a:extLst>
          </p:cNvPr>
          <p:cNvSpPr txBox="1"/>
          <p:nvPr/>
        </p:nvSpPr>
        <p:spPr>
          <a:xfrm>
            <a:off x="507040" y="785658"/>
            <a:ext cx="11273572" cy="1261884"/>
          </a:xfrm>
          <a:prstGeom prst="rect">
            <a:avLst/>
          </a:prstGeom>
          <a:noFill/>
        </p:spPr>
        <p:txBody>
          <a:bodyPr wrap="square">
            <a:spAutoFit/>
          </a:bodyPr>
          <a:lstStyle/>
          <a:p>
            <a:r>
              <a:rPr lang="tr-TR"/>
              <a:t>                                                              </a:t>
            </a:r>
            <a:r>
              <a:rPr lang="tr-TR" sz="2800"/>
              <a:t>KAYNAKLAR</a:t>
            </a:r>
            <a:endParaRPr lang="tr-TR" sz="2400"/>
          </a:p>
          <a:p>
            <a:r>
              <a:rPr lang="tr-TR" sz="2400"/>
              <a:t>1 - 30.09.2019 tarih ve 23642684-010.04-1618 sayılı Makam Olur’u ile aynı tarihte yürürlüğe konulan; SAĞLIK RAPORLARI USUL VE ESASLARI HAKKINDA YÖNERGE </a:t>
            </a:r>
          </a:p>
        </p:txBody>
      </p:sp>
      <p:sp>
        <p:nvSpPr>
          <p:cNvPr id="5" name="Metin kutusu 4">
            <a:extLst>
              <a:ext uri="{FF2B5EF4-FFF2-40B4-BE49-F238E27FC236}">
                <a16:creationId xmlns:a16="http://schemas.microsoft.com/office/drawing/2014/main" xmlns="" id="{B37B1795-92DD-624E-B83F-0EE2B293FC6D}"/>
              </a:ext>
            </a:extLst>
          </p:cNvPr>
          <p:cNvSpPr txBox="1"/>
          <p:nvPr/>
        </p:nvSpPr>
        <p:spPr>
          <a:xfrm rot="10800000" flipV="1">
            <a:off x="507040" y="2186123"/>
            <a:ext cx="11554058" cy="830997"/>
          </a:xfrm>
          <a:prstGeom prst="rect">
            <a:avLst/>
          </a:prstGeom>
          <a:noFill/>
        </p:spPr>
        <p:txBody>
          <a:bodyPr wrap="square">
            <a:spAutoFit/>
          </a:bodyPr>
          <a:lstStyle/>
          <a:p>
            <a:r>
              <a:rPr lang="tr-TR" sz="2400"/>
              <a:t>2 - 07.12.2001 tarihli ve 24606 sayılı Resmi Gazetede yayımlanarak yürürlüğe giren “Sporcu Lisans, Tescil, Vize ve Transfer Yönetmeliği”</a:t>
            </a:r>
          </a:p>
        </p:txBody>
      </p:sp>
      <p:sp>
        <p:nvSpPr>
          <p:cNvPr id="2" name="Metin kutusu 1">
            <a:extLst>
              <a:ext uri="{FF2B5EF4-FFF2-40B4-BE49-F238E27FC236}">
                <a16:creationId xmlns:a16="http://schemas.microsoft.com/office/drawing/2014/main" xmlns="" id="{A920F4B2-89C1-3241-A1FC-D664E929E903}"/>
              </a:ext>
            </a:extLst>
          </p:cNvPr>
          <p:cNvSpPr txBox="1"/>
          <p:nvPr/>
        </p:nvSpPr>
        <p:spPr>
          <a:xfrm>
            <a:off x="507041" y="3017121"/>
            <a:ext cx="11271954" cy="1200329"/>
          </a:xfrm>
          <a:prstGeom prst="rect">
            <a:avLst/>
          </a:prstGeom>
          <a:noFill/>
        </p:spPr>
        <p:txBody>
          <a:bodyPr wrap="square" rtlCol="0">
            <a:spAutoFit/>
          </a:bodyPr>
          <a:lstStyle/>
          <a:p>
            <a:pPr algn="l"/>
            <a:r>
              <a:rPr lang="tr-TR" sz="2400"/>
              <a:t>3 - Birinci Basamak Sağlık Hizmetlerinde Spora Katılım Belgesi Hazırlama Rehberi </a:t>
            </a:r>
          </a:p>
          <a:p>
            <a:pPr algn="l"/>
            <a:r>
              <a:rPr lang="tr-TR" sz="2400"/>
              <a:t>Yayına Hazırlayanlar: Dr. Filiz Ünal Dr. Yaşar Ulutaş ,  ISBN  978-605-9665-26-1 Ocak 2018, Ankara Türk Tabipleri Birliği Yayınları</a:t>
            </a:r>
          </a:p>
        </p:txBody>
      </p:sp>
      <p:sp>
        <p:nvSpPr>
          <p:cNvPr id="6" name="Metin kutusu 5">
            <a:extLst>
              <a:ext uri="{FF2B5EF4-FFF2-40B4-BE49-F238E27FC236}">
                <a16:creationId xmlns:a16="http://schemas.microsoft.com/office/drawing/2014/main" xmlns="" id="{D2EB26B2-C4A7-C746-B681-9726BD0E6973}"/>
              </a:ext>
            </a:extLst>
          </p:cNvPr>
          <p:cNvSpPr txBox="1"/>
          <p:nvPr/>
        </p:nvSpPr>
        <p:spPr>
          <a:xfrm>
            <a:off x="-323643" y="4433911"/>
            <a:ext cx="9720085" cy="1530034"/>
          </a:xfrm>
          <a:prstGeom prst="rect">
            <a:avLst/>
          </a:prstGeom>
        </p:spPr>
        <p:txBody>
          <a:bodyPr wrap="square">
            <a:spAutoFit/>
          </a:bodyPr>
          <a:lstStyle/>
          <a:p>
            <a:pPr algn="ctr">
              <a:lnSpc>
                <a:spcPct val="150000"/>
              </a:lnSpc>
              <a:spcAft>
                <a:spcPts val="0"/>
              </a:spcAft>
            </a:pPr>
            <a:r>
              <a:rPr lang="tr-TR" sz="1800">
                <a:effectLst/>
                <a:latin typeface="Calibri" panose="020F0502020204030204" pitchFamily="34" charset="0"/>
                <a:ea typeface="Times New Roman" panose="02020603050405020304" pitchFamily="18" charset="0"/>
                <a:cs typeface="Calibri" panose="020F0502020204030204" pitchFamily="34" charset="0"/>
              </a:rPr>
              <a:t>4 - T.C. SAĞLIK BAKANLIĞI</a:t>
            </a:r>
            <a:r>
              <a:rPr lang="tr-TR" sz="1400">
                <a:latin typeface="Arial" panose="020B0604020202020204" pitchFamily="34" charset="0"/>
                <a:ea typeface="Times New Roman" panose="02020603050405020304" pitchFamily="18" charset="0"/>
                <a:cs typeface="Times New Roman" panose="02020603050405020304" pitchFamily="18" charset="0"/>
              </a:rPr>
              <a:t>  </a:t>
            </a:r>
            <a:r>
              <a:rPr lang="tr-TR" sz="1800">
                <a:effectLst/>
                <a:latin typeface="Calibri" panose="020F0502020204030204" pitchFamily="34" charset="0"/>
                <a:ea typeface="Times New Roman" panose="02020603050405020304" pitchFamily="18" charset="0"/>
                <a:cs typeface="Calibri" panose="020F0502020204030204" pitchFamily="34" charset="0"/>
              </a:rPr>
              <a:t>SAĞLIK BİLGİ SİSTEMLERİ GENEL MÜDÜRLÜĞÜ</a:t>
            </a:r>
            <a:endParaRPr lang="tr-TR" sz="140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50000"/>
              </a:lnSpc>
              <a:spcBef>
                <a:spcPts val="600"/>
              </a:spcBef>
              <a:spcAft>
                <a:spcPts val="600"/>
              </a:spcAft>
            </a:pPr>
            <a:r>
              <a:rPr lang="tr-TR" sz="2000" b="1">
                <a:effectLst/>
                <a:latin typeface="Calibri" panose="020F0502020204030204" pitchFamily="34" charset="0"/>
                <a:ea typeface="Times New Roman" panose="02020603050405020304" pitchFamily="18" charset="0"/>
                <a:cs typeface="Calibri" panose="020F0502020204030204" pitchFamily="34" charset="0"/>
              </a:rPr>
              <a:t>e-RAPOR / e- SPORCU RAPORU AİLE HEKİMİKULLANICI KILAVUZU</a:t>
            </a:r>
            <a:r>
              <a:rPr lang="tr-TR" sz="2000" b="1">
                <a:latin typeface="Arial" panose="020B0604020202020204" pitchFamily="34" charset="0"/>
                <a:ea typeface="Times New Roman" panose="02020603050405020304" pitchFamily="18" charset="0"/>
                <a:cs typeface="Times New Roman" panose="02020603050405020304" pitchFamily="18" charset="0"/>
              </a:rPr>
              <a:t> </a:t>
            </a:r>
            <a:r>
              <a:rPr lang="tr-TR" sz="2000" b="1">
                <a:effectLst/>
                <a:latin typeface="Calibri" panose="020F0502020204030204" pitchFamily="34" charset="0"/>
                <a:ea typeface="Times New Roman" panose="02020603050405020304" pitchFamily="18" charset="0"/>
                <a:cs typeface="Calibri" panose="020F0502020204030204" pitchFamily="34" charset="0"/>
              </a:rPr>
              <a:t>YZL-SB-TK-03</a:t>
            </a:r>
            <a:endParaRPr lang="tr-TR" sz="2000" b="1">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600"/>
              </a:spcAft>
            </a:pPr>
            <a:r>
              <a:rPr lang="tr-TR" sz="1800" b="0">
                <a:effectLst/>
                <a:latin typeface="Calibri" panose="020F0502020204030204" pitchFamily="34" charset="0"/>
                <a:ea typeface="Times New Roman" panose="02020603050405020304" pitchFamily="18" charset="0"/>
                <a:cs typeface="Calibri" panose="020F0502020204030204" pitchFamily="34" charset="0"/>
              </a:rPr>
              <a:t>04.09.2018</a:t>
            </a:r>
            <a:r>
              <a:rPr lang="tr-TR" sz="2000" b="1">
                <a:latin typeface="Arial" panose="020B0604020202020204" pitchFamily="34" charset="0"/>
                <a:ea typeface="Times New Roman" panose="02020603050405020304" pitchFamily="18" charset="0"/>
                <a:cs typeface="Times New Roman" panose="02020603050405020304" pitchFamily="18" charset="0"/>
              </a:rPr>
              <a:t>   </a:t>
            </a:r>
            <a:r>
              <a:rPr lang="tr-TR" sz="1800" b="0">
                <a:effectLst/>
                <a:latin typeface="Calibri" panose="020F0502020204030204" pitchFamily="34" charset="0"/>
                <a:ea typeface="Times New Roman" panose="02020603050405020304" pitchFamily="18" charset="0"/>
                <a:cs typeface="Calibri" panose="020F0502020204030204" pitchFamily="34" charset="0"/>
              </a:rPr>
              <a:t>Sürüm 1.1</a:t>
            </a:r>
            <a:endParaRPr lang="tr-TR" sz="2000" b="1">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60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778BE7E-C918-4041-BD0F-18C16C105B1A}"/>
              </a:ext>
            </a:extLst>
          </p:cNvPr>
          <p:cNvSpPr txBox="1"/>
          <p:nvPr/>
        </p:nvSpPr>
        <p:spPr>
          <a:xfrm>
            <a:off x="658074" y="1997158"/>
            <a:ext cx="11100963" cy="1122808"/>
          </a:xfrm>
          <a:prstGeom prst="rect">
            <a:avLst/>
          </a:prstGeom>
          <a:noFill/>
        </p:spPr>
        <p:txBody>
          <a:bodyPr wrap="square">
            <a:spAutoFit/>
          </a:bodyPr>
          <a:lstStyle/>
          <a:p>
            <a:pPr>
              <a:lnSpc>
                <a:spcPct val="107000"/>
              </a:lnSpc>
              <a:spcAft>
                <a:spcPts val="800"/>
              </a:spcAft>
            </a:pPr>
            <a:r>
              <a:rPr lang="tr-TR" sz="1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(8)  </a:t>
            </a:r>
            <a:r>
              <a:rPr lang="tr-TR" sz="32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Rapor talep eden kişiler, Kişiye Ait Bilgi Formunu e-Devlet üzerinden dolduracaktır</a:t>
            </a:r>
            <a:r>
              <a:rPr lang="tr-TR" sz="3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a:p>
        </p:txBody>
      </p:sp>
    </p:spTree>
    <p:extLst>
      <p:ext uri="{BB962C8B-B14F-4D97-AF65-F5344CB8AC3E}">
        <p14:creationId xmlns:p14="http://schemas.microsoft.com/office/powerpoint/2010/main" val="313704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ABBF3D7-1B77-7D44-8CD6-1E26E2738392}"/>
              </a:ext>
            </a:extLst>
          </p:cNvPr>
          <p:cNvSpPr txBox="1"/>
          <p:nvPr/>
        </p:nvSpPr>
        <p:spPr>
          <a:xfrm>
            <a:off x="443032" y="473030"/>
            <a:ext cx="11845342" cy="5911939"/>
          </a:xfrm>
          <a:prstGeom prst="rect">
            <a:avLst/>
          </a:prstGeom>
          <a:noFill/>
        </p:spPr>
        <p:txBody>
          <a:bodyPr wrap="square">
            <a:spAutoFit/>
          </a:bodyPr>
          <a:lstStyle/>
          <a:p>
            <a:pPr>
              <a:lnSpc>
                <a:spcPct val="107000"/>
              </a:lnSpc>
              <a:spcAft>
                <a:spcPts val="800"/>
              </a:spcAft>
            </a:pPr>
            <a:r>
              <a:rPr lang="tr-TR" sz="28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Diğer hususlar</a:t>
            </a:r>
            <a:endParaRPr lang="tr-TR" sz="2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 </a:t>
            </a:r>
            <a:r>
              <a:rPr lang="tr-TR" sz="2800" u="sng">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Sürücünün /sürücü adayının ilk muayenesi</a:t>
            </a:r>
            <a:r>
              <a:rPr lang="tr-TR"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genel muayene yapmaya yönelik tıbbi donanım ve araç-gereçleri bulunduran</a:t>
            </a:r>
            <a:r>
              <a:rPr lang="tr-TR" sz="28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800" u="sng">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uzman hekimler tarafından da yapılabilir</a:t>
            </a:r>
            <a:r>
              <a:rPr lang="tr-TR" sz="28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tr-TR"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 Sürücü belgesine sahip herhangi bir kişinin</a:t>
            </a:r>
            <a:r>
              <a:rPr lang="tr-TR" sz="2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sağlık muayeneleri esnasında sürücü belgesinin geçici süreyle geri alınmasını gerektiren ve bildirim yükümlüğü olan durumlarda</a:t>
            </a:r>
            <a:r>
              <a:rPr lang="tr-TR"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kişiye ait kimlik bilgileri ve hastalığın tanısı hekimin görevli olduğu kurum/özel sağlık kuruluşu tarafından </a:t>
            </a:r>
            <a:r>
              <a:rPr lang="tr-TR" sz="2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Emniyet Genel Müdürlüğüne/İl Emniyet Müdürlüğüne bildirilir. </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14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C743924-2DDC-574C-81D9-76AEBB83329D}"/>
              </a:ext>
            </a:extLst>
          </p:cNvPr>
          <p:cNvSpPr txBox="1"/>
          <p:nvPr/>
        </p:nvSpPr>
        <p:spPr>
          <a:xfrm>
            <a:off x="2918902" y="145037"/>
            <a:ext cx="6095280" cy="375552"/>
          </a:xfrm>
          <a:prstGeom prst="rect">
            <a:avLst/>
          </a:prstGeom>
          <a:noFill/>
        </p:spPr>
        <p:txBody>
          <a:bodyPr wrap="square">
            <a:spAutoFit/>
          </a:bodyPr>
          <a:lstStyle/>
          <a:p>
            <a:pPr>
              <a:lnSpc>
                <a:spcPct val="107000"/>
              </a:lnSpc>
              <a:spcAft>
                <a:spcPts val="800"/>
              </a:spcAft>
            </a:pPr>
            <a:r>
              <a:rPr lang="tr-TR" sz="1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Diğer hususlar (devam)</a:t>
            </a: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xmlns="" id="{D2DEFB56-1FDC-044B-867E-C84C83F9CC12}"/>
              </a:ext>
            </a:extLst>
          </p:cNvPr>
          <p:cNvSpPr txBox="1"/>
          <p:nvPr/>
        </p:nvSpPr>
        <p:spPr>
          <a:xfrm>
            <a:off x="518548" y="1354953"/>
            <a:ext cx="11154903" cy="3745834"/>
          </a:xfrm>
          <a:prstGeom prst="rect">
            <a:avLst/>
          </a:prstGeom>
          <a:noFill/>
        </p:spPr>
        <p:txBody>
          <a:bodyPr wrap="square">
            <a:spAutoFit/>
          </a:bodyPr>
          <a:lstStyle/>
          <a:p>
            <a:pPr>
              <a:lnSpc>
                <a:spcPct val="107000"/>
              </a:lnSpc>
              <a:spcAft>
                <a:spcPts val="800"/>
              </a:spcAft>
            </a:pP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Göz muayenesinde gözlükle görme keskinliğinin sağlanması halinde “</a:t>
            </a:r>
            <a:r>
              <a:rPr lang="tr-TR" sz="28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gözlük kullanmak kaydıyla</a:t>
            </a:r>
            <a:r>
              <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sürücü belgesi alabileceğine dair sağlık raporu düzenlenir. </a:t>
            </a:r>
            <a:endParaRPr lang="tr-TR" sz="2800" b="1">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Pratisyen hekim/aile hekimi tarafından kod tablosunda belirtilen kod numaralarından </a:t>
            </a:r>
            <a:r>
              <a:rPr lang="tr-TR" sz="28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yalnızca gözlük</a:t>
            </a:r>
            <a:r>
              <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(01.01), </a:t>
            </a:r>
            <a:r>
              <a:rPr lang="tr-TR" sz="28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gözlük veya kontakt lensle</a:t>
            </a:r>
            <a:r>
              <a:rPr lang="tr-TR" sz="2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(01.06) kod numaraları kullanılabilir.</a:t>
            </a:r>
            <a:endParaRPr lang="tr-TR" sz="2800" b="1">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26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5DE66D7-24DF-E14D-87DF-2B21C888DD23}"/>
              </a:ext>
            </a:extLst>
          </p:cNvPr>
          <p:cNvSpPr txBox="1"/>
          <p:nvPr/>
        </p:nvSpPr>
        <p:spPr>
          <a:xfrm>
            <a:off x="2362595" y="2200774"/>
            <a:ext cx="7670345" cy="1754326"/>
          </a:xfrm>
          <a:prstGeom prst="rect">
            <a:avLst/>
          </a:prstGeom>
          <a:noFill/>
        </p:spPr>
        <p:txBody>
          <a:bodyPr wrap="square">
            <a:spAutoFit/>
          </a:bodyPr>
          <a:lstStyle/>
          <a:p>
            <a:r>
              <a:rPr lang="tr-TR" sz="3600" b="1">
                <a:solidFill>
                  <a:srgbClr val="FF0000"/>
                </a:solidFill>
                <a:latin typeface="Times New Roman" panose="02020603050405020304" pitchFamily="18" charset="0"/>
                <a:ea typeface="Times New Roman" panose="02020603050405020304" pitchFamily="18" charset="0"/>
              </a:rPr>
              <a:t>S</a:t>
            </a:r>
            <a:r>
              <a:rPr lang="tr-TR" sz="3600" b="1">
                <a:solidFill>
                  <a:srgbClr val="FF0000"/>
                </a:solidFill>
                <a:effectLst/>
                <a:latin typeface="Times New Roman" panose="02020603050405020304" pitchFamily="18" charset="0"/>
                <a:ea typeface="Times New Roman" panose="02020603050405020304" pitchFamily="18" charset="0"/>
              </a:rPr>
              <a:t>ürücü veya sürücü adayının yapılan </a:t>
            </a:r>
          </a:p>
          <a:p>
            <a:endParaRPr lang="tr-TR" sz="3600" b="1">
              <a:solidFill>
                <a:srgbClr val="FF0000"/>
              </a:solidFill>
              <a:latin typeface="Times New Roman" panose="02020603050405020304" pitchFamily="18" charset="0"/>
              <a:ea typeface="Times New Roman" panose="02020603050405020304" pitchFamily="18" charset="0"/>
            </a:endParaRPr>
          </a:p>
          <a:p>
            <a:r>
              <a:rPr lang="tr-TR" sz="3600" b="1">
                <a:solidFill>
                  <a:srgbClr val="FF0000"/>
                </a:solidFill>
                <a:effectLst/>
                <a:latin typeface="Times New Roman" panose="02020603050405020304" pitchFamily="18" charset="0"/>
                <a:ea typeface="Times New Roman" panose="02020603050405020304" pitchFamily="18" charset="0"/>
              </a:rPr>
              <a:t>              genel muayenesi</a:t>
            </a:r>
            <a:endParaRPr lang="tr-TR" sz="3600" b="1">
              <a:solidFill>
                <a:srgbClr val="FF0000"/>
              </a:solidFill>
            </a:endParaRPr>
          </a:p>
        </p:txBody>
      </p:sp>
      <p:sp>
        <p:nvSpPr>
          <p:cNvPr id="5" name="Metin kutusu 4">
            <a:extLst>
              <a:ext uri="{FF2B5EF4-FFF2-40B4-BE49-F238E27FC236}">
                <a16:creationId xmlns:a16="http://schemas.microsoft.com/office/drawing/2014/main" xmlns="" id="{30C2F49D-08B0-8443-ADE9-F079F7DA532E}"/>
              </a:ext>
            </a:extLst>
          </p:cNvPr>
          <p:cNvSpPr txBox="1"/>
          <p:nvPr/>
        </p:nvSpPr>
        <p:spPr>
          <a:xfrm rot="10800000" flipV="1">
            <a:off x="540843" y="4954111"/>
            <a:ext cx="11651157" cy="1200329"/>
          </a:xfrm>
          <a:prstGeom prst="rect">
            <a:avLst/>
          </a:prstGeom>
          <a:noFill/>
        </p:spPr>
        <p:txBody>
          <a:bodyPr wrap="square">
            <a:spAutoFit/>
          </a:bodyPr>
          <a:lstStyle/>
          <a:p>
            <a:endParaRPr lang="tr-TR" sz="1800"/>
          </a:p>
          <a:p>
            <a:r>
              <a:rPr lang="tr-TR" sz="1800"/>
              <a:t>           (29 ARALIK 2015 29577 sayılı RESMİ GAZETE)</a:t>
            </a:r>
          </a:p>
          <a:p>
            <a:r>
              <a:rPr lang="tr-TR" sz="1800"/>
              <a:t>           </a:t>
            </a:r>
            <a:r>
              <a:rPr lang="tr-TR" sz="1800" b="1">
                <a:effectLst/>
                <a:latin typeface="Times New Roman" panose="02020603050405020304" pitchFamily="18" charset="0"/>
                <a:ea typeface="Times New Roman" panose="02020603050405020304" pitchFamily="18" charset="0"/>
              </a:rPr>
              <a:t>SÜRÜCÜ ADAYLARI VE SÜRÜCÜLERDE ARANACAK SAĞLIK ŞARTLARI </a:t>
            </a:r>
          </a:p>
          <a:p>
            <a:r>
              <a:rPr lang="tr-TR" sz="1800" b="1">
                <a:effectLst/>
                <a:latin typeface="Times New Roman" panose="02020603050405020304" pitchFamily="18" charset="0"/>
                <a:ea typeface="Times New Roman" panose="02020603050405020304" pitchFamily="18" charset="0"/>
              </a:rPr>
              <a:t>İLE MUAYENELERİNE DAİR YÖNETMELİKTE DEĞİŞİKLİK</a:t>
            </a:r>
            <a:r>
              <a:rPr lang="tr-TR" sz="1800">
                <a:latin typeface="Times New Roman" panose="02020603050405020304" pitchFamily="18" charset="0"/>
                <a:ea typeface="Times New Roman" panose="02020603050405020304" pitchFamily="18" charset="0"/>
              </a:rPr>
              <a:t> </a:t>
            </a:r>
            <a:r>
              <a:rPr lang="tr-TR" sz="1800" b="1">
                <a:effectLst/>
                <a:latin typeface="Times New Roman" panose="02020603050405020304" pitchFamily="18" charset="0"/>
                <a:ea typeface="Times New Roman" panose="02020603050405020304" pitchFamily="18" charset="0"/>
              </a:rPr>
              <a:t>YAPILMASINA DAİR YÖNETMELİK</a:t>
            </a:r>
            <a:endParaRPr lang="tr-TR"/>
          </a:p>
        </p:txBody>
      </p:sp>
    </p:spTree>
    <p:extLst>
      <p:ext uri="{BB962C8B-B14F-4D97-AF65-F5344CB8AC3E}">
        <p14:creationId xmlns:p14="http://schemas.microsoft.com/office/powerpoint/2010/main" val="313461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F9E241D6-83A8-6248-ACE8-82370D00CC30}"/>
              </a:ext>
            </a:extLst>
          </p:cNvPr>
          <p:cNvSpPr txBox="1"/>
          <p:nvPr/>
        </p:nvSpPr>
        <p:spPr>
          <a:xfrm>
            <a:off x="447046" y="303788"/>
            <a:ext cx="11297908" cy="5296643"/>
          </a:xfrm>
          <a:prstGeom prst="rect">
            <a:avLst/>
          </a:prstGeom>
          <a:noFill/>
        </p:spPr>
        <p:txBody>
          <a:bodyPr wrap="square">
            <a:spAutoFit/>
          </a:bodyPr>
          <a:lstStyle/>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tr-TR" sz="1800">
                <a:effectLst/>
                <a:latin typeface="Times New Roman" panose="02020603050405020304" pitchFamily="18" charset="0"/>
                <a:ea typeface="Times New Roman" panose="02020603050405020304" pitchFamily="18" charset="0"/>
              </a:rPr>
              <a:t>      </a:t>
            </a:r>
            <a:r>
              <a:rPr lang="tr-TR" sz="3600">
                <a:solidFill>
                  <a:srgbClr val="C00000"/>
                </a:solidFill>
                <a:effectLst/>
                <a:latin typeface="Times New Roman" panose="02020603050405020304" pitchFamily="18" charset="0"/>
                <a:ea typeface="Times New Roman" panose="02020603050405020304" pitchFamily="18" charset="0"/>
              </a:rPr>
              <a:t> a) </a:t>
            </a:r>
            <a:r>
              <a:rPr lang="tr-TR" sz="3600" b="1" u="sng">
                <a:solidFill>
                  <a:srgbClr val="C00000"/>
                </a:solidFill>
                <a:effectLst/>
                <a:latin typeface="Times New Roman" panose="02020603050405020304" pitchFamily="18" charset="0"/>
                <a:ea typeface="Times New Roman" panose="02020603050405020304" pitchFamily="18" charset="0"/>
              </a:rPr>
              <a:t>İŞİTME  KAYBI</a:t>
            </a:r>
            <a:r>
              <a:rPr lang="tr-TR" sz="1800" b="1" u="sng">
                <a:effectLst/>
                <a:latin typeface="Times New Roman" panose="02020603050405020304" pitchFamily="18" charset="0"/>
                <a:ea typeface="Times New Roman" panose="02020603050405020304" pitchFamily="18" charset="0"/>
              </a:rPr>
              <a:t> </a:t>
            </a:r>
            <a:r>
              <a:rPr lang="tr-TR" sz="1800">
                <a:effectLst/>
                <a:latin typeface="Times New Roman" panose="02020603050405020304" pitchFamily="18" charset="0"/>
                <a:ea typeface="Times New Roman" panose="02020603050405020304" pitchFamily="18" charset="0"/>
              </a:rPr>
              <a:t>,</a:t>
            </a:r>
          </a:p>
          <a:p>
            <a:pPr algn="just">
              <a:lnSpc>
                <a:spcPts val="1200"/>
              </a:lnSpc>
              <a:spcAft>
                <a:spcPts val="0"/>
              </a:spcAft>
            </a:pP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r>
              <a:rPr lang="tr-TR" sz="2400" b="1">
                <a:latin typeface="Times New Roman" panose="02020603050405020304" pitchFamily="18" charset="0"/>
                <a:ea typeface="Times New Roman" panose="02020603050405020304" pitchFamily="18" charset="0"/>
              </a:rPr>
              <a:t>      </a:t>
            </a:r>
            <a:r>
              <a:rPr lang="tr-TR" sz="2400" b="1">
                <a:effectLst/>
                <a:latin typeface="Times New Roman" panose="02020603050405020304" pitchFamily="18" charset="0"/>
                <a:ea typeface="Times New Roman" panose="02020603050405020304" pitchFamily="18" charset="0"/>
              </a:rPr>
              <a:t>(1) İşitme ile ilgili olarak; tabip tarafından, işitmenin normal kabul edilmesi için kişinin </a:t>
            </a:r>
            <a:r>
              <a:rPr lang="tr-TR" sz="2400" b="1" u="sng">
                <a:effectLst/>
                <a:latin typeface="Times New Roman" panose="02020603050405020304" pitchFamily="18" charset="0"/>
                <a:ea typeface="Times New Roman" panose="02020603050405020304" pitchFamily="18" charset="0"/>
              </a:rPr>
              <a:t>gürültüsüz</a:t>
            </a:r>
            <a:r>
              <a:rPr lang="tr-TR" sz="2400" b="1">
                <a:effectLst/>
                <a:latin typeface="Times New Roman" panose="02020603050405020304" pitchFamily="18" charset="0"/>
                <a:ea typeface="Times New Roman" panose="02020603050405020304" pitchFamily="18" charset="0"/>
              </a:rPr>
              <a:t> </a:t>
            </a:r>
            <a:r>
              <a:rPr lang="tr-TR" sz="2400" b="1" u="sng">
                <a:effectLst/>
                <a:latin typeface="Times New Roman" panose="02020603050405020304" pitchFamily="18" charset="0"/>
                <a:ea typeface="Times New Roman" panose="02020603050405020304" pitchFamily="18" charset="0"/>
              </a:rPr>
              <a:t>ortamda</a:t>
            </a:r>
            <a:r>
              <a:rPr lang="tr-TR" sz="2400" b="1">
                <a:effectLst/>
                <a:latin typeface="Times New Roman" panose="02020603050405020304" pitchFamily="18" charset="0"/>
                <a:ea typeface="Times New Roman" panose="02020603050405020304" pitchFamily="18" charset="0"/>
              </a:rPr>
              <a:t> dudak okumasına imkan vermeyecek şekilde </a:t>
            </a:r>
            <a:r>
              <a:rPr lang="tr-TR" sz="2400" b="1" u="sng">
                <a:solidFill>
                  <a:srgbClr val="FF0000"/>
                </a:solidFill>
                <a:effectLst/>
                <a:latin typeface="Times New Roman" panose="02020603050405020304" pitchFamily="18" charset="0"/>
                <a:ea typeface="Times New Roman" panose="02020603050405020304" pitchFamily="18" charset="0"/>
              </a:rPr>
              <a:t>normal konuşma sesi</a:t>
            </a:r>
            <a:r>
              <a:rPr lang="tr-TR" sz="2400" b="1">
                <a:solidFill>
                  <a:srgbClr val="FF0000"/>
                </a:solidFill>
                <a:effectLst/>
                <a:latin typeface="Times New Roman" panose="02020603050405020304" pitchFamily="18" charset="0"/>
                <a:ea typeface="Times New Roman" panose="02020603050405020304" pitchFamily="18" charset="0"/>
              </a:rPr>
              <a:t> </a:t>
            </a:r>
            <a:r>
              <a:rPr lang="tr-TR" sz="2400" b="1" u="sng">
                <a:solidFill>
                  <a:srgbClr val="FF0000"/>
                </a:solidFill>
                <a:effectLst/>
                <a:latin typeface="Times New Roman" panose="02020603050405020304" pitchFamily="18" charset="0"/>
                <a:ea typeface="Times New Roman" panose="02020603050405020304" pitchFamily="18" charset="0"/>
              </a:rPr>
              <a:t>veya güçlü fısıltı ile değerlendirmesi</a:t>
            </a:r>
            <a:r>
              <a:rPr lang="tr-TR" sz="2400" b="1">
                <a:solidFill>
                  <a:srgbClr val="FF0000"/>
                </a:solidFill>
                <a:effectLst/>
                <a:latin typeface="Times New Roman" panose="02020603050405020304" pitchFamily="18" charset="0"/>
                <a:ea typeface="Times New Roman" panose="02020603050405020304" pitchFamily="18" charset="0"/>
              </a:rPr>
              <a:t> </a:t>
            </a:r>
            <a:r>
              <a:rPr lang="tr-TR" sz="2400" b="1">
                <a:effectLst/>
                <a:latin typeface="Times New Roman" panose="02020603050405020304" pitchFamily="18" charset="0"/>
                <a:ea typeface="Times New Roman" panose="02020603050405020304" pitchFamily="18" charset="0"/>
              </a:rPr>
              <a:t>yapılır. İşitme kaybı şüphesi olması durumunda kişi uzman tabibe yönlendirilir.</a:t>
            </a: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u="sng">
                <a:effectLst/>
                <a:latin typeface="Calibri" panose="020F0502020204030204" pitchFamily="34" charset="0"/>
                <a:ea typeface="Times New Roman" panose="02020603050405020304" pitchFamily="18" charset="0"/>
                <a:cs typeface="Times New Roman" panose="02020603050405020304" pitchFamily="18" charset="0"/>
              </a:rPr>
              <a:t>a) İlgili uzman tabip tarafından gerek görülmesi halinde kişinin</a:t>
            </a:r>
            <a:r>
              <a:rPr lang="tr-TR" sz="2400" b="1">
                <a:effectLst/>
                <a:latin typeface="Calibri" panose="020F0502020204030204" pitchFamily="34" charset="0"/>
                <a:ea typeface="Times New Roman" panose="02020603050405020304" pitchFamily="18" charset="0"/>
                <a:cs typeface="Times New Roman" panose="02020603050405020304" pitchFamily="18" charset="0"/>
              </a:rPr>
              <a:t>;    </a:t>
            </a:r>
          </a:p>
          <a:p>
            <a:pPr indent="359410" algn="just">
              <a:lnSpc>
                <a:spcPts val="1200"/>
              </a:lnSpc>
              <a:spcAft>
                <a:spcPts val="0"/>
              </a:spcAft>
            </a:pPr>
            <a:r>
              <a:rPr lang="tr-TR" sz="2400" b="1">
                <a:effectLst/>
                <a:latin typeface="Calibri" panose="020F0502020204030204" pitchFamily="34" charset="0"/>
                <a:ea typeface="Times New Roman" panose="02020603050405020304" pitchFamily="18" charset="0"/>
                <a:cs typeface="Times New Roman" panose="02020603050405020304" pitchFamily="18" charset="0"/>
              </a:rPr>
              <a:t> </a:t>
            </a:r>
          </a:p>
          <a:p>
            <a:pPr indent="359410" algn="just">
              <a:lnSpc>
                <a:spcPts val="1200"/>
              </a:lnSpc>
              <a:spcAft>
                <a:spcPts val="0"/>
              </a:spcAft>
            </a:pPr>
            <a:endParaRPr lang="tr-TR" sz="2400" b="1" u="sng">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r>
              <a:rPr lang="tr-TR" sz="2400" b="1"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saf ses ve konuşma odyometrisi</a:t>
            </a:r>
            <a:r>
              <a:rPr lang="tr-TR" sz="2400" b="1" u="sng">
                <a:effectLst/>
                <a:latin typeface="Calibri" panose="020F0502020204030204" pitchFamily="34" charset="0"/>
                <a:ea typeface="Times New Roman" panose="02020603050405020304" pitchFamily="18" charset="0"/>
                <a:cs typeface="Times New Roman" panose="02020603050405020304" pitchFamily="18" charset="0"/>
              </a:rPr>
              <a:t> </a:t>
            </a:r>
            <a:r>
              <a:rPr lang="tr-TR" sz="2400" b="1">
                <a:effectLst/>
                <a:latin typeface="Calibri" panose="020F0502020204030204" pitchFamily="34" charset="0"/>
                <a:ea typeface="Times New Roman" panose="02020603050405020304" pitchFamily="18" charset="0"/>
                <a:cs typeface="Times New Roman" panose="02020603050405020304" pitchFamily="18" charset="0"/>
              </a:rPr>
              <a:t>yapılır.</a:t>
            </a:r>
          </a:p>
          <a:p>
            <a:pPr indent="359410" algn="just">
              <a:lnSpc>
                <a:spcPts val="1200"/>
              </a:lnSpc>
              <a:spcAft>
                <a:spcPts val="0"/>
              </a:spcAft>
            </a:pPr>
            <a:endParaRPr lang="tr-TR" sz="2400" b="1">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r>
              <a:rPr lang="tr-TR" sz="2400" b="1">
                <a:effectLst/>
                <a:latin typeface="Calibri" panose="020F0502020204030204" pitchFamily="34" charset="0"/>
                <a:ea typeface="Times New Roman" panose="02020603050405020304" pitchFamily="18" charset="0"/>
                <a:cs typeface="Times New Roman" panose="02020603050405020304" pitchFamily="18" charset="0"/>
              </a:rPr>
              <a:t> </a:t>
            </a:r>
            <a:endParaRPr lang="tr-TR" sz="2400" b="1" u="sng">
              <a:effectLst/>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pPr>
            <a:endParaRPr lang="tr-TR" sz="2400" b="1" u="sng">
              <a:effectLst/>
              <a:latin typeface="Times New Roman" panose="02020603050405020304" pitchFamily="18" charset="0"/>
              <a:ea typeface="Times New Roman" panose="02020603050405020304" pitchFamily="18" charset="0"/>
            </a:endParaRPr>
          </a:p>
          <a:p>
            <a:pPr indent="359410" algn="just">
              <a:lnSpc>
                <a:spcPts val="1200"/>
              </a:lnSpc>
            </a:pPr>
            <a:endParaRPr lang="tr-TR" sz="2400" b="1" u="sng">
              <a:latin typeface="Times New Roman" panose="02020603050405020304" pitchFamily="18" charset="0"/>
              <a:ea typeface="Times New Roman" panose="02020603050405020304" pitchFamily="18" charset="0"/>
            </a:endParaRPr>
          </a:p>
          <a:p>
            <a:pPr indent="359410" algn="just">
              <a:lnSpc>
                <a:spcPts val="1200"/>
              </a:lnSpc>
            </a:pPr>
            <a:r>
              <a:rPr lang="tr-TR" sz="2400" b="1" u="sng">
                <a:effectLst/>
                <a:latin typeface="Times New Roman" panose="02020603050405020304" pitchFamily="18" charset="0"/>
                <a:ea typeface="Times New Roman" panose="02020603050405020304" pitchFamily="18" charset="0"/>
              </a:rPr>
              <a:t>(2) İleri derecede ses kısıklığı</a:t>
            </a:r>
            <a:r>
              <a:rPr lang="tr-TR" sz="2400" b="1">
                <a:effectLst/>
                <a:latin typeface="Times New Roman" panose="02020603050405020304" pitchFamily="18" charset="0"/>
                <a:ea typeface="Times New Roman" panose="02020603050405020304" pitchFamily="18" charset="0"/>
              </a:rPr>
              <a:t>, solunum bozukluğu ve </a:t>
            </a:r>
            <a:r>
              <a:rPr lang="tr-TR" sz="2400" b="1" u="sng">
                <a:effectLst/>
                <a:latin typeface="Times New Roman" panose="02020603050405020304" pitchFamily="18" charset="0"/>
                <a:ea typeface="Times New Roman" panose="02020603050405020304" pitchFamily="18" charset="0"/>
              </a:rPr>
              <a:t>ileri</a:t>
            </a:r>
            <a:r>
              <a:rPr lang="tr-TR" sz="2400" b="1">
                <a:effectLst/>
                <a:latin typeface="Times New Roman" panose="02020603050405020304" pitchFamily="18" charset="0"/>
                <a:ea typeface="Times New Roman" panose="02020603050405020304" pitchFamily="18" charset="0"/>
              </a:rPr>
              <a:t> </a:t>
            </a:r>
            <a:r>
              <a:rPr lang="tr-TR" sz="2400" b="1" u="sng">
                <a:effectLst/>
                <a:latin typeface="Times New Roman" panose="02020603050405020304" pitchFamily="18" charset="0"/>
                <a:ea typeface="Times New Roman" panose="02020603050405020304" pitchFamily="18" charset="0"/>
              </a:rPr>
              <a:t>derecede</a:t>
            </a:r>
            <a:r>
              <a:rPr lang="tr-TR" sz="2400" b="1">
                <a:effectLst/>
                <a:latin typeface="Times New Roman" panose="02020603050405020304" pitchFamily="18" charset="0"/>
                <a:ea typeface="Times New Roman" panose="02020603050405020304" pitchFamily="18" charset="0"/>
              </a:rPr>
              <a:t> </a:t>
            </a:r>
            <a:r>
              <a:rPr lang="tr-TR" sz="2400" b="1" u="sng">
                <a:effectLst/>
                <a:latin typeface="Times New Roman" panose="02020603050405020304" pitchFamily="18" charset="0"/>
                <a:ea typeface="Times New Roman" panose="02020603050405020304" pitchFamily="18" charset="0"/>
              </a:rPr>
              <a:t>konuşma</a:t>
            </a:r>
            <a:r>
              <a:rPr lang="tr-TR" sz="2400" b="1">
                <a:effectLst/>
                <a:latin typeface="Times New Roman" panose="02020603050405020304" pitchFamily="18" charset="0"/>
                <a:ea typeface="Times New Roman" panose="02020603050405020304" pitchFamily="18" charset="0"/>
              </a:rPr>
              <a:t> </a:t>
            </a:r>
          </a:p>
          <a:p>
            <a:pPr indent="359410" algn="just">
              <a:lnSpc>
                <a:spcPts val="1200"/>
              </a:lnSpc>
            </a:pPr>
            <a:endParaRPr lang="tr-TR" sz="2400" b="1" u="sng">
              <a:latin typeface="Times New Roman" panose="02020603050405020304" pitchFamily="18" charset="0"/>
              <a:ea typeface="Times New Roman" panose="02020603050405020304" pitchFamily="18" charset="0"/>
            </a:endParaRPr>
          </a:p>
          <a:p>
            <a:pPr indent="359410" algn="just">
              <a:lnSpc>
                <a:spcPts val="1200"/>
              </a:lnSpc>
            </a:pPr>
            <a:endParaRPr lang="tr-TR" sz="2400" b="1" u="sng">
              <a:effectLst/>
              <a:latin typeface="Times New Roman" panose="02020603050405020304" pitchFamily="18" charset="0"/>
              <a:ea typeface="Times New Roman" panose="02020603050405020304" pitchFamily="18" charset="0"/>
            </a:endParaRPr>
          </a:p>
          <a:p>
            <a:pPr indent="359410" algn="just">
              <a:lnSpc>
                <a:spcPts val="1200"/>
              </a:lnSpc>
            </a:pPr>
            <a:r>
              <a:rPr lang="tr-TR" sz="2400" b="1" u="sng">
                <a:effectLst/>
                <a:latin typeface="Times New Roman" panose="02020603050405020304" pitchFamily="18" charset="0"/>
                <a:ea typeface="Times New Roman" panose="02020603050405020304" pitchFamily="18" charset="0"/>
              </a:rPr>
              <a:t>bozukluğu</a:t>
            </a:r>
            <a:r>
              <a:rPr lang="tr-TR" sz="2400" b="1">
                <a:effectLst/>
                <a:latin typeface="Times New Roman" panose="02020603050405020304" pitchFamily="18" charset="0"/>
                <a:ea typeface="Times New Roman" panose="02020603050405020304" pitchFamily="18" charset="0"/>
              </a:rPr>
              <a:t> olanlar </a:t>
            </a:r>
            <a:r>
              <a:rPr lang="tr-TR" sz="2400" b="1" u="sng">
                <a:effectLst/>
                <a:latin typeface="Times New Roman" panose="02020603050405020304" pitchFamily="18" charset="0"/>
                <a:ea typeface="Times New Roman" panose="02020603050405020304" pitchFamily="18" charset="0"/>
              </a:rPr>
              <a:t>ambulans, resmi veya ticari araç kullanamazlar.</a:t>
            </a:r>
          </a:p>
          <a:p>
            <a:pPr indent="359410" algn="just">
              <a:lnSpc>
                <a:spcPts val="1200"/>
              </a:lnSpc>
            </a:pPr>
            <a:endParaRPr lang="tr-TR" sz="2400" b="1" u="sng">
              <a:latin typeface="Times New Roman" panose="02020603050405020304" pitchFamily="18" charset="0"/>
              <a:ea typeface="Times New Roman" panose="02020603050405020304" pitchFamily="18" charset="0"/>
            </a:endParaRPr>
          </a:p>
          <a:p>
            <a:pPr indent="359410" algn="just">
              <a:lnSpc>
                <a:spcPts val="1200"/>
              </a:lnSpc>
            </a:pPr>
            <a:endParaRPr lang="tr-TR" sz="2400" b="1" u="sng">
              <a:effectLst/>
              <a:latin typeface="Times New Roman" panose="02020603050405020304" pitchFamily="18" charset="0"/>
              <a:ea typeface="Times New Roman" panose="02020603050405020304" pitchFamily="18" charset="0"/>
            </a:endParaRPr>
          </a:p>
          <a:p>
            <a:pPr indent="359410" algn="just">
              <a:lnSpc>
                <a:spcPts val="1200"/>
              </a:lnSpc>
            </a:pPr>
            <a:r>
              <a:rPr lang="tr-TR" sz="2400" b="1">
                <a:effectLst/>
                <a:latin typeface="Times New Roman" panose="02020603050405020304" pitchFamily="18" charset="0"/>
                <a:ea typeface="Times New Roman" panose="02020603050405020304" pitchFamily="18" charset="0"/>
              </a:rPr>
              <a:t>, bu kişilere </a:t>
            </a:r>
            <a:r>
              <a:rPr lang="tr-TR" sz="2400" b="1" u="sng">
                <a:effectLst/>
                <a:latin typeface="Times New Roman" panose="02020603050405020304" pitchFamily="18" charset="0"/>
                <a:ea typeface="Times New Roman" panose="02020603050405020304" pitchFamily="18" charset="0"/>
              </a:rPr>
              <a:t>ikinci grup sürücü belgesi sınıfları verilemez.</a:t>
            </a:r>
          </a:p>
        </p:txBody>
      </p:sp>
    </p:spTree>
    <p:extLst>
      <p:ext uri="{BB962C8B-B14F-4D97-AF65-F5344CB8AC3E}">
        <p14:creationId xmlns:p14="http://schemas.microsoft.com/office/powerpoint/2010/main" val="188210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956E618E-9783-0B49-9DAB-C885DF9342C6}"/>
              </a:ext>
            </a:extLst>
          </p:cNvPr>
          <p:cNvSpPr txBox="1"/>
          <p:nvPr/>
        </p:nvSpPr>
        <p:spPr>
          <a:xfrm>
            <a:off x="3053035" y="895413"/>
            <a:ext cx="4887012" cy="1569660"/>
          </a:xfrm>
          <a:prstGeom prst="rect">
            <a:avLst/>
          </a:prstGeom>
          <a:noFill/>
        </p:spPr>
        <p:txBody>
          <a:bodyPr wrap="square" rtlCol="0">
            <a:spAutoFit/>
          </a:bodyPr>
          <a:lstStyle/>
          <a:p>
            <a:pPr algn="l"/>
            <a:r>
              <a:rPr lang="tr-TR" sz="3200"/>
              <a:t>AMAÇLAR</a:t>
            </a:r>
          </a:p>
          <a:p>
            <a:pPr algn="l"/>
            <a:endParaRPr lang="tr-TR" sz="3200"/>
          </a:p>
          <a:p>
            <a:pPr algn="l"/>
            <a:endParaRPr lang="tr-TR" sz="3200"/>
          </a:p>
        </p:txBody>
      </p:sp>
      <p:sp>
        <p:nvSpPr>
          <p:cNvPr id="3" name="Metin kutusu 2">
            <a:extLst>
              <a:ext uri="{FF2B5EF4-FFF2-40B4-BE49-F238E27FC236}">
                <a16:creationId xmlns:a16="http://schemas.microsoft.com/office/drawing/2014/main" xmlns="" id="{054C6971-FE3B-1440-82DA-6BDC5353F796}"/>
              </a:ext>
            </a:extLst>
          </p:cNvPr>
          <p:cNvSpPr txBox="1"/>
          <p:nvPr/>
        </p:nvSpPr>
        <p:spPr>
          <a:xfrm>
            <a:off x="1251420" y="1887919"/>
            <a:ext cx="9979000" cy="461665"/>
          </a:xfrm>
          <a:prstGeom prst="rect">
            <a:avLst/>
          </a:prstGeom>
          <a:noFill/>
        </p:spPr>
        <p:txBody>
          <a:bodyPr wrap="square" rtlCol="0">
            <a:spAutoFit/>
          </a:bodyPr>
          <a:lstStyle/>
          <a:p>
            <a:pPr algn="l"/>
            <a:r>
              <a:rPr lang="tr-TR" sz="2400"/>
              <a:t>1 – Sürücü ve sürücü adayları sağlık raporları hakkında bilgi vermek.</a:t>
            </a:r>
          </a:p>
        </p:txBody>
      </p:sp>
    </p:spTree>
    <p:extLst>
      <p:ext uri="{BB962C8B-B14F-4D97-AF65-F5344CB8AC3E}">
        <p14:creationId xmlns:p14="http://schemas.microsoft.com/office/powerpoint/2010/main" val="47623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3E644E69-CCFB-1A41-9611-005561E1B7A1}"/>
              </a:ext>
            </a:extLst>
          </p:cNvPr>
          <p:cNvSpPr txBox="1"/>
          <p:nvPr/>
        </p:nvSpPr>
        <p:spPr>
          <a:xfrm>
            <a:off x="-140245" y="2277467"/>
            <a:ext cx="12050316" cy="2610843"/>
          </a:xfrm>
          <a:prstGeom prst="rect">
            <a:avLst/>
          </a:prstGeom>
          <a:noFill/>
        </p:spPr>
        <p:txBody>
          <a:bodyPr wrap="square">
            <a:spAutoFit/>
          </a:bodyPr>
          <a:lstStyle/>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3200">
                <a:solidFill>
                  <a:srgbClr val="C00000"/>
                </a:solidFill>
                <a:effectLst/>
                <a:latin typeface="Times New Roman" panose="02020603050405020304" pitchFamily="18" charset="0"/>
                <a:ea typeface="Times New Roman" panose="02020603050405020304" pitchFamily="18" charset="0"/>
              </a:rPr>
              <a:t>b)</a:t>
            </a:r>
            <a:r>
              <a:rPr lang="tr-TR" sz="3200" b="1" u="sng">
                <a:solidFill>
                  <a:srgbClr val="C00000"/>
                </a:solidFill>
                <a:effectLst/>
                <a:latin typeface="Times New Roman" panose="02020603050405020304" pitchFamily="18" charset="0"/>
                <a:ea typeface="Times New Roman" panose="02020603050405020304" pitchFamily="18" charset="0"/>
              </a:rPr>
              <a:t> Günlük hayatı kısıtlayan  </a:t>
            </a:r>
            <a:r>
              <a:rPr lang="tr-TR" sz="3200" b="1" u="sng">
                <a:solidFill>
                  <a:srgbClr val="C00000"/>
                </a:solidFill>
                <a:latin typeface="Times New Roman" panose="02020603050405020304" pitchFamily="18" charset="0"/>
                <a:ea typeface="Times New Roman" panose="02020603050405020304" pitchFamily="18" charset="0"/>
              </a:rPr>
              <a:t>DENGE PROBLEMİ</a:t>
            </a:r>
            <a:r>
              <a:rPr lang="tr-TR" sz="1800">
                <a:effectLst/>
                <a:latin typeface="Times New Roman" panose="02020603050405020304" pitchFamily="18" charset="0"/>
                <a:ea typeface="Times New Roman" panose="02020603050405020304" pitchFamily="18" charset="0"/>
              </a:rPr>
              <a:t>,</a:t>
            </a:r>
            <a:r>
              <a:rPr lang="tr-TR" sz="28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sz="28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600" b="1">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600" b="1">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3600" b="1">
                <a:solidFill>
                  <a:srgbClr val="C00000"/>
                </a:solidFill>
                <a:latin typeface="Times New Roman" panose="02020603050405020304" pitchFamily="18" charset="0"/>
                <a:ea typeface="Times New Roman" panose="02020603050405020304" pitchFamily="18" charset="0"/>
              </a:rPr>
              <a:t>v</a:t>
            </a:r>
            <a:r>
              <a:rPr lang="tr-TR" sz="3600" b="1">
                <a:solidFill>
                  <a:srgbClr val="C00000"/>
                </a:solidFill>
                <a:effectLst/>
                <a:latin typeface="Times New Roman" panose="02020603050405020304" pitchFamily="18" charset="0"/>
                <a:ea typeface="Times New Roman" panose="02020603050405020304" pitchFamily="18" charset="0"/>
              </a:rPr>
              <a:t>eya  baş dönmesi nedeni olabilecek bir hastalık var mı?</a:t>
            </a:r>
          </a:p>
          <a:p>
            <a:pPr indent="359410" algn="just">
              <a:lnSpc>
                <a:spcPts val="1200"/>
              </a:lnSpc>
              <a:spcAft>
                <a:spcPts val="0"/>
              </a:spcAft>
            </a:pPr>
            <a:endParaRPr lang="tr-TR" sz="3600" b="1">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effectLst/>
                <a:latin typeface="Times New Roman" panose="02020603050405020304" pitchFamily="18" charset="0"/>
                <a:ea typeface="Times New Roman" panose="02020603050405020304" pitchFamily="18" charset="0"/>
              </a:rPr>
              <a:t>(  </a:t>
            </a:r>
            <a:r>
              <a:rPr lang="tr-TR" sz="2800">
                <a:latin typeface="Calibri" panose="020F0502020204030204" pitchFamily="34" charset="0"/>
                <a:ea typeface="Times New Roman" panose="02020603050405020304" pitchFamily="18" charset="0"/>
                <a:cs typeface="Times New Roman" panose="02020603050405020304" pitchFamily="18" charset="0"/>
              </a:rPr>
              <a:t>S</a:t>
            </a:r>
            <a:r>
              <a:rPr lang="tr-TR" sz="2800">
                <a:effectLst/>
                <a:latin typeface="Calibri" panose="020F0502020204030204" pitchFamily="34" charset="0"/>
                <a:ea typeface="Times New Roman" panose="02020603050405020304" pitchFamily="18" charset="0"/>
                <a:cs typeface="Times New Roman" panose="02020603050405020304" pitchFamily="18" charset="0"/>
              </a:rPr>
              <a:t>ürücü belgesi alması için gereken </a:t>
            </a:r>
            <a:r>
              <a:rPr lang="tr-TR" sz="2800" u="sng">
                <a:effectLst/>
                <a:latin typeface="Calibri" panose="020F0502020204030204" pitchFamily="34" charset="0"/>
                <a:ea typeface="Times New Roman" panose="02020603050405020304" pitchFamily="18" charset="0"/>
                <a:cs typeface="Times New Roman" panose="02020603050405020304" pitchFamily="18" charset="0"/>
              </a:rPr>
              <a:t>medikal ve/veya cerrahi </a:t>
            </a:r>
          </a:p>
          <a:p>
            <a:pPr indent="359410" algn="just">
              <a:lnSpc>
                <a:spcPts val="1200"/>
              </a:lnSpc>
              <a:spcAft>
                <a:spcPts val="0"/>
              </a:spcAft>
            </a:pPr>
            <a:endParaRPr lang="tr-TR" sz="2800" u="sng">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endParaRPr lang="tr-TR" sz="2800" u="sng">
              <a:effectLst/>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r>
              <a:rPr lang="tr-TR" sz="2800" u="sng">
                <a:effectLst/>
                <a:latin typeface="Calibri" panose="020F0502020204030204" pitchFamily="34" charset="0"/>
                <a:ea typeface="Times New Roman" panose="02020603050405020304" pitchFamily="18" charset="0"/>
                <a:cs typeface="Times New Roman" panose="02020603050405020304" pitchFamily="18" charset="0"/>
              </a:rPr>
              <a:t>müdahalelerden en erken 2 ay sonra sağlık kurulu raporu düzenlenir.)</a:t>
            </a:r>
            <a:endParaRPr lang="tr-TR" sz="2800" u="sng"/>
          </a:p>
        </p:txBody>
      </p:sp>
    </p:spTree>
    <p:extLst>
      <p:ext uri="{BB962C8B-B14F-4D97-AF65-F5344CB8AC3E}">
        <p14:creationId xmlns:p14="http://schemas.microsoft.com/office/powerpoint/2010/main" val="345057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F141052-106B-E74B-B507-6DA7E870BFDE}"/>
              </a:ext>
            </a:extLst>
          </p:cNvPr>
          <p:cNvSpPr txBox="1"/>
          <p:nvPr/>
        </p:nvSpPr>
        <p:spPr>
          <a:xfrm>
            <a:off x="317589" y="-366461"/>
            <a:ext cx="11297908" cy="7105791"/>
          </a:xfrm>
          <a:prstGeom prst="rect">
            <a:avLst/>
          </a:prstGeom>
          <a:noFill/>
        </p:spPr>
        <p:txBody>
          <a:bodyPr wrap="square">
            <a:spAutoFit/>
          </a:bodyPr>
          <a:lstStyle/>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tr-TR" sz="1800">
                <a:effectLst/>
                <a:latin typeface="Times New Roman" panose="02020603050405020304" pitchFamily="18" charset="0"/>
                <a:ea typeface="Times New Roman" panose="02020603050405020304" pitchFamily="18" charset="0"/>
              </a:rPr>
              <a:t>        </a:t>
            </a:r>
            <a:endParaRPr lang="tr-TR" sz="32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6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3600">
                <a:solidFill>
                  <a:srgbClr val="C00000"/>
                </a:solidFill>
                <a:effectLst/>
                <a:latin typeface="Times New Roman" panose="02020603050405020304" pitchFamily="18" charset="0"/>
                <a:ea typeface="Times New Roman" panose="02020603050405020304" pitchFamily="18" charset="0"/>
              </a:rPr>
              <a:t>c) </a:t>
            </a:r>
            <a:r>
              <a:rPr lang="tr-TR" sz="3600" b="1" u="sng">
                <a:solidFill>
                  <a:srgbClr val="C00000"/>
                </a:solidFill>
                <a:latin typeface="Times New Roman" panose="02020603050405020304" pitchFamily="18" charset="0"/>
                <a:ea typeface="Times New Roman" panose="02020603050405020304" pitchFamily="18" charset="0"/>
              </a:rPr>
              <a:t>UYKU  BOZUKLUĞU</a:t>
            </a:r>
          </a:p>
          <a:p>
            <a:pPr indent="359410" algn="just">
              <a:lnSpc>
                <a:spcPts val="1200"/>
              </a:lnSpc>
              <a:spcAft>
                <a:spcPts val="0"/>
              </a:spcAft>
            </a:pPr>
            <a:endParaRPr lang="tr-TR" sz="2400" b="1" u="sng">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solidFill>
                  <a:srgbClr val="C00000"/>
                </a:solidFill>
                <a:effectLst/>
                <a:latin typeface="Times New Roman" panose="02020603050405020304" pitchFamily="18" charset="0"/>
                <a:ea typeface="Times New Roman" panose="02020603050405020304" pitchFamily="18" charset="0"/>
              </a:rPr>
              <a:t>(Obstrüktif uyku apnesi sendromu, gündüz aşırı uyuklama hali</a:t>
            </a:r>
            <a:r>
              <a:rPr lang="tr-TR" sz="1800">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a:effectLst/>
                <a:latin typeface="Calibri" panose="020F0502020204030204" pitchFamily="34" charset="0"/>
                <a:ea typeface="Times New Roman" panose="02020603050405020304" pitchFamily="18" charset="0"/>
                <a:cs typeface="Times New Roman" panose="02020603050405020304" pitchFamily="18" charset="0"/>
              </a:rPr>
              <a:t>Uyku apnesinin kontrol altına alındığı  veya tedavi edildiği; en az bir uyku </a:t>
            </a:r>
          </a:p>
          <a:p>
            <a:pPr indent="359410" algn="just">
              <a:lnSpc>
                <a:spcPts val="1200"/>
              </a:lnSpc>
              <a:spcAft>
                <a:spcPts val="0"/>
              </a:spcAft>
            </a:pPr>
            <a:endParaRPr lang="tr-TR" sz="2800" b="1">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endParaRPr lang="tr-TR" sz="2800" b="1">
              <a:effectLst/>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r>
              <a:rPr lang="tr-TR" sz="2800" b="1">
                <a:effectLst/>
                <a:latin typeface="Calibri" panose="020F0502020204030204" pitchFamily="34" charset="0"/>
                <a:ea typeface="Times New Roman" panose="02020603050405020304" pitchFamily="18" charset="0"/>
                <a:cs typeface="Times New Roman" panose="02020603050405020304" pitchFamily="18" charset="0"/>
              </a:rPr>
              <a:t>sertifikalı doktor (göğüs hastalıkları, psikiyatri, nöroloji, KBB uzmanı) ve </a:t>
            </a:r>
          </a:p>
          <a:p>
            <a:pPr indent="359410" algn="just">
              <a:lnSpc>
                <a:spcPts val="1200"/>
              </a:lnSpc>
              <a:spcAft>
                <a:spcPts val="0"/>
              </a:spcAft>
            </a:pPr>
            <a:endParaRPr lang="tr-TR" sz="2800" b="1">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endParaRPr lang="tr-TR" sz="2800" b="1">
              <a:effectLst/>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r>
              <a:rPr lang="tr-TR" sz="2800" b="1">
                <a:effectLst/>
                <a:latin typeface="Calibri" panose="020F0502020204030204" pitchFamily="34" charset="0"/>
                <a:ea typeface="Times New Roman" panose="02020603050405020304" pitchFamily="18" charset="0"/>
                <a:cs typeface="Times New Roman" panose="02020603050405020304" pitchFamily="18" charset="0"/>
              </a:rPr>
              <a:t>bir KBB uzmanı olan üçlü heyet tarafından tespit edilen kişilere</a:t>
            </a:r>
          </a:p>
          <a:p>
            <a:pPr indent="359410" algn="just">
              <a:lnSpc>
                <a:spcPts val="1200"/>
              </a:lnSpc>
              <a:spcAft>
                <a:spcPts val="0"/>
              </a:spcAft>
            </a:pPr>
            <a:endParaRPr lang="tr-TR" sz="2800" b="1">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r>
              <a:rPr lang="tr-TR" sz="2800" b="1">
                <a:effectLst/>
                <a:latin typeface="Calibri" panose="020F0502020204030204" pitchFamily="34" charset="0"/>
                <a:ea typeface="Times New Roman" panose="02020603050405020304" pitchFamily="18" charset="0"/>
                <a:cs typeface="Times New Roman" panose="02020603050405020304" pitchFamily="18" charset="0"/>
              </a:rPr>
              <a:t> </a:t>
            </a:r>
          </a:p>
          <a:p>
            <a:pPr indent="359410" algn="just">
              <a:lnSpc>
                <a:spcPts val="1200"/>
              </a:lnSpc>
              <a:spcAft>
                <a:spcPts val="0"/>
              </a:spcAft>
            </a:pPr>
            <a:r>
              <a:rPr lang="tr-TR" sz="2800" b="1">
                <a:effectLst/>
                <a:latin typeface="Calibri" panose="020F0502020204030204" pitchFamily="34" charset="0"/>
                <a:ea typeface="Times New Roman" panose="02020603050405020304" pitchFamily="18" charset="0"/>
                <a:cs typeface="Times New Roman" panose="02020603050405020304" pitchFamily="18" charset="0"/>
              </a:rPr>
              <a:t>sürücü belgesi verilebilir.</a:t>
            </a:r>
          </a:p>
          <a:p>
            <a:pPr indent="359410" algn="just">
              <a:lnSpc>
                <a:spcPts val="1200"/>
              </a:lnSpc>
              <a:spcAft>
                <a:spcPts val="0"/>
              </a:spcAft>
            </a:pPr>
            <a:endParaRPr lang="tr-TR" sz="2800" b="1">
              <a:latin typeface="Calibri" panose="020F0502020204030204" pitchFamily="34" charset="0"/>
              <a:ea typeface="Times New Roman" panose="02020603050405020304" pitchFamily="18" charset="0"/>
              <a:cs typeface="Times New Roman" panose="02020603050405020304" pitchFamily="18" charset="0"/>
            </a:endParaRPr>
          </a:p>
          <a:p>
            <a:r>
              <a:rPr lang="tr-TR" sz="2800" b="1">
                <a:effectLst/>
                <a:latin typeface="Times New Roman" panose="02020603050405020304" pitchFamily="18" charset="0"/>
                <a:ea typeface="Times New Roman" panose="02020603050405020304" pitchFamily="18" charset="0"/>
              </a:rPr>
              <a:t>        </a:t>
            </a:r>
          </a:p>
          <a:p>
            <a:r>
              <a:rPr lang="tr-TR" sz="2800" b="1" u="sng">
                <a:solidFill>
                  <a:srgbClr val="FF0000"/>
                </a:solidFill>
                <a:effectLst/>
                <a:latin typeface="Times New Roman" panose="02020603050405020304" pitchFamily="18" charset="0"/>
                <a:ea typeface="Times New Roman" panose="02020603050405020304" pitchFamily="18" charset="0"/>
              </a:rPr>
              <a:t>Vücut kitle endeksi (VKE) 33 ve üzerinde</a:t>
            </a:r>
            <a:r>
              <a:rPr lang="tr-TR" sz="2800" b="1">
                <a:solidFill>
                  <a:srgbClr val="FF0000"/>
                </a:solidFill>
                <a:effectLst/>
                <a:latin typeface="Times New Roman" panose="02020603050405020304" pitchFamily="18" charset="0"/>
                <a:ea typeface="Times New Roman" panose="02020603050405020304" pitchFamily="18" charset="0"/>
              </a:rPr>
              <a:t> </a:t>
            </a:r>
            <a:r>
              <a:rPr lang="tr-TR" sz="2800" b="1">
                <a:effectLst/>
                <a:latin typeface="Times New Roman" panose="02020603050405020304" pitchFamily="18" charset="0"/>
                <a:ea typeface="Times New Roman" panose="02020603050405020304" pitchFamily="18" charset="0"/>
              </a:rPr>
              <a:t>olan kişilerden şikayetine bakılmaksızın </a:t>
            </a:r>
          </a:p>
          <a:p>
            <a:r>
              <a:rPr lang="tr-TR" sz="2800" b="1" u="sng">
                <a:solidFill>
                  <a:srgbClr val="FF0000"/>
                </a:solidFill>
                <a:effectLst/>
                <a:latin typeface="Times New Roman" panose="02020603050405020304" pitchFamily="18" charset="0"/>
                <a:ea typeface="Times New Roman" panose="02020603050405020304" pitchFamily="18" charset="0"/>
              </a:rPr>
              <a:t>tüm gece polisomnografi testi </a:t>
            </a:r>
            <a:r>
              <a:rPr lang="tr-TR" sz="2800" b="1">
                <a:effectLst/>
                <a:latin typeface="Times New Roman" panose="02020603050405020304" pitchFamily="18" charset="0"/>
                <a:ea typeface="Times New Roman" panose="02020603050405020304" pitchFamily="18" charset="0"/>
              </a:rPr>
              <a:t>istenir.</a:t>
            </a:r>
          </a:p>
          <a:p>
            <a:pPr indent="359410" algn="just">
              <a:lnSpc>
                <a:spcPts val="1200"/>
              </a:lnSpc>
              <a:spcAft>
                <a:spcPts val="0"/>
              </a:spcAft>
            </a:pPr>
            <a:endParaRPr lang="tr-TR" sz="2800" b="1">
              <a:effectLst/>
              <a:latin typeface="Calibri" panose="020F0502020204030204" pitchFamily="34" charset="0"/>
              <a:ea typeface="Times New Roman" panose="02020603050405020304" pitchFamily="18" charset="0"/>
              <a:cs typeface="Times New Roman" panose="02020603050405020304" pitchFamily="18" charset="0"/>
            </a:endParaRPr>
          </a:p>
          <a:p>
            <a:pPr indent="359410"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b="1" u="sng">
                <a:latin typeface="Times New Roman" panose="02020603050405020304" pitchFamily="18" charset="0"/>
                <a:ea typeface="Times New Roman" panose="02020603050405020304" pitchFamily="18" charset="0"/>
              </a:rPr>
              <a:t> </a:t>
            </a: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1890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67BC1AD-F99F-F24C-A0A9-B6EB64CD43A9}"/>
              </a:ext>
            </a:extLst>
          </p:cNvPr>
          <p:cNvSpPr txBox="1"/>
          <p:nvPr/>
        </p:nvSpPr>
        <p:spPr>
          <a:xfrm>
            <a:off x="1488760" y="2945436"/>
            <a:ext cx="9579838" cy="646331"/>
          </a:xfrm>
          <a:prstGeom prst="rect">
            <a:avLst/>
          </a:prstGeom>
          <a:noFill/>
        </p:spPr>
        <p:txBody>
          <a:bodyPr wrap="square">
            <a:spAutoFit/>
          </a:bodyPr>
          <a:lstStyle/>
          <a:p>
            <a:r>
              <a:rPr lang="tr-TR" sz="3600">
                <a:solidFill>
                  <a:srgbClr val="C00000"/>
                </a:solidFill>
                <a:effectLst/>
                <a:latin typeface="Times New Roman" panose="02020603050405020304" pitchFamily="18" charset="0"/>
                <a:ea typeface="Times New Roman" panose="02020603050405020304" pitchFamily="18" charset="0"/>
              </a:rPr>
              <a:t>ç) </a:t>
            </a:r>
            <a:r>
              <a:rPr lang="tr-TR" sz="3600" b="1" u="sng">
                <a:solidFill>
                  <a:srgbClr val="C00000"/>
                </a:solidFill>
                <a:latin typeface="Times New Roman" panose="02020603050405020304" pitchFamily="18" charset="0"/>
                <a:ea typeface="Times New Roman" panose="02020603050405020304" pitchFamily="18" charset="0"/>
              </a:rPr>
              <a:t>MALİNG  TÜMÖR  HİKAYESİ var mı ?</a:t>
            </a:r>
            <a:endParaRPr lang="tr-TR" sz="3600">
              <a:solidFill>
                <a:srgbClr val="C00000"/>
              </a:solidFill>
            </a:endParaRPr>
          </a:p>
        </p:txBody>
      </p:sp>
    </p:spTree>
    <p:extLst>
      <p:ext uri="{BB962C8B-B14F-4D97-AF65-F5344CB8AC3E}">
        <p14:creationId xmlns:p14="http://schemas.microsoft.com/office/powerpoint/2010/main" val="387170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1420C3E2-77C4-3343-88AB-B9FCE0DAD35E}"/>
              </a:ext>
            </a:extLst>
          </p:cNvPr>
          <p:cNvSpPr txBox="1"/>
          <p:nvPr/>
        </p:nvSpPr>
        <p:spPr>
          <a:xfrm rot="10800000" flipV="1">
            <a:off x="232663" y="773081"/>
            <a:ext cx="11726673" cy="5570756"/>
          </a:xfrm>
          <a:prstGeom prst="rect">
            <a:avLst/>
          </a:prstGeom>
          <a:noFill/>
        </p:spPr>
        <p:txBody>
          <a:bodyPr wrap="square">
            <a:spAutoFit/>
          </a:bodyPr>
          <a:lstStyle/>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b="1" u="sng">
              <a:effectLst/>
              <a:latin typeface="Times New Roman" panose="02020603050405020304" pitchFamily="18" charset="0"/>
              <a:ea typeface="Times New Roman" panose="02020603050405020304" pitchFamily="18" charset="0"/>
            </a:endParaRPr>
          </a:p>
          <a:p>
            <a:r>
              <a:rPr lang="tr-TR" sz="1800">
                <a:effectLst/>
                <a:latin typeface="Times New Roman" panose="02020603050405020304" pitchFamily="18" charset="0"/>
                <a:ea typeface="Times New Roman" panose="02020603050405020304" pitchFamily="18" charset="0"/>
              </a:rPr>
              <a:t>d)  </a:t>
            </a:r>
            <a:r>
              <a:rPr lang="tr-TR" b="1" u="sng">
                <a:latin typeface="Times New Roman" panose="02020603050405020304" pitchFamily="18" charset="0"/>
                <a:ea typeface="Times New Roman" panose="02020603050405020304" pitchFamily="18" charset="0"/>
              </a:rPr>
              <a:t>EKLEM HAREKETLERİNDE  KISITLAMA </a:t>
            </a:r>
            <a:r>
              <a:rPr lang="tr-TR" sz="1800" b="1" u="sng">
                <a:effectLst/>
                <a:latin typeface="Times New Roman" panose="02020603050405020304" pitchFamily="18" charset="0"/>
                <a:ea typeface="Times New Roman" panose="02020603050405020304" pitchFamily="18" charset="0"/>
              </a:rPr>
              <a:t>,</a:t>
            </a:r>
          </a:p>
          <a:p>
            <a:endParaRPr lang="tr-TR" sz="1800">
              <a:effectLst/>
              <a:latin typeface="Times New Roman" panose="02020603050405020304" pitchFamily="18" charset="0"/>
              <a:ea typeface="Times New Roman" panose="02020603050405020304" pitchFamily="18" charset="0"/>
            </a:endParaRPr>
          </a:p>
          <a:p>
            <a:r>
              <a:rPr lang="tr-TR" sz="1800" b="1">
                <a:effectLst/>
                <a:latin typeface="Times New Roman" panose="02020603050405020304" pitchFamily="18" charset="0"/>
                <a:ea typeface="Times New Roman" panose="02020603050405020304" pitchFamily="18" charset="0"/>
              </a:rPr>
              <a:t>                    </a:t>
            </a:r>
            <a:r>
              <a:rPr lang="tr-TR" sz="1800">
                <a:effectLst/>
                <a:latin typeface="Times New Roman" panose="02020603050405020304" pitchFamily="18" charset="0"/>
                <a:ea typeface="Times New Roman" panose="02020603050405020304" pitchFamily="18" charset="0"/>
              </a:rPr>
              <a:t> </a:t>
            </a:r>
            <a:endParaRPr lang="tr-TR" sz="2400" b="1">
              <a:effectLst/>
              <a:latin typeface="Times New Roman" panose="02020603050405020304" pitchFamily="18" charset="0"/>
              <a:ea typeface="Times New Roman" panose="02020603050405020304" pitchFamily="18" charset="0"/>
            </a:endParaRPr>
          </a:p>
          <a:p>
            <a:r>
              <a:rPr lang="tr-TR" sz="2400" b="1">
                <a:effectLst/>
                <a:latin typeface="Times New Roman" panose="02020603050405020304" pitchFamily="18" charset="0"/>
                <a:ea typeface="Times New Roman" panose="02020603050405020304" pitchFamily="18" charset="0"/>
              </a:rPr>
              <a:t>             </a:t>
            </a:r>
            <a:r>
              <a:rPr lang="tr-TR" sz="2400" b="1">
                <a:solidFill>
                  <a:srgbClr val="FF0000"/>
                </a:solidFill>
                <a:effectLst/>
                <a:latin typeface="Times New Roman" panose="02020603050405020304" pitchFamily="18" charset="0"/>
                <a:ea typeface="Times New Roman" panose="02020603050405020304" pitchFamily="18" charset="0"/>
              </a:rPr>
              <a:t>Baş ve boynunu arkaya döndürmesini % 50’den fazla</a:t>
            </a:r>
            <a:r>
              <a:rPr lang="tr-TR" sz="2400" b="1">
                <a:effectLst/>
                <a:latin typeface="Times New Roman" panose="02020603050405020304" pitchFamily="18" charset="0"/>
                <a:ea typeface="Times New Roman" panose="02020603050405020304" pitchFamily="18" charset="0"/>
              </a:rPr>
              <a:t> engelleyen </a:t>
            </a:r>
          </a:p>
          <a:p>
            <a:r>
              <a:rPr lang="tr-TR" sz="2400" b="1">
                <a:effectLst/>
                <a:latin typeface="Times New Roman" panose="02020603050405020304" pitchFamily="18" charset="0"/>
                <a:ea typeface="Times New Roman" panose="02020603050405020304" pitchFamily="18" charset="0"/>
              </a:rPr>
              <a:t>                         </a:t>
            </a:r>
          </a:p>
          <a:p>
            <a:r>
              <a:rPr lang="tr-TR" sz="2400" b="1">
                <a:latin typeface="Times New Roman" panose="02020603050405020304" pitchFamily="18" charset="0"/>
                <a:ea typeface="Times New Roman" panose="02020603050405020304" pitchFamily="18" charset="0"/>
              </a:rPr>
              <a:t>             </a:t>
            </a:r>
            <a:r>
              <a:rPr lang="tr-TR" sz="2400" b="1">
                <a:solidFill>
                  <a:srgbClr val="FF0000"/>
                </a:solidFill>
                <a:effectLst/>
                <a:latin typeface="Times New Roman" panose="02020603050405020304" pitchFamily="18" charset="0"/>
                <a:ea typeface="Times New Roman" panose="02020603050405020304" pitchFamily="18" charset="0"/>
              </a:rPr>
              <a:t>Lumbal vertebra eğilme ve dönme hareketlerini %75’den fazla</a:t>
            </a:r>
            <a:r>
              <a:rPr lang="tr-TR" sz="2400" b="1">
                <a:effectLst/>
                <a:latin typeface="Times New Roman" panose="02020603050405020304" pitchFamily="18" charset="0"/>
                <a:ea typeface="Times New Roman" panose="02020603050405020304" pitchFamily="18" charset="0"/>
              </a:rPr>
              <a:t> engelleyen</a:t>
            </a:r>
          </a:p>
          <a:p>
            <a:r>
              <a:rPr lang="tr-TR" sz="2400" b="1">
                <a:effectLst/>
                <a:latin typeface="Times New Roman" panose="02020603050405020304" pitchFamily="18" charset="0"/>
                <a:ea typeface="Times New Roman" panose="02020603050405020304" pitchFamily="18" charset="0"/>
              </a:rPr>
              <a:t> </a:t>
            </a:r>
          </a:p>
          <a:p>
            <a:r>
              <a:rPr lang="tr-TR" sz="2400" b="1">
                <a:effectLst/>
                <a:latin typeface="Calibri" panose="020F0502020204030204" pitchFamily="34" charset="0"/>
                <a:ea typeface="Times New Roman" panose="02020603050405020304" pitchFamily="18" charset="0"/>
                <a:cs typeface="Times New Roman" panose="02020603050405020304" pitchFamily="18" charset="0"/>
              </a:rPr>
              <a:t>             </a:t>
            </a:r>
            <a:r>
              <a:rPr lang="tr-TR" sz="24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iki omuz ve/veya dirsek artrodezinde</a:t>
            </a:r>
            <a:r>
              <a:rPr lang="tr-TR" sz="2400" b="1">
                <a:effectLst/>
                <a:latin typeface="Calibri" panose="020F0502020204030204" pitchFamily="34" charset="0"/>
                <a:ea typeface="Times New Roman" panose="02020603050405020304" pitchFamily="18" charset="0"/>
                <a:cs typeface="Times New Roman" panose="02020603050405020304" pitchFamily="18" charset="0"/>
              </a:rPr>
              <a:t> veya fonksiyonel olmayan </a:t>
            </a:r>
            <a:r>
              <a:rPr lang="tr-TR" sz="24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ankilozlarında</a:t>
            </a:r>
            <a:r>
              <a:rPr lang="tr-TR" sz="2400" b="1">
                <a:effectLst/>
                <a:latin typeface="Calibri" panose="020F0502020204030204" pitchFamily="34" charset="0"/>
                <a:ea typeface="Times New Roman" panose="02020603050405020304" pitchFamily="18" charset="0"/>
                <a:cs typeface="Times New Roman" panose="02020603050405020304" pitchFamily="18" charset="0"/>
              </a:rPr>
              <a:t>              </a:t>
            </a:r>
          </a:p>
          <a:p>
            <a:r>
              <a:rPr lang="tr-TR" sz="2400" b="1">
                <a:effectLst/>
                <a:latin typeface="Calibri" panose="020F0502020204030204" pitchFamily="34" charset="0"/>
                <a:ea typeface="Times New Roman" panose="02020603050405020304" pitchFamily="18" charset="0"/>
                <a:cs typeface="Times New Roman" panose="02020603050405020304" pitchFamily="18" charset="0"/>
              </a:rPr>
              <a:t>                               </a:t>
            </a:r>
          </a:p>
          <a:p>
            <a:r>
              <a:rPr lang="tr-TR" sz="2400" b="1">
                <a:effectLst/>
                <a:latin typeface="Calibri" panose="020F0502020204030204" pitchFamily="34" charset="0"/>
                <a:ea typeface="Times New Roman" panose="02020603050405020304" pitchFamily="18" charset="0"/>
                <a:cs typeface="Times New Roman" panose="02020603050405020304" pitchFamily="18" charset="0"/>
              </a:rPr>
              <a:t>                                                                                            </a:t>
            </a:r>
            <a:r>
              <a:rPr lang="tr-TR" sz="2400" b="1">
                <a:effectLst/>
                <a:latin typeface="Times New Roman" panose="02020603050405020304" pitchFamily="18" charset="0"/>
                <a:ea typeface="Times New Roman" panose="02020603050405020304" pitchFamily="18" charset="0"/>
              </a:rPr>
              <a:t>durumlarda sürücü belgesi verilmez.</a:t>
            </a:r>
            <a:endParaRPr lang="tr-TR" sz="2400" b="1">
              <a:latin typeface="Calibri" panose="020F0502020204030204" pitchFamily="34" charset="0"/>
              <a:ea typeface="Times New Roman" panose="02020603050405020304" pitchFamily="18" charset="0"/>
              <a:cs typeface="Times New Roman" panose="02020603050405020304" pitchFamily="18" charset="0"/>
            </a:endParaRPr>
          </a:p>
          <a:p>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a:latin typeface="Calibri" panose="020F0502020204030204" pitchFamily="34" charset="0"/>
              <a:ea typeface="Times New Roman" panose="02020603050405020304" pitchFamily="18" charset="0"/>
              <a:cs typeface="Times New Roman" panose="02020603050405020304" pitchFamily="18" charset="0"/>
            </a:endParaRPr>
          </a:p>
          <a:p>
            <a:r>
              <a:rPr lang="tr-TR" sz="1800">
                <a:effectLst/>
                <a:latin typeface="Calibri" panose="020F0502020204030204" pitchFamily="34" charset="0"/>
                <a:ea typeface="Times New Roman" panose="02020603050405020304" pitchFamily="18" charset="0"/>
                <a:cs typeface="Times New Roman" panose="02020603050405020304" pitchFamily="18" charset="0"/>
              </a:rPr>
              <a:t>                             El eklemleri, her iki elin baş ve işaret parmaklarının hareketlerinin % 75’ten fazla kaybında                      </a:t>
            </a:r>
          </a:p>
          <a:p>
            <a:r>
              <a:rPr lang="tr-TR" sz="1800">
                <a:effectLst/>
                <a:latin typeface="Calibri" panose="020F0502020204030204" pitchFamily="34" charset="0"/>
                <a:ea typeface="Times New Roman" panose="02020603050405020304" pitchFamily="18" charset="0"/>
                <a:cs typeface="Times New Roman" panose="02020603050405020304" pitchFamily="18" charset="0"/>
              </a:rPr>
              <a:t>           (ortopedi  ve travmatoloji ve/veya fizik tedavi rehabilitasyon raporu ile birinci grup sürücü belgesi sınıfları verilebilir.) </a:t>
            </a:r>
            <a:endParaRPr lang="tr-TR">
              <a:latin typeface="Calibri" panose="020F0502020204030204" pitchFamily="34" charset="0"/>
              <a:ea typeface="Times New Roman" panose="02020603050405020304" pitchFamily="18" charset="0"/>
              <a:cs typeface="Times New Roman" panose="02020603050405020304" pitchFamily="18" charset="0"/>
            </a:endParaRPr>
          </a:p>
          <a:p>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97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7DDCA1F-1C7B-A746-8307-2518BE0B29A9}"/>
              </a:ext>
            </a:extLst>
          </p:cNvPr>
          <p:cNvSpPr txBox="1"/>
          <p:nvPr/>
        </p:nvSpPr>
        <p:spPr>
          <a:xfrm>
            <a:off x="161822" y="1168461"/>
            <a:ext cx="11543275" cy="4462760"/>
          </a:xfrm>
          <a:prstGeom prst="rect">
            <a:avLst/>
          </a:prstGeom>
          <a:noFill/>
        </p:spPr>
        <p:txBody>
          <a:bodyPr wrap="square">
            <a:spAutoFit/>
          </a:bodyPr>
          <a:lstStyle/>
          <a:p>
            <a:endParaRPr lang="tr-TR" sz="1800">
              <a:effectLst/>
              <a:latin typeface="Calibri" panose="020F0502020204030204" pitchFamily="34" charset="0"/>
              <a:ea typeface="Times New Roman" panose="02020603050405020304" pitchFamily="18" charset="0"/>
              <a:cs typeface="Times New Roman" panose="02020603050405020304" pitchFamily="18" charset="0"/>
            </a:endParaRPr>
          </a:p>
          <a:p>
            <a:r>
              <a:rPr lang="tr-TR" sz="3200">
                <a:solidFill>
                  <a:srgbClr val="C00000"/>
                </a:solidFill>
                <a:effectLst/>
                <a:latin typeface="Times New Roman" panose="02020603050405020304" pitchFamily="18" charset="0"/>
                <a:ea typeface="Times New Roman" panose="02020603050405020304" pitchFamily="18" charset="0"/>
              </a:rPr>
              <a:t>             e) </a:t>
            </a:r>
            <a:r>
              <a:rPr lang="tr-TR" sz="3200" b="1" u="sng">
                <a:solidFill>
                  <a:srgbClr val="C00000"/>
                </a:solidFill>
                <a:effectLst/>
                <a:latin typeface="Times New Roman" panose="02020603050405020304" pitchFamily="18" charset="0"/>
                <a:ea typeface="Times New Roman" panose="02020603050405020304" pitchFamily="18" charset="0"/>
              </a:rPr>
              <a:t> </a:t>
            </a:r>
            <a:r>
              <a:rPr lang="tr-TR" sz="3200" b="1" u="sng">
                <a:solidFill>
                  <a:srgbClr val="C00000"/>
                </a:solidFill>
                <a:latin typeface="Times New Roman" panose="02020603050405020304" pitchFamily="18" charset="0"/>
                <a:ea typeface="Times New Roman" panose="02020603050405020304" pitchFamily="18" charset="0"/>
              </a:rPr>
              <a:t>EKSTREMİTE  NOKSANLIĞI</a:t>
            </a:r>
            <a:r>
              <a:rPr lang="tr-TR" sz="1800" b="1" u="sng">
                <a:effectLst/>
                <a:latin typeface="Times New Roman" panose="02020603050405020304" pitchFamily="18" charset="0"/>
                <a:ea typeface="Times New Roman" panose="02020603050405020304" pitchFamily="18" charset="0"/>
              </a:rPr>
              <a:t>,</a:t>
            </a:r>
          </a:p>
          <a:p>
            <a:endParaRPr lang="tr-TR">
              <a:latin typeface="Times New Roman" panose="02020603050405020304" pitchFamily="18" charset="0"/>
              <a:ea typeface="Times New Roman" panose="02020603050405020304" pitchFamily="18" charset="0"/>
            </a:endParaRPr>
          </a:p>
          <a:p>
            <a:r>
              <a:rPr lang="tr-TR" sz="180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tr-TR" sz="2400" u="sng">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tr-TR" sz="24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Bir elin başparmak veya başparmak dışında iki parmak noksanlığı veya noksan sayılacak şekilde fonksiyon  kaybı olanlarda</a:t>
            </a:r>
            <a:r>
              <a:rPr lang="tr-TR" sz="2400">
                <a:effectLst/>
                <a:latin typeface="Calibri" panose="020F0502020204030204" pitchFamily="34" charset="0"/>
                <a:ea typeface="Times New Roman" panose="02020603050405020304" pitchFamily="18" charset="0"/>
                <a:cs typeface="Times New Roman" panose="02020603050405020304" pitchFamily="18" charset="0"/>
              </a:rPr>
              <a:t>, ortopedi uzmanının ve/veya fizik tedavi ve rehabilitasyonuzmanının görüşleri doğrultusunda </a:t>
            </a:r>
            <a:r>
              <a:rPr lang="tr-TR" sz="24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birinci grup sürücü belgesi sınıfları verilebilir.</a:t>
            </a:r>
          </a:p>
          <a:p>
            <a:endParaRPr lang="tr-TR" sz="2400">
              <a:effectLst/>
              <a:latin typeface="Calibri" panose="020F0502020204030204" pitchFamily="34" charset="0"/>
              <a:ea typeface="Times New Roman" panose="02020603050405020304" pitchFamily="18" charset="0"/>
              <a:cs typeface="Times New Roman" panose="02020603050405020304" pitchFamily="18" charset="0"/>
            </a:endParaRPr>
          </a:p>
          <a:p>
            <a:r>
              <a:rPr lang="tr-TR" sz="2400">
                <a:latin typeface="Calibri" panose="020F0502020204030204" pitchFamily="34" charset="0"/>
                <a:ea typeface="Times New Roman" panose="02020603050405020304" pitchFamily="18" charset="0"/>
                <a:cs typeface="Times New Roman" panose="02020603050405020304" pitchFamily="18" charset="0"/>
              </a:rPr>
              <a:t>        </a:t>
            </a:r>
            <a:r>
              <a:rPr lang="tr-TR" sz="2400" u="sng">
                <a:solidFill>
                  <a:srgbClr val="FF0000"/>
                </a:solidFill>
                <a:latin typeface="Calibri" panose="020F0502020204030204" pitchFamily="34" charset="0"/>
                <a:ea typeface="Times New Roman" panose="02020603050405020304" pitchFamily="18" charset="0"/>
                <a:cs typeface="Times New Roman" panose="02020603050405020304" pitchFamily="18" charset="0"/>
              </a:rPr>
              <a:t>diğer üst ve alt ekstremite noksanlıklarında</a:t>
            </a:r>
            <a:r>
              <a:rPr lang="tr-TR" sz="2400">
                <a:latin typeface="Calibri" panose="020F0502020204030204" pitchFamily="34" charset="0"/>
                <a:ea typeface="Times New Roman" panose="02020603050405020304" pitchFamily="18" charset="0"/>
                <a:cs typeface="Times New Roman" panose="02020603050405020304" pitchFamily="18" charset="0"/>
              </a:rPr>
              <a:t> </a:t>
            </a:r>
            <a:r>
              <a:rPr lang="tr-TR" sz="2400" u="sng">
                <a:latin typeface="Calibri" panose="020F0502020204030204" pitchFamily="34" charset="0"/>
                <a:ea typeface="Times New Roman" panose="02020603050405020304" pitchFamily="18" charset="0"/>
                <a:cs typeface="Times New Roman" panose="02020603050405020304" pitchFamily="18" charset="0"/>
              </a:rPr>
              <a:t>Ortopedi uzmanı ve/veya Fizik Tedavi ve Reh. uzmanının görüşleri ile birinci grup sürücü belgeci sınıfı verilebilir.</a:t>
            </a:r>
          </a:p>
          <a:p>
            <a:r>
              <a:rPr lang="tr-TR" sz="2400">
                <a:latin typeface="Calibri" panose="020F0502020204030204" pitchFamily="34" charset="0"/>
                <a:ea typeface="Times New Roman" panose="02020603050405020304" pitchFamily="18" charset="0"/>
                <a:cs typeface="Times New Roman" panose="02020603050405020304" pitchFamily="18" charset="0"/>
              </a:rPr>
              <a:t> </a:t>
            </a:r>
            <a:r>
              <a:rPr lang="tr-TR" sz="2400">
                <a:effectLst/>
                <a:latin typeface="Times New Roman" panose="02020603050405020304" pitchFamily="18" charset="0"/>
                <a:ea typeface="Times New Roman" panose="02020603050405020304" pitchFamily="18" charset="0"/>
              </a:rPr>
              <a:t>Ancak belirtilen sürücü belgesi sınıfları ile</a:t>
            </a:r>
            <a:r>
              <a:rPr lang="tr-TR" sz="2400" u="sng">
                <a:solidFill>
                  <a:srgbClr val="FF0000"/>
                </a:solidFill>
                <a:effectLst/>
                <a:latin typeface="Times New Roman" panose="02020603050405020304" pitchFamily="18" charset="0"/>
                <a:ea typeface="Times New Roman" panose="02020603050405020304" pitchFamily="18" charset="0"/>
              </a:rPr>
              <a:t> iki tekerlekli motorlu araçlar kullanılamaz</a:t>
            </a:r>
            <a:r>
              <a:rPr lang="tr-TR" sz="2400">
                <a:effectLst/>
                <a:latin typeface="Times New Roman" panose="02020603050405020304" pitchFamily="18" charset="0"/>
                <a:ea typeface="Times New Roman" panose="02020603050405020304" pitchFamily="18" charset="0"/>
              </a:rPr>
              <a:t>.</a:t>
            </a:r>
            <a:endParaRPr lang="tr-TR" sz="2400"/>
          </a:p>
        </p:txBody>
      </p:sp>
    </p:spTree>
    <p:extLst>
      <p:ext uri="{BB962C8B-B14F-4D97-AF65-F5344CB8AC3E}">
        <p14:creationId xmlns:p14="http://schemas.microsoft.com/office/powerpoint/2010/main" val="379759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107C1AAA-E9F8-E949-AB4C-B85BDD185C29}"/>
              </a:ext>
            </a:extLst>
          </p:cNvPr>
          <p:cNvSpPr txBox="1"/>
          <p:nvPr/>
        </p:nvSpPr>
        <p:spPr>
          <a:xfrm>
            <a:off x="690439" y="1078811"/>
            <a:ext cx="8453201" cy="584775"/>
          </a:xfrm>
          <a:prstGeom prst="rect">
            <a:avLst/>
          </a:prstGeom>
        </p:spPr>
        <p:txBody>
          <a:bodyPr wrap="square">
            <a:spAutoFit/>
          </a:bodyPr>
          <a:lstStyle/>
          <a:p>
            <a:r>
              <a:rPr lang="tr-TR" sz="32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f) </a:t>
            </a:r>
            <a:r>
              <a:rPr lang="tr-TR" sz="3200" b="1" u="sng">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KAS , TENDON  VE  BAĞ  LEZYONLARI : </a:t>
            </a:r>
            <a:endParaRPr lang="tr-TR" sz="3200">
              <a:solidFill>
                <a:srgbClr val="C00000"/>
              </a:solidFill>
            </a:endParaRPr>
          </a:p>
        </p:txBody>
      </p:sp>
      <p:sp>
        <p:nvSpPr>
          <p:cNvPr id="13" name="Metin kutusu 12">
            <a:extLst>
              <a:ext uri="{FF2B5EF4-FFF2-40B4-BE49-F238E27FC236}">
                <a16:creationId xmlns:a16="http://schemas.microsoft.com/office/drawing/2014/main" xmlns="" id="{E52FCBA8-6E21-5845-A138-CEBC5471A1BF}"/>
              </a:ext>
            </a:extLst>
          </p:cNvPr>
          <p:cNvSpPr txBox="1"/>
          <p:nvPr/>
        </p:nvSpPr>
        <p:spPr>
          <a:xfrm>
            <a:off x="513154" y="2438111"/>
            <a:ext cx="11165691" cy="2677656"/>
          </a:xfrm>
          <a:prstGeom prst="rect">
            <a:avLst/>
          </a:prstGeom>
        </p:spPr>
        <p:txBody>
          <a:bodyPr wrap="square">
            <a:spAutoFit/>
          </a:bodyPr>
          <a:lstStyle/>
          <a:p>
            <a:r>
              <a:rPr lang="tr-TR" sz="2800">
                <a:effectLst/>
                <a:latin typeface="Calibri" panose="020F0502020204030204" pitchFamily="34" charset="0"/>
                <a:ea typeface="Times New Roman" panose="02020603050405020304" pitchFamily="18" charset="0"/>
                <a:cs typeface="Times New Roman" panose="02020603050405020304" pitchFamily="18" charset="0"/>
              </a:rPr>
              <a:t>(3) Kas, tendon ve bağ lezyonlarının </a:t>
            </a:r>
            <a:r>
              <a:rPr lang="tr-TR" sz="28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kalça, diz ve ayak bileği eklemlerini</a:t>
            </a:r>
            <a:r>
              <a:rPr lang="tr-TR" sz="2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800">
                <a:effectLst/>
                <a:latin typeface="Calibri" panose="020F0502020204030204" pitchFamily="34" charset="0"/>
                <a:ea typeface="Times New Roman" panose="02020603050405020304" pitchFamily="18" charset="0"/>
                <a:cs typeface="Times New Roman" panose="02020603050405020304" pitchFamily="18" charset="0"/>
              </a:rPr>
              <a:t>veya bu eklemleri oluşturan kemik </a:t>
            </a:r>
            <a:r>
              <a:rPr lang="tr-TR" sz="28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hareketlerini % 50’den az bozduğu</a:t>
            </a:r>
            <a:r>
              <a:rPr lang="tr-TR" sz="28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tr-TR" sz="2800" u="sng">
                <a:effectLst/>
                <a:latin typeface="Calibri" panose="020F0502020204030204" pitchFamily="34" charset="0"/>
                <a:ea typeface="Times New Roman" panose="02020603050405020304" pitchFamily="18" charset="0"/>
                <a:cs typeface="Times New Roman" panose="02020603050405020304" pitchFamily="18" charset="0"/>
              </a:rPr>
              <a:t>ortopedi ve travmatoloji veya fizik tedavi ve rehabilitasyon uzmanınca</a:t>
            </a:r>
            <a:r>
              <a:rPr lang="tr-TR" sz="2800">
                <a:effectLst/>
                <a:latin typeface="Calibri" panose="020F0502020204030204" pitchFamily="34" charset="0"/>
                <a:ea typeface="Times New Roman" panose="02020603050405020304" pitchFamily="18" charset="0"/>
                <a:cs typeface="Times New Roman" panose="02020603050405020304" pitchFamily="18" charset="0"/>
              </a:rPr>
              <a:t> belirlenenlere </a:t>
            </a:r>
            <a:r>
              <a:rPr lang="tr-TR" sz="2800" u="sng">
                <a:effectLst/>
                <a:latin typeface="Calibri" panose="020F0502020204030204" pitchFamily="34" charset="0"/>
                <a:ea typeface="Times New Roman" panose="02020603050405020304" pitchFamily="18" charset="0"/>
                <a:cs typeface="Times New Roman" panose="02020603050405020304" pitchFamily="18" charset="0"/>
              </a:rPr>
              <a:t>birinci grup sürücü belgesi sınıfları verilir</a:t>
            </a:r>
            <a:r>
              <a:rPr lang="tr-TR" sz="2800">
                <a:effectLst/>
                <a:latin typeface="Calibri" panose="020F0502020204030204" pitchFamily="34" charset="0"/>
                <a:ea typeface="Times New Roman" panose="02020603050405020304" pitchFamily="18" charset="0"/>
                <a:cs typeface="Times New Roman" panose="02020603050405020304" pitchFamily="18" charset="0"/>
              </a:rPr>
              <a:t>.</a:t>
            </a:r>
          </a:p>
          <a:p>
            <a:r>
              <a:rPr lang="tr-TR" sz="2800">
                <a:effectLst/>
                <a:latin typeface="Calibri" panose="020F0502020204030204" pitchFamily="34" charset="0"/>
                <a:ea typeface="Times New Roman" panose="02020603050405020304" pitchFamily="18" charset="0"/>
                <a:cs typeface="Times New Roman" panose="02020603050405020304" pitchFamily="18" charset="0"/>
              </a:rPr>
              <a:t> Ancak bu bentte belirtilen sürücü belgeleri ile </a:t>
            </a:r>
            <a:r>
              <a:rPr lang="tr-TR" sz="2800" u="sng">
                <a:effectLst/>
                <a:latin typeface="Calibri" panose="020F0502020204030204" pitchFamily="34" charset="0"/>
                <a:ea typeface="Times New Roman" panose="02020603050405020304" pitchFamily="18" charset="0"/>
                <a:cs typeface="Times New Roman" panose="02020603050405020304" pitchFamily="18" charset="0"/>
              </a:rPr>
              <a:t>iki tekerlekli motorlu araçlar kullanılamaz</a:t>
            </a:r>
            <a:endParaRPr lang="tr-TR" sz="2800" u="sng"/>
          </a:p>
        </p:txBody>
      </p:sp>
    </p:spTree>
    <p:extLst>
      <p:ext uri="{BB962C8B-B14F-4D97-AF65-F5344CB8AC3E}">
        <p14:creationId xmlns:p14="http://schemas.microsoft.com/office/powerpoint/2010/main" val="367648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393814D-FC0E-7C47-95BD-C0E10758ACCE}"/>
              </a:ext>
            </a:extLst>
          </p:cNvPr>
          <p:cNvSpPr txBox="1"/>
          <p:nvPr/>
        </p:nvSpPr>
        <p:spPr>
          <a:xfrm>
            <a:off x="140245" y="605052"/>
            <a:ext cx="11845343" cy="919482"/>
          </a:xfrm>
          <a:prstGeom prst="rect">
            <a:avLst/>
          </a:prstGeom>
          <a:noFill/>
        </p:spPr>
        <p:txBody>
          <a:bodyPr wrap="square">
            <a:spAutoFit/>
          </a:bodyPr>
          <a:lstStyle/>
          <a:p>
            <a:pPr indent="359410" algn="just">
              <a:lnSpc>
                <a:spcPts val="1200"/>
              </a:lnSpc>
              <a:spcAft>
                <a:spcPts val="0"/>
              </a:spcAft>
            </a:pPr>
            <a:r>
              <a:rPr lang="tr-TR" sz="3200">
                <a:solidFill>
                  <a:srgbClr val="C00000"/>
                </a:solidFill>
                <a:effectLst/>
                <a:latin typeface="Times New Roman" panose="02020603050405020304" pitchFamily="18" charset="0"/>
                <a:ea typeface="Times New Roman" panose="02020603050405020304" pitchFamily="18" charset="0"/>
              </a:rPr>
              <a:t>g) </a:t>
            </a:r>
            <a:r>
              <a:rPr lang="tr-TR" sz="3200" b="1" u="sng">
                <a:solidFill>
                  <a:srgbClr val="C00000"/>
                </a:solidFill>
                <a:effectLst/>
                <a:latin typeface="Times New Roman" panose="02020603050405020304" pitchFamily="18" charset="0"/>
                <a:ea typeface="Times New Roman" panose="02020603050405020304" pitchFamily="18" charset="0"/>
              </a:rPr>
              <a:t>Hipoglisemiye yol açabilecek ilaç kullanılan</a:t>
            </a:r>
            <a:r>
              <a:rPr lang="tr-TR" sz="3200">
                <a:solidFill>
                  <a:srgbClr val="C00000"/>
                </a:solidFill>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sz="3200" b="1" u="sng">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b="1" u="sng">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b="1" u="sng">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3200" b="1" u="sng">
                <a:solidFill>
                  <a:srgbClr val="C00000"/>
                </a:solidFill>
                <a:latin typeface="Times New Roman" panose="02020603050405020304" pitchFamily="18" charset="0"/>
                <a:ea typeface="Times New Roman" panose="02020603050405020304" pitchFamily="18" charset="0"/>
              </a:rPr>
              <a:t>DİABETES MELLİTUS</a:t>
            </a:r>
            <a:r>
              <a:rPr lang="tr-TR" sz="3200">
                <a:solidFill>
                  <a:srgbClr val="C00000"/>
                </a:solidFill>
                <a:effectLst/>
                <a:latin typeface="Times New Roman" panose="02020603050405020304" pitchFamily="18" charset="0"/>
                <a:ea typeface="Times New Roman" panose="02020603050405020304" pitchFamily="18" charset="0"/>
              </a:rPr>
              <a:t> hastalığı,</a:t>
            </a:r>
          </a:p>
        </p:txBody>
      </p:sp>
      <p:sp>
        <p:nvSpPr>
          <p:cNvPr id="9" name="Metin kutusu 8">
            <a:extLst>
              <a:ext uri="{FF2B5EF4-FFF2-40B4-BE49-F238E27FC236}">
                <a16:creationId xmlns:a16="http://schemas.microsoft.com/office/drawing/2014/main" xmlns="" id="{9E09CC3D-BE33-DA4B-96B2-403C958F2BCE}"/>
              </a:ext>
            </a:extLst>
          </p:cNvPr>
          <p:cNvSpPr txBox="1"/>
          <p:nvPr/>
        </p:nvSpPr>
        <p:spPr>
          <a:xfrm>
            <a:off x="744380" y="1715311"/>
            <a:ext cx="11091612" cy="4766690"/>
          </a:xfrm>
          <a:prstGeom prst="rect">
            <a:avLst/>
          </a:prstGeom>
        </p:spPr>
        <p:txBody>
          <a:bodyPr wrap="square">
            <a:spAutoFit/>
          </a:bodyPr>
          <a:lstStyle/>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a) </a:t>
            </a:r>
            <a:r>
              <a:rPr lang="tr-TR" sz="2400" b="1" u="sng">
                <a:effectLst/>
                <a:latin typeface="Times New Roman" panose="02020603050405020304" pitchFamily="18" charset="0"/>
                <a:ea typeface="Times New Roman" panose="02020603050405020304" pitchFamily="18" charset="0"/>
              </a:rPr>
              <a:t>Ağır diabetes mellitus vakalarında</a:t>
            </a:r>
            <a:r>
              <a:rPr lang="tr-TR" sz="2400" b="1">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kişinin araç kullanmasını olumsuz </a:t>
            </a: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etkileyecek ölçüde kronik komplikasyonları olan </a:t>
            </a: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a:t>
            </a:r>
            <a:r>
              <a:rPr lang="tr-TR" sz="2400" b="1" u="sng">
                <a:effectLst/>
                <a:latin typeface="Times New Roman" panose="02020603050405020304" pitchFamily="18" charset="0"/>
                <a:ea typeface="Times New Roman" panose="02020603050405020304" pitchFamily="18" charset="0"/>
              </a:rPr>
              <a:t>ağır retinopati</a:t>
            </a:r>
            <a:r>
              <a:rPr lang="tr-TR" sz="2400" b="1">
                <a:effectLst/>
                <a:latin typeface="Times New Roman" panose="02020603050405020304" pitchFamily="18" charset="0"/>
                <a:ea typeface="Times New Roman" panose="02020603050405020304" pitchFamily="18" charset="0"/>
              </a:rPr>
              <a:t> ,  </a:t>
            </a:r>
            <a:r>
              <a:rPr lang="tr-TR" sz="2400" b="1" u="sng">
                <a:effectLst/>
                <a:latin typeface="Times New Roman" panose="02020603050405020304" pitchFamily="18" charset="0"/>
                <a:ea typeface="Times New Roman" panose="02020603050405020304" pitchFamily="18" charset="0"/>
              </a:rPr>
              <a:t>ağır nefropati</a:t>
            </a:r>
            <a:r>
              <a:rPr lang="tr-TR" sz="2400" b="1">
                <a:effectLst/>
                <a:latin typeface="Times New Roman" panose="02020603050405020304" pitchFamily="18" charset="0"/>
                <a:ea typeface="Times New Roman" panose="02020603050405020304" pitchFamily="18" charset="0"/>
              </a:rPr>
              <a:t> ,  </a:t>
            </a:r>
            <a:r>
              <a:rPr lang="tr-TR" sz="2400" b="1" u="sng">
                <a:effectLst/>
                <a:latin typeface="Times New Roman" panose="02020603050405020304" pitchFamily="18" charset="0"/>
                <a:ea typeface="Times New Roman" panose="02020603050405020304" pitchFamily="18" charset="0"/>
              </a:rPr>
              <a:t>ağır nöropati</a:t>
            </a:r>
            <a:r>
              <a:rPr lang="tr-TR" sz="2400" b="1">
                <a:effectLst/>
                <a:latin typeface="Times New Roman" panose="02020603050405020304" pitchFamily="18" charset="0"/>
                <a:ea typeface="Times New Roman" panose="02020603050405020304" pitchFamily="18" charset="0"/>
              </a:rPr>
              <a:t> gibi)</a:t>
            </a: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 insülin ve/veya oral antidiyabetik kullanmak zorunda olup </a:t>
            </a:r>
            <a:r>
              <a:rPr lang="tr-TR" sz="2400" b="1" u="sng">
                <a:effectLst/>
                <a:latin typeface="Times New Roman" panose="02020603050405020304" pitchFamily="18" charset="0"/>
                <a:ea typeface="Times New Roman" panose="02020603050405020304" pitchFamily="18" charset="0"/>
              </a:rPr>
              <a:t>sık hipoglisemiler </a:t>
            </a:r>
          </a:p>
          <a:p>
            <a:pPr indent="359410" algn="just">
              <a:lnSpc>
                <a:spcPts val="1200"/>
              </a:lnSpc>
              <a:spcAft>
                <a:spcPts val="0"/>
              </a:spcAft>
            </a:pPr>
            <a:endParaRPr lang="tr-TR" sz="24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u="sng">
                <a:effectLst/>
                <a:latin typeface="Times New Roman" panose="02020603050405020304" pitchFamily="18" charset="0"/>
                <a:ea typeface="Times New Roman" panose="02020603050405020304" pitchFamily="18" charset="0"/>
              </a:rPr>
              <a:t>nedeni ile kan şekeri regulasyonu sağlanamayan</a:t>
            </a:r>
            <a:r>
              <a:rPr lang="tr-TR" sz="2400" b="1">
                <a:effectLst/>
                <a:latin typeface="Times New Roman" panose="02020603050405020304" pitchFamily="18" charset="0"/>
                <a:ea typeface="Times New Roman" panose="02020603050405020304" pitchFamily="18" charset="0"/>
              </a:rPr>
              <a:t> labil kan şekerine sahip olan, </a:t>
            </a:r>
          </a:p>
          <a:p>
            <a:pPr indent="359410" algn="just">
              <a:lnSpc>
                <a:spcPts val="1200"/>
              </a:lnSpc>
              <a:spcAft>
                <a:spcPts val="0"/>
              </a:spcAft>
            </a:pPr>
            <a:endParaRPr lang="tr-TR" sz="24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u="sng">
                <a:effectLst/>
                <a:latin typeface="Times New Roman" panose="02020603050405020304" pitchFamily="18" charset="0"/>
                <a:ea typeface="Times New Roman" panose="02020603050405020304" pitchFamily="18" charset="0"/>
              </a:rPr>
              <a:t>kalıcı hipoglisemi duyarsızlığı olanlara</a:t>
            </a:r>
            <a:r>
              <a:rPr lang="tr-TR" sz="2400" b="1">
                <a:effectLst/>
                <a:latin typeface="Times New Roman" panose="02020603050405020304" pitchFamily="18" charset="0"/>
                <a:ea typeface="Times New Roman" panose="02020603050405020304" pitchFamily="18" charset="0"/>
              </a:rPr>
              <a:t> ve durumu sağlık raporu ile tespit </a:t>
            </a: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edilenlere </a:t>
            </a:r>
            <a:r>
              <a:rPr lang="tr-TR" sz="2400" b="1" u="sng">
                <a:effectLst/>
                <a:latin typeface="Times New Roman" panose="02020603050405020304" pitchFamily="18" charset="0"/>
                <a:ea typeface="Times New Roman" panose="02020603050405020304" pitchFamily="18" charset="0"/>
              </a:rPr>
              <a:t>sürücü belgesi verilmez.</a:t>
            </a: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994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6CD619D-7FA4-3046-9D82-929245EE35DD}"/>
              </a:ext>
            </a:extLst>
          </p:cNvPr>
          <p:cNvSpPr txBox="1"/>
          <p:nvPr/>
        </p:nvSpPr>
        <p:spPr>
          <a:xfrm>
            <a:off x="485464" y="1249201"/>
            <a:ext cx="11888495" cy="5382243"/>
          </a:xfrm>
          <a:prstGeom prst="rect">
            <a:avLst/>
          </a:prstGeom>
          <a:noFill/>
        </p:spPr>
        <p:txBody>
          <a:bodyPr wrap="square">
            <a:spAutoFit/>
          </a:bodyPr>
          <a:lstStyle/>
          <a:p>
            <a:pPr indent="359410" algn="just">
              <a:lnSpc>
                <a:spcPts val="1200"/>
              </a:lnSpc>
              <a:spcAft>
                <a:spcPts val="0"/>
              </a:spcAft>
            </a:pPr>
            <a:r>
              <a:rPr lang="tr-TR" sz="3200">
                <a:solidFill>
                  <a:srgbClr val="C00000"/>
                </a:solidFill>
                <a:effectLst/>
                <a:latin typeface="Times New Roman" panose="02020603050405020304" pitchFamily="18" charset="0"/>
                <a:ea typeface="Times New Roman" panose="02020603050405020304" pitchFamily="18" charset="0"/>
              </a:rPr>
              <a:t>ğ) </a:t>
            </a:r>
            <a:r>
              <a:rPr lang="tr-TR" sz="3200" b="1" u="sng">
                <a:solidFill>
                  <a:srgbClr val="C00000"/>
                </a:solidFill>
                <a:effectLst/>
                <a:latin typeface="Times New Roman" panose="02020603050405020304" pitchFamily="18" charset="0"/>
                <a:ea typeface="Times New Roman" panose="02020603050405020304" pitchFamily="18" charset="0"/>
              </a:rPr>
              <a:t>KALP – DAMAR  HASTALIĞI </a:t>
            </a:r>
            <a:endParaRPr lang="tr-TR" b="1" u="sng">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solidFill>
                  <a:srgbClr val="C00000"/>
                </a:solidFill>
                <a:effectLst/>
                <a:latin typeface="Times New Roman" panose="02020603050405020304" pitchFamily="18" charset="0"/>
                <a:ea typeface="Times New Roman" panose="02020603050405020304" pitchFamily="18" charset="0"/>
              </a:rPr>
              <a:t>anjinal yakınma, </a:t>
            </a:r>
          </a:p>
          <a:p>
            <a:pPr indent="359410" algn="just">
              <a:lnSpc>
                <a:spcPts val="1200"/>
              </a:lnSpc>
              <a:spcAft>
                <a:spcPts val="0"/>
              </a:spcAft>
            </a:pPr>
            <a:endParaRPr lang="tr-TR" sz="2800">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solidFill>
                  <a:srgbClr val="C00000"/>
                </a:solidFill>
                <a:effectLst/>
                <a:latin typeface="Times New Roman" panose="02020603050405020304" pitchFamily="18" charset="0"/>
                <a:ea typeface="Times New Roman" panose="02020603050405020304" pitchFamily="18" charset="0"/>
              </a:rPr>
              <a:t>akut koroner sendrom tanısı, </a:t>
            </a:r>
          </a:p>
          <a:p>
            <a:pPr indent="359410" algn="just">
              <a:lnSpc>
                <a:spcPts val="1200"/>
              </a:lnSpc>
              <a:spcAft>
                <a:spcPts val="0"/>
              </a:spcAft>
            </a:pPr>
            <a:endParaRPr lang="tr-TR" sz="2800">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solidFill>
                  <a:srgbClr val="C00000"/>
                </a:solidFill>
                <a:effectLst/>
                <a:latin typeface="Times New Roman" panose="02020603050405020304" pitchFamily="18" charset="0"/>
                <a:ea typeface="Times New Roman" panose="02020603050405020304" pitchFamily="18" charset="0"/>
              </a:rPr>
              <a:t>angioplasti, </a:t>
            </a:r>
          </a:p>
          <a:p>
            <a:pPr indent="359410" algn="just">
              <a:lnSpc>
                <a:spcPts val="1200"/>
              </a:lnSpc>
              <a:spcAft>
                <a:spcPts val="0"/>
              </a:spcAft>
            </a:pPr>
            <a:endParaRPr lang="tr-TR" sz="2800">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solidFill>
                  <a:srgbClr val="C00000"/>
                </a:solidFill>
                <a:effectLst/>
                <a:latin typeface="Times New Roman" panose="02020603050405020304" pitchFamily="18" charset="0"/>
                <a:ea typeface="Times New Roman" panose="02020603050405020304" pitchFamily="18" charset="0"/>
              </a:rPr>
              <a:t>kalp yetmezliği,  </a:t>
            </a:r>
          </a:p>
          <a:p>
            <a:pPr indent="359410" algn="just">
              <a:lnSpc>
                <a:spcPts val="1200"/>
              </a:lnSpc>
              <a:spcAft>
                <a:spcPts val="0"/>
              </a:spcAft>
            </a:pPr>
            <a:endParaRPr lang="tr-TR" sz="2800">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solidFill>
                  <a:srgbClr val="C00000"/>
                </a:solidFill>
                <a:effectLst/>
                <a:latin typeface="Times New Roman" panose="02020603050405020304" pitchFamily="18" charset="0"/>
                <a:ea typeface="Times New Roman" panose="02020603050405020304" pitchFamily="18" charset="0"/>
              </a:rPr>
              <a:t>bilinç bozukluğuna yol açabilecek ritim bozukluğu,</a:t>
            </a:r>
          </a:p>
          <a:p>
            <a:pPr indent="359410" algn="just">
              <a:lnSpc>
                <a:spcPts val="1200"/>
              </a:lnSpc>
              <a:spcAft>
                <a:spcPts val="0"/>
              </a:spcAft>
            </a:pPr>
            <a:endParaRPr lang="tr-TR" sz="2800">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solidFill>
                  <a:srgbClr val="C00000"/>
                </a:solidFill>
                <a:effectLst/>
                <a:latin typeface="Times New Roman" panose="02020603050405020304" pitchFamily="18" charset="0"/>
                <a:ea typeface="Times New Roman" panose="02020603050405020304" pitchFamily="18" charset="0"/>
              </a:rPr>
              <a:t>kalıcı pil implantasyonu</a:t>
            </a:r>
            <a:endParaRPr lang="tr-TR">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solidFill>
                  <a:srgbClr val="FF0000"/>
                </a:solidFill>
                <a:effectLst/>
                <a:latin typeface="Times New Roman" panose="02020603050405020304" pitchFamily="18" charset="0"/>
                <a:ea typeface="Times New Roman" panose="02020603050405020304" pitchFamily="18" charset="0"/>
              </a:rPr>
              <a:t>Hipertansiyon</a:t>
            </a:r>
            <a:r>
              <a:rPr lang="tr-TR" sz="2800">
                <a:effectLst/>
                <a:latin typeface="Times New Roman" panose="02020603050405020304" pitchFamily="18" charset="0"/>
                <a:ea typeface="Times New Roman" panose="02020603050405020304" pitchFamily="18" charset="0"/>
              </a:rPr>
              <a:t>,(maksimal tedaviye rağmen istirahat TA: 200 / 100 mHg nin </a:t>
            </a:r>
          </a:p>
          <a:p>
            <a:pPr indent="359410" algn="just">
              <a:lnSpc>
                <a:spcPts val="1200"/>
              </a:lnSpc>
              <a:spcAft>
                <a:spcPts val="0"/>
              </a:spcAft>
            </a:pPr>
            <a:endParaRPr lang="tr-TR" sz="28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effectLst/>
                <a:latin typeface="Times New Roman" panose="02020603050405020304" pitchFamily="18" charset="0"/>
                <a:ea typeface="Times New Roman" panose="02020603050405020304" pitchFamily="18" charset="0"/>
              </a:rPr>
              <a:t>üzerinde olan )  </a:t>
            </a:r>
          </a:p>
          <a:p>
            <a:pPr indent="359410" algn="just">
              <a:lnSpc>
                <a:spcPts val="1200"/>
              </a:lnSpc>
              <a:spcAft>
                <a:spcPts val="0"/>
              </a:spcAft>
            </a:pPr>
            <a:endParaRPr lang="tr-TR" sz="28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a:latin typeface="Times New Roman" panose="02020603050405020304" pitchFamily="18" charset="0"/>
                <a:ea typeface="Times New Roman" panose="02020603050405020304" pitchFamily="18" charset="0"/>
              </a:rPr>
              <a:t>                           </a:t>
            </a:r>
            <a:r>
              <a:rPr lang="tr-TR" sz="2800">
                <a:effectLst/>
                <a:latin typeface="Times New Roman" panose="02020603050405020304" pitchFamily="18" charset="0"/>
                <a:ea typeface="Times New Roman" panose="02020603050405020304" pitchFamily="18" charset="0"/>
              </a:rPr>
              <a:t>ileri değerlendirme için sevk edilmeli . </a:t>
            </a:r>
          </a:p>
          <a:p>
            <a:pPr indent="359410"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69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1911BFD-31B9-CC43-BC59-E7EAC91D67AD}"/>
              </a:ext>
            </a:extLst>
          </p:cNvPr>
          <p:cNvSpPr txBox="1"/>
          <p:nvPr/>
        </p:nvSpPr>
        <p:spPr>
          <a:xfrm>
            <a:off x="463889" y="2030235"/>
            <a:ext cx="11834553" cy="3785652"/>
          </a:xfrm>
          <a:prstGeom prst="rect">
            <a:avLst/>
          </a:prstGeom>
        </p:spPr>
        <p:txBody>
          <a:bodyPr wrap="square">
            <a:spAutoFit/>
          </a:bodyPr>
          <a:lstStyle/>
          <a:p>
            <a:r>
              <a:rPr lang="tr-TR" sz="2400">
                <a:effectLst/>
                <a:latin typeface="Calibri" panose="020F0502020204030204" pitchFamily="34" charset="0"/>
                <a:ea typeface="Times New Roman" panose="02020603050405020304" pitchFamily="18" charset="0"/>
                <a:cs typeface="Times New Roman" panose="02020603050405020304" pitchFamily="18" charset="0"/>
              </a:rPr>
              <a:t>     f)</a:t>
            </a:r>
            <a:r>
              <a:rPr lang="tr-TR" sz="2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4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Hipertrofik kardiyomiyopati</a:t>
            </a:r>
            <a:r>
              <a:rPr lang="tr-TR" sz="2400">
                <a:effectLst/>
                <a:latin typeface="Calibri" panose="020F0502020204030204" pitchFamily="34" charset="0"/>
                <a:ea typeface="Times New Roman" panose="02020603050405020304" pitchFamily="18" charset="0"/>
                <a:cs typeface="Times New Roman" panose="02020603050405020304" pitchFamily="18" charset="0"/>
              </a:rPr>
              <a:t> ve</a:t>
            </a:r>
            <a:r>
              <a:rPr lang="tr-TR" sz="2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4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dilate kardiyomiyopati</a:t>
            </a:r>
            <a:r>
              <a:rPr lang="tr-TR" sz="2400">
                <a:effectLst/>
                <a:latin typeface="Calibri" panose="020F0502020204030204" pitchFamily="34" charset="0"/>
                <a:ea typeface="Times New Roman" panose="02020603050405020304" pitchFamily="18" charset="0"/>
                <a:cs typeface="Times New Roman" panose="02020603050405020304" pitchFamily="18" charset="0"/>
              </a:rPr>
              <a:t> tanısı  konmuş semptomatik olan</a:t>
            </a:r>
            <a:r>
              <a:rPr lang="tr-TR" sz="2400">
                <a:effectLst/>
                <a:latin typeface="Times New Roman" panose="02020603050405020304" pitchFamily="18" charset="0"/>
                <a:ea typeface="Times New Roman" panose="02020603050405020304" pitchFamily="18" charset="0"/>
              </a:rPr>
              <a:t>.</a:t>
            </a:r>
          </a:p>
          <a:p>
            <a:r>
              <a:rPr lang="tr-TR" sz="2400">
                <a:latin typeface="Times New Roman" panose="02020603050405020304" pitchFamily="18" charset="0"/>
                <a:ea typeface="Times New Roman" panose="02020603050405020304" pitchFamily="18" charset="0"/>
              </a:rPr>
              <a:t>       </a:t>
            </a:r>
          </a:p>
          <a:p>
            <a:r>
              <a:rPr lang="tr-TR" sz="240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a:effectLst/>
                <a:latin typeface="Calibri" panose="020F0502020204030204" pitchFamily="34" charset="0"/>
                <a:ea typeface="Times New Roman" panose="02020603050405020304" pitchFamily="18" charset="0"/>
                <a:cs typeface="Times New Roman" panose="02020603050405020304" pitchFamily="18" charset="0"/>
              </a:rPr>
              <a:t>g) </a:t>
            </a:r>
            <a:r>
              <a:rPr lang="tr-TR" sz="24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Kalp yetersizliği ve kapak hastalığı</a:t>
            </a:r>
            <a:r>
              <a:rPr lang="tr-TR" sz="2400" u="sng">
                <a:effectLst/>
                <a:latin typeface="Calibri" panose="020F0502020204030204" pitchFamily="34" charset="0"/>
                <a:ea typeface="Times New Roman" panose="02020603050405020304" pitchFamily="18" charset="0"/>
                <a:cs typeface="Times New Roman" panose="02020603050405020304" pitchFamily="18" charset="0"/>
              </a:rPr>
              <a:t> tanısı konan ve ağır semptomatik</a:t>
            </a:r>
          </a:p>
          <a:p>
            <a:r>
              <a:rPr lang="tr-TR" u="sng">
                <a:effectLst/>
                <a:latin typeface="Calibri" panose="020F0502020204030204" pitchFamily="34" charset="0"/>
                <a:ea typeface="Times New Roman" panose="02020603050405020304" pitchFamily="18" charset="0"/>
                <a:cs typeface="Times New Roman" panose="02020603050405020304" pitchFamily="18" charset="0"/>
              </a:rPr>
              <a:t> (NewYork Kalp Cemiyeti Sınıf 3-4) olan</a:t>
            </a:r>
          </a:p>
          <a:p>
            <a:r>
              <a:rPr lang="tr-TR" sz="2400">
                <a:effectLst/>
                <a:latin typeface="Times New Roman" panose="02020603050405020304" pitchFamily="18" charset="0"/>
                <a:ea typeface="Times New Roman" panose="02020603050405020304" pitchFamily="18" charset="0"/>
              </a:rPr>
              <a:t>    </a:t>
            </a:r>
          </a:p>
          <a:p>
            <a:r>
              <a:rPr lang="tr-TR" sz="2400">
                <a:latin typeface="Times New Roman" panose="02020603050405020304" pitchFamily="18" charset="0"/>
                <a:ea typeface="Times New Roman" panose="02020603050405020304" pitchFamily="18" charset="0"/>
                <a:cs typeface="Times New Roman" panose="02020603050405020304" pitchFamily="18" charset="0"/>
              </a:rPr>
              <a:t>    </a:t>
            </a:r>
            <a:r>
              <a:rPr lang="tr-TR" sz="2400">
                <a:effectLst/>
                <a:latin typeface="Calibri" panose="020F0502020204030204" pitchFamily="34" charset="0"/>
                <a:ea typeface="Times New Roman" panose="02020603050405020304" pitchFamily="18" charset="0"/>
                <a:cs typeface="Times New Roman" panose="02020603050405020304" pitchFamily="18" charset="0"/>
              </a:rPr>
              <a:t>ğ) </a:t>
            </a:r>
            <a:r>
              <a:rPr lang="tr-TR" sz="2400" u="sng">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Konjenital kalp hastalığı</a:t>
            </a:r>
            <a:r>
              <a:rPr lang="tr-TR" sz="2400" u="sng">
                <a:effectLst/>
                <a:latin typeface="Calibri" panose="020F0502020204030204" pitchFamily="34" charset="0"/>
                <a:ea typeface="Times New Roman" panose="02020603050405020304" pitchFamily="18" charset="0"/>
                <a:cs typeface="Times New Roman" panose="02020603050405020304" pitchFamily="18" charset="0"/>
              </a:rPr>
              <a:t> tanısı konmuş</a:t>
            </a:r>
          </a:p>
          <a:p>
            <a:endParaRPr lang="tr-TR" sz="2400" u="sng">
              <a:latin typeface="Calibri" panose="020F0502020204030204" pitchFamily="34" charset="0"/>
              <a:ea typeface="Times New Roman" panose="02020603050405020304" pitchFamily="18" charset="0"/>
              <a:cs typeface="Times New Roman" panose="02020603050405020304" pitchFamily="18" charset="0"/>
            </a:endParaRPr>
          </a:p>
          <a:p>
            <a:r>
              <a:rPr lang="tr-TR" sz="2400">
                <a:effectLst/>
                <a:latin typeface="Calibri" panose="020F0502020204030204" pitchFamily="34" charset="0"/>
                <a:ea typeface="Times New Roman" panose="02020603050405020304" pitchFamily="18" charset="0"/>
                <a:cs typeface="Times New Roman" panose="02020603050405020304" pitchFamily="18" charset="0"/>
              </a:rPr>
              <a:t>              </a:t>
            </a:r>
          </a:p>
          <a:p>
            <a:endParaRPr lang="tr-TR" sz="2400">
              <a:latin typeface="Calibri" panose="020F0502020204030204" pitchFamily="34" charset="0"/>
              <a:ea typeface="Times New Roman" panose="02020603050405020304" pitchFamily="18" charset="0"/>
              <a:cs typeface="Times New Roman" panose="02020603050405020304" pitchFamily="18" charset="0"/>
            </a:endParaRPr>
          </a:p>
          <a:p>
            <a:r>
              <a:rPr lang="tr-TR" sz="2400">
                <a:effectLst/>
                <a:latin typeface="Calibri" panose="020F0502020204030204" pitchFamily="34" charset="0"/>
                <a:ea typeface="Times New Roman" panose="02020603050405020304" pitchFamily="18" charset="0"/>
                <a:cs typeface="Times New Roman" panose="02020603050405020304" pitchFamily="18" charset="0"/>
              </a:rPr>
              <a:t>       olan </a:t>
            </a:r>
            <a:r>
              <a:rPr lang="tr-TR" sz="2400">
                <a:effectLst/>
                <a:latin typeface="Times New Roman" panose="02020603050405020304" pitchFamily="18" charset="0"/>
                <a:ea typeface="Times New Roman" panose="02020603050405020304" pitchFamily="18" charset="0"/>
              </a:rPr>
              <a:t>sürücü/sürücü adaylarına </a:t>
            </a:r>
            <a:r>
              <a:rPr lang="tr-TR" sz="2400">
                <a:solidFill>
                  <a:srgbClr val="FF0000"/>
                </a:solidFill>
                <a:effectLst/>
                <a:latin typeface="Times New Roman" panose="02020603050405020304" pitchFamily="18" charset="0"/>
                <a:ea typeface="Times New Roman" panose="02020603050405020304" pitchFamily="18" charset="0"/>
              </a:rPr>
              <a:t>kardiyoloji uzmanı kanaatine  göre</a:t>
            </a:r>
            <a:r>
              <a:rPr lang="tr-TR" sz="2400">
                <a:effectLst/>
                <a:latin typeface="Times New Roman" panose="02020603050405020304" pitchFamily="18" charset="0"/>
                <a:ea typeface="Times New Roman" panose="02020603050405020304" pitchFamily="18" charset="0"/>
              </a:rPr>
              <a:t> sürücü belgesi verilir</a:t>
            </a:r>
            <a:endParaRPr lang="tr-TR" sz="2400"/>
          </a:p>
        </p:txBody>
      </p:sp>
    </p:spTree>
    <p:extLst>
      <p:ext uri="{BB962C8B-B14F-4D97-AF65-F5344CB8AC3E}">
        <p14:creationId xmlns:p14="http://schemas.microsoft.com/office/powerpoint/2010/main" val="8181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3AA4DAA-5CDF-3041-8D31-97E7C9CC869A}"/>
              </a:ext>
            </a:extLst>
          </p:cNvPr>
          <p:cNvSpPr txBox="1"/>
          <p:nvPr/>
        </p:nvSpPr>
        <p:spPr>
          <a:xfrm>
            <a:off x="863049" y="1294573"/>
            <a:ext cx="10842048" cy="2416239"/>
          </a:xfrm>
          <a:prstGeom prst="rect">
            <a:avLst/>
          </a:prstGeom>
          <a:noFill/>
        </p:spPr>
        <p:txBody>
          <a:bodyPr wrap="square">
            <a:spAutoFit/>
          </a:bodyPr>
          <a:lstStyle/>
          <a:p>
            <a:pPr indent="359410" algn="just">
              <a:lnSpc>
                <a:spcPts val="1200"/>
              </a:lnSpc>
              <a:spcAft>
                <a:spcPts val="0"/>
              </a:spcAft>
            </a:pPr>
            <a:r>
              <a:rPr lang="tr-TR" sz="3200">
                <a:solidFill>
                  <a:srgbClr val="C00000"/>
                </a:solidFill>
                <a:effectLst/>
                <a:latin typeface="Times New Roman" panose="02020603050405020304" pitchFamily="18" charset="0"/>
                <a:ea typeface="Times New Roman" panose="02020603050405020304" pitchFamily="18" charset="0"/>
              </a:rPr>
              <a:t>h)</a:t>
            </a:r>
            <a:r>
              <a:rPr lang="tr-TR" sz="3200" b="1" u="sng">
                <a:solidFill>
                  <a:srgbClr val="C00000"/>
                </a:solidFill>
                <a:effectLst/>
                <a:latin typeface="Times New Roman" panose="02020603050405020304" pitchFamily="18" charset="0"/>
                <a:ea typeface="Times New Roman" panose="02020603050405020304" pitchFamily="18" charset="0"/>
              </a:rPr>
              <a:t> Organ yetmezliği</a:t>
            </a:r>
            <a:r>
              <a:rPr lang="tr-TR" sz="18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u="sng">
                <a:latin typeface="Times New Roman" panose="02020603050405020304" pitchFamily="18" charset="0"/>
                <a:ea typeface="Times New Roman" panose="02020603050405020304" pitchFamily="18" charset="0"/>
              </a:rPr>
              <a:t>O</a:t>
            </a:r>
            <a:r>
              <a:rPr lang="tr-TR" sz="2400" b="1" u="sng">
                <a:effectLst/>
                <a:latin typeface="Times New Roman" panose="02020603050405020304" pitchFamily="18" charset="0"/>
                <a:ea typeface="Times New Roman" panose="02020603050405020304" pitchFamily="18" charset="0"/>
              </a:rPr>
              <a:t>rgan nakli geçirilmiş</a:t>
            </a:r>
            <a:r>
              <a:rPr lang="tr-TR" sz="2400" b="1">
                <a:effectLst/>
                <a:latin typeface="Times New Roman" panose="02020603050405020304" pitchFamily="18" charset="0"/>
                <a:ea typeface="Times New Roman" panose="02020603050405020304" pitchFamily="18" charset="0"/>
              </a:rPr>
              <a:t> olması, </a:t>
            </a: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u="sng">
                <a:effectLst/>
                <a:latin typeface="Times New Roman" panose="02020603050405020304" pitchFamily="18" charset="0"/>
                <a:ea typeface="Times New Roman" panose="02020603050405020304" pitchFamily="18" charset="0"/>
              </a:rPr>
              <a:t>Kronik böbrek yetmezliği</a:t>
            </a:r>
            <a:r>
              <a:rPr lang="tr-TR" sz="2400" b="1">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ve diğer hayati önemi haiz organlarda dekompanse yetmezlik</a:t>
            </a:r>
            <a:r>
              <a:rPr lang="tr-TR" sz="1800">
                <a:effectLst/>
                <a:latin typeface="Times New Roman" panose="02020603050405020304" pitchFamily="18" charset="0"/>
                <a:ea typeface="Times New Roman" panose="02020603050405020304" pitchFamily="18" charset="0"/>
              </a:rPr>
              <a:t>),</a:t>
            </a:r>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10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7A3EFD9A-B9F1-3D4E-AE04-E555393B22BC}"/>
              </a:ext>
            </a:extLst>
          </p:cNvPr>
          <p:cNvSpPr txBox="1"/>
          <p:nvPr/>
        </p:nvSpPr>
        <p:spPr>
          <a:xfrm>
            <a:off x="3139339" y="733592"/>
            <a:ext cx="4638887" cy="646331"/>
          </a:xfrm>
          <a:prstGeom prst="rect">
            <a:avLst/>
          </a:prstGeom>
          <a:noFill/>
        </p:spPr>
        <p:txBody>
          <a:bodyPr wrap="square" rtlCol="0">
            <a:spAutoFit/>
          </a:bodyPr>
          <a:lstStyle/>
          <a:p>
            <a:pPr algn="l"/>
            <a:r>
              <a:rPr lang="tr-TR" sz="3600"/>
              <a:t>HEDEFLER</a:t>
            </a:r>
          </a:p>
        </p:txBody>
      </p:sp>
      <p:sp>
        <p:nvSpPr>
          <p:cNvPr id="3" name="Metin kutusu 2">
            <a:extLst>
              <a:ext uri="{FF2B5EF4-FFF2-40B4-BE49-F238E27FC236}">
                <a16:creationId xmlns:a16="http://schemas.microsoft.com/office/drawing/2014/main" xmlns="" id="{994B6215-EFE6-F847-8627-0349CDCEA96A}"/>
              </a:ext>
            </a:extLst>
          </p:cNvPr>
          <p:cNvSpPr txBox="1"/>
          <p:nvPr/>
        </p:nvSpPr>
        <p:spPr>
          <a:xfrm>
            <a:off x="1143540" y="2346728"/>
            <a:ext cx="9159102" cy="2677656"/>
          </a:xfrm>
          <a:prstGeom prst="rect">
            <a:avLst/>
          </a:prstGeom>
          <a:noFill/>
        </p:spPr>
        <p:txBody>
          <a:bodyPr wrap="square" rtlCol="0">
            <a:spAutoFit/>
          </a:bodyPr>
          <a:lstStyle/>
          <a:p>
            <a:pPr algn="l"/>
            <a:r>
              <a:rPr lang="tr-TR" sz="2800"/>
              <a:t>1 - Sürücü ve sürücü adayları sağlık raporları için yapılacak </a:t>
            </a:r>
            <a:r>
              <a:rPr lang="tr-TR" sz="2800" u="sng"/>
              <a:t>muayenede dikkat edilecek noktaları öğrenmek</a:t>
            </a:r>
            <a:r>
              <a:rPr lang="tr-TR" sz="2800"/>
              <a:t>.</a:t>
            </a:r>
          </a:p>
          <a:p>
            <a:pPr algn="l"/>
            <a:r>
              <a:rPr lang="tr-TR" sz="2800"/>
              <a:t>2 - Sürücü ve sürücü adayları sağlık raporları hakkındaki </a:t>
            </a:r>
            <a:r>
              <a:rPr lang="tr-TR" sz="2800" u="sng"/>
              <a:t>yasal</a:t>
            </a:r>
          </a:p>
          <a:p>
            <a:pPr algn="l"/>
            <a:r>
              <a:rPr lang="tr-TR" sz="2800" u="sng"/>
              <a:t>Düzenlemeler hakkında bilgi edinmek.</a:t>
            </a:r>
          </a:p>
          <a:p>
            <a:pPr algn="l"/>
            <a:r>
              <a:rPr lang="tr-TR" sz="2800"/>
              <a:t>3 - Sürücü ve sürücü adayları sağlık raporları </a:t>
            </a:r>
            <a:r>
              <a:rPr lang="tr-TR" sz="2800" u="sng"/>
              <a:t>e-rapor/e-ehliyet</a:t>
            </a:r>
          </a:p>
          <a:p>
            <a:pPr algn="l"/>
            <a:r>
              <a:rPr lang="tr-TR" sz="2800" u="sng"/>
              <a:t>Sistemi  hakkında fıkır sahibi olmak.</a:t>
            </a:r>
          </a:p>
        </p:txBody>
      </p:sp>
    </p:spTree>
    <p:extLst>
      <p:ext uri="{BB962C8B-B14F-4D97-AF65-F5344CB8AC3E}">
        <p14:creationId xmlns:p14="http://schemas.microsoft.com/office/powerpoint/2010/main" val="2403267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4847292-721E-5C46-A605-8AE4BFBC58CB}"/>
              </a:ext>
            </a:extLst>
          </p:cNvPr>
          <p:cNvSpPr txBox="1"/>
          <p:nvPr/>
        </p:nvSpPr>
        <p:spPr>
          <a:xfrm rot="10800000" flipV="1">
            <a:off x="0" y="666716"/>
            <a:ext cx="9114894" cy="315920"/>
          </a:xfrm>
          <a:prstGeom prst="rect">
            <a:avLst/>
          </a:prstGeom>
          <a:noFill/>
        </p:spPr>
        <p:txBody>
          <a:bodyPr wrap="square">
            <a:spAutoFit/>
          </a:bodyPr>
          <a:lstStyle/>
          <a:p>
            <a:pPr indent="359410" algn="just">
              <a:lnSpc>
                <a:spcPts val="1200"/>
              </a:lnSpc>
              <a:spcAft>
                <a:spcPts val="0"/>
              </a:spcAft>
            </a:pPr>
            <a:r>
              <a:rPr lang="tr-TR" sz="3600">
                <a:solidFill>
                  <a:srgbClr val="C00000"/>
                </a:solidFill>
                <a:effectLst/>
                <a:latin typeface="Times New Roman" panose="02020603050405020304" pitchFamily="18" charset="0"/>
                <a:ea typeface="Times New Roman" panose="02020603050405020304" pitchFamily="18" charset="0"/>
              </a:rPr>
              <a:t>ı)</a:t>
            </a:r>
            <a:r>
              <a:rPr lang="tr-TR" sz="3200">
                <a:solidFill>
                  <a:srgbClr val="C00000"/>
                </a:solidFill>
                <a:effectLst/>
                <a:latin typeface="Times New Roman" panose="02020603050405020304" pitchFamily="18" charset="0"/>
                <a:ea typeface="Times New Roman" panose="02020603050405020304" pitchFamily="18" charset="0"/>
              </a:rPr>
              <a:t> </a:t>
            </a:r>
            <a:r>
              <a:rPr lang="tr-TR" sz="3200" b="1" u="sng">
                <a:solidFill>
                  <a:srgbClr val="C00000"/>
                </a:solidFill>
                <a:effectLst/>
                <a:latin typeface="Times New Roman" panose="02020603050405020304" pitchFamily="18" charset="0"/>
                <a:ea typeface="Times New Roman" panose="02020603050405020304" pitchFamily="18" charset="0"/>
              </a:rPr>
              <a:t>SANTRAL  SİNİR  SİSTEMİ  HASTALIĞI : </a:t>
            </a:r>
            <a:endParaRPr lang="tr-TR" sz="3200">
              <a:solidFill>
                <a:srgbClr val="C00000"/>
              </a:solidFill>
              <a:effectLst/>
              <a:latin typeface="Times New Roman" panose="02020603050405020304" pitchFamily="18" charset="0"/>
              <a:ea typeface="Times New Roman" panose="02020603050405020304" pitchFamily="18" charset="0"/>
            </a:endParaRPr>
          </a:p>
        </p:txBody>
      </p:sp>
      <p:sp>
        <p:nvSpPr>
          <p:cNvPr id="5" name="Metin kutusu 4">
            <a:extLst>
              <a:ext uri="{FF2B5EF4-FFF2-40B4-BE49-F238E27FC236}">
                <a16:creationId xmlns:a16="http://schemas.microsoft.com/office/drawing/2014/main" xmlns="" id="{DC81F726-D9E1-CE46-993C-23596A494D70}"/>
              </a:ext>
            </a:extLst>
          </p:cNvPr>
          <p:cNvSpPr txBox="1"/>
          <p:nvPr/>
        </p:nvSpPr>
        <p:spPr>
          <a:xfrm>
            <a:off x="650562" y="1540767"/>
            <a:ext cx="11461278" cy="3973204"/>
          </a:xfrm>
          <a:prstGeom prst="rect">
            <a:avLst/>
          </a:prstGeom>
          <a:noFill/>
        </p:spPr>
        <p:txBody>
          <a:bodyPr wrap="square">
            <a:spAutoFit/>
          </a:bodyPr>
          <a:lstStyle/>
          <a:p>
            <a:pPr algn="just">
              <a:lnSpc>
                <a:spcPts val="1200"/>
              </a:lnSpc>
              <a:spcAft>
                <a:spcPts val="0"/>
              </a:spcAft>
            </a:pPr>
            <a:r>
              <a:rPr lang="tr-TR" sz="2400" b="1">
                <a:effectLst/>
                <a:latin typeface="Times New Roman" panose="02020603050405020304" pitchFamily="18" charset="0"/>
                <a:ea typeface="Times New Roman" panose="02020603050405020304" pitchFamily="18" charset="0"/>
              </a:rPr>
              <a:t>      a)    </a:t>
            </a:r>
            <a:r>
              <a:rPr lang="tr-TR" sz="2400" b="1" u="sng">
                <a:effectLst/>
                <a:latin typeface="Times New Roman" panose="02020603050405020304" pitchFamily="18" charset="0"/>
                <a:ea typeface="Times New Roman" panose="02020603050405020304" pitchFamily="18" charset="0"/>
              </a:rPr>
              <a:t> Santral sinir sistemi ile</a:t>
            </a:r>
            <a:r>
              <a:rPr lang="tr-TR" sz="2400" b="1">
                <a:effectLst/>
                <a:latin typeface="Times New Roman" panose="02020603050405020304" pitchFamily="18" charset="0"/>
                <a:ea typeface="Times New Roman" panose="02020603050405020304" pitchFamily="18" charset="0"/>
              </a:rPr>
              <a:t> ilgili </a:t>
            </a:r>
            <a:r>
              <a:rPr lang="tr-TR" sz="2400" b="1" u="sng">
                <a:effectLst/>
                <a:latin typeface="Times New Roman" panose="02020603050405020304" pitchFamily="18" charset="0"/>
                <a:ea typeface="Times New Roman" panose="02020603050405020304" pitchFamily="18" charset="0"/>
              </a:rPr>
              <a:t>uzuvlarında parezi ve paralizileri</a:t>
            </a:r>
            <a:r>
              <a:rPr lang="tr-TR" sz="2400" b="1">
                <a:effectLst/>
                <a:latin typeface="Times New Roman" panose="02020603050405020304" pitchFamily="18" charset="0"/>
                <a:ea typeface="Times New Roman" panose="02020603050405020304" pitchFamily="18" charset="0"/>
              </a:rPr>
              <a:t> </a:t>
            </a:r>
          </a:p>
          <a:p>
            <a:pPr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b="1">
                <a:effectLst/>
                <a:latin typeface="Times New Roman" panose="02020603050405020304" pitchFamily="18" charset="0"/>
                <a:ea typeface="Times New Roman" panose="02020603050405020304" pitchFamily="18" charset="0"/>
              </a:rPr>
              <a:t> olanlara sürücü belgesi verilmez.</a:t>
            </a: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  b) </a:t>
            </a:r>
            <a:r>
              <a:rPr lang="tr-TR" sz="2400" b="1">
                <a:latin typeface="Times New Roman" panose="02020603050405020304" pitchFamily="18" charset="0"/>
                <a:ea typeface="Times New Roman" panose="02020603050405020304" pitchFamily="18" charset="0"/>
              </a:rPr>
              <a:t> </a:t>
            </a:r>
            <a:r>
              <a:rPr lang="tr-TR" sz="2400" b="1">
                <a:effectLst/>
                <a:latin typeface="Times New Roman" panose="02020603050405020304" pitchFamily="18" charset="0"/>
                <a:ea typeface="Times New Roman" panose="02020603050405020304" pitchFamily="18" charset="0"/>
              </a:rPr>
              <a:t> </a:t>
            </a:r>
            <a:r>
              <a:rPr lang="tr-TR" sz="2400" b="1" u="sng">
                <a:effectLst/>
                <a:latin typeface="Times New Roman" panose="02020603050405020304" pitchFamily="18" charset="0"/>
                <a:ea typeface="Times New Roman" panose="02020603050405020304" pitchFamily="18" charset="0"/>
              </a:rPr>
              <a:t>Periferik sinir sisteminin etkilenmesi sonucu ortaya çıkan uzuvlarda</a:t>
            </a:r>
          </a:p>
          <a:p>
            <a:pPr indent="359410" algn="just">
              <a:lnSpc>
                <a:spcPts val="1200"/>
              </a:lnSpc>
              <a:spcAft>
                <a:spcPts val="0"/>
              </a:spcAft>
            </a:pPr>
            <a:endParaRPr lang="tr-TR" sz="24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u="sng">
                <a:effectLst/>
                <a:latin typeface="Times New Roman" panose="02020603050405020304" pitchFamily="18" charset="0"/>
                <a:ea typeface="Times New Roman" panose="02020603050405020304" pitchFamily="18" charset="0"/>
              </a:rPr>
              <a:t> parezi ve paraliziler</a:t>
            </a:r>
            <a:r>
              <a:rPr lang="tr-TR" sz="2400" b="1">
                <a:effectLst/>
                <a:latin typeface="Times New Roman" panose="02020603050405020304" pitchFamily="18" charset="0"/>
                <a:ea typeface="Times New Roman" panose="02020603050405020304" pitchFamily="18" charset="0"/>
              </a:rPr>
              <a:t> araç kullanmayı ve trafik güvenliğini engelleyecek şekilde</a:t>
            </a: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 olanlara sürücü belgesi verilmez. </a:t>
            </a: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           İki ayağı felçli (parapleji), diğer vücut fonksiyonları normal olan şahıslara </a:t>
            </a: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birinci grup sürücü belgesi sınıfları verilebilir. </a:t>
            </a:r>
          </a:p>
          <a:p>
            <a:pPr indent="359410" algn="just">
              <a:lnSpc>
                <a:spcPts val="1200"/>
              </a:lnSpc>
              <a:spcAft>
                <a:spcPts val="0"/>
              </a:spcAft>
            </a:pPr>
            <a:endParaRPr lang="tr-TR" sz="24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Ayrıca ambulans, resmi veya ticari araç kullanamazlar.</a:t>
            </a:r>
          </a:p>
        </p:txBody>
      </p:sp>
      <mc:AlternateContent xmlns:mc="http://schemas.openxmlformats.org/markup-compatibility/2006" xmlns:p14="http://schemas.microsoft.com/office/powerpoint/2010/main">
        <mc:Choice Requires="p14">
          <p:contentPart p14:bwMode="auto" r:id="rId2">
            <p14:nvContentPartPr>
              <p14:cNvPr id="10" name="Mürekkep 9">
                <a:extLst>
                  <a:ext uri="{FF2B5EF4-FFF2-40B4-BE49-F238E27FC236}">
                    <a16:creationId xmlns:a16="http://schemas.microsoft.com/office/drawing/2014/main" xmlns="" id="{C3763CF4-42EA-9B42-9163-50BF438EA3CB}"/>
                  </a:ext>
                </a:extLst>
              </p14:cNvPr>
              <p14:cNvContentPartPr/>
              <p14:nvPr/>
            </p14:nvContentPartPr>
            <p14:xfrm>
              <a:off x="3408896" y="3894349"/>
              <a:ext cx="360" cy="360"/>
            </p14:xfrm>
          </p:contentPart>
        </mc:Choice>
        <mc:Fallback xmlns="">
          <p:pic>
            <p:nvPicPr>
              <p:cNvPr id="10" name="Mürekkep 9">
                <a:extLst>
                  <a:ext uri="{FF2B5EF4-FFF2-40B4-BE49-F238E27FC236}">
                    <a16:creationId xmlns:a16="http://schemas.microsoft.com/office/drawing/2014/main" id="{C3763CF4-42EA-9B42-9163-50BF438EA3CB}"/>
                  </a:ext>
                </a:extLst>
              </p:cNvPr>
              <p:cNvPicPr/>
              <p:nvPr/>
            </p:nvPicPr>
            <p:blipFill>
              <a:blip r:embed="rId3"/>
              <a:stretch>
                <a:fillRect/>
              </a:stretch>
            </p:blipFill>
            <p:spPr>
              <a:xfrm>
                <a:off x="3399896" y="38853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Mürekkep 10">
                <a:extLst>
                  <a:ext uri="{FF2B5EF4-FFF2-40B4-BE49-F238E27FC236}">
                    <a16:creationId xmlns:a16="http://schemas.microsoft.com/office/drawing/2014/main" xmlns="" id="{E5DCFA6F-B6E1-C443-9649-D338DE5F4287}"/>
                  </a:ext>
                </a:extLst>
              </p14:cNvPr>
              <p14:cNvContentPartPr/>
              <p14:nvPr/>
            </p14:nvContentPartPr>
            <p14:xfrm>
              <a:off x="884576" y="978709"/>
              <a:ext cx="360" cy="57240"/>
            </p14:xfrm>
          </p:contentPart>
        </mc:Choice>
        <mc:Fallback xmlns="">
          <p:pic>
            <p:nvPicPr>
              <p:cNvPr id="11" name="Mürekkep 10">
                <a:extLst>
                  <a:ext uri="{FF2B5EF4-FFF2-40B4-BE49-F238E27FC236}">
                    <a16:creationId xmlns:a16="http://schemas.microsoft.com/office/drawing/2014/main" id="{E5DCFA6F-B6E1-C443-9649-D338DE5F4287}"/>
                  </a:ext>
                </a:extLst>
              </p:cNvPr>
              <p:cNvPicPr/>
              <p:nvPr/>
            </p:nvPicPr>
            <p:blipFill>
              <a:blip r:embed="rId5"/>
              <a:stretch>
                <a:fillRect/>
              </a:stretch>
            </p:blipFill>
            <p:spPr>
              <a:xfrm>
                <a:off x="875576" y="969709"/>
                <a:ext cx="18000" cy="74880"/>
              </a:xfrm>
              <a:prstGeom prst="rect">
                <a:avLst/>
              </a:prstGeom>
            </p:spPr>
          </p:pic>
        </mc:Fallback>
      </mc:AlternateContent>
      <p:sp>
        <p:nvSpPr>
          <p:cNvPr id="26" name="Metin kutusu 25">
            <a:extLst>
              <a:ext uri="{FF2B5EF4-FFF2-40B4-BE49-F238E27FC236}">
                <a16:creationId xmlns:a16="http://schemas.microsoft.com/office/drawing/2014/main" xmlns="" id="{63B26F32-E8FC-254C-BFC4-38B246E6B431}"/>
              </a:ext>
            </a:extLst>
          </p:cNvPr>
          <p:cNvSpPr txBox="1"/>
          <p:nvPr/>
        </p:nvSpPr>
        <p:spPr>
          <a:xfrm>
            <a:off x="1132821" y="5016470"/>
            <a:ext cx="10777250" cy="1477328"/>
          </a:xfrm>
          <a:prstGeom prst="rect">
            <a:avLst/>
          </a:prstGeom>
          <a:noFill/>
        </p:spPr>
        <p:txBody>
          <a:bodyPr wrap="square" rtlCol="0">
            <a:spAutoFit/>
          </a:bodyPr>
          <a:lstStyle/>
          <a:p>
            <a:pPr algn="l"/>
            <a:r>
              <a:rPr lang="tr-TR"/>
              <a:t>.</a:t>
            </a:r>
          </a:p>
          <a:p>
            <a:pPr algn="l"/>
            <a:endParaRPr lang="tr-TR"/>
          </a:p>
          <a:p>
            <a:pPr algn="l"/>
            <a:endParaRPr lang="tr-TR"/>
          </a:p>
        </p:txBody>
      </p:sp>
    </p:spTree>
    <p:extLst>
      <p:ext uri="{BB962C8B-B14F-4D97-AF65-F5344CB8AC3E}">
        <p14:creationId xmlns:p14="http://schemas.microsoft.com/office/powerpoint/2010/main" val="194853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D70A8EA5-1954-8045-A897-17B7148A2A9C}"/>
              </a:ext>
            </a:extLst>
          </p:cNvPr>
          <p:cNvSpPr txBox="1"/>
          <p:nvPr/>
        </p:nvSpPr>
        <p:spPr>
          <a:xfrm>
            <a:off x="312856" y="614923"/>
            <a:ext cx="12697601" cy="5955669"/>
          </a:xfrm>
          <a:prstGeom prst="rect">
            <a:avLst/>
          </a:prstGeom>
          <a:noFill/>
        </p:spPr>
        <p:txBody>
          <a:bodyPr wrap="square">
            <a:spAutoFit/>
          </a:bodyPr>
          <a:lstStyle/>
          <a:p>
            <a:pPr indent="359410" algn="just">
              <a:lnSpc>
                <a:spcPts val="1200"/>
              </a:lnSpc>
              <a:spcAft>
                <a:spcPts val="0"/>
              </a:spcAft>
            </a:pPr>
            <a:r>
              <a:rPr lang="tr-TR" sz="3200">
                <a:solidFill>
                  <a:srgbClr val="C00000"/>
                </a:solidFill>
                <a:effectLst/>
                <a:latin typeface="Times New Roman" panose="02020603050405020304" pitchFamily="18" charset="0"/>
                <a:ea typeface="Times New Roman" panose="02020603050405020304" pitchFamily="18" charset="0"/>
              </a:rPr>
              <a:t>c) </a:t>
            </a:r>
            <a:r>
              <a:rPr lang="tr-TR" sz="3200" u="sng">
                <a:solidFill>
                  <a:srgbClr val="C00000"/>
                </a:solidFill>
                <a:effectLst/>
                <a:latin typeface="Times New Roman" panose="02020603050405020304" pitchFamily="18" charset="0"/>
                <a:ea typeface="Times New Roman" panose="02020603050405020304" pitchFamily="18" charset="0"/>
              </a:rPr>
              <a:t>Epilepsi hastalarına aşağıda sayılan hallerde </a:t>
            </a:r>
          </a:p>
          <a:p>
            <a:pPr indent="359410" algn="just">
              <a:lnSpc>
                <a:spcPts val="1200"/>
              </a:lnSpc>
              <a:spcAft>
                <a:spcPts val="0"/>
              </a:spcAft>
            </a:pPr>
            <a:endParaRPr lang="tr-TR" sz="3200" u="sng">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u="sng">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u="sng">
              <a:solidFill>
                <a:srgbClr val="C0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3200" u="sng">
                <a:solidFill>
                  <a:srgbClr val="C00000"/>
                </a:solidFill>
                <a:effectLst/>
                <a:latin typeface="Times New Roman" panose="02020603050405020304" pitchFamily="18" charset="0"/>
                <a:ea typeface="Times New Roman" panose="02020603050405020304" pitchFamily="18" charset="0"/>
              </a:rPr>
              <a:t>sadece birinci grup sürücü belgesi sınıfları verilebilir</a:t>
            </a:r>
            <a:r>
              <a:rPr lang="tr-TR" sz="2400">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 Bu sürücüler </a:t>
            </a:r>
            <a:r>
              <a:rPr lang="tr-TR" sz="2400" u="sng">
                <a:effectLst/>
                <a:latin typeface="Times New Roman" panose="02020603050405020304" pitchFamily="18" charset="0"/>
                <a:ea typeface="Times New Roman" panose="02020603050405020304" pitchFamily="18" charset="0"/>
              </a:rPr>
              <a:t>ambulans, resmi veya ticari araç kullanamazlar.</a:t>
            </a: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latin typeface="Times New Roman" panose="02020603050405020304" pitchFamily="18" charset="0"/>
                <a:ea typeface="Times New Roman" panose="02020603050405020304" pitchFamily="18" charset="0"/>
              </a:rPr>
              <a:t>    </a:t>
            </a:r>
            <a:r>
              <a:rPr lang="tr-TR" sz="2400">
                <a:effectLst/>
                <a:latin typeface="Times New Roman" panose="02020603050405020304" pitchFamily="18" charset="0"/>
                <a:ea typeface="Times New Roman" panose="02020603050405020304" pitchFamily="18" charset="0"/>
              </a:rPr>
              <a:t>1) Şuur kaybının olduğu epilepsi hastalarının</a:t>
            </a: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u="sng">
                <a:effectLst/>
                <a:latin typeface="Times New Roman" panose="02020603050405020304" pitchFamily="18" charset="0"/>
                <a:ea typeface="Times New Roman" panose="02020603050405020304" pitchFamily="18" charset="0"/>
              </a:rPr>
              <a:t> altı aylık periyodlarla kontrol muayenesini</a:t>
            </a:r>
            <a:r>
              <a:rPr lang="tr-TR" sz="2400">
                <a:effectLst/>
                <a:latin typeface="Times New Roman" panose="02020603050405020304" pitchFamily="18" charset="0"/>
                <a:ea typeface="Times New Roman" panose="02020603050405020304" pitchFamily="18" charset="0"/>
              </a:rPr>
              <a:t> yaptırdıklarını,</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solidFill>
                  <a:srgbClr val="FF0000"/>
                </a:solidFill>
                <a:effectLst/>
                <a:latin typeface="Times New Roman" panose="02020603050405020304" pitchFamily="18" charset="0"/>
                <a:ea typeface="Times New Roman" panose="02020603050405020304" pitchFamily="18" charset="0"/>
              </a:rPr>
              <a:t> </a:t>
            </a:r>
            <a:r>
              <a:rPr lang="tr-TR" sz="2400" u="sng">
                <a:solidFill>
                  <a:srgbClr val="FF0000"/>
                </a:solidFill>
                <a:effectLst/>
                <a:latin typeface="Times New Roman" panose="02020603050405020304" pitchFamily="18" charset="0"/>
                <a:ea typeface="Times New Roman" panose="02020603050405020304" pitchFamily="18" charset="0"/>
              </a:rPr>
              <a:t>beş yıl boyunca nöbet geçirmediklerini</a:t>
            </a:r>
            <a:r>
              <a:rPr lang="tr-TR" sz="2400" u="sng">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solidFill>
                <a:srgbClr val="FF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u="sng">
                <a:solidFill>
                  <a:srgbClr val="FF0000"/>
                </a:solidFill>
                <a:effectLst/>
                <a:latin typeface="Times New Roman" panose="02020603050405020304" pitchFamily="18" charset="0"/>
                <a:ea typeface="Times New Roman" panose="02020603050405020304" pitchFamily="18" charset="0"/>
              </a:rPr>
              <a:t>ve antiepileptik ilaçları kullanmadıklarını</a:t>
            </a:r>
            <a:r>
              <a:rPr lang="tr-TR" sz="2400" u="sng">
                <a:effectLst/>
                <a:latin typeface="Times New Roman" panose="02020603050405020304" pitchFamily="18" charset="0"/>
                <a:ea typeface="Times New Roman" panose="02020603050405020304" pitchFamily="18" charset="0"/>
              </a:rPr>
              <a:t> belgelemeleri halinde </a:t>
            </a: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u="sng">
                <a:effectLst/>
                <a:latin typeface="Times New Roman" panose="02020603050405020304" pitchFamily="18" charset="0"/>
                <a:ea typeface="Times New Roman" panose="02020603050405020304" pitchFamily="18" charset="0"/>
              </a:rPr>
              <a:t>durumları </a:t>
            </a:r>
            <a:r>
              <a:rPr lang="tr-TR" sz="2400" u="sng">
                <a:solidFill>
                  <a:srgbClr val="FF0000"/>
                </a:solidFill>
                <a:effectLst/>
                <a:latin typeface="Times New Roman" panose="02020603050405020304" pitchFamily="18" charset="0"/>
                <a:ea typeface="Times New Roman" panose="02020603050405020304" pitchFamily="18" charset="0"/>
              </a:rPr>
              <a:t>nöroloji sağlıkkurulunda</a:t>
            </a:r>
            <a:r>
              <a:rPr lang="tr-TR" sz="2400" u="sng">
                <a:effectLst/>
                <a:latin typeface="Times New Roman" panose="02020603050405020304" pitchFamily="18" charset="0"/>
                <a:ea typeface="Times New Roman" panose="02020603050405020304" pitchFamily="18" charset="0"/>
              </a:rPr>
              <a:t> değerlendirilir.</a:t>
            </a: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u="sng">
                <a:effectLst/>
                <a:latin typeface="Times New Roman" panose="02020603050405020304" pitchFamily="18" charset="0"/>
                <a:ea typeface="Times New Roman" panose="02020603050405020304" pitchFamily="18" charset="0"/>
              </a:rPr>
              <a:t> </a:t>
            </a:r>
            <a:r>
              <a:rPr lang="tr-TR" sz="2400">
                <a:effectLst/>
                <a:latin typeface="Times New Roman" panose="02020603050405020304" pitchFamily="18" charset="0"/>
                <a:ea typeface="Times New Roman" panose="02020603050405020304" pitchFamily="18" charset="0"/>
              </a:rPr>
              <a:t>Sürücübelgesi alabileceğine dair rapor düzenlenmesi halinde</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solidFill>
                <a:srgbClr val="FF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solidFill>
                  <a:srgbClr val="FF0000"/>
                </a:solidFill>
                <a:effectLst/>
                <a:latin typeface="Times New Roman" panose="02020603050405020304" pitchFamily="18" charset="0"/>
                <a:ea typeface="Times New Roman" panose="02020603050405020304" pitchFamily="18" charset="0"/>
              </a:rPr>
              <a:t> kontrol süresi raporda</a:t>
            </a:r>
            <a:r>
              <a:rPr lang="tr-TR" sz="2400">
                <a:effectLst/>
                <a:latin typeface="Times New Roman" panose="02020603050405020304" pitchFamily="18" charset="0"/>
                <a:ea typeface="Times New Roman" panose="02020603050405020304" pitchFamily="18" charset="0"/>
              </a:rPr>
              <a:t> belirtilir</a:t>
            </a:r>
            <a:r>
              <a:rPr lang="tr-TR" sz="18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r>
              <a:rPr lang="tr-TR">
                <a:latin typeface="Times New Roman" panose="02020603050405020304" pitchFamily="18" charset="0"/>
                <a:ea typeface="Times New Roman" panose="02020603050405020304" pitchFamily="18" charset="0"/>
              </a:rPr>
              <a:t>      </a:t>
            </a:r>
            <a:endParaRPr lang="tr-TR" sz="32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a:latin typeface="Times New Roman" panose="02020603050405020304" pitchFamily="18" charset="0"/>
                <a:ea typeface="Times New Roman" panose="02020603050405020304" pitchFamily="18" charset="0"/>
              </a:rPr>
              <a:t> </a:t>
            </a:r>
            <a:r>
              <a:rPr lang="tr-TR" sz="1800" u="sng">
                <a:effectLst/>
                <a:latin typeface="Times New Roman" panose="02020603050405020304" pitchFamily="18" charset="0"/>
                <a:ea typeface="Times New Roman" panose="02020603050405020304" pitchFamily="18" charset="0"/>
              </a:rPr>
              <a:t>.</a:t>
            </a:r>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7672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B3C958B7-A28D-DD4E-8ECC-7BF7BF52C075}"/>
              </a:ext>
            </a:extLst>
          </p:cNvPr>
          <p:cNvSpPr txBox="1"/>
          <p:nvPr/>
        </p:nvSpPr>
        <p:spPr>
          <a:xfrm>
            <a:off x="1359303" y="1351508"/>
            <a:ext cx="9784814" cy="4154984"/>
          </a:xfrm>
          <a:prstGeom prst="rect">
            <a:avLst/>
          </a:prstGeom>
          <a:noFill/>
        </p:spPr>
        <p:txBody>
          <a:bodyPr wrap="square" rtlCol="0">
            <a:spAutoFit/>
          </a:bodyPr>
          <a:lstStyle/>
          <a:p>
            <a:pPr algn="l"/>
            <a:r>
              <a:rPr lang="tr-TR" sz="2400" b="1"/>
              <a:t>c) Progresif  seyirli , fonksiyon  kaybına  neden  olan  </a:t>
            </a:r>
          </a:p>
          <a:p>
            <a:pPr algn="l"/>
            <a:endParaRPr lang="tr-TR" sz="2400" b="1"/>
          </a:p>
          <a:p>
            <a:pPr algn="l"/>
            <a:r>
              <a:rPr lang="tr-TR" sz="2400" b="1">
                <a:solidFill>
                  <a:srgbClr val="FF0000"/>
                </a:solidFill>
              </a:rPr>
              <a:t>Parkinson hastalığı</a:t>
            </a:r>
          </a:p>
          <a:p>
            <a:pPr algn="l"/>
            <a:r>
              <a:rPr lang="tr-TR" sz="2400" b="1">
                <a:solidFill>
                  <a:srgbClr val="FF0000"/>
                </a:solidFill>
              </a:rPr>
              <a:t>Multipl  skleroz</a:t>
            </a:r>
          </a:p>
          <a:p>
            <a:pPr algn="l"/>
            <a:r>
              <a:rPr lang="tr-TR" sz="2400" b="1">
                <a:solidFill>
                  <a:srgbClr val="FF0000"/>
                </a:solidFill>
              </a:rPr>
              <a:t>Motor nöron hastalığı   </a:t>
            </a:r>
            <a:r>
              <a:rPr lang="tr-TR" sz="2400" b="1"/>
              <a:t>  </a:t>
            </a:r>
          </a:p>
          <a:p>
            <a:pPr algn="l"/>
            <a:endParaRPr lang="tr-TR" sz="2400" b="1"/>
          </a:p>
          <a:p>
            <a:pPr algn="l"/>
            <a:r>
              <a:rPr lang="tr-TR" sz="2400" b="1"/>
              <a:t>gibi  nörojeneratif  hastalığı  olanlar   </a:t>
            </a:r>
            <a:r>
              <a:rPr lang="tr-TR" sz="2400" b="1" u="sng"/>
              <a:t>yılda  bir  kez  nöroloji  uzmanı </a:t>
            </a:r>
          </a:p>
          <a:p>
            <a:pPr algn="l"/>
            <a:r>
              <a:rPr lang="tr-TR" sz="2400" b="1" u="sng"/>
              <a:t> muayenesinden  geçmek  kaydıyla </a:t>
            </a:r>
            <a:r>
              <a:rPr lang="tr-TR" sz="2400" b="1"/>
              <a:t> hastalıklarındaki  fonksiyon  kayıplarına</a:t>
            </a:r>
          </a:p>
          <a:p>
            <a:pPr algn="l"/>
            <a:r>
              <a:rPr lang="tr-TR" sz="2400" b="1"/>
              <a:t>göre değerlendirme yapılarak sürücü belgesi verilebilir. </a:t>
            </a:r>
          </a:p>
          <a:p>
            <a:pPr algn="l"/>
            <a:endParaRPr lang="tr-TR" sz="2400" b="1"/>
          </a:p>
          <a:p>
            <a:pPr algn="l"/>
            <a:endParaRPr lang="tr-TR" sz="2400" b="1"/>
          </a:p>
        </p:txBody>
      </p:sp>
    </p:spTree>
    <p:extLst>
      <p:ext uri="{BB962C8B-B14F-4D97-AF65-F5344CB8AC3E}">
        <p14:creationId xmlns:p14="http://schemas.microsoft.com/office/powerpoint/2010/main" val="4089559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77AE5EF-D6C1-C942-80B7-AC32F86487C1}"/>
              </a:ext>
            </a:extLst>
          </p:cNvPr>
          <p:cNvSpPr txBox="1"/>
          <p:nvPr/>
        </p:nvSpPr>
        <p:spPr>
          <a:xfrm>
            <a:off x="690441" y="1196969"/>
            <a:ext cx="11985586" cy="3961982"/>
          </a:xfrm>
          <a:prstGeom prst="rect">
            <a:avLst/>
          </a:prstGeom>
          <a:noFill/>
        </p:spPr>
        <p:txBody>
          <a:bodyPr wrap="square">
            <a:spAutoFit/>
          </a:bodyPr>
          <a:lstStyle/>
          <a:p>
            <a:pPr indent="359410" algn="just">
              <a:lnSpc>
                <a:spcPts val="1200"/>
              </a:lnSpc>
              <a:spcAft>
                <a:spcPts val="0"/>
              </a:spcAft>
            </a:pPr>
            <a:endParaRPr lang="tr-TR" sz="3600">
              <a:solidFill>
                <a:srgbClr val="C0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3600">
                <a:solidFill>
                  <a:srgbClr val="C00000"/>
                </a:solidFill>
                <a:effectLst/>
                <a:latin typeface="Times New Roman" panose="02020603050405020304" pitchFamily="18" charset="0"/>
                <a:ea typeface="Times New Roman" panose="02020603050405020304" pitchFamily="18" charset="0"/>
              </a:rPr>
              <a:t>(3) Kas hastalıklarından</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 </a:t>
            </a:r>
            <a:endParaRPr lang="tr-TR" sz="2400">
              <a:solidFill>
                <a:srgbClr val="FF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u="sng">
                <a:solidFill>
                  <a:srgbClr val="FF0000"/>
                </a:solidFill>
                <a:effectLst/>
                <a:latin typeface="Times New Roman" panose="02020603050405020304" pitchFamily="18" charset="0"/>
                <a:ea typeface="Times New Roman" panose="02020603050405020304" pitchFamily="18" charset="0"/>
              </a:rPr>
              <a:t>myopati</a:t>
            </a:r>
            <a:r>
              <a:rPr lang="tr-TR" sz="2400">
                <a:solidFill>
                  <a:srgbClr val="FF0000"/>
                </a:solidFill>
                <a:effectLst/>
                <a:latin typeface="Times New Roman" panose="02020603050405020304" pitchFamily="18" charset="0"/>
                <a:ea typeface="Times New Roman" panose="02020603050405020304" pitchFamily="18" charset="0"/>
              </a:rPr>
              <a:t> ve </a:t>
            </a:r>
            <a:r>
              <a:rPr lang="tr-TR" sz="2400" u="sng">
                <a:solidFill>
                  <a:srgbClr val="FF0000"/>
                </a:solidFill>
                <a:effectLst/>
                <a:latin typeface="Times New Roman" panose="02020603050405020304" pitchFamily="18" charset="0"/>
                <a:ea typeface="Times New Roman" panose="02020603050405020304" pitchFamily="18" charset="0"/>
              </a:rPr>
              <a:t>progresif muskuler distrofisi</a:t>
            </a:r>
            <a:r>
              <a:rPr lang="tr-TR" sz="2400">
                <a:solidFill>
                  <a:srgbClr val="FF0000"/>
                </a:solidFill>
                <a:effectLst/>
                <a:latin typeface="Times New Roman" panose="02020603050405020304" pitchFamily="18" charset="0"/>
                <a:ea typeface="Times New Roman" panose="02020603050405020304" pitchFamily="18" charset="0"/>
              </a:rPr>
              <a:t>, </a:t>
            </a:r>
            <a:r>
              <a:rPr lang="tr-TR" sz="2400" u="sng">
                <a:solidFill>
                  <a:srgbClr val="FF0000"/>
                </a:solidFill>
                <a:effectLst/>
                <a:latin typeface="Times New Roman" panose="02020603050405020304" pitchFamily="18" charset="0"/>
                <a:ea typeface="Times New Roman" panose="02020603050405020304" pitchFamily="18" charset="0"/>
              </a:rPr>
              <a:t>myotonisi</a:t>
            </a:r>
            <a:r>
              <a:rPr lang="tr-TR" sz="2400">
                <a:effectLst/>
                <a:latin typeface="Times New Roman" panose="02020603050405020304" pitchFamily="18" charset="0"/>
                <a:ea typeface="Times New Roman" panose="02020603050405020304" pitchFamily="18" charset="0"/>
              </a:rPr>
              <a:t> ve </a:t>
            </a:r>
            <a:r>
              <a:rPr lang="tr-TR" sz="2400" u="sng">
                <a:effectLst/>
                <a:latin typeface="Times New Roman" panose="02020603050405020304" pitchFamily="18" charset="0"/>
                <a:ea typeface="Times New Roman" panose="02020603050405020304" pitchFamily="18" charset="0"/>
              </a:rPr>
              <a:t>kas-sinir kavşak hastalıkları </a:t>
            </a:r>
            <a:r>
              <a:rPr lang="tr-TR" sz="2400">
                <a:effectLst/>
                <a:latin typeface="Times New Roman" panose="02020603050405020304" pitchFamily="18" charset="0"/>
                <a:ea typeface="Times New Roman" panose="02020603050405020304" pitchFamily="18" charset="0"/>
              </a:rPr>
              <a:t>olan </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şahıslardan</a:t>
            </a:r>
            <a:r>
              <a:rPr lang="tr-TR" sz="2400">
                <a:solidFill>
                  <a:srgbClr val="FF0000"/>
                </a:solidFill>
                <a:effectLst/>
                <a:latin typeface="Times New Roman" panose="02020603050405020304" pitchFamily="18" charset="0"/>
                <a:ea typeface="Times New Roman" panose="02020603050405020304" pitchFamily="18" charset="0"/>
              </a:rPr>
              <a:t> trafik güvenliğini engelleyecek şekilde olanlara</a:t>
            </a:r>
            <a:r>
              <a:rPr lang="tr-TR" sz="2400">
                <a:effectLst/>
                <a:latin typeface="Times New Roman" panose="02020603050405020304" pitchFamily="18" charset="0"/>
                <a:ea typeface="Times New Roman" panose="02020603050405020304" pitchFamily="18" charset="0"/>
              </a:rPr>
              <a:t> sürücü belgesi verilmez.</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Trafik güvenliğini engelleyecek şekilde olmayanlara </a:t>
            </a:r>
          </a:p>
          <a:p>
            <a:pPr indent="359410" algn="just">
              <a:lnSpc>
                <a:spcPts val="1200"/>
              </a:lnSpc>
              <a:spcAft>
                <a:spcPts val="0"/>
              </a:spcAft>
            </a:pPr>
            <a:endParaRPr lang="tr-TR" sz="2400">
              <a:solidFill>
                <a:srgbClr val="FF000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solidFill>
                <a:srgbClr val="FF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solidFill>
                  <a:srgbClr val="FF0000"/>
                </a:solidFill>
                <a:effectLst/>
                <a:latin typeface="Times New Roman" panose="02020603050405020304" pitchFamily="18" charset="0"/>
                <a:ea typeface="Times New Roman" panose="02020603050405020304" pitchFamily="18" charset="0"/>
              </a:rPr>
              <a:t>yılda bir kez muayene olmak kaydıyla</a:t>
            </a:r>
            <a:r>
              <a:rPr lang="tr-TR" sz="2400">
                <a:effectLst/>
                <a:latin typeface="Times New Roman" panose="02020603050405020304" pitchFamily="18" charset="0"/>
                <a:ea typeface="Times New Roman" panose="02020603050405020304" pitchFamily="18" charset="0"/>
              </a:rPr>
              <a:t> </a:t>
            </a:r>
            <a:r>
              <a:rPr lang="tr-TR" sz="2400" u="sng">
                <a:solidFill>
                  <a:srgbClr val="FF0000"/>
                </a:solidFill>
                <a:effectLst/>
                <a:latin typeface="Times New Roman" panose="02020603050405020304" pitchFamily="18" charset="0"/>
                <a:ea typeface="Times New Roman" panose="02020603050405020304" pitchFamily="18" charset="0"/>
              </a:rPr>
              <a:t>birinci grup sürücü belgesi</a:t>
            </a:r>
            <a:r>
              <a:rPr lang="tr-TR" sz="2400">
                <a:effectLst/>
                <a:latin typeface="Times New Roman" panose="02020603050405020304" pitchFamily="18" charset="0"/>
                <a:ea typeface="Times New Roman" panose="02020603050405020304" pitchFamily="18" charset="0"/>
              </a:rPr>
              <a:t> sınıflarından verilebilir. </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Ancak bu fıkrada belirtilen sürücü belgeleri ile </a:t>
            </a:r>
            <a:r>
              <a:rPr lang="tr-TR" sz="2400">
                <a:solidFill>
                  <a:srgbClr val="FF0000"/>
                </a:solidFill>
                <a:effectLst/>
                <a:latin typeface="Times New Roman" panose="02020603050405020304" pitchFamily="18" charset="0"/>
                <a:ea typeface="Times New Roman" panose="02020603050405020304" pitchFamily="18" charset="0"/>
              </a:rPr>
              <a:t>iki tekerlekli motorlu araçlar</a:t>
            </a:r>
            <a:r>
              <a:rPr lang="tr-TR" sz="2400">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solidFill>
                  <a:srgbClr val="FF0000"/>
                </a:solidFill>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r>
              <a:rPr lang="tr-TR" sz="2400">
                <a:solidFill>
                  <a:srgbClr val="FF0000"/>
                </a:solidFill>
                <a:effectLst/>
                <a:latin typeface="Times New Roman" panose="02020603050405020304" pitchFamily="18" charset="0"/>
                <a:ea typeface="Times New Roman" panose="02020603050405020304" pitchFamily="18" charset="0"/>
              </a:rPr>
              <a:t>ambulans, resmi veya ticari araçlar kullanılamaz</a:t>
            </a:r>
            <a:r>
              <a:rPr lang="tr-TR" sz="2400">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a:p>
        </p:txBody>
      </p:sp>
    </p:spTree>
    <p:extLst>
      <p:ext uri="{BB962C8B-B14F-4D97-AF65-F5344CB8AC3E}">
        <p14:creationId xmlns:p14="http://schemas.microsoft.com/office/powerpoint/2010/main" val="4130781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E132C163-8990-144B-99A4-892C7145443A}"/>
              </a:ext>
            </a:extLst>
          </p:cNvPr>
          <p:cNvSpPr txBox="1"/>
          <p:nvPr/>
        </p:nvSpPr>
        <p:spPr>
          <a:xfrm>
            <a:off x="2999094" y="512114"/>
            <a:ext cx="6143827" cy="584775"/>
          </a:xfrm>
          <a:prstGeom prst="rect">
            <a:avLst/>
          </a:prstGeom>
          <a:noFill/>
        </p:spPr>
        <p:txBody>
          <a:bodyPr wrap="square">
            <a:spAutoFit/>
          </a:bodyPr>
          <a:lstStyle/>
          <a:p>
            <a:r>
              <a:rPr lang="tr-TR" sz="3200" b="1" u="sng">
                <a:solidFill>
                  <a:srgbClr val="C00000"/>
                </a:solidFill>
                <a:effectLst/>
                <a:latin typeface="Times New Roman" panose="02020603050405020304" pitchFamily="18" charset="0"/>
                <a:ea typeface="Times New Roman" panose="02020603050405020304" pitchFamily="18" charset="0"/>
              </a:rPr>
              <a:t>I )  RUH  HASTALIĞI</a:t>
            </a:r>
            <a:endParaRPr lang="tr-TR" sz="3200"/>
          </a:p>
        </p:txBody>
      </p:sp>
      <p:sp>
        <p:nvSpPr>
          <p:cNvPr id="4" name="Metin kutusu 3">
            <a:extLst>
              <a:ext uri="{FF2B5EF4-FFF2-40B4-BE49-F238E27FC236}">
                <a16:creationId xmlns:a16="http://schemas.microsoft.com/office/drawing/2014/main" xmlns="" id="{00479B25-C65C-9F4D-98EA-D3EC4D26BEB9}"/>
              </a:ext>
            </a:extLst>
          </p:cNvPr>
          <p:cNvSpPr txBox="1"/>
          <p:nvPr/>
        </p:nvSpPr>
        <p:spPr>
          <a:xfrm>
            <a:off x="1236315" y="980430"/>
            <a:ext cx="10496830" cy="5204310"/>
          </a:xfrm>
          <a:prstGeom prst="rect">
            <a:avLst/>
          </a:prstGeom>
          <a:noFill/>
        </p:spPr>
        <p:txBody>
          <a:bodyPr wrap="square">
            <a:spAutoFit/>
          </a:bodyPr>
          <a:lstStyle/>
          <a:p>
            <a:pPr algn="just">
              <a:lnSpc>
                <a:spcPts val="1200"/>
              </a:lnSpc>
              <a:spcAft>
                <a:spcPts val="0"/>
              </a:spcAft>
            </a:pPr>
            <a:r>
              <a:rPr lang="tr-TR" sz="1800" b="1" u="sng">
                <a:effectLst/>
                <a:latin typeface="Times New Roman" panose="02020603050405020304" pitchFamily="18" charset="0"/>
                <a:ea typeface="Times New Roman" panose="02020603050405020304" pitchFamily="18" charset="0"/>
              </a:rPr>
              <a:t>         </a:t>
            </a:r>
          </a:p>
          <a:p>
            <a:pPr algn="just">
              <a:lnSpc>
                <a:spcPts val="1200"/>
              </a:lnSpc>
              <a:spcAft>
                <a:spcPts val="0"/>
              </a:spcAft>
            </a:pPr>
            <a:endParaRPr lang="tr-TR" b="1" u="sng">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b="1" u="sng">
              <a:solidFill>
                <a:srgbClr val="FF0000"/>
              </a:solidFill>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solidFill>
                  <a:srgbClr val="FF0000"/>
                </a:solidFill>
                <a:effectLst/>
                <a:latin typeface="Times New Roman" panose="02020603050405020304" pitchFamily="18" charset="0"/>
                <a:ea typeface="Times New Roman" panose="02020603050405020304" pitchFamily="18" charset="0"/>
              </a:rPr>
              <a:t> </a:t>
            </a:r>
            <a:r>
              <a:rPr lang="tr-TR" sz="3200">
                <a:solidFill>
                  <a:srgbClr val="FF0000"/>
                </a:solidFill>
                <a:effectLst/>
                <a:latin typeface="Times New Roman" panose="02020603050405020304" pitchFamily="18" charset="0"/>
                <a:ea typeface="Times New Roman" panose="02020603050405020304" pitchFamily="18" charset="0"/>
              </a:rPr>
              <a:t>    </a:t>
            </a:r>
          </a:p>
          <a:p>
            <a:pPr algn="just">
              <a:lnSpc>
                <a:spcPts val="1200"/>
              </a:lnSpc>
            </a:pPr>
            <a:r>
              <a:rPr lang="tr-TR" sz="3200">
                <a:solidFill>
                  <a:srgbClr val="FF0000"/>
                </a:solidFill>
                <a:effectLst/>
                <a:latin typeface="Times New Roman" panose="02020603050405020304" pitchFamily="18" charset="0"/>
                <a:ea typeface="Times New Roman" panose="02020603050405020304" pitchFamily="18" charset="0"/>
              </a:rPr>
              <a:t>Sürücü belgesi verilemeyecek durumlar şunlardır;</a:t>
            </a:r>
          </a:p>
          <a:p>
            <a:pPr algn="just">
              <a:lnSpc>
                <a:spcPts val="1200"/>
              </a:lnSpc>
              <a:spcAft>
                <a:spcPts val="0"/>
              </a:spcAft>
            </a:pPr>
            <a:endParaRPr lang="tr-TR" sz="2400" b="1">
              <a:solidFill>
                <a:srgbClr val="FF0000"/>
              </a:solidFill>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b="1">
              <a:solidFill>
                <a:srgbClr val="FF0000"/>
              </a:solidFill>
              <a:effectLst/>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b="1">
              <a:solidFill>
                <a:srgbClr val="FF0000"/>
              </a:solidFill>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b="1">
              <a:solidFill>
                <a:srgbClr val="FF0000"/>
              </a:solidFill>
              <a:effectLst/>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effectLst/>
                <a:latin typeface="Times New Roman" panose="02020603050405020304" pitchFamily="18" charset="0"/>
                <a:ea typeface="Times New Roman" panose="02020603050405020304" pitchFamily="18" charset="0"/>
              </a:rPr>
              <a:t>          Zeka geriliği</a:t>
            </a:r>
            <a:r>
              <a:rPr lang="tr-TR" sz="2400">
                <a:latin typeface="Times New Roman" panose="02020603050405020304" pitchFamily="18" charset="0"/>
                <a:ea typeface="Times New Roman" panose="02020603050405020304" pitchFamily="18" charset="0"/>
              </a:rPr>
              <a:t> (IQ 79 ve altı)</a:t>
            </a:r>
          </a:p>
          <a:p>
            <a:pPr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latin typeface="Times New Roman" panose="02020603050405020304" pitchFamily="18" charset="0"/>
                <a:ea typeface="Times New Roman" panose="02020603050405020304" pitchFamily="18" charset="0"/>
              </a:rPr>
              <a:t>          D</a:t>
            </a:r>
            <a:r>
              <a:rPr lang="tr-TR" sz="2400">
                <a:effectLst/>
                <a:latin typeface="Times New Roman" panose="02020603050405020304" pitchFamily="18" charset="0"/>
                <a:ea typeface="Times New Roman" panose="02020603050405020304" pitchFamily="18" charset="0"/>
              </a:rPr>
              <a:t>emans, </a:t>
            </a:r>
            <a:endParaRPr lang="tr-TR" sz="2400">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latin typeface="Times New Roman" panose="02020603050405020304" pitchFamily="18" charset="0"/>
                <a:ea typeface="Times New Roman" panose="02020603050405020304" pitchFamily="18" charset="0"/>
              </a:rPr>
              <a:t>          </a:t>
            </a:r>
          </a:p>
          <a:p>
            <a:pPr algn="just">
              <a:lnSpc>
                <a:spcPts val="1200"/>
              </a:lnSpc>
              <a:spcAft>
                <a:spcPts val="0"/>
              </a:spcAft>
            </a:pPr>
            <a:r>
              <a:rPr lang="tr-TR" sz="2400">
                <a:effectLst/>
                <a:latin typeface="Times New Roman" panose="02020603050405020304" pitchFamily="18" charset="0"/>
                <a:ea typeface="Times New Roman" panose="02020603050405020304" pitchFamily="18" charset="0"/>
              </a:rPr>
              <a:t>          Dikkat bilinci, duygu ve heyecanı düşünceyi bozan sürekli bir hastalığın yada </a:t>
            </a:r>
          </a:p>
          <a:p>
            <a:pPr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effectLst/>
                <a:latin typeface="Times New Roman" panose="02020603050405020304" pitchFamily="18" charset="0"/>
                <a:ea typeface="Times New Roman" panose="02020603050405020304" pitchFamily="18" charset="0"/>
              </a:rPr>
              <a:t>İlaç kullanımı</a:t>
            </a:r>
          </a:p>
          <a:p>
            <a:pPr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latin typeface="Times New Roman" panose="02020603050405020304" pitchFamily="18" charset="0"/>
                <a:ea typeface="Times New Roman" panose="02020603050405020304" pitchFamily="18" charset="0"/>
              </a:rPr>
              <a:t>          </a:t>
            </a:r>
            <a:r>
              <a:rPr lang="tr-TR" sz="2400">
                <a:effectLst/>
                <a:latin typeface="Times New Roman" panose="02020603050405020304" pitchFamily="18" charset="0"/>
                <a:ea typeface="Times New Roman" panose="02020603050405020304" pitchFamily="18" charset="0"/>
              </a:rPr>
              <a:t>Alkol bağımlılığı olanlar veya alkollü araç kullanmaktan vazgeçmeyenler</a:t>
            </a:r>
            <a:endParaRPr lang="tr-TR" sz="2400">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latin typeface="Times New Roman" panose="02020603050405020304" pitchFamily="18" charset="0"/>
                <a:ea typeface="Times New Roman" panose="02020603050405020304" pitchFamily="18" charset="0"/>
              </a:rPr>
              <a:t>          </a:t>
            </a:r>
            <a:r>
              <a:rPr lang="tr-TR" sz="2400">
                <a:effectLst/>
                <a:latin typeface="Times New Roman" panose="02020603050405020304" pitchFamily="18" charset="0"/>
                <a:ea typeface="Times New Roman" panose="02020603050405020304" pitchFamily="18" charset="0"/>
              </a:rPr>
              <a:t>Uyuşturucu veya uyarıcı maddelere bağımlı olanlar veya bağımlı olmasa da </a:t>
            </a:r>
          </a:p>
          <a:p>
            <a:pPr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effectLst/>
                <a:latin typeface="Times New Roman" panose="02020603050405020304" pitchFamily="18" charset="0"/>
                <a:ea typeface="Times New Roman" panose="02020603050405020304" pitchFamily="18" charset="0"/>
              </a:rPr>
              <a:t>düzenli  kullananlar.</a:t>
            </a:r>
          </a:p>
          <a:p>
            <a:pPr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algn="just">
              <a:lnSpc>
                <a:spcPts val="1200"/>
              </a:lnSpc>
              <a:spcAft>
                <a:spcPts val="0"/>
              </a:spcAft>
            </a:pPr>
            <a:r>
              <a:rPr lang="tr-TR" sz="2400">
                <a:effectLst/>
                <a:latin typeface="Times New Roman" panose="02020603050405020304" pitchFamily="18" charset="0"/>
                <a:ea typeface="Times New Roman" panose="02020603050405020304" pitchFamily="18" charset="0"/>
              </a:rPr>
              <a:t>          </a:t>
            </a:r>
          </a:p>
          <a:p>
            <a:pPr algn="just">
              <a:lnSpc>
                <a:spcPts val="1200"/>
              </a:lnSpc>
              <a:spcAft>
                <a:spcPts val="0"/>
              </a:spcAft>
            </a:pPr>
            <a:r>
              <a:rPr lang="tr-TR" sz="2400">
                <a:latin typeface="Times New Roman" panose="02020603050405020304" pitchFamily="18" charset="0"/>
                <a:ea typeface="Times New Roman" panose="02020603050405020304" pitchFamily="18" charset="0"/>
              </a:rPr>
              <a:t>           diğer ağır akıl  hastalıkları.</a:t>
            </a:r>
            <a:endParaRPr lang="tr-TR" sz="2400">
              <a:effectLst/>
              <a:latin typeface="Times New Roman" panose="02020603050405020304" pitchFamily="18" charset="0"/>
              <a:ea typeface="Times New Roman" panose="02020603050405020304" pitchFamily="18" charset="0"/>
            </a:endParaRPr>
          </a:p>
          <a:p>
            <a:pPr algn="just">
              <a:lnSpc>
                <a:spcPts val="1200"/>
              </a:lnSpc>
              <a:spcAft>
                <a:spcPts val="0"/>
              </a:spcAft>
            </a:pPr>
            <a:endParaRPr lang="tr-TR" sz="2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5130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xmlns="" id="{2A8D8157-9AE1-9942-BE4A-F9390ECCC609}"/>
              </a:ext>
            </a:extLst>
          </p:cNvPr>
          <p:cNvSpPr txBox="1"/>
          <p:nvPr/>
        </p:nvSpPr>
        <p:spPr>
          <a:xfrm>
            <a:off x="3797414" y="2844225"/>
            <a:ext cx="6594338" cy="584775"/>
          </a:xfrm>
          <a:prstGeom prst="rect">
            <a:avLst/>
          </a:prstGeom>
          <a:noFill/>
        </p:spPr>
        <p:txBody>
          <a:bodyPr wrap="square" rtlCol="0">
            <a:spAutoFit/>
          </a:bodyPr>
          <a:lstStyle/>
          <a:p>
            <a:pPr algn="l"/>
            <a:r>
              <a:rPr lang="tr-TR" sz="2400" b="1">
                <a:solidFill>
                  <a:srgbClr val="C00000"/>
                </a:solidFill>
              </a:rPr>
              <a:t>  </a:t>
            </a:r>
            <a:r>
              <a:rPr lang="tr-TR" sz="3200" b="1">
                <a:solidFill>
                  <a:srgbClr val="C00000"/>
                </a:solidFill>
              </a:rPr>
              <a:t>GÖZ  MUAYENESİ</a:t>
            </a:r>
            <a:r>
              <a:rPr lang="tr-TR" sz="2400" b="1"/>
              <a:t> </a:t>
            </a:r>
          </a:p>
        </p:txBody>
      </p:sp>
    </p:spTree>
    <p:extLst>
      <p:ext uri="{BB962C8B-B14F-4D97-AF65-F5344CB8AC3E}">
        <p14:creationId xmlns:p14="http://schemas.microsoft.com/office/powerpoint/2010/main" val="2276187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74D84273-289E-4E43-A5AF-AF85D716BECD}"/>
              </a:ext>
            </a:extLst>
          </p:cNvPr>
          <p:cNvSpPr txBox="1"/>
          <p:nvPr/>
        </p:nvSpPr>
        <p:spPr>
          <a:xfrm>
            <a:off x="669582" y="662412"/>
            <a:ext cx="10852836" cy="5370188"/>
          </a:xfrm>
          <a:prstGeom prst="rect">
            <a:avLst/>
          </a:prstGeom>
        </p:spPr>
        <p:txBody>
          <a:bodyPr wrap="square">
            <a:spAutoFit/>
          </a:bodyPr>
          <a:lstStyle/>
          <a:p>
            <a:pPr indent="359410" algn="just">
              <a:lnSpc>
                <a:spcPts val="1200"/>
              </a:lnSpc>
              <a:spcAft>
                <a:spcPts val="0"/>
              </a:spcAft>
            </a:pPr>
            <a:endParaRPr lang="tr-TR" sz="3200"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3200" b="1" u="sng">
                <a:solidFill>
                  <a:srgbClr val="FF0000"/>
                </a:solidFill>
                <a:effectLst/>
                <a:latin typeface="Times New Roman" panose="02020603050405020304" pitchFamily="18" charset="0"/>
                <a:ea typeface="Times New Roman" panose="02020603050405020304" pitchFamily="18" charset="0"/>
              </a:rPr>
              <a:t>Görme derecesi SNELLEN EŞELİ ile ölçülmelidir.</a:t>
            </a:r>
          </a:p>
          <a:p>
            <a:pPr indent="359410" algn="just">
              <a:lnSpc>
                <a:spcPts val="1200"/>
              </a:lnSpc>
              <a:spcAft>
                <a:spcPts val="0"/>
              </a:spcAft>
            </a:pPr>
            <a:endParaRPr lang="tr-TR" sz="3200" b="1">
              <a:solidFill>
                <a:srgbClr val="FF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3200" b="1">
              <a:solidFill>
                <a:srgbClr val="FF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solidFill>
                <a:srgbClr val="7030A0"/>
              </a:solidFill>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solidFill>
                <a:srgbClr val="7030A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a:solidFill>
                  <a:srgbClr val="7030A0"/>
                </a:solidFill>
                <a:effectLst/>
                <a:latin typeface="Times New Roman" panose="02020603050405020304" pitchFamily="18" charset="0"/>
                <a:ea typeface="Times New Roman" panose="02020603050405020304" pitchFamily="18" charset="0"/>
              </a:rPr>
              <a:t>a) </a:t>
            </a:r>
            <a:r>
              <a:rPr lang="tr-TR" sz="2800" b="1" u="sng">
                <a:solidFill>
                  <a:srgbClr val="7030A0"/>
                </a:solidFill>
                <a:effectLst/>
                <a:latin typeface="Times New Roman" panose="02020603050405020304" pitchFamily="18" charset="0"/>
                <a:ea typeface="Times New Roman" panose="02020603050405020304" pitchFamily="18" charset="0"/>
              </a:rPr>
              <a:t>Birinci grup sürücülerde</a:t>
            </a:r>
            <a:r>
              <a:rPr lang="tr-TR" sz="2800" b="1">
                <a:effectLst/>
                <a:latin typeface="Times New Roman" panose="02020603050405020304" pitchFamily="18" charset="0"/>
                <a:ea typeface="Times New Roman" panose="02020603050405020304" pitchFamily="18" charset="0"/>
              </a:rPr>
              <a:t> düzeltmeli veya düzeltmesiz olarak </a:t>
            </a:r>
          </a:p>
          <a:p>
            <a:pPr indent="359410" algn="just">
              <a:lnSpc>
                <a:spcPts val="1200"/>
              </a:lnSpc>
              <a:spcAft>
                <a:spcPts val="0"/>
              </a:spcAft>
            </a:pPr>
            <a:endParaRPr lang="tr-TR" sz="28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u="sng">
                <a:effectLst/>
                <a:latin typeface="Times New Roman" panose="02020603050405020304" pitchFamily="18" charset="0"/>
                <a:ea typeface="Times New Roman" panose="02020603050405020304" pitchFamily="18" charset="0"/>
              </a:rPr>
              <a:t>bir gözün görmesi 0,1 den aşağı olmamak </a:t>
            </a:r>
            <a:r>
              <a:rPr lang="tr-TR" sz="2800" b="1">
                <a:effectLst/>
                <a:latin typeface="Times New Roman" panose="02020603050405020304" pitchFamily="18" charset="0"/>
                <a:ea typeface="Times New Roman" panose="02020603050405020304" pitchFamily="18" charset="0"/>
              </a:rPr>
              <a:t>şartıyla </a:t>
            </a:r>
          </a:p>
          <a:p>
            <a:pPr indent="359410" algn="just">
              <a:lnSpc>
                <a:spcPts val="1200"/>
              </a:lnSpc>
              <a:spcAft>
                <a:spcPts val="0"/>
              </a:spcAft>
            </a:pPr>
            <a:endParaRPr lang="tr-TR" sz="28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u="sng">
                <a:effectLst/>
                <a:latin typeface="Times New Roman" panose="02020603050405020304" pitchFamily="18" charset="0"/>
                <a:ea typeface="Times New Roman" panose="02020603050405020304" pitchFamily="18" charset="0"/>
              </a:rPr>
              <a:t>her iki gözün görme derecesi toplamı 1,0 (tam) olmalıdır.</a:t>
            </a: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a:solidFill>
                  <a:srgbClr val="7030A0"/>
                </a:solidFill>
                <a:effectLst/>
                <a:latin typeface="Times New Roman" panose="02020603050405020304" pitchFamily="18" charset="0"/>
                <a:ea typeface="Times New Roman" panose="02020603050405020304" pitchFamily="18" charset="0"/>
              </a:rPr>
              <a:t>b) </a:t>
            </a:r>
            <a:r>
              <a:rPr lang="tr-TR" sz="2800" b="1" u="sng">
                <a:solidFill>
                  <a:srgbClr val="7030A0"/>
                </a:solidFill>
                <a:effectLst/>
                <a:latin typeface="Times New Roman" panose="02020603050405020304" pitchFamily="18" charset="0"/>
                <a:ea typeface="Times New Roman" panose="02020603050405020304" pitchFamily="18" charset="0"/>
              </a:rPr>
              <a:t>İkinci</a:t>
            </a:r>
            <a:r>
              <a:rPr lang="tr-TR" sz="2800" b="1">
                <a:solidFill>
                  <a:srgbClr val="7030A0"/>
                </a:solidFill>
                <a:effectLst/>
                <a:latin typeface="Times New Roman" panose="02020603050405020304" pitchFamily="18" charset="0"/>
                <a:ea typeface="Times New Roman" panose="02020603050405020304" pitchFamily="18" charset="0"/>
              </a:rPr>
              <a:t> </a:t>
            </a:r>
            <a:r>
              <a:rPr lang="tr-TR" sz="2800" b="1" u="sng">
                <a:solidFill>
                  <a:srgbClr val="7030A0"/>
                </a:solidFill>
                <a:effectLst/>
                <a:latin typeface="Times New Roman" panose="02020603050405020304" pitchFamily="18" charset="0"/>
                <a:ea typeface="Times New Roman" panose="02020603050405020304" pitchFamily="18" charset="0"/>
              </a:rPr>
              <a:t>grup</a:t>
            </a:r>
            <a:r>
              <a:rPr lang="tr-TR" sz="2800" b="1">
                <a:solidFill>
                  <a:srgbClr val="7030A0"/>
                </a:solidFill>
                <a:effectLst/>
                <a:latin typeface="Times New Roman" panose="02020603050405020304" pitchFamily="18" charset="0"/>
                <a:ea typeface="Times New Roman" panose="02020603050405020304" pitchFamily="18" charset="0"/>
              </a:rPr>
              <a:t> </a:t>
            </a:r>
            <a:r>
              <a:rPr lang="tr-TR" sz="2800" b="1" u="sng">
                <a:solidFill>
                  <a:srgbClr val="7030A0"/>
                </a:solidFill>
                <a:effectLst/>
                <a:latin typeface="Times New Roman" panose="02020603050405020304" pitchFamily="18" charset="0"/>
                <a:ea typeface="Times New Roman" panose="02020603050405020304" pitchFamily="18" charset="0"/>
              </a:rPr>
              <a:t>sürücülerde</a:t>
            </a:r>
            <a:r>
              <a:rPr lang="tr-TR" sz="2800" b="1">
                <a:effectLst/>
                <a:latin typeface="Times New Roman" panose="02020603050405020304" pitchFamily="18" charset="0"/>
                <a:ea typeface="Times New Roman" panose="02020603050405020304" pitchFamily="18" charset="0"/>
              </a:rPr>
              <a:t> düzeltmeli veya düzeltmesiz olarak </a:t>
            </a:r>
          </a:p>
          <a:p>
            <a:pPr indent="359410" algn="just">
              <a:lnSpc>
                <a:spcPts val="1200"/>
              </a:lnSpc>
              <a:spcAft>
                <a:spcPts val="0"/>
              </a:spcAft>
            </a:pPr>
            <a:endParaRPr lang="tr-TR" sz="28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u="sng">
                <a:effectLst/>
                <a:latin typeface="Times New Roman" panose="02020603050405020304" pitchFamily="18" charset="0"/>
                <a:ea typeface="Times New Roman" panose="02020603050405020304" pitchFamily="18" charset="0"/>
              </a:rPr>
              <a:t>az gören gözün görmesi 0,6</a:t>
            </a:r>
            <a:r>
              <a:rPr lang="tr-TR" sz="2800" b="1">
                <a:effectLst/>
                <a:latin typeface="Times New Roman" panose="02020603050405020304" pitchFamily="18" charset="0"/>
                <a:ea typeface="Times New Roman" panose="02020603050405020304" pitchFamily="18" charset="0"/>
              </a:rPr>
              <a:t> ve </a:t>
            </a:r>
            <a:r>
              <a:rPr lang="tr-TR" sz="2800" b="1" u="sng">
                <a:effectLst/>
                <a:latin typeface="Times New Roman" panose="02020603050405020304" pitchFamily="18" charset="0"/>
                <a:ea typeface="Times New Roman" panose="02020603050405020304" pitchFamily="18" charset="0"/>
              </a:rPr>
              <a:t>iyi gören gözün görmesi 0,8 den aşağı </a:t>
            </a:r>
          </a:p>
          <a:p>
            <a:pPr indent="359410" algn="just">
              <a:lnSpc>
                <a:spcPts val="1200"/>
              </a:lnSpc>
              <a:spcAft>
                <a:spcPts val="0"/>
              </a:spcAft>
            </a:pPr>
            <a:endParaRPr lang="tr-TR" sz="28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u="sng">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u="sng">
                <a:effectLst/>
                <a:latin typeface="Times New Roman" panose="02020603050405020304" pitchFamily="18" charset="0"/>
                <a:ea typeface="Times New Roman" panose="02020603050405020304" pitchFamily="18" charset="0"/>
              </a:rPr>
              <a:t>olmamalı</a:t>
            </a:r>
            <a:r>
              <a:rPr lang="tr-TR" sz="2800" b="1">
                <a:effectLst/>
                <a:latin typeface="Times New Roman" panose="02020603050405020304" pitchFamily="18" charset="0"/>
                <a:ea typeface="Times New Roman" panose="02020603050405020304" pitchFamily="18" charset="0"/>
              </a:rPr>
              <a:t> veya </a:t>
            </a:r>
            <a:r>
              <a:rPr lang="tr-TR" sz="2800" b="1" u="sng">
                <a:effectLst/>
                <a:latin typeface="Times New Roman" panose="02020603050405020304" pitchFamily="18" charset="0"/>
                <a:ea typeface="Times New Roman" panose="02020603050405020304" pitchFamily="18" charset="0"/>
              </a:rPr>
              <a:t>sağ göz 0,7 ve sol göz 0,7 olmalıdır.</a:t>
            </a:r>
          </a:p>
          <a:p>
            <a:pPr indent="359410" algn="just">
              <a:lnSpc>
                <a:spcPts val="1200"/>
              </a:lnSpc>
              <a:spcAft>
                <a:spcPts val="0"/>
              </a:spcAft>
            </a:pPr>
            <a:r>
              <a:rPr lang="tr-TR" sz="2800" b="1">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505597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B8ACB6D-2A19-5B4F-B9C9-ED52B92EE698}"/>
              </a:ext>
            </a:extLst>
          </p:cNvPr>
          <p:cNvSpPr txBox="1"/>
          <p:nvPr/>
        </p:nvSpPr>
        <p:spPr>
          <a:xfrm>
            <a:off x="970930" y="2837272"/>
            <a:ext cx="10809683" cy="440955"/>
          </a:xfrm>
          <a:prstGeom prst="rect">
            <a:avLst/>
          </a:prstGeom>
          <a:noFill/>
        </p:spPr>
        <p:txBody>
          <a:bodyPr wrap="square">
            <a:spAutoFit/>
          </a:bodyPr>
          <a:lstStyle/>
          <a:p>
            <a:pPr indent="359410" algn="just">
              <a:lnSpc>
                <a:spcPts val="1200"/>
              </a:lnSpc>
              <a:spcAft>
                <a:spcPts val="0"/>
              </a:spcAft>
            </a:pPr>
            <a:endParaRPr lang="tr-TR" sz="1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c) </a:t>
            </a:r>
            <a:r>
              <a:rPr lang="tr-TR" sz="2400" b="1" u="sng">
                <a:effectLst/>
                <a:latin typeface="Times New Roman" panose="02020603050405020304" pitchFamily="18" charset="0"/>
                <a:ea typeface="Times New Roman" panose="02020603050405020304" pitchFamily="18" charset="0"/>
              </a:rPr>
              <a:t>Monoküler</a:t>
            </a:r>
            <a:r>
              <a:rPr lang="tr-TR" sz="2400" b="1">
                <a:effectLst/>
                <a:latin typeface="Times New Roman" panose="02020603050405020304" pitchFamily="18" charset="0"/>
                <a:ea typeface="Times New Roman" panose="02020603050405020304" pitchFamily="18" charset="0"/>
              </a:rPr>
              <a:t> sürücülerde görme gücü </a:t>
            </a:r>
            <a:r>
              <a:rPr lang="tr-TR" sz="2400" b="1" u="sng">
                <a:effectLst/>
                <a:latin typeface="Times New Roman" panose="02020603050405020304" pitchFamily="18" charset="0"/>
                <a:ea typeface="Times New Roman" panose="02020603050405020304" pitchFamily="18" charset="0"/>
              </a:rPr>
              <a:t>gören gözde 1,0 (tam) olmalıdır</a:t>
            </a:r>
            <a:endParaRPr lang="tr-TR" sz="2400"/>
          </a:p>
        </p:txBody>
      </p:sp>
    </p:spTree>
    <p:extLst>
      <p:ext uri="{BB962C8B-B14F-4D97-AF65-F5344CB8AC3E}">
        <p14:creationId xmlns:p14="http://schemas.microsoft.com/office/powerpoint/2010/main" val="962977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2B2309D1-3670-434A-A4B3-C36D98AA7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062" y="0"/>
            <a:ext cx="3885082" cy="5418667"/>
          </a:xfrm>
          <a:prstGeom prst="rect">
            <a:avLst/>
          </a:prstGeom>
        </p:spPr>
      </p:pic>
      <p:sp>
        <p:nvSpPr>
          <p:cNvPr id="4" name="Metin kutusu 3">
            <a:extLst>
              <a:ext uri="{FF2B5EF4-FFF2-40B4-BE49-F238E27FC236}">
                <a16:creationId xmlns:a16="http://schemas.microsoft.com/office/drawing/2014/main" xmlns="" id="{395DAC8C-C2FA-3A4B-A6D9-C4C822D07A7B}"/>
              </a:ext>
            </a:extLst>
          </p:cNvPr>
          <p:cNvSpPr txBox="1"/>
          <p:nvPr/>
        </p:nvSpPr>
        <p:spPr>
          <a:xfrm>
            <a:off x="5180881" y="2516218"/>
            <a:ext cx="1828800" cy="1828800"/>
          </a:xfrm>
          <a:prstGeom prst="rect">
            <a:avLst/>
          </a:prstGeom>
          <a:noFill/>
        </p:spPr>
        <p:txBody>
          <a:bodyPr wrap="square" rtlCol="0">
            <a:spAutoFit/>
          </a:bodyPr>
          <a:lstStyle/>
          <a:p>
            <a:pPr algn="l"/>
            <a:endParaRPr lang="tr-TR"/>
          </a:p>
        </p:txBody>
      </p:sp>
      <p:sp>
        <p:nvSpPr>
          <p:cNvPr id="5" name="Metin kutusu 4">
            <a:extLst>
              <a:ext uri="{FF2B5EF4-FFF2-40B4-BE49-F238E27FC236}">
                <a16:creationId xmlns:a16="http://schemas.microsoft.com/office/drawing/2014/main" xmlns="" id="{19C95FC3-67D1-F942-8E69-C0965247FABF}"/>
              </a:ext>
            </a:extLst>
          </p:cNvPr>
          <p:cNvSpPr txBox="1"/>
          <p:nvPr/>
        </p:nvSpPr>
        <p:spPr>
          <a:xfrm>
            <a:off x="4498641" y="5620605"/>
            <a:ext cx="4908588" cy="646331"/>
          </a:xfrm>
          <a:prstGeom prst="rect">
            <a:avLst/>
          </a:prstGeom>
          <a:noFill/>
        </p:spPr>
        <p:txBody>
          <a:bodyPr wrap="square" rtlCol="0">
            <a:spAutoFit/>
          </a:bodyPr>
          <a:lstStyle/>
          <a:p>
            <a:pPr algn="l"/>
            <a:r>
              <a:rPr lang="tr-TR" sz="3600" b="1"/>
              <a:t>SNELLEN   EŞELİ </a:t>
            </a:r>
          </a:p>
        </p:txBody>
      </p:sp>
    </p:spTree>
    <p:extLst>
      <p:ext uri="{BB962C8B-B14F-4D97-AF65-F5344CB8AC3E}">
        <p14:creationId xmlns:p14="http://schemas.microsoft.com/office/powerpoint/2010/main" val="3790002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FB53A58-9081-E54E-935C-78FB92309C79}"/>
              </a:ext>
            </a:extLst>
          </p:cNvPr>
          <p:cNvSpPr txBox="1"/>
          <p:nvPr/>
        </p:nvSpPr>
        <p:spPr>
          <a:xfrm>
            <a:off x="798320" y="574933"/>
            <a:ext cx="11586427" cy="4301306"/>
          </a:xfrm>
          <a:prstGeom prst="rect">
            <a:avLst/>
          </a:prstGeom>
          <a:noFill/>
        </p:spPr>
        <p:txBody>
          <a:bodyPr wrap="square">
            <a:spAutoFit/>
          </a:bodyPr>
          <a:lstStyle/>
          <a:p>
            <a:pPr indent="359410" algn="just">
              <a:lnSpc>
                <a:spcPts val="1200"/>
              </a:lnSpc>
              <a:spcAft>
                <a:spcPts val="0"/>
              </a:spcAft>
            </a:pPr>
            <a:r>
              <a:rPr lang="tr-TR" sz="2800" b="1">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solidFill>
                <a:srgbClr val="FF0000"/>
              </a:solidFill>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a:solidFill>
                  <a:srgbClr val="FF0000"/>
                </a:solidFill>
                <a:effectLst/>
                <a:latin typeface="Times New Roman" panose="02020603050405020304" pitchFamily="18" charset="0"/>
                <a:ea typeface="Times New Roman" panose="02020603050405020304" pitchFamily="18" charset="0"/>
              </a:rPr>
              <a:t>(3) Görme düzeltmesi</a:t>
            </a:r>
            <a:r>
              <a:rPr lang="tr-TR" sz="2800" b="1">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a:effectLst/>
                <a:latin typeface="Times New Roman" panose="02020603050405020304" pitchFamily="18" charset="0"/>
                <a:ea typeface="Times New Roman" panose="02020603050405020304" pitchFamily="18" charset="0"/>
              </a:rPr>
              <a:t>a) </a:t>
            </a:r>
            <a:r>
              <a:rPr lang="tr-TR" sz="2800" b="1" u="sng">
                <a:effectLst/>
                <a:latin typeface="Times New Roman" panose="02020603050405020304" pitchFamily="18" charset="0"/>
                <a:ea typeface="Times New Roman" panose="02020603050405020304" pitchFamily="18" charset="0"/>
              </a:rPr>
              <a:t>Gözlükle düzeltme kabul edilir.</a:t>
            </a:r>
            <a:r>
              <a:rPr lang="tr-TR" sz="2800" b="1">
                <a:effectLst/>
                <a:latin typeface="Times New Roman" panose="02020603050405020304" pitchFamily="18" charset="0"/>
                <a:ea typeface="Times New Roman" panose="02020603050405020304" pitchFamily="18" charset="0"/>
              </a:rPr>
              <a:t> Ancak araç kullanırken sürücü </a:t>
            </a: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a:effectLst/>
                <a:latin typeface="Times New Roman" panose="02020603050405020304" pitchFamily="18" charset="0"/>
                <a:ea typeface="Times New Roman" panose="02020603050405020304" pitchFamily="18" charset="0"/>
              </a:rPr>
              <a:t>gözlüğünü takmak zorundadır</a:t>
            </a:r>
            <a:r>
              <a:rPr lang="tr-TR" sz="2800" b="1" u="sng">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a:effectLst/>
                <a:latin typeface="Times New Roman" panose="02020603050405020304" pitchFamily="18" charset="0"/>
                <a:ea typeface="Times New Roman" panose="02020603050405020304" pitchFamily="18" charset="0"/>
              </a:rPr>
              <a:t>b) </a:t>
            </a:r>
            <a:r>
              <a:rPr lang="tr-TR" sz="2800" b="1" u="sng">
                <a:effectLst/>
                <a:latin typeface="Times New Roman" panose="02020603050405020304" pitchFamily="18" charset="0"/>
                <a:ea typeface="Times New Roman" panose="02020603050405020304" pitchFamily="18" charset="0"/>
              </a:rPr>
              <a:t>Kontakt lens ile düzeltme kabul edilir.</a:t>
            </a:r>
            <a:r>
              <a:rPr lang="tr-TR" sz="2800" b="1">
                <a:effectLst/>
                <a:latin typeface="Times New Roman" panose="02020603050405020304" pitchFamily="18" charset="0"/>
                <a:ea typeface="Times New Roman" panose="02020603050405020304" pitchFamily="18" charset="0"/>
              </a:rPr>
              <a:t> Ancak araç </a:t>
            </a: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800" b="1">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800" b="1">
                <a:effectLst/>
                <a:latin typeface="Times New Roman" panose="02020603050405020304" pitchFamily="18" charset="0"/>
                <a:ea typeface="Times New Roman" panose="02020603050405020304" pitchFamily="18" charset="0"/>
              </a:rPr>
              <a:t>kullanırken kontakt lenslerin takılması zorunludur</a:t>
            </a:r>
            <a:endParaRPr lang="tr-TR" sz="2800" b="1"/>
          </a:p>
        </p:txBody>
      </p:sp>
    </p:spTree>
    <p:extLst>
      <p:ext uri="{BB962C8B-B14F-4D97-AF65-F5344CB8AC3E}">
        <p14:creationId xmlns:p14="http://schemas.microsoft.com/office/powerpoint/2010/main" val="333960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37DD83BE-3568-1049-B911-308BEB8584FF}"/>
              </a:ext>
            </a:extLst>
          </p:cNvPr>
          <p:cNvSpPr txBox="1"/>
          <p:nvPr/>
        </p:nvSpPr>
        <p:spPr>
          <a:xfrm rot="10800000" flipV="1">
            <a:off x="4498640" y="531076"/>
            <a:ext cx="2511041" cy="646331"/>
          </a:xfrm>
          <a:prstGeom prst="rect">
            <a:avLst/>
          </a:prstGeom>
          <a:noFill/>
        </p:spPr>
        <p:txBody>
          <a:bodyPr wrap="square" rtlCol="0">
            <a:spAutoFit/>
          </a:bodyPr>
          <a:lstStyle/>
          <a:p>
            <a:pPr algn="l"/>
            <a:r>
              <a:rPr lang="tr-TR" sz="3600" b="1"/>
              <a:t>GİRİŞ</a:t>
            </a:r>
          </a:p>
        </p:txBody>
      </p:sp>
      <p:sp>
        <p:nvSpPr>
          <p:cNvPr id="3" name="Metin kutusu 2">
            <a:extLst>
              <a:ext uri="{FF2B5EF4-FFF2-40B4-BE49-F238E27FC236}">
                <a16:creationId xmlns:a16="http://schemas.microsoft.com/office/drawing/2014/main" xmlns="" id="{404D6712-853C-9948-8DCB-5AC2B9A918DC}"/>
              </a:ext>
            </a:extLst>
          </p:cNvPr>
          <p:cNvSpPr txBox="1"/>
          <p:nvPr/>
        </p:nvSpPr>
        <p:spPr>
          <a:xfrm>
            <a:off x="421455" y="1521124"/>
            <a:ext cx="11349090" cy="5078313"/>
          </a:xfrm>
          <a:prstGeom prst="rect">
            <a:avLst/>
          </a:prstGeom>
          <a:noFill/>
        </p:spPr>
        <p:txBody>
          <a:bodyPr wrap="square" rtlCol="0">
            <a:spAutoFit/>
          </a:bodyPr>
          <a:lstStyle/>
          <a:p>
            <a:pPr marL="342900" indent="-342900">
              <a:buFont typeface="Arial" panose="020B0604020202020204" pitchFamily="34" charset="0"/>
              <a:buChar char="•"/>
            </a:pPr>
            <a:r>
              <a:rPr lang="tr-TR" sz="2400" b="1" i="0">
                <a:solidFill>
                  <a:srgbClr val="000000"/>
                </a:solidFill>
                <a:effectLst/>
                <a:latin typeface="PT Serif"/>
              </a:rPr>
              <a:t>Muayene öncesinde kişilerin </a:t>
            </a:r>
            <a:r>
              <a:rPr lang="tr-TR" sz="2400" b="1" i="0" u="sng">
                <a:solidFill>
                  <a:srgbClr val="000000"/>
                </a:solidFill>
                <a:effectLst/>
                <a:latin typeface="PT Serif"/>
              </a:rPr>
              <a:t>E-Devlet sistemi üzerinden</a:t>
            </a:r>
            <a:r>
              <a:rPr lang="tr-TR" sz="2400" b="1" i="0">
                <a:solidFill>
                  <a:srgbClr val="000000"/>
                </a:solidFill>
                <a:effectLst/>
                <a:latin typeface="PT Serif"/>
              </a:rPr>
              <a:t> Sağlık Bakanlığı</a:t>
            </a:r>
          </a:p>
          <a:p>
            <a:r>
              <a:rPr lang="tr-TR" sz="2400" b="1" i="0">
                <a:solidFill>
                  <a:srgbClr val="FF0000"/>
                </a:solidFill>
                <a:effectLst/>
                <a:latin typeface="PT Serif"/>
              </a:rPr>
              <a:t> </a:t>
            </a:r>
            <a:r>
              <a:rPr lang="tr-TR" sz="2400" b="1" i="0">
                <a:effectLst/>
                <a:latin typeface="PT Serif"/>
                <a:hlinkClick r:id="rId2">
                  <a:extLst>
                    <a:ext uri="{A12FA001-AC4F-418D-AE19-62706E023703}">
                      <ahyp:hlinkClr xmlns:ahyp="http://schemas.microsoft.com/office/drawing/2018/hyperlinkcolor" xmlns="" val="tx"/>
                    </a:ext>
                  </a:extLst>
                </a:hlinkClick>
              </a:rPr>
              <a:t>“Sürücü Raporu Beyan Başvurusu”</a:t>
            </a:r>
            <a:r>
              <a:rPr lang="tr-TR" sz="2400" b="1" i="0">
                <a:solidFill>
                  <a:srgbClr val="FF0000"/>
                </a:solidFill>
                <a:effectLst/>
                <a:latin typeface="PT Serif"/>
              </a:rPr>
              <a:t> </a:t>
            </a:r>
            <a:r>
              <a:rPr lang="tr-TR" sz="2400" b="1" i="0">
                <a:solidFill>
                  <a:srgbClr val="000000"/>
                </a:solidFill>
                <a:effectLst/>
                <a:latin typeface="PT Serif"/>
              </a:rPr>
              <a:t>ekranından </a:t>
            </a:r>
            <a:r>
              <a:rPr lang="tr-TR" sz="2400" b="1" i="0" u="sng">
                <a:solidFill>
                  <a:srgbClr val="FF0000"/>
                </a:solidFill>
                <a:effectLst/>
                <a:latin typeface="PT Serif"/>
              </a:rPr>
              <a:t>Kişisel Sağlık Bilgi Formu</a:t>
            </a:r>
            <a:r>
              <a:rPr lang="tr-TR" sz="2400" b="1" i="0">
                <a:solidFill>
                  <a:srgbClr val="000000"/>
                </a:solidFill>
                <a:effectLst/>
                <a:latin typeface="PT Serif"/>
              </a:rPr>
              <a:t> doldurmaları gerekmektedir.</a:t>
            </a:r>
          </a:p>
          <a:p>
            <a:endParaRPr lang="tr-TR" sz="2400" b="1">
              <a:solidFill>
                <a:srgbClr val="000000"/>
              </a:solidFill>
              <a:latin typeface="PT Serif"/>
            </a:endParaRPr>
          </a:p>
          <a:p>
            <a:pPr marL="342900" indent="-342900">
              <a:buFont typeface="Arial" panose="020B0604020202020204" pitchFamily="34" charset="0"/>
              <a:buChar char="•"/>
            </a:pPr>
            <a:r>
              <a:rPr lang="tr-TR" sz="2400" b="1">
                <a:solidFill>
                  <a:srgbClr val="FF0000"/>
                </a:solidFill>
                <a:latin typeface="PT Serif"/>
              </a:rPr>
              <a:t>Sürücü raporları 4 kısımdan oluşur</a:t>
            </a:r>
            <a:r>
              <a:rPr lang="tr-TR" sz="2400" b="1">
                <a:solidFill>
                  <a:srgbClr val="000000"/>
                </a:solidFill>
                <a:latin typeface="PT Serif"/>
              </a:rPr>
              <a:t> : </a:t>
            </a:r>
          </a:p>
          <a:p>
            <a:r>
              <a:rPr lang="tr-TR" sz="2400" b="1">
                <a:solidFill>
                  <a:srgbClr val="000000"/>
                </a:solidFill>
                <a:latin typeface="PT Serif"/>
              </a:rPr>
              <a:t> 1 -</a:t>
            </a:r>
            <a:r>
              <a:rPr lang="tr-TR" sz="2400" b="1" u="sng">
                <a:solidFill>
                  <a:srgbClr val="000000"/>
                </a:solidFill>
                <a:latin typeface="PT Serif"/>
              </a:rPr>
              <a:t> </a:t>
            </a:r>
            <a:r>
              <a:rPr lang="tr-TR" sz="2400" b="1" u="sng">
                <a:solidFill>
                  <a:srgbClr val="000000"/>
                </a:solidFill>
                <a:latin typeface="Calibri" panose="020F0502020204030204" pitchFamily="34" charset="0"/>
                <a:cs typeface="Times New Roman" panose="02020603050405020304" pitchFamily="18" charset="0"/>
              </a:rPr>
              <a:t>K</a:t>
            </a:r>
            <a:r>
              <a:rPr lang="tr-TR" sz="24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imlik bilgilerinin</a:t>
            </a:r>
            <a:r>
              <a:rPr lang="tr-TR"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olduğu kısımdır.</a:t>
            </a:r>
          </a:p>
          <a:p>
            <a:r>
              <a:rPr lang="tr-TR" sz="240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2 -</a:t>
            </a:r>
            <a:r>
              <a:rPr lang="tr-TR"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400" b="1">
                <a:solidFill>
                  <a:srgbClr val="000000"/>
                </a:solidFill>
                <a:latin typeface="PT Serif"/>
              </a:rPr>
              <a:t> </a:t>
            </a:r>
            <a:r>
              <a:rPr lang="tr-TR" sz="2400" b="1" u="sng">
                <a:solidFill>
                  <a:srgbClr val="000000"/>
                </a:solidFill>
                <a:latin typeface="Calibri" panose="020F0502020204030204" pitchFamily="34" charset="0"/>
                <a:cs typeface="Times New Roman" panose="02020603050405020304" pitchFamily="18" charset="0"/>
              </a:rPr>
              <a:t>P</a:t>
            </a:r>
            <a:r>
              <a:rPr lang="tr-TR" sz="24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ratisyen/aile hekimi</a:t>
            </a:r>
            <a:r>
              <a:rPr lang="tr-TR"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tarafından doldurulacak kısımdır.</a:t>
            </a:r>
          </a:p>
          <a:p>
            <a:r>
              <a:rPr lang="tr-TR" sz="240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 3 - </a:t>
            </a:r>
            <a:r>
              <a:rPr lang="tr-TR"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Uzman hekim/uzman hekimler tarafından doldurulacak kısımdır</a:t>
            </a:r>
            <a:r>
              <a:rPr lang="tr-TR"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400" b="1">
                <a:solidFill>
                  <a:srgbClr val="000000"/>
                </a:solidFill>
                <a:latin typeface="Calibri" panose="020F0502020204030204" pitchFamily="34" charset="0"/>
                <a:cs typeface="Times New Roman" panose="02020603050405020304" pitchFamily="18" charset="0"/>
              </a:rPr>
              <a:t> </a:t>
            </a:r>
          </a:p>
          <a:p>
            <a:r>
              <a:rPr lang="tr-TR" sz="2400" b="1">
                <a:solidFill>
                  <a:srgbClr val="000000"/>
                </a:solidFill>
                <a:latin typeface="Calibri" panose="020F0502020204030204" pitchFamily="34" charset="0"/>
                <a:cs typeface="Times New Roman" panose="02020603050405020304" pitchFamily="18" charset="0"/>
              </a:rPr>
              <a:t> 4 -  </a:t>
            </a:r>
            <a:r>
              <a:rPr lang="tr-TR" sz="24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Özel tertibatlı motorlu araç kullanılması gereken </a:t>
            </a:r>
            <a:r>
              <a:rPr lang="tr-TR"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durumlarda komisyon tarafından doldurulacak kısımdır. </a:t>
            </a:r>
          </a:p>
          <a:p>
            <a:endParaRPr lang="tr-TR" sz="2400" b="1">
              <a:solidFill>
                <a:srgbClr val="000000"/>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sz="2400" b="1"/>
              <a:t>Sürücü rapoları hekim tarafından  </a:t>
            </a:r>
            <a:r>
              <a:rPr lang="tr-TR" sz="2400" b="1" u="sng">
                <a:solidFill>
                  <a:srgbClr val="FF0000"/>
                </a:solidFill>
              </a:rPr>
              <a:t>E-SÜRÜCÜ RAPORU BİLEŞENİ </a:t>
            </a:r>
            <a:r>
              <a:rPr lang="tr-TR" sz="2400" b="1" u="sng"/>
              <a:t>kullanarak oluşturulur</a:t>
            </a:r>
          </a:p>
          <a:p>
            <a:endParaRPr lang="tr-TR"/>
          </a:p>
          <a:p>
            <a:endParaRPr lang="tr-TR"/>
          </a:p>
        </p:txBody>
      </p:sp>
    </p:spTree>
    <p:extLst>
      <p:ext uri="{BB962C8B-B14F-4D97-AF65-F5344CB8AC3E}">
        <p14:creationId xmlns:p14="http://schemas.microsoft.com/office/powerpoint/2010/main" val="3061332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D143411-24C0-1C40-99BA-9E91E14985F3}"/>
              </a:ext>
            </a:extLst>
          </p:cNvPr>
          <p:cNvSpPr txBox="1"/>
          <p:nvPr/>
        </p:nvSpPr>
        <p:spPr>
          <a:xfrm>
            <a:off x="3484559" y="712015"/>
            <a:ext cx="9262309" cy="279885"/>
          </a:xfrm>
          <a:prstGeom prst="rect">
            <a:avLst/>
          </a:prstGeom>
          <a:noFill/>
        </p:spPr>
        <p:txBody>
          <a:bodyPr wrap="square">
            <a:spAutoFit/>
          </a:bodyPr>
          <a:lstStyle/>
          <a:p>
            <a:pPr indent="359410" algn="just">
              <a:lnSpc>
                <a:spcPts val="1200"/>
              </a:lnSpc>
              <a:spcAft>
                <a:spcPts val="0"/>
              </a:spcAft>
            </a:pPr>
            <a:r>
              <a:rPr lang="tr-TR" sz="2400" b="1" u="sng">
                <a:solidFill>
                  <a:srgbClr val="FF0000"/>
                </a:solidFill>
                <a:effectLst/>
                <a:latin typeface="Times New Roman" panose="02020603050405020304" pitchFamily="18" charset="0"/>
                <a:ea typeface="Times New Roman" panose="02020603050405020304" pitchFamily="18" charset="0"/>
              </a:rPr>
              <a:t>GÖRME  ALANI </a:t>
            </a:r>
            <a:r>
              <a:rPr lang="tr-TR" sz="2400" b="1" u="sng">
                <a:solidFill>
                  <a:srgbClr val="FF0000"/>
                </a:solidFill>
                <a:latin typeface="Times New Roman" panose="02020603050405020304" pitchFamily="18" charset="0"/>
                <a:ea typeface="Times New Roman" panose="02020603050405020304" pitchFamily="18" charset="0"/>
              </a:rPr>
              <a:t>:</a:t>
            </a:r>
            <a:r>
              <a:rPr lang="tr-TR" sz="1800">
                <a:effectLst/>
                <a:latin typeface="Times New Roman" panose="02020603050405020304" pitchFamily="18" charset="0"/>
                <a:ea typeface="Times New Roman" panose="02020603050405020304" pitchFamily="18" charset="0"/>
              </a:rPr>
              <a:t> </a:t>
            </a:r>
            <a:endParaRPr lang="tr-TR" sz="3200">
              <a:effectLst/>
              <a:latin typeface="Times New Roman" panose="02020603050405020304" pitchFamily="18" charset="0"/>
              <a:ea typeface="Times New Roman" panose="02020603050405020304" pitchFamily="18" charset="0"/>
            </a:endParaRPr>
          </a:p>
        </p:txBody>
      </p:sp>
      <p:sp>
        <p:nvSpPr>
          <p:cNvPr id="5" name="Metin kutusu 4">
            <a:extLst>
              <a:ext uri="{FF2B5EF4-FFF2-40B4-BE49-F238E27FC236}">
                <a16:creationId xmlns:a16="http://schemas.microsoft.com/office/drawing/2014/main" xmlns="" id="{38E79D3E-D01E-4746-BD7C-071FF667838A}"/>
              </a:ext>
            </a:extLst>
          </p:cNvPr>
          <p:cNvSpPr txBox="1"/>
          <p:nvPr/>
        </p:nvSpPr>
        <p:spPr>
          <a:xfrm>
            <a:off x="776744" y="1639794"/>
            <a:ext cx="12632874" cy="3357650"/>
          </a:xfrm>
          <a:prstGeom prst="rect">
            <a:avLst/>
          </a:prstGeom>
          <a:noFill/>
        </p:spPr>
        <p:txBody>
          <a:bodyPr wrap="square">
            <a:spAutoFit/>
          </a:bodyPr>
          <a:lstStyle/>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         a) </a:t>
            </a:r>
            <a:r>
              <a:rPr lang="tr-TR" sz="2400" u="sng">
                <a:effectLst/>
                <a:latin typeface="Times New Roman" panose="02020603050405020304" pitchFamily="18" charset="0"/>
                <a:ea typeface="Times New Roman" panose="02020603050405020304" pitchFamily="18" charset="0"/>
              </a:rPr>
              <a:t>Santral 20 derece içerisinde skotom olmamalıdır.</a:t>
            </a:r>
            <a:r>
              <a:rPr lang="tr-TR" sz="24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latin typeface="Times New Roman" panose="02020603050405020304" pitchFamily="18" charset="0"/>
                <a:ea typeface="Times New Roman" panose="02020603050405020304" pitchFamily="18" charset="0"/>
              </a:rPr>
              <a:t>         </a:t>
            </a:r>
            <a:r>
              <a:rPr lang="tr-TR" sz="2400">
                <a:effectLst/>
                <a:latin typeface="Times New Roman" panose="02020603050405020304" pitchFamily="18" charset="0"/>
                <a:ea typeface="Times New Roman" panose="02020603050405020304" pitchFamily="18" charset="0"/>
              </a:rPr>
              <a:t>b) </a:t>
            </a:r>
            <a:r>
              <a:rPr lang="tr-TR" sz="2400" u="sng">
                <a:effectLst/>
                <a:latin typeface="Times New Roman" panose="02020603050405020304" pitchFamily="18" charset="0"/>
                <a:ea typeface="Times New Roman" panose="02020603050405020304" pitchFamily="18" charset="0"/>
              </a:rPr>
              <a:t>Periferik</a:t>
            </a:r>
            <a:r>
              <a:rPr lang="tr-TR" sz="2400">
                <a:effectLst/>
                <a:latin typeface="Times New Roman" panose="02020603050405020304" pitchFamily="18" charset="0"/>
                <a:ea typeface="Times New Roman" panose="02020603050405020304" pitchFamily="18" charset="0"/>
              </a:rPr>
              <a:t> </a:t>
            </a:r>
            <a:r>
              <a:rPr lang="tr-TR" sz="2400" u="sng">
                <a:effectLst/>
                <a:latin typeface="Times New Roman" panose="02020603050405020304" pitchFamily="18" charset="0"/>
                <a:ea typeface="Times New Roman" panose="02020603050405020304" pitchFamily="18" charset="0"/>
              </a:rPr>
              <a:t>görme</a:t>
            </a:r>
            <a:r>
              <a:rPr lang="tr-TR" sz="2400">
                <a:effectLst/>
                <a:latin typeface="Times New Roman" panose="02020603050405020304" pitchFamily="18" charset="0"/>
                <a:ea typeface="Times New Roman" panose="02020603050405020304" pitchFamily="18" charset="0"/>
              </a:rPr>
              <a:t> </a:t>
            </a:r>
            <a:r>
              <a:rPr lang="tr-TR" sz="2400" u="sng">
                <a:effectLst/>
                <a:latin typeface="Times New Roman" panose="02020603050405020304" pitchFamily="18" charset="0"/>
                <a:ea typeface="Times New Roman" panose="02020603050405020304" pitchFamily="18" charset="0"/>
              </a:rPr>
              <a:t>alanı</a:t>
            </a:r>
            <a:r>
              <a:rPr lang="tr-TR" sz="2400">
                <a:effectLst/>
                <a:latin typeface="Times New Roman" panose="02020603050405020304" pitchFamily="18" charset="0"/>
                <a:ea typeface="Times New Roman" panose="02020603050405020304" pitchFamily="18" charset="0"/>
              </a:rPr>
              <a:t>; yatay düzlemde her iki gözde ayrı ayrı görme alanı </a:t>
            </a:r>
          </a:p>
          <a:p>
            <a:pPr indent="359410" algn="just">
              <a:lnSpc>
                <a:spcPts val="1200"/>
              </a:lnSpc>
              <a:spcAft>
                <a:spcPts val="0"/>
              </a:spcAft>
            </a:pPr>
            <a:endParaRPr lang="tr-TR" sz="2400"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u="sng">
                <a:effectLst/>
                <a:latin typeface="Times New Roman" panose="02020603050405020304" pitchFamily="18" charset="0"/>
                <a:ea typeface="Times New Roman" panose="02020603050405020304" pitchFamily="18" charset="0"/>
              </a:rPr>
              <a:t>120</a:t>
            </a:r>
            <a:r>
              <a:rPr lang="tr-TR" sz="2400">
                <a:effectLst/>
                <a:latin typeface="Times New Roman" panose="02020603050405020304" pitchFamily="18" charset="0"/>
                <a:ea typeface="Times New Roman" panose="02020603050405020304" pitchFamily="18" charset="0"/>
              </a:rPr>
              <a:t> </a:t>
            </a:r>
            <a:r>
              <a:rPr lang="tr-TR" sz="2400" u="sng">
                <a:effectLst/>
                <a:latin typeface="Times New Roman" panose="02020603050405020304" pitchFamily="18" charset="0"/>
                <a:ea typeface="Times New Roman" panose="02020603050405020304" pitchFamily="18" charset="0"/>
              </a:rPr>
              <a:t>dereceden daha</a:t>
            </a:r>
            <a:r>
              <a:rPr lang="tr-TR" sz="2400">
                <a:effectLst/>
                <a:latin typeface="Times New Roman" panose="02020603050405020304" pitchFamily="18" charset="0"/>
                <a:ea typeface="Times New Roman" panose="02020603050405020304" pitchFamily="18" charset="0"/>
              </a:rPr>
              <a:t> </a:t>
            </a:r>
            <a:r>
              <a:rPr lang="tr-TR" sz="2400" u="sng">
                <a:effectLst/>
                <a:latin typeface="Times New Roman" panose="02020603050405020304" pitchFamily="18" charset="0"/>
                <a:ea typeface="Times New Roman" panose="02020603050405020304" pitchFamily="18" charset="0"/>
              </a:rPr>
              <a:t>az</a:t>
            </a:r>
            <a:r>
              <a:rPr lang="tr-TR" sz="2400">
                <a:effectLst/>
                <a:latin typeface="Times New Roman" panose="02020603050405020304" pitchFamily="18" charset="0"/>
                <a:ea typeface="Times New Roman" panose="02020603050405020304" pitchFamily="18" charset="0"/>
              </a:rPr>
              <a:t> </a:t>
            </a:r>
            <a:r>
              <a:rPr lang="tr-TR" sz="2400" u="sng">
                <a:effectLst/>
                <a:latin typeface="Times New Roman" panose="02020603050405020304" pitchFamily="18" charset="0"/>
                <a:ea typeface="Times New Roman" panose="02020603050405020304" pitchFamily="18" charset="0"/>
              </a:rPr>
              <a:t>olamaz</a:t>
            </a:r>
            <a:r>
              <a:rPr lang="tr-TR" sz="24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a:t>
            </a:r>
          </a:p>
          <a:p>
            <a:pPr indent="359410" algn="just">
              <a:lnSpc>
                <a:spcPts val="1200"/>
              </a:lnSpc>
              <a:spcAft>
                <a:spcPts val="0"/>
              </a:spcAft>
            </a:pPr>
            <a:r>
              <a:rPr lang="tr-TR" sz="2400">
                <a:latin typeface="Times New Roman" panose="02020603050405020304" pitchFamily="18" charset="0"/>
                <a:ea typeface="Times New Roman" panose="02020603050405020304" pitchFamily="18" charset="0"/>
              </a:rPr>
              <a:t>            </a:t>
            </a:r>
            <a:r>
              <a:rPr lang="tr-TR" sz="2400">
                <a:effectLst/>
                <a:latin typeface="Times New Roman" panose="02020603050405020304" pitchFamily="18" charset="0"/>
                <a:ea typeface="Times New Roman" panose="02020603050405020304" pitchFamily="18" charset="0"/>
              </a:rPr>
              <a:t>1) </a:t>
            </a:r>
            <a:r>
              <a:rPr lang="tr-TR" sz="2400" u="sng">
                <a:effectLst/>
                <a:latin typeface="Times New Roman" panose="02020603050405020304" pitchFamily="18" charset="0"/>
                <a:ea typeface="Times New Roman" panose="02020603050405020304" pitchFamily="18" charset="0"/>
              </a:rPr>
              <a:t>Santral 20 dereceye kadar olan alanda kayıp olmamalıdır.</a:t>
            </a: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latin typeface="Times New Roman" panose="02020603050405020304" pitchFamily="18" charset="0"/>
                <a:ea typeface="Times New Roman" panose="02020603050405020304" pitchFamily="18" charset="0"/>
              </a:rPr>
              <a:t>            </a:t>
            </a:r>
            <a:r>
              <a:rPr lang="tr-TR" sz="2400">
                <a:effectLst/>
                <a:latin typeface="Times New Roman" panose="02020603050405020304" pitchFamily="18" charset="0"/>
                <a:ea typeface="Times New Roman" panose="02020603050405020304" pitchFamily="18" charset="0"/>
              </a:rPr>
              <a:t>2) Binoküler homonium </a:t>
            </a:r>
            <a:r>
              <a:rPr lang="tr-TR" sz="2400">
                <a:latin typeface="Times New Roman" panose="02020603050405020304" pitchFamily="18" charset="0"/>
                <a:ea typeface="Times New Roman" panose="02020603050405020304" pitchFamily="18" charset="0"/>
              </a:rPr>
              <a:t>,</a:t>
            </a:r>
            <a:r>
              <a:rPr lang="tr-TR" sz="2400">
                <a:effectLst/>
                <a:latin typeface="Times New Roman" panose="02020603050405020304" pitchFamily="18" charset="0"/>
                <a:ea typeface="Times New Roman" panose="02020603050405020304" pitchFamily="18" charset="0"/>
              </a:rPr>
              <a:t> bitemporal defektler-hemianopik</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 ya da kadranopik defektler sürüş için güvenli kabul edilmez ve </a:t>
            </a: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bu şahıslar sürücü olamaz.</a:t>
            </a:r>
          </a:p>
        </p:txBody>
      </p:sp>
    </p:spTree>
    <p:extLst>
      <p:ext uri="{BB962C8B-B14F-4D97-AF65-F5344CB8AC3E}">
        <p14:creationId xmlns:p14="http://schemas.microsoft.com/office/powerpoint/2010/main" val="2566591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11E6A8E-37A0-E94F-A48E-25CFF0DE842E}"/>
              </a:ext>
            </a:extLst>
          </p:cNvPr>
          <p:cNvSpPr txBox="1"/>
          <p:nvPr/>
        </p:nvSpPr>
        <p:spPr>
          <a:xfrm rot="10800000" flipV="1">
            <a:off x="1521122" y="1456450"/>
            <a:ext cx="10151611" cy="279885"/>
          </a:xfrm>
          <a:prstGeom prst="rect">
            <a:avLst/>
          </a:prstGeom>
          <a:noFill/>
        </p:spPr>
        <p:txBody>
          <a:bodyPr wrap="square">
            <a:spAutoFit/>
          </a:bodyPr>
          <a:lstStyle/>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p) Renk körlüğü (Herhangi bir koşul aranmadan sürücü olabilirler.),</a:t>
            </a:r>
          </a:p>
        </p:txBody>
      </p:sp>
      <p:sp>
        <p:nvSpPr>
          <p:cNvPr id="5" name="Metin kutusu 4">
            <a:extLst>
              <a:ext uri="{FF2B5EF4-FFF2-40B4-BE49-F238E27FC236}">
                <a16:creationId xmlns:a16="http://schemas.microsoft.com/office/drawing/2014/main" xmlns="" id="{9CE7BEF4-CA25-3842-9F74-CF9614C2A863}"/>
              </a:ext>
            </a:extLst>
          </p:cNvPr>
          <p:cNvSpPr txBox="1"/>
          <p:nvPr/>
        </p:nvSpPr>
        <p:spPr>
          <a:xfrm>
            <a:off x="1521122" y="2441692"/>
            <a:ext cx="10761857" cy="279885"/>
          </a:xfrm>
          <a:prstGeom prst="rect">
            <a:avLst/>
          </a:prstGeom>
          <a:noFill/>
        </p:spPr>
        <p:txBody>
          <a:bodyPr wrap="square">
            <a:spAutoFit/>
          </a:bodyPr>
          <a:lstStyle/>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r) Gece körlüğü (tavuk karası) olmamalıdır,</a:t>
            </a:r>
          </a:p>
        </p:txBody>
      </p:sp>
      <p:sp>
        <p:nvSpPr>
          <p:cNvPr id="7" name="Metin kutusu 6">
            <a:extLst>
              <a:ext uri="{FF2B5EF4-FFF2-40B4-BE49-F238E27FC236}">
                <a16:creationId xmlns:a16="http://schemas.microsoft.com/office/drawing/2014/main" xmlns="" id="{042C2627-3F15-D642-B6DF-FB06E7FCCACD}"/>
              </a:ext>
            </a:extLst>
          </p:cNvPr>
          <p:cNvSpPr txBox="1"/>
          <p:nvPr/>
        </p:nvSpPr>
        <p:spPr>
          <a:xfrm>
            <a:off x="1882523" y="3179645"/>
            <a:ext cx="8183498" cy="461665"/>
          </a:xfrm>
          <a:prstGeom prst="rect">
            <a:avLst/>
          </a:prstGeom>
          <a:noFill/>
        </p:spPr>
        <p:txBody>
          <a:bodyPr wrap="square">
            <a:spAutoFit/>
          </a:bodyPr>
          <a:lstStyle/>
          <a:p>
            <a:r>
              <a:rPr lang="tr-TR" sz="2400" b="1">
                <a:effectLst/>
                <a:latin typeface="Calibri" panose="020F0502020204030204" pitchFamily="34" charset="0"/>
                <a:ea typeface="Times New Roman" panose="02020603050405020304" pitchFamily="18" charset="0"/>
                <a:cs typeface="Times New Roman" panose="02020603050405020304" pitchFamily="18" charset="0"/>
              </a:rPr>
              <a:t>s) Derinlik duyusunun normal  olmalıdır.</a:t>
            </a:r>
            <a:endParaRPr lang="tr-TR" sz="2400" b="1"/>
          </a:p>
        </p:txBody>
      </p:sp>
      <p:sp>
        <p:nvSpPr>
          <p:cNvPr id="13" name="Metin kutusu 12">
            <a:extLst>
              <a:ext uri="{FF2B5EF4-FFF2-40B4-BE49-F238E27FC236}">
                <a16:creationId xmlns:a16="http://schemas.microsoft.com/office/drawing/2014/main" xmlns="" id="{D274EE06-16BF-9F46-9ABD-F2EF88047C5F}"/>
              </a:ext>
            </a:extLst>
          </p:cNvPr>
          <p:cNvSpPr txBox="1"/>
          <p:nvPr/>
        </p:nvSpPr>
        <p:spPr>
          <a:xfrm>
            <a:off x="1521122" y="4239320"/>
            <a:ext cx="8590751" cy="279885"/>
          </a:xfrm>
          <a:prstGeom prst="rect">
            <a:avLst/>
          </a:prstGeom>
          <a:noFill/>
        </p:spPr>
        <p:txBody>
          <a:bodyPr wrap="square">
            <a:spAutoFit/>
          </a:bodyPr>
          <a:lstStyle/>
          <a:p>
            <a:pPr indent="359410" algn="just">
              <a:lnSpc>
                <a:spcPts val="1200"/>
              </a:lnSpc>
              <a:spcAft>
                <a:spcPts val="0"/>
              </a:spcAft>
            </a:pPr>
            <a:r>
              <a:rPr lang="tr-TR" sz="2400" b="1">
                <a:effectLst/>
                <a:latin typeface="Times New Roman" panose="02020603050405020304" pitchFamily="18" charset="0"/>
                <a:ea typeface="Times New Roman" panose="02020603050405020304" pitchFamily="18" charset="0"/>
              </a:rPr>
              <a:t>ş) Pitozis-hemipitozis</a:t>
            </a:r>
            <a:r>
              <a:rPr lang="tr-TR" sz="1800">
                <a:effectLst/>
                <a:latin typeface="Times New Roman" panose="02020603050405020304" pitchFamily="18" charset="0"/>
                <a:ea typeface="Times New Roman" panose="02020603050405020304" pitchFamily="18" charset="0"/>
              </a:rPr>
              <a:t>,</a:t>
            </a:r>
            <a:endParaRPr lang="tr-TR" sz="3200">
              <a:effectLst/>
              <a:latin typeface="Times New Roman" panose="02020603050405020304" pitchFamily="18" charset="0"/>
              <a:ea typeface="Times New Roman" panose="02020603050405020304" pitchFamily="18" charset="0"/>
            </a:endParaRPr>
          </a:p>
        </p:txBody>
      </p:sp>
      <p:sp>
        <p:nvSpPr>
          <p:cNvPr id="15" name="Metin kutusu 14">
            <a:extLst>
              <a:ext uri="{FF2B5EF4-FFF2-40B4-BE49-F238E27FC236}">
                <a16:creationId xmlns:a16="http://schemas.microsoft.com/office/drawing/2014/main" xmlns="" id="{DD9779F8-C179-3E49-B0C1-A22A162C64BC}"/>
              </a:ext>
            </a:extLst>
          </p:cNvPr>
          <p:cNvSpPr txBox="1"/>
          <p:nvPr/>
        </p:nvSpPr>
        <p:spPr>
          <a:xfrm>
            <a:off x="4503134" y="4239320"/>
            <a:ext cx="9396443" cy="723468"/>
          </a:xfrm>
          <a:prstGeom prst="rect">
            <a:avLst/>
          </a:prstGeom>
          <a:noFill/>
        </p:spPr>
        <p:txBody>
          <a:bodyPr wrap="square">
            <a:spAutoFit/>
          </a:bodyPr>
          <a:lstStyle/>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 </a:t>
            </a:r>
            <a:r>
              <a:rPr lang="tr-TR" sz="1800" u="sng">
                <a:effectLst/>
                <a:latin typeface="Times New Roman" panose="02020603050405020304" pitchFamily="18" charset="0"/>
                <a:ea typeface="Times New Roman" panose="02020603050405020304" pitchFamily="18" charset="0"/>
              </a:rPr>
              <a:t>iki gözünde tam pitozisi olanlara sürücü belgesi verilmez</a:t>
            </a:r>
            <a:r>
              <a:rPr lang="tr-TR" sz="18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u="sng">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u="sng">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1800" u="sng">
                <a:effectLst/>
                <a:latin typeface="Times New Roman" panose="02020603050405020304" pitchFamily="18" charset="0"/>
                <a:ea typeface="Times New Roman" panose="02020603050405020304" pitchFamily="18" charset="0"/>
              </a:rPr>
              <a:t>Tek taraflı pitozisi olup pupili kapalı kişiler monoküler gibi işlem görür.</a:t>
            </a:r>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0771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DAE2729-378A-304E-A02A-BE078F2F874B}"/>
              </a:ext>
            </a:extLst>
          </p:cNvPr>
          <p:cNvSpPr txBox="1"/>
          <p:nvPr/>
        </p:nvSpPr>
        <p:spPr>
          <a:xfrm>
            <a:off x="159841" y="748240"/>
            <a:ext cx="10960717" cy="261803"/>
          </a:xfrm>
          <a:prstGeom prst="rect">
            <a:avLst/>
          </a:prstGeom>
          <a:noFill/>
        </p:spPr>
        <p:txBody>
          <a:bodyPr wrap="square">
            <a:spAutoFit/>
          </a:bodyPr>
          <a:lstStyle/>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(9) </a:t>
            </a:r>
            <a:r>
              <a:rPr lang="tr-TR" sz="1800" b="1" u="sng">
                <a:effectLst/>
                <a:latin typeface="Times New Roman" panose="02020603050405020304" pitchFamily="18" charset="0"/>
                <a:ea typeface="Times New Roman" panose="02020603050405020304" pitchFamily="18" charset="0"/>
              </a:rPr>
              <a:t>DİPLOPİ </a:t>
            </a:r>
            <a:r>
              <a:rPr lang="tr-TR" sz="1800" u="sng">
                <a:effectLst/>
                <a:latin typeface="Times New Roman" panose="02020603050405020304" pitchFamily="18" charset="0"/>
                <a:ea typeface="Times New Roman" panose="02020603050405020304" pitchFamily="18" charset="0"/>
              </a:rPr>
              <a:t>ve </a:t>
            </a:r>
            <a:r>
              <a:rPr lang="tr-TR" sz="1800" b="1" u="sng">
                <a:effectLst/>
                <a:latin typeface="Times New Roman" panose="02020603050405020304" pitchFamily="18" charset="0"/>
                <a:ea typeface="Times New Roman" panose="02020603050405020304" pitchFamily="18" charset="0"/>
              </a:rPr>
              <a:t>PARALİTİK ŞAŞILIĞI</a:t>
            </a:r>
            <a:r>
              <a:rPr lang="tr-TR" sz="1800" u="sng">
                <a:effectLst/>
                <a:latin typeface="Times New Roman" panose="02020603050405020304" pitchFamily="18" charset="0"/>
                <a:ea typeface="Times New Roman" panose="02020603050405020304" pitchFamily="18" charset="0"/>
              </a:rPr>
              <a:t> olanlara </a:t>
            </a:r>
            <a:r>
              <a:rPr lang="tr-TR" sz="1800">
                <a:effectLst/>
                <a:latin typeface="Times New Roman" panose="02020603050405020304" pitchFamily="18" charset="0"/>
                <a:ea typeface="Times New Roman" panose="02020603050405020304" pitchFamily="18" charset="0"/>
              </a:rPr>
              <a:t>görme  dereceleri ne olursa olsun </a:t>
            </a:r>
            <a:r>
              <a:rPr lang="tr-TR" sz="1800" u="sng">
                <a:effectLst/>
                <a:latin typeface="Times New Roman" panose="02020603050405020304" pitchFamily="18" charset="0"/>
                <a:ea typeface="Times New Roman" panose="02020603050405020304" pitchFamily="18" charset="0"/>
              </a:rPr>
              <a:t>sürücü belgesi verilmez</a:t>
            </a:r>
            <a:r>
              <a:rPr lang="tr-TR" sz="1800">
                <a:effectLst/>
                <a:latin typeface="Times New Roman" panose="02020603050405020304" pitchFamily="18" charset="0"/>
                <a:ea typeface="Times New Roman" panose="02020603050405020304" pitchFamily="18" charset="0"/>
              </a:rPr>
              <a:t>.</a:t>
            </a:r>
            <a:endParaRPr lang="tr-TR" sz="3200">
              <a:effectLst/>
              <a:latin typeface="Times New Roman" panose="02020603050405020304" pitchFamily="18" charset="0"/>
              <a:ea typeface="Times New Roman" panose="02020603050405020304" pitchFamily="18" charset="0"/>
            </a:endParaRPr>
          </a:p>
        </p:txBody>
      </p:sp>
      <p:sp>
        <p:nvSpPr>
          <p:cNvPr id="5" name="Metin kutusu 4">
            <a:extLst>
              <a:ext uri="{FF2B5EF4-FFF2-40B4-BE49-F238E27FC236}">
                <a16:creationId xmlns:a16="http://schemas.microsoft.com/office/drawing/2014/main" xmlns="" id="{7D78170B-D733-3240-AF82-46C43E7ADB86}"/>
              </a:ext>
            </a:extLst>
          </p:cNvPr>
          <p:cNvSpPr txBox="1"/>
          <p:nvPr/>
        </p:nvSpPr>
        <p:spPr>
          <a:xfrm>
            <a:off x="399160" y="2779513"/>
            <a:ext cx="8927878" cy="369332"/>
          </a:xfrm>
          <a:prstGeom prst="rect">
            <a:avLst/>
          </a:prstGeom>
          <a:noFill/>
        </p:spPr>
        <p:txBody>
          <a:bodyPr wrap="square">
            <a:spAutoFit/>
          </a:bodyPr>
          <a:lstStyle/>
          <a:p>
            <a:r>
              <a:rPr lang="tr-TR" sz="1800">
                <a:effectLst/>
                <a:latin typeface="Calibri" panose="020F0502020204030204" pitchFamily="34" charset="0"/>
                <a:ea typeface="Times New Roman" panose="02020603050405020304" pitchFamily="18" charset="0"/>
                <a:cs typeface="Times New Roman" panose="02020603050405020304" pitchFamily="18" charset="0"/>
              </a:rPr>
              <a:t>,</a:t>
            </a:r>
            <a:endParaRPr lang="tr-TR"/>
          </a:p>
        </p:txBody>
      </p:sp>
      <p:sp>
        <p:nvSpPr>
          <p:cNvPr id="9" name="Metin kutusu 8">
            <a:extLst>
              <a:ext uri="{FF2B5EF4-FFF2-40B4-BE49-F238E27FC236}">
                <a16:creationId xmlns:a16="http://schemas.microsoft.com/office/drawing/2014/main" xmlns="" id="{3DF1E3C6-86F2-874E-87CD-40131279E5A7}"/>
              </a:ext>
            </a:extLst>
          </p:cNvPr>
          <p:cNvSpPr txBox="1"/>
          <p:nvPr/>
        </p:nvSpPr>
        <p:spPr>
          <a:xfrm>
            <a:off x="0" y="1791009"/>
            <a:ext cx="11280401" cy="303929"/>
          </a:xfrm>
          <a:prstGeom prst="rect">
            <a:avLst/>
          </a:prstGeom>
          <a:noFill/>
        </p:spPr>
        <p:txBody>
          <a:bodyPr wrap="square">
            <a:spAutoFit/>
          </a:bodyPr>
          <a:lstStyle/>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  (11) </a:t>
            </a:r>
            <a:r>
              <a:rPr lang="tr-TR" sz="1800" b="1" u="sng">
                <a:effectLst/>
                <a:latin typeface="Times New Roman" panose="02020603050405020304" pitchFamily="18" charset="0"/>
                <a:ea typeface="Times New Roman" panose="02020603050405020304" pitchFamily="18" charset="0"/>
              </a:rPr>
              <a:t>BLEFAROSPAZM </a:t>
            </a:r>
            <a:r>
              <a:rPr lang="tr-TR" sz="1800">
                <a:effectLst/>
                <a:latin typeface="Times New Roman" panose="02020603050405020304" pitchFamily="18" charset="0"/>
                <a:ea typeface="Times New Roman" panose="02020603050405020304" pitchFamily="18" charset="0"/>
              </a:rPr>
              <a:t>;</a:t>
            </a:r>
            <a:r>
              <a:rPr lang="tr-TR" sz="3200">
                <a:latin typeface="Times New Roman" panose="02020603050405020304" pitchFamily="18" charset="0"/>
                <a:ea typeface="Times New Roman" panose="02020603050405020304" pitchFamily="18" charset="0"/>
              </a:rPr>
              <a:t> </a:t>
            </a:r>
            <a:r>
              <a:rPr lang="tr-TR" sz="1800">
                <a:effectLst/>
                <a:latin typeface="Times New Roman" panose="02020603050405020304" pitchFamily="18" charset="0"/>
                <a:ea typeface="Times New Roman" panose="02020603050405020304" pitchFamily="18" charset="0"/>
              </a:rPr>
              <a:t>a) </a:t>
            </a:r>
            <a:r>
              <a:rPr lang="tr-TR" sz="1800" u="sng">
                <a:effectLst/>
                <a:latin typeface="Times New Roman" panose="02020603050405020304" pitchFamily="18" charset="0"/>
                <a:ea typeface="Times New Roman" panose="02020603050405020304" pitchFamily="18" charset="0"/>
              </a:rPr>
              <a:t>Hafif (1 dakikada 5 kez oluşan) olduğu durumlarda sürücü belgesi verilir.</a:t>
            </a:r>
            <a:endParaRPr lang="tr-TR" sz="3200">
              <a:effectLst/>
              <a:latin typeface="Times New Roman" panose="02020603050405020304" pitchFamily="18" charset="0"/>
              <a:ea typeface="Times New Roman" panose="02020603050405020304" pitchFamily="18" charset="0"/>
            </a:endParaRPr>
          </a:p>
        </p:txBody>
      </p:sp>
      <p:sp>
        <p:nvSpPr>
          <p:cNvPr id="11" name="Metin kutusu 10">
            <a:extLst>
              <a:ext uri="{FF2B5EF4-FFF2-40B4-BE49-F238E27FC236}">
                <a16:creationId xmlns:a16="http://schemas.microsoft.com/office/drawing/2014/main" xmlns="" id="{A38C86AE-2255-204D-A371-3DC59068E346}"/>
              </a:ext>
            </a:extLst>
          </p:cNvPr>
          <p:cNvSpPr txBox="1"/>
          <p:nvPr/>
        </p:nvSpPr>
        <p:spPr>
          <a:xfrm rot="10800000" flipV="1">
            <a:off x="-49983" y="2199424"/>
            <a:ext cx="11167131" cy="877356"/>
          </a:xfrm>
          <a:prstGeom prst="rect">
            <a:avLst/>
          </a:prstGeom>
          <a:noFill/>
        </p:spPr>
        <p:txBody>
          <a:bodyPr wrap="square">
            <a:spAutoFit/>
          </a:bodyPr>
          <a:lstStyle/>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18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    (13)</a:t>
            </a:r>
            <a:r>
              <a:rPr lang="tr-TR" sz="1800" u="sng">
                <a:effectLst/>
                <a:latin typeface="Times New Roman" panose="02020603050405020304" pitchFamily="18" charset="0"/>
                <a:ea typeface="Times New Roman" panose="02020603050405020304" pitchFamily="18" charset="0"/>
              </a:rPr>
              <a:t> </a:t>
            </a:r>
            <a:r>
              <a:rPr lang="tr-TR" b="1" u="sng">
                <a:latin typeface="Times New Roman" panose="02020603050405020304" pitchFamily="18" charset="0"/>
                <a:ea typeface="Times New Roman" panose="02020603050405020304" pitchFamily="18" charset="0"/>
              </a:rPr>
              <a:t>AFAKİ </a:t>
            </a:r>
            <a:r>
              <a:rPr lang="tr-TR" sz="1800" u="sng">
                <a:effectLst/>
                <a:latin typeface="Times New Roman" panose="02020603050405020304" pitchFamily="18" charset="0"/>
                <a:ea typeface="Times New Roman" panose="02020603050405020304" pitchFamily="18" charset="0"/>
              </a:rPr>
              <a:t>;  a) Tek veya iki taraflı afak olanlara ikinci grup sürücü belgesi verilmez</a:t>
            </a:r>
            <a:r>
              <a:rPr lang="tr-TR" sz="1800">
                <a:effectLst/>
                <a:latin typeface="Times New Roman" panose="02020603050405020304" pitchFamily="18" charset="0"/>
                <a:ea typeface="Times New Roman" panose="02020603050405020304" pitchFamily="18" charset="0"/>
              </a:rPr>
              <a:t>.</a:t>
            </a:r>
            <a:endParaRPr lang="tr-TR" sz="3200">
              <a:effectLst/>
              <a:latin typeface="Times New Roman" panose="02020603050405020304" pitchFamily="18" charset="0"/>
              <a:ea typeface="Times New Roman" panose="02020603050405020304" pitchFamily="18" charset="0"/>
            </a:endParaRPr>
          </a:p>
        </p:txBody>
      </p:sp>
      <p:sp>
        <p:nvSpPr>
          <p:cNvPr id="13" name="Metin kutusu 12">
            <a:extLst>
              <a:ext uri="{FF2B5EF4-FFF2-40B4-BE49-F238E27FC236}">
                <a16:creationId xmlns:a16="http://schemas.microsoft.com/office/drawing/2014/main" xmlns="" id="{208E9E91-E074-CF43-B623-754FD8CDD72D}"/>
              </a:ext>
            </a:extLst>
          </p:cNvPr>
          <p:cNvSpPr txBox="1"/>
          <p:nvPr/>
        </p:nvSpPr>
        <p:spPr>
          <a:xfrm>
            <a:off x="113271" y="3656870"/>
            <a:ext cx="11167130" cy="1031244"/>
          </a:xfrm>
          <a:prstGeom prst="rect">
            <a:avLst/>
          </a:prstGeom>
          <a:noFill/>
        </p:spPr>
        <p:txBody>
          <a:bodyPr wrap="square">
            <a:spAutoFit/>
          </a:bodyPr>
          <a:lstStyle/>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(14) </a:t>
            </a:r>
            <a:r>
              <a:rPr lang="tr-TR" sz="1800" b="1" u="sng">
                <a:effectLst/>
                <a:latin typeface="Times New Roman" panose="02020603050405020304" pitchFamily="18" charset="0"/>
                <a:ea typeface="Times New Roman" panose="02020603050405020304" pitchFamily="18" charset="0"/>
              </a:rPr>
              <a:t>PROGRESİF  HASTALIKLAR </a:t>
            </a:r>
            <a:r>
              <a:rPr lang="tr-TR" sz="1800" u="sng">
                <a:effectLst/>
                <a:latin typeface="Times New Roman" panose="02020603050405020304" pitchFamily="18" charset="0"/>
                <a:ea typeface="Times New Roman" panose="02020603050405020304" pitchFamily="18" charset="0"/>
              </a:rPr>
              <a:t>;  KATARAKT  ,   MAKULA  DEJENERASYONU  ,  RETİNOPATİ</a:t>
            </a:r>
          </a:p>
          <a:p>
            <a:pPr indent="359410" algn="just">
              <a:lnSpc>
                <a:spcPts val="1200"/>
              </a:lnSpc>
              <a:spcAft>
                <a:spcPts val="0"/>
              </a:spcAft>
            </a:pPr>
            <a:endParaRPr lang="tr-TR" sz="32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a:latin typeface="Times New Roman" panose="02020603050405020304" pitchFamily="18" charset="0"/>
                <a:ea typeface="Times New Roman" panose="02020603050405020304" pitchFamily="18" charset="0"/>
              </a:rPr>
              <a:t>  </a:t>
            </a:r>
            <a:r>
              <a:rPr lang="tr-TR" sz="1800">
                <a:effectLst/>
                <a:latin typeface="Times New Roman" panose="02020603050405020304" pitchFamily="18" charset="0"/>
                <a:ea typeface="Times New Roman" panose="02020603050405020304" pitchFamily="18" charset="0"/>
              </a:rPr>
              <a:t> </a:t>
            </a:r>
          </a:p>
          <a:p>
            <a:pPr indent="359410" algn="just">
              <a:lnSpc>
                <a:spcPts val="1200"/>
              </a:lnSpc>
              <a:spcAft>
                <a:spcPts val="0"/>
              </a:spcAft>
            </a:pPr>
            <a:endParaRPr lang="tr-TR">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1800">
                <a:effectLst/>
                <a:latin typeface="Times New Roman" panose="02020603050405020304" pitchFamily="18" charset="0"/>
                <a:ea typeface="Times New Roman" panose="02020603050405020304" pitchFamily="18" charset="0"/>
              </a:rPr>
              <a:t>görme durumu ikinci fıkradaki şartlara uysa dahi, bu sürücülerin </a:t>
            </a:r>
            <a:r>
              <a:rPr lang="tr-TR" sz="1800" u="sng">
                <a:effectLst/>
                <a:latin typeface="Times New Roman" panose="02020603050405020304" pitchFamily="18" charset="0"/>
                <a:ea typeface="Times New Roman" panose="02020603050405020304" pitchFamily="18" charset="0"/>
              </a:rPr>
              <a:t>muayeneleri yılda 1 kez tekrarlanır.</a:t>
            </a:r>
            <a:endParaRPr lang="tr-TR"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1678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DCE42520-7FB1-4F42-898C-546AE66AFF7D}"/>
              </a:ext>
            </a:extLst>
          </p:cNvPr>
          <p:cNvSpPr txBox="1"/>
          <p:nvPr/>
        </p:nvSpPr>
        <p:spPr>
          <a:xfrm>
            <a:off x="399161" y="161822"/>
            <a:ext cx="8744480" cy="369332"/>
          </a:xfrm>
          <a:prstGeom prst="rect">
            <a:avLst/>
          </a:prstGeom>
          <a:noFill/>
        </p:spPr>
        <p:txBody>
          <a:bodyPr wrap="square">
            <a:spAutoFit/>
          </a:bodyPr>
          <a:lstStyle/>
          <a:p>
            <a:pPr algn="l"/>
            <a:r>
              <a:rPr lang="tr-TR" b="1" i="0" u="sng">
                <a:solidFill>
                  <a:srgbClr val="000000"/>
                </a:solidFill>
                <a:effectLst/>
                <a:latin typeface="PT Serif"/>
              </a:rPr>
              <a:t>Sürücü Olur Sağlık Raporları E-Rapor Sisteminde</a:t>
            </a:r>
          </a:p>
        </p:txBody>
      </p:sp>
      <p:sp>
        <p:nvSpPr>
          <p:cNvPr id="5" name="Metin kutusu 4">
            <a:extLst>
              <a:ext uri="{FF2B5EF4-FFF2-40B4-BE49-F238E27FC236}">
                <a16:creationId xmlns:a16="http://schemas.microsoft.com/office/drawing/2014/main" xmlns="" id="{8D8E71A5-2C05-6045-8C16-63B1707653EE}"/>
              </a:ext>
            </a:extLst>
          </p:cNvPr>
          <p:cNvSpPr txBox="1"/>
          <p:nvPr/>
        </p:nvSpPr>
        <p:spPr>
          <a:xfrm>
            <a:off x="474677" y="809108"/>
            <a:ext cx="11717323" cy="923330"/>
          </a:xfrm>
          <a:prstGeom prst="rect">
            <a:avLst/>
          </a:prstGeom>
          <a:noFill/>
        </p:spPr>
        <p:txBody>
          <a:bodyPr wrap="square">
            <a:spAutoFit/>
          </a:bodyPr>
          <a:lstStyle/>
          <a:p>
            <a:r>
              <a:rPr lang="tr-TR" b="0" i="0">
                <a:solidFill>
                  <a:srgbClr val="000000"/>
                </a:solidFill>
                <a:effectLst/>
                <a:latin typeface="PT Serif"/>
              </a:rPr>
              <a:t>Sağlık Bilgi Sistemleri Genel Müdürlüğü’nün 16/01/2019 tarihli yazısı uyarınca </a:t>
            </a:r>
          </a:p>
          <a:p>
            <a:r>
              <a:rPr lang="tr-TR" b="1" i="0" u="sng">
                <a:solidFill>
                  <a:srgbClr val="000000"/>
                </a:solidFill>
                <a:effectLst/>
                <a:latin typeface="PT Serif"/>
              </a:rPr>
              <a:t>Sürücü Olur Sağlık Raporları</a:t>
            </a:r>
            <a:r>
              <a:rPr lang="tr-TR" b="0" i="0">
                <a:solidFill>
                  <a:srgbClr val="000000"/>
                </a:solidFill>
                <a:effectLst/>
                <a:latin typeface="PT Serif"/>
              </a:rPr>
              <a:t> elektronik imzalı olarak E-Rapor/</a:t>
            </a:r>
            <a:r>
              <a:rPr lang="tr-TR" b="1" i="0" u="sng">
                <a:solidFill>
                  <a:srgbClr val="000000"/>
                </a:solidFill>
                <a:effectLst/>
                <a:latin typeface="PT Serif"/>
              </a:rPr>
              <a:t>E-Sürücü Raporu Bileşeni</a:t>
            </a:r>
            <a:r>
              <a:rPr lang="tr-TR" b="0" i="0">
                <a:solidFill>
                  <a:srgbClr val="000000"/>
                </a:solidFill>
                <a:effectLst/>
                <a:latin typeface="PT Serif"/>
              </a:rPr>
              <a:t> üzerinden tanzim edilecektir.</a:t>
            </a:r>
            <a:endParaRPr lang="tr-TR"/>
          </a:p>
        </p:txBody>
      </p:sp>
      <p:sp>
        <p:nvSpPr>
          <p:cNvPr id="7" name="Metin kutusu 6">
            <a:extLst>
              <a:ext uri="{FF2B5EF4-FFF2-40B4-BE49-F238E27FC236}">
                <a16:creationId xmlns:a16="http://schemas.microsoft.com/office/drawing/2014/main" xmlns="" id="{507C9FC6-0D6B-6246-8F02-F4FB002687B2}"/>
              </a:ext>
            </a:extLst>
          </p:cNvPr>
          <p:cNvSpPr txBox="1"/>
          <p:nvPr/>
        </p:nvSpPr>
        <p:spPr>
          <a:xfrm>
            <a:off x="399160" y="2060528"/>
            <a:ext cx="8744480" cy="369332"/>
          </a:xfrm>
          <a:prstGeom prst="rect">
            <a:avLst/>
          </a:prstGeom>
          <a:noFill/>
        </p:spPr>
        <p:txBody>
          <a:bodyPr wrap="square">
            <a:spAutoFit/>
          </a:bodyPr>
          <a:lstStyle/>
          <a:p>
            <a:r>
              <a:rPr lang="tr-TR" b="1" i="0" u="sng">
                <a:solidFill>
                  <a:srgbClr val="000000"/>
                </a:solidFill>
                <a:effectLst/>
                <a:latin typeface="PT Serif"/>
              </a:rPr>
              <a:t>Uygulamada dikkat edilmesi gereken hususlar şunlardır:</a:t>
            </a:r>
            <a:endParaRPr lang="tr-TR" b="1" u="sng"/>
          </a:p>
        </p:txBody>
      </p:sp>
      <p:sp>
        <p:nvSpPr>
          <p:cNvPr id="11" name="Metin kutusu 10">
            <a:extLst>
              <a:ext uri="{FF2B5EF4-FFF2-40B4-BE49-F238E27FC236}">
                <a16:creationId xmlns:a16="http://schemas.microsoft.com/office/drawing/2014/main" xmlns="" id="{76F2A689-CC87-8A46-8455-6735CC3B363D}"/>
              </a:ext>
            </a:extLst>
          </p:cNvPr>
          <p:cNvSpPr txBox="1"/>
          <p:nvPr/>
        </p:nvSpPr>
        <p:spPr>
          <a:xfrm>
            <a:off x="474677" y="2779923"/>
            <a:ext cx="11792842" cy="646331"/>
          </a:xfrm>
          <a:prstGeom prst="rect">
            <a:avLst/>
          </a:prstGeom>
          <a:noFill/>
        </p:spPr>
        <p:txBody>
          <a:bodyPr wrap="square">
            <a:spAutoFit/>
          </a:bodyPr>
          <a:lstStyle/>
          <a:p>
            <a:r>
              <a:rPr lang="tr-TR" b="0" i="0">
                <a:solidFill>
                  <a:srgbClr val="000000"/>
                </a:solidFill>
                <a:effectLst/>
                <a:latin typeface="PT Serif"/>
              </a:rPr>
              <a:t>1)  Vatandaşın sürücü olur sağlık raporundan yararlanması için kendi aile hekimine gitmesi gerekmektedir yani </a:t>
            </a:r>
            <a:r>
              <a:rPr lang="tr-TR" b="1" i="0">
                <a:solidFill>
                  <a:srgbClr val="000000"/>
                </a:solidFill>
                <a:effectLst/>
                <a:latin typeface="PT Serif"/>
              </a:rPr>
              <a:t>misafir hasta olarak sürücü raporu alınamaz.</a:t>
            </a:r>
            <a:endParaRPr lang="tr-TR"/>
          </a:p>
        </p:txBody>
      </p:sp>
      <p:sp>
        <p:nvSpPr>
          <p:cNvPr id="13" name="Metin kutusu 12">
            <a:extLst>
              <a:ext uri="{FF2B5EF4-FFF2-40B4-BE49-F238E27FC236}">
                <a16:creationId xmlns:a16="http://schemas.microsoft.com/office/drawing/2014/main" xmlns="" id="{FF903BBD-A6ED-5446-ABD0-C540F0954B56}"/>
              </a:ext>
            </a:extLst>
          </p:cNvPr>
          <p:cNvSpPr txBox="1"/>
          <p:nvPr/>
        </p:nvSpPr>
        <p:spPr>
          <a:xfrm>
            <a:off x="399160" y="3592440"/>
            <a:ext cx="11165691" cy="646331"/>
          </a:xfrm>
          <a:prstGeom prst="rect">
            <a:avLst/>
          </a:prstGeom>
          <a:noFill/>
        </p:spPr>
        <p:txBody>
          <a:bodyPr wrap="square">
            <a:spAutoFit/>
          </a:bodyPr>
          <a:lstStyle/>
          <a:p>
            <a:r>
              <a:rPr lang="tr-TR" b="0" i="0">
                <a:solidFill>
                  <a:srgbClr val="000000"/>
                </a:solidFill>
                <a:effectLst/>
                <a:latin typeface="PT Serif"/>
              </a:rPr>
              <a:t>2) Hekimin izine ayrılması durumunda yerine bakacak olan hekimin İl Sağlık Müdürlüğü tarafından yönetim web ekranları üzerinden </a:t>
            </a:r>
            <a:r>
              <a:rPr lang="tr-TR" b="1" i="0">
                <a:solidFill>
                  <a:srgbClr val="000000"/>
                </a:solidFill>
                <a:effectLst/>
                <a:latin typeface="PT Serif"/>
              </a:rPr>
              <a:t>yetkilendirilmesi </a:t>
            </a:r>
            <a:r>
              <a:rPr lang="tr-TR" b="0" i="0">
                <a:solidFill>
                  <a:srgbClr val="000000"/>
                </a:solidFill>
                <a:effectLst/>
                <a:latin typeface="PT Serif"/>
              </a:rPr>
              <a:t>gerekmektedir.</a:t>
            </a:r>
            <a:endParaRPr lang="tr-TR"/>
          </a:p>
        </p:txBody>
      </p:sp>
      <p:sp>
        <p:nvSpPr>
          <p:cNvPr id="17" name="Metin kutusu 16">
            <a:extLst>
              <a:ext uri="{FF2B5EF4-FFF2-40B4-BE49-F238E27FC236}">
                <a16:creationId xmlns:a16="http://schemas.microsoft.com/office/drawing/2014/main" xmlns="" id="{629D8929-6F5D-7E48-8487-8ADC65C5A640}"/>
              </a:ext>
            </a:extLst>
          </p:cNvPr>
          <p:cNvSpPr txBox="1"/>
          <p:nvPr/>
        </p:nvSpPr>
        <p:spPr>
          <a:xfrm>
            <a:off x="399160" y="4571143"/>
            <a:ext cx="12082679" cy="646331"/>
          </a:xfrm>
          <a:prstGeom prst="rect">
            <a:avLst/>
          </a:prstGeom>
          <a:noFill/>
        </p:spPr>
        <p:txBody>
          <a:bodyPr wrap="square">
            <a:spAutoFit/>
          </a:bodyPr>
          <a:lstStyle/>
          <a:p>
            <a:r>
              <a:rPr lang="tr-TR">
                <a:solidFill>
                  <a:srgbClr val="000000"/>
                </a:solidFill>
                <a:latin typeface="PT Serif"/>
              </a:rPr>
              <a:t>3)</a:t>
            </a:r>
            <a:r>
              <a:rPr lang="tr-TR" b="0" i="0">
                <a:solidFill>
                  <a:srgbClr val="000000"/>
                </a:solidFill>
                <a:effectLst/>
                <a:latin typeface="PT Serif"/>
              </a:rPr>
              <a:t> Muayene öncesinde kişilerin E-Devlet sistemi üzerinden Sağlık Bakanlığı</a:t>
            </a:r>
          </a:p>
          <a:p>
            <a:r>
              <a:rPr lang="tr-TR" b="0" i="0">
                <a:solidFill>
                  <a:srgbClr val="000000"/>
                </a:solidFill>
                <a:effectLst/>
                <a:latin typeface="PT Serif"/>
              </a:rPr>
              <a:t> </a:t>
            </a:r>
            <a:r>
              <a:rPr lang="tr-TR" b="0" i="0">
                <a:solidFill>
                  <a:srgbClr val="176DB3"/>
                </a:solidFill>
                <a:effectLst/>
                <a:latin typeface="PT Serif"/>
                <a:hlinkClick r:id="rId2"/>
              </a:rPr>
              <a:t>“Sürücü Raporu Beyan Başvurusu”</a:t>
            </a:r>
            <a:r>
              <a:rPr lang="tr-TR" b="0" i="0">
                <a:solidFill>
                  <a:srgbClr val="000000"/>
                </a:solidFill>
                <a:effectLst/>
                <a:latin typeface="PT Serif"/>
              </a:rPr>
              <a:t> ekranından Kişisel Sağlık Bilgi Formu doldurmaları gerekmektedir.</a:t>
            </a:r>
            <a:endParaRPr lang="tr-TR"/>
          </a:p>
        </p:txBody>
      </p:sp>
    </p:spTree>
    <p:extLst>
      <p:ext uri="{BB962C8B-B14F-4D97-AF65-F5344CB8AC3E}">
        <p14:creationId xmlns:p14="http://schemas.microsoft.com/office/powerpoint/2010/main" val="520653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ED78B5CD-9466-8443-B248-F6996AA0C393}"/>
              </a:ext>
            </a:extLst>
          </p:cNvPr>
          <p:cNvSpPr txBox="1"/>
          <p:nvPr/>
        </p:nvSpPr>
        <p:spPr>
          <a:xfrm>
            <a:off x="2330231" y="2934365"/>
            <a:ext cx="8382359" cy="584775"/>
          </a:xfrm>
          <a:prstGeom prst="rect">
            <a:avLst/>
          </a:prstGeom>
          <a:noFill/>
        </p:spPr>
        <p:txBody>
          <a:bodyPr wrap="square">
            <a:spAutoFit/>
          </a:bodyPr>
          <a:lstStyle/>
          <a:p>
            <a:r>
              <a:rPr lang="tr-TR" sz="3200" b="1" u="sng"/>
              <a:t>E-SÜRÜCÜ RAPORU BİLEŞENİ KULLANIMI</a:t>
            </a:r>
            <a:endParaRPr lang="tr-TR" sz="3200"/>
          </a:p>
        </p:txBody>
      </p:sp>
      <p:sp>
        <p:nvSpPr>
          <p:cNvPr id="6" name="Metin kutusu 5">
            <a:extLst>
              <a:ext uri="{FF2B5EF4-FFF2-40B4-BE49-F238E27FC236}">
                <a16:creationId xmlns:a16="http://schemas.microsoft.com/office/drawing/2014/main" xmlns="" id="{43FD2A29-4AA8-A445-A617-8F42533B1E91}"/>
              </a:ext>
            </a:extLst>
          </p:cNvPr>
          <p:cNvSpPr txBox="1"/>
          <p:nvPr/>
        </p:nvSpPr>
        <p:spPr>
          <a:xfrm rot="10800000" flipV="1">
            <a:off x="1855553" y="5125779"/>
            <a:ext cx="7362883" cy="369332"/>
          </a:xfrm>
          <a:prstGeom prst="rect">
            <a:avLst/>
          </a:prstGeom>
          <a:noFill/>
        </p:spPr>
        <p:txBody>
          <a:bodyPr wrap="square">
            <a:spAutoFit/>
          </a:bodyPr>
          <a:lstStyle/>
          <a:p>
            <a:r>
              <a:rPr lang="tr-TR"/>
              <a:t>Aile hekimi erapor giriş sayfasına : </a:t>
            </a:r>
          </a:p>
        </p:txBody>
      </p:sp>
      <p:sp>
        <p:nvSpPr>
          <p:cNvPr id="8" name="Metin kutusu 7">
            <a:extLst>
              <a:ext uri="{FF2B5EF4-FFF2-40B4-BE49-F238E27FC236}">
                <a16:creationId xmlns:a16="http://schemas.microsoft.com/office/drawing/2014/main" xmlns="" id="{36E52C45-DC9B-EF4A-B0B5-AC89BD700241}"/>
              </a:ext>
            </a:extLst>
          </p:cNvPr>
          <p:cNvSpPr txBox="1"/>
          <p:nvPr/>
        </p:nvSpPr>
        <p:spPr>
          <a:xfrm rot="10800000" flipV="1">
            <a:off x="1855554" y="5759688"/>
            <a:ext cx="8501024" cy="369332"/>
          </a:xfrm>
          <a:prstGeom prst="rect">
            <a:avLst/>
          </a:prstGeom>
          <a:noFill/>
        </p:spPr>
        <p:txBody>
          <a:bodyPr wrap="square">
            <a:spAutoFit/>
          </a:bodyPr>
          <a:lstStyle/>
          <a:p>
            <a:r>
              <a:rPr lang="tr-TR" b="1" u="sng">
                <a:solidFill>
                  <a:srgbClr val="FF0000"/>
                </a:solidFill>
              </a:rPr>
              <a:t>erapor.sağlık.gov.tr/driverweb/FamilyDoctor/CreateReport?authorization=token</a:t>
            </a:r>
          </a:p>
        </p:txBody>
      </p:sp>
      <p:sp>
        <p:nvSpPr>
          <p:cNvPr id="9" name="Metin kutusu 8">
            <a:extLst>
              <a:ext uri="{FF2B5EF4-FFF2-40B4-BE49-F238E27FC236}">
                <a16:creationId xmlns:a16="http://schemas.microsoft.com/office/drawing/2014/main" xmlns="" id="{7D7D4850-DA6E-0E49-B8E1-83318176BD59}"/>
              </a:ext>
            </a:extLst>
          </p:cNvPr>
          <p:cNvSpPr txBox="1"/>
          <p:nvPr/>
        </p:nvSpPr>
        <p:spPr>
          <a:xfrm>
            <a:off x="9407230" y="6318704"/>
            <a:ext cx="4638886" cy="369332"/>
          </a:xfrm>
          <a:prstGeom prst="rect">
            <a:avLst/>
          </a:prstGeom>
          <a:noFill/>
        </p:spPr>
        <p:txBody>
          <a:bodyPr wrap="square" rtlCol="0">
            <a:spAutoFit/>
          </a:bodyPr>
          <a:lstStyle/>
          <a:p>
            <a:pPr algn="l"/>
            <a:r>
              <a:rPr lang="tr-TR"/>
              <a:t>Adresinden ulaşılmaktadır.</a:t>
            </a:r>
          </a:p>
        </p:txBody>
      </p:sp>
    </p:spTree>
    <p:extLst>
      <p:ext uri="{BB962C8B-B14F-4D97-AF65-F5344CB8AC3E}">
        <p14:creationId xmlns:p14="http://schemas.microsoft.com/office/powerpoint/2010/main" val="533072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F9E1E014-F6EF-D04E-B233-4C3D744A4B2E}"/>
              </a:ext>
            </a:extLst>
          </p:cNvPr>
          <p:cNvPicPr>
            <a:picLocks noChangeAspect="1"/>
          </p:cNvPicPr>
          <p:nvPr/>
        </p:nvPicPr>
        <p:blipFill rotWithShape="1">
          <a:blip r:embed="rId2">
            <a:extLst>
              <a:ext uri="{28A0092B-C50C-407E-A947-70E740481C1C}">
                <a14:useLocalDpi xmlns:a14="http://schemas.microsoft.com/office/drawing/2010/main" val="0"/>
              </a:ext>
            </a:extLst>
          </a:blip>
          <a:srcRect l="-518" r="-1038" b="5351"/>
          <a:stretch/>
        </p:blipFill>
        <p:spPr>
          <a:xfrm>
            <a:off x="2858849" y="0"/>
            <a:ext cx="6332619" cy="6267891"/>
          </a:xfrm>
          <a:prstGeom prst="rect">
            <a:avLst/>
          </a:prstGeom>
        </p:spPr>
      </p:pic>
      <p:sp>
        <p:nvSpPr>
          <p:cNvPr id="6" name="Metin kutusu 5">
            <a:extLst>
              <a:ext uri="{FF2B5EF4-FFF2-40B4-BE49-F238E27FC236}">
                <a16:creationId xmlns:a16="http://schemas.microsoft.com/office/drawing/2014/main" xmlns="" id="{C250F561-B358-0B44-9C50-5805E32D5555}"/>
              </a:ext>
            </a:extLst>
          </p:cNvPr>
          <p:cNvSpPr txBox="1"/>
          <p:nvPr/>
        </p:nvSpPr>
        <p:spPr>
          <a:xfrm rot="10800000" flipH="1" flipV="1">
            <a:off x="9008070" y="2665766"/>
            <a:ext cx="2740179" cy="1477328"/>
          </a:xfrm>
          <a:prstGeom prst="rect">
            <a:avLst/>
          </a:prstGeom>
          <a:noFill/>
        </p:spPr>
        <p:txBody>
          <a:bodyPr wrap="square" rtlCol="0">
            <a:spAutoFit/>
          </a:bodyPr>
          <a:lstStyle/>
          <a:p>
            <a:pPr algn="l"/>
            <a:r>
              <a:rPr lang="tr-TR"/>
              <a:t>Sürücü raporu almak isteyen vatandaşın </a:t>
            </a:r>
          </a:p>
          <a:p>
            <a:pPr algn="l"/>
            <a:r>
              <a:rPr lang="tr-TR" b="1" u="sng"/>
              <a:t>T.C. Kimlik Numarası</a:t>
            </a:r>
            <a:r>
              <a:rPr lang="tr-TR"/>
              <a:t> girilerek</a:t>
            </a:r>
          </a:p>
          <a:p>
            <a:pPr algn="l"/>
            <a:r>
              <a:rPr lang="tr-TR"/>
              <a:t> </a:t>
            </a:r>
            <a:r>
              <a:rPr lang="tr-TR" b="1" u="sng"/>
              <a:t>Sorgula</a:t>
            </a:r>
            <a:r>
              <a:rPr lang="tr-TR"/>
              <a:t> butonuna basılır</a:t>
            </a:r>
          </a:p>
        </p:txBody>
      </p:sp>
    </p:spTree>
    <p:extLst>
      <p:ext uri="{BB962C8B-B14F-4D97-AF65-F5344CB8AC3E}">
        <p14:creationId xmlns:p14="http://schemas.microsoft.com/office/powerpoint/2010/main" val="831929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23DA47FF-F0A8-7A4D-B0B4-7347B84D6A66}"/>
              </a:ext>
            </a:extLst>
          </p:cNvPr>
          <p:cNvSpPr txBox="1"/>
          <p:nvPr/>
        </p:nvSpPr>
        <p:spPr>
          <a:xfrm>
            <a:off x="819896" y="2341019"/>
            <a:ext cx="10173185" cy="3416320"/>
          </a:xfrm>
          <a:prstGeom prst="rect">
            <a:avLst/>
          </a:prstGeom>
          <a:noFill/>
        </p:spPr>
        <p:txBody>
          <a:bodyPr wrap="square">
            <a:spAutoFit/>
          </a:bodyPr>
          <a:lstStyle/>
          <a:p>
            <a:r>
              <a:rPr lang="tr-TR" b="1" u="sng"/>
              <a:t>2 - Vatandaşın  adı/ soyadı,  baba  adı,  doğum tarihi</a:t>
            </a:r>
            <a:r>
              <a:rPr lang="tr-TR" b="1"/>
              <a:t> </a:t>
            </a:r>
            <a:r>
              <a:rPr lang="tr-TR"/>
              <a:t>ekranın sol tarafında </a:t>
            </a:r>
            <a:r>
              <a:rPr lang="tr-TR" b="1" u="sng"/>
              <a:t>otomatik olarak gözlemlenir. </a:t>
            </a:r>
          </a:p>
          <a:p>
            <a:endParaRPr lang="tr-TR" b="1" u="sng"/>
          </a:p>
          <a:p>
            <a:r>
              <a:rPr lang="tr-TR" b="1" u="sng"/>
              <a:t>3 - Kan  grubu</a:t>
            </a:r>
            <a:r>
              <a:rPr lang="tr-TR"/>
              <a:t> ekranın  sol  tarafında </a:t>
            </a:r>
            <a:r>
              <a:rPr lang="tr-TR" u="sng"/>
              <a:t>aile hekimi  tarafından  seçilir</a:t>
            </a:r>
            <a:r>
              <a:rPr lang="tr-TR"/>
              <a:t>. Kan gubu alanı zorunlu alandır.   </a:t>
            </a:r>
          </a:p>
          <a:p>
            <a:endParaRPr lang="tr-TR"/>
          </a:p>
          <a:p>
            <a:r>
              <a:rPr lang="tr-TR"/>
              <a:t>4 - Vatandaşa  ait  geçmiş  raporlar  var  ise </a:t>
            </a:r>
            <a:r>
              <a:rPr lang="tr-TR" u="sng"/>
              <a:t>Geçmiş  Rapor  Bilgisi</a:t>
            </a:r>
            <a:r>
              <a:rPr lang="tr-TR"/>
              <a:t>  alanında  listelenir.</a:t>
            </a:r>
          </a:p>
          <a:p>
            <a:endParaRPr lang="tr-TR"/>
          </a:p>
          <a:p>
            <a:r>
              <a:rPr lang="tr-TR"/>
              <a:t>5 - Devam etmek  için </a:t>
            </a:r>
            <a:r>
              <a:rPr lang="tr-TR" b="1" u="sng"/>
              <a:t>ileri butonuna</a:t>
            </a:r>
            <a:r>
              <a:rPr lang="tr-TR"/>
              <a:t>  basılarak </a:t>
            </a:r>
            <a:r>
              <a:rPr lang="tr-TR" b="1" u="sng"/>
              <a:t>Muayene ekranına </a:t>
            </a:r>
            <a:r>
              <a:rPr lang="tr-TR"/>
              <a:t> geçilir.</a:t>
            </a:r>
          </a:p>
          <a:p>
            <a:endParaRPr lang="tr-TR"/>
          </a:p>
          <a:p>
            <a:r>
              <a:rPr lang="tr-TR" b="1" u="sng"/>
              <a:t>* Vazgeç butonu</a:t>
            </a:r>
            <a:r>
              <a:rPr lang="tr-TR"/>
              <a:t>na  basılarak  Doktor Rapor  Listeleme  Ekranına geçilir. </a:t>
            </a:r>
          </a:p>
          <a:p>
            <a:endParaRPr lang="tr-TR"/>
          </a:p>
          <a:p>
            <a:r>
              <a:rPr lang="tr-TR"/>
              <a:t>* Kayıt  ekranındaki  bilgiler  sadece  başvuru  sahibinin  bağlı  olduğu hekimlerince  görüntülenebilir. aile  hekimliği  birim  listesinde  mevcut  değil  ise  il sağlık müdürlüğüne müracaat  edilmelidir. </a:t>
            </a:r>
          </a:p>
        </p:txBody>
      </p:sp>
      <p:sp>
        <p:nvSpPr>
          <p:cNvPr id="5" name="Metin kutusu 4">
            <a:extLst>
              <a:ext uri="{FF2B5EF4-FFF2-40B4-BE49-F238E27FC236}">
                <a16:creationId xmlns:a16="http://schemas.microsoft.com/office/drawing/2014/main" xmlns="" id="{5167B652-CC45-3843-A444-2843C6369F7D}"/>
              </a:ext>
            </a:extLst>
          </p:cNvPr>
          <p:cNvSpPr txBox="1"/>
          <p:nvPr/>
        </p:nvSpPr>
        <p:spPr>
          <a:xfrm>
            <a:off x="819896" y="1758462"/>
            <a:ext cx="10345793" cy="369332"/>
          </a:xfrm>
          <a:prstGeom prst="rect">
            <a:avLst/>
          </a:prstGeom>
          <a:noFill/>
        </p:spPr>
        <p:txBody>
          <a:bodyPr wrap="square">
            <a:spAutoFit/>
          </a:bodyPr>
          <a:lstStyle/>
          <a:p>
            <a:r>
              <a:rPr lang="tr-TR"/>
              <a:t>1 - Sürücü  raporu  almak  isteyen  vatandaşın  </a:t>
            </a:r>
            <a:r>
              <a:rPr lang="tr-TR" b="1" u="sng"/>
              <a:t>T.C.  Kimlik  Numarası</a:t>
            </a:r>
            <a:r>
              <a:rPr lang="tr-TR"/>
              <a:t>  girilerek  </a:t>
            </a:r>
            <a:r>
              <a:rPr lang="tr-TR" b="1" u="sng"/>
              <a:t>Sorgula</a:t>
            </a:r>
            <a:r>
              <a:rPr lang="tr-TR"/>
              <a:t>  butonuna  basılır. </a:t>
            </a:r>
          </a:p>
        </p:txBody>
      </p:sp>
      <p:sp>
        <p:nvSpPr>
          <p:cNvPr id="6" name="Metin kutusu 5">
            <a:extLst>
              <a:ext uri="{FF2B5EF4-FFF2-40B4-BE49-F238E27FC236}">
                <a16:creationId xmlns:a16="http://schemas.microsoft.com/office/drawing/2014/main" xmlns="" id="{FD97ADCC-6711-724D-85EC-A867C41DF091}"/>
              </a:ext>
            </a:extLst>
          </p:cNvPr>
          <p:cNvSpPr txBox="1"/>
          <p:nvPr/>
        </p:nvSpPr>
        <p:spPr>
          <a:xfrm>
            <a:off x="970929" y="647285"/>
            <a:ext cx="6038751" cy="369332"/>
          </a:xfrm>
          <a:prstGeom prst="rect">
            <a:avLst/>
          </a:prstGeom>
          <a:noFill/>
        </p:spPr>
        <p:txBody>
          <a:bodyPr wrap="square" rtlCol="0">
            <a:spAutoFit/>
          </a:bodyPr>
          <a:lstStyle/>
          <a:p>
            <a:pPr algn="l"/>
            <a:r>
              <a:rPr lang="tr-TR" b="1" u="sng"/>
              <a:t>KAYIT EKRANINDA</a:t>
            </a:r>
            <a:r>
              <a:rPr lang="tr-TR"/>
              <a:t> :</a:t>
            </a:r>
          </a:p>
        </p:txBody>
      </p:sp>
    </p:spTree>
    <p:extLst>
      <p:ext uri="{BB962C8B-B14F-4D97-AF65-F5344CB8AC3E}">
        <p14:creationId xmlns:p14="http://schemas.microsoft.com/office/powerpoint/2010/main" val="24321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261C211B-2E60-1A44-A1FC-D55F038CE197}"/>
              </a:ext>
            </a:extLst>
          </p:cNvPr>
          <p:cNvPicPr>
            <a:picLocks noChangeAspect="1"/>
          </p:cNvPicPr>
          <p:nvPr/>
        </p:nvPicPr>
        <p:blipFill rotWithShape="1">
          <a:blip r:embed="rId2">
            <a:extLst>
              <a:ext uri="{28A0092B-C50C-407E-A947-70E740481C1C}">
                <a14:useLocalDpi xmlns:a14="http://schemas.microsoft.com/office/drawing/2010/main" val="0"/>
              </a:ext>
            </a:extLst>
          </a:blip>
          <a:srcRect l="7143" t="-146" r="7807" b="13105"/>
          <a:stretch/>
        </p:blipFill>
        <p:spPr>
          <a:xfrm>
            <a:off x="1424030" y="696507"/>
            <a:ext cx="5523513" cy="5464985"/>
          </a:xfrm>
          <a:prstGeom prst="rect">
            <a:avLst/>
          </a:prstGeom>
        </p:spPr>
      </p:pic>
      <p:sp>
        <p:nvSpPr>
          <p:cNvPr id="4" name="Metin kutusu 3">
            <a:extLst>
              <a:ext uri="{FF2B5EF4-FFF2-40B4-BE49-F238E27FC236}">
                <a16:creationId xmlns:a16="http://schemas.microsoft.com/office/drawing/2014/main" xmlns="" id="{21ED815B-DF5E-5243-81BC-CE3297093577}"/>
              </a:ext>
            </a:extLst>
          </p:cNvPr>
          <p:cNvSpPr txBox="1"/>
          <p:nvPr/>
        </p:nvSpPr>
        <p:spPr>
          <a:xfrm rot="10800000" flipV="1">
            <a:off x="8285267" y="751345"/>
            <a:ext cx="2957380" cy="5355312"/>
          </a:xfrm>
          <a:prstGeom prst="rect">
            <a:avLst/>
          </a:prstGeom>
          <a:noFill/>
        </p:spPr>
        <p:txBody>
          <a:bodyPr wrap="square" rtlCol="0">
            <a:spAutoFit/>
          </a:bodyPr>
          <a:lstStyle/>
          <a:p>
            <a:pPr algn="l"/>
            <a:r>
              <a:rPr lang="tr-TR"/>
              <a:t>Muayene  ekranının Ekranın  Sol  bölümünde  sürücü  raporu  almak  isteyen  vatandaşın  bilgileri  gözlenmektedir. Ekranın sağ</a:t>
            </a:r>
          </a:p>
          <a:p>
            <a:pPr algn="l"/>
            <a:r>
              <a:rPr lang="tr-TR"/>
              <a:t>Tarafındaki Sonuç  bölümünde  iki  seçenek  mevcuttur. </a:t>
            </a:r>
          </a:p>
          <a:p>
            <a:pPr algn="l"/>
            <a:r>
              <a:rPr lang="tr-TR"/>
              <a:t> </a:t>
            </a:r>
            <a:r>
              <a:rPr lang="tr-TR" b="1" u="sng"/>
              <a:t>Sürücü olur</a:t>
            </a:r>
            <a:r>
              <a:rPr lang="tr-TR"/>
              <a:t>;  bu  seçenek  seçilir ise varsa sürücü  kısıtlama  kodu  girilir  ve  Rapor  Ön  izleme  ekranına  geçilir. Kısıtlama  kodunda 103.1,103.2,103.3,103,4  ve  103.5  kodları  seçilmez  ise  rapor  geçerlilik  süresi  2  yıl  olarak  set  edilir. Seçilirse  belirtilen  kısıt  kodu  süresi  olarak  set  edilir. </a:t>
            </a:r>
          </a:p>
        </p:txBody>
      </p:sp>
    </p:spTree>
    <p:extLst>
      <p:ext uri="{BB962C8B-B14F-4D97-AF65-F5344CB8AC3E}">
        <p14:creationId xmlns:p14="http://schemas.microsoft.com/office/powerpoint/2010/main" val="3875199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2FBEA474-1779-AB48-9D79-2BC48810F4A7}"/>
              </a:ext>
            </a:extLst>
          </p:cNvPr>
          <p:cNvPicPr>
            <a:picLocks noChangeAspect="1"/>
          </p:cNvPicPr>
          <p:nvPr/>
        </p:nvPicPr>
        <p:blipFill rotWithShape="1">
          <a:blip r:embed="rId2">
            <a:extLst>
              <a:ext uri="{28A0092B-C50C-407E-A947-70E740481C1C}">
                <a14:useLocalDpi xmlns:a14="http://schemas.microsoft.com/office/drawing/2010/main" val="0"/>
              </a:ext>
            </a:extLst>
          </a:blip>
          <a:srcRect r="170" b="10145"/>
          <a:stretch/>
        </p:blipFill>
        <p:spPr>
          <a:xfrm>
            <a:off x="776743" y="758943"/>
            <a:ext cx="6332619" cy="5670769"/>
          </a:xfrm>
          <a:prstGeom prst="rect">
            <a:avLst/>
          </a:prstGeom>
        </p:spPr>
      </p:pic>
      <p:sp>
        <p:nvSpPr>
          <p:cNvPr id="4" name="Metin kutusu 3">
            <a:extLst>
              <a:ext uri="{FF2B5EF4-FFF2-40B4-BE49-F238E27FC236}">
                <a16:creationId xmlns:a16="http://schemas.microsoft.com/office/drawing/2014/main" xmlns="" id="{2469ECB3-755A-034F-89E3-AAA18ED358CF}"/>
              </a:ext>
            </a:extLst>
          </p:cNvPr>
          <p:cNvSpPr txBox="1"/>
          <p:nvPr/>
        </p:nvSpPr>
        <p:spPr>
          <a:xfrm>
            <a:off x="7584040" y="2513628"/>
            <a:ext cx="4013176" cy="1477328"/>
          </a:xfrm>
          <a:prstGeom prst="rect">
            <a:avLst/>
          </a:prstGeom>
        </p:spPr>
        <p:txBody>
          <a:bodyPr wrap="square" rtlCol="0">
            <a:spAutoFit/>
          </a:bodyPr>
          <a:lstStyle/>
          <a:p>
            <a:pPr algn="l"/>
            <a:r>
              <a:rPr lang="tr-TR" b="1" u="sng"/>
              <a:t>Uzman hekim muayenesi gerekir</a:t>
            </a:r>
            <a:r>
              <a:rPr lang="tr-TR"/>
              <a:t> ; </a:t>
            </a:r>
          </a:p>
          <a:p>
            <a:pPr algn="l"/>
            <a:r>
              <a:rPr lang="tr-TR"/>
              <a:t>bu seçenek seçilir ise Uzman hekim muayenesi gereken branşlar kısmından </a:t>
            </a:r>
            <a:r>
              <a:rPr lang="tr-TR" u="sng"/>
              <a:t>uzmanlık alanı seçilir </a:t>
            </a:r>
          </a:p>
          <a:p>
            <a:pPr algn="l"/>
            <a:r>
              <a:rPr lang="tr-TR"/>
              <a:t>ve RAPOR ÖN İZLEME EKRANI na geçilir . </a:t>
            </a:r>
          </a:p>
        </p:txBody>
      </p:sp>
    </p:spTree>
    <p:extLst>
      <p:ext uri="{BB962C8B-B14F-4D97-AF65-F5344CB8AC3E}">
        <p14:creationId xmlns:p14="http://schemas.microsoft.com/office/powerpoint/2010/main" val="1975749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F5BA9172-C4C7-3944-8468-BD481F81D618}"/>
              </a:ext>
            </a:extLst>
          </p:cNvPr>
          <p:cNvPicPr>
            <a:picLocks noChangeAspect="1"/>
          </p:cNvPicPr>
          <p:nvPr/>
        </p:nvPicPr>
        <p:blipFill rotWithShape="1">
          <a:blip r:embed="rId2">
            <a:extLst>
              <a:ext uri="{28A0092B-C50C-407E-A947-70E740481C1C}">
                <a14:useLocalDpi xmlns:a14="http://schemas.microsoft.com/office/drawing/2010/main" val="0"/>
              </a:ext>
            </a:extLst>
          </a:blip>
          <a:srcRect l="6158" r="6830" b="13195"/>
          <a:stretch/>
        </p:blipFill>
        <p:spPr>
          <a:xfrm>
            <a:off x="2923578" y="246508"/>
            <a:ext cx="5793214" cy="6420542"/>
          </a:xfrm>
          <a:prstGeom prst="rect">
            <a:avLst/>
          </a:prstGeom>
        </p:spPr>
      </p:pic>
    </p:spTree>
    <p:extLst>
      <p:ext uri="{BB962C8B-B14F-4D97-AF65-F5344CB8AC3E}">
        <p14:creationId xmlns:p14="http://schemas.microsoft.com/office/powerpoint/2010/main" val="280415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ABD1D56-20C5-9C4D-BA0E-53FCE41084CC}"/>
              </a:ext>
            </a:extLst>
          </p:cNvPr>
          <p:cNvSpPr txBox="1"/>
          <p:nvPr/>
        </p:nvSpPr>
        <p:spPr>
          <a:xfrm>
            <a:off x="3689532" y="194186"/>
            <a:ext cx="5386681" cy="646331"/>
          </a:xfrm>
          <a:prstGeom prst="rect">
            <a:avLst/>
          </a:prstGeom>
          <a:noFill/>
        </p:spPr>
        <p:txBody>
          <a:bodyPr wrap="square">
            <a:spAutoFit/>
          </a:bodyPr>
          <a:lstStyle/>
          <a:p>
            <a:r>
              <a:rPr lang="tr-TR" sz="3600" b="1"/>
              <a:t>GİRİŞ</a:t>
            </a:r>
            <a:endParaRPr lang="tr-TR" sz="3600"/>
          </a:p>
        </p:txBody>
      </p:sp>
      <p:sp>
        <p:nvSpPr>
          <p:cNvPr id="4" name="Metin kutusu 3">
            <a:extLst>
              <a:ext uri="{FF2B5EF4-FFF2-40B4-BE49-F238E27FC236}">
                <a16:creationId xmlns:a16="http://schemas.microsoft.com/office/drawing/2014/main" xmlns="" id="{6E6B000D-C700-3347-9EB2-70F1E5EF0027}"/>
              </a:ext>
            </a:extLst>
          </p:cNvPr>
          <p:cNvSpPr txBox="1"/>
          <p:nvPr/>
        </p:nvSpPr>
        <p:spPr>
          <a:xfrm>
            <a:off x="949353" y="1639792"/>
            <a:ext cx="11242647" cy="4678204"/>
          </a:xfrm>
          <a:prstGeom prst="rect">
            <a:avLst/>
          </a:prstGeom>
          <a:noFill/>
        </p:spPr>
        <p:txBody>
          <a:bodyPr wrap="square" rtlCol="0">
            <a:spAutoFit/>
          </a:bodyPr>
          <a:lstStyle/>
          <a:p>
            <a:r>
              <a:rPr lang="tr-TR" sz="3200">
                <a:solidFill>
                  <a:srgbClr val="FF0000"/>
                </a:solidFill>
                <a:effectLst/>
                <a:latin typeface="Times New Roman" panose="02020603050405020304" pitchFamily="18" charset="0"/>
                <a:ea typeface="Times New Roman" panose="02020603050405020304" pitchFamily="18" charset="0"/>
              </a:rPr>
              <a:t>(2) Tabip tarafından, sürücü veya sürücü adayının </a:t>
            </a:r>
          </a:p>
          <a:p>
            <a:r>
              <a:rPr lang="tr-TR" sz="3200">
                <a:solidFill>
                  <a:srgbClr val="FF0000"/>
                </a:solidFill>
                <a:effectLst/>
                <a:latin typeface="Times New Roman" panose="02020603050405020304" pitchFamily="18" charset="0"/>
                <a:ea typeface="Times New Roman" panose="02020603050405020304" pitchFamily="18" charset="0"/>
              </a:rPr>
              <a:t>yapılan genel muayenesinde;</a:t>
            </a:r>
          </a:p>
          <a:p>
            <a:endParaRPr lang="tr-TR" sz="2400" b="1">
              <a:effectLst/>
              <a:latin typeface="Times New Roman" panose="02020603050405020304" pitchFamily="18" charset="0"/>
              <a:ea typeface="Times New Roman" panose="02020603050405020304" pitchFamily="18" charset="0"/>
            </a:endParaRPr>
          </a:p>
          <a:p>
            <a:r>
              <a:rPr lang="tr-TR" sz="2400" b="1">
                <a:effectLst/>
                <a:latin typeface="Times New Roman" panose="02020603050405020304" pitchFamily="18" charset="0"/>
                <a:ea typeface="Times New Roman" panose="02020603050405020304" pitchFamily="18" charset="0"/>
              </a:rPr>
              <a:t>a) </a:t>
            </a:r>
            <a:r>
              <a:rPr lang="tr-TR" sz="2400" b="1" u="sng">
                <a:effectLst/>
                <a:latin typeface="Times New Roman" panose="02020603050405020304" pitchFamily="18" charset="0"/>
                <a:ea typeface="Times New Roman" panose="02020603050405020304" pitchFamily="18" charset="0"/>
              </a:rPr>
              <a:t>İşitme kaybı,</a:t>
            </a:r>
          </a:p>
          <a:p>
            <a:r>
              <a:rPr lang="tr-TR" sz="2400" b="1">
                <a:effectLst/>
                <a:latin typeface="Times New Roman" panose="02020603050405020304" pitchFamily="18" charset="0"/>
                <a:ea typeface="Times New Roman" panose="02020603050405020304" pitchFamily="18" charset="0"/>
              </a:rPr>
              <a:t>b) Günlük hayatı kısıtlayan </a:t>
            </a:r>
            <a:r>
              <a:rPr lang="tr-TR" sz="2400" b="1" u="sng">
                <a:effectLst/>
                <a:latin typeface="Times New Roman" panose="02020603050405020304" pitchFamily="18" charset="0"/>
                <a:ea typeface="Times New Roman" panose="02020603050405020304" pitchFamily="18" charset="0"/>
              </a:rPr>
              <a:t>denge problemi,</a:t>
            </a:r>
            <a:r>
              <a:rPr lang="tr-TR" sz="2400" b="1">
                <a:effectLst/>
                <a:latin typeface="Times New Roman" panose="02020603050405020304" pitchFamily="18" charset="0"/>
                <a:ea typeface="Times New Roman" panose="02020603050405020304" pitchFamily="18" charset="0"/>
              </a:rPr>
              <a:t> baş dönmesi nedeni olabilecek bir hastalık,</a:t>
            </a:r>
          </a:p>
          <a:p>
            <a:r>
              <a:rPr lang="tr-TR" sz="2400" b="1">
                <a:effectLst/>
                <a:latin typeface="Times New Roman" panose="02020603050405020304" pitchFamily="18" charset="0"/>
                <a:ea typeface="Times New Roman" panose="02020603050405020304" pitchFamily="18" charset="0"/>
              </a:rPr>
              <a:t>c) Uyku bozukluğu (</a:t>
            </a:r>
            <a:r>
              <a:rPr lang="tr-TR" sz="2400" b="1" u="sng">
                <a:effectLst/>
                <a:latin typeface="Times New Roman" panose="02020603050405020304" pitchFamily="18" charset="0"/>
                <a:ea typeface="Times New Roman" panose="02020603050405020304" pitchFamily="18" charset="0"/>
              </a:rPr>
              <a:t>Obstrüktif uyku apnesi sendrom</a:t>
            </a:r>
            <a:r>
              <a:rPr lang="tr-TR" sz="2400" b="1">
                <a:effectLst/>
                <a:latin typeface="Times New Roman" panose="02020603050405020304" pitchFamily="18" charset="0"/>
                <a:ea typeface="Times New Roman" panose="02020603050405020304" pitchFamily="18" charset="0"/>
              </a:rPr>
              <a:t>u, gündüz aşırı uyuklama hali),</a:t>
            </a:r>
          </a:p>
          <a:p>
            <a:r>
              <a:rPr lang="tr-TR" sz="2400" b="1">
                <a:effectLst/>
                <a:latin typeface="Times New Roman" panose="02020603050405020304" pitchFamily="18" charset="0"/>
                <a:ea typeface="Times New Roman" panose="02020603050405020304" pitchFamily="18" charset="0"/>
              </a:rPr>
              <a:t>ç) </a:t>
            </a:r>
            <a:r>
              <a:rPr lang="tr-TR" sz="2400" b="1" u="sng">
                <a:effectLst/>
                <a:latin typeface="Times New Roman" panose="02020603050405020304" pitchFamily="18" charset="0"/>
                <a:ea typeface="Times New Roman" panose="02020603050405020304" pitchFamily="18" charset="0"/>
              </a:rPr>
              <a:t>Malign tümör hikâyesi,</a:t>
            </a:r>
          </a:p>
          <a:p>
            <a:r>
              <a:rPr lang="tr-TR" sz="2400" b="1">
                <a:effectLst/>
                <a:latin typeface="Times New Roman" panose="02020603050405020304" pitchFamily="18" charset="0"/>
                <a:ea typeface="Times New Roman" panose="02020603050405020304" pitchFamily="18" charset="0"/>
              </a:rPr>
              <a:t>d) </a:t>
            </a:r>
            <a:r>
              <a:rPr lang="tr-TR" sz="2400" b="1" u="sng">
                <a:effectLst/>
                <a:latin typeface="Times New Roman" panose="02020603050405020304" pitchFamily="18" charset="0"/>
                <a:ea typeface="Times New Roman" panose="02020603050405020304" pitchFamily="18" charset="0"/>
              </a:rPr>
              <a:t>Eklem hareketlerinde kısıtlama,</a:t>
            </a:r>
          </a:p>
          <a:p>
            <a:r>
              <a:rPr lang="tr-TR" sz="2400" b="1">
                <a:effectLst/>
                <a:latin typeface="Times New Roman" panose="02020603050405020304" pitchFamily="18" charset="0"/>
                <a:ea typeface="Times New Roman" panose="02020603050405020304" pitchFamily="18" charset="0"/>
              </a:rPr>
              <a:t>e) </a:t>
            </a:r>
            <a:r>
              <a:rPr lang="tr-TR" sz="2400" b="1" u="sng">
                <a:effectLst/>
                <a:latin typeface="Times New Roman" panose="02020603050405020304" pitchFamily="18" charset="0"/>
                <a:ea typeface="Times New Roman" panose="02020603050405020304" pitchFamily="18" charset="0"/>
              </a:rPr>
              <a:t>Ekstremite noksanlığı,</a:t>
            </a:r>
          </a:p>
          <a:p>
            <a:r>
              <a:rPr lang="tr-TR" sz="2400" b="1">
                <a:effectLst/>
                <a:latin typeface="Times New Roman" panose="02020603050405020304" pitchFamily="18" charset="0"/>
                <a:ea typeface="Times New Roman" panose="02020603050405020304" pitchFamily="18" charset="0"/>
              </a:rPr>
              <a:t>f) Kas, tendon ve bağ lezyonları,</a:t>
            </a:r>
          </a:p>
          <a:p>
            <a:pPr algn="l"/>
            <a:endParaRPr lang="tr-TR"/>
          </a:p>
        </p:txBody>
      </p:sp>
    </p:spTree>
    <p:extLst>
      <p:ext uri="{BB962C8B-B14F-4D97-AF65-F5344CB8AC3E}">
        <p14:creationId xmlns:p14="http://schemas.microsoft.com/office/powerpoint/2010/main" val="3917231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CCE10DE4-CD5E-D24B-AA3C-E48F204DC49E}"/>
              </a:ext>
            </a:extLst>
          </p:cNvPr>
          <p:cNvPicPr>
            <a:picLocks noChangeAspect="1"/>
          </p:cNvPicPr>
          <p:nvPr/>
        </p:nvPicPr>
        <p:blipFill rotWithShape="1">
          <a:blip r:embed="rId2">
            <a:extLst>
              <a:ext uri="{28A0092B-C50C-407E-A947-70E740481C1C}">
                <a14:useLocalDpi xmlns:a14="http://schemas.microsoft.com/office/drawing/2010/main" val="0"/>
              </a:ext>
            </a:extLst>
          </a:blip>
          <a:srcRect l="4854" r="2751" b="16698"/>
          <a:stretch/>
        </p:blipFill>
        <p:spPr>
          <a:xfrm>
            <a:off x="970928" y="809378"/>
            <a:ext cx="6160009" cy="5239244"/>
          </a:xfrm>
          <a:prstGeom prst="rect">
            <a:avLst/>
          </a:prstGeom>
        </p:spPr>
      </p:pic>
      <p:sp>
        <p:nvSpPr>
          <p:cNvPr id="5" name="Metin kutusu 4">
            <a:extLst>
              <a:ext uri="{FF2B5EF4-FFF2-40B4-BE49-F238E27FC236}">
                <a16:creationId xmlns:a16="http://schemas.microsoft.com/office/drawing/2014/main" xmlns="" id="{9C7DC71B-5ECB-1242-AA7B-1085AC7F3825}"/>
              </a:ext>
            </a:extLst>
          </p:cNvPr>
          <p:cNvSpPr txBox="1"/>
          <p:nvPr/>
        </p:nvSpPr>
        <p:spPr>
          <a:xfrm>
            <a:off x="7704149" y="1833978"/>
            <a:ext cx="3732685" cy="2862322"/>
          </a:xfrm>
          <a:prstGeom prst="rect">
            <a:avLst/>
          </a:prstGeom>
          <a:noFill/>
        </p:spPr>
        <p:txBody>
          <a:bodyPr wrap="square">
            <a:spAutoFit/>
          </a:bodyPr>
          <a:lstStyle/>
          <a:p>
            <a:r>
              <a:rPr lang="tr-TR" b="1" u="sng"/>
              <a:t>Tarafımdan Verilen Raporlar ekranı</a:t>
            </a:r>
            <a:r>
              <a:rPr lang="tr-TR"/>
              <a:t>nda Rapor No, Rapor Referans Numarası, Hasta T.C., Hasta Adı, Tarih, Rapor Durumu bilgileri bulunmaktadır. </a:t>
            </a:r>
          </a:p>
          <a:p>
            <a:r>
              <a:rPr lang="tr-TR" b="1" u="sng"/>
              <a:t>Hekim tarafından hastaya verilen </a:t>
            </a:r>
          </a:p>
          <a:p>
            <a:r>
              <a:rPr lang="tr-TR" b="1" u="sng"/>
              <a:t>rapor Görüntüle </a:t>
            </a:r>
            <a:r>
              <a:rPr lang="tr-TR"/>
              <a:t>butonuna basılarak görüntülenir, </a:t>
            </a:r>
          </a:p>
          <a:p>
            <a:r>
              <a:rPr lang="tr-TR" b="1" u="sng"/>
              <a:t>İmzala</a:t>
            </a:r>
            <a:r>
              <a:rPr lang="tr-TR"/>
              <a:t> butonuna basılarak imzalanır, </a:t>
            </a:r>
          </a:p>
          <a:p>
            <a:r>
              <a:rPr lang="tr-TR" b="1" u="sng"/>
              <a:t>Sil</a:t>
            </a:r>
            <a:r>
              <a:rPr lang="tr-TR"/>
              <a:t> butonuna basılarak silinir. </a:t>
            </a:r>
          </a:p>
        </p:txBody>
      </p:sp>
    </p:spTree>
    <p:extLst>
      <p:ext uri="{BB962C8B-B14F-4D97-AF65-F5344CB8AC3E}">
        <p14:creationId xmlns:p14="http://schemas.microsoft.com/office/powerpoint/2010/main" val="1870794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6114062D-C970-CA41-B1FF-3EF9F8FC4490}"/>
              </a:ext>
            </a:extLst>
          </p:cNvPr>
          <p:cNvPicPr>
            <a:picLocks noChangeAspect="1"/>
          </p:cNvPicPr>
          <p:nvPr/>
        </p:nvPicPr>
        <p:blipFill rotWithShape="1">
          <a:blip r:embed="rId2">
            <a:extLst>
              <a:ext uri="{28A0092B-C50C-407E-A947-70E740481C1C}">
                <a14:useLocalDpi xmlns:a14="http://schemas.microsoft.com/office/drawing/2010/main" val="0"/>
              </a:ext>
            </a:extLst>
          </a:blip>
          <a:srcRect b="23889"/>
          <a:stretch/>
        </p:blipFill>
        <p:spPr>
          <a:xfrm>
            <a:off x="934957" y="1366903"/>
            <a:ext cx="5553744" cy="4124194"/>
          </a:xfrm>
          <a:prstGeom prst="rect">
            <a:avLst/>
          </a:prstGeom>
        </p:spPr>
      </p:pic>
      <p:sp>
        <p:nvSpPr>
          <p:cNvPr id="5" name="Metin kutusu 4">
            <a:extLst>
              <a:ext uri="{FF2B5EF4-FFF2-40B4-BE49-F238E27FC236}">
                <a16:creationId xmlns:a16="http://schemas.microsoft.com/office/drawing/2014/main" xmlns="" id="{85AA5C98-2944-B74F-8BC5-5867E853078A}"/>
              </a:ext>
            </a:extLst>
          </p:cNvPr>
          <p:cNvSpPr txBox="1"/>
          <p:nvPr/>
        </p:nvSpPr>
        <p:spPr>
          <a:xfrm flipH="1">
            <a:off x="7130939" y="1553487"/>
            <a:ext cx="4638886" cy="2308324"/>
          </a:xfrm>
          <a:prstGeom prst="rect">
            <a:avLst/>
          </a:prstGeom>
          <a:noFill/>
        </p:spPr>
        <p:txBody>
          <a:bodyPr wrap="square">
            <a:spAutoFit/>
          </a:bodyPr>
          <a:lstStyle/>
          <a:p>
            <a:r>
              <a:rPr lang="tr-TR" b="1" u="sng"/>
              <a:t>Bir Üst Kurumu Verilen Raporlar ekranında;</a:t>
            </a:r>
            <a:r>
              <a:rPr lang="tr-TR"/>
              <a:t> Rapor No, Rapor Referans Numarası, Hasta T.C, Hasta Adı, Tarih bilgileri bulunmaktadır. Hekim tarafından bir üst kurula sevk edilen raporlar listelenir. Görüntüle butonuna basılarak raporun ön izlemesi yapılır, Sil butonuna basılarak rapor silinir.  Yeni Kayıt butonuna basılarak kayıt ekranına erişilir. </a:t>
            </a:r>
          </a:p>
        </p:txBody>
      </p:sp>
    </p:spTree>
    <p:extLst>
      <p:ext uri="{BB962C8B-B14F-4D97-AF65-F5344CB8AC3E}">
        <p14:creationId xmlns:p14="http://schemas.microsoft.com/office/powerpoint/2010/main" val="4154817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881A89B2-A97E-4149-BC0F-4CF1DA98D96B}"/>
              </a:ext>
            </a:extLst>
          </p:cNvPr>
          <p:cNvPicPr>
            <a:picLocks noChangeAspect="1"/>
          </p:cNvPicPr>
          <p:nvPr/>
        </p:nvPicPr>
        <p:blipFill rotWithShape="1">
          <a:blip r:embed="rId2">
            <a:extLst>
              <a:ext uri="{28A0092B-C50C-407E-A947-70E740481C1C}">
                <a14:useLocalDpi xmlns:a14="http://schemas.microsoft.com/office/drawing/2010/main" val="0"/>
              </a:ext>
            </a:extLst>
          </a:blip>
          <a:srcRect t="15899"/>
          <a:stretch/>
        </p:blipFill>
        <p:spPr>
          <a:xfrm>
            <a:off x="90141" y="1456395"/>
            <a:ext cx="8119609" cy="4445886"/>
          </a:xfrm>
          <a:prstGeom prst="rect">
            <a:avLst/>
          </a:prstGeom>
        </p:spPr>
      </p:pic>
      <p:sp>
        <p:nvSpPr>
          <p:cNvPr id="4" name="Metin kutusu 3">
            <a:extLst>
              <a:ext uri="{FF2B5EF4-FFF2-40B4-BE49-F238E27FC236}">
                <a16:creationId xmlns:a16="http://schemas.microsoft.com/office/drawing/2014/main" xmlns="" id="{76B95B8B-CAD1-514C-9CEB-AA303217DBD5}"/>
              </a:ext>
            </a:extLst>
          </p:cNvPr>
          <p:cNvSpPr txBox="1"/>
          <p:nvPr/>
        </p:nvSpPr>
        <p:spPr>
          <a:xfrm flipH="1">
            <a:off x="8587333" y="2200774"/>
            <a:ext cx="2697027" cy="1225397"/>
          </a:xfrm>
          <a:prstGeom prst="rect">
            <a:avLst/>
          </a:prstGeom>
          <a:noFill/>
        </p:spPr>
        <p:txBody>
          <a:bodyPr wrap="square" rtlCol="0">
            <a:spAutoFit/>
          </a:bodyPr>
          <a:lstStyle/>
          <a:p>
            <a:pPr algn="l"/>
            <a:r>
              <a:rPr lang="tr-TR"/>
              <a:t>Rapor ön izlemede kontroller tamamlandıktan sonra </a:t>
            </a:r>
            <a:r>
              <a:rPr lang="tr-TR" b="1" u="sng"/>
              <a:t>e- imza </a:t>
            </a:r>
            <a:r>
              <a:rPr lang="tr-TR"/>
              <a:t> kullanarak rapor süreci tamamlanır</a:t>
            </a:r>
          </a:p>
        </p:txBody>
      </p:sp>
    </p:spTree>
    <p:extLst>
      <p:ext uri="{BB962C8B-B14F-4D97-AF65-F5344CB8AC3E}">
        <p14:creationId xmlns:p14="http://schemas.microsoft.com/office/powerpoint/2010/main" val="1960940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14E02289-5F26-2542-8AE5-C921AB4E9F45}"/>
              </a:ext>
            </a:extLst>
          </p:cNvPr>
          <p:cNvPicPr>
            <a:picLocks noChangeAspect="1"/>
          </p:cNvPicPr>
          <p:nvPr/>
        </p:nvPicPr>
        <p:blipFill rotWithShape="1">
          <a:blip r:embed="rId2">
            <a:extLst>
              <a:ext uri="{28A0092B-C50C-407E-A947-70E740481C1C}">
                <a14:useLocalDpi xmlns:a14="http://schemas.microsoft.com/office/drawing/2010/main" val="0"/>
              </a:ext>
            </a:extLst>
          </a:blip>
          <a:srcRect l="9438" t="8319" r="6571" b="6215"/>
          <a:stretch/>
        </p:blipFill>
        <p:spPr>
          <a:xfrm>
            <a:off x="1165114" y="895682"/>
            <a:ext cx="7584041" cy="5541312"/>
          </a:xfrm>
          <a:prstGeom prst="rect">
            <a:avLst/>
          </a:prstGeom>
        </p:spPr>
      </p:pic>
      <p:sp>
        <p:nvSpPr>
          <p:cNvPr id="4" name="Metin kutusu 3">
            <a:extLst>
              <a:ext uri="{FF2B5EF4-FFF2-40B4-BE49-F238E27FC236}">
                <a16:creationId xmlns:a16="http://schemas.microsoft.com/office/drawing/2014/main" xmlns="" id="{DE2F0D48-6DD4-C644-A32B-E0DCFF68273D}"/>
              </a:ext>
            </a:extLst>
          </p:cNvPr>
          <p:cNvSpPr txBox="1"/>
          <p:nvPr/>
        </p:nvSpPr>
        <p:spPr>
          <a:xfrm rot="10800000" flipV="1">
            <a:off x="9364076" y="2478167"/>
            <a:ext cx="2362595" cy="923330"/>
          </a:xfrm>
          <a:prstGeom prst="rect">
            <a:avLst/>
          </a:prstGeom>
          <a:noFill/>
        </p:spPr>
        <p:txBody>
          <a:bodyPr wrap="square" rtlCol="0">
            <a:spAutoFit/>
          </a:bodyPr>
          <a:lstStyle/>
          <a:p>
            <a:pPr algn="l"/>
            <a:r>
              <a:rPr lang="tr-TR"/>
              <a:t>Gelen ekranda </a:t>
            </a:r>
          </a:p>
          <a:p>
            <a:pPr algn="l"/>
            <a:r>
              <a:rPr lang="tr-TR" b="1" u="sng"/>
              <a:t>e-imza şifresi</a:t>
            </a:r>
            <a:r>
              <a:rPr lang="tr-TR"/>
              <a:t> girilerek imzala butonu tıklanır. </a:t>
            </a:r>
          </a:p>
        </p:txBody>
      </p:sp>
    </p:spTree>
    <p:extLst>
      <p:ext uri="{BB962C8B-B14F-4D97-AF65-F5344CB8AC3E}">
        <p14:creationId xmlns:p14="http://schemas.microsoft.com/office/powerpoint/2010/main" val="2430680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42F1700C-C7FF-5649-95EF-8558417798FF}"/>
              </a:ext>
            </a:extLst>
          </p:cNvPr>
          <p:cNvSpPr txBox="1"/>
          <p:nvPr/>
        </p:nvSpPr>
        <p:spPr>
          <a:xfrm rot="10800000" flipV="1">
            <a:off x="550193" y="3611304"/>
            <a:ext cx="10734161" cy="646331"/>
          </a:xfrm>
          <a:prstGeom prst="rect">
            <a:avLst/>
          </a:prstGeom>
          <a:noFill/>
        </p:spPr>
        <p:txBody>
          <a:bodyPr wrap="square">
            <a:spAutoFit/>
          </a:bodyPr>
          <a:lstStyle/>
          <a:p>
            <a:r>
              <a:rPr lang="tr-TR"/>
              <a:t>3 -     T.C. SAĞLIK BAKANLIĞI SAĞLIK BİLGİ  SİSTEMLERİ GENEL MÜDÜRLÜĞÜ eRAPOR / eSÜRÜCÜ RAPORU </a:t>
            </a:r>
          </a:p>
          <a:p>
            <a:r>
              <a:rPr lang="tr-TR"/>
              <a:t>AİLE HEKİM KULLANICI KILAVUZU YZL-SB-TK-03  06.12.2019 Sürüm  1. 1</a:t>
            </a:r>
          </a:p>
        </p:txBody>
      </p:sp>
      <p:sp>
        <p:nvSpPr>
          <p:cNvPr id="5" name="Metin kutusu 4">
            <a:extLst>
              <a:ext uri="{FF2B5EF4-FFF2-40B4-BE49-F238E27FC236}">
                <a16:creationId xmlns:a16="http://schemas.microsoft.com/office/drawing/2014/main" xmlns="" id="{BF1826E6-8B19-6048-99A3-226FF46FD6FC}"/>
              </a:ext>
            </a:extLst>
          </p:cNvPr>
          <p:cNvSpPr txBox="1"/>
          <p:nvPr/>
        </p:nvSpPr>
        <p:spPr>
          <a:xfrm>
            <a:off x="550194" y="1251420"/>
            <a:ext cx="11749688" cy="369332"/>
          </a:xfrm>
          <a:prstGeom prst="rect">
            <a:avLst/>
          </a:prstGeom>
          <a:noFill/>
        </p:spPr>
        <p:txBody>
          <a:bodyPr wrap="square">
            <a:spAutoFit/>
          </a:bodyPr>
          <a:lstStyle/>
          <a:p>
            <a:r>
              <a:rPr lang="tr-TR" sz="1800">
                <a:effectLst/>
                <a:latin typeface="Calibri" panose="020F0502020204030204" pitchFamily="34" charset="0"/>
                <a:ea typeface="Times New Roman" panose="02020603050405020304" pitchFamily="18" charset="0"/>
                <a:cs typeface="Times New Roman" panose="02020603050405020304" pitchFamily="18" charset="0"/>
              </a:rPr>
              <a:t>1 -     30.09.2019 tarih ve 23642684-010.04-1618 sayılı </a:t>
            </a:r>
            <a:r>
              <a:rPr lang="tr-T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SAĞLIK RAPORLARI USUL VE ESASLARI HAKKINDA YÖNERGE</a:t>
            </a:r>
            <a:endParaRPr lang="tr-TR"/>
          </a:p>
        </p:txBody>
      </p:sp>
      <p:sp>
        <p:nvSpPr>
          <p:cNvPr id="7" name="Metin kutusu 6">
            <a:extLst>
              <a:ext uri="{FF2B5EF4-FFF2-40B4-BE49-F238E27FC236}">
                <a16:creationId xmlns:a16="http://schemas.microsoft.com/office/drawing/2014/main" xmlns="" id="{BA76088A-7D5F-534F-8811-EFB61E0EEB13}"/>
              </a:ext>
            </a:extLst>
          </p:cNvPr>
          <p:cNvSpPr txBox="1"/>
          <p:nvPr/>
        </p:nvSpPr>
        <p:spPr>
          <a:xfrm rot="10800000" flipV="1">
            <a:off x="442312" y="2287465"/>
            <a:ext cx="12094908" cy="2031325"/>
          </a:xfrm>
          <a:prstGeom prst="rect">
            <a:avLst/>
          </a:prstGeom>
          <a:noFill/>
        </p:spPr>
        <p:txBody>
          <a:bodyPr wrap="square" rtlCol="0">
            <a:spAutoFit/>
          </a:bodyPr>
          <a:lstStyle/>
          <a:p>
            <a:r>
              <a:rPr lang="tr-TR"/>
              <a:t>  2 -     (29 ARALIK 2015 29577 sayılı RESMİ GAZETE) </a:t>
            </a:r>
            <a:r>
              <a:rPr lang="tr-TR" sz="1800" b="1">
                <a:effectLst/>
                <a:latin typeface="Times New Roman" panose="02020603050405020304" pitchFamily="18" charset="0"/>
                <a:ea typeface="Times New Roman" panose="02020603050405020304" pitchFamily="18" charset="0"/>
              </a:rPr>
              <a:t>SÜRÜCÜ ADAYLARI VE SÜRÜCÜLERDE ARANACAK </a:t>
            </a:r>
          </a:p>
          <a:p>
            <a:r>
              <a:rPr lang="tr-TR" sz="1800" b="1">
                <a:effectLst/>
                <a:latin typeface="Times New Roman" panose="02020603050405020304" pitchFamily="18" charset="0"/>
                <a:ea typeface="Times New Roman" panose="02020603050405020304" pitchFamily="18" charset="0"/>
              </a:rPr>
              <a:t>SAĞLIK ŞARTLARI İLE MUAYENELERİNE DAİR YÖNETMELİKTE DEĞİŞİKLİK</a:t>
            </a:r>
            <a:r>
              <a:rPr lang="tr-TR">
                <a:latin typeface="Times New Roman" panose="02020603050405020304" pitchFamily="18" charset="0"/>
                <a:ea typeface="Times New Roman" panose="02020603050405020304" pitchFamily="18" charset="0"/>
              </a:rPr>
              <a:t> </a:t>
            </a:r>
            <a:r>
              <a:rPr lang="tr-TR" sz="1800" b="1">
                <a:effectLst/>
                <a:latin typeface="Times New Roman" panose="02020603050405020304" pitchFamily="18" charset="0"/>
                <a:ea typeface="Times New Roman" panose="02020603050405020304" pitchFamily="18" charset="0"/>
              </a:rPr>
              <a:t>YAPILMASINA DAİR YÖNETMELİK</a:t>
            </a:r>
          </a:p>
          <a:p>
            <a:endParaRPr lang="tr-TR" b="1">
              <a:latin typeface="Times New Roman" panose="02020603050405020304" pitchFamily="18" charset="0"/>
              <a:ea typeface="Times New Roman" panose="02020603050405020304" pitchFamily="18" charset="0"/>
            </a:endParaRPr>
          </a:p>
          <a:p>
            <a:endParaRPr lang="tr-TR" sz="1800" b="1">
              <a:effectLst/>
              <a:latin typeface="Times New Roman" panose="02020603050405020304" pitchFamily="18" charset="0"/>
              <a:ea typeface="Times New Roman" panose="02020603050405020304" pitchFamily="18" charset="0"/>
            </a:endParaRPr>
          </a:p>
          <a:p>
            <a:endParaRPr lang="tr-TR" sz="1800">
              <a:effectLst/>
              <a:latin typeface="Times New Roman" panose="02020603050405020304" pitchFamily="18" charset="0"/>
              <a:ea typeface="Times New Roman" panose="02020603050405020304" pitchFamily="18" charset="0"/>
            </a:endParaRPr>
          </a:p>
          <a:p>
            <a:pPr algn="l"/>
            <a:endParaRPr lang="tr-TR"/>
          </a:p>
        </p:txBody>
      </p:sp>
      <p:sp>
        <p:nvSpPr>
          <p:cNvPr id="8" name="Metin kutusu 7">
            <a:extLst>
              <a:ext uri="{FF2B5EF4-FFF2-40B4-BE49-F238E27FC236}">
                <a16:creationId xmlns:a16="http://schemas.microsoft.com/office/drawing/2014/main" xmlns="" id="{D0808276-4814-8C4C-89BC-9F2E61EAA6C6}"/>
              </a:ext>
            </a:extLst>
          </p:cNvPr>
          <p:cNvSpPr txBox="1"/>
          <p:nvPr/>
        </p:nvSpPr>
        <p:spPr>
          <a:xfrm>
            <a:off x="5156715" y="431524"/>
            <a:ext cx="2025575" cy="369332"/>
          </a:xfrm>
          <a:prstGeom prst="rect">
            <a:avLst/>
          </a:prstGeom>
          <a:noFill/>
        </p:spPr>
        <p:txBody>
          <a:bodyPr wrap="square" rtlCol="0">
            <a:spAutoFit/>
          </a:bodyPr>
          <a:lstStyle/>
          <a:p>
            <a:pPr algn="l"/>
            <a:r>
              <a:rPr lang="tr-TR" b="1" u="sng"/>
              <a:t>KAYNAKLAR</a:t>
            </a:r>
          </a:p>
        </p:txBody>
      </p:sp>
    </p:spTree>
    <p:extLst>
      <p:ext uri="{BB962C8B-B14F-4D97-AF65-F5344CB8AC3E}">
        <p14:creationId xmlns:p14="http://schemas.microsoft.com/office/powerpoint/2010/main" val="1783774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5B4D61F5-AE23-7E41-8811-7FD4791E20A1}"/>
              </a:ext>
            </a:extLst>
          </p:cNvPr>
          <p:cNvSpPr txBox="1"/>
          <p:nvPr/>
        </p:nvSpPr>
        <p:spPr>
          <a:xfrm>
            <a:off x="5180881" y="2516218"/>
            <a:ext cx="1828800" cy="1828800"/>
          </a:xfrm>
          <a:prstGeom prst="rect">
            <a:avLst/>
          </a:prstGeom>
          <a:noFill/>
        </p:spPr>
        <p:txBody>
          <a:bodyPr wrap="square" rtlCol="0">
            <a:spAutoFit/>
          </a:bodyPr>
          <a:lstStyle/>
          <a:p>
            <a:pPr algn="l"/>
            <a:endParaRPr lang="tr-TR"/>
          </a:p>
        </p:txBody>
      </p:sp>
      <p:sp>
        <p:nvSpPr>
          <p:cNvPr id="8" name="Metin kutusu 7">
            <a:extLst>
              <a:ext uri="{FF2B5EF4-FFF2-40B4-BE49-F238E27FC236}">
                <a16:creationId xmlns:a16="http://schemas.microsoft.com/office/drawing/2014/main" xmlns="" id="{03D1D3FD-AD3B-0C41-992B-DD9CCCBA801D}"/>
              </a:ext>
            </a:extLst>
          </p:cNvPr>
          <p:cNvSpPr txBox="1"/>
          <p:nvPr/>
        </p:nvSpPr>
        <p:spPr>
          <a:xfrm rot="10800000" flipV="1">
            <a:off x="2535205" y="2830243"/>
            <a:ext cx="7713496" cy="646331"/>
          </a:xfrm>
          <a:prstGeom prst="rect">
            <a:avLst/>
          </a:prstGeom>
          <a:noFill/>
        </p:spPr>
        <p:txBody>
          <a:bodyPr wrap="square" rtlCol="0">
            <a:spAutoFit/>
          </a:bodyPr>
          <a:lstStyle/>
          <a:p>
            <a:pPr algn="l"/>
            <a:r>
              <a:rPr lang="tr-TR" sz="3600" b="1">
                <a:solidFill>
                  <a:srgbClr val="C00000"/>
                </a:solidFill>
              </a:rPr>
              <a:t>EVLİLİK  ÖNCESİ  SAĞLIK  RAPORU</a:t>
            </a:r>
          </a:p>
        </p:txBody>
      </p:sp>
      <p:sp>
        <p:nvSpPr>
          <p:cNvPr id="3" name="Metin kutusu 2">
            <a:extLst>
              <a:ext uri="{FF2B5EF4-FFF2-40B4-BE49-F238E27FC236}">
                <a16:creationId xmlns:a16="http://schemas.microsoft.com/office/drawing/2014/main" xmlns="" id="{352C9551-FB6D-4043-ABD9-7C53B162E436}"/>
              </a:ext>
            </a:extLst>
          </p:cNvPr>
          <p:cNvSpPr txBox="1"/>
          <p:nvPr/>
        </p:nvSpPr>
        <p:spPr>
          <a:xfrm rot="10800000" flipV="1">
            <a:off x="7174092" y="4540144"/>
            <a:ext cx="4649673" cy="1200329"/>
          </a:xfrm>
          <a:prstGeom prst="rect">
            <a:avLst/>
          </a:prstGeom>
          <a:noFill/>
        </p:spPr>
        <p:txBody>
          <a:bodyPr wrap="square" rtlCol="0">
            <a:spAutoFit/>
          </a:bodyPr>
          <a:lstStyle/>
          <a:p>
            <a:pPr algn="l"/>
            <a:r>
              <a:rPr lang="tr-TR" sz="2400"/>
              <a:t>     Dr. Rıfat  BEKAR</a:t>
            </a:r>
          </a:p>
          <a:p>
            <a:pPr algn="l"/>
            <a:r>
              <a:rPr lang="tr-TR" sz="2400"/>
              <a:t>K.T.Ü  Aile  Hekimliği A.D. </a:t>
            </a:r>
          </a:p>
          <a:p>
            <a:pPr algn="l"/>
            <a:r>
              <a:rPr lang="tr-TR" sz="2400"/>
              <a:t>     21.01.2020</a:t>
            </a:r>
          </a:p>
        </p:txBody>
      </p:sp>
    </p:spTree>
    <p:extLst>
      <p:ext uri="{BB962C8B-B14F-4D97-AF65-F5344CB8AC3E}">
        <p14:creationId xmlns:p14="http://schemas.microsoft.com/office/powerpoint/2010/main" val="3212165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21FA435-93BD-8343-9EE4-39C71E2929DC}"/>
              </a:ext>
            </a:extLst>
          </p:cNvPr>
          <p:cNvSpPr txBox="1"/>
          <p:nvPr/>
        </p:nvSpPr>
        <p:spPr>
          <a:xfrm>
            <a:off x="442312" y="895413"/>
            <a:ext cx="10356584" cy="1569660"/>
          </a:xfrm>
          <a:prstGeom prst="rect">
            <a:avLst/>
          </a:prstGeom>
          <a:noFill/>
        </p:spPr>
        <p:txBody>
          <a:bodyPr wrap="square" rtlCol="0">
            <a:spAutoFit/>
          </a:bodyPr>
          <a:lstStyle/>
          <a:p>
            <a:pPr algn="l"/>
            <a:r>
              <a:rPr lang="tr-TR" sz="3200"/>
              <a:t>                     AMAÇLAR</a:t>
            </a:r>
          </a:p>
          <a:p>
            <a:pPr algn="l"/>
            <a:endParaRPr lang="tr-TR" sz="3200"/>
          </a:p>
          <a:p>
            <a:pPr algn="l"/>
            <a:r>
              <a:rPr lang="tr-TR" sz="3200"/>
              <a:t>1) Evlilik raporları hakkında bilgi sahibi olmak</a:t>
            </a:r>
          </a:p>
        </p:txBody>
      </p:sp>
    </p:spTree>
    <p:extLst>
      <p:ext uri="{BB962C8B-B14F-4D97-AF65-F5344CB8AC3E}">
        <p14:creationId xmlns:p14="http://schemas.microsoft.com/office/powerpoint/2010/main" val="3978343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964CA9E-6A09-6E46-A307-9B78A3522D6C}"/>
              </a:ext>
            </a:extLst>
          </p:cNvPr>
          <p:cNvSpPr txBox="1"/>
          <p:nvPr/>
        </p:nvSpPr>
        <p:spPr>
          <a:xfrm>
            <a:off x="1391666" y="269704"/>
            <a:ext cx="9914271" cy="2246769"/>
          </a:xfrm>
          <a:prstGeom prst="rect">
            <a:avLst/>
          </a:prstGeom>
          <a:noFill/>
        </p:spPr>
        <p:txBody>
          <a:bodyPr wrap="square">
            <a:spAutoFit/>
          </a:bodyPr>
          <a:lstStyle/>
          <a:p>
            <a:r>
              <a:rPr lang="tr-TR" sz="2800"/>
              <a:t>                   HEDEFLER</a:t>
            </a:r>
          </a:p>
          <a:p>
            <a:endParaRPr lang="tr-TR" sz="2800"/>
          </a:p>
          <a:p>
            <a:r>
              <a:rPr lang="tr-TR" sz="2800"/>
              <a:t>1 -  Evliliğe engel hastalıklar nelerdir.</a:t>
            </a:r>
          </a:p>
          <a:p>
            <a:r>
              <a:rPr lang="tr-TR" sz="2800"/>
              <a:t>2 -  Evlilik raporu için gerekli tahliller.</a:t>
            </a:r>
          </a:p>
          <a:p>
            <a:r>
              <a:rPr lang="tr-TR" sz="2800"/>
              <a:t>3 -   Talasmi tarama test sunucuna göre yapılacakları öğrenmek.</a:t>
            </a:r>
          </a:p>
        </p:txBody>
      </p:sp>
    </p:spTree>
    <p:extLst>
      <p:ext uri="{BB962C8B-B14F-4D97-AF65-F5344CB8AC3E}">
        <p14:creationId xmlns:p14="http://schemas.microsoft.com/office/powerpoint/2010/main" val="1300687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xmlns="" id="{962DBD4D-630C-7045-8C72-89FFB868CCAF}"/>
              </a:ext>
            </a:extLst>
          </p:cNvPr>
          <p:cNvSpPr txBox="1"/>
          <p:nvPr/>
        </p:nvSpPr>
        <p:spPr>
          <a:xfrm>
            <a:off x="604134" y="744379"/>
            <a:ext cx="11187268" cy="2308324"/>
          </a:xfrm>
          <a:prstGeom prst="rect">
            <a:avLst/>
          </a:prstGeom>
          <a:noFill/>
        </p:spPr>
        <p:txBody>
          <a:bodyPr wrap="square">
            <a:spAutoFit/>
          </a:bodyPr>
          <a:lstStyle/>
          <a:p>
            <a:r>
              <a:rPr lang="tr-TR" b="1" u="sng"/>
              <a:t>1593  Sayılı  Umumi  Hıfzıssıhha  Kanunu’nun  (UHK)</a:t>
            </a:r>
            <a:r>
              <a:rPr lang="tr-TR"/>
              <a:t> </a:t>
            </a:r>
          </a:p>
          <a:p>
            <a:r>
              <a:rPr lang="tr-TR"/>
              <a:t>       </a:t>
            </a:r>
            <a:r>
              <a:rPr lang="tr-TR" b="1" u="sng"/>
              <a:t>123.  Maddesinde</a:t>
            </a:r>
            <a:r>
              <a:rPr lang="tr-TR"/>
              <a:t> ; </a:t>
            </a:r>
          </a:p>
          <a:p>
            <a:r>
              <a:rPr lang="tr-TR"/>
              <a:t> “</a:t>
            </a:r>
            <a:r>
              <a:rPr lang="tr-TR" u="sng"/>
              <a:t>Frengi,  bel  soğukluğu  ve  yumuşak  şankr  ve cüzzama  ve  bir  marazı  akliye  müptela  olanların</a:t>
            </a:r>
            <a:r>
              <a:rPr lang="tr-TR"/>
              <a:t>  evlenmesi</a:t>
            </a:r>
            <a:r>
              <a:rPr lang="tr-TR" u="sng"/>
              <a:t>  memnudur.</a:t>
            </a:r>
            <a:r>
              <a:rPr lang="tr-TR"/>
              <a:t>”  hükmü,  </a:t>
            </a:r>
          </a:p>
          <a:p>
            <a:r>
              <a:rPr lang="tr-TR"/>
              <a:t>       </a:t>
            </a:r>
            <a:r>
              <a:rPr lang="tr-TR" b="1" u="sng"/>
              <a:t>124. maddesinde  ise;</a:t>
            </a:r>
            <a:r>
              <a:rPr lang="tr-TR"/>
              <a:t>  </a:t>
            </a:r>
          </a:p>
          <a:p>
            <a:r>
              <a:rPr lang="tr-TR"/>
              <a:t>“</a:t>
            </a:r>
            <a:r>
              <a:rPr lang="tr-TR" u="sng"/>
              <a:t>  İlerlemiş  sâri  vereme</a:t>
            </a:r>
            <a:r>
              <a:rPr lang="tr-TR"/>
              <a:t>  musab  olanların  </a:t>
            </a:r>
            <a:r>
              <a:rPr lang="tr-TR" u="sng"/>
              <a:t>nikahı  altı  ay  tehir  olunur. </a:t>
            </a:r>
            <a:r>
              <a:rPr lang="tr-TR"/>
              <a:t> Bu müddet  zarfında  </a:t>
            </a:r>
            <a:r>
              <a:rPr lang="tr-TR" u="sng"/>
              <a:t>salah  eseri  görülmezse,  bu  müddet  altı  ay  daha  temdit  edilir.</a:t>
            </a:r>
            <a:r>
              <a:rPr lang="tr-TR"/>
              <a:t>  Bu  müddet hitamında  alakadar  tabipler  her  iki  tarafa  bu  hastalığın  tehlikesini  ve  evlenmenin  marazatını bildirmeye  mecburdur.”  hükmü  mevcuttur</a:t>
            </a:r>
          </a:p>
        </p:txBody>
      </p:sp>
      <p:sp>
        <p:nvSpPr>
          <p:cNvPr id="6" name="Metin kutusu 5">
            <a:extLst>
              <a:ext uri="{FF2B5EF4-FFF2-40B4-BE49-F238E27FC236}">
                <a16:creationId xmlns:a16="http://schemas.microsoft.com/office/drawing/2014/main" xmlns="" id="{AA09440A-CE76-DB49-9886-8E6A93E146D7}"/>
              </a:ext>
            </a:extLst>
          </p:cNvPr>
          <p:cNvSpPr txBox="1"/>
          <p:nvPr/>
        </p:nvSpPr>
        <p:spPr>
          <a:xfrm rot="10800000" flipV="1">
            <a:off x="604134" y="3805298"/>
            <a:ext cx="10712589" cy="1477328"/>
          </a:xfrm>
          <a:prstGeom prst="rect">
            <a:avLst/>
          </a:prstGeom>
          <a:noFill/>
        </p:spPr>
        <p:txBody>
          <a:bodyPr wrap="square">
            <a:spAutoFit/>
          </a:bodyPr>
          <a:lstStyle/>
          <a:p>
            <a:r>
              <a:rPr lang="tr-TR" b="1" u="sng"/>
              <a:t>24.04.1930  tarihli  ve  1593  sayılı  Umumi  Hıfzıssıhha  Kanununa  dayanılarak,  17.08.1931 tarihli  ve  11682  sayılı  Bakanlar  Kurulu  Kararı  ile  yürürlüğe  konulan  Evlenme  Muayenesi Hakkında  Nizamnamede</a:t>
            </a:r>
          </a:p>
          <a:p>
            <a:r>
              <a:rPr lang="tr-TR"/>
              <a:t>             </a:t>
            </a:r>
            <a:r>
              <a:rPr lang="tr-TR" b="1" u="sng"/>
              <a:t>ikinci  fıkrasında  ise</a:t>
            </a:r>
            <a:r>
              <a:rPr lang="tr-TR"/>
              <a:t>  </a:t>
            </a:r>
          </a:p>
          <a:p>
            <a:r>
              <a:rPr lang="tr-TR"/>
              <a:t>           “</a:t>
            </a:r>
            <a:r>
              <a:rPr lang="tr-TR" u="sng"/>
              <a:t>Akıl  hastaları</a:t>
            </a:r>
            <a:r>
              <a:rPr lang="tr-TR"/>
              <a:t>,  </a:t>
            </a:r>
            <a:r>
              <a:rPr lang="tr-TR" u="sng"/>
              <a:t>evlenmelerinde tıbbi  sakınca  bulunmadığı </a:t>
            </a:r>
            <a:r>
              <a:rPr lang="tr-TR"/>
              <a:t> resmi  sağlık  kurulu  raporuyla  </a:t>
            </a:r>
            <a:r>
              <a:rPr lang="tr-TR" u="sng"/>
              <a:t>anlaşılmadıkça  evlenemezler</a:t>
            </a:r>
            <a:r>
              <a:rPr lang="tr-TR"/>
              <a:t>.”</a:t>
            </a:r>
            <a:r>
              <a:rPr lang="tr-TR" b="1" u="sng"/>
              <a:t> </a:t>
            </a:r>
          </a:p>
        </p:txBody>
      </p:sp>
    </p:spTree>
    <p:extLst>
      <p:ext uri="{BB962C8B-B14F-4D97-AF65-F5344CB8AC3E}">
        <p14:creationId xmlns:p14="http://schemas.microsoft.com/office/powerpoint/2010/main" val="1053019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D8C3013-F9FF-2743-B3AF-182C68755265}"/>
              </a:ext>
            </a:extLst>
          </p:cNvPr>
          <p:cNvSpPr txBox="1"/>
          <p:nvPr/>
        </p:nvSpPr>
        <p:spPr>
          <a:xfrm>
            <a:off x="3926871" y="960142"/>
            <a:ext cx="7832166" cy="5170646"/>
          </a:xfrm>
          <a:prstGeom prst="rect">
            <a:avLst/>
          </a:prstGeom>
          <a:noFill/>
        </p:spPr>
        <p:txBody>
          <a:bodyPr wrap="square">
            <a:spAutoFit/>
          </a:bodyPr>
          <a:lstStyle/>
          <a:p>
            <a:r>
              <a:rPr lang="tr-TR" sz="2400">
                <a:solidFill>
                  <a:srgbClr val="C00000"/>
                </a:solidFill>
              </a:rPr>
              <a:t>Evlilikle  İlgili  Sağlık  Riskleri </a:t>
            </a:r>
          </a:p>
          <a:p>
            <a:endParaRPr lang="tr-TR" b="1" u="sng"/>
          </a:p>
          <a:p>
            <a:r>
              <a:rPr lang="tr-TR" b="1" u="sng"/>
              <a:t>1. Enfeksiyon Hastalıkları</a:t>
            </a:r>
            <a:r>
              <a:rPr lang="tr-TR"/>
              <a:t>  </a:t>
            </a:r>
          </a:p>
          <a:p>
            <a:r>
              <a:rPr lang="tr-TR"/>
              <a:t>Cinsel  Yolla  Bulaşan  Hastalıklar   </a:t>
            </a:r>
          </a:p>
          <a:p>
            <a:r>
              <a:rPr lang="tr-TR"/>
              <a:t>Tüberküloz   </a:t>
            </a:r>
          </a:p>
          <a:p>
            <a:r>
              <a:rPr lang="tr-TR"/>
              <a:t>Lepra </a:t>
            </a:r>
          </a:p>
          <a:p>
            <a:endParaRPr lang="tr-TR"/>
          </a:p>
          <a:p>
            <a:r>
              <a:rPr lang="tr-TR" b="1" u="sng"/>
              <a:t>2. Genetik  Geçişli Hastalıklar  </a:t>
            </a:r>
          </a:p>
          <a:p>
            <a:r>
              <a:rPr lang="tr-TR"/>
              <a:t>Metabolik Hastalıklar   </a:t>
            </a:r>
          </a:p>
          <a:p>
            <a:r>
              <a:rPr lang="tr-TR"/>
              <a:t>Hemoglobinopatiler   </a:t>
            </a:r>
          </a:p>
          <a:p>
            <a:r>
              <a:rPr lang="tr-TR"/>
              <a:t>Kromozom anomalileri   </a:t>
            </a:r>
          </a:p>
          <a:p>
            <a:r>
              <a:rPr lang="tr-TR"/>
              <a:t>Diğer  Kalıtsal  Hastalıklar </a:t>
            </a:r>
          </a:p>
          <a:p>
            <a:endParaRPr lang="tr-TR"/>
          </a:p>
          <a:p>
            <a:r>
              <a:rPr lang="tr-TR" b="1" u="sng"/>
              <a:t>3. Kan Uyuşmazlığı</a:t>
            </a:r>
            <a:r>
              <a:rPr lang="tr-TR"/>
              <a:t>  </a:t>
            </a:r>
          </a:p>
          <a:p>
            <a:r>
              <a:rPr lang="tr-TR"/>
              <a:t>Rh uyuşmazlığı   </a:t>
            </a:r>
          </a:p>
          <a:p>
            <a:r>
              <a:rPr lang="tr-TR"/>
              <a:t>ABO uyuşmazlığı </a:t>
            </a:r>
          </a:p>
          <a:p>
            <a:endParaRPr lang="tr-TR"/>
          </a:p>
          <a:p>
            <a:r>
              <a:rPr lang="tr-TR" b="1"/>
              <a:t>4. Psikiyatrik  Hastalıklar</a:t>
            </a:r>
          </a:p>
        </p:txBody>
      </p:sp>
    </p:spTree>
    <p:extLst>
      <p:ext uri="{BB962C8B-B14F-4D97-AF65-F5344CB8AC3E}">
        <p14:creationId xmlns:p14="http://schemas.microsoft.com/office/powerpoint/2010/main" val="261384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93AD596-08D3-CD4B-A447-5CC378ED5B4C}"/>
              </a:ext>
            </a:extLst>
          </p:cNvPr>
          <p:cNvSpPr txBox="1"/>
          <p:nvPr/>
        </p:nvSpPr>
        <p:spPr>
          <a:xfrm>
            <a:off x="920046" y="1855555"/>
            <a:ext cx="10826586" cy="3323987"/>
          </a:xfrm>
          <a:prstGeom prst="rect">
            <a:avLst/>
          </a:prstGeom>
          <a:noFill/>
        </p:spPr>
        <p:txBody>
          <a:bodyPr wrap="square">
            <a:spAutoFit/>
          </a:bodyPr>
          <a:lstStyle/>
          <a:p>
            <a:r>
              <a:rPr lang="tr-TR" sz="2400" b="1">
                <a:effectLst/>
                <a:latin typeface="Times New Roman" panose="02020603050405020304" pitchFamily="18" charset="0"/>
                <a:ea typeface="Times New Roman" panose="02020603050405020304" pitchFamily="18" charset="0"/>
              </a:rPr>
              <a:t>g) Hipoglisemiye yol açabilecek ilaç kullanılan diabetes mellitus hastalığı,</a:t>
            </a:r>
          </a:p>
          <a:p>
            <a:endParaRPr lang="tr-TR" sz="2400" b="1">
              <a:effectLst/>
              <a:latin typeface="Times New Roman" panose="02020603050405020304" pitchFamily="18" charset="0"/>
              <a:ea typeface="Times New Roman" panose="02020603050405020304" pitchFamily="18" charset="0"/>
            </a:endParaRPr>
          </a:p>
          <a:p>
            <a:r>
              <a:rPr lang="tr-TR" sz="2400" b="1">
                <a:effectLst/>
                <a:latin typeface="Times New Roman" panose="02020603050405020304" pitchFamily="18" charset="0"/>
                <a:ea typeface="Times New Roman" panose="02020603050405020304" pitchFamily="18" charset="0"/>
              </a:rPr>
              <a:t>ğ) Kalp-damar hastalığı (</a:t>
            </a:r>
            <a:r>
              <a:rPr lang="tr-TR" sz="2400" u="sng">
                <a:effectLst/>
                <a:latin typeface="Times New Roman" panose="02020603050405020304" pitchFamily="18" charset="0"/>
                <a:ea typeface="Times New Roman" panose="02020603050405020304" pitchFamily="18" charset="0"/>
              </a:rPr>
              <a:t>anjinal yakınma, akut koroner sendrom tanısı</a:t>
            </a:r>
            <a:r>
              <a:rPr lang="tr-TR" sz="2400">
                <a:effectLst/>
                <a:latin typeface="Times New Roman" panose="02020603050405020304" pitchFamily="18" charset="0"/>
                <a:ea typeface="Times New Roman" panose="02020603050405020304" pitchFamily="18" charset="0"/>
              </a:rPr>
              <a:t>, angioplasti, kalp yetmezliği, </a:t>
            </a:r>
            <a:r>
              <a:rPr lang="tr-TR" sz="2400" u="sng">
                <a:effectLst/>
                <a:latin typeface="Times New Roman" panose="02020603050405020304" pitchFamily="18" charset="0"/>
                <a:ea typeface="Times New Roman" panose="02020603050405020304" pitchFamily="18" charset="0"/>
              </a:rPr>
              <a:t>hipertansiyon</a:t>
            </a:r>
            <a:r>
              <a:rPr lang="tr-TR" sz="2400">
                <a:effectLst/>
                <a:latin typeface="Times New Roman" panose="02020603050405020304" pitchFamily="18" charset="0"/>
                <a:ea typeface="Times New Roman" panose="02020603050405020304" pitchFamily="18" charset="0"/>
              </a:rPr>
              <a:t>, </a:t>
            </a:r>
            <a:r>
              <a:rPr lang="tr-TR" sz="2400" u="sng">
                <a:effectLst/>
                <a:latin typeface="Times New Roman" panose="02020603050405020304" pitchFamily="18" charset="0"/>
                <a:ea typeface="Times New Roman" panose="02020603050405020304" pitchFamily="18" charset="0"/>
              </a:rPr>
              <a:t>bilinç bozukluğuna yol açabilecek ritim bozukluğ</a:t>
            </a:r>
            <a:r>
              <a:rPr lang="tr-TR" sz="2400">
                <a:effectLst/>
                <a:latin typeface="Times New Roman" panose="02020603050405020304" pitchFamily="18" charset="0"/>
                <a:ea typeface="Times New Roman" panose="02020603050405020304" pitchFamily="18" charset="0"/>
              </a:rPr>
              <a:t>u, </a:t>
            </a:r>
            <a:r>
              <a:rPr lang="tr-TR" sz="2400" u="sng">
                <a:effectLst/>
                <a:latin typeface="Times New Roman" panose="02020603050405020304" pitchFamily="18" charset="0"/>
                <a:ea typeface="Times New Roman" panose="02020603050405020304" pitchFamily="18" charset="0"/>
              </a:rPr>
              <a:t>kalıcı pil implantasyonu</a:t>
            </a:r>
            <a:r>
              <a:rPr lang="tr-TR" sz="2400" b="1">
                <a:effectLst/>
                <a:latin typeface="Times New Roman" panose="02020603050405020304" pitchFamily="18" charset="0"/>
                <a:ea typeface="Times New Roman" panose="02020603050405020304" pitchFamily="18" charset="0"/>
              </a:rPr>
              <a:t>),</a:t>
            </a:r>
          </a:p>
          <a:p>
            <a:endParaRPr lang="tr-TR" sz="2400" b="1">
              <a:effectLst/>
              <a:latin typeface="Times New Roman" panose="02020603050405020304" pitchFamily="18" charset="0"/>
              <a:ea typeface="Times New Roman" panose="02020603050405020304" pitchFamily="18" charset="0"/>
            </a:endParaRPr>
          </a:p>
          <a:p>
            <a:r>
              <a:rPr lang="tr-TR" sz="2400" b="1">
                <a:effectLst/>
                <a:latin typeface="Times New Roman" panose="02020603050405020304" pitchFamily="18" charset="0"/>
                <a:ea typeface="Times New Roman" panose="02020603050405020304" pitchFamily="18" charset="0"/>
              </a:rPr>
              <a:t>h) Organ yetmezliği (</a:t>
            </a:r>
            <a:r>
              <a:rPr lang="tr-TR" sz="2400" u="sng">
                <a:effectLst/>
                <a:latin typeface="Times New Roman" panose="02020603050405020304" pitchFamily="18" charset="0"/>
                <a:ea typeface="Times New Roman" panose="02020603050405020304" pitchFamily="18" charset="0"/>
              </a:rPr>
              <a:t>organ nakli geçirilmiş olması</a:t>
            </a:r>
            <a:r>
              <a:rPr lang="tr-TR" sz="2400">
                <a:effectLst/>
                <a:latin typeface="Times New Roman" panose="02020603050405020304" pitchFamily="18" charset="0"/>
                <a:ea typeface="Times New Roman" panose="02020603050405020304" pitchFamily="18" charset="0"/>
              </a:rPr>
              <a:t>, </a:t>
            </a:r>
            <a:r>
              <a:rPr lang="tr-TR" sz="2400" u="sng">
                <a:effectLst/>
                <a:latin typeface="Times New Roman" panose="02020603050405020304" pitchFamily="18" charset="0"/>
                <a:ea typeface="Times New Roman" panose="02020603050405020304" pitchFamily="18" charset="0"/>
              </a:rPr>
              <a:t>kronik böbrek yetmezliği </a:t>
            </a:r>
            <a:r>
              <a:rPr lang="tr-TR" sz="2400">
                <a:effectLst/>
                <a:latin typeface="Times New Roman" panose="02020603050405020304" pitchFamily="18" charset="0"/>
                <a:ea typeface="Times New Roman" panose="02020603050405020304" pitchFamily="18" charset="0"/>
              </a:rPr>
              <a:t>ve diğer hayati önemi haiz organlarda dekompanse yetmezlik</a:t>
            </a:r>
            <a:r>
              <a:rPr lang="tr-TR" sz="2400" b="1">
                <a:effectLst/>
                <a:latin typeface="Times New Roman" panose="02020603050405020304" pitchFamily="18" charset="0"/>
                <a:ea typeface="Times New Roman" panose="02020603050405020304" pitchFamily="18" charset="0"/>
              </a:rPr>
              <a:t>),</a:t>
            </a:r>
          </a:p>
          <a:p>
            <a:endParaRPr lang="tr-TR" sz="1800">
              <a:effectLst/>
              <a:latin typeface="Times New Roman" panose="02020603050405020304" pitchFamily="18" charset="0"/>
              <a:ea typeface="Times New Roman" panose="02020603050405020304" pitchFamily="18" charset="0"/>
            </a:endParaRPr>
          </a:p>
        </p:txBody>
      </p:sp>
      <p:sp>
        <p:nvSpPr>
          <p:cNvPr id="5" name="Metin kutusu 4">
            <a:extLst>
              <a:ext uri="{FF2B5EF4-FFF2-40B4-BE49-F238E27FC236}">
                <a16:creationId xmlns:a16="http://schemas.microsoft.com/office/drawing/2014/main" xmlns="" id="{EA6C3D4F-35AB-864D-AE7E-D23F4C1112D6}"/>
              </a:ext>
            </a:extLst>
          </p:cNvPr>
          <p:cNvSpPr txBox="1"/>
          <p:nvPr/>
        </p:nvSpPr>
        <p:spPr>
          <a:xfrm>
            <a:off x="4326031" y="442313"/>
            <a:ext cx="4755577" cy="646331"/>
          </a:xfrm>
          <a:prstGeom prst="rect">
            <a:avLst/>
          </a:prstGeom>
          <a:noFill/>
        </p:spPr>
        <p:txBody>
          <a:bodyPr wrap="square">
            <a:spAutoFit/>
          </a:bodyPr>
          <a:lstStyle/>
          <a:p>
            <a:r>
              <a:rPr lang="tr-TR" sz="3600" b="1"/>
              <a:t>GİRİŞ</a:t>
            </a:r>
            <a:endParaRPr lang="tr-TR" sz="3600"/>
          </a:p>
        </p:txBody>
      </p:sp>
    </p:spTree>
    <p:extLst>
      <p:ext uri="{BB962C8B-B14F-4D97-AF65-F5344CB8AC3E}">
        <p14:creationId xmlns:p14="http://schemas.microsoft.com/office/powerpoint/2010/main" val="1233847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C1F0D97C-8AFB-1447-ACCE-493D40A21C46}"/>
              </a:ext>
            </a:extLst>
          </p:cNvPr>
          <p:cNvSpPr txBox="1"/>
          <p:nvPr/>
        </p:nvSpPr>
        <p:spPr>
          <a:xfrm>
            <a:off x="819896" y="3053034"/>
            <a:ext cx="10917565" cy="1815882"/>
          </a:xfrm>
          <a:prstGeom prst="rect">
            <a:avLst/>
          </a:prstGeom>
          <a:noFill/>
        </p:spPr>
        <p:txBody>
          <a:bodyPr wrap="square">
            <a:spAutoFit/>
          </a:bodyPr>
          <a:lstStyle/>
          <a:p>
            <a:r>
              <a:rPr lang="tr-TR" sz="2800" b="1"/>
              <a:t>Anamnez  ve  muayene  sonrasında  ve  </a:t>
            </a:r>
            <a:r>
              <a:rPr lang="tr-TR" sz="2800" b="1" u="sng"/>
              <a:t>gerekli  görülmesi  durumunda</a:t>
            </a:r>
            <a:r>
              <a:rPr lang="tr-TR" sz="2800" b="1"/>
              <a:t>  </a:t>
            </a:r>
            <a:r>
              <a:rPr lang="tr-TR" sz="2800" b="1">
                <a:solidFill>
                  <a:srgbClr val="FF0000"/>
                </a:solidFill>
              </a:rPr>
              <a:t>enfeksiyon  hastalıkları, genetik  geçişli  hastalıklar  ve  psikiyatrik  hastalıklar</a:t>
            </a:r>
            <a:r>
              <a:rPr lang="tr-TR" sz="2800" b="1"/>
              <a:t>ın  tanısına  yönelik </a:t>
            </a:r>
            <a:r>
              <a:rPr lang="tr-TR" sz="2800" b="1" u="sng"/>
              <a:t> bazı  tetkikler  ve/veya uzman  ya  da  sağlık  kurulu  konsültasyonu  istenebilir. </a:t>
            </a:r>
          </a:p>
        </p:txBody>
      </p:sp>
    </p:spTree>
    <p:extLst>
      <p:ext uri="{BB962C8B-B14F-4D97-AF65-F5344CB8AC3E}">
        <p14:creationId xmlns:p14="http://schemas.microsoft.com/office/powerpoint/2010/main" val="3339584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E1CEAED-0333-0548-9283-3BE686D2397F}"/>
              </a:ext>
            </a:extLst>
          </p:cNvPr>
          <p:cNvSpPr txBox="1"/>
          <p:nvPr/>
        </p:nvSpPr>
        <p:spPr>
          <a:xfrm>
            <a:off x="1177342" y="948984"/>
            <a:ext cx="11014658" cy="4031873"/>
          </a:xfrm>
          <a:prstGeom prst="rect">
            <a:avLst/>
          </a:prstGeom>
          <a:noFill/>
        </p:spPr>
        <p:txBody>
          <a:bodyPr wrap="square">
            <a:spAutoFit/>
          </a:bodyPr>
          <a:lstStyle/>
          <a:p>
            <a:r>
              <a:rPr lang="tr-TR" sz="3200">
                <a:solidFill>
                  <a:srgbClr val="C00000"/>
                </a:solidFill>
              </a:rPr>
              <a:t>Mevzuata  göre  evlenme  engeli  teşkil  eden  bulaşıcı  hastalık  grupları:</a:t>
            </a:r>
          </a:p>
          <a:p>
            <a:r>
              <a:rPr lang="tr-TR" sz="3200"/>
              <a:t>      </a:t>
            </a:r>
          </a:p>
          <a:p>
            <a:pPr marL="457200" indent="-457200">
              <a:buFont typeface="Arial" panose="020B0604020202020204" pitchFamily="34" charset="0"/>
              <a:buChar char="•"/>
            </a:pPr>
            <a:r>
              <a:rPr lang="tr-TR" sz="3200"/>
              <a:t>     Sifiliz  (Frengi)</a:t>
            </a:r>
          </a:p>
          <a:p>
            <a:pPr marL="457200" indent="-457200">
              <a:buFont typeface="Arial" panose="020B0604020202020204" pitchFamily="34" charset="0"/>
              <a:buChar char="•"/>
            </a:pPr>
            <a:r>
              <a:rPr lang="tr-TR" sz="3200"/>
              <a:t>     Gonore (Belsoğukluğu) </a:t>
            </a:r>
          </a:p>
          <a:p>
            <a:pPr marL="457200" indent="-457200">
              <a:buFont typeface="Arial" panose="020B0604020202020204" pitchFamily="34" charset="0"/>
              <a:buChar char="•"/>
            </a:pPr>
            <a:r>
              <a:rPr lang="tr-TR" sz="3200"/>
              <a:t>     Şankroid  (Yumuşak  Şankr) </a:t>
            </a:r>
          </a:p>
          <a:p>
            <a:pPr marL="457200" indent="-457200">
              <a:buFont typeface="Arial" panose="020B0604020202020204" pitchFamily="34" charset="0"/>
              <a:buChar char="•"/>
            </a:pPr>
            <a:r>
              <a:rPr lang="tr-TR" sz="3200"/>
              <a:t>     Lepra  (Cüzzam) </a:t>
            </a:r>
          </a:p>
          <a:p>
            <a:pPr marL="457200" indent="-457200">
              <a:buFont typeface="Arial" panose="020B0604020202020204" pitchFamily="34" charset="0"/>
              <a:buChar char="•"/>
            </a:pPr>
            <a:r>
              <a:rPr lang="tr-TR" sz="3200"/>
              <a:t>     Tüberküloz </a:t>
            </a:r>
          </a:p>
        </p:txBody>
      </p:sp>
    </p:spTree>
    <p:extLst>
      <p:ext uri="{BB962C8B-B14F-4D97-AF65-F5344CB8AC3E}">
        <p14:creationId xmlns:p14="http://schemas.microsoft.com/office/powerpoint/2010/main" val="3598018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502B5F5-C891-6343-A24B-0DD778F336F4}"/>
              </a:ext>
            </a:extLst>
          </p:cNvPr>
          <p:cNvSpPr txBox="1"/>
          <p:nvPr/>
        </p:nvSpPr>
        <p:spPr>
          <a:xfrm>
            <a:off x="2012702" y="1499547"/>
            <a:ext cx="6613110" cy="3046988"/>
          </a:xfrm>
          <a:prstGeom prst="rect">
            <a:avLst/>
          </a:prstGeom>
          <a:noFill/>
        </p:spPr>
        <p:txBody>
          <a:bodyPr wrap="square">
            <a:spAutoFit/>
          </a:bodyPr>
          <a:lstStyle/>
          <a:p>
            <a:r>
              <a:rPr lang="tr-TR" sz="3200">
                <a:solidFill>
                  <a:srgbClr val="C00000"/>
                </a:solidFill>
              </a:rPr>
              <a:t>Evlenme  engeli  teşkil  etmeyen  bulaşıcı  hastalık  grupları:</a:t>
            </a:r>
            <a:r>
              <a:rPr lang="tr-TR" sz="3200"/>
              <a:t> </a:t>
            </a:r>
          </a:p>
          <a:p>
            <a:r>
              <a:rPr lang="tr-TR" sz="3200"/>
              <a:t>     </a:t>
            </a:r>
          </a:p>
          <a:p>
            <a:pPr marL="457200" indent="-457200">
              <a:buFont typeface="Arial" panose="020B0604020202020204" pitchFamily="34" charset="0"/>
              <a:buChar char="•"/>
            </a:pPr>
            <a:r>
              <a:rPr lang="tr-TR" sz="3200"/>
              <a:t>     HIV/AIDS </a:t>
            </a:r>
          </a:p>
          <a:p>
            <a:pPr marL="457200" indent="-457200">
              <a:buFont typeface="Arial" panose="020B0604020202020204" pitchFamily="34" charset="0"/>
              <a:buChar char="•"/>
            </a:pPr>
            <a:r>
              <a:rPr lang="tr-TR" sz="3200"/>
              <a:t>     Hepatit  B </a:t>
            </a:r>
          </a:p>
          <a:p>
            <a:pPr marL="457200" indent="-457200">
              <a:buFont typeface="Arial" panose="020B0604020202020204" pitchFamily="34" charset="0"/>
              <a:buChar char="•"/>
            </a:pPr>
            <a:r>
              <a:rPr lang="tr-TR" sz="3200"/>
              <a:t>     Hepatit  C</a:t>
            </a:r>
          </a:p>
        </p:txBody>
      </p:sp>
    </p:spTree>
    <p:extLst>
      <p:ext uri="{BB962C8B-B14F-4D97-AF65-F5344CB8AC3E}">
        <p14:creationId xmlns:p14="http://schemas.microsoft.com/office/powerpoint/2010/main" val="2638610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C4595903-529E-6049-9493-788AE18722FE}"/>
              </a:ext>
            </a:extLst>
          </p:cNvPr>
          <p:cNvSpPr txBox="1"/>
          <p:nvPr/>
        </p:nvSpPr>
        <p:spPr>
          <a:xfrm>
            <a:off x="2017376" y="92937"/>
            <a:ext cx="7616404" cy="369332"/>
          </a:xfrm>
          <a:prstGeom prst="rect">
            <a:avLst/>
          </a:prstGeom>
          <a:noFill/>
        </p:spPr>
        <p:txBody>
          <a:bodyPr wrap="square">
            <a:spAutoFit/>
          </a:bodyPr>
          <a:lstStyle/>
          <a:p>
            <a:r>
              <a:rPr lang="tr-TR">
                <a:solidFill>
                  <a:srgbClr val="C00000"/>
                </a:solidFill>
              </a:rPr>
              <a:t>EVLİLİK  ÖNCESİ  SAĞLIK  MUAYENESİ  SIRASINDA İZLENECEK  YOL </a:t>
            </a:r>
          </a:p>
        </p:txBody>
      </p:sp>
      <p:sp>
        <p:nvSpPr>
          <p:cNvPr id="5" name="Metin kutusu 4">
            <a:extLst>
              <a:ext uri="{FF2B5EF4-FFF2-40B4-BE49-F238E27FC236}">
                <a16:creationId xmlns:a16="http://schemas.microsoft.com/office/drawing/2014/main" xmlns="" id="{E5414B60-0014-704E-8751-EBB129F660DB}"/>
              </a:ext>
            </a:extLst>
          </p:cNvPr>
          <p:cNvSpPr txBox="1"/>
          <p:nvPr/>
        </p:nvSpPr>
        <p:spPr>
          <a:xfrm>
            <a:off x="420737" y="1077191"/>
            <a:ext cx="12395534" cy="5262979"/>
          </a:xfrm>
          <a:prstGeom prst="rect">
            <a:avLst/>
          </a:prstGeom>
          <a:noFill/>
        </p:spPr>
        <p:txBody>
          <a:bodyPr wrap="square">
            <a:spAutoFit/>
          </a:bodyPr>
          <a:lstStyle/>
          <a:p>
            <a:r>
              <a:rPr lang="tr-TR" sz="2400"/>
              <a:t>1. </a:t>
            </a:r>
            <a:r>
              <a:rPr lang="tr-TR" sz="2400" b="1" u="sng"/>
              <a:t>Evlilik  öncesi  muayene  ve  danışmanlık  hizmetleri</a:t>
            </a:r>
            <a:r>
              <a:rPr lang="tr-TR" sz="2400"/>
              <a:t>  ile  ilgili  bilgi verilir. </a:t>
            </a:r>
          </a:p>
          <a:p>
            <a:endParaRPr lang="tr-TR" sz="2400"/>
          </a:p>
          <a:p>
            <a:r>
              <a:rPr lang="tr-TR" sz="2400"/>
              <a:t>2. </a:t>
            </a:r>
            <a:r>
              <a:rPr lang="tr-TR" sz="2400" b="1" u="sng"/>
              <a:t>Evlilik  Öncesi  Sağlık  Raporu  Başvuru  Formu</a:t>
            </a:r>
            <a:r>
              <a:rPr lang="tr-TR" sz="2400"/>
              <a:t>  ve </a:t>
            </a:r>
            <a:r>
              <a:rPr lang="tr-TR" sz="2400" b="1" u="sng"/>
              <a:t> Risk  Değerlendirme  Formu</a:t>
            </a:r>
            <a:r>
              <a:rPr lang="tr-TR" sz="2400"/>
              <a:t> </a:t>
            </a:r>
          </a:p>
          <a:p>
            <a:r>
              <a:rPr lang="tr-TR" sz="2400"/>
              <a:t>verilerek  doldurması  ve  imzalaması  istenir.  Hekim  tarafından  başvuru  formu incelenir. </a:t>
            </a:r>
          </a:p>
          <a:p>
            <a:endParaRPr lang="tr-TR" sz="2400"/>
          </a:p>
          <a:p>
            <a:r>
              <a:rPr lang="tr-TR" sz="2400"/>
              <a:t>3. </a:t>
            </a:r>
            <a:r>
              <a:rPr lang="tr-TR" sz="2400" b="1" u="sng"/>
              <a:t>fizik  muayenesi</a:t>
            </a:r>
            <a:r>
              <a:rPr lang="tr-TR" sz="2400"/>
              <a:t>  ve  </a:t>
            </a:r>
            <a:r>
              <a:rPr lang="tr-TR" sz="2400" b="1" u="sng"/>
              <a:t>genel  psikiyatrik  muayenesi</a:t>
            </a:r>
            <a:r>
              <a:rPr lang="tr-TR" sz="2400"/>
              <a:t>  yapılır. </a:t>
            </a:r>
          </a:p>
          <a:p>
            <a:endParaRPr lang="tr-TR" sz="2400"/>
          </a:p>
          <a:p>
            <a:r>
              <a:rPr lang="tr-TR" sz="2400"/>
              <a:t>4. </a:t>
            </a:r>
            <a:r>
              <a:rPr lang="tr-TR" sz="2400" b="1" u="sng"/>
              <a:t>Gerekli olduğu  düşünülen  tetkikler  istenir</a:t>
            </a:r>
            <a:r>
              <a:rPr lang="tr-TR" sz="2400"/>
              <a:t>. (Anamnez ve muayene sonucunda gerekliyse)</a:t>
            </a:r>
          </a:p>
          <a:p>
            <a:r>
              <a:rPr lang="tr-TR" sz="2400"/>
              <a:t>           </a:t>
            </a:r>
          </a:p>
          <a:p>
            <a:r>
              <a:rPr lang="tr-TR" sz="2400"/>
              <a:t>            a -  VDRL , akciğer grafisi </a:t>
            </a:r>
          </a:p>
          <a:p>
            <a:r>
              <a:rPr lang="tr-TR" sz="2400"/>
              <a:t>           b -  HBsAg , anti HCV Ag , anti HIV (ELISA)</a:t>
            </a:r>
          </a:p>
          <a:p>
            <a:r>
              <a:rPr lang="tr-TR" sz="2400"/>
              <a:t>           c -   Kan grubu  </a:t>
            </a:r>
          </a:p>
          <a:p>
            <a:r>
              <a:rPr lang="tr-TR" sz="2400"/>
              <a:t>           d -  Talasemi testi , Orak hücreli anemi testi</a:t>
            </a:r>
          </a:p>
          <a:p>
            <a:endParaRPr lang="tr-TR" sz="2400"/>
          </a:p>
        </p:txBody>
      </p:sp>
    </p:spTree>
    <p:extLst>
      <p:ext uri="{BB962C8B-B14F-4D97-AF65-F5344CB8AC3E}">
        <p14:creationId xmlns:p14="http://schemas.microsoft.com/office/powerpoint/2010/main" val="35289641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7B8E552-82FE-634B-A93A-7945362F5A9E}"/>
              </a:ext>
            </a:extLst>
          </p:cNvPr>
          <p:cNvSpPr txBox="1"/>
          <p:nvPr/>
        </p:nvSpPr>
        <p:spPr>
          <a:xfrm>
            <a:off x="679650" y="1769101"/>
            <a:ext cx="10293293" cy="3139321"/>
          </a:xfrm>
          <a:prstGeom prst="rect">
            <a:avLst/>
          </a:prstGeom>
          <a:noFill/>
        </p:spPr>
        <p:txBody>
          <a:bodyPr wrap="square">
            <a:spAutoFit/>
          </a:bodyPr>
          <a:lstStyle/>
          <a:p>
            <a:r>
              <a:rPr lang="tr-TR" sz="1800"/>
              <a:t>5. Risk  değerlendirmesi,  anamnez,  fizik  muayene  ve  varsa  tetkik  sonuçları doğrultusunda  adayın  değerlendirmesi  yapılır. Hastalık  olmadığında;  Evlilik  Öncesi  Sağlık  Danışmanlığı  verildikten  sonra </a:t>
            </a:r>
            <a:r>
              <a:rPr lang="tr-TR" sz="1800" b="1" u="sng"/>
              <a:t>Evlilik  Öncesi  Sağlık  Raporu  düzenlenir</a:t>
            </a:r>
            <a:r>
              <a:rPr lang="tr-TR" sz="1800"/>
              <a:t>.  Gerekli  hallerde  uzman  hekime  sevk  edilir.  uzman  hekim  ya  da  kurul konsültasyonu  sonucuna  göre  rapor verilir.</a:t>
            </a:r>
          </a:p>
          <a:p>
            <a:endParaRPr lang="tr-TR" sz="1800"/>
          </a:p>
          <a:p>
            <a:r>
              <a:rPr lang="tr-TR" sz="1800"/>
              <a:t>6. </a:t>
            </a:r>
            <a:r>
              <a:rPr lang="tr-TR" sz="1800" b="1" u="sng"/>
              <a:t>Hastalık  varlığında  izlenecek  yol  doğrultusunda  işleme  devam  edilir .*</a:t>
            </a:r>
            <a:endParaRPr lang="tr-TR" sz="1800"/>
          </a:p>
          <a:p>
            <a:endParaRPr lang="tr-TR" sz="1800"/>
          </a:p>
          <a:p>
            <a:r>
              <a:rPr lang="tr-TR" sz="1800"/>
              <a:t>7. </a:t>
            </a:r>
            <a:r>
              <a:rPr lang="tr-TR" sz="1800" b="1" u="sng"/>
              <a:t>Talasemi,  orak  hücreli  anemi  ve  benzeri  kalıtsal  kan  hastalığı  taşıyıcılığı</a:t>
            </a:r>
            <a:r>
              <a:rPr lang="tr-TR" sz="1800"/>
              <a:t>  olması</a:t>
            </a:r>
          </a:p>
          <a:p>
            <a:r>
              <a:rPr lang="tr-TR" sz="1800"/>
              <a:t> durumunda  izlenecek  yol .** </a:t>
            </a:r>
          </a:p>
          <a:p>
            <a:endParaRPr lang="tr-TR" sz="1800"/>
          </a:p>
          <a:p>
            <a:r>
              <a:rPr lang="tr-TR" sz="1800"/>
              <a:t>8. </a:t>
            </a:r>
            <a:r>
              <a:rPr lang="tr-TR" sz="1800" b="1" u="sng"/>
              <a:t>Evlilik  öncesi  muayene  ve  danışmanlık  hizmetleri  ile  ilgili  kitapçık/broşür </a:t>
            </a:r>
            <a:r>
              <a:rPr lang="tr-TR" sz="1800"/>
              <a:t> verilmelidir.</a:t>
            </a:r>
            <a:endParaRPr lang="tr-TR"/>
          </a:p>
        </p:txBody>
      </p:sp>
    </p:spTree>
    <p:extLst>
      <p:ext uri="{BB962C8B-B14F-4D97-AF65-F5344CB8AC3E}">
        <p14:creationId xmlns:p14="http://schemas.microsoft.com/office/powerpoint/2010/main" val="132302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BCA86044-949A-9442-9B0C-35CE2DB7A5A8}"/>
              </a:ext>
            </a:extLst>
          </p:cNvPr>
          <p:cNvSpPr txBox="1"/>
          <p:nvPr/>
        </p:nvSpPr>
        <p:spPr>
          <a:xfrm>
            <a:off x="204974" y="1477971"/>
            <a:ext cx="12190563" cy="3507064"/>
          </a:xfrm>
          <a:prstGeom prst="rect">
            <a:avLst/>
          </a:prstGeom>
          <a:noFill/>
        </p:spPr>
        <p:txBody>
          <a:bodyPr wrap="square">
            <a:spAutoFit/>
          </a:bodyPr>
          <a:lstStyle/>
          <a:p>
            <a:r>
              <a:rPr lang="tr-TR" sz="3200">
                <a:solidFill>
                  <a:srgbClr val="C00000"/>
                </a:solidFill>
              </a:rPr>
              <a:t>Evlilik  öncesi  muayene  ve  danışmanlık  hizmetleri</a:t>
            </a:r>
            <a:r>
              <a:rPr lang="tr-TR" sz="2400"/>
              <a:t>  </a:t>
            </a:r>
          </a:p>
          <a:p>
            <a:r>
              <a:rPr lang="tr-TR" sz="2400"/>
              <a:t>Evlenmek  üzere  başvuran  kişilere :  </a:t>
            </a:r>
          </a:p>
          <a:p>
            <a:r>
              <a:rPr lang="tr-TR" sz="2400" b="1" u="sng"/>
              <a:t>Evlilik  öncesi  muayenenin  yasal  dayanağı</a:t>
            </a:r>
            <a:r>
              <a:rPr lang="tr-TR" sz="2400"/>
              <a:t>,  </a:t>
            </a:r>
          </a:p>
          <a:p>
            <a:r>
              <a:rPr lang="tr-TR" sz="2400" b="1" u="sng"/>
              <a:t>başvuru formundaki  bilgilerin  niçin  istendiği</a:t>
            </a:r>
            <a:r>
              <a:rPr lang="tr-TR" sz="2400"/>
              <a:t>,  </a:t>
            </a:r>
          </a:p>
          <a:p>
            <a:r>
              <a:rPr lang="tr-TR" sz="2400"/>
              <a:t>hastalıklar  ile  ilgili  </a:t>
            </a:r>
            <a:r>
              <a:rPr lang="tr-TR" sz="2400" b="1" u="sng"/>
              <a:t>niçin  anamnez  alındığı</a:t>
            </a:r>
            <a:r>
              <a:rPr lang="tr-TR" sz="2400"/>
              <a:t>,  </a:t>
            </a:r>
          </a:p>
          <a:p>
            <a:r>
              <a:rPr lang="tr-TR" sz="2400" b="1" u="sng"/>
              <a:t>fizik muayenenin  gerekçeleri</a:t>
            </a:r>
            <a:r>
              <a:rPr lang="tr-TR" sz="2400"/>
              <a:t>  ve  yapılacak  </a:t>
            </a:r>
            <a:r>
              <a:rPr lang="tr-TR" sz="2400" b="1" u="sng"/>
              <a:t>danışmanlık  hizmetinin  amaçları</a:t>
            </a:r>
            <a:r>
              <a:rPr lang="tr-TR" sz="2400"/>
              <a:t>  açıklanmalıdır.  Bu işlemler  sonucunda  ayrı  ayrı  anamnezi  alınan  ve  fizik  muayenesi  yapılan  kişilerden  hekimin </a:t>
            </a:r>
            <a:r>
              <a:rPr lang="tr-TR" sz="2400" b="1" u="sng"/>
              <a:t>gerekli  görmesi  halinde,  kanunen  evlenmeye  engel  teşkil  eden  hastalıklar  açısından istenilecek  tetkiklerin  yaptırılmasının  zorunlu  olduğu  belirtilir</a:t>
            </a:r>
            <a:r>
              <a:rPr lang="tr-TR" sz="2400"/>
              <a:t>. </a:t>
            </a:r>
          </a:p>
        </p:txBody>
      </p:sp>
    </p:spTree>
    <p:extLst>
      <p:ext uri="{BB962C8B-B14F-4D97-AF65-F5344CB8AC3E}">
        <p14:creationId xmlns:p14="http://schemas.microsoft.com/office/powerpoint/2010/main" val="1188963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B014DD44-A605-A343-A36E-9BC94A09F53B}"/>
              </a:ext>
            </a:extLst>
          </p:cNvPr>
          <p:cNvSpPr txBox="1"/>
          <p:nvPr/>
        </p:nvSpPr>
        <p:spPr>
          <a:xfrm>
            <a:off x="690439" y="363623"/>
            <a:ext cx="8452482" cy="523220"/>
          </a:xfrm>
          <a:prstGeom prst="rect">
            <a:avLst/>
          </a:prstGeom>
          <a:noFill/>
        </p:spPr>
        <p:txBody>
          <a:bodyPr wrap="square">
            <a:spAutoFit/>
          </a:bodyPr>
          <a:lstStyle/>
          <a:p>
            <a:r>
              <a:rPr lang="tr-TR" sz="2800">
                <a:solidFill>
                  <a:srgbClr val="C00000"/>
                </a:solidFill>
              </a:rPr>
              <a:t>Evlilik  Öncesi  Sağlık  Raporu  Başvuru  Formu</a:t>
            </a:r>
          </a:p>
        </p:txBody>
      </p:sp>
      <p:sp>
        <p:nvSpPr>
          <p:cNvPr id="7" name="Metin kutusu 6">
            <a:extLst>
              <a:ext uri="{FF2B5EF4-FFF2-40B4-BE49-F238E27FC236}">
                <a16:creationId xmlns:a16="http://schemas.microsoft.com/office/drawing/2014/main" xmlns="" id="{2CB4355F-523B-3745-A215-7B3975A8D3B4}"/>
              </a:ext>
            </a:extLst>
          </p:cNvPr>
          <p:cNvSpPr txBox="1"/>
          <p:nvPr/>
        </p:nvSpPr>
        <p:spPr>
          <a:xfrm>
            <a:off x="312855" y="1149888"/>
            <a:ext cx="11566290" cy="461665"/>
          </a:xfrm>
          <a:prstGeom prst="rect">
            <a:avLst/>
          </a:prstGeom>
          <a:noFill/>
        </p:spPr>
        <p:txBody>
          <a:bodyPr wrap="square">
            <a:spAutoFit/>
          </a:bodyPr>
          <a:lstStyle/>
          <a:p>
            <a:r>
              <a:rPr lang="tr-TR" sz="2400"/>
              <a:t>Her  iki  aday  Evlilik  Öncesi  Sağlık  Raporu  Başvuru  Formu’nu  </a:t>
            </a:r>
            <a:r>
              <a:rPr lang="tr-TR" sz="2400" u="sng"/>
              <a:t>birlikte  doldurmalıdır.</a:t>
            </a:r>
          </a:p>
        </p:txBody>
      </p:sp>
      <p:sp>
        <p:nvSpPr>
          <p:cNvPr id="9" name="Metin kutusu 8">
            <a:extLst>
              <a:ext uri="{FF2B5EF4-FFF2-40B4-BE49-F238E27FC236}">
                <a16:creationId xmlns:a16="http://schemas.microsoft.com/office/drawing/2014/main" xmlns="" id="{CD9DDF85-3D98-7B4D-A069-C1A92354AC5F}"/>
              </a:ext>
            </a:extLst>
          </p:cNvPr>
          <p:cNvSpPr txBox="1"/>
          <p:nvPr/>
        </p:nvSpPr>
        <p:spPr>
          <a:xfrm>
            <a:off x="312855" y="1673107"/>
            <a:ext cx="11964011" cy="369332"/>
          </a:xfrm>
          <a:prstGeom prst="rect">
            <a:avLst/>
          </a:prstGeom>
          <a:noFill/>
        </p:spPr>
        <p:txBody>
          <a:bodyPr wrap="square">
            <a:spAutoFit/>
          </a:bodyPr>
          <a:lstStyle/>
          <a:p>
            <a:r>
              <a:rPr lang="tr-TR"/>
              <a:t>Zorunlu  hallerde  (farklı  ülkelerde  veya  şehirlerde  bulunma  gibi)   form  adaylar tarafından  ayrı  ayrı  da  doldurulabilir.</a:t>
            </a:r>
          </a:p>
        </p:txBody>
      </p:sp>
      <p:sp>
        <p:nvSpPr>
          <p:cNvPr id="11" name="Metin kutusu 10">
            <a:extLst>
              <a:ext uri="{FF2B5EF4-FFF2-40B4-BE49-F238E27FC236}">
                <a16:creationId xmlns:a16="http://schemas.microsoft.com/office/drawing/2014/main" xmlns="" id="{A98480E8-491C-3F42-9A29-59E137C967C4}"/>
              </a:ext>
            </a:extLst>
          </p:cNvPr>
          <p:cNvSpPr txBox="1"/>
          <p:nvPr/>
        </p:nvSpPr>
        <p:spPr>
          <a:xfrm>
            <a:off x="312855" y="2103993"/>
            <a:ext cx="8970311" cy="2308324"/>
          </a:xfrm>
          <a:prstGeom prst="rect">
            <a:avLst/>
          </a:prstGeom>
          <a:noFill/>
        </p:spPr>
        <p:txBody>
          <a:bodyPr wrap="square">
            <a:spAutoFit/>
          </a:bodyPr>
          <a:lstStyle/>
          <a:p>
            <a:r>
              <a:rPr lang="tr-TR" sz="2400"/>
              <a:t>Adayların  </a:t>
            </a:r>
            <a:r>
              <a:rPr lang="tr-TR" sz="2400" u="sng"/>
              <a:t>kimlik  tespiti</a:t>
            </a:r>
            <a:r>
              <a:rPr lang="tr-TR" sz="2400"/>
              <a:t> yapılmalıdır. </a:t>
            </a:r>
          </a:p>
          <a:p>
            <a:endParaRPr lang="tr-TR" sz="2400" u="sng"/>
          </a:p>
          <a:p>
            <a:r>
              <a:rPr lang="tr-TR" sz="2400" u="sng"/>
              <a:t>17  yaşındaki  adayların </a:t>
            </a:r>
            <a:r>
              <a:rPr lang="tr-TR" sz="2400"/>
              <a:t> kimlik  tespiti  yapıldıktan  sonra  </a:t>
            </a:r>
            <a:r>
              <a:rPr lang="tr-TR" sz="2400" u="sng"/>
              <a:t>form  hem kendileri  hem  de  veli  ya  da  vasileri  tarafından  imzalanır</a:t>
            </a:r>
            <a:r>
              <a:rPr lang="tr-TR" sz="2400"/>
              <a:t>.</a:t>
            </a:r>
          </a:p>
          <a:p>
            <a:endParaRPr lang="tr-TR" sz="2400" u="sng"/>
          </a:p>
          <a:p>
            <a:r>
              <a:rPr lang="tr-TR" sz="2400" u="sng"/>
              <a:t>16  yaşındakilerin</a:t>
            </a:r>
            <a:r>
              <a:rPr lang="tr-TR" sz="2400"/>
              <a:t> </a:t>
            </a:r>
            <a:r>
              <a:rPr lang="tr-TR" sz="2400" u="sng"/>
              <a:t>evlenebilmesi  için  hâkim  kararı  gerekmektedir.</a:t>
            </a:r>
          </a:p>
        </p:txBody>
      </p:sp>
    </p:spTree>
    <p:extLst>
      <p:ext uri="{BB962C8B-B14F-4D97-AF65-F5344CB8AC3E}">
        <p14:creationId xmlns:p14="http://schemas.microsoft.com/office/powerpoint/2010/main" val="2604043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12F85B64-EFA8-6141-8E8D-47941C558DD5}"/>
              </a:ext>
            </a:extLst>
          </p:cNvPr>
          <p:cNvPicPr>
            <a:picLocks noChangeAspect="1"/>
          </p:cNvPicPr>
          <p:nvPr/>
        </p:nvPicPr>
        <p:blipFill rotWithShape="1">
          <a:blip r:embed="rId2">
            <a:extLst>
              <a:ext uri="{28A0092B-C50C-407E-A947-70E740481C1C}">
                <a14:useLocalDpi xmlns:a14="http://schemas.microsoft.com/office/drawing/2010/main" val="0"/>
              </a:ext>
            </a:extLst>
          </a:blip>
          <a:srcRect l="1434" t="9501" r="1521" b="12042"/>
          <a:stretch/>
        </p:blipFill>
        <p:spPr>
          <a:xfrm>
            <a:off x="3603227" y="190950"/>
            <a:ext cx="5060341" cy="6486889"/>
          </a:xfrm>
          <a:prstGeom prst="rect">
            <a:avLst/>
          </a:prstGeom>
        </p:spPr>
      </p:pic>
    </p:spTree>
    <p:extLst>
      <p:ext uri="{BB962C8B-B14F-4D97-AF65-F5344CB8AC3E}">
        <p14:creationId xmlns:p14="http://schemas.microsoft.com/office/powerpoint/2010/main" val="3425080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9186A63-4B3F-154C-B923-7CC7DFD8A1EC}"/>
              </a:ext>
            </a:extLst>
          </p:cNvPr>
          <p:cNvSpPr txBox="1"/>
          <p:nvPr/>
        </p:nvSpPr>
        <p:spPr>
          <a:xfrm>
            <a:off x="841832" y="1121963"/>
            <a:ext cx="10508336" cy="3539430"/>
          </a:xfrm>
          <a:prstGeom prst="rect">
            <a:avLst/>
          </a:prstGeom>
          <a:noFill/>
        </p:spPr>
        <p:txBody>
          <a:bodyPr wrap="square">
            <a:spAutoFit/>
          </a:bodyPr>
          <a:lstStyle/>
          <a:p>
            <a:r>
              <a:rPr lang="tr-TR" sz="3200">
                <a:solidFill>
                  <a:srgbClr val="C00000"/>
                </a:solidFill>
              </a:rPr>
              <a:t>Risk  Değerlendirme  Formu</a:t>
            </a:r>
            <a:r>
              <a:rPr lang="tr-TR"/>
              <a:t>  </a:t>
            </a:r>
          </a:p>
          <a:p>
            <a:r>
              <a:rPr lang="tr-TR" sz="2400"/>
              <a:t>Kişinin  bizzat  kendisi  tarafından,  uygun  mahremiyet ortamı  sağlanarak  cevaplanmalıdır.  Ayrıca  adayların  birbirlerinden  çekinmemeleri  için aynı  odada  bulunmamaları  uygun  olacaktır.  Okuryazar  olmayan  ya  da  okuma  engeli bulunan  kişilere  hekim  veya  sağlık  personeli  yardımcı  olacaktır.  Adaylara  bu  formdaki bilgilerin  kesinlikle  gizli  kalacağı,  sadece  muayene  sürecinde  bilgi  edinme  ve  risk değerlendirme  amaçlı  olduğu,  verdiği  bu  ön  bilgilerin  müstakbel  eşine açıklanmayacağı  ve  bu  bilgilerin  doğruluğunun  çok  önemli  olduğu  açıkça anlatılmalıdır</a:t>
            </a:r>
          </a:p>
        </p:txBody>
      </p:sp>
    </p:spTree>
    <p:extLst>
      <p:ext uri="{BB962C8B-B14F-4D97-AF65-F5344CB8AC3E}">
        <p14:creationId xmlns:p14="http://schemas.microsoft.com/office/powerpoint/2010/main" val="3398382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xmlns="" id="{2A06B82C-9474-FD47-9079-76D6684AE3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868" y="719666"/>
            <a:ext cx="3850264" cy="5418667"/>
          </a:xfrm>
          <a:prstGeom prst="rect">
            <a:avLst/>
          </a:prstGeom>
        </p:spPr>
      </p:pic>
    </p:spTree>
    <p:extLst>
      <p:ext uri="{BB962C8B-B14F-4D97-AF65-F5344CB8AC3E}">
        <p14:creationId xmlns:p14="http://schemas.microsoft.com/office/powerpoint/2010/main" val="227426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CC6DC1DD-8914-5244-A77D-4ECF1F8A32B4}"/>
              </a:ext>
            </a:extLst>
          </p:cNvPr>
          <p:cNvSpPr txBox="1"/>
          <p:nvPr/>
        </p:nvSpPr>
        <p:spPr>
          <a:xfrm>
            <a:off x="960142" y="1767006"/>
            <a:ext cx="10820471" cy="3323987"/>
          </a:xfrm>
          <a:prstGeom prst="rect">
            <a:avLst/>
          </a:prstGeom>
          <a:noFill/>
        </p:spPr>
        <p:txBody>
          <a:bodyPr wrap="square">
            <a:spAutoFit/>
          </a:bodyPr>
          <a:lstStyle/>
          <a:p>
            <a:r>
              <a:rPr lang="tr-TR" sz="2400" b="1">
                <a:effectLst/>
                <a:latin typeface="Times New Roman" panose="02020603050405020304" pitchFamily="18" charset="0"/>
                <a:ea typeface="Times New Roman" panose="02020603050405020304" pitchFamily="18" charset="0"/>
              </a:rPr>
              <a:t>ı) Santral sinir sistemi hastalıkları,</a:t>
            </a:r>
          </a:p>
          <a:p>
            <a:r>
              <a:rPr lang="tr-TR" sz="2400" b="1">
                <a:effectLst/>
                <a:latin typeface="Times New Roman" panose="02020603050405020304" pitchFamily="18" charset="0"/>
                <a:ea typeface="Times New Roman" panose="02020603050405020304" pitchFamily="18" charset="0"/>
              </a:rPr>
              <a:t>i) Periferik sinir sistemi hastalıkları,</a:t>
            </a:r>
          </a:p>
          <a:p>
            <a:r>
              <a:rPr lang="tr-TR" sz="2400" b="1">
                <a:effectLst/>
                <a:latin typeface="Times New Roman" panose="02020603050405020304" pitchFamily="18" charset="0"/>
                <a:ea typeface="Times New Roman" panose="02020603050405020304" pitchFamily="18" charset="0"/>
              </a:rPr>
              <a:t>j) </a:t>
            </a:r>
            <a:r>
              <a:rPr lang="tr-TR" sz="2400" b="1" u="sng">
                <a:effectLst/>
                <a:latin typeface="Times New Roman" panose="02020603050405020304" pitchFamily="18" charset="0"/>
                <a:ea typeface="Times New Roman" panose="02020603050405020304" pitchFamily="18" charset="0"/>
              </a:rPr>
              <a:t>Epilepsi</a:t>
            </a:r>
            <a:r>
              <a:rPr lang="tr-TR" sz="2400" b="1">
                <a:effectLst/>
                <a:latin typeface="Times New Roman" panose="02020603050405020304" pitchFamily="18" charset="0"/>
                <a:ea typeface="Times New Roman" panose="02020603050405020304" pitchFamily="18" charset="0"/>
              </a:rPr>
              <a:t>,</a:t>
            </a:r>
          </a:p>
          <a:p>
            <a:r>
              <a:rPr lang="tr-TR" sz="2400" b="1">
                <a:effectLst/>
                <a:latin typeface="Times New Roman" panose="02020603050405020304" pitchFamily="18" charset="0"/>
                <a:ea typeface="Times New Roman" panose="02020603050405020304" pitchFamily="18" charset="0"/>
              </a:rPr>
              <a:t>k) Kas hastalıkları (</a:t>
            </a:r>
            <a:r>
              <a:rPr lang="tr-TR" sz="2400">
                <a:effectLst/>
                <a:latin typeface="Times New Roman" panose="02020603050405020304" pitchFamily="18" charset="0"/>
                <a:ea typeface="Times New Roman" panose="02020603050405020304" pitchFamily="18" charset="0"/>
              </a:rPr>
              <a:t>myopati, progresif muskuler distrofi, kas-sinir kavşak hst.)</a:t>
            </a:r>
            <a:endParaRPr lang="tr-TR" sz="2400" b="1">
              <a:effectLst/>
              <a:latin typeface="Times New Roman" panose="02020603050405020304" pitchFamily="18" charset="0"/>
              <a:ea typeface="Times New Roman" panose="02020603050405020304" pitchFamily="18" charset="0"/>
            </a:endParaRPr>
          </a:p>
          <a:p>
            <a:r>
              <a:rPr lang="tr-TR" sz="2400" b="1">
                <a:effectLst/>
                <a:latin typeface="Times New Roman" panose="02020603050405020304" pitchFamily="18" charset="0"/>
                <a:ea typeface="Times New Roman" panose="02020603050405020304" pitchFamily="18" charset="0"/>
              </a:rPr>
              <a:t>l) Ruh hastalığı (</a:t>
            </a:r>
            <a:r>
              <a:rPr lang="tr-TR" sz="2400" u="sng">
                <a:effectLst/>
                <a:latin typeface="Times New Roman" panose="02020603050405020304" pitchFamily="18" charset="0"/>
                <a:ea typeface="Times New Roman" panose="02020603050405020304" pitchFamily="18" charset="0"/>
              </a:rPr>
              <a:t>ağır akıl hastalığ</a:t>
            </a:r>
            <a:r>
              <a:rPr lang="tr-TR" sz="2400">
                <a:effectLst/>
                <a:latin typeface="Times New Roman" panose="02020603050405020304" pitchFamily="18" charset="0"/>
                <a:ea typeface="Times New Roman" panose="02020603050405020304" pitchFamily="18" charset="0"/>
              </a:rPr>
              <a:t>ı, zeka geriliği, </a:t>
            </a:r>
            <a:r>
              <a:rPr lang="tr-TR" sz="2400" u="sng">
                <a:effectLst/>
                <a:latin typeface="Times New Roman" panose="02020603050405020304" pitchFamily="18" charset="0"/>
                <a:ea typeface="Times New Roman" panose="02020603050405020304" pitchFamily="18" charset="0"/>
              </a:rPr>
              <a:t>demans</a:t>
            </a:r>
            <a:r>
              <a:rPr lang="tr-TR" sz="2400">
                <a:effectLst/>
                <a:latin typeface="Times New Roman" panose="02020603050405020304" pitchFamily="18" charset="0"/>
                <a:ea typeface="Times New Roman" panose="02020603050405020304" pitchFamily="18" charset="0"/>
              </a:rPr>
              <a:t>, kişilik bozukluğu, ağır davranış bozukluğu</a:t>
            </a:r>
            <a:r>
              <a:rPr lang="tr-TR" sz="2400" b="1">
                <a:effectLst/>
                <a:latin typeface="Times New Roman" panose="02020603050405020304" pitchFamily="18" charset="0"/>
                <a:ea typeface="Times New Roman" panose="02020603050405020304" pitchFamily="18" charset="0"/>
              </a:rPr>
              <a:t>),</a:t>
            </a:r>
          </a:p>
          <a:p>
            <a:r>
              <a:rPr lang="tr-TR" sz="2400" b="1">
                <a:effectLst/>
                <a:latin typeface="Times New Roman" panose="02020603050405020304" pitchFamily="18" charset="0"/>
                <a:ea typeface="Times New Roman" panose="02020603050405020304" pitchFamily="18" charset="0"/>
              </a:rPr>
              <a:t>m) </a:t>
            </a:r>
            <a:r>
              <a:rPr lang="tr-TR" sz="2400" b="1" u="sng">
                <a:effectLst/>
                <a:latin typeface="Times New Roman" panose="02020603050405020304" pitchFamily="18" charset="0"/>
                <a:ea typeface="Times New Roman" panose="02020603050405020304" pitchFamily="18" charset="0"/>
              </a:rPr>
              <a:t>Alkol bağımlılığı,</a:t>
            </a:r>
          </a:p>
          <a:p>
            <a:r>
              <a:rPr lang="tr-TR" sz="2400" b="1">
                <a:effectLst/>
                <a:latin typeface="Times New Roman" panose="02020603050405020304" pitchFamily="18" charset="0"/>
                <a:ea typeface="Times New Roman" panose="02020603050405020304" pitchFamily="18" charset="0"/>
              </a:rPr>
              <a:t>n) Psikotrop madde bağımlılığı,</a:t>
            </a:r>
          </a:p>
          <a:p>
            <a:endParaRPr lang="tr-TR"/>
          </a:p>
        </p:txBody>
      </p:sp>
      <p:sp>
        <p:nvSpPr>
          <p:cNvPr id="4" name="Metin kutusu 3">
            <a:extLst>
              <a:ext uri="{FF2B5EF4-FFF2-40B4-BE49-F238E27FC236}">
                <a16:creationId xmlns:a16="http://schemas.microsoft.com/office/drawing/2014/main" xmlns="" id="{6C54CC47-5532-3749-9DF4-B2EC3A2E95C8}"/>
              </a:ext>
            </a:extLst>
          </p:cNvPr>
          <p:cNvSpPr txBox="1"/>
          <p:nvPr/>
        </p:nvSpPr>
        <p:spPr>
          <a:xfrm>
            <a:off x="4282879" y="647286"/>
            <a:ext cx="4860042" cy="646331"/>
          </a:xfrm>
          <a:prstGeom prst="rect">
            <a:avLst/>
          </a:prstGeom>
          <a:noFill/>
        </p:spPr>
        <p:txBody>
          <a:bodyPr wrap="square">
            <a:spAutoFit/>
          </a:bodyPr>
          <a:lstStyle/>
          <a:p>
            <a:r>
              <a:rPr lang="tr-TR" sz="3600" b="1"/>
              <a:t>GİRİŞ</a:t>
            </a:r>
            <a:endParaRPr lang="tr-TR" sz="3600"/>
          </a:p>
        </p:txBody>
      </p:sp>
    </p:spTree>
    <p:extLst>
      <p:ext uri="{BB962C8B-B14F-4D97-AF65-F5344CB8AC3E}">
        <p14:creationId xmlns:p14="http://schemas.microsoft.com/office/powerpoint/2010/main" val="2742792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F320DEB5-8629-B645-9992-D854F30B20B3}"/>
              </a:ext>
            </a:extLst>
          </p:cNvPr>
          <p:cNvSpPr txBox="1"/>
          <p:nvPr/>
        </p:nvSpPr>
        <p:spPr>
          <a:xfrm>
            <a:off x="938564" y="873837"/>
            <a:ext cx="11057811" cy="3785652"/>
          </a:xfrm>
          <a:prstGeom prst="rect">
            <a:avLst/>
          </a:prstGeom>
          <a:noFill/>
        </p:spPr>
        <p:txBody>
          <a:bodyPr wrap="square">
            <a:spAutoFit/>
          </a:bodyPr>
          <a:lstStyle/>
          <a:p>
            <a:r>
              <a:rPr lang="tr-TR" sz="1800"/>
              <a:t> </a:t>
            </a:r>
            <a:r>
              <a:rPr lang="tr-TR" sz="2400" b="1" u="sng"/>
              <a:t>Gerekli olduğu  düşünülen  tetkikler  istenir</a:t>
            </a:r>
            <a:r>
              <a:rPr lang="tr-TR" sz="2400"/>
              <a:t>. (Anamnez ve muayene sonucunda gerekliyse)</a:t>
            </a:r>
          </a:p>
          <a:p>
            <a:r>
              <a:rPr lang="tr-TR" sz="2400"/>
              <a:t>           a -   VDRL ( sifiliz ) ,  </a:t>
            </a:r>
          </a:p>
          <a:p>
            <a:r>
              <a:rPr lang="tr-TR" sz="2400"/>
              <a:t>           b -   Akciğer grafisi, PPD, balgam mikroskopisi, balgam kültürü (tüberküloz)</a:t>
            </a:r>
          </a:p>
          <a:p>
            <a:r>
              <a:rPr lang="tr-TR" sz="2400"/>
              <a:t>           c -   Üretral  akıntı  mikroskopisi ( gonore )</a:t>
            </a:r>
          </a:p>
          <a:p>
            <a:r>
              <a:rPr lang="tr-TR" sz="2400"/>
              <a:t>           d -   HBsAg , anti HCV Ag , anti HIV (ELISA)</a:t>
            </a:r>
          </a:p>
          <a:p>
            <a:r>
              <a:rPr lang="tr-TR" sz="2400"/>
              <a:t>           e -   Kan grubu  </a:t>
            </a:r>
          </a:p>
          <a:p>
            <a:r>
              <a:rPr lang="tr-TR" sz="2400"/>
              <a:t>           f -    Talasemi tarama testi , Orak hücreli anemi testi </a:t>
            </a:r>
          </a:p>
          <a:p>
            <a:r>
              <a:rPr lang="tr-TR" sz="2400"/>
              <a:t>         </a:t>
            </a:r>
          </a:p>
          <a:p>
            <a:r>
              <a:rPr lang="tr-TR" sz="2400"/>
              <a:t>                       </a:t>
            </a:r>
          </a:p>
        </p:txBody>
      </p:sp>
    </p:spTree>
    <p:extLst>
      <p:ext uri="{BB962C8B-B14F-4D97-AF65-F5344CB8AC3E}">
        <p14:creationId xmlns:p14="http://schemas.microsoft.com/office/powerpoint/2010/main" val="3507580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DB93CF0-EF0D-DE4B-9C54-CF21ED2FB0E5}"/>
              </a:ext>
            </a:extLst>
          </p:cNvPr>
          <p:cNvSpPr txBox="1"/>
          <p:nvPr/>
        </p:nvSpPr>
        <p:spPr>
          <a:xfrm>
            <a:off x="496971" y="485464"/>
            <a:ext cx="11198057" cy="5940088"/>
          </a:xfrm>
          <a:prstGeom prst="rect">
            <a:avLst/>
          </a:prstGeom>
          <a:noFill/>
        </p:spPr>
        <p:txBody>
          <a:bodyPr wrap="square">
            <a:spAutoFit/>
          </a:bodyPr>
          <a:lstStyle/>
          <a:p>
            <a:r>
              <a:rPr lang="tr-TR" sz="2000" u="sng"/>
              <a:t>Mevzuata  göre  evlenme  engeli  teşkil  eden  bulaşıcı  hastalık </a:t>
            </a:r>
            <a:r>
              <a:rPr lang="tr-TR" sz="2000"/>
              <a:t>  Sifiliz  (Frengi),  Gonore (Belsoğukluğu),  Şankroid  (Yumuşak  Şankr),  Tüberküloz  (Verem)  ve  Lepra  (Cüzzam)  şüphesi  varsa  ve  kesin  tanı  için  tetkik  gerekiyorsa  tetkiklerin  yaptırılması  zorunludur. Aksi  takdirde  rapor  verilmez.</a:t>
            </a:r>
          </a:p>
          <a:p>
            <a:endParaRPr lang="tr-TR" sz="2000" b="1" u="sng"/>
          </a:p>
          <a:p>
            <a:r>
              <a:rPr lang="tr-TR" sz="2000" b="1" u="sng"/>
              <a:t>Evlenme  engeli  teşkil  etmeyen  bulaşıcı  hastalık</a:t>
            </a:r>
            <a:r>
              <a:rPr lang="tr-TR" sz="2000"/>
              <a:t>  (Hepatit  B,  Hepatit  C,  HIV/AIDS  vb.) şüphesinde  gerekli  bilgilendirme  yapılarak  adaya  Evlilik  Öncesi  Sağlık  Raporu Başvuru  Formu’ndaki  Risk  Değerlendirme  Sonrasındaki  bölüm  doldurtulur  ve  kişinin rızasına  göre  hareket  edilir. </a:t>
            </a:r>
          </a:p>
          <a:p>
            <a:endParaRPr lang="tr-TR" sz="2000" b="1" u="sng"/>
          </a:p>
          <a:p>
            <a:r>
              <a:rPr lang="tr-TR" sz="2000" b="1" u="sng"/>
              <a:t>Başvurularda,  risk  tespit  edilen  kişilerde </a:t>
            </a:r>
            <a:r>
              <a:rPr lang="tr-TR" sz="2000"/>
              <a:t> evlenme  engeli  olmayan  hastalıklara  yönelik laboratuar  tetkiklerinin  yaptırılmasının  reddedilmesi  ve/veya  tetkiklerin  sonucunun ve  hastalık  durumunun  diğer  eş  adayı  ile  paylaşılmasının  kabul  edilmemesi  halinde, bu  durumun  diğer  eş  adayına  evlilik  öncesi  sağlık  raporunu  düzenleyecek  hekim  veya toplum  sağlığı  merkezi  tarafından  yazılı  olarak </a:t>
            </a:r>
          </a:p>
          <a:p>
            <a:r>
              <a:rPr lang="tr-TR" sz="2000" u="sng">
                <a:solidFill>
                  <a:srgbClr val="7030A0"/>
                </a:solidFill>
              </a:rPr>
              <a:t> Evlilik  Öncesi  Sağlık  Raporu  Başvurusu Tebliğ  -  Tebellüğ  Belgesi </a:t>
            </a:r>
            <a:r>
              <a:rPr lang="tr-TR" sz="2000"/>
              <a:t> ile  tebliğ  edilmesi  gerekmektedir. </a:t>
            </a:r>
          </a:p>
          <a:p>
            <a:endParaRPr lang="tr-TR" sz="2000" b="1" u="sng"/>
          </a:p>
          <a:p>
            <a:r>
              <a:rPr lang="tr-TR" sz="2000" b="1" u="sng"/>
              <a:t>Adayların  ayrı  ayrı  başvurduğu  durumlarda</a:t>
            </a:r>
            <a:r>
              <a:rPr lang="tr-TR" sz="2000"/>
              <a:t>  adayların  herhangi  birinde  risk  tespiti söz  konusu  ise  adayın  doldurduğu  başvuru  formu,  diğer  aday  ve  raporu  verecek  olan hekim tarafından  görülebilmesi  için  faks, elektronik  ortam,  mektup,  kargo,  vb. yollarla karşılıklı  olarak  paylaşılır.  Risk  tespit  edilen  aday  bilgilerinin  paylaşılmasını  istemiyorsa </a:t>
            </a:r>
            <a:r>
              <a:rPr lang="tr-TR" sz="2000" u="sng">
                <a:solidFill>
                  <a:srgbClr val="7030A0"/>
                </a:solidFill>
              </a:rPr>
              <a:t>Evlilik  Öncesi  Sağlık  Raporu  Başvurusu  Tebliğ  -  Tebellüğ  Belgesi</a:t>
            </a:r>
            <a:r>
              <a:rPr lang="tr-TR" sz="2000">
                <a:solidFill>
                  <a:srgbClr val="7030A0"/>
                </a:solidFill>
              </a:rPr>
              <a:t>’</a:t>
            </a:r>
            <a:r>
              <a:rPr lang="tr-TR" sz="2000"/>
              <a:t>nin  düzenlenerek diğer  adaya  tebliğ  edilmesi  gerekmektedir. </a:t>
            </a:r>
          </a:p>
        </p:txBody>
      </p:sp>
    </p:spTree>
    <p:extLst>
      <p:ext uri="{BB962C8B-B14F-4D97-AF65-F5344CB8AC3E}">
        <p14:creationId xmlns:p14="http://schemas.microsoft.com/office/powerpoint/2010/main" val="20449966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53904703-571F-C844-9F93-CB21154219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1" t="8265" r="8676" b="6942"/>
          <a:stretch/>
        </p:blipFill>
        <p:spPr>
          <a:xfrm>
            <a:off x="3803527" y="895413"/>
            <a:ext cx="4147308" cy="5534299"/>
          </a:xfrm>
          <a:prstGeom prst="rect">
            <a:avLst/>
          </a:prstGeom>
        </p:spPr>
      </p:pic>
    </p:spTree>
    <p:extLst>
      <p:ext uri="{BB962C8B-B14F-4D97-AF65-F5344CB8AC3E}">
        <p14:creationId xmlns:p14="http://schemas.microsoft.com/office/powerpoint/2010/main" val="2941305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C970A4C-0827-9443-BA52-BA953C6ED76B}"/>
              </a:ext>
            </a:extLst>
          </p:cNvPr>
          <p:cNvSpPr txBox="1"/>
          <p:nvPr/>
        </p:nvSpPr>
        <p:spPr>
          <a:xfrm>
            <a:off x="1003294" y="2535205"/>
            <a:ext cx="10831260" cy="1569660"/>
          </a:xfrm>
          <a:prstGeom prst="rect">
            <a:avLst/>
          </a:prstGeom>
          <a:noFill/>
        </p:spPr>
        <p:txBody>
          <a:bodyPr wrap="square">
            <a:spAutoFit/>
          </a:bodyPr>
          <a:lstStyle/>
          <a:p>
            <a:r>
              <a:rPr lang="tr-TR" sz="2400"/>
              <a:t>Eş  adaylarınca  </a:t>
            </a:r>
            <a:r>
              <a:rPr lang="tr-TR" sz="2400" u="sng"/>
              <a:t>bulaşıcı  bir  hastalığının  olduğunu  bilmesine  rağmen</a:t>
            </a:r>
            <a:r>
              <a:rPr lang="tr-TR" sz="2400"/>
              <a:t>  hastalığını  </a:t>
            </a:r>
            <a:r>
              <a:rPr lang="tr-TR" sz="2400" u="sng"/>
              <a:t>karşı  tarafa bulaştırması  durumunda</a:t>
            </a:r>
            <a:r>
              <a:rPr lang="tr-TR" sz="2400"/>
              <a:t>  Türk  Ceza  Kanununun  </a:t>
            </a:r>
            <a:r>
              <a:rPr lang="tr-TR" sz="2400" u="sng"/>
              <a:t>kasten  adam  öldürme,</a:t>
            </a:r>
            <a:r>
              <a:rPr lang="tr-TR" sz="2400"/>
              <a:t>  </a:t>
            </a:r>
            <a:r>
              <a:rPr lang="tr-TR" sz="2400" u="sng"/>
              <a:t>kasten  yaralama suçlarından</a:t>
            </a:r>
            <a:r>
              <a:rPr lang="tr-TR" sz="2400"/>
              <a:t>  cezalandırılması  sonucunu  doğurabilecek  adli  takibata  maruz  kalacağı aktarılmalıdır. </a:t>
            </a:r>
          </a:p>
        </p:txBody>
      </p:sp>
    </p:spTree>
    <p:extLst>
      <p:ext uri="{BB962C8B-B14F-4D97-AF65-F5344CB8AC3E}">
        <p14:creationId xmlns:p14="http://schemas.microsoft.com/office/powerpoint/2010/main" val="4217078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4D3BF3D-F05C-3F41-ACAF-CF5CCAB07E69}"/>
              </a:ext>
            </a:extLst>
          </p:cNvPr>
          <p:cNvSpPr txBox="1"/>
          <p:nvPr/>
        </p:nvSpPr>
        <p:spPr>
          <a:xfrm>
            <a:off x="1467183" y="2071317"/>
            <a:ext cx="9860330" cy="1938992"/>
          </a:xfrm>
          <a:prstGeom prst="rect">
            <a:avLst/>
          </a:prstGeom>
          <a:noFill/>
        </p:spPr>
        <p:txBody>
          <a:bodyPr wrap="square">
            <a:spAutoFit/>
          </a:bodyPr>
          <a:lstStyle/>
          <a:p>
            <a:r>
              <a:rPr lang="tr-TR" sz="2400" b="1" u="sng"/>
              <a:t>hemoglobinopati  tarama  testi</a:t>
            </a:r>
            <a:r>
              <a:rPr lang="tr-TR" sz="2400"/>
              <a:t>  için  kan  örneği  alınır.  </a:t>
            </a:r>
          </a:p>
          <a:p>
            <a:r>
              <a:rPr lang="tr-TR" sz="2400"/>
              <a:t>Alınan  kan örnekleri  çalışılmak  üzere  ilde  mevcut  Hemoglobinopati  Tanı  Merkezine  gönderilir. </a:t>
            </a:r>
          </a:p>
          <a:p>
            <a:r>
              <a:rPr lang="tr-TR" sz="2400" u="sng"/>
              <a:t>Tanı  Merkezi  tarama  sonucunu  kan  örneğini  gönderen  Toplum  Sağlığı  Merkezine bildirir.</a:t>
            </a:r>
          </a:p>
        </p:txBody>
      </p:sp>
    </p:spTree>
    <p:extLst>
      <p:ext uri="{BB962C8B-B14F-4D97-AF65-F5344CB8AC3E}">
        <p14:creationId xmlns:p14="http://schemas.microsoft.com/office/powerpoint/2010/main" val="20124154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F522CA6-3329-9542-9350-BC2C4183EB59}"/>
              </a:ext>
            </a:extLst>
          </p:cNvPr>
          <p:cNvSpPr txBox="1"/>
          <p:nvPr/>
        </p:nvSpPr>
        <p:spPr>
          <a:xfrm>
            <a:off x="895413" y="906201"/>
            <a:ext cx="10734167" cy="923330"/>
          </a:xfrm>
          <a:prstGeom prst="rect">
            <a:avLst/>
          </a:prstGeom>
          <a:noFill/>
        </p:spPr>
        <p:txBody>
          <a:bodyPr wrap="square">
            <a:spAutoFit/>
          </a:bodyPr>
          <a:lstStyle/>
          <a:p>
            <a:r>
              <a:rPr lang="tr-TR"/>
              <a:t>Konsültasyon  evlenme  engeli  teşkil  eden  bulaşıcı  hastalık  Sifiliz  (Frengi),  Gonore (Belsoğukluğu),  Şankroid  (Yumuşak  Şankr),  Tüberküloz  (Verem),  Lepra  (Cüzzam)  ve akıl  hastalığı  şüphesi  nedeni  ile  istendiyse  konsültasyon  sonucu  öğrenilmeden  rapor düzenlenemez. </a:t>
            </a:r>
          </a:p>
        </p:txBody>
      </p:sp>
    </p:spTree>
    <p:extLst>
      <p:ext uri="{BB962C8B-B14F-4D97-AF65-F5344CB8AC3E}">
        <p14:creationId xmlns:p14="http://schemas.microsoft.com/office/powerpoint/2010/main" val="290663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E22CC54-09B4-E945-A0F6-7D00D4C7557B}"/>
              </a:ext>
            </a:extLst>
          </p:cNvPr>
          <p:cNvSpPr txBox="1"/>
          <p:nvPr/>
        </p:nvSpPr>
        <p:spPr>
          <a:xfrm>
            <a:off x="431524" y="248126"/>
            <a:ext cx="10950649" cy="6494085"/>
          </a:xfrm>
          <a:prstGeom prst="rect">
            <a:avLst/>
          </a:prstGeom>
          <a:noFill/>
        </p:spPr>
        <p:txBody>
          <a:bodyPr wrap="square">
            <a:spAutoFit/>
          </a:bodyPr>
          <a:lstStyle/>
          <a:p>
            <a:r>
              <a:rPr lang="tr-TR" sz="3200">
                <a:solidFill>
                  <a:srgbClr val="C00000"/>
                </a:solidFill>
              </a:rPr>
              <a:t>Hastalık  varlığında  izlenecek  yol</a:t>
            </a:r>
            <a:r>
              <a:rPr lang="tr-TR" sz="2400">
                <a:solidFill>
                  <a:srgbClr val="C00000"/>
                </a:solidFill>
              </a:rPr>
              <a:t>:</a:t>
            </a:r>
            <a:r>
              <a:rPr lang="tr-TR" sz="2400"/>
              <a:t>   </a:t>
            </a:r>
          </a:p>
          <a:p>
            <a:r>
              <a:rPr lang="tr-TR" sz="2400"/>
              <a:t>A.  </a:t>
            </a:r>
            <a:r>
              <a:rPr lang="tr-TR" sz="2400" b="1" u="sng"/>
              <a:t>Evlenmeye  engel  hastalık  varlığında</a:t>
            </a:r>
            <a:r>
              <a:rPr lang="tr-TR" sz="2400"/>
              <a:t>; </a:t>
            </a:r>
          </a:p>
          <a:p>
            <a:r>
              <a:rPr lang="tr-TR" sz="2400"/>
              <a:t>  Tedavi  sonrası  tam  şifa  sağlanabilen  ancak  evlenmeye  engel  bulaşıcı  hastalık varlığında,  Sifiliz  (Frengi),  Gonore  (Belsoğukluğu),  Şankroid  (Yumuşak  Şankr)  ve Lepra  (Cüzzam) hastalığın  bulaşmasını  önleyecek  tedavi  başlandıktan  ve  hastanın </a:t>
            </a:r>
            <a:r>
              <a:rPr lang="tr-TR" sz="2400" u="sng"/>
              <a:t>bulaştırıcılığı ortadan  kaldırıldıktan  sonra,</a:t>
            </a:r>
            <a:r>
              <a:rPr lang="tr-TR" sz="2400"/>
              <a:t>  kişiye  Evlilik  Öncesi  Sağlık Danışmanlığı  verilerek  Evlilik  Öncesi  Sağlık  Raporu  düzenlenir  (UHK  Madde  123). </a:t>
            </a:r>
          </a:p>
          <a:p>
            <a:r>
              <a:rPr lang="tr-TR" sz="2400" u="sng"/>
              <a:t>Aktif  tüberküloz  tanısı  alan</a:t>
            </a:r>
            <a:r>
              <a:rPr lang="tr-TR" sz="2400"/>
              <a:t>  kişilerin  evlenmeleri  </a:t>
            </a:r>
            <a:r>
              <a:rPr lang="tr-TR" sz="2400" u="sng"/>
              <a:t>bir  göğüs  hastalıkları  uzmanından bulaştırıcılığın  ortadan  kalktığına  dair  rapor  getirilinceye  kadar  ertelenir.</a:t>
            </a:r>
          </a:p>
          <a:p>
            <a:r>
              <a:rPr lang="tr-TR" sz="2400"/>
              <a:t>Taraflar  buna  rağmen  evlenmek  istiyorlar  ise  Evlilik Öncesi  Sağlık  Danışmanlığı  verildikten  sonra  “</a:t>
            </a:r>
            <a:r>
              <a:rPr lang="tr-TR" sz="2400" u="sng"/>
              <a:t>Tüberküloz  (verem)  hastalığının tehlikesi  konusunda  bilgilendirildim  bu  duruma  rağmen  müstakbel  eşimle evlenmek  istiyorum.</a:t>
            </a:r>
            <a:r>
              <a:rPr lang="tr-TR" sz="2400"/>
              <a:t>”  cümlesi  şerh  düşülerek  birlikte  Evlilik  Öncesi  Sağlık  Raporu düzenlenir.</a:t>
            </a:r>
          </a:p>
          <a:p>
            <a:r>
              <a:rPr lang="tr-TR" sz="2400"/>
              <a:t> Kişinin  genel  muayenesi  sırasında,  </a:t>
            </a:r>
            <a:r>
              <a:rPr lang="tr-TR" sz="2400" u="sng"/>
              <a:t>bir  akıl  ve  ruh  hastalığı  konusunda  şüphe oluşması  durumunda</a:t>
            </a:r>
            <a:r>
              <a:rPr lang="tr-TR" sz="2400"/>
              <a:t>,  evlenmeye  engel  bir  durumun  olup  olmadığının  tespiti  için, Ruh  Sağlığı  ve  Hastalıkları  açısından  değerlendirilmek  üzere  tam  teşekküllü  bir devlet  hastanesine</a:t>
            </a:r>
            <a:r>
              <a:rPr lang="tr-TR" sz="2400" u="sng"/>
              <a:t>  sevk  edilir</a:t>
            </a:r>
          </a:p>
        </p:txBody>
      </p:sp>
    </p:spTree>
    <p:extLst>
      <p:ext uri="{BB962C8B-B14F-4D97-AF65-F5344CB8AC3E}">
        <p14:creationId xmlns:p14="http://schemas.microsoft.com/office/powerpoint/2010/main" val="18452810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28498E4-63C7-FA47-AA11-993DB9ACC68F}"/>
              </a:ext>
            </a:extLst>
          </p:cNvPr>
          <p:cNvSpPr txBox="1"/>
          <p:nvPr/>
        </p:nvSpPr>
        <p:spPr>
          <a:xfrm>
            <a:off x="830684" y="539405"/>
            <a:ext cx="10378160" cy="6141889"/>
          </a:xfrm>
          <a:prstGeom prst="rect">
            <a:avLst/>
          </a:prstGeom>
          <a:noFill/>
        </p:spPr>
        <p:txBody>
          <a:bodyPr wrap="square">
            <a:spAutoFit/>
          </a:bodyPr>
          <a:lstStyle/>
          <a:p>
            <a:r>
              <a:rPr lang="tr-TR" sz="2400" b="1" u="sng"/>
              <a:t>B.  Evlenmeye  engel  olmayan  hastalık  varlığında</a:t>
            </a:r>
            <a:r>
              <a:rPr lang="tr-TR" sz="2400"/>
              <a:t>; </a:t>
            </a:r>
          </a:p>
          <a:p>
            <a:r>
              <a:rPr lang="tr-TR" sz="2400"/>
              <a:t>Tedavisi  mümkün  olmayan,  şifa  sağlanamayan  ya  da  tedavisi  uzun  süren  ancak kanunen  evlenme  engeli  olmayan  hastalık  (Hepatit  B,  Hepatit  C,  HIV/AIDS,  vb)  tespit edilmesi  halinde,  adayların  birlikte  doldurup  imzaladıkları  Evlilik  Öncesi  Sağlık  Raporu Başvuru  Formu’ndaki  talep  ve  beyanlarına  göre  hareket  edilir  (laboratuvar tetkiklerinin  yaptırılmasının  reddedilmesi  ya  da  tetkiklerin  sonucunun  diğer  eş  adayı ile  paylaşılmasının  istenmemesi  ile  ilgili  beyan).  Aday  bilginin  paylaşılmasını  kabul ettiğini  beyan  ettiyse,  hastalık  durumu  her  iki  eş  adayının  birlikte  hazır  bulunduğu  bir ortamda  diğer  aday  ile  paylaşılır.  Her  iki  adaya  aynı  anda  Tanı  Sonrası  Danışmanlık  ve ayrıca  Evlilik  Öncesi  Sağlık  Danışmanlığı  verildikten  sonra  Evlilik  Öncesi  Sağlık Raporu  düzenlenir.  Adayların  zorunlu  hallerde  ayrı  ayrı  başvuruda  bulundukları durumlarda,  danışmanlık  hizmeti  ayrı  hekimler  tarafından  da  verilebilir.   </a:t>
            </a:r>
          </a:p>
          <a:p>
            <a:r>
              <a:rPr lang="tr-TR" sz="2400"/>
              <a:t>Not:  Eş  adaylarında  evlenme  engeli  hastalık  tespit  edilmesi  durumunda  </a:t>
            </a:r>
            <a:r>
              <a:rPr lang="tr-TR" sz="2400" u="sng"/>
              <a:t>hasta  hakları mevzuatı  gereğince  rıza  olmadan  bu  hususun  diğer  eş  adayına  söylenmemesine  dikkat edilmelidir. </a:t>
            </a:r>
          </a:p>
        </p:txBody>
      </p:sp>
    </p:spTree>
    <p:extLst>
      <p:ext uri="{BB962C8B-B14F-4D97-AF65-F5344CB8AC3E}">
        <p14:creationId xmlns:p14="http://schemas.microsoft.com/office/powerpoint/2010/main" val="11816894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1270A59B-A4BB-0340-A6B7-BF64468D7770}"/>
              </a:ext>
            </a:extLst>
          </p:cNvPr>
          <p:cNvSpPr txBox="1"/>
          <p:nvPr/>
        </p:nvSpPr>
        <p:spPr>
          <a:xfrm>
            <a:off x="463889" y="0"/>
            <a:ext cx="11728111" cy="6494085"/>
          </a:xfrm>
          <a:prstGeom prst="rect">
            <a:avLst/>
          </a:prstGeom>
          <a:noFill/>
        </p:spPr>
        <p:txBody>
          <a:bodyPr wrap="square">
            <a:spAutoFit/>
          </a:bodyPr>
          <a:lstStyle/>
          <a:p>
            <a:r>
              <a:rPr lang="tr-TR" sz="3200">
                <a:solidFill>
                  <a:srgbClr val="C00000"/>
                </a:solidFill>
              </a:rPr>
              <a:t>Talasemi,  orak  hücreli  anemi  ve  benzeri  kalıtsal  kan  hastalığı  taşıyıcılığı  olması durumunda izlenecek  yol:</a:t>
            </a:r>
            <a:r>
              <a:rPr lang="tr-TR" sz="2400"/>
              <a:t> </a:t>
            </a:r>
          </a:p>
          <a:p>
            <a:r>
              <a:rPr lang="tr-TR" sz="2400"/>
              <a:t> </a:t>
            </a:r>
            <a:r>
              <a:rPr lang="tr-TR" sz="2800" b="1" u="sng"/>
              <a:t> A.  Çiftler  merkeze  birlikte  başvurmuş  ve  her  ikisinden  de  tarama  için  kan  örneği alınmışsa: </a:t>
            </a:r>
            <a:r>
              <a:rPr lang="tr-TR" sz="2400"/>
              <a:t>  </a:t>
            </a:r>
          </a:p>
          <a:p>
            <a:r>
              <a:rPr lang="tr-TR" sz="2400">
                <a:solidFill>
                  <a:srgbClr val="002060"/>
                </a:solidFill>
              </a:rPr>
              <a:t>1.  Test  sonucunda  çiftlerden  </a:t>
            </a:r>
            <a:r>
              <a:rPr lang="tr-TR" sz="2400" u="sng">
                <a:solidFill>
                  <a:srgbClr val="002060"/>
                </a:solidFill>
              </a:rPr>
              <a:t>yalnızca  birinde  taşıyıcılık  tespit  edilmişse</a:t>
            </a:r>
            <a:r>
              <a:rPr lang="tr-TR" sz="2400" u="sng"/>
              <a:t>;</a:t>
            </a:r>
            <a:r>
              <a:rPr lang="tr-TR" sz="2400"/>
              <a:t>  </a:t>
            </a:r>
          </a:p>
          <a:p>
            <a:r>
              <a:rPr lang="tr-TR" sz="2400"/>
              <a:t>kişilere </a:t>
            </a:r>
            <a:r>
              <a:rPr lang="tr-TR" sz="2400" u="sng"/>
              <a:t>hemoglobinopatiler  bakımından  bir  risk  bulunmadığı  bilgisi  verilmelidir.</a:t>
            </a:r>
            <a:r>
              <a:rPr lang="tr-TR" sz="2400"/>
              <a:t>   </a:t>
            </a:r>
          </a:p>
          <a:p>
            <a:pPr marL="457200" indent="-457200">
              <a:buAutoNum type="arabicPeriod" startAt="2"/>
            </a:pPr>
            <a:r>
              <a:rPr lang="tr-TR" sz="2400">
                <a:solidFill>
                  <a:srgbClr val="002060"/>
                </a:solidFill>
              </a:rPr>
              <a:t>Test  sonucunda,  </a:t>
            </a:r>
            <a:r>
              <a:rPr lang="tr-TR" sz="2400" u="sng">
                <a:solidFill>
                  <a:srgbClr val="002060"/>
                </a:solidFill>
              </a:rPr>
              <a:t>çiftlerin  her  ikisinde  birden  taşıyıcılık  tespit  edilmesi durumunda </a:t>
            </a:r>
            <a:r>
              <a:rPr lang="tr-TR" sz="2400">
                <a:solidFill>
                  <a:srgbClr val="002060"/>
                </a:solidFill>
              </a:rPr>
              <a:t> ise, </a:t>
            </a:r>
            <a:r>
              <a:rPr lang="tr-TR" sz="2400"/>
              <a:t> taşıyıcılığın  evlenmeye  ve  çocuk  sahibi  olmaya  engel  olmadığı ancak  hasta  çocuk  sahibi  olmamaları  için  alınması  gereken  önlemlerin  bulunduğu bildirilir.</a:t>
            </a:r>
          </a:p>
          <a:p>
            <a:pPr marL="514350" indent="-514350">
              <a:buAutoNum type="alphaUcPeriod" startAt="2"/>
            </a:pPr>
            <a:r>
              <a:rPr lang="tr-TR" sz="2800" b="1" u="sng"/>
              <a:t>Çiftlerden  yalnız  biri  başvurmuş  ve/veya  yalnızca  birinden  tarama  için  kan  örneği alınmışsa</a:t>
            </a:r>
            <a:r>
              <a:rPr lang="tr-TR" sz="2400" u="sng"/>
              <a:t>:   </a:t>
            </a:r>
          </a:p>
          <a:p>
            <a:pPr marL="457200" indent="-457200">
              <a:buAutoNum type="arabicPeriod"/>
            </a:pPr>
            <a:r>
              <a:rPr lang="tr-TR" sz="2400">
                <a:solidFill>
                  <a:srgbClr val="002060"/>
                </a:solidFill>
              </a:rPr>
              <a:t>Test  sonucunda  kan  örneği  alınan  kişide  taşıyıcılık  tespit  edilmemişse</a:t>
            </a:r>
            <a:r>
              <a:rPr lang="tr-TR" sz="2400" u="sng"/>
              <a:t>;</a:t>
            </a:r>
          </a:p>
          <a:p>
            <a:r>
              <a:rPr lang="tr-TR" sz="2400" u="sng"/>
              <a:t>  kişilere hemoglobinopatiler  bakımından  bir  risk  bulunmadığı  bilgisi  verilmelidir</a:t>
            </a:r>
          </a:p>
          <a:p>
            <a:r>
              <a:rPr lang="tr-TR" sz="2400">
                <a:solidFill>
                  <a:srgbClr val="002060"/>
                </a:solidFill>
              </a:rPr>
              <a:t>2.  Test  sonucunda  kan  örneği  alınan  kişide  taşıyıcılık  tespit  edilmesi  durumunda;</a:t>
            </a:r>
            <a:r>
              <a:rPr lang="tr-TR" sz="2400" u="sng"/>
              <a:t>        diğer  adayın  da  tarama  testi  için  kan  örneği  alınmalıdır.  </a:t>
            </a:r>
            <a:r>
              <a:rPr lang="tr-TR" sz="2400"/>
              <a:t>Eğer  diğer  aday,  başka  bir merkezde  kan  örneği  vermişse;  kişinin  tarama  testi  sonucu  ilgili  merkezden  talep edilir</a:t>
            </a:r>
          </a:p>
        </p:txBody>
      </p:sp>
    </p:spTree>
    <p:extLst>
      <p:ext uri="{BB962C8B-B14F-4D97-AF65-F5344CB8AC3E}">
        <p14:creationId xmlns:p14="http://schemas.microsoft.com/office/powerpoint/2010/main" val="3601750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BCF1008F-E362-304C-AB26-F019BD24E62C}"/>
              </a:ext>
            </a:extLst>
          </p:cNvPr>
          <p:cNvSpPr txBox="1"/>
          <p:nvPr/>
        </p:nvSpPr>
        <p:spPr>
          <a:xfrm rot="10800000" flipV="1">
            <a:off x="1359302" y="2363865"/>
            <a:ext cx="8706002" cy="1200329"/>
          </a:xfrm>
          <a:prstGeom prst="rect">
            <a:avLst/>
          </a:prstGeom>
          <a:noFill/>
        </p:spPr>
        <p:txBody>
          <a:bodyPr wrap="square">
            <a:spAutoFit/>
          </a:bodyPr>
          <a:lstStyle/>
          <a:p>
            <a:r>
              <a:rPr lang="tr-TR" b="1" u="sng"/>
              <a:t>KAYNAKLAR : </a:t>
            </a:r>
          </a:p>
          <a:p>
            <a:endParaRPr lang="tr-TR" b="1" u="sng"/>
          </a:p>
          <a:p>
            <a:r>
              <a:rPr lang="tr-TR" b="1" u="sng"/>
              <a:t>1)</a:t>
            </a:r>
            <a:r>
              <a:rPr lang="tr-TR"/>
              <a:t>    T.C. SAĞLIK BAKANLIĞI TÜRKİYE HALK SAĞLIĞI  KURUMU KADIN ve  ÜREME  SAĞLIĞI DAİRE BAŞKANLIĞI EVLİLİK  ÖNCESİ  MUAYENE  ve DANIŞMANLIK  REHBERİ</a:t>
            </a:r>
          </a:p>
        </p:txBody>
      </p:sp>
      <p:sp>
        <p:nvSpPr>
          <p:cNvPr id="4" name="Metin kutusu 3">
            <a:extLst>
              <a:ext uri="{FF2B5EF4-FFF2-40B4-BE49-F238E27FC236}">
                <a16:creationId xmlns:a16="http://schemas.microsoft.com/office/drawing/2014/main" xmlns="" id="{6C4650E6-F43B-E643-A472-644ABA537468}"/>
              </a:ext>
            </a:extLst>
          </p:cNvPr>
          <p:cNvSpPr txBox="1"/>
          <p:nvPr/>
        </p:nvSpPr>
        <p:spPr>
          <a:xfrm>
            <a:off x="1175904" y="3031458"/>
            <a:ext cx="10119245" cy="1754326"/>
          </a:xfrm>
          <a:prstGeom prst="rect">
            <a:avLst/>
          </a:prstGeom>
          <a:noFill/>
        </p:spPr>
        <p:txBody>
          <a:bodyPr wrap="square">
            <a:spAutoFit/>
          </a:bodyPr>
          <a:lstStyle/>
          <a:p>
            <a:endParaRPr lang="tr-TR" b="1" u="sng"/>
          </a:p>
          <a:p>
            <a:endParaRPr lang="tr-TR" b="1" u="sng"/>
          </a:p>
          <a:p>
            <a:endParaRPr lang="tr-TR" b="1" u="sng"/>
          </a:p>
          <a:p>
            <a:r>
              <a:rPr lang="tr-TR" b="1" u="sng"/>
              <a:t>    2)       24.04.1930  tarihli  ve  1593  sayılı  Umumi  Hıfzıssıhha  Kanununa  dayanılarak,  17.08.1931 tarihli  ve  11682  sayılı  Bakanlar  Kurulu  Kararı  ile  yürürlüğe  konulan  Evlenme  Muayenesi Hakkında  Nizamnamede  ikinci  fıkrasında  ise</a:t>
            </a:r>
            <a:r>
              <a:rPr lang="tr-TR"/>
              <a:t> </a:t>
            </a:r>
          </a:p>
        </p:txBody>
      </p:sp>
    </p:spTree>
    <p:extLst>
      <p:ext uri="{BB962C8B-B14F-4D97-AF65-F5344CB8AC3E}">
        <p14:creationId xmlns:p14="http://schemas.microsoft.com/office/powerpoint/2010/main" val="106747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61DB189F-52CA-3943-8745-84FF35B928C1}"/>
              </a:ext>
            </a:extLst>
          </p:cNvPr>
          <p:cNvSpPr txBox="1"/>
          <p:nvPr/>
        </p:nvSpPr>
        <p:spPr>
          <a:xfrm>
            <a:off x="1445606" y="1443841"/>
            <a:ext cx="10508338" cy="3970318"/>
          </a:xfrm>
          <a:prstGeom prst="rect">
            <a:avLst/>
          </a:prstGeom>
          <a:noFill/>
        </p:spPr>
        <p:txBody>
          <a:bodyPr wrap="square">
            <a:spAutoFit/>
          </a:bodyPr>
          <a:lstStyle/>
          <a:p>
            <a:r>
              <a:rPr lang="tr-TR" sz="2400" b="1">
                <a:effectLst/>
                <a:latin typeface="Times New Roman" panose="02020603050405020304" pitchFamily="18" charset="0"/>
                <a:ea typeface="Times New Roman" panose="02020603050405020304" pitchFamily="18" charset="0"/>
              </a:rPr>
              <a:t>o) Görme derecelerinin 5 inci maddenin ikinci fıkrasına uygun,</a:t>
            </a:r>
          </a:p>
          <a:p>
            <a:r>
              <a:rPr lang="tr-TR" sz="2400" b="1">
                <a:effectLst/>
                <a:latin typeface="Times New Roman" panose="02020603050405020304" pitchFamily="18" charset="0"/>
                <a:ea typeface="Times New Roman" panose="02020603050405020304" pitchFamily="18" charset="0"/>
              </a:rPr>
              <a:t>ö) Görme alanının uygun,</a:t>
            </a:r>
          </a:p>
          <a:p>
            <a:r>
              <a:rPr lang="tr-TR" sz="2400" b="1">
                <a:effectLst/>
                <a:latin typeface="Times New Roman" panose="02020603050405020304" pitchFamily="18" charset="0"/>
                <a:ea typeface="Times New Roman" panose="02020603050405020304" pitchFamily="18" charset="0"/>
              </a:rPr>
              <a:t>p) Renk körlüğü (</a:t>
            </a:r>
            <a:r>
              <a:rPr lang="tr-TR" sz="2400">
                <a:effectLst/>
                <a:latin typeface="Times New Roman" panose="02020603050405020304" pitchFamily="18" charset="0"/>
                <a:ea typeface="Times New Roman" panose="02020603050405020304" pitchFamily="18" charset="0"/>
              </a:rPr>
              <a:t>Herhangi bir koşul aranmadan sürücü olabilirler</a:t>
            </a:r>
            <a:r>
              <a:rPr lang="tr-TR" sz="2400" b="1">
                <a:effectLst/>
                <a:latin typeface="Times New Roman" panose="02020603050405020304" pitchFamily="18" charset="0"/>
                <a:ea typeface="Times New Roman" panose="02020603050405020304" pitchFamily="18" charset="0"/>
              </a:rPr>
              <a:t>.),</a:t>
            </a:r>
          </a:p>
          <a:p>
            <a:r>
              <a:rPr lang="tr-TR" sz="2400" b="1">
                <a:effectLst/>
                <a:latin typeface="Times New Roman" panose="02020603050405020304" pitchFamily="18" charset="0"/>
                <a:ea typeface="Times New Roman" panose="02020603050405020304" pitchFamily="18" charset="0"/>
              </a:rPr>
              <a:t>r) Gece körlüğü (</a:t>
            </a:r>
            <a:r>
              <a:rPr lang="tr-TR" sz="2400">
                <a:effectLst/>
                <a:latin typeface="Times New Roman" panose="02020603050405020304" pitchFamily="18" charset="0"/>
                <a:ea typeface="Times New Roman" panose="02020603050405020304" pitchFamily="18" charset="0"/>
              </a:rPr>
              <a:t>tavuk karası</a:t>
            </a:r>
            <a:r>
              <a:rPr lang="tr-TR" sz="2400" b="1">
                <a:effectLst/>
                <a:latin typeface="Times New Roman" panose="02020603050405020304" pitchFamily="18" charset="0"/>
                <a:ea typeface="Times New Roman" panose="02020603050405020304" pitchFamily="18" charset="0"/>
              </a:rPr>
              <a:t>), </a:t>
            </a:r>
          </a:p>
          <a:p>
            <a:r>
              <a:rPr lang="tr-TR" sz="2400" b="1">
                <a:effectLst/>
                <a:latin typeface="Times New Roman" panose="02020603050405020304" pitchFamily="18" charset="0"/>
                <a:ea typeface="Times New Roman" panose="02020603050405020304" pitchFamily="18" charset="0"/>
              </a:rPr>
              <a:t>s) Derinlik duyusunun normal,</a:t>
            </a:r>
          </a:p>
          <a:p>
            <a:r>
              <a:rPr lang="tr-TR" sz="2400" b="1">
                <a:effectLst/>
                <a:latin typeface="Times New Roman" panose="02020603050405020304" pitchFamily="18" charset="0"/>
                <a:ea typeface="Times New Roman" panose="02020603050405020304" pitchFamily="18" charset="0"/>
              </a:rPr>
              <a:t>ş) Pitozis-hemipitozis,</a:t>
            </a:r>
          </a:p>
          <a:p>
            <a:r>
              <a:rPr lang="tr-TR" sz="2400" b="1">
                <a:effectLst/>
                <a:latin typeface="Times New Roman" panose="02020603050405020304" pitchFamily="18" charset="0"/>
                <a:ea typeface="Times New Roman" panose="02020603050405020304" pitchFamily="18" charset="0"/>
              </a:rPr>
              <a:t>t) Diplopi ve şaşılığı,</a:t>
            </a:r>
          </a:p>
          <a:p>
            <a:r>
              <a:rPr lang="tr-TR" sz="2400" b="1">
                <a:effectLst/>
                <a:latin typeface="Times New Roman" panose="02020603050405020304" pitchFamily="18" charset="0"/>
                <a:ea typeface="Times New Roman" panose="02020603050405020304" pitchFamily="18" charset="0"/>
              </a:rPr>
              <a:t>u) Blefarospazm, katarakt, afaki, progresif göz hastalığı,        </a:t>
            </a:r>
          </a:p>
          <a:p>
            <a:r>
              <a:rPr lang="tr-TR" sz="2400" b="1">
                <a:effectLst/>
                <a:latin typeface="Times New Roman" panose="02020603050405020304" pitchFamily="18" charset="0"/>
                <a:ea typeface="Times New Roman" panose="02020603050405020304" pitchFamily="18" charset="0"/>
              </a:rPr>
              <a:t>ü) Monoküler görme</a:t>
            </a:r>
            <a:r>
              <a:rPr lang="tr-TR" sz="1800">
                <a:effectLst/>
                <a:latin typeface="Times New Roman" panose="02020603050405020304" pitchFamily="18" charset="0"/>
                <a:ea typeface="Times New Roman" panose="02020603050405020304" pitchFamily="18" charset="0"/>
              </a:rPr>
              <a:t> </a:t>
            </a:r>
          </a:p>
          <a:p>
            <a:endParaRPr lang="tr-TR">
              <a:latin typeface="Times New Roman" panose="02020603050405020304" pitchFamily="18" charset="0"/>
              <a:ea typeface="Times New Roman" panose="02020603050405020304" pitchFamily="18" charset="0"/>
            </a:endParaRPr>
          </a:p>
          <a:p>
            <a:r>
              <a:rPr lang="tr-TR" sz="1800">
                <a:effectLst/>
                <a:latin typeface="Times New Roman" panose="02020603050405020304" pitchFamily="18" charset="0"/>
                <a:ea typeface="Times New Roman" panose="02020603050405020304" pitchFamily="18" charset="0"/>
              </a:rPr>
              <a:t>                                                                         olup olmadığı yönünde değerlendirme yapılır.</a:t>
            </a:r>
            <a:endParaRPr lang="tr-TR"/>
          </a:p>
        </p:txBody>
      </p:sp>
      <p:sp>
        <p:nvSpPr>
          <p:cNvPr id="4" name="Metin kutusu 3">
            <a:extLst>
              <a:ext uri="{FF2B5EF4-FFF2-40B4-BE49-F238E27FC236}">
                <a16:creationId xmlns:a16="http://schemas.microsoft.com/office/drawing/2014/main" xmlns="" id="{FA91FDE7-523D-934A-9F75-48A3EB933D38}"/>
              </a:ext>
            </a:extLst>
          </p:cNvPr>
          <p:cNvSpPr txBox="1"/>
          <p:nvPr/>
        </p:nvSpPr>
        <p:spPr>
          <a:xfrm>
            <a:off x="4574157" y="356008"/>
            <a:ext cx="4568763" cy="646331"/>
          </a:xfrm>
          <a:prstGeom prst="rect">
            <a:avLst/>
          </a:prstGeom>
          <a:noFill/>
        </p:spPr>
        <p:txBody>
          <a:bodyPr wrap="square">
            <a:spAutoFit/>
          </a:bodyPr>
          <a:lstStyle/>
          <a:p>
            <a:r>
              <a:rPr lang="tr-TR" sz="3600" b="1"/>
              <a:t>GİRİŞ</a:t>
            </a:r>
            <a:endParaRPr lang="tr-TR" sz="3600"/>
          </a:p>
        </p:txBody>
      </p:sp>
    </p:spTree>
    <p:extLst>
      <p:ext uri="{BB962C8B-B14F-4D97-AF65-F5344CB8AC3E}">
        <p14:creationId xmlns:p14="http://schemas.microsoft.com/office/powerpoint/2010/main" val="4183946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DB5DE8E1-DF93-6E4D-9E47-5F39B5B4616F}"/>
              </a:ext>
            </a:extLst>
          </p:cNvPr>
          <p:cNvSpPr txBox="1"/>
          <p:nvPr/>
        </p:nvSpPr>
        <p:spPr>
          <a:xfrm>
            <a:off x="3926871" y="2891214"/>
            <a:ext cx="5491146" cy="646331"/>
          </a:xfrm>
          <a:prstGeom prst="rect">
            <a:avLst/>
          </a:prstGeom>
          <a:noFill/>
        </p:spPr>
        <p:txBody>
          <a:bodyPr wrap="square" rtlCol="0">
            <a:spAutoFit/>
          </a:bodyPr>
          <a:lstStyle/>
          <a:p>
            <a:pPr algn="l"/>
            <a:r>
              <a:rPr lang="tr-TR" sz="3600">
                <a:solidFill>
                  <a:srgbClr val="C00000"/>
                </a:solidFill>
              </a:rPr>
              <a:t>YİVSİZ SİLAH RAPORU</a:t>
            </a:r>
          </a:p>
        </p:txBody>
      </p:sp>
      <p:sp>
        <p:nvSpPr>
          <p:cNvPr id="4" name="Metin kutusu 3">
            <a:extLst>
              <a:ext uri="{FF2B5EF4-FFF2-40B4-BE49-F238E27FC236}">
                <a16:creationId xmlns:a16="http://schemas.microsoft.com/office/drawing/2014/main" xmlns="" id="{3236E012-26CC-B94F-B8C8-3E9EC06707F8}"/>
              </a:ext>
            </a:extLst>
          </p:cNvPr>
          <p:cNvSpPr txBox="1"/>
          <p:nvPr/>
        </p:nvSpPr>
        <p:spPr>
          <a:xfrm rot="10800000" flipV="1">
            <a:off x="7179485" y="4416905"/>
            <a:ext cx="4477064" cy="1200329"/>
          </a:xfrm>
          <a:prstGeom prst="rect">
            <a:avLst/>
          </a:prstGeom>
          <a:noFill/>
        </p:spPr>
        <p:txBody>
          <a:bodyPr wrap="square" rtlCol="0">
            <a:spAutoFit/>
          </a:bodyPr>
          <a:lstStyle/>
          <a:p>
            <a:pPr algn="l"/>
            <a:r>
              <a:rPr lang="tr-TR" sz="2400"/>
              <a:t>  Dr. Rıfat  BEKAR</a:t>
            </a:r>
          </a:p>
          <a:p>
            <a:pPr algn="l"/>
            <a:r>
              <a:rPr lang="tr-TR" sz="2400"/>
              <a:t>K.T.Ü  Aile  Hekimliği A.D. </a:t>
            </a:r>
          </a:p>
          <a:p>
            <a:pPr algn="l"/>
            <a:r>
              <a:rPr lang="tr-TR" sz="2400"/>
              <a:t>     21.01.2020</a:t>
            </a:r>
          </a:p>
        </p:txBody>
      </p:sp>
    </p:spTree>
    <p:extLst>
      <p:ext uri="{BB962C8B-B14F-4D97-AF65-F5344CB8AC3E}">
        <p14:creationId xmlns:p14="http://schemas.microsoft.com/office/powerpoint/2010/main" val="38833981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4575A4F-F0CD-6D43-8538-2B23612CBE96}"/>
              </a:ext>
            </a:extLst>
          </p:cNvPr>
          <p:cNvSpPr txBox="1"/>
          <p:nvPr/>
        </p:nvSpPr>
        <p:spPr>
          <a:xfrm>
            <a:off x="873836" y="873837"/>
            <a:ext cx="11144115" cy="1754326"/>
          </a:xfrm>
          <a:prstGeom prst="rect">
            <a:avLst/>
          </a:prstGeom>
          <a:noFill/>
        </p:spPr>
        <p:txBody>
          <a:bodyPr wrap="square" rtlCol="0">
            <a:spAutoFit/>
          </a:bodyPr>
          <a:lstStyle/>
          <a:p>
            <a:pPr algn="l"/>
            <a:r>
              <a:rPr lang="tr-TR" sz="3600"/>
              <a:t>                                     AMAÇLAR</a:t>
            </a:r>
          </a:p>
          <a:p>
            <a:pPr algn="l"/>
            <a:endParaRPr lang="tr-TR" sz="3600"/>
          </a:p>
          <a:p>
            <a:pPr algn="l"/>
            <a:r>
              <a:rPr lang="tr-TR" sz="3600"/>
              <a:t>1 – Yivsiz silah raporu düzenleme konusunda bilgi vermek.</a:t>
            </a:r>
          </a:p>
        </p:txBody>
      </p:sp>
    </p:spTree>
    <p:extLst>
      <p:ext uri="{BB962C8B-B14F-4D97-AF65-F5344CB8AC3E}">
        <p14:creationId xmlns:p14="http://schemas.microsoft.com/office/powerpoint/2010/main" val="23335627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4B8A56B-F2DB-9247-B03C-1EDC6E42D201}"/>
              </a:ext>
            </a:extLst>
          </p:cNvPr>
          <p:cNvSpPr txBox="1"/>
          <p:nvPr/>
        </p:nvSpPr>
        <p:spPr>
          <a:xfrm>
            <a:off x="1445607" y="1413241"/>
            <a:ext cx="9849542" cy="5078313"/>
          </a:xfrm>
          <a:prstGeom prst="rect">
            <a:avLst/>
          </a:prstGeom>
          <a:noFill/>
        </p:spPr>
        <p:txBody>
          <a:bodyPr wrap="square" rtlCol="0">
            <a:spAutoFit/>
          </a:bodyPr>
          <a:lstStyle/>
          <a:p>
            <a:pPr algn="l"/>
            <a:r>
              <a:rPr lang="tr-TR" sz="3600"/>
              <a:t>HEDEFLER</a:t>
            </a:r>
          </a:p>
          <a:p>
            <a:pPr algn="l"/>
            <a:endParaRPr lang="tr-TR" sz="3600"/>
          </a:p>
          <a:p>
            <a:pPr algn="l"/>
            <a:r>
              <a:rPr lang="tr-TR" sz="3600"/>
              <a:t>1- Yivsiz silah raporu konusunda güncel yasal koşulları öğrenmek</a:t>
            </a:r>
          </a:p>
          <a:p>
            <a:pPr algn="l"/>
            <a:endParaRPr lang="tr-TR" sz="3600"/>
          </a:p>
          <a:p>
            <a:pPr algn="l"/>
            <a:r>
              <a:rPr lang="tr-TR" sz="3600"/>
              <a:t>2- Yivsiz silah raporu muayenesi </a:t>
            </a:r>
          </a:p>
          <a:p>
            <a:pPr algn="l"/>
            <a:endParaRPr lang="tr-TR" sz="3600"/>
          </a:p>
          <a:p>
            <a:pPr algn="l"/>
            <a:r>
              <a:rPr lang="tr-TR" sz="3600"/>
              <a:t>3- Yivsiz silah raporu düzenlerken hangi durumlarda sevk düşünmeliyiz.  </a:t>
            </a:r>
          </a:p>
        </p:txBody>
      </p:sp>
    </p:spTree>
    <p:extLst>
      <p:ext uri="{BB962C8B-B14F-4D97-AF65-F5344CB8AC3E}">
        <p14:creationId xmlns:p14="http://schemas.microsoft.com/office/powerpoint/2010/main" val="1681945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F385737-C143-0744-B32C-EC4F7151A666}"/>
              </a:ext>
            </a:extLst>
          </p:cNvPr>
          <p:cNvSpPr txBox="1"/>
          <p:nvPr/>
        </p:nvSpPr>
        <p:spPr>
          <a:xfrm>
            <a:off x="1186692" y="527068"/>
            <a:ext cx="10173185" cy="461665"/>
          </a:xfrm>
          <a:prstGeom prst="rect">
            <a:avLst/>
          </a:prstGeom>
          <a:noFill/>
        </p:spPr>
        <p:txBody>
          <a:bodyPr wrap="square">
            <a:spAutoFit/>
          </a:bodyPr>
          <a:lstStyle/>
          <a:p>
            <a:r>
              <a:rPr lang="tr-TR" sz="2400">
                <a:solidFill>
                  <a:srgbClr val="C00000"/>
                </a:solidFill>
              </a:rPr>
              <a:t>Yivsiz av tüfeği ruhsatı almak isteyenlerin muayenesi : </a:t>
            </a:r>
          </a:p>
        </p:txBody>
      </p:sp>
      <p:sp>
        <p:nvSpPr>
          <p:cNvPr id="5" name="Metin kutusu 4">
            <a:extLst>
              <a:ext uri="{FF2B5EF4-FFF2-40B4-BE49-F238E27FC236}">
                <a16:creationId xmlns:a16="http://schemas.microsoft.com/office/drawing/2014/main" xmlns="" id="{49EA5234-FB2E-754B-83B4-1192A575311A}"/>
              </a:ext>
            </a:extLst>
          </p:cNvPr>
          <p:cNvSpPr txBox="1"/>
          <p:nvPr/>
        </p:nvSpPr>
        <p:spPr>
          <a:xfrm rot="10800000" flipV="1">
            <a:off x="194186" y="1776236"/>
            <a:ext cx="12212138" cy="2677656"/>
          </a:xfrm>
          <a:prstGeom prst="rect">
            <a:avLst/>
          </a:prstGeom>
          <a:noFill/>
        </p:spPr>
        <p:txBody>
          <a:bodyPr wrap="square">
            <a:spAutoFit/>
          </a:bodyPr>
          <a:lstStyle/>
          <a:p>
            <a:r>
              <a:rPr lang="tr-TR" sz="2400"/>
              <a:t>1 -  Her iki üst ekstremite de kavrama yapabilme ve güç kullanabilme hareket kabiliyeti var mı?</a:t>
            </a:r>
          </a:p>
          <a:p>
            <a:r>
              <a:rPr lang="tr-TR" sz="2400"/>
              <a:t>2 -   Görme kabiliyeti </a:t>
            </a:r>
          </a:p>
          <a:p>
            <a:r>
              <a:rPr lang="tr-TR" sz="2400"/>
              <a:t>3 -   İşitme ve yön tayini kabiliyetinin olması gerekir.</a:t>
            </a:r>
          </a:p>
          <a:p>
            <a:r>
              <a:rPr lang="tr-TR" sz="2400"/>
              <a:t>4 -   Psikiyatrik yönden iyilik halinde olup olmadığı değerlendirilir.</a:t>
            </a:r>
          </a:p>
          <a:p>
            <a:r>
              <a:rPr lang="tr-TR" sz="2400"/>
              <a:t>5 -   Şuur durumunu etkileyen dâhili hastalığı var mı ? </a:t>
            </a:r>
          </a:p>
          <a:p>
            <a:r>
              <a:rPr lang="tr-TR" sz="2400"/>
              <a:t>6 -   Zamanla hastalığının kötüleşebilme ihtimali. ( kontrol şartı)</a:t>
            </a:r>
          </a:p>
          <a:p>
            <a:endParaRPr lang="tr-TR" sz="2400"/>
          </a:p>
        </p:txBody>
      </p:sp>
    </p:spTree>
    <p:extLst>
      <p:ext uri="{BB962C8B-B14F-4D97-AF65-F5344CB8AC3E}">
        <p14:creationId xmlns:p14="http://schemas.microsoft.com/office/powerpoint/2010/main" val="378513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E0988C1-DD6B-EE46-B51D-449D4670A553}"/>
              </a:ext>
            </a:extLst>
          </p:cNvPr>
          <p:cNvSpPr txBox="1"/>
          <p:nvPr/>
        </p:nvSpPr>
        <p:spPr>
          <a:xfrm>
            <a:off x="981718" y="2686238"/>
            <a:ext cx="10216337" cy="1077218"/>
          </a:xfrm>
          <a:prstGeom prst="rect">
            <a:avLst/>
          </a:prstGeom>
          <a:noFill/>
        </p:spPr>
        <p:txBody>
          <a:bodyPr wrap="square">
            <a:spAutoFit/>
          </a:bodyPr>
          <a:lstStyle/>
          <a:p>
            <a:pPr algn="ctr"/>
            <a:r>
              <a:rPr lang="tr-TR" sz="3200">
                <a:solidFill>
                  <a:srgbClr val="C00000"/>
                </a:solidFill>
              </a:rPr>
              <a:t>Yivsiz av tüfeği ruhsatı almak isteyenlerin               muayenelerine ilişkin genel esaslar</a:t>
            </a:r>
            <a:endParaRPr lang="tr-TR" sz="3200"/>
          </a:p>
        </p:txBody>
      </p:sp>
    </p:spTree>
    <p:extLst>
      <p:ext uri="{BB962C8B-B14F-4D97-AF65-F5344CB8AC3E}">
        <p14:creationId xmlns:p14="http://schemas.microsoft.com/office/powerpoint/2010/main" val="38940910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0470D64-6568-5440-B718-86C67A826F9F}"/>
              </a:ext>
            </a:extLst>
          </p:cNvPr>
          <p:cNvSpPr txBox="1"/>
          <p:nvPr/>
        </p:nvSpPr>
        <p:spPr>
          <a:xfrm rot="10800000" flipV="1">
            <a:off x="1035658" y="2970773"/>
            <a:ext cx="10885200" cy="584775"/>
          </a:xfrm>
          <a:prstGeom prst="rect">
            <a:avLst/>
          </a:prstGeom>
          <a:noFill/>
        </p:spPr>
        <p:txBody>
          <a:bodyPr wrap="square">
            <a:spAutoFit/>
          </a:bodyPr>
          <a:lstStyle/>
          <a:p>
            <a:r>
              <a:rPr lang="tr-TR" sz="3200"/>
              <a:t>Kişi hakkında “durum bildirir tek hekim raporu” düzenlenir.</a:t>
            </a:r>
          </a:p>
        </p:txBody>
      </p:sp>
    </p:spTree>
    <p:extLst>
      <p:ext uri="{BB962C8B-B14F-4D97-AF65-F5344CB8AC3E}">
        <p14:creationId xmlns:p14="http://schemas.microsoft.com/office/powerpoint/2010/main" val="36261665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B82AB69-5D9B-5747-8235-3DF4BF575190}"/>
              </a:ext>
            </a:extLst>
          </p:cNvPr>
          <p:cNvSpPr txBox="1"/>
          <p:nvPr/>
        </p:nvSpPr>
        <p:spPr>
          <a:xfrm>
            <a:off x="733591" y="2233138"/>
            <a:ext cx="10939141" cy="1569660"/>
          </a:xfrm>
          <a:prstGeom prst="rect">
            <a:avLst/>
          </a:prstGeom>
          <a:noFill/>
        </p:spPr>
        <p:txBody>
          <a:bodyPr wrap="square">
            <a:spAutoFit/>
          </a:bodyPr>
          <a:lstStyle/>
          <a:p>
            <a:r>
              <a:rPr lang="tr-TR" sz="2400"/>
              <a:t> Silahın güvenli bir şekilde kullanıma hazır hale getirilmesi, güvenli olarak kullanılması,</a:t>
            </a:r>
          </a:p>
          <a:p>
            <a:r>
              <a:rPr lang="tr-TR" sz="2400"/>
              <a:t> </a:t>
            </a:r>
            <a:r>
              <a:rPr lang="tr-TR" sz="2400" b="1" u="sng"/>
              <a:t>silahın tam olarak kavranabilmesi için</a:t>
            </a:r>
            <a:r>
              <a:rPr lang="tr-TR" sz="2400"/>
              <a:t> baskın kullanılan </a:t>
            </a:r>
            <a:r>
              <a:rPr lang="tr-TR" sz="2400" b="1" u="sng"/>
              <a:t>ekstremite ayrımı olmaksızın</a:t>
            </a:r>
          </a:p>
          <a:p>
            <a:r>
              <a:rPr lang="tr-TR" sz="2400" b="1" u="sng"/>
              <a:t> her iki üst ekstremite de kavrama yapabilme ve güç kullanabilme hareket kabiliyeti</a:t>
            </a:r>
            <a:r>
              <a:rPr lang="tr-TR" sz="2400"/>
              <a:t> olması gerekir. </a:t>
            </a:r>
          </a:p>
        </p:txBody>
      </p:sp>
    </p:spTree>
    <p:extLst>
      <p:ext uri="{BB962C8B-B14F-4D97-AF65-F5344CB8AC3E}">
        <p14:creationId xmlns:p14="http://schemas.microsoft.com/office/powerpoint/2010/main" val="9007117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5310AD05-09AC-E04B-80D9-26C228D0988F}"/>
              </a:ext>
            </a:extLst>
          </p:cNvPr>
          <p:cNvSpPr txBox="1"/>
          <p:nvPr/>
        </p:nvSpPr>
        <p:spPr>
          <a:xfrm>
            <a:off x="1532630" y="2179197"/>
            <a:ext cx="9126739" cy="1077218"/>
          </a:xfrm>
          <a:prstGeom prst="rect">
            <a:avLst/>
          </a:prstGeom>
          <a:noFill/>
        </p:spPr>
        <p:txBody>
          <a:bodyPr wrap="square">
            <a:spAutoFit/>
          </a:bodyPr>
          <a:lstStyle/>
          <a:p>
            <a:pPr algn="ctr"/>
            <a:r>
              <a:rPr lang="tr-TR" sz="3200"/>
              <a:t>Yivsiz av tüfeği kullanımı sırasında atış yapılan </a:t>
            </a:r>
            <a:r>
              <a:rPr lang="tr-TR" sz="3200" b="1" u="sng"/>
              <a:t>hedefin görülebilmesi için</a:t>
            </a:r>
            <a:r>
              <a:rPr lang="tr-TR" sz="3200"/>
              <a:t>  </a:t>
            </a:r>
            <a:r>
              <a:rPr lang="tr-TR" sz="3200" b="1" u="sng"/>
              <a:t>görme kabiliyetinin olması</a:t>
            </a:r>
            <a:r>
              <a:rPr lang="tr-TR" sz="3200"/>
              <a:t> gerekir.</a:t>
            </a:r>
          </a:p>
        </p:txBody>
      </p:sp>
    </p:spTree>
    <p:extLst>
      <p:ext uri="{BB962C8B-B14F-4D97-AF65-F5344CB8AC3E}">
        <p14:creationId xmlns:p14="http://schemas.microsoft.com/office/powerpoint/2010/main" val="23423748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06C2D4C-166E-3746-A2EF-25D810876826}"/>
              </a:ext>
            </a:extLst>
          </p:cNvPr>
          <p:cNvSpPr txBox="1"/>
          <p:nvPr/>
        </p:nvSpPr>
        <p:spPr>
          <a:xfrm>
            <a:off x="1424030" y="2179198"/>
            <a:ext cx="9169892" cy="1569660"/>
          </a:xfrm>
          <a:prstGeom prst="rect">
            <a:avLst/>
          </a:prstGeom>
          <a:noFill/>
        </p:spPr>
        <p:txBody>
          <a:bodyPr wrap="square">
            <a:spAutoFit/>
          </a:bodyPr>
          <a:lstStyle/>
          <a:p>
            <a:r>
              <a:rPr lang="tr-TR" sz="3200"/>
              <a:t>Yivsiz av tüfeği kullanımı sırasında atış yapılan hedeften veya etraftan </a:t>
            </a:r>
            <a:r>
              <a:rPr lang="tr-TR" sz="3200" b="1" u="sng"/>
              <a:t>gelen seslerin, duyulabilmesi,</a:t>
            </a:r>
            <a:r>
              <a:rPr lang="tr-TR" sz="3200"/>
              <a:t> </a:t>
            </a:r>
            <a:r>
              <a:rPr lang="tr-TR" sz="3200" b="1" u="sng"/>
              <a:t>işitme ve yön tayini kabiliyetinin olması</a:t>
            </a:r>
            <a:r>
              <a:rPr lang="tr-TR" sz="3200"/>
              <a:t> gerekir.</a:t>
            </a:r>
          </a:p>
        </p:txBody>
      </p:sp>
    </p:spTree>
    <p:extLst>
      <p:ext uri="{BB962C8B-B14F-4D97-AF65-F5344CB8AC3E}">
        <p14:creationId xmlns:p14="http://schemas.microsoft.com/office/powerpoint/2010/main" val="31412190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8F42DA0-33F9-6149-BEB5-93EA7281E122}"/>
              </a:ext>
            </a:extLst>
          </p:cNvPr>
          <p:cNvSpPr txBox="1"/>
          <p:nvPr/>
        </p:nvSpPr>
        <p:spPr>
          <a:xfrm>
            <a:off x="1370090" y="2697027"/>
            <a:ext cx="9903482" cy="1077218"/>
          </a:xfrm>
          <a:prstGeom prst="rect">
            <a:avLst/>
          </a:prstGeom>
          <a:noFill/>
        </p:spPr>
        <p:txBody>
          <a:bodyPr wrap="square">
            <a:spAutoFit/>
          </a:bodyPr>
          <a:lstStyle/>
          <a:p>
            <a:pPr algn="ctr"/>
            <a:r>
              <a:rPr lang="tr-TR" sz="3200" b="1" u="sng"/>
              <a:t>Psikiyatrik yönden iyilik halinde olmadığı değerlendirilenler</a:t>
            </a:r>
            <a:r>
              <a:rPr lang="tr-TR" sz="3200"/>
              <a:t> ilgili uzmana sevk edilir. </a:t>
            </a:r>
          </a:p>
        </p:txBody>
      </p:sp>
    </p:spTree>
    <p:extLst>
      <p:ext uri="{BB962C8B-B14F-4D97-AF65-F5344CB8AC3E}">
        <p14:creationId xmlns:p14="http://schemas.microsoft.com/office/powerpoint/2010/main" val="16507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BCF4830-10AF-3645-A5CD-035AE5EC7AD6}"/>
              </a:ext>
            </a:extLst>
          </p:cNvPr>
          <p:cNvSpPr txBox="1"/>
          <p:nvPr/>
        </p:nvSpPr>
        <p:spPr>
          <a:xfrm>
            <a:off x="701946" y="2405748"/>
            <a:ext cx="10788108" cy="1510991"/>
          </a:xfrm>
          <a:prstGeom prst="rect">
            <a:avLst/>
          </a:prstGeom>
        </p:spPr>
        <p:txBody>
          <a:bodyPr wrap="square">
            <a:spAutoFit/>
          </a:bodyPr>
          <a:lstStyle/>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 sürücü belgesi sınıfları aşağıda belirtildiği şekilde iki gruba ayrılır:</a:t>
            </a: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a) Birinci grup: M, A1, A2, A, B1, B, BE ve F sınıfları,</a:t>
            </a: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latin typeface="Times New Roman" panose="02020603050405020304" pitchFamily="18" charset="0"/>
              <a:ea typeface="Times New Roman" panose="02020603050405020304" pitchFamily="18" charset="0"/>
            </a:endParaRPr>
          </a:p>
          <a:p>
            <a:pPr indent="359410" algn="just">
              <a:lnSpc>
                <a:spcPts val="1200"/>
              </a:lnSpc>
              <a:spcAft>
                <a:spcPts val="0"/>
              </a:spcAft>
            </a:pPr>
            <a:endParaRPr lang="tr-TR" sz="2400">
              <a:effectLst/>
              <a:latin typeface="Times New Roman" panose="02020603050405020304" pitchFamily="18" charset="0"/>
              <a:ea typeface="Times New Roman" panose="02020603050405020304" pitchFamily="18" charset="0"/>
            </a:endParaRPr>
          </a:p>
          <a:p>
            <a:pPr indent="359410" algn="just">
              <a:lnSpc>
                <a:spcPts val="1200"/>
              </a:lnSpc>
              <a:spcAft>
                <a:spcPts val="0"/>
              </a:spcAft>
            </a:pPr>
            <a:r>
              <a:rPr lang="tr-TR" sz="2400">
                <a:effectLst/>
                <a:latin typeface="Times New Roman" panose="02020603050405020304" pitchFamily="18" charset="0"/>
                <a:ea typeface="Times New Roman" panose="02020603050405020304" pitchFamily="18" charset="0"/>
              </a:rPr>
              <a:t>b) İkinci grup: C1, C1E, C, CE, D1, D1E, D, DE ve G sınıfları.</a:t>
            </a:r>
          </a:p>
        </p:txBody>
      </p:sp>
    </p:spTree>
    <p:extLst>
      <p:ext uri="{BB962C8B-B14F-4D97-AF65-F5344CB8AC3E}">
        <p14:creationId xmlns:p14="http://schemas.microsoft.com/office/powerpoint/2010/main" val="3786224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40D25CC4-B5A7-D943-80EA-A98A420145E4}"/>
              </a:ext>
            </a:extLst>
          </p:cNvPr>
          <p:cNvSpPr txBox="1"/>
          <p:nvPr/>
        </p:nvSpPr>
        <p:spPr>
          <a:xfrm>
            <a:off x="1413242" y="2362596"/>
            <a:ext cx="10529193" cy="1569660"/>
          </a:xfrm>
          <a:prstGeom prst="rect">
            <a:avLst/>
          </a:prstGeom>
          <a:noFill/>
        </p:spPr>
        <p:txBody>
          <a:bodyPr wrap="square">
            <a:spAutoFit/>
          </a:bodyPr>
          <a:lstStyle/>
          <a:p>
            <a:r>
              <a:rPr lang="tr-TR" sz="3200" b="1" u="sng"/>
              <a:t>Şuur durumunu etkileyen</a:t>
            </a:r>
            <a:r>
              <a:rPr lang="tr-TR" sz="3200"/>
              <a:t>, vücutta aşırı düşkünlük yapmış herhangi bir</a:t>
            </a:r>
            <a:r>
              <a:rPr lang="tr-TR" sz="3200" b="1" u="sng"/>
              <a:t> dâhili hastalığı </a:t>
            </a:r>
            <a:r>
              <a:rPr lang="tr-TR" sz="3200"/>
              <a:t>olanlara </a:t>
            </a:r>
          </a:p>
          <a:p>
            <a:r>
              <a:rPr lang="tr-TR" sz="3200" b="1" u="sng"/>
              <a:t>silah bulundurma ve taşıma ruhsatı verilmez. </a:t>
            </a:r>
          </a:p>
        </p:txBody>
      </p:sp>
    </p:spTree>
    <p:extLst>
      <p:ext uri="{BB962C8B-B14F-4D97-AF65-F5344CB8AC3E}">
        <p14:creationId xmlns:p14="http://schemas.microsoft.com/office/powerpoint/2010/main" val="33808989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CDAB2842-36A6-CD4A-B8B0-2AF7BCBB8219}"/>
              </a:ext>
            </a:extLst>
          </p:cNvPr>
          <p:cNvSpPr txBox="1"/>
          <p:nvPr/>
        </p:nvSpPr>
        <p:spPr>
          <a:xfrm>
            <a:off x="830685" y="2513629"/>
            <a:ext cx="10842048" cy="1569660"/>
          </a:xfrm>
          <a:prstGeom prst="rect">
            <a:avLst/>
          </a:prstGeom>
          <a:noFill/>
        </p:spPr>
        <p:txBody>
          <a:bodyPr wrap="square">
            <a:spAutoFit/>
          </a:bodyPr>
          <a:lstStyle/>
          <a:p>
            <a:r>
              <a:rPr lang="tr-TR" sz="3200"/>
              <a:t>Sağlık raporu alabilecek düzeyde yeterli görülenlerden, zamanla hastalığının kötüleşebilme ihtimali bulunanlara, doktor tarafından </a:t>
            </a:r>
            <a:r>
              <a:rPr lang="tr-TR" sz="3200" b="1" u="sng"/>
              <a:t>kontrol muayenesi zorunluluğu getirilebilir</a:t>
            </a:r>
            <a:r>
              <a:rPr lang="tr-TR" sz="3200"/>
              <a:t>.</a:t>
            </a:r>
          </a:p>
        </p:txBody>
      </p:sp>
    </p:spTree>
    <p:extLst>
      <p:ext uri="{BB962C8B-B14F-4D97-AF65-F5344CB8AC3E}">
        <p14:creationId xmlns:p14="http://schemas.microsoft.com/office/powerpoint/2010/main" val="7985367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1194CC55-0D7E-274B-8B69-FFA934068306}"/>
              </a:ext>
            </a:extLst>
          </p:cNvPr>
          <p:cNvSpPr txBox="1"/>
          <p:nvPr/>
        </p:nvSpPr>
        <p:spPr>
          <a:xfrm>
            <a:off x="1494872" y="2222350"/>
            <a:ext cx="9202256" cy="2062103"/>
          </a:xfrm>
          <a:prstGeom prst="rect">
            <a:avLst/>
          </a:prstGeom>
          <a:noFill/>
        </p:spPr>
        <p:txBody>
          <a:bodyPr wrap="square">
            <a:spAutoFit/>
          </a:bodyPr>
          <a:lstStyle/>
          <a:p>
            <a:r>
              <a:rPr lang="tr-TR" sz="3200"/>
              <a:t>Yivsiz av tüfeği ruhsatı alınabilmesine dair </a:t>
            </a:r>
          </a:p>
          <a:p>
            <a:r>
              <a:rPr lang="tr-TR" sz="3200" b="1" u="sng"/>
              <a:t>sağlık şartlarını taşımadığı sonradan anlaşılanlar</a:t>
            </a:r>
            <a:r>
              <a:rPr lang="tr-TR" sz="3200"/>
              <a:t> veya sahip olduğu iyilik halini kaybettiği anlaşılanlar, </a:t>
            </a:r>
          </a:p>
          <a:p>
            <a:r>
              <a:rPr lang="tr-TR" sz="3200"/>
              <a:t>ilgili </a:t>
            </a:r>
            <a:r>
              <a:rPr lang="tr-TR" sz="3200" b="1" u="sng"/>
              <a:t>emniyet birimlerine bildirilir.</a:t>
            </a:r>
            <a:r>
              <a:rPr lang="tr-TR" sz="3200"/>
              <a:t> </a:t>
            </a:r>
          </a:p>
        </p:txBody>
      </p:sp>
    </p:spTree>
    <p:extLst>
      <p:ext uri="{BB962C8B-B14F-4D97-AF65-F5344CB8AC3E}">
        <p14:creationId xmlns:p14="http://schemas.microsoft.com/office/powerpoint/2010/main" val="28180379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F61D4514-AE60-C642-87B2-AFFCFE215F6E}"/>
              </a:ext>
            </a:extLst>
          </p:cNvPr>
          <p:cNvSpPr txBox="1"/>
          <p:nvPr/>
        </p:nvSpPr>
        <p:spPr>
          <a:xfrm>
            <a:off x="1445606" y="2686239"/>
            <a:ext cx="9601416" cy="923330"/>
          </a:xfrm>
          <a:prstGeom prst="rect">
            <a:avLst/>
          </a:prstGeom>
          <a:noFill/>
        </p:spPr>
        <p:txBody>
          <a:bodyPr wrap="square">
            <a:spAutoFit/>
          </a:bodyPr>
          <a:lstStyle/>
          <a:p>
            <a:r>
              <a:rPr lang="tr-TR"/>
              <a:t>30.09.2019 tarih ve 23642684-010.04-1618 sayılı Makam Olur’u ile aynı tarihte yürürlüğe konulan; SAĞLIK RAPORLARI USUL VE ESASLARI HAKKINDA YÖNERGE  ; </a:t>
            </a:r>
          </a:p>
          <a:p>
            <a:r>
              <a:rPr lang="tr-TR"/>
              <a:t>Yivsiz av tüfeği ruhsatı almak isteyenlerin muayenelerine ilişkin genel esaslar MADDE 31</a:t>
            </a:r>
          </a:p>
        </p:txBody>
      </p:sp>
      <p:sp>
        <p:nvSpPr>
          <p:cNvPr id="4" name="Metin kutusu 3">
            <a:extLst>
              <a:ext uri="{FF2B5EF4-FFF2-40B4-BE49-F238E27FC236}">
                <a16:creationId xmlns:a16="http://schemas.microsoft.com/office/drawing/2014/main" xmlns="" id="{B5B97ECD-155E-FD49-A168-84875126D696}"/>
              </a:ext>
            </a:extLst>
          </p:cNvPr>
          <p:cNvSpPr txBox="1"/>
          <p:nvPr/>
        </p:nvSpPr>
        <p:spPr>
          <a:xfrm>
            <a:off x="3808203" y="992506"/>
            <a:ext cx="3171704" cy="584775"/>
          </a:xfrm>
          <a:prstGeom prst="rect">
            <a:avLst/>
          </a:prstGeom>
          <a:noFill/>
        </p:spPr>
        <p:txBody>
          <a:bodyPr wrap="square" rtlCol="0">
            <a:spAutoFit/>
          </a:bodyPr>
          <a:lstStyle/>
          <a:p>
            <a:pPr algn="l"/>
            <a:r>
              <a:rPr lang="tr-TR" sz="3200"/>
              <a:t>KAYNAKLAR</a:t>
            </a:r>
          </a:p>
        </p:txBody>
      </p:sp>
    </p:spTree>
    <p:extLst>
      <p:ext uri="{BB962C8B-B14F-4D97-AF65-F5344CB8AC3E}">
        <p14:creationId xmlns:p14="http://schemas.microsoft.com/office/powerpoint/2010/main" val="19555269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8375A48-B04F-3E49-821B-9924AD08F2A5}"/>
              </a:ext>
            </a:extLst>
          </p:cNvPr>
          <p:cNvSpPr txBox="1"/>
          <p:nvPr/>
        </p:nvSpPr>
        <p:spPr>
          <a:xfrm>
            <a:off x="3614016" y="2772543"/>
            <a:ext cx="6019764" cy="707886"/>
          </a:xfrm>
          <a:prstGeom prst="rect">
            <a:avLst/>
          </a:prstGeom>
          <a:noFill/>
        </p:spPr>
        <p:txBody>
          <a:bodyPr wrap="square" rtlCol="0">
            <a:spAutoFit/>
          </a:bodyPr>
          <a:lstStyle/>
          <a:p>
            <a:pPr algn="l"/>
            <a:r>
              <a:rPr lang="tr-TR" sz="4000" b="1">
                <a:solidFill>
                  <a:srgbClr val="C00000"/>
                </a:solidFill>
              </a:rPr>
              <a:t>SPOR  RAPORLARI</a:t>
            </a:r>
          </a:p>
        </p:txBody>
      </p:sp>
      <p:sp>
        <p:nvSpPr>
          <p:cNvPr id="4" name="Metin kutusu 3">
            <a:extLst>
              <a:ext uri="{FF2B5EF4-FFF2-40B4-BE49-F238E27FC236}">
                <a16:creationId xmlns:a16="http://schemas.microsoft.com/office/drawing/2014/main" xmlns="" id="{7707D6AD-C1DE-A144-A1C2-5D86B1AE4840}"/>
              </a:ext>
            </a:extLst>
          </p:cNvPr>
          <p:cNvSpPr txBox="1"/>
          <p:nvPr/>
        </p:nvSpPr>
        <p:spPr>
          <a:xfrm rot="10800000" flipV="1">
            <a:off x="7206456" y="4540144"/>
            <a:ext cx="4649673" cy="1200329"/>
          </a:xfrm>
          <a:prstGeom prst="rect">
            <a:avLst/>
          </a:prstGeom>
          <a:noFill/>
        </p:spPr>
        <p:txBody>
          <a:bodyPr wrap="square" rtlCol="0">
            <a:spAutoFit/>
          </a:bodyPr>
          <a:lstStyle/>
          <a:p>
            <a:pPr algn="l"/>
            <a:r>
              <a:rPr lang="tr-TR" sz="2400"/>
              <a:t>  Dr. Rıfat  BEKAR</a:t>
            </a:r>
          </a:p>
          <a:p>
            <a:pPr algn="l"/>
            <a:r>
              <a:rPr lang="tr-TR" sz="2400"/>
              <a:t>K.T.Ü  Aile  Hekimliği A.D. </a:t>
            </a:r>
          </a:p>
          <a:p>
            <a:pPr algn="l"/>
            <a:r>
              <a:rPr lang="tr-TR" sz="2400"/>
              <a:t>     21.01.2020</a:t>
            </a:r>
          </a:p>
        </p:txBody>
      </p:sp>
    </p:spTree>
    <p:extLst>
      <p:ext uri="{BB962C8B-B14F-4D97-AF65-F5344CB8AC3E}">
        <p14:creationId xmlns:p14="http://schemas.microsoft.com/office/powerpoint/2010/main" val="17820122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EF099479-9332-634A-9B3F-3B29A7A09E2B}"/>
              </a:ext>
            </a:extLst>
          </p:cNvPr>
          <p:cNvSpPr txBox="1"/>
          <p:nvPr/>
        </p:nvSpPr>
        <p:spPr>
          <a:xfrm>
            <a:off x="1305362" y="895413"/>
            <a:ext cx="10130032" cy="2554545"/>
          </a:xfrm>
          <a:prstGeom prst="rect">
            <a:avLst/>
          </a:prstGeom>
          <a:noFill/>
        </p:spPr>
        <p:txBody>
          <a:bodyPr wrap="square" rtlCol="0">
            <a:spAutoFit/>
          </a:bodyPr>
          <a:lstStyle/>
          <a:p>
            <a:pPr algn="l"/>
            <a:r>
              <a:rPr lang="tr-TR" sz="3200"/>
              <a:t>                   AMAÇLAR</a:t>
            </a:r>
          </a:p>
          <a:p>
            <a:pPr algn="l"/>
            <a:endParaRPr lang="tr-TR" sz="3200"/>
          </a:p>
          <a:p>
            <a:pPr algn="l"/>
            <a:r>
              <a:rPr lang="tr-TR" sz="3200"/>
              <a:t> 1 - Spora katılım raporları hakkında bilgi sahibi olmak</a:t>
            </a:r>
          </a:p>
          <a:p>
            <a:pPr algn="l"/>
            <a:endParaRPr lang="tr-TR" sz="3200"/>
          </a:p>
          <a:p>
            <a:pPr algn="l"/>
            <a:endParaRPr lang="tr-TR" sz="3200"/>
          </a:p>
        </p:txBody>
      </p:sp>
    </p:spTree>
    <p:extLst>
      <p:ext uri="{BB962C8B-B14F-4D97-AF65-F5344CB8AC3E}">
        <p14:creationId xmlns:p14="http://schemas.microsoft.com/office/powerpoint/2010/main" val="17934169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138F28A-A2F0-1B4D-8501-989E23C958E0}"/>
              </a:ext>
            </a:extLst>
          </p:cNvPr>
          <p:cNvSpPr txBox="1"/>
          <p:nvPr/>
        </p:nvSpPr>
        <p:spPr>
          <a:xfrm>
            <a:off x="809108" y="733592"/>
            <a:ext cx="10917565" cy="4832092"/>
          </a:xfrm>
          <a:prstGeom prst="rect">
            <a:avLst/>
          </a:prstGeom>
          <a:noFill/>
        </p:spPr>
        <p:txBody>
          <a:bodyPr wrap="square">
            <a:spAutoFit/>
          </a:bodyPr>
          <a:lstStyle/>
          <a:p>
            <a:r>
              <a:rPr lang="tr-TR" sz="2800"/>
              <a:t>                  </a:t>
            </a:r>
            <a:r>
              <a:rPr lang="tr-TR" sz="2800" b="1"/>
              <a:t>SPORA KATILIM MUAYENESİNİN HEDEFLERİ; </a:t>
            </a:r>
          </a:p>
          <a:p>
            <a:endParaRPr lang="tr-TR" sz="2800"/>
          </a:p>
          <a:p>
            <a:r>
              <a:rPr lang="tr-TR" sz="2800"/>
              <a:t>•     Yaşamı tehdit edecek durumların saptanması, </a:t>
            </a:r>
          </a:p>
          <a:p>
            <a:endParaRPr lang="tr-TR" sz="2800"/>
          </a:p>
          <a:p>
            <a:r>
              <a:rPr lang="tr-TR" sz="2800"/>
              <a:t>•    Yaralanma  ya  da  hastalığa  neden  olabilecek durumların taranması, </a:t>
            </a:r>
          </a:p>
          <a:p>
            <a:endParaRPr lang="tr-TR" sz="2800"/>
          </a:p>
          <a:p>
            <a:r>
              <a:rPr lang="tr-TR" sz="2800"/>
              <a:t>•    Bireysel risk faktörlerinin doğru şekilde değerlendirilmesi  ile  sporcu  sağlığı  açısından  gerekli önlemlerin  alınması  ve  koruyucu  sağlık  hizmeti sunulmasıdır.</a:t>
            </a:r>
          </a:p>
          <a:p>
            <a:endParaRPr lang="tr-TR" sz="2800"/>
          </a:p>
          <a:p>
            <a:pPr marL="457200" indent="-457200">
              <a:buFont typeface="Arial" panose="020B0604020202020204" pitchFamily="34" charset="0"/>
              <a:buChar char="•"/>
            </a:pPr>
            <a:r>
              <a:rPr lang="tr-TR" sz="2800"/>
              <a:t>Spora bağlı ani kardiak ölüm nedenlerini sayabilmek.</a:t>
            </a:r>
          </a:p>
        </p:txBody>
      </p:sp>
    </p:spTree>
    <p:extLst>
      <p:ext uri="{BB962C8B-B14F-4D97-AF65-F5344CB8AC3E}">
        <p14:creationId xmlns:p14="http://schemas.microsoft.com/office/powerpoint/2010/main" val="12644920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727963A6-1A7F-D249-887B-CBBF958DAA75}"/>
              </a:ext>
            </a:extLst>
          </p:cNvPr>
          <p:cNvSpPr txBox="1"/>
          <p:nvPr/>
        </p:nvSpPr>
        <p:spPr>
          <a:xfrm>
            <a:off x="647286" y="1801613"/>
            <a:ext cx="11154904" cy="2677656"/>
          </a:xfrm>
          <a:prstGeom prst="rect">
            <a:avLst/>
          </a:prstGeom>
          <a:noFill/>
        </p:spPr>
        <p:txBody>
          <a:bodyPr wrap="square">
            <a:spAutoFit/>
          </a:bodyPr>
          <a:lstStyle/>
          <a:p>
            <a:pPr marL="285750" indent="-285750">
              <a:buFont typeface="Arial" panose="020B0604020202020204" pitchFamily="34" charset="0"/>
              <a:buChar char="•"/>
            </a:pPr>
            <a:r>
              <a:rPr lang="tr-TR"/>
              <a:t> </a:t>
            </a:r>
            <a:r>
              <a:rPr lang="tr-TR" sz="2400"/>
              <a:t>Sporcu lisansı için sağlık raporu almak üzere başvuran kişiler </a:t>
            </a:r>
            <a:r>
              <a:rPr lang="tr-TR" sz="2400" b="1" u="sng"/>
              <a:t>Gençlik ve Spor Bakanlığı birimlerinden aldıkları sevk belgesi ile sağlık hizmet sunucularına başvurur. </a:t>
            </a:r>
          </a:p>
          <a:p>
            <a:endParaRPr lang="tr-TR" sz="2400"/>
          </a:p>
          <a:p>
            <a:endParaRPr lang="tr-TR" sz="2400"/>
          </a:p>
          <a:p>
            <a:pPr marL="342900" indent="-342900">
              <a:buFont typeface="Arial" panose="020B0604020202020204" pitchFamily="34" charset="0"/>
              <a:buChar char="•"/>
            </a:pPr>
            <a:r>
              <a:rPr lang="tr-TR" sz="2400"/>
              <a:t>Sporcu lisansı dışında </a:t>
            </a:r>
            <a:r>
              <a:rPr lang="tr-TR" sz="2400" b="1" u="sng"/>
              <a:t>sosyal faaliyet amaçlı spor faaliyeti için sağlık raporu alınması zorunlu değildir.</a:t>
            </a:r>
            <a:r>
              <a:rPr lang="tr-TR" sz="2400"/>
              <a:t> Kişilerden alınacak beyan formu ile spor faaliyetlerine katılım sağlanabilir. </a:t>
            </a:r>
          </a:p>
        </p:txBody>
      </p:sp>
    </p:spTree>
    <p:extLst>
      <p:ext uri="{BB962C8B-B14F-4D97-AF65-F5344CB8AC3E}">
        <p14:creationId xmlns:p14="http://schemas.microsoft.com/office/powerpoint/2010/main" val="20539899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2084DC00-A78F-434F-B01A-3E89FF3183B7}"/>
              </a:ext>
            </a:extLst>
          </p:cNvPr>
          <p:cNvSpPr txBox="1"/>
          <p:nvPr/>
        </p:nvSpPr>
        <p:spPr>
          <a:xfrm>
            <a:off x="2492052" y="2697027"/>
            <a:ext cx="7767437" cy="584775"/>
          </a:xfrm>
          <a:prstGeom prst="rect">
            <a:avLst/>
          </a:prstGeom>
          <a:noFill/>
        </p:spPr>
        <p:txBody>
          <a:bodyPr wrap="square">
            <a:spAutoFit/>
          </a:bodyPr>
          <a:lstStyle/>
          <a:p>
            <a:r>
              <a:rPr lang="tr-TR" sz="3200" b="1"/>
              <a:t>SPORA KATILIM ÖNCESİ MUAYENESİ</a:t>
            </a:r>
          </a:p>
        </p:txBody>
      </p:sp>
    </p:spTree>
    <p:extLst>
      <p:ext uri="{BB962C8B-B14F-4D97-AF65-F5344CB8AC3E}">
        <p14:creationId xmlns:p14="http://schemas.microsoft.com/office/powerpoint/2010/main" val="9837348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B7B4FF3C-AA9B-D94D-99C4-A553372FD069}"/>
              </a:ext>
            </a:extLst>
          </p:cNvPr>
          <p:cNvSpPr txBox="1"/>
          <p:nvPr/>
        </p:nvSpPr>
        <p:spPr>
          <a:xfrm>
            <a:off x="755887" y="1985012"/>
            <a:ext cx="10680226" cy="2677656"/>
          </a:xfrm>
          <a:prstGeom prst="rect">
            <a:avLst/>
          </a:prstGeom>
          <a:noFill/>
        </p:spPr>
        <p:txBody>
          <a:bodyPr wrap="square">
            <a:spAutoFit/>
          </a:bodyPr>
          <a:lstStyle/>
          <a:p>
            <a:pPr marL="514350" indent="-514350">
              <a:buAutoNum type="arabicPeriod"/>
            </a:pPr>
            <a:r>
              <a:rPr lang="tr-TR" sz="2800"/>
              <a:t>ÖYKÜ ALMA: “Öykü  Alma”  spora  katılım  öncesi  muayenenin  en  önemli bölümünü  oluşturmaktadır.  Sorgulamanın  bu  amaçla hazırlanmış  bir  form  üzerinden  yapılması  hem  işlemi kolaylaştıracak,  hem  de  standardizasyonu  sağlayacaktır : </a:t>
            </a:r>
          </a:p>
          <a:p>
            <a:r>
              <a:rPr lang="tr-TR" sz="2800"/>
              <a:t>      «  ĶİŞİYE AİT SAĞLIK BİLGİ FORMU» Hasta tarafından doldurulur. </a:t>
            </a:r>
          </a:p>
          <a:p>
            <a:endParaRPr lang="tr-TR" sz="2800"/>
          </a:p>
        </p:txBody>
      </p:sp>
    </p:spTree>
    <p:extLst>
      <p:ext uri="{BB962C8B-B14F-4D97-AF65-F5344CB8AC3E}">
        <p14:creationId xmlns:p14="http://schemas.microsoft.com/office/powerpoint/2010/main" val="29675260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5522</Words>
  <Application>Microsoft Office PowerPoint</Application>
  <PresentationFormat>Özel</PresentationFormat>
  <Paragraphs>990</Paragraphs>
  <Slides>147</Slides>
  <Notes>0</Notes>
  <HiddenSlides>0</HiddenSlides>
  <MMClips>0</MMClips>
  <ScaleCrop>false</ScaleCrop>
  <HeadingPairs>
    <vt:vector size="4" baseType="variant">
      <vt:variant>
        <vt:lpstr>Tema</vt:lpstr>
      </vt:variant>
      <vt:variant>
        <vt:i4>1</vt:i4>
      </vt:variant>
      <vt:variant>
        <vt:lpstr>Slayt Başlıkları</vt:lpstr>
      </vt:variant>
      <vt:variant>
        <vt:i4>147</vt:i4>
      </vt:variant>
    </vt:vector>
  </HeadingPairs>
  <TitlesOfParts>
    <vt:vector size="148"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tabletexceltr@hotmail.com</dc:creator>
  <cp:lastModifiedBy>Win7</cp:lastModifiedBy>
  <cp:revision>17</cp:revision>
  <dcterms:created xsi:type="dcterms:W3CDTF">2019-12-29T14:24:08Z</dcterms:created>
  <dcterms:modified xsi:type="dcterms:W3CDTF">2020-01-21T13:12:00Z</dcterms:modified>
</cp:coreProperties>
</file>