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86" r:id="rId13"/>
    <p:sldId id="268" r:id="rId14"/>
    <p:sldId id="269" r:id="rId15"/>
    <p:sldId id="270" r:id="rId16"/>
    <p:sldId id="271" r:id="rId17"/>
    <p:sldId id="272" r:id="rId18"/>
    <p:sldId id="285" r:id="rId19"/>
    <p:sldId id="273" r:id="rId20"/>
    <p:sldId id="274" r:id="rId21"/>
    <p:sldId id="275" r:id="rId22"/>
    <p:sldId id="276" r:id="rId23"/>
    <p:sldId id="277" r:id="rId24"/>
    <p:sldId id="278" r:id="rId25"/>
    <p:sldId id="279" r:id="rId26"/>
    <p:sldId id="280" r:id="rId27"/>
    <p:sldId id="281" r:id="rId28"/>
    <p:sldId id="282" r:id="rId29"/>
    <p:sldId id="287" r:id="rId30"/>
    <p:sldId id="283" r:id="rId31"/>
    <p:sldId id="284"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660"/>
  </p:normalViewPr>
  <p:slideViewPr>
    <p:cSldViewPr snapToGrid="0">
      <p:cViewPr varScale="1">
        <p:scale>
          <a:sx n="82" d="100"/>
          <a:sy n="82" d="100"/>
        </p:scale>
        <p:origin x="81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13:10.6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0 131,'37'-1,"68"-13,-31 3,62-6,-13 0,181-1,-49 19,-281 0,0 0,0 2,-30 8,-53 4,17-4,67-7,9-2,1 1,-22 7,50-15,0-1,0 0,0 2,27-7,18 6,87 3,-85 3,78-8,-44-6,216-17,-168 17,2 1,272 13,-390 0,0 1,30 8,-28-5,44 3,-43-7,0 1,52 10,-33-3,28 9,-52-13,0-1,0-1,0-1,1-1,42-5,-3 2,-37 1,54-11,-52 6,44-2,-25 7,0 1,90-14,-75 7,-1 2,116 5,-66 2,807-2,-890-1,57-11,-55 7,43-3,507 7,-280 3,-253-3,59 2,-105-1,0 1,1-1,-1 0,0 1,1-1,-1 1,0 0,0 0,0 0,0 0,1 0,-1 0,-1 1,1-1,0 0,0 1,0 0,-1-1,1 1,-1 0,1 0,1 4,3 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28:08.0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568 3,'-109'-2,"-120"4,149 11,52-8,-46 3,49-8,3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28:11.1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465 2,'-100'-2,"-112"5,202-2,-1 2,0-1,1 1,0 1,-17 8,-28 8,37-16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28:52.2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1,'832'0,"-815"1,0 1,1 1,-1 1,-1 0,29 12,5 1,-22-9,-12-2,0-2,1 0,0 0,20 0,-11-1,34 7,-36-5,47 3,560-7,-303-3,-245 1,93 3,-100 12,-21-3,184 37,-187-42,0-3,77-5,-32 0,1432 2,-1496-2,56-9,-54 5,41-1,350 6,-203 2,-202-2,0-1,35-8,27-3,20 0,-67 7,58-3,-73 8,0-1,30-7,-29 4,44-3,-23 7,70-13,-73 9,1 1,72 4,30-2,-73-10,-51 8,0 0,28-1,518 3,-274 4,-261 0,0 1,-1 1,1 2,29 9,63 32,-66-23,50 23,33 12,-120-52,1-1,0-2,1 0,-1-1,31 1,286-6,-329 1,1 0,0 0,-1-1,1 0,-1 0,0-1,0 0,0-1,0 0,0 0,8-6,43-20,-39 25,0 1,0 1,1 0,-1 2,1 0,-1 1,23 4,20-1,2054-1,-1072-4,-1025 3,-1 1,35 8,-33-5,1-2,23 2,520-3,-274-4,953 2,-1236-1,0 1,0-1,0 0,0-1,0 0,-1 0,1-1,-1 0,1 0,-1-1,7-5,-1 4,0 0,0 0,0 1,0 1,1 0,21-1,20-6,-13 4,-1 2,1 1,74 5,-29 0,431-2,-496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29:04.8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0,'279'20,"-215"-13,62 8,-97-11,54 1,-15-3,-47 2,-1 2,1-1,-1 2,0 1,-1 1,28 16,-7-5,-19-11,0-1,1-1,0 0,1-2,0-1,-1 0,1-2,0 0,36-4,-7 1,-30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46:24.3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1,'545'0,"-523"0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46:28.0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1,'545'0,"-523"0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46:35.4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386 0,'-4'0,"-7"0,-5 0,-4 0,-4 0,-1 0,-2 0,0 5,0 0,5 6,1-1,0-1,0-2,-2-3,-1-1,-1-2,-1-1,5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46:38.5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516 1,'-7'1,"1"0,0 0,0 0,0 1,1 0,-1 0,0 1,1-1,-7 5,-26 11,5-8,-1-1,0-2,0-1,0-2,-58 0,-37-6,107 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46:40.1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1,'493'0,"-471"0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46:44.1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568 1,'-545'0,"522"0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13:41.0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58,'8'-1,"0"0,-1-1,1 0,0 0,-1 0,1-1,-1 0,8-5,-5 3,1 0,-1 1,14-4,14 3,0 1,0 2,70 5,-19-1,-69-2,34 0,-1 2,79 12,-106-10,50 0,-54-4,0 1,0 1,33 8,-4 5,-33-8,1-2,0 0,0-1,20 2,65 7,-66-7,54 1,-67-7,1 2,-1 0,39 9,-29-5,0-2,1-1,-1-2,46-4,-30 0,54 6,-35 9,-51-7,0-2,28 2,517-3,-272-4,-263 1,0 2,0 2,50 9,-40-5,0-3,0-1,1-1,43-5,3 0,-13 2,87 3,-139 2,-4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46:46.2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384 1,'-4'4,"-6"2,-6-1,-4 4,-4 4,-1 1,-2-3,0 2,0-2,5 2,1-1,0-3,-1-3,0-3,-2-1,-1-1,-1-1,5-1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46:48.2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569 0,'-547'0,"526"0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14:09.0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2,'779'0,"-756"1,0 2,0 1,-1 0,31 11,-30-8,1-1,-1-1,48 4,-56-8,0 1,0 1,0 0,0 1,18 8,-16-6,-1-1,1 0,33 4,65-9,3 1,-47 11,-52-7,0-2,27 2,384-4,-207-2,-199-1,-1 0,0-2,0-1,32-10,36-7,24 0,72-11,-119 23,-33 3,68-2,675 10,-754 0,1 2,33 7,-31-5,46 3,30-9,-66 0,1 0,-1 3,59 9,241 51,-263-56,126-5,-85-3,999 2,-1095 1,0 2,1 0,-2 0,36 13,-35-9,1-2,-1 0,1-1,30 2,399-6,-197-2,-228 1,-1-2,1 0,-1-2,40-13,114-34,-144 45,0 1,0 2,52-1,641 7,-700-1,0 1,30 8,-28-5,44 3,35-9,44 2,-81 11,-51-7,1-2,27 3,55-6,-79-1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14:45.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0,'558'0,"-534"1,1 1,-1 1,1 1,32 11,93 37,-103-34,-30-10,1 1,29 19,8 5,-37-23,14 6,1 0,0-2,42 12,33 11,-87-28,-1-1,1-1,1 0,-1-2,1-1,36 3,66 6,-83-8,52 2,0-9,99 3,-122 12,-51-9,1 0,27 1,64 8,-76-7,52 1,-36-7,-29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14:49.7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2636 1,'-28'2,"0"1,0 1,0 2,-49 17,-37 7,100-27,-36 6,1 1,0 3,-57 23,60-19,-1-1,-79 13,21-5,85-20,-1-1,-28 1,-29 5,11 0,0-3,0-2,-80-7,27 1,88 2,3 2,0-2,0-2,0 0,0-2,-53-14,56 10,1 1,-2 1,1 1,-52-2,59 7,0 0,0 2,0 0,0 1,0 0,1 2,-31 11,37-9,0 0,0 0,1 1,0 1,-13 12,16-13,0 0,-1-1,0 0,0 0,-1-1,0 0,0-1,-18 7,-55 9,-81 25,111-32,142-12,-53 0,1 1,-1 2,42 12,-41-9,1-1,71 4,-73-10,-1 1,50 10,-58-8,47 0,-52-4,0 1,0 1,34 7,-16-1,1-2,1-2,-1-1,74-6,-21 1,787 2,-855-2,0 0,29-8,-27 5,44-3,-3 9,-46 1,-1-2,0-1,0 0,43-9,-6-8,-44 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11:49:40.1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0,'779'0,"-754"2,1 0,30 7,-28-3,44 2,510-7,-282-3,320 2,-597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11:49:44.4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0,'833'0,"-806"2,0 1,0 1,53 16,12 2,12 1,-70-14,0-1,0-2,49 3,514-9,-262-2,-313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11:49:47.6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1,'1350'0,"-1323"1,-1 2,30 6,-28-4,46 3,330-7,-192-2,-189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8T18:27:55.8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80,'180'-2,"251"9,-243 19,-43-4,-72-13,-20-1,72 0,2710-11,-1510 5,-1285-4,1-2,67-16,-64 11,82-8,385 15,-254 5,1531-3,-1769-1,-1-1,30-7,20-3,54-2,-62 6,74 0,-96 8,1-2,63-11,-60 8,0 1,0 2,44 4,65-3,-71-12,-52 8,46-3,265 7,-158 3,-147 0,0 2,0 1,0 2,56 19,-6-2,-60-20,1 0,0-2,49-1,-47-1,0 0,0 2,28 5,10 10,-40-10,-1-1,1-1,43 3,-49-7,0 1,-1 2,1-1,-1 2,21 8,-5-2,-5-5,-1-1,1-2,0-1,0-1,48-5,3 2,52 4,129-5,-173-9,-55 6,44-2,-47 8,-1-2,58-11,-33 1,0 2,57-3,-48 11,-24 1,55-7,-21-2,62-12,-110 17,0 2,1 0,38 3,-37 0,0 0,52-9,-14-1,1 3,0 4,91 5,-39 0,991-2,-1083 2,0 0,29 7,-27-3,44 2,-14-7,10 0,82 12,-51-2,28 5,71 10,-32 0,-136-21,0-2,1-1,45-2,-47 0,-7-1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7D75B-841D-4718-8FE1-BA4B497F15CC}" type="datetimeFigureOut">
              <a:rPr lang="tr-TR" smtClean="0"/>
              <a:t>10.01.2023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D2A02-1389-4AA9-A7D9-784C1078FC67}" type="slidenum">
              <a:rPr lang="tr-TR" smtClean="0"/>
              <a:t>‹#›</a:t>
            </a:fld>
            <a:endParaRPr lang="tr-TR"/>
          </a:p>
        </p:txBody>
      </p:sp>
    </p:spTree>
    <p:extLst>
      <p:ext uri="{BB962C8B-B14F-4D97-AF65-F5344CB8AC3E}">
        <p14:creationId xmlns:p14="http://schemas.microsoft.com/office/powerpoint/2010/main" val="360835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94D2A02-1389-4AA9-A7D9-784C1078FC67}" type="slidenum">
              <a:rPr lang="tr-TR" smtClean="0"/>
              <a:t>5</a:t>
            </a:fld>
            <a:endParaRPr lang="tr-TR"/>
          </a:p>
        </p:txBody>
      </p:sp>
    </p:spTree>
    <p:extLst>
      <p:ext uri="{BB962C8B-B14F-4D97-AF65-F5344CB8AC3E}">
        <p14:creationId xmlns:p14="http://schemas.microsoft.com/office/powerpoint/2010/main" val="342826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2DC2EB-7243-98FE-7C83-E00E12BE890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B685FC5-3304-03CD-3570-C47431054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823EEE7-C6D9-0957-4074-65728ED615DD}"/>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5" name="Alt Bilgi Yer Tutucusu 4">
            <a:extLst>
              <a:ext uri="{FF2B5EF4-FFF2-40B4-BE49-F238E27FC236}">
                <a16:creationId xmlns:a16="http://schemas.microsoft.com/office/drawing/2014/main" id="{E76B2F6B-607B-B5D3-A619-AE379303AA4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12062E-8538-EE2E-9A05-0AE4DE1768C1}"/>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205411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2B36A4-8ACF-C52C-3015-6BA18DFB64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54DBE02-F540-119E-5794-F94640C8F88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35A4AA-5348-3A5E-9328-FB2B750440BD}"/>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5" name="Alt Bilgi Yer Tutucusu 4">
            <a:extLst>
              <a:ext uri="{FF2B5EF4-FFF2-40B4-BE49-F238E27FC236}">
                <a16:creationId xmlns:a16="http://schemas.microsoft.com/office/drawing/2014/main" id="{264DB77D-360C-81EF-3E89-354DE293F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65AFA6-397A-5152-4D10-7EC6EB9623FA}"/>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26022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68B8523-6632-AA59-58FC-26A1DCBE742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E89DA07-51A2-8C53-7476-95B37BD8FF7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B1D279-93DC-074E-86B5-7D237BB40EAC}"/>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5" name="Alt Bilgi Yer Tutucusu 4">
            <a:extLst>
              <a:ext uri="{FF2B5EF4-FFF2-40B4-BE49-F238E27FC236}">
                <a16:creationId xmlns:a16="http://schemas.microsoft.com/office/drawing/2014/main" id="{F1139168-C424-BE0A-7075-813AB29732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328648A-186C-C40C-64F3-5C070A684D4A}"/>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42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2ADAE7-6FE1-1C8A-9C62-198BDEAEF18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245832-6904-EE3E-F8A2-552E2A4BC5E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0F6DE73-90F7-36CA-AE9C-0FAFACA22B1D}"/>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5" name="Alt Bilgi Yer Tutucusu 4">
            <a:extLst>
              <a:ext uri="{FF2B5EF4-FFF2-40B4-BE49-F238E27FC236}">
                <a16:creationId xmlns:a16="http://schemas.microsoft.com/office/drawing/2014/main" id="{43E42CE8-0311-555F-7EA1-9F00F22763C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D7C32B-9843-5F13-8C1A-8112B3236123}"/>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105219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652986-8182-564A-A4AE-FF7553EF5D5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CF52A5B-548D-1F9B-9268-45A55AB1A1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6A1D42A-673E-2410-DE9A-8F07FE9FA857}"/>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5" name="Alt Bilgi Yer Tutucusu 4">
            <a:extLst>
              <a:ext uri="{FF2B5EF4-FFF2-40B4-BE49-F238E27FC236}">
                <a16:creationId xmlns:a16="http://schemas.microsoft.com/office/drawing/2014/main" id="{75467F04-6F4C-70C8-DFD4-B7619BD210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41A5B8-3D28-454D-836F-DEA0FBEFFF70}"/>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338953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76C5DD-787E-09A2-7835-48D9C77AA3D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B7BD408-1966-E2F1-12F6-E940B2BBE58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9DD6EB6-1525-B33D-CDA1-3EFB33EA300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18A4D9B-84DC-8CC3-355E-5A20F70E677C}"/>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6" name="Alt Bilgi Yer Tutucusu 5">
            <a:extLst>
              <a:ext uri="{FF2B5EF4-FFF2-40B4-BE49-F238E27FC236}">
                <a16:creationId xmlns:a16="http://schemas.microsoft.com/office/drawing/2014/main" id="{9EAEDAD9-06C4-D5EA-8DE5-19C98162C7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7E54192-4920-22C1-014C-2D0BE80A2FE8}"/>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424320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3DCDAB-57B5-0642-6E8C-704B1DEFF2A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6D9E98E-39DF-2BEA-9EC8-8D0900A7F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7E375B-E21A-3C5C-BE56-FD9E34C719F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1EA2D89-8612-5D5C-A7BD-EDC6FF796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7AD6566-B0F1-5DE0-EA92-1362913D253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68D69F2-B26F-A217-1FA9-BDC67C7EAE78}"/>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8" name="Alt Bilgi Yer Tutucusu 7">
            <a:extLst>
              <a:ext uri="{FF2B5EF4-FFF2-40B4-BE49-F238E27FC236}">
                <a16:creationId xmlns:a16="http://schemas.microsoft.com/office/drawing/2014/main" id="{9E11C096-0AF1-845D-A75F-86B4B12E97E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582E3D2-B1C7-0BBA-7A55-58C51A5DD5B0}"/>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91669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B5D6EA-2341-2C75-22E0-770AD75CF31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BF981E1-2CEA-333B-94C1-9B6E0B59F964}"/>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4" name="Alt Bilgi Yer Tutucusu 3">
            <a:extLst>
              <a:ext uri="{FF2B5EF4-FFF2-40B4-BE49-F238E27FC236}">
                <a16:creationId xmlns:a16="http://schemas.microsoft.com/office/drawing/2014/main" id="{BB5ECB54-8971-365E-B3C3-2C76251DC59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E0C2342-083A-A561-F7E9-D8BC5BA547E5}"/>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22821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3E6CDFB-3993-26F6-5250-74A604E6AC28}"/>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3" name="Alt Bilgi Yer Tutucusu 2">
            <a:extLst>
              <a:ext uri="{FF2B5EF4-FFF2-40B4-BE49-F238E27FC236}">
                <a16:creationId xmlns:a16="http://schemas.microsoft.com/office/drawing/2014/main" id="{44FE5E54-5EB0-EF09-F803-0F82DBD70A6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CBF4688-8739-3971-3A7C-14D0D4DD6746}"/>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318373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D03558-6AA5-0CE0-0DB8-AA014A4E94C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DE538C5-D7CE-E8BF-1DC1-0CAB9D711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3543291-BAD7-82A6-B028-51378938D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B801BF9-CA1A-2E47-32B5-6A3E54B27AD4}"/>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6" name="Alt Bilgi Yer Tutucusu 5">
            <a:extLst>
              <a:ext uri="{FF2B5EF4-FFF2-40B4-BE49-F238E27FC236}">
                <a16:creationId xmlns:a16="http://schemas.microsoft.com/office/drawing/2014/main" id="{D9BF96BE-540D-2614-EAB7-50E5FB65E14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9D27BBE-7538-6E1C-6AEE-AF91981B3489}"/>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88039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AE1488-B13E-2F93-9B43-1F4CBDB8910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FFE21D8-88EA-A90D-0CAF-780A4BA78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2F3C643-CEC3-913E-7602-8DB9E9F19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EC63FAF-E53F-7D0E-7764-328718FE1D37}"/>
              </a:ext>
            </a:extLst>
          </p:cNvPr>
          <p:cNvSpPr>
            <a:spLocks noGrp="1"/>
          </p:cNvSpPr>
          <p:nvPr>
            <p:ph type="dt" sz="half" idx="10"/>
          </p:nvPr>
        </p:nvSpPr>
        <p:spPr/>
        <p:txBody>
          <a:bodyPr/>
          <a:lstStyle/>
          <a:p>
            <a:fld id="{6C8829B9-6E55-45FE-8E57-BAE93A58D776}" type="datetimeFigureOut">
              <a:rPr lang="tr-TR" smtClean="0"/>
              <a:t>10.01.2023</a:t>
            </a:fld>
            <a:endParaRPr lang="tr-TR"/>
          </a:p>
        </p:txBody>
      </p:sp>
      <p:sp>
        <p:nvSpPr>
          <p:cNvPr id="6" name="Alt Bilgi Yer Tutucusu 5">
            <a:extLst>
              <a:ext uri="{FF2B5EF4-FFF2-40B4-BE49-F238E27FC236}">
                <a16:creationId xmlns:a16="http://schemas.microsoft.com/office/drawing/2014/main" id="{363E9A08-7977-30AD-9A7A-18E168AC20E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EB7306-BC27-2DDF-B34F-2EB1ED5138C6}"/>
              </a:ext>
            </a:extLst>
          </p:cNvPr>
          <p:cNvSpPr>
            <a:spLocks noGrp="1"/>
          </p:cNvSpPr>
          <p:nvPr>
            <p:ph type="sldNum" sz="quarter" idx="12"/>
          </p:nvPr>
        </p:nvSpPr>
        <p:spPr/>
        <p:txBody>
          <a:bodyPr/>
          <a:lstStyle/>
          <a:p>
            <a:fld id="{5DC58291-DDA7-44FE-8EF6-23777848D383}" type="slidenum">
              <a:rPr lang="tr-TR" smtClean="0"/>
              <a:t>‹#›</a:t>
            </a:fld>
            <a:endParaRPr lang="tr-TR"/>
          </a:p>
        </p:txBody>
      </p:sp>
    </p:spTree>
    <p:extLst>
      <p:ext uri="{BB962C8B-B14F-4D97-AF65-F5344CB8AC3E}">
        <p14:creationId xmlns:p14="http://schemas.microsoft.com/office/powerpoint/2010/main" val="321807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5C70820-CBA3-73CF-DBCA-C2F898B13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53EA0E-1C43-FEF8-9518-5F9986504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F4F10B-FCFF-BDDD-CCEC-8C809402B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29B9-6E55-45FE-8E57-BAE93A58D776}" type="datetimeFigureOut">
              <a:rPr lang="tr-TR" smtClean="0"/>
              <a:t>10.01.2023</a:t>
            </a:fld>
            <a:endParaRPr lang="tr-TR"/>
          </a:p>
        </p:txBody>
      </p:sp>
      <p:sp>
        <p:nvSpPr>
          <p:cNvPr id="5" name="Alt Bilgi Yer Tutucusu 4">
            <a:extLst>
              <a:ext uri="{FF2B5EF4-FFF2-40B4-BE49-F238E27FC236}">
                <a16:creationId xmlns:a16="http://schemas.microsoft.com/office/drawing/2014/main" id="{BC70F0C7-7CBD-0D41-1E3D-B3D1B7D3A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DBFE1E3-9028-3F04-C589-96F68CA99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8291-DDA7-44FE-8EF6-23777848D383}" type="slidenum">
              <a:rPr lang="tr-TR" smtClean="0"/>
              <a:t>‹#›</a:t>
            </a:fld>
            <a:endParaRPr lang="tr-TR"/>
          </a:p>
        </p:txBody>
      </p:sp>
    </p:spTree>
    <p:extLst>
      <p:ext uri="{BB962C8B-B14F-4D97-AF65-F5344CB8AC3E}">
        <p14:creationId xmlns:p14="http://schemas.microsoft.com/office/powerpoint/2010/main" val="415702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hyperlink" Target="https://jamanetwork.com/journals/jama/article-abstract/2679131#joi180034t1" TargetMode="Externa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customXml" Target="../ink/ink13.xml"/><Relationship Id="rId5" Type="http://schemas.openxmlformats.org/officeDocument/2006/relationships/customXml" Target="../ink/ink10.xml"/><Relationship Id="rId10" Type="http://schemas.openxmlformats.org/officeDocument/2006/relationships/image" Target="../media/image16.png"/><Relationship Id="rId4" Type="http://schemas.openxmlformats.org/officeDocument/2006/relationships/image" Target="../media/image130.png"/><Relationship Id="rId9" Type="http://schemas.openxmlformats.org/officeDocument/2006/relationships/customXml" Target="../ink/ink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3.png"/><Relationship Id="rId3" Type="http://schemas.openxmlformats.org/officeDocument/2006/relationships/customXml" Target="../ink/ink14.xml"/><Relationship Id="rId7" Type="http://schemas.openxmlformats.org/officeDocument/2006/relationships/image" Target="../media/image20.png"/><Relationship Id="rId12" Type="http://schemas.openxmlformats.org/officeDocument/2006/relationships/customXml" Target="../ink/ink19.xml"/><Relationship Id="rId2" Type="http://schemas.openxmlformats.org/officeDocument/2006/relationships/image" Target="../media/image18.png"/><Relationship Id="rId16"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22.png"/><Relationship Id="rId5" Type="http://schemas.openxmlformats.org/officeDocument/2006/relationships/customXml" Target="../ink/ink15.xml"/><Relationship Id="rId15" Type="http://schemas.openxmlformats.org/officeDocument/2006/relationships/image" Target="../media/image24.png"/><Relationship Id="rId10" Type="http://schemas.openxmlformats.org/officeDocument/2006/relationships/customXml" Target="../ink/ink18.xml"/><Relationship Id="rId4" Type="http://schemas.openxmlformats.org/officeDocument/2006/relationships/image" Target="../media/image19.png"/><Relationship Id="rId9" Type="http://schemas.openxmlformats.org/officeDocument/2006/relationships/image" Target="../media/image21.png"/><Relationship Id="rId14" Type="http://schemas.openxmlformats.org/officeDocument/2006/relationships/customXml" Target="../ink/ink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C5B4922-2ECF-BEFE-9315-CC12C6A199E2}"/>
              </a:ext>
            </a:extLst>
          </p:cNvPr>
          <p:cNvSpPr>
            <a:spLocks noGrp="1"/>
          </p:cNvSpPr>
          <p:nvPr>
            <p:ph idx="1"/>
          </p:nvPr>
        </p:nvSpPr>
        <p:spPr>
          <a:xfrm>
            <a:off x="3862872" y="5085184"/>
            <a:ext cx="7490927" cy="1091778"/>
          </a:xfrm>
        </p:spPr>
        <p:txBody>
          <a:bodyPr>
            <a:normAutofit/>
          </a:bodyPr>
          <a:lstStyle/>
          <a:p>
            <a:pPr marL="0" indent="0">
              <a:buNone/>
            </a:pPr>
            <a:r>
              <a:rPr lang="tr-TR" sz="1800" dirty="0"/>
              <a:t>                                                          Arş. Gör. Dr. Ebru Bayram Karahan</a:t>
            </a:r>
          </a:p>
          <a:p>
            <a:pPr marL="0" indent="0">
              <a:lnSpc>
                <a:spcPct val="100000"/>
              </a:lnSpc>
              <a:buNone/>
            </a:pPr>
            <a:r>
              <a:rPr lang="tr-TR" sz="1800" dirty="0"/>
              <a:t>                                                          10/01/2023</a:t>
            </a:r>
          </a:p>
        </p:txBody>
      </p:sp>
      <p:pic>
        <p:nvPicPr>
          <p:cNvPr id="7" name="Resim 6">
            <a:extLst>
              <a:ext uri="{FF2B5EF4-FFF2-40B4-BE49-F238E27FC236}">
                <a16:creationId xmlns:a16="http://schemas.microsoft.com/office/drawing/2014/main" id="{B3C5759A-2B96-F269-6578-19C300CC4895}"/>
              </a:ext>
            </a:extLst>
          </p:cNvPr>
          <p:cNvPicPr>
            <a:picLocks noChangeAspect="1"/>
          </p:cNvPicPr>
          <p:nvPr/>
        </p:nvPicPr>
        <p:blipFill>
          <a:blip r:embed="rId2"/>
          <a:stretch>
            <a:fillRect/>
          </a:stretch>
        </p:blipFill>
        <p:spPr>
          <a:xfrm>
            <a:off x="1343607" y="845294"/>
            <a:ext cx="9005556" cy="4118591"/>
          </a:xfrm>
          <a:prstGeom prst="rect">
            <a:avLst/>
          </a:prstGeom>
        </p:spPr>
      </p:pic>
      <p:pic>
        <p:nvPicPr>
          <p:cNvPr id="9" name="Resim 8">
            <a:extLst>
              <a:ext uri="{FF2B5EF4-FFF2-40B4-BE49-F238E27FC236}">
                <a16:creationId xmlns:a16="http://schemas.microsoft.com/office/drawing/2014/main" id="{8C0D6050-11E0-E47D-53C3-702764FF7969}"/>
              </a:ext>
            </a:extLst>
          </p:cNvPr>
          <p:cNvPicPr>
            <a:picLocks noChangeAspect="1"/>
          </p:cNvPicPr>
          <p:nvPr/>
        </p:nvPicPr>
        <p:blipFill>
          <a:blip r:embed="rId3"/>
          <a:stretch>
            <a:fillRect/>
          </a:stretch>
        </p:blipFill>
        <p:spPr>
          <a:xfrm>
            <a:off x="1479289" y="3942864"/>
            <a:ext cx="3868443" cy="591814"/>
          </a:xfrm>
          <a:prstGeom prst="rect">
            <a:avLst/>
          </a:prstGeom>
        </p:spPr>
      </p:pic>
    </p:spTree>
    <p:extLst>
      <p:ext uri="{BB962C8B-B14F-4D97-AF65-F5344CB8AC3E}">
        <p14:creationId xmlns:p14="http://schemas.microsoft.com/office/powerpoint/2010/main" val="142084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3EEE79-4E54-41B0-D67D-CDAC6EE41E34}"/>
              </a:ext>
            </a:extLst>
          </p:cNvPr>
          <p:cNvSpPr>
            <a:spLocks noGrp="1"/>
          </p:cNvSpPr>
          <p:nvPr>
            <p:ph type="title"/>
          </p:nvPr>
        </p:nvSpPr>
        <p:spPr/>
        <p:txBody>
          <a:bodyPr>
            <a:normAutofit/>
          </a:bodyPr>
          <a:lstStyle/>
          <a:p>
            <a:r>
              <a:rPr lang="tr-TR" sz="2800" b="1" i="0" dirty="0">
                <a:solidFill>
                  <a:srgbClr val="333333"/>
                </a:solidFill>
                <a:effectLst/>
                <a:latin typeface="Guardian TextSans Web"/>
              </a:rPr>
              <a:t>Laboratuvar Yöntemleri</a:t>
            </a:r>
            <a:endParaRPr lang="tr-TR" sz="2800" dirty="0"/>
          </a:p>
        </p:txBody>
      </p:sp>
      <p:sp>
        <p:nvSpPr>
          <p:cNvPr id="3" name="İçerik Yer Tutucusu 2">
            <a:extLst>
              <a:ext uri="{FF2B5EF4-FFF2-40B4-BE49-F238E27FC236}">
                <a16:creationId xmlns:a16="http://schemas.microsoft.com/office/drawing/2014/main" id="{EF4A1136-E87C-CD4C-0151-2B48052E9515}"/>
              </a:ext>
            </a:extLst>
          </p:cNvPr>
          <p:cNvSpPr>
            <a:spLocks noGrp="1"/>
          </p:cNvSpPr>
          <p:nvPr>
            <p:ph idx="1"/>
          </p:nvPr>
        </p:nvSpPr>
        <p:spPr/>
        <p:txBody>
          <a:bodyPr/>
          <a:lstStyle/>
          <a:p>
            <a:pPr>
              <a:buFont typeface="Wingdings" panose="05000000000000000000" pitchFamily="2" charset="2"/>
              <a:buChar char="v"/>
            </a:pPr>
            <a:r>
              <a:rPr lang="tr-TR" sz="2400" dirty="0"/>
              <a:t>Orta akım idrar numuneleri steril kaplarda toplandı ve 24 saat içinde her bir tesisin merkezi laboratuvarına nakledildi ve burada numuneler yayınlanmış tavsiyelere göre kültürlendi. En az 1 bakteriden </a:t>
            </a:r>
            <a:r>
              <a:rPr lang="tr-TR" sz="2400" b="0" i="0" u="none" strike="noStrike" baseline="0" dirty="0">
                <a:latin typeface="GuardianTextEgypGR-Regular"/>
              </a:rPr>
              <a:t>10</a:t>
            </a:r>
            <a:r>
              <a:rPr lang="tr-TR" sz="2400" b="0" i="0" u="none" strike="noStrike" baseline="30000" dirty="0">
                <a:latin typeface="GuardianTextEgypGR-Regular"/>
              </a:rPr>
              <a:t>3</a:t>
            </a:r>
            <a:r>
              <a:rPr lang="tr-TR" sz="2400" dirty="0"/>
              <a:t> </a:t>
            </a:r>
            <a:r>
              <a:rPr lang="tr-TR" sz="2400" dirty="0" err="1"/>
              <a:t>cfu</a:t>
            </a:r>
            <a:r>
              <a:rPr lang="tr-TR" sz="2400" dirty="0"/>
              <a:t>/</a:t>
            </a:r>
            <a:r>
              <a:rPr lang="tr-TR" sz="2400" dirty="0" err="1"/>
              <a:t>mL</a:t>
            </a:r>
            <a:r>
              <a:rPr lang="tr-TR" sz="2400" dirty="0"/>
              <a:t> veya daha fazlası saptandığında kültürün pozitif olduğu rapor edildi. </a:t>
            </a:r>
          </a:p>
          <a:p>
            <a:pPr>
              <a:buFont typeface="Wingdings" panose="05000000000000000000" pitchFamily="2" charset="2"/>
              <a:buChar char="v"/>
            </a:pPr>
            <a:endParaRPr lang="tr-TR" sz="2400" dirty="0"/>
          </a:p>
          <a:p>
            <a:pPr>
              <a:buFont typeface="Wingdings" panose="05000000000000000000" pitchFamily="2" charset="2"/>
              <a:buChar char="v"/>
            </a:pPr>
            <a:r>
              <a:rPr lang="tr-TR" sz="2400" dirty="0"/>
              <a:t>Dirençler Polonya ve İsrail'de Klinik ve Laboratuvar Standartları Enstitüsü ve İsviçre'de Avrupa Antimikrobiyal Duyarlılık Testi Komitesi kırılma noktası aracılığıyla belirlenmiştir. </a:t>
            </a:r>
          </a:p>
          <a:p>
            <a:pPr marL="0" indent="0">
              <a:buNone/>
            </a:pPr>
            <a:endParaRPr lang="tr-TR" dirty="0"/>
          </a:p>
        </p:txBody>
      </p:sp>
    </p:spTree>
    <p:extLst>
      <p:ext uri="{BB962C8B-B14F-4D97-AF65-F5344CB8AC3E}">
        <p14:creationId xmlns:p14="http://schemas.microsoft.com/office/powerpoint/2010/main" val="216432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79CB8C-45AB-35F5-F057-0CA8B21A8AA4}"/>
              </a:ext>
            </a:extLst>
          </p:cNvPr>
          <p:cNvSpPr>
            <a:spLocks noGrp="1"/>
          </p:cNvSpPr>
          <p:nvPr>
            <p:ph type="title"/>
          </p:nvPr>
        </p:nvSpPr>
        <p:spPr/>
        <p:txBody>
          <a:bodyPr>
            <a:normAutofit/>
          </a:bodyPr>
          <a:lstStyle/>
          <a:p>
            <a:r>
              <a:rPr lang="tr-TR" sz="2800" b="1" i="0" dirty="0">
                <a:solidFill>
                  <a:srgbClr val="333333"/>
                </a:solidFill>
                <a:effectLst/>
                <a:latin typeface="Guardian TextSans Web"/>
              </a:rPr>
              <a:t>İstatistiksel Yöntemler</a:t>
            </a:r>
            <a:endParaRPr lang="tr-TR" sz="2800" dirty="0"/>
          </a:p>
        </p:txBody>
      </p:sp>
      <p:sp>
        <p:nvSpPr>
          <p:cNvPr id="3" name="İçerik Yer Tutucusu 2">
            <a:extLst>
              <a:ext uri="{FF2B5EF4-FFF2-40B4-BE49-F238E27FC236}">
                <a16:creationId xmlns:a16="http://schemas.microsoft.com/office/drawing/2014/main" id="{21ED5EDF-BA15-B286-5F96-F620B3178083}"/>
              </a:ext>
            </a:extLst>
          </p:cNvPr>
          <p:cNvSpPr>
            <a:spLocks noGrp="1"/>
          </p:cNvSpPr>
          <p:nvPr>
            <p:ph idx="1"/>
          </p:nvPr>
        </p:nvSpPr>
        <p:spPr/>
        <p:txBody>
          <a:bodyPr>
            <a:normAutofit/>
          </a:bodyPr>
          <a:lstStyle/>
          <a:p>
            <a:pPr marL="0" indent="0">
              <a:buNone/>
            </a:pPr>
            <a:r>
              <a:rPr lang="tr-TR" dirty="0"/>
              <a:t>   </a:t>
            </a:r>
            <a:r>
              <a:rPr lang="tr-TR" sz="3000" dirty="0"/>
              <a:t>Örnek boyutu</a:t>
            </a:r>
          </a:p>
          <a:p>
            <a:pPr marL="0" indent="0">
              <a:buNone/>
            </a:pPr>
            <a:endParaRPr lang="tr-TR" sz="3000" dirty="0"/>
          </a:p>
          <a:p>
            <a:pPr>
              <a:buFont typeface="Wingdings" panose="05000000000000000000" pitchFamily="2" charset="2"/>
              <a:buChar char="v"/>
            </a:pPr>
            <a:r>
              <a:rPr lang="tr-TR" sz="2000" dirty="0"/>
              <a:t>Numune büyüklüğü hesaplaması, sırasıyla %90 ve %80'lik </a:t>
            </a:r>
            <a:r>
              <a:rPr lang="tr-TR" sz="2000" dirty="0" err="1"/>
              <a:t>nitrofurantoin</a:t>
            </a:r>
            <a:r>
              <a:rPr lang="tr-TR" sz="2000" dirty="0"/>
              <a:t> ve </a:t>
            </a:r>
            <a:r>
              <a:rPr lang="tr-TR" sz="2000" dirty="0" err="1"/>
              <a:t>fosfomisin</a:t>
            </a:r>
            <a:r>
              <a:rPr lang="tr-TR" sz="2000" dirty="0"/>
              <a:t> ile daha önce bildirilen klinik yanıt oranlarına dayanan bir üstünlük hipotezi tarafından yönlendirildi.</a:t>
            </a:r>
          </a:p>
          <a:p>
            <a:pPr marL="0" indent="0">
              <a:buNone/>
            </a:pPr>
            <a:r>
              <a:rPr lang="tr-TR" sz="2000" dirty="0"/>
              <a:t> </a:t>
            </a:r>
          </a:p>
          <a:p>
            <a:pPr>
              <a:buFont typeface="Wingdings" panose="05000000000000000000" pitchFamily="2" charset="2"/>
              <a:buChar char="v"/>
            </a:pPr>
            <a:r>
              <a:rPr lang="tr-TR" sz="2000" dirty="0"/>
              <a:t>Bu oranları ve kabaca %12'lik yıpranmayı varsayarsak, grup başına 300 katılımcının bu yaygın enfeksiyonun tedavisinde %90 güç ve %5   2 taraflı önem ile %10 veya daha fazla </a:t>
            </a:r>
            <a:r>
              <a:rPr lang="tr-TR" sz="2000" dirty="0" err="1"/>
              <a:t>nitrofurantoin</a:t>
            </a:r>
            <a:r>
              <a:rPr lang="tr-TR" sz="2000" dirty="0"/>
              <a:t> ile klinik üstünlük göstermesi gerekliydi.</a:t>
            </a:r>
          </a:p>
        </p:txBody>
      </p:sp>
    </p:spTree>
    <p:extLst>
      <p:ext uri="{BB962C8B-B14F-4D97-AF65-F5344CB8AC3E}">
        <p14:creationId xmlns:p14="http://schemas.microsoft.com/office/powerpoint/2010/main" val="372624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ABDACB-BE78-01B9-31C5-6A3ED9E497A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6664FBD-3940-C85D-0181-4E178A379679}"/>
              </a:ext>
            </a:extLst>
          </p:cNvPr>
          <p:cNvSpPr>
            <a:spLocks noGrp="1"/>
          </p:cNvSpPr>
          <p:nvPr>
            <p:ph idx="1"/>
          </p:nvPr>
        </p:nvSpPr>
        <p:spPr/>
        <p:txBody>
          <a:bodyPr>
            <a:normAutofit/>
          </a:bodyPr>
          <a:lstStyle/>
          <a:p>
            <a:pPr>
              <a:buFont typeface="Wingdings" panose="05000000000000000000" pitchFamily="2" charset="2"/>
              <a:buChar char="v"/>
            </a:pPr>
            <a:r>
              <a:rPr lang="tr-TR" sz="2400" dirty="0"/>
              <a:t>Çalışma başlangıcındaki gecikmeler ve sınırlı bütçeler, planlanan çalışmaya alım sürecini kısalttı ve böylece 513 hasta kaydolarak kapandı ve %80 güç sağlandı. </a:t>
            </a:r>
          </a:p>
          <a:p>
            <a:pPr>
              <a:buFont typeface="Wingdings" panose="05000000000000000000" pitchFamily="2" charset="2"/>
              <a:buChar char="v"/>
            </a:pPr>
            <a:endParaRPr lang="tr-TR" sz="2400" dirty="0"/>
          </a:p>
          <a:p>
            <a:pPr>
              <a:buFont typeface="Wingdings" panose="05000000000000000000" pitchFamily="2" charset="2"/>
              <a:buChar char="v"/>
            </a:pPr>
            <a:r>
              <a:rPr lang="tr-TR" sz="2400" dirty="0"/>
              <a:t>Amerika Enfeksiyon Hastalıkları Topluluğu tarafından sağlanan rehberliğe uygun olarak ve tedavi grupları arasında klinik çözünürlükte en az %10'luk bir fark olduğunu öne süren önceki çalışmaların bulguları dikkate alındığında %10'luk minimum klinik olarak önemli bir fark seçildi.</a:t>
            </a:r>
          </a:p>
          <a:p>
            <a:endParaRPr lang="tr-TR" sz="2400" dirty="0"/>
          </a:p>
        </p:txBody>
      </p:sp>
    </p:spTree>
    <p:extLst>
      <p:ext uri="{BB962C8B-B14F-4D97-AF65-F5344CB8AC3E}">
        <p14:creationId xmlns:p14="http://schemas.microsoft.com/office/powerpoint/2010/main" val="148533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E71A7E-E19C-A25B-794E-FC76131D60DA}"/>
              </a:ext>
            </a:extLst>
          </p:cNvPr>
          <p:cNvSpPr>
            <a:spLocks noGrp="1"/>
          </p:cNvSpPr>
          <p:nvPr>
            <p:ph type="title"/>
          </p:nvPr>
        </p:nvSpPr>
        <p:spPr>
          <a:xfrm>
            <a:off x="838200" y="365126"/>
            <a:ext cx="10515600" cy="418646"/>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2B6960C7-4C45-EBC0-1571-6FF1CD87E56D}"/>
              </a:ext>
            </a:extLst>
          </p:cNvPr>
          <p:cNvSpPr>
            <a:spLocks noGrp="1"/>
          </p:cNvSpPr>
          <p:nvPr>
            <p:ph idx="1"/>
          </p:nvPr>
        </p:nvSpPr>
        <p:spPr>
          <a:xfrm>
            <a:off x="838200" y="1688842"/>
            <a:ext cx="10515600" cy="3135086"/>
          </a:xfrm>
        </p:spPr>
        <p:txBody>
          <a:bodyPr>
            <a:normAutofit/>
          </a:bodyPr>
          <a:lstStyle/>
          <a:p>
            <a:pPr marL="0" indent="0">
              <a:lnSpc>
                <a:spcPct val="150000"/>
              </a:lnSpc>
              <a:buNone/>
            </a:pPr>
            <a:r>
              <a:rPr lang="tr-TR" sz="2000" b="0" i="0" dirty="0">
                <a:solidFill>
                  <a:srgbClr val="333333"/>
                </a:solidFill>
                <a:effectLst/>
                <a:latin typeface="Guardian TextSans Web"/>
              </a:rPr>
              <a:t>   </a:t>
            </a:r>
            <a:r>
              <a:rPr lang="tr-TR" sz="2400" b="0" i="0" dirty="0">
                <a:solidFill>
                  <a:srgbClr val="333333"/>
                </a:solidFill>
                <a:effectLst/>
                <a:latin typeface="Guardian TextSans Web"/>
              </a:rPr>
              <a:t>Çalışma Popülasyonları</a:t>
            </a:r>
          </a:p>
          <a:p>
            <a:pPr>
              <a:lnSpc>
                <a:spcPct val="150000"/>
              </a:lnSpc>
              <a:buFont typeface="Wingdings" panose="05000000000000000000" pitchFamily="2" charset="2"/>
              <a:buChar char="v"/>
            </a:pPr>
            <a:r>
              <a:rPr lang="tr-TR" sz="2000" dirty="0"/>
              <a:t>ITT popülasyonu, ya çalışma antibiyotiğine randomize edilmiş tüm hastalardan ve çalışma antibiyotiğini en az %80 bağlılıkla alan ve hiçbir önemli protokol sapması belgelenmemiş protokol başına popülasyondan oluşuyordu. </a:t>
            </a:r>
          </a:p>
          <a:p>
            <a:pPr>
              <a:lnSpc>
                <a:spcPct val="150000"/>
              </a:lnSpc>
              <a:buFont typeface="Wingdings" panose="05000000000000000000" pitchFamily="2" charset="2"/>
              <a:buChar char="v"/>
            </a:pPr>
            <a:r>
              <a:rPr lang="tr-TR" sz="2000" dirty="0"/>
              <a:t>Sonuçlarda ITT ve protokole göre popülasyonlar arasında önemli bir fark yoktu aksi belirtilmedikçe, ITT sonuçları raporlandı.</a:t>
            </a:r>
          </a:p>
        </p:txBody>
      </p:sp>
    </p:spTree>
    <p:extLst>
      <p:ext uri="{BB962C8B-B14F-4D97-AF65-F5344CB8AC3E}">
        <p14:creationId xmlns:p14="http://schemas.microsoft.com/office/powerpoint/2010/main" val="285498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720D84-E674-825F-EA37-6447750EA830}"/>
              </a:ext>
            </a:extLst>
          </p:cNvPr>
          <p:cNvSpPr>
            <a:spLocks noGrp="1"/>
          </p:cNvSpPr>
          <p:nvPr>
            <p:ph type="title"/>
          </p:nvPr>
        </p:nvSpPr>
        <p:spPr>
          <a:xfrm>
            <a:off x="838200" y="365126"/>
            <a:ext cx="10515600" cy="530614"/>
          </a:xfrm>
        </p:spPr>
        <p:txBody>
          <a:bodyPr>
            <a:normAutofit fontScale="90000"/>
          </a:bodyPr>
          <a:lstStyle/>
          <a:p>
            <a:endParaRPr lang="tr-TR"/>
          </a:p>
        </p:txBody>
      </p:sp>
      <p:sp>
        <p:nvSpPr>
          <p:cNvPr id="3" name="İçerik Yer Tutucusu 2">
            <a:extLst>
              <a:ext uri="{FF2B5EF4-FFF2-40B4-BE49-F238E27FC236}">
                <a16:creationId xmlns:a16="http://schemas.microsoft.com/office/drawing/2014/main" id="{66282423-9ABC-E62A-F47A-D21C48C5F541}"/>
              </a:ext>
            </a:extLst>
          </p:cNvPr>
          <p:cNvSpPr>
            <a:spLocks noGrp="1"/>
          </p:cNvSpPr>
          <p:nvPr>
            <p:ph idx="1"/>
          </p:nvPr>
        </p:nvSpPr>
        <p:spPr>
          <a:xfrm>
            <a:off x="838200" y="1268963"/>
            <a:ext cx="10515600" cy="4908000"/>
          </a:xfrm>
        </p:spPr>
        <p:txBody>
          <a:bodyPr/>
          <a:lstStyle/>
          <a:p>
            <a:pPr marL="0" indent="0">
              <a:buNone/>
            </a:pPr>
            <a:r>
              <a:rPr lang="tr-TR" sz="3200" dirty="0"/>
              <a:t>   </a:t>
            </a:r>
            <a:r>
              <a:rPr lang="tr-TR" sz="3200" b="0" i="0" dirty="0">
                <a:solidFill>
                  <a:srgbClr val="333333"/>
                </a:solidFill>
                <a:effectLst/>
                <a:latin typeface="Guardian TextSans Web"/>
              </a:rPr>
              <a:t>Analizler</a:t>
            </a:r>
          </a:p>
          <a:p>
            <a:pPr>
              <a:buFont typeface="Wingdings" panose="05000000000000000000" pitchFamily="2" charset="2"/>
              <a:buChar char="v"/>
            </a:pPr>
            <a:endParaRPr lang="tr-TR" sz="2000" b="0" i="0" dirty="0">
              <a:solidFill>
                <a:srgbClr val="333333"/>
              </a:solidFill>
              <a:effectLst/>
            </a:endParaRPr>
          </a:p>
          <a:p>
            <a:pPr>
              <a:buFont typeface="Wingdings" panose="05000000000000000000" pitchFamily="2" charset="2"/>
              <a:buChar char="v"/>
            </a:pPr>
            <a:r>
              <a:rPr lang="tr-TR" sz="2000" b="0" i="0" dirty="0">
                <a:solidFill>
                  <a:srgbClr val="333333"/>
                </a:solidFill>
                <a:effectLst/>
              </a:rPr>
              <a:t>Analizler, tedavi tahsisine körleme ile yapıldı. </a:t>
            </a:r>
          </a:p>
          <a:p>
            <a:pPr>
              <a:buFont typeface="Wingdings" panose="05000000000000000000" pitchFamily="2" charset="2"/>
              <a:buChar char="v"/>
            </a:pPr>
            <a:r>
              <a:rPr lang="tr-TR" sz="2000" b="0" i="0" dirty="0">
                <a:solidFill>
                  <a:srgbClr val="333333"/>
                </a:solidFill>
                <a:effectLst/>
              </a:rPr>
              <a:t>Temel özellikler frekanslar, medyanlar ve çeyrekler arası aralıklar (</a:t>
            </a:r>
            <a:r>
              <a:rPr lang="tr-TR" sz="2000" b="0" i="0" dirty="0" err="1">
                <a:solidFill>
                  <a:srgbClr val="333333"/>
                </a:solidFill>
                <a:effectLst/>
              </a:rPr>
              <a:t>IQR'ler</a:t>
            </a:r>
            <a:r>
              <a:rPr lang="tr-TR" sz="2000" b="0" i="0" dirty="0">
                <a:solidFill>
                  <a:srgbClr val="333333"/>
                </a:solidFill>
                <a:effectLst/>
              </a:rPr>
              <a:t>) ile tanımlandı. </a:t>
            </a:r>
          </a:p>
          <a:p>
            <a:pPr>
              <a:buFont typeface="Wingdings" panose="05000000000000000000" pitchFamily="2" charset="2"/>
              <a:buChar char="v"/>
            </a:pPr>
            <a:r>
              <a:rPr lang="tr-TR" sz="2000" b="0" i="0" dirty="0">
                <a:solidFill>
                  <a:srgbClr val="333333"/>
                </a:solidFill>
                <a:effectLst/>
              </a:rPr>
              <a:t>Klinik ve bakteriyolojik rezolüsyon insidansı, x2 testi kullanılarak tedavi grupları arasında karşılaştırıldı ; Olumsuz olayların insidansı ve 10'dan az olay sayılı diğer sonuç ölçütleri, Fisher kesin testi kullanılarak karşılaştırıldı. </a:t>
            </a:r>
          </a:p>
          <a:p>
            <a:pPr>
              <a:buFont typeface="Wingdings" panose="05000000000000000000" pitchFamily="2" charset="2"/>
              <a:buChar char="v"/>
            </a:pPr>
            <a:r>
              <a:rPr lang="tr-TR" sz="2000" b="0" i="0" dirty="0">
                <a:solidFill>
                  <a:srgbClr val="333333"/>
                </a:solidFill>
                <a:effectLst/>
              </a:rPr>
              <a:t>Klinik başarısızlığı belgeleyen ve daha sonra takibi kaybeden hastalar, 28. güne kadar herhangi bir başarısızlığın birincil sonuç analizine dahil edilirken, bırakmadan önce yanıt durumu bilinmeyenler kayıp olarak kabul edildi; kayıp değerler birincil analizin dışında tutuldu.</a:t>
            </a:r>
          </a:p>
        </p:txBody>
      </p:sp>
    </p:spTree>
    <p:extLst>
      <p:ext uri="{BB962C8B-B14F-4D97-AF65-F5344CB8AC3E}">
        <p14:creationId xmlns:p14="http://schemas.microsoft.com/office/powerpoint/2010/main" val="261897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B3649-D7FC-A1DB-2DDF-CD9CD27F1810}"/>
              </a:ext>
            </a:extLst>
          </p:cNvPr>
          <p:cNvSpPr>
            <a:spLocks noGrp="1"/>
          </p:cNvSpPr>
          <p:nvPr>
            <p:ph type="title"/>
          </p:nvPr>
        </p:nvSpPr>
        <p:spPr>
          <a:xfrm>
            <a:off x="838200" y="365126"/>
            <a:ext cx="10515600" cy="558606"/>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7C28EB85-DD2C-083D-2492-9C16D966A288}"/>
              </a:ext>
            </a:extLst>
          </p:cNvPr>
          <p:cNvSpPr>
            <a:spLocks noGrp="1"/>
          </p:cNvSpPr>
          <p:nvPr>
            <p:ph idx="1"/>
          </p:nvPr>
        </p:nvSpPr>
        <p:spPr>
          <a:xfrm>
            <a:off x="838200" y="1296955"/>
            <a:ext cx="10515600" cy="4880008"/>
          </a:xfrm>
        </p:spPr>
        <p:txBody>
          <a:bodyPr>
            <a:normAutofit/>
          </a:bodyPr>
          <a:lstStyle/>
          <a:p>
            <a:pPr>
              <a:buFont typeface="Wingdings" panose="05000000000000000000" pitchFamily="2" charset="2"/>
              <a:buChar char="v"/>
            </a:pPr>
            <a:endParaRPr lang="tr-TR" sz="2400" dirty="0"/>
          </a:p>
          <a:p>
            <a:pPr>
              <a:buFont typeface="Wingdings" panose="05000000000000000000" pitchFamily="2" charset="2"/>
              <a:buChar char="v"/>
            </a:pPr>
            <a:r>
              <a:rPr lang="tr-TR" sz="2400" dirty="0"/>
              <a:t>Yalnızca birincil sonuçlar için eksik veri potansiyelini ölçmek için post-hoc analizler yapıldı: rastgele kayıp için çoklu değerlendirme kullanıldı, M = 20 atama ile ve uygulama modelinin bölge, yaş, üriner semptom ve işaretlerin sayısı için ayarlanması , önceki antibiyotik kullanımı ve önceki herhangi bir İYE. </a:t>
            </a:r>
          </a:p>
          <a:p>
            <a:pPr>
              <a:buFont typeface="Wingdings" panose="05000000000000000000" pitchFamily="2" charset="2"/>
              <a:buChar char="v"/>
            </a:pPr>
            <a:endParaRPr lang="tr-TR" sz="2400" dirty="0"/>
          </a:p>
          <a:p>
            <a:pPr>
              <a:buFont typeface="Wingdings" panose="05000000000000000000" pitchFamily="2" charset="2"/>
              <a:buChar char="v"/>
            </a:pPr>
            <a:r>
              <a:rPr lang="tr-TR" sz="2400" b="0" i="0" dirty="0">
                <a:effectLst/>
              </a:rPr>
              <a:t> İstatistiksel testler, </a:t>
            </a:r>
            <a:r>
              <a:rPr lang="tr-TR" sz="2400" b="0" i="0" u="sng" dirty="0">
                <a:effectLst/>
              </a:rPr>
              <a:t>.05 anlamlılık düzeyiyle </a:t>
            </a:r>
            <a:r>
              <a:rPr lang="tr-TR" sz="2400" b="0" i="0" dirty="0">
                <a:effectLst/>
              </a:rPr>
              <a:t>2 taraflıydı. Çoklu karşılaştırmalar için herhangi bir düzeltme yapılmadığından, ikincil son nokta analizleri keşif amaçlı olarak yorumlanmalıdır. Tüm analizler </a:t>
            </a:r>
            <a:r>
              <a:rPr lang="tr-TR" sz="2400" b="0" i="0" dirty="0" err="1">
                <a:effectLst/>
              </a:rPr>
              <a:t>Stata</a:t>
            </a:r>
            <a:r>
              <a:rPr lang="tr-TR" sz="2400" b="0" i="0" dirty="0">
                <a:effectLst/>
              </a:rPr>
              <a:t> (</a:t>
            </a:r>
            <a:r>
              <a:rPr lang="tr-TR" sz="2400" b="0" i="0" dirty="0" err="1">
                <a:effectLst/>
              </a:rPr>
              <a:t>StataCorp</a:t>
            </a:r>
            <a:r>
              <a:rPr lang="tr-TR" sz="2400" b="0" i="0" dirty="0">
                <a:effectLst/>
              </a:rPr>
              <a:t>) kullanılarak yapıldı.</a:t>
            </a:r>
            <a:endParaRPr lang="tr-TR" sz="2400" dirty="0"/>
          </a:p>
        </p:txBody>
      </p:sp>
    </p:spTree>
    <p:extLst>
      <p:ext uri="{BB962C8B-B14F-4D97-AF65-F5344CB8AC3E}">
        <p14:creationId xmlns:p14="http://schemas.microsoft.com/office/powerpoint/2010/main" val="278384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FAF413-C433-29E4-4F44-4C38BABF910F}"/>
              </a:ext>
            </a:extLst>
          </p:cNvPr>
          <p:cNvSpPr>
            <a:spLocks noGrp="1"/>
          </p:cNvSpPr>
          <p:nvPr>
            <p:ph type="title"/>
          </p:nvPr>
        </p:nvSpPr>
        <p:spPr>
          <a:xfrm>
            <a:off x="838200" y="542407"/>
            <a:ext cx="10515600" cy="810532"/>
          </a:xfrm>
        </p:spPr>
        <p:txBody>
          <a:bodyPr>
            <a:noAutofit/>
          </a:bodyPr>
          <a:lstStyle/>
          <a:p>
            <a:r>
              <a:rPr lang="tr-TR" i="0" dirty="0">
                <a:effectLst/>
                <a:latin typeface="Guardian TextSans Web"/>
              </a:rPr>
              <a:t>Sonuçlar</a:t>
            </a:r>
            <a:endParaRPr lang="tr-TR" dirty="0"/>
          </a:p>
        </p:txBody>
      </p:sp>
      <p:sp>
        <p:nvSpPr>
          <p:cNvPr id="3" name="İçerik Yer Tutucusu 2">
            <a:extLst>
              <a:ext uri="{FF2B5EF4-FFF2-40B4-BE49-F238E27FC236}">
                <a16:creationId xmlns:a16="http://schemas.microsoft.com/office/drawing/2014/main" id="{BD25C393-A5E1-29F9-E7F6-DC6A83F7F2ED}"/>
              </a:ext>
            </a:extLst>
          </p:cNvPr>
          <p:cNvSpPr>
            <a:spLocks noGrp="1"/>
          </p:cNvSpPr>
          <p:nvPr>
            <p:ph idx="1"/>
          </p:nvPr>
        </p:nvSpPr>
        <p:spPr>
          <a:xfrm>
            <a:off x="838200" y="1931437"/>
            <a:ext cx="5257800" cy="4245526"/>
          </a:xfrm>
        </p:spPr>
        <p:txBody>
          <a:bodyPr>
            <a:normAutofit/>
          </a:bodyPr>
          <a:lstStyle/>
          <a:p>
            <a:pPr marL="0" indent="0">
              <a:buNone/>
            </a:pPr>
            <a:r>
              <a:rPr lang="tr-TR" sz="2000" b="1" i="0" dirty="0">
                <a:solidFill>
                  <a:srgbClr val="333333"/>
                </a:solidFill>
                <a:effectLst/>
                <a:latin typeface="Guardian TextSans Web"/>
              </a:rPr>
              <a:t>    Çalışma Nüfusu</a:t>
            </a:r>
          </a:p>
          <a:p>
            <a:pPr>
              <a:buFont typeface="Wingdings" panose="05000000000000000000" pitchFamily="2" charset="2"/>
              <a:buChar char="v"/>
            </a:pPr>
            <a:r>
              <a:rPr lang="tr-TR" sz="2000" b="0" i="0" dirty="0">
                <a:solidFill>
                  <a:srgbClr val="333333"/>
                </a:solidFill>
                <a:effectLst/>
              </a:rPr>
              <a:t>Taranan 996 hastadan 513'ü kaydedilmiş ve 255'i </a:t>
            </a:r>
            <a:r>
              <a:rPr lang="tr-TR" sz="2000" b="0" i="0" dirty="0" err="1">
                <a:solidFill>
                  <a:srgbClr val="333333"/>
                </a:solidFill>
                <a:effectLst/>
              </a:rPr>
              <a:t>nitrofurantoin</a:t>
            </a:r>
            <a:r>
              <a:rPr lang="tr-TR" sz="2000" b="0" i="0" dirty="0">
                <a:solidFill>
                  <a:srgbClr val="333333"/>
                </a:solidFill>
                <a:effectLst/>
              </a:rPr>
              <a:t> ve 258'i </a:t>
            </a:r>
            <a:r>
              <a:rPr lang="tr-TR" sz="2000" b="0" i="0" dirty="0" err="1">
                <a:solidFill>
                  <a:srgbClr val="333333"/>
                </a:solidFill>
                <a:effectLst/>
              </a:rPr>
              <a:t>fosfomisin</a:t>
            </a:r>
            <a:r>
              <a:rPr lang="tr-TR" sz="2000" b="0" i="0" dirty="0">
                <a:solidFill>
                  <a:srgbClr val="333333"/>
                </a:solidFill>
                <a:effectLst/>
              </a:rPr>
              <a:t> olmak üzere randomize edilmiştir. </a:t>
            </a:r>
          </a:p>
          <a:p>
            <a:pPr>
              <a:buFont typeface="Wingdings" panose="05000000000000000000" pitchFamily="2" charset="2"/>
              <a:buChar char="v"/>
            </a:pPr>
            <a:r>
              <a:rPr lang="tr-TR" sz="2000" b="0" i="0" dirty="0">
                <a:solidFill>
                  <a:srgbClr val="333333"/>
                </a:solidFill>
                <a:effectLst/>
              </a:rPr>
              <a:t>ITT popülasyonu içinde, 494 kadın (%96) arasında çalışma müdahalesinin alındığı doğrulandı, ardından 20 hasta takipten çıktı ve sonuçta 474 kadın (%92) protokole göre popülasyonu oluşturdu.</a:t>
            </a:r>
            <a:endParaRPr lang="tr-TR" sz="2000" dirty="0"/>
          </a:p>
        </p:txBody>
      </p:sp>
      <p:pic>
        <p:nvPicPr>
          <p:cNvPr id="5" name="Resim 4">
            <a:extLst>
              <a:ext uri="{FF2B5EF4-FFF2-40B4-BE49-F238E27FC236}">
                <a16:creationId xmlns:a16="http://schemas.microsoft.com/office/drawing/2014/main" id="{770E362D-B5E3-D739-9449-AC09988D8F4B}"/>
              </a:ext>
            </a:extLst>
          </p:cNvPr>
          <p:cNvPicPr>
            <a:picLocks noChangeAspect="1"/>
          </p:cNvPicPr>
          <p:nvPr/>
        </p:nvPicPr>
        <p:blipFill>
          <a:blip r:embed="rId2"/>
          <a:stretch>
            <a:fillRect/>
          </a:stretch>
        </p:blipFill>
        <p:spPr>
          <a:xfrm>
            <a:off x="6394580" y="1576873"/>
            <a:ext cx="4695825" cy="4495800"/>
          </a:xfrm>
          <a:prstGeom prst="rect">
            <a:avLst/>
          </a:prstGeom>
        </p:spPr>
      </p:pic>
    </p:spTree>
    <p:extLst>
      <p:ext uri="{BB962C8B-B14F-4D97-AF65-F5344CB8AC3E}">
        <p14:creationId xmlns:p14="http://schemas.microsoft.com/office/powerpoint/2010/main" val="39640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BEC18E-8522-14A1-5864-6C565C0F74D1}"/>
              </a:ext>
            </a:extLst>
          </p:cNvPr>
          <p:cNvSpPr>
            <a:spLocks noGrp="1"/>
          </p:cNvSpPr>
          <p:nvPr>
            <p:ph type="title"/>
          </p:nvPr>
        </p:nvSpPr>
        <p:spPr>
          <a:xfrm>
            <a:off x="838200" y="365125"/>
            <a:ext cx="10515600" cy="511953"/>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7EDC156E-2D33-1A35-0E6C-D654FAF55517}"/>
              </a:ext>
            </a:extLst>
          </p:cNvPr>
          <p:cNvSpPr>
            <a:spLocks noGrp="1"/>
          </p:cNvSpPr>
          <p:nvPr>
            <p:ph idx="1"/>
          </p:nvPr>
        </p:nvSpPr>
        <p:spPr>
          <a:xfrm>
            <a:off x="838200" y="1212980"/>
            <a:ext cx="6066453" cy="4963983"/>
          </a:xfrm>
        </p:spPr>
        <p:txBody>
          <a:bodyPr>
            <a:normAutofit fontScale="92500" lnSpcReduction="10000"/>
          </a:bodyPr>
          <a:lstStyle/>
          <a:p>
            <a:pPr marL="0" indent="0" algn="l">
              <a:buNone/>
            </a:pPr>
            <a:r>
              <a:rPr lang="tr-TR" sz="2600" b="1" i="0" dirty="0">
                <a:solidFill>
                  <a:srgbClr val="333333"/>
                </a:solidFill>
                <a:effectLst/>
              </a:rPr>
              <a:t>    Temel Demografi </a:t>
            </a:r>
          </a:p>
          <a:p>
            <a:pPr algn="l">
              <a:buFont typeface="Wingdings" panose="05000000000000000000" pitchFamily="2" charset="2"/>
              <a:buChar char="v"/>
            </a:pPr>
            <a:r>
              <a:rPr lang="tr-TR" b="0" i="0" dirty="0">
                <a:solidFill>
                  <a:srgbClr val="333333"/>
                </a:solidFill>
                <a:effectLst/>
              </a:rPr>
              <a:t>Ortanca yaş 44 idi (IQR, 31-64; </a:t>
            </a:r>
            <a:r>
              <a:rPr lang="tr-TR" b="0" i="0" u="sng" dirty="0">
                <a:solidFill>
                  <a:srgbClr val="000000"/>
                </a:solidFill>
                <a:effectLst/>
                <a:hlinkClick r:id="rId2"/>
              </a:rPr>
              <a:t>Tablo 1</a:t>
            </a:r>
            <a:r>
              <a:rPr lang="tr-TR" b="0" i="0" dirty="0">
                <a:solidFill>
                  <a:srgbClr val="333333"/>
                </a:solidFill>
                <a:effectLst/>
              </a:rPr>
              <a:t> ). </a:t>
            </a:r>
          </a:p>
          <a:p>
            <a:pPr algn="l">
              <a:buFont typeface="Wingdings" panose="05000000000000000000" pitchFamily="2" charset="2"/>
              <a:buChar char="v"/>
            </a:pPr>
            <a:r>
              <a:rPr lang="tr-TR" b="0" i="0" dirty="0">
                <a:solidFill>
                  <a:srgbClr val="333333"/>
                </a:solidFill>
                <a:effectLst/>
              </a:rPr>
              <a:t>Temel özellikler tedavi grubuna göre benzerdi. </a:t>
            </a:r>
          </a:p>
          <a:p>
            <a:pPr algn="l">
              <a:buFont typeface="Wingdings" panose="05000000000000000000" pitchFamily="2" charset="2"/>
              <a:buChar char="v"/>
            </a:pPr>
            <a:r>
              <a:rPr lang="tr-TR" b="0" i="0" dirty="0">
                <a:solidFill>
                  <a:srgbClr val="333333"/>
                </a:solidFill>
                <a:effectLst/>
              </a:rPr>
              <a:t>Lodz'daki kadınlar, Cenevre ve </a:t>
            </a:r>
            <a:r>
              <a:rPr lang="tr-TR" b="0" i="0" dirty="0" err="1">
                <a:solidFill>
                  <a:srgbClr val="333333"/>
                </a:solidFill>
                <a:effectLst/>
              </a:rPr>
              <a:t>Petah-Tiqva'dakilerle</a:t>
            </a:r>
            <a:r>
              <a:rPr lang="tr-TR" b="0" i="0" dirty="0">
                <a:solidFill>
                  <a:srgbClr val="333333"/>
                </a:solidFill>
                <a:effectLst/>
              </a:rPr>
              <a:t> karşılaştırıldığında, dahil edilmeden önceki yılda daha yaşlı olma ve daha sık antibiyotik alma eğilimindeydi. </a:t>
            </a:r>
          </a:p>
          <a:p>
            <a:pPr algn="l">
              <a:buFont typeface="Wingdings" panose="05000000000000000000" pitchFamily="2" charset="2"/>
              <a:buChar char="v"/>
            </a:pPr>
            <a:r>
              <a:rPr lang="tr-TR" b="0" i="0" dirty="0">
                <a:solidFill>
                  <a:srgbClr val="333333"/>
                </a:solidFill>
                <a:effectLst/>
              </a:rPr>
              <a:t>Tüm kadınların yaklaşık %90'ı dirençli organizmalar açısından risk altındaydı ve bunların yarısından fazlası en azından kısmen bir önceki yılda antibiyotik tüketiminden kaynaklanıyordu.</a:t>
            </a:r>
          </a:p>
          <a:p>
            <a:endParaRPr lang="tr-TR" dirty="0"/>
          </a:p>
        </p:txBody>
      </p:sp>
      <p:pic>
        <p:nvPicPr>
          <p:cNvPr id="5" name="Resim 4">
            <a:extLst>
              <a:ext uri="{FF2B5EF4-FFF2-40B4-BE49-F238E27FC236}">
                <a16:creationId xmlns:a16="http://schemas.microsoft.com/office/drawing/2014/main" id="{27E6C046-E6E1-D4B2-F313-58B4000A12A1}"/>
              </a:ext>
            </a:extLst>
          </p:cNvPr>
          <p:cNvPicPr>
            <a:picLocks noChangeAspect="1"/>
          </p:cNvPicPr>
          <p:nvPr/>
        </p:nvPicPr>
        <p:blipFill>
          <a:blip r:embed="rId3"/>
          <a:stretch>
            <a:fillRect/>
          </a:stretch>
        </p:blipFill>
        <p:spPr>
          <a:xfrm>
            <a:off x="7593875" y="251927"/>
            <a:ext cx="3588167" cy="649287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Mürekkep 5">
                <a:extLst>
                  <a:ext uri="{FF2B5EF4-FFF2-40B4-BE49-F238E27FC236}">
                    <a16:creationId xmlns:a16="http://schemas.microsoft.com/office/drawing/2014/main" id="{3034831B-302E-F13B-E8F6-B5C8E9BE5D01}"/>
                  </a:ext>
                </a:extLst>
              </p14:cNvPr>
              <p14:cNvContentPartPr/>
              <p14:nvPr/>
            </p14:nvContentPartPr>
            <p14:xfrm>
              <a:off x="8938352" y="1305353"/>
              <a:ext cx="2166120" cy="47520"/>
            </p14:xfrm>
          </p:contentPart>
        </mc:Choice>
        <mc:Fallback xmlns="">
          <p:pic>
            <p:nvPicPr>
              <p:cNvPr id="6" name="Mürekkep 5">
                <a:extLst>
                  <a:ext uri="{FF2B5EF4-FFF2-40B4-BE49-F238E27FC236}">
                    <a16:creationId xmlns:a16="http://schemas.microsoft.com/office/drawing/2014/main" id="{3034831B-302E-F13B-E8F6-B5C8E9BE5D01}"/>
                  </a:ext>
                </a:extLst>
              </p:cNvPr>
              <p:cNvPicPr/>
              <p:nvPr/>
            </p:nvPicPr>
            <p:blipFill>
              <a:blip r:embed="rId5"/>
              <a:stretch>
                <a:fillRect/>
              </a:stretch>
            </p:blipFill>
            <p:spPr>
              <a:xfrm>
                <a:off x="8884352" y="1197713"/>
                <a:ext cx="2273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Mürekkep 9">
                <a:extLst>
                  <a:ext uri="{FF2B5EF4-FFF2-40B4-BE49-F238E27FC236}">
                    <a16:creationId xmlns:a16="http://schemas.microsoft.com/office/drawing/2014/main" id="{BCEC3D95-49C6-B8F9-6148-1FC4D3806337}"/>
                  </a:ext>
                </a:extLst>
              </p14:cNvPr>
              <p14:cNvContentPartPr/>
              <p14:nvPr/>
            </p14:nvContentPartPr>
            <p14:xfrm>
              <a:off x="7688072" y="1275833"/>
              <a:ext cx="1301760" cy="71280"/>
            </p14:xfrm>
          </p:contentPart>
        </mc:Choice>
        <mc:Fallback xmlns="">
          <p:pic>
            <p:nvPicPr>
              <p:cNvPr id="10" name="Mürekkep 9">
                <a:extLst>
                  <a:ext uri="{FF2B5EF4-FFF2-40B4-BE49-F238E27FC236}">
                    <a16:creationId xmlns:a16="http://schemas.microsoft.com/office/drawing/2014/main" id="{BCEC3D95-49C6-B8F9-6148-1FC4D3806337}"/>
                  </a:ext>
                </a:extLst>
              </p:cNvPr>
              <p:cNvPicPr/>
              <p:nvPr/>
            </p:nvPicPr>
            <p:blipFill>
              <a:blip r:embed="rId7"/>
              <a:stretch>
                <a:fillRect/>
              </a:stretch>
            </p:blipFill>
            <p:spPr>
              <a:xfrm>
                <a:off x="7634432" y="1168193"/>
                <a:ext cx="14094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Mürekkep 11">
                <a:extLst>
                  <a:ext uri="{FF2B5EF4-FFF2-40B4-BE49-F238E27FC236}">
                    <a16:creationId xmlns:a16="http://schemas.microsoft.com/office/drawing/2014/main" id="{35C5FDFB-3597-13DD-9362-0B6CE877BE84}"/>
                  </a:ext>
                </a:extLst>
              </p14:cNvPr>
              <p14:cNvContentPartPr/>
              <p14:nvPr/>
            </p14:nvContentPartPr>
            <p14:xfrm>
              <a:off x="7725152" y="5606633"/>
              <a:ext cx="3292920" cy="57240"/>
            </p14:xfrm>
          </p:contentPart>
        </mc:Choice>
        <mc:Fallback xmlns="">
          <p:pic>
            <p:nvPicPr>
              <p:cNvPr id="12" name="Mürekkep 11">
                <a:extLst>
                  <a:ext uri="{FF2B5EF4-FFF2-40B4-BE49-F238E27FC236}">
                    <a16:creationId xmlns:a16="http://schemas.microsoft.com/office/drawing/2014/main" id="{35C5FDFB-3597-13DD-9362-0B6CE877BE84}"/>
                  </a:ext>
                </a:extLst>
              </p:cNvPr>
              <p:cNvPicPr/>
              <p:nvPr/>
            </p:nvPicPr>
            <p:blipFill>
              <a:blip r:embed="rId9"/>
              <a:stretch>
                <a:fillRect/>
              </a:stretch>
            </p:blipFill>
            <p:spPr>
              <a:xfrm>
                <a:off x="7671512" y="5498993"/>
                <a:ext cx="34005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Mürekkep 12">
                <a:extLst>
                  <a:ext uri="{FF2B5EF4-FFF2-40B4-BE49-F238E27FC236}">
                    <a16:creationId xmlns:a16="http://schemas.microsoft.com/office/drawing/2014/main" id="{E5F55CFE-AAC5-A3E2-FC05-4C4B862C6A73}"/>
                  </a:ext>
                </a:extLst>
              </p14:cNvPr>
              <p14:cNvContentPartPr/>
              <p14:nvPr/>
            </p14:nvContentPartPr>
            <p14:xfrm>
              <a:off x="7650632" y="4170593"/>
              <a:ext cx="913680" cy="149760"/>
            </p14:xfrm>
          </p:contentPart>
        </mc:Choice>
        <mc:Fallback xmlns="">
          <p:pic>
            <p:nvPicPr>
              <p:cNvPr id="13" name="Mürekkep 12">
                <a:extLst>
                  <a:ext uri="{FF2B5EF4-FFF2-40B4-BE49-F238E27FC236}">
                    <a16:creationId xmlns:a16="http://schemas.microsoft.com/office/drawing/2014/main" id="{E5F55CFE-AAC5-A3E2-FC05-4C4B862C6A73}"/>
                  </a:ext>
                </a:extLst>
              </p:cNvPr>
              <p:cNvPicPr/>
              <p:nvPr/>
            </p:nvPicPr>
            <p:blipFill>
              <a:blip r:embed="rId11"/>
              <a:stretch>
                <a:fillRect/>
              </a:stretch>
            </p:blipFill>
            <p:spPr>
              <a:xfrm>
                <a:off x="7596992" y="4062593"/>
                <a:ext cx="10213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Mürekkep 13">
                <a:extLst>
                  <a:ext uri="{FF2B5EF4-FFF2-40B4-BE49-F238E27FC236}">
                    <a16:creationId xmlns:a16="http://schemas.microsoft.com/office/drawing/2014/main" id="{00969C05-F3C3-1B2D-3702-4E22672BDDCA}"/>
                  </a:ext>
                </a:extLst>
              </p14:cNvPr>
              <p14:cNvContentPartPr/>
              <p14:nvPr/>
            </p14:nvContentPartPr>
            <p14:xfrm>
              <a:off x="7625792" y="4151513"/>
              <a:ext cx="949320" cy="198360"/>
            </p14:xfrm>
          </p:contentPart>
        </mc:Choice>
        <mc:Fallback xmlns="">
          <p:pic>
            <p:nvPicPr>
              <p:cNvPr id="14" name="Mürekkep 13">
                <a:extLst>
                  <a:ext uri="{FF2B5EF4-FFF2-40B4-BE49-F238E27FC236}">
                    <a16:creationId xmlns:a16="http://schemas.microsoft.com/office/drawing/2014/main" id="{00969C05-F3C3-1B2D-3702-4E22672BDDCA}"/>
                  </a:ext>
                </a:extLst>
              </p:cNvPr>
              <p:cNvPicPr/>
              <p:nvPr/>
            </p:nvPicPr>
            <p:blipFill>
              <a:blip r:embed="rId13"/>
              <a:stretch>
                <a:fillRect/>
              </a:stretch>
            </p:blipFill>
            <p:spPr>
              <a:xfrm>
                <a:off x="7571792" y="4043873"/>
                <a:ext cx="1056960" cy="414000"/>
              </a:xfrm>
              <a:prstGeom prst="rect">
                <a:avLst/>
              </a:prstGeom>
            </p:spPr>
          </p:pic>
        </mc:Fallback>
      </mc:AlternateContent>
    </p:spTree>
    <p:extLst>
      <p:ext uri="{BB962C8B-B14F-4D97-AF65-F5344CB8AC3E}">
        <p14:creationId xmlns:p14="http://schemas.microsoft.com/office/powerpoint/2010/main" val="3387602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1EA85C-FC3E-A3EC-06C7-44B59F534B37}"/>
              </a:ext>
            </a:extLst>
          </p:cNvPr>
          <p:cNvSpPr>
            <a:spLocks noGrp="1"/>
          </p:cNvSpPr>
          <p:nvPr>
            <p:ph type="title"/>
          </p:nvPr>
        </p:nvSpPr>
        <p:spPr>
          <a:xfrm>
            <a:off x="838200" y="365125"/>
            <a:ext cx="10515600" cy="157389"/>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B1249A92-813D-7A1B-3FA7-28138FE9E6DD}"/>
              </a:ext>
            </a:extLst>
          </p:cNvPr>
          <p:cNvSpPr>
            <a:spLocks noGrp="1"/>
          </p:cNvSpPr>
          <p:nvPr>
            <p:ph idx="1"/>
          </p:nvPr>
        </p:nvSpPr>
        <p:spPr>
          <a:xfrm>
            <a:off x="838200" y="905069"/>
            <a:ext cx="6616959" cy="5271894"/>
          </a:xfrm>
        </p:spPr>
        <p:txBody>
          <a:bodyPr>
            <a:normAutofit fontScale="92500" lnSpcReduction="10000"/>
          </a:bodyPr>
          <a:lstStyle/>
          <a:p>
            <a:pPr>
              <a:buFont typeface="Wingdings" panose="05000000000000000000" pitchFamily="2" charset="2"/>
              <a:buChar char="v"/>
            </a:pPr>
            <a:r>
              <a:rPr lang="tr-TR" sz="2400" b="1" i="0" dirty="0">
                <a:solidFill>
                  <a:srgbClr val="333333"/>
                </a:solidFill>
                <a:effectLst/>
              </a:rPr>
              <a:t>Temel İdrar Kültürleri</a:t>
            </a:r>
          </a:p>
          <a:p>
            <a:pPr>
              <a:buFont typeface="Wingdings" panose="05000000000000000000" pitchFamily="2" charset="2"/>
              <a:buChar char="v"/>
            </a:pPr>
            <a:r>
              <a:rPr lang="tr-TR" sz="2000" dirty="0"/>
              <a:t>Elde edilen 487 temel idrar kültüründen 377'si (%77) pozitifti. Bunlar arasında E </a:t>
            </a:r>
            <a:r>
              <a:rPr lang="tr-TR" sz="2000" dirty="0" err="1"/>
              <a:t>coli</a:t>
            </a:r>
            <a:r>
              <a:rPr lang="tr-TR" sz="2000" dirty="0"/>
              <a:t>, </a:t>
            </a:r>
            <a:r>
              <a:rPr lang="tr-TR" sz="2000" dirty="0" err="1"/>
              <a:t>Klebsiella</a:t>
            </a:r>
            <a:r>
              <a:rPr lang="tr-TR" sz="2000" dirty="0"/>
              <a:t> türleri, </a:t>
            </a:r>
            <a:r>
              <a:rPr lang="tr-TR" sz="2000" dirty="0" err="1"/>
              <a:t>Enterococcus</a:t>
            </a:r>
            <a:r>
              <a:rPr lang="tr-TR" sz="2000" dirty="0"/>
              <a:t> türleri ve Proteus türleri baskındı. 2 tedavi grubunda epidemiyolojide anlamlı fark yoktu. </a:t>
            </a:r>
          </a:p>
          <a:p>
            <a:pPr>
              <a:buFont typeface="Wingdings" panose="05000000000000000000" pitchFamily="2" charset="2"/>
              <a:buChar char="v"/>
            </a:pPr>
            <a:r>
              <a:rPr lang="tr-TR" sz="2000" dirty="0" err="1"/>
              <a:t>Petah-Tiqva'daki</a:t>
            </a:r>
            <a:r>
              <a:rPr lang="tr-TR" sz="2000" dirty="0"/>
              <a:t> E </a:t>
            </a:r>
            <a:r>
              <a:rPr lang="tr-TR" sz="2000" dirty="0" err="1"/>
              <a:t>coli</a:t>
            </a:r>
            <a:r>
              <a:rPr lang="tr-TR" sz="2000" dirty="0"/>
              <a:t> izolatları arasında başlangıçtaki antibiyotik direnci arttı, ancak farklılıklar istatistiksel olarak anlamlı değildi. Orada randomize edilen hastalarda daha yüksek genişletilmiş spektrumlu beta-laktamaz ve/veya </a:t>
            </a:r>
            <a:r>
              <a:rPr lang="tr-TR" sz="2000" dirty="0" err="1"/>
              <a:t>florokinolon</a:t>
            </a:r>
            <a:r>
              <a:rPr lang="tr-TR" sz="2000" dirty="0"/>
              <a:t> direnci oranları vardı . </a:t>
            </a:r>
          </a:p>
          <a:p>
            <a:pPr>
              <a:buFont typeface="Wingdings" panose="05000000000000000000" pitchFamily="2" charset="2"/>
              <a:buChar char="v"/>
            </a:pPr>
            <a:r>
              <a:rPr lang="tr-TR" sz="2000" dirty="0"/>
              <a:t>Yine de yalnızca Lodz, Polonya'da (</a:t>
            </a:r>
            <a:r>
              <a:rPr lang="tr-TR" sz="2000" dirty="0" err="1"/>
              <a:t>nitrofuran</a:t>
            </a:r>
            <a:r>
              <a:rPr lang="tr-TR" sz="2000" dirty="0"/>
              <a:t> türevlerinin reçetesiz satıldığı ), E </a:t>
            </a:r>
            <a:r>
              <a:rPr lang="tr-TR" sz="2000" dirty="0" err="1"/>
              <a:t>coli</a:t>
            </a:r>
            <a:r>
              <a:rPr lang="tr-TR" sz="2000" dirty="0"/>
              <a:t> izolatları arasında </a:t>
            </a:r>
            <a:r>
              <a:rPr lang="tr-TR" sz="2000" dirty="0" err="1"/>
              <a:t>nitrofurantoine</a:t>
            </a:r>
            <a:r>
              <a:rPr lang="tr-TR" sz="2000" dirty="0"/>
              <a:t> karşı temel direnç saptandı (P =  .004). Lodz bölgesi ayrıca çalışmanın başlangıçta </a:t>
            </a:r>
            <a:r>
              <a:rPr lang="tr-TR" sz="2000" dirty="0" err="1"/>
              <a:t>fosfomisine</a:t>
            </a:r>
            <a:r>
              <a:rPr lang="tr-TR" sz="2000" dirty="0"/>
              <a:t> dirençli tek E </a:t>
            </a:r>
            <a:r>
              <a:rPr lang="tr-TR" sz="2000" dirty="0" err="1"/>
              <a:t>coli</a:t>
            </a:r>
            <a:r>
              <a:rPr lang="tr-TR" sz="2000" dirty="0"/>
              <a:t> suşuna sahipti. </a:t>
            </a:r>
          </a:p>
          <a:p>
            <a:pPr>
              <a:buFont typeface="Wingdings" panose="05000000000000000000" pitchFamily="2" charset="2"/>
              <a:buChar char="v"/>
            </a:pPr>
            <a:r>
              <a:rPr lang="tr-TR" sz="2000" dirty="0"/>
              <a:t>Tersine, yalnızca Cenevre'de , sırasıyla </a:t>
            </a:r>
            <a:r>
              <a:rPr lang="tr-TR" sz="2000" dirty="0" err="1"/>
              <a:t>nitrofurantoin</a:t>
            </a:r>
            <a:r>
              <a:rPr lang="tr-TR" sz="2000" dirty="0"/>
              <a:t> ve </a:t>
            </a:r>
            <a:r>
              <a:rPr lang="tr-TR" sz="2000" dirty="0" err="1"/>
              <a:t>fosfomisine</a:t>
            </a:r>
            <a:r>
              <a:rPr lang="tr-TR" sz="2000" dirty="0"/>
              <a:t> dirençli 10 suştan 3'ü (%30) ve 10 suştan 2'si (%20) ile </a:t>
            </a:r>
            <a:r>
              <a:rPr lang="tr-TR" sz="2000" dirty="0" err="1"/>
              <a:t>Klebsiella</a:t>
            </a:r>
            <a:r>
              <a:rPr lang="tr-TR" sz="2000" dirty="0"/>
              <a:t> türleri arasında saptanan çalışma ilaçlarına herhangi bir temel direnç vardı.</a:t>
            </a:r>
          </a:p>
        </p:txBody>
      </p:sp>
      <p:pic>
        <p:nvPicPr>
          <p:cNvPr id="5" name="Resim 4">
            <a:extLst>
              <a:ext uri="{FF2B5EF4-FFF2-40B4-BE49-F238E27FC236}">
                <a16:creationId xmlns:a16="http://schemas.microsoft.com/office/drawing/2014/main" id="{9B412A44-2DA4-AEA3-82EC-9534F0CB0A0E}"/>
              </a:ext>
            </a:extLst>
          </p:cNvPr>
          <p:cNvPicPr>
            <a:picLocks noChangeAspect="1"/>
          </p:cNvPicPr>
          <p:nvPr/>
        </p:nvPicPr>
        <p:blipFill>
          <a:blip r:embed="rId2"/>
          <a:stretch>
            <a:fillRect/>
          </a:stretch>
        </p:blipFill>
        <p:spPr>
          <a:xfrm>
            <a:off x="7630303" y="214312"/>
            <a:ext cx="4171950" cy="642937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Mürekkep 3">
                <a:extLst>
                  <a:ext uri="{FF2B5EF4-FFF2-40B4-BE49-F238E27FC236}">
                    <a16:creationId xmlns:a16="http://schemas.microsoft.com/office/drawing/2014/main" id="{8BAFD21D-EAC9-C3C9-8A15-4EC7034A6C37}"/>
                  </a:ext>
                </a:extLst>
              </p14:cNvPr>
              <p14:cNvContentPartPr/>
              <p14:nvPr/>
            </p14:nvContentPartPr>
            <p14:xfrm>
              <a:off x="7688072" y="1716502"/>
              <a:ext cx="904320" cy="10440"/>
            </p14:xfrm>
          </p:contentPart>
        </mc:Choice>
        <mc:Fallback xmlns="">
          <p:pic>
            <p:nvPicPr>
              <p:cNvPr id="4" name="Mürekkep 3">
                <a:extLst>
                  <a:ext uri="{FF2B5EF4-FFF2-40B4-BE49-F238E27FC236}">
                    <a16:creationId xmlns:a16="http://schemas.microsoft.com/office/drawing/2014/main" id="{8BAFD21D-EAC9-C3C9-8A15-4EC7034A6C37}"/>
                  </a:ext>
                </a:extLst>
              </p:cNvPr>
              <p:cNvPicPr/>
              <p:nvPr/>
            </p:nvPicPr>
            <p:blipFill>
              <a:blip r:embed="rId4"/>
              <a:stretch>
                <a:fillRect/>
              </a:stretch>
            </p:blipFill>
            <p:spPr>
              <a:xfrm>
                <a:off x="7634432" y="1608502"/>
                <a:ext cx="1011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Mürekkep 5">
                <a:extLst>
                  <a:ext uri="{FF2B5EF4-FFF2-40B4-BE49-F238E27FC236}">
                    <a16:creationId xmlns:a16="http://schemas.microsoft.com/office/drawing/2014/main" id="{F4E90811-CCE1-A41B-A910-7F5240654433}"/>
                  </a:ext>
                </a:extLst>
              </p14:cNvPr>
              <p14:cNvContentPartPr/>
              <p14:nvPr/>
            </p14:nvContentPartPr>
            <p14:xfrm>
              <a:off x="7679072" y="3004222"/>
              <a:ext cx="838800" cy="38520"/>
            </p14:xfrm>
          </p:contentPart>
        </mc:Choice>
        <mc:Fallback xmlns="">
          <p:pic>
            <p:nvPicPr>
              <p:cNvPr id="6" name="Mürekkep 5">
                <a:extLst>
                  <a:ext uri="{FF2B5EF4-FFF2-40B4-BE49-F238E27FC236}">
                    <a16:creationId xmlns:a16="http://schemas.microsoft.com/office/drawing/2014/main" id="{F4E90811-CCE1-A41B-A910-7F5240654433}"/>
                  </a:ext>
                </a:extLst>
              </p:cNvPr>
              <p:cNvPicPr/>
              <p:nvPr/>
            </p:nvPicPr>
            <p:blipFill>
              <a:blip r:embed="rId6"/>
              <a:stretch>
                <a:fillRect/>
              </a:stretch>
            </p:blipFill>
            <p:spPr>
              <a:xfrm>
                <a:off x="7625072" y="2896222"/>
                <a:ext cx="946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Mürekkep 6">
                <a:extLst>
                  <a:ext uri="{FF2B5EF4-FFF2-40B4-BE49-F238E27FC236}">
                    <a16:creationId xmlns:a16="http://schemas.microsoft.com/office/drawing/2014/main" id="{1248A6D7-2588-18D2-BD8B-4CF588536A21}"/>
                  </a:ext>
                </a:extLst>
              </p14:cNvPr>
              <p14:cNvContentPartPr/>
              <p14:nvPr/>
            </p14:nvContentPartPr>
            <p14:xfrm>
              <a:off x="7688072" y="4329022"/>
              <a:ext cx="792360" cy="10080"/>
            </p14:xfrm>
          </p:contentPart>
        </mc:Choice>
        <mc:Fallback xmlns="">
          <p:pic>
            <p:nvPicPr>
              <p:cNvPr id="7" name="Mürekkep 6">
                <a:extLst>
                  <a:ext uri="{FF2B5EF4-FFF2-40B4-BE49-F238E27FC236}">
                    <a16:creationId xmlns:a16="http://schemas.microsoft.com/office/drawing/2014/main" id="{1248A6D7-2588-18D2-BD8B-4CF588536A21}"/>
                  </a:ext>
                </a:extLst>
              </p:cNvPr>
              <p:cNvPicPr/>
              <p:nvPr/>
            </p:nvPicPr>
            <p:blipFill>
              <a:blip r:embed="rId8"/>
              <a:stretch>
                <a:fillRect/>
              </a:stretch>
            </p:blipFill>
            <p:spPr>
              <a:xfrm>
                <a:off x="7634432" y="4221382"/>
                <a:ext cx="900000" cy="225720"/>
              </a:xfrm>
              <a:prstGeom prst="rect">
                <a:avLst/>
              </a:prstGeom>
            </p:spPr>
          </p:pic>
        </mc:Fallback>
      </mc:AlternateContent>
    </p:spTree>
    <p:extLst>
      <p:ext uri="{BB962C8B-B14F-4D97-AF65-F5344CB8AC3E}">
        <p14:creationId xmlns:p14="http://schemas.microsoft.com/office/powerpoint/2010/main" val="337902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69760B-8D7F-F86C-1289-B3C160B4AB5A}"/>
              </a:ext>
            </a:extLst>
          </p:cNvPr>
          <p:cNvSpPr>
            <a:spLocks noGrp="1"/>
          </p:cNvSpPr>
          <p:nvPr>
            <p:ph type="title"/>
          </p:nvPr>
        </p:nvSpPr>
        <p:spPr>
          <a:xfrm>
            <a:off x="838200" y="503852"/>
            <a:ext cx="10515600" cy="1091683"/>
          </a:xfrm>
        </p:spPr>
        <p:txBody>
          <a:bodyPr>
            <a:normAutofit/>
          </a:bodyPr>
          <a:lstStyle/>
          <a:p>
            <a:r>
              <a:rPr lang="tr-TR" sz="3200" b="1" i="0" dirty="0">
                <a:solidFill>
                  <a:srgbClr val="333333"/>
                </a:solidFill>
                <a:effectLst/>
                <a:latin typeface="Guardian TextSans Web"/>
              </a:rPr>
              <a:t>Klinik Sonuçlar</a:t>
            </a:r>
            <a:endParaRPr lang="tr-TR" sz="3200" dirty="0"/>
          </a:p>
        </p:txBody>
      </p:sp>
      <p:sp>
        <p:nvSpPr>
          <p:cNvPr id="3" name="İçerik Yer Tutucusu 2">
            <a:extLst>
              <a:ext uri="{FF2B5EF4-FFF2-40B4-BE49-F238E27FC236}">
                <a16:creationId xmlns:a16="http://schemas.microsoft.com/office/drawing/2014/main" id="{1F76ED5F-87DB-8A46-6623-C61C696C3901}"/>
              </a:ext>
            </a:extLst>
          </p:cNvPr>
          <p:cNvSpPr>
            <a:spLocks noGrp="1"/>
          </p:cNvSpPr>
          <p:nvPr>
            <p:ph idx="1"/>
          </p:nvPr>
        </p:nvSpPr>
        <p:spPr>
          <a:xfrm>
            <a:off x="838201" y="1595535"/>
            <a:ext cx="5484753" cy="4599992"/>
          </a:xfrm>
        </p:spPr>
        <p:txBody>
          <a:bodyPr>
            <a:normAutofit/>
          </a:bodyPr>
          <a:lstStyle/>
          <a:p>
            <a:pPr marL="0" indent="0">
              <a:buNone/>
            </a:pPr>
            <a:r>
              <a:rPr lang="tr-TR" sz="2000" b="1" i="0" dirty="0">
                <a:solidFill>
                  <a:srgbClr val="333333"/>
                </a:solidFill>
                <a:effectLst/>
              </a:rPr>
              <a:t>     Klinik Yanıt </a:t>
            </a:r>
          </a:p>
          <a:p>
            <a:pPr>
              <a:buFont typeface="Wingdings" panose="05000000000000000000" pitchFamily="2" charset="2"/>
              <a:buChar char="v"/>
            </a:pPr>
            <a:r>
              <a:rPr lang="tr-TR" sz="2000" b="0" i="0" dirty="0">
                <a:solidFill>
                  <a:srgbClr val="333333"/>
                </a:solidFill>
                <a:effectLst/>
              </a:rPr>
              <a:t>Tedavinin tamamlanmasından 28 gün sonra, </a:t>
            </a:r>
            <a:r>
              <a:rPr lang="tr-TR" sz="2000" b="0" i="0" dirty="0" err="1">
                <a:solidFill>
                  <a:srgbClr val="333333"/>
                </a:solidFill>
                <a:effectLst/>
              </a:rPr>
              <a:t>nitrofurantoin</a:t>
            </a:r>
            <a:r>
              <a:rPr lang="tr-TR" sz="2000" b="0" i="0" dirty="0">
                <a:solidFill>
                  <a:srgbClr val="333333"/>
                </a:solidFill>
                <a:effectLst/>
              </a:rPr>
              <a:t> alan 244 hastanın 171'i (%70) klinik çözünürlüğü korurken, </a:t>
            </a:r>
            <a:r>
              <a:rPr lang="tr-TR" sz="2000" b="0" i="0" dirty="0" err="1">
                <a:solidFill>
                  <a:srgbClr val="333333"/>
                </a:solidFill>
                <a:effectLst/>
              </a:rPr>
              <a:t>fosfomisin</a:t>
            </a:r>
            <a:r>
              <a:rPr lang="tr-TR" sz="2000" b="0" i="0" dirty="0">
                <a:solidFill>
                  <a:srgbClr val="333333"/>
                </a:solidFill>
                <a:effectLst/>
              </a:rPr>
              <a:t> alan 241 hastanın 139'u (%58) (fark, %12 </a:t>
            </a:r>
            <a:r>
              <a:rPr lang="tr-TR" sz="2000" b="0" i="1" dirty="0">
                <a:solidFill>
                  <a:srgbClr val="333333"/>
                </a:solidFill>
                <a:effectLst/>
              </a:rPr>
              <a:t>P</a:t>
            </a:r>
            <a:r>
              <a:rPr lang="tr-TR" sz="2000" b="0" i="0" dirty="0">
                <a:solidFill>
                  <a:srgbClr val="333333"/>
                </a:solidFill>
                <a:effectLst/>
              </a:rPr>
              <a:t>  = .004 ). 28 randomize hasta (%6) için veriler eksikti ve takibi tamamlayan 15 hasta (%3) "belirsiz" klinik yanıt verdi.</a:t>
            </a:r>
          </a:p>
          <a:p>
            <a:pPr>
              <a:buFont typeface="Wingdings" panose="05000000000000000000" pitchFamily="2" charset="2"/>
              <a:buChar char="v"/>
            </a:pPr>
            <a:r>
              <a:rPr lang="tr-TR" sz="2000" b="0" i="0" dirty="0">
                <a:solidFill>
                  <a:srgbClr val="333333"/>
                </a:solidFill>
                <a:effectLst/>
              </a:rPr>
              <a:t>Tedavinin tamamlanmasından sonraki 14 günün erken noktasındaki klinik yanıt da gruplar arasında önemli ölçüde farklılık gösterdi; </a:t>
            </a:r>
            <a:r>
              <a:rPr lang="tr-TR" sz="2000" b="0" i="0" dirty="0" err="1">
                <a:solidFill>
                  <a:srgbClr val="333333"/>
                </a:solidFill>
                <a:effectLst/>
              </a:rPr>
              <a:t>nitrofurantoin</a:t>
            </a:r>
            <a:r>
              <a:rPr lang="tr-TR" sz="2000" b="0" i="0" dirty="0">
                <a:solidFill>
                  <a:srgbClr val="333333"/>
                </a:solidFill>
                <a:effectLst/>
              </a:rPr>
              <a:t> alan 247 hastanın 184'ü (%75) ve </a:t>
            </a:r>
            <a:r>
              <a:rPr lang="tr-TR" sz="2000" b="0" i="0" dirty="0" err="1">
                <a:solidFill>
                  <a:srgbClr val="333333"/>
                </a:solidFill>
                <a:effectLst/>
              </a:rPr>
              <a:t>fosfomisin</a:t>
            </a:r>
            <a:r>
              <a:rPr lang="tr-TR" sz="2000" b="0" i="0" dirty="0">
                <a:solidFill>
                  <a:srgbClr val="333333"/>
                </a:solidFill>
                <a:effectLst/>
              </a:rPr>
              <a:t> alan 247 hastanın 162'si (%66) (fark, %9 </a:t>
            </a:r>
            <a:r>
              <a:rPr lang="tr-TR" sz="2000" b="0" i="1" dirty="0">
                <a:solidFill>
                  <a:srgbClr val="333333"/>
                </a:solidFill>
                <a:effectLst/>
              </a:rPr>
              <a:t>P</a:t>
            </a:r>
            <a:r>
              <a:rPr lang="tr-TR" sz="2000" b="0" i="0" dirty="0">
                <a:solidFill>
                  <a:srgbClr val="333333"/>
                </a:solidFill>
                <a:effectLst/>
              </a:rPr>
              <a:t>  = .03).</a:t>
            </a:r>
            <a:endParaRPr lang="tr-TR" sz="2000" dirty="0"/>
          </a:p>
        </p:txBody>
      </p:sp>
      <p:pic>
        <p:nvPicPr>
          <p:cNvPr id="8" name="Resim 7">
            <a:extLst>
              <a:ext uri="{FF2B5EF4-FFF2-40B4-BE49-F238E27FC236}">
                <a16:creationId xmlns:a16="http://schemas.microsoft.com/office/drawing/2014/main" id="{FCAC4FE1-A958-44FD-446C-C4010D30977E}"/>
              </a:ext>
            </a:extLst>
          </p:cNvPr>
          <p:cNvPicPr>
            <a:picLocks noChangeAspect="1"/>
          </p:cNvPicPr>
          <p:nvPr/>
        </p:nvPicPr>
        <p:blipFill>
          <a:blip r:embed="rId2"/>
          <a:stretch>
            <a:fillRect/>
          </a:stretch>
        </p:blipFill>
        <p:spPr>
          <a:xfrm>
            <a:off x="6232035" y="1747255"/>
            <a:ext cx="5880795" cy="3169978"/>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Mürekkep 9">
                <a:extLst>
                  <a:ext uri="{FF2B5EF4-FFF2-40B4-BE49-F238E27FC236}">
                    <a16:creationId xmlns:a16="http://schemas.microsoft.com/office/drawing/2014/main" id="{BC31F2DD-A3B7-2314-A777-ADD325E213CD}"/>
                  </a:ext>
                </a:extLst>
              </p14:cNvPr>
              <p14:cNvContentPartPr/>
              <p14:nvPr/>
            </p14:nvContentPartPr>
            <p14:xfrm>
              <a:off x="6381632" y="2957033"/>
              <a:ext cx="5672520" cy="68400"/>
            </p14:xfrm>
          </p:contentPart>
        </mc:Choice>
        <mc:Fallback xmlns="">
          <p:pic>
            <p:nvPicPr>
              <p:cNvPr id="10" name="Mürekkep 9">
                <a:extLst>
                  <a:ext uri="{FF2B5EF4-FFF2-40B4-BE49-F238E27FC236}">
                    <a16:creationId xmlns:a16="http://schemas.microsoft.com/office/drawing/2014/main" id="{BC31F2DD-A3B7-2314-A777-ADD325E213CD}"/>
                  </a:ext>
                </a:extLst>
              </p:cNvPr>
              <p:cNvPicPr/>
              <p:nvPr/>
            </p:nvPicPr>
            <p:blipFill>
              <a:blip r:embed="rId4"/>
              <a:stretch>
                <a:fillRect/>
              </a:stretch>
            </p:blipFill>
            <p:spPr>
              <a:xfrm>
                <a:off x="6327632" y="2849033"/>
                <a:ext cx="57801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Mürekkep 11">
                <a:extLst>
                  <a:ext uri="{FF2B5EF4-FFF2-40B4-BE49-F238E27FC236}">
                    <a16:creationId xmlns:a16="http://schemas.microsoft.com/office/drawing/2014/main" id="{B5E032D5-DE81-56F3-B235-58150FE8B209}"/>
                  </a:ext>
                </a:extLst>
              </p14:cNvPr>
              <p14:cNvContentPartPr/>
              <p14:nvPr/>
            </p14:nvContentPartPr>
            <p14:xfrm>
              <a:off x="7269032" y="3964313"/>
              <a:ext cx="204840" cy="10800"/>
            </p14:xfrm>
          </p:contentPart>
        </mc:Choice>
        <mc:Fallback xmlns="">
          <p:pic>
            <p:nvPicPr>
              <p:cNvPr id="12" name="Mürekkep 11">
                <a:extLst>
                  <a:ext uri="{FF2B5EF4-FFF2-40B4-BE49-F238E27FC236}">
                    <a16:creationId xmlns:a16="http://schemas.microsoft.com/office/drawing/2014/main" id="{B5E032D5-DE81-56F3-B235-58150FE8B209}"/>
                  </a:ext>
                </a:extLst>
              </p:cNvPr>
              <p:cNvPicPr/>
              <p:nvPr/>
            </p:nvPicPr>
            <p:blipFill>
              <a:blip r:embed="rId6"/>
              <a:stretch>
                <a:fillRect/>
              </a:stretch>
            </p:blipFill>
            <p:spPr>
              <a:xfrm>
                <a:off x="7215392" y="3856673"/>
                <a:ext cx="312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Mürekkep 12">
                <a:extLst>
                  <a:ext uri="{FF2B5EF4-FFF2-40B4-BE49-F238E27FC236}">
                    <a16:creationId xmlns:a16="http://schemas.microsoft.com/office/drawing/2014/main" id="{388ED37B-2054-C28F-D8D5-E44D308925F9}"/>
                  </a:ext>
                </a:extLst>
              </p14:cNvPr>
              <p14:cNvContentPartPr/>
              <p14:nvPr/>
            </p14:nvContentPartPr>
            <p14:xfrm>
              <a:off x="7306112" y="2788913"/>
              <a:ext cx="167760" cy="19080"/>
            </p14:xfrm>
          </p:contentPart>
        </mc:Choice>
        <mc:Fallback xmlns="">
          <p:pic>
            <p:nvPicPr>
              <p:cNvPr id="13" name="Mürekkep 12">
                <a:extLst>
                  <a:ext uri="{FF2B5EF4-FFF2-40B4-BE49-F238E27FC236}">
                    <a16:creationId xmlns:a16="http://schemas.microsoft.com/office/drawing/2014/main" id="{388ED37B-2054-C28F-D8D5-E44D308925F9}"/>
                  </a:ext>
                </a:extLst>
              </p:cNvPr>
              <p:cNvPicPr/>
              <p:nvPr/>
            </p:nvPicPr>
            <p:blipFill>
              <a:blip r:embed="rId8"/>
              <a:stretch>
                <a:fillRect/>
              </a:stretch>
            </p:blipFill>
            <p:spPr>
              <a:xfrm>
                <a:off x="7252472" y="2680913"/>
                <a:ext cx="2754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Mürekkep 15">
                <a:extLst>
                  <a:ext uri="{FF2B5EF4-FFF2-40B4-BE49-F238E27FC236}">
                    <a16:creationId xmlns:a16="http://schemas.microsoft.com/office/drawing/2014/main" id="{4F993C1D-55C5-ED70-31A4-93070D95D56E}"/>
                  </a:ext>
                </a:extLst>
              </p14:cNvPr>
              <p14:cNvContentPartPr/>
              <p14:nvPr/>
            </p14:nvContentPartPr>
            <p14:xfrm>
              <a:off x="6381632" y="4161233"/>
              <a:ext cx="5700600" cy="93960"/>
            </p14:xfrm>
          </p:contentPart>
        </mc:Choice>
        <mc:Fallback xmlns="">
          <p:pic>
            <p:nvPicPr>
              <p:cNvPr id="16" name="Mürekkep 15">
                <a:extLst>
                  <a:ext uri="{FF2B5EF4-FFF2-40B4-BE49-F238E27FC236}">
                    <a16:creationId xmlns:a16="http://schemas.microsoft.com/office/drawing/2014/main" id="{4F993C1D-55C5-ED70-31A4-93070D95D56E}"/>
                  </a:ext>
                </a:extLst>
              </p:cNvPr>
              <p:cNvPicPr/>
              <p:nvPr/>
            </p:nvPicPr>
            <p:blipFill>
              <a:blip r:embed="rId10"/>
              <a:stretch>
                <a:fillRect/>
              </a:stretch>
            </p:blipFill>
            <p:spPr>
              <a:xfrm>
                <a:off x="6327632" y="4053593"/>
                <a:ext cx="58082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Mürekkep 18">
                <a:extLst>
                  <a:ext uri="{FF2B5EF4-FFF2-40B4-BE49-F238E27FC236}">
                    <a16:creationId xmlns:a16="http://schemas.microsoft.com/office/drawing/2014/main" id="{094E924E-5FD7-C72D-6FD1-A929A8664B3D}"/>
                  </a:ext>
                </a:extLst>
              </p14:cNvPr>
              <p14:cNvContentPartPr/>
              <p14:nvPr/>
            </p14:nvContentPartPr>
            <p14:xfrm>
              <a:off x="9264872" y="4133153"/>
              <a:ext cx="428760" cy="66600"/>
            </p14:xfrm>
          </p:contentPart>
        </mc:Choice>
        <mc:Fallback xmlns="">
          <p:pic>
            <p:nvPicPr>
              <p:cNvPr id="19" name="Mürekkep 18">
                <a:extLst>
                  <a:ext uri="{FF2B5EF4-FFF2-40B4-BE49-F238E27FC236}">
                    <a16:creationId xmlns:a16="http://schemas.microsoft.com/office/drawing/2014/main" id="{094E924E-5FD7-C72D-6FD1-A929A8664B3D}"/>
                  </a:ext>
                </a:extLst>
              </p:cNvPr>
              <p:cNvPicPr/>
              <p:nvPr/>
            </p:nvPicPr>
            <p:blipFill>
              <a:blip r:embed="rId12"/>
              <a:stretch>
                <a:fillRect/>
              </a:stretch>
            </p:blipFill>
            <p:spPr>
              <a:xfrm>
                <a:off x="9211232" y="4025153"/>
                <a:ext cx="536400" cy="282240"/>
              </a:xfrm>
              <a:prstGeom prst="rect">
                <a:avLst/>
              </a:prstGeom>
            </p:spPr>
          </p:pic>
        </mc:Fallback>
      </mc:AlternateContent>
    </p:spTree>
    <p:extLst>
      <p:ext uri="{BB962C8B-B14F-4D97-AF65-F5344CB8AC3E}">
        <p14:creationId xmlns:p14="http://schemas.microsoft.com/office/powerpoint/2010/main" val="187926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F0B1E8-2CC8-099E-B134-46F9E6515F0A}"/>
              </a:ext>
            </a:extLst>
          </p:cNvPr>
          <p:cNvSpPr>
            <a:spLocks noGrp="1"/>
          </p:cNvSpPr>
          <p:nvPr>
            <p:ph type="title"/>
          </p:nvPr>
        </p:nvSpPr>
        <p:spPr/>
        <p:txBody>
          <a:bodyPr/>
          <a:lstStyle/>
          <a:p>
            <a:r>
              <a:rPr lang="tr-TR" b="0" i="0" dirty="0">
                <a:effectLst/>
                <a:latin typeface="Guardian TextSans Web"/>
              </a:rPr>
              <a:t>Giriş</a:t>
            </a:r>
            <a:endParaRPr lang="tr-TR" dirty="0"/>
          </a:p>
        </p:txBody>
      </p:sp>
      <p:sp>
        <p:nvSpPr>
          <p:cNvPr id="3" name="İçerik Yer Tutucusu 2">
            <a:extLst>
              <a:ext uri="{FF2B5EF4-FFF2-40B4-BE49-F238E27FC236}">
                <a16:creationId xmlns:a16="http://schemas.microsoft.com/office/drawing/2014/main" id="{8D1DCB3E-2FE9-6D7C-0480-72CE8EC37ABF}"/>
              </a:ext>
            </a:extLst>
          </p:cNvPr>
          <p:cNvSpPr>
            <a:spLocks noGrp="1"/>
          </p:cNvSpPr>
          <p:nvPr>
            <p:ph idx="1"/>
          </p:nvPr>
        </p:nvSpPr>
        <p:spPr>
          <a:xfrm>
            <a:off x="838200" y="1690687"/>
            <a:ext cx="10515600" cy="4271573"/>
          </a:xfrm>
        </p:spPr>
        <p:txBody>
          <a:bodyPr>
            <a:noAutofit/>
          </a:bodyPr>
          <a:lstStyle/>
          <a:p>
            <a:pPr>
              <a:lnSpc>
                <a:spcPct val="150000"/>
              </a:lnSpc>
              <a:buFont typeface="Wingdings" panose="05000000000000000000" pitchFamily="2" charset="2"/>
              <a:buChar char="v"/>
            </a:pPr>
            <a:r>
              <a:rPr lang="tr-TR" sz="2000" dirty="0"/>
              <a:t>Artan antimikrobiyal direnç göz önüne alındığında, komplike olmayan alt üriner sistem enfeksiyonlarının ( İYE) tedavisine yönelik kılavuzlar, 2010 yılında birinci basamak ajanlar olarak </a:t>
            </a:r>
            <a:r>
              <a:rPr lang="tr-TR" sz="2000" dirty="0" err="1"/>
              <a:t>nitrofurantoin</a:t>
            </a:r>
            <a:r>
              <a:rPr lang="tr-TR" sz="2000" dirty="0"/>
              <a:t> ve </a:t>
            </a:r>
            <a:r>
              <a:rPr lang="tr-TR" sz="2000" dirty="0" err="1"/>
              <a:t>fosfomisin</a:t>
            </a:r>
            <a:r>
              <a:rPr lang="tr-TR" sz="2000" dirty="0"/>
              <a:t> önerecek şekilde değiştirilmiştir ; kullanımları o zamandan beri katlanarak arttı. </a:t>
            </a:r>
          </a:p>
          <a:p>
            <a:pPr>
              <a:lnSpc>
                <a:spcPct val="150000"/>
              </a:lnSpc>
              <a:buFont typeface="Wingdings" panose="05000000000000000000" pitchFamily="2" charset="2"/>
              <a:buChar char="v"/>
            </a:pPr>
            <a:r>
              <a:rPr lang="tr-TR" sz="2000" dirty="0"/>
              <a:t>Bu antibiyotikler, sırasıyla 1953 ve 1971'de, ne randomizasyon ne de tedavi amaçlı (ITT) analizler gerektirmeyen, ilaç testi ve sonuç raporlama için daha az katı metodolojik standartların olduğu bir çağda ticarileştirildi. </a:t>
            </a:r>
          </a:p>
          <a:p>
            <a:pPr>
              <a:lnSpc>
                <a:spcPct val="150000"/>
              </a:lnSpc>
              <a:buFont typeface="Wingdings" panose="05000000000000000000" pitchFamily="2" charset="2"/>
              <a:buChar char="v"/>
            </a:pPr>
            <a:r>
              <a:rPr lang="tr-TR" sz="2000" dirty="0"/>
              <a:t>Bu nedenle, özellikle tek doz </a:t>
            </a:r>
            <a:r>
              <a:rPr lang="tr-TR" sz="2000" dirty="0" err="1"/>
              <a:t>fosfomisin</a:t>
            </a:r>
            <a:r>
              <a:rPr lang="tr-TR" sz="2000" dirty="0"/>
              <a:t> için klinik etkinliğe ilişkin belirsizlikler devam etmektedir.</a:t>
            </a:r>
          </a:p>
        </p:txBody>
      </p:sp>
    </p:spTree>
    <p:extLst>
      <p:ext uri="{BB962C8B-B14F-4D97-AF65-F5344CB8AC3E}">
        <p14:creationId xmlns:p14="http://schemas.microsoft.com/office/powerpoint/2010/main" val="352094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3AF79B-92D1-7885-B19A-B07C81A0075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B310F4E0-5406-F86F-785D-C4EEFC14091F}"/>
              </a:ext>
            </a:extLst>
          </p:cNvPr>
          <p:cNvSpPr>
            <a:spLocks noGrp="1"/>
          </p:cNvSpPr>
          <p:nvPr>
            <p:ph idx="1"/>
          </p:nvPr>
        </p:nvSpPr>
        <p:spPr/>
        <p:txBody>
          <a:bodyPr/>
          <a:lstStyle/>
          <a:p>
            <a:pPr algn="l">
              <a:buFont typeface="Wingdings" panose="05000000000000000000" pitchFamily="2" charset="2"/>
              <a:buChar char="v"/>
            </a:pPr>
            <a:r>
              <a:rPr lang="tr-TR" sz="2400" b="1" i="0" dirty="0">
                <a:solidFill>
                  <a:srgbClr val="333333"/>
                </a:solidFill>
                <a:effectLst/>
              </a:rPr>
              <a:t> Semptomların Süresi</a:t>
            </a:r>
          </a:p>
          <a:p>
            <a:pPr marL="0" indent="0" algn="l">
              <a:buNone/>
            </a:pPr>
            <a:r>
              <a:rPr lang="tr-TR" sz="2400" b="0" i="0" dirty="0" err="1">
                <a:solidFill>
                  <a:srgbClr val="333333"/>
                </a:solidFill>
                <a:effectLst/>
              </a:rPr>
              <a:t>Nitrofurantoin</a:t>
            </a:r>
            <a:r>
              <a:rPr lang="tr-TR" sz="2400" b="0" i="0" dirty="0">
                <a:solidFill>
                  <a:srgbClr val="333333"/>
                </a:solidFill>
                <a:effectLst/>
              </a:rPr>
              <a:t> alan kadınlarda ilk semptomların medyan süresi 1 gün           daha uzundu. </a:t>
            </a:r>
          </a:p>
          <a:p>
            <a:pPr algn="l">
              <a:buFont typeface="Wingdings" panose="05000000000000000000" pitchFamily="2" charset="2"/>
              <a:buChar char="v"/>
            </a:pPr>
            <a:r>
              <a:rPr lang="tr-TR" sz="2400" b="1" i="0" dirty="0">
                <a:solidFill>
                  <a:srgbClr val="333333"/>
                </a:solidFill>
                <a:effectLst/>
              </a:rPr>
              <a:t> Piyelonefrit ve Diğer Hastalıklar</a:t>
            </a:r>
          </a:p>
          <a:p>
            <a:pPr marL="0" indent="0" algn="l">
              <a:buNone/>
            </a:pPr>
            <a:r>
              <a:rPr lang="tr-TR" sz="2400" b="0" i="0" dirty="0">
                <a:solidFill>
                  <a:srgbClr val="333333"/>
                </a:solidFill>
                <a:effectLst/>
              </a:rPr>
              <a:t>Piyelonefrit gelişimi nadirdi. </a:t>
            </a:r>
            <a:r>
              <a:rPr lang="tr-TR" sz="2400" b="0" i="0" dirty="0" err="1">
                <a:solidFill>
                  <a:srgbClr val="333333"/>
                </a:solidFill>
                <a:effectLst/>
              </a:rPr>
              <a:t>Nitrofurantoin</a:t>
            </a:r>
            <a:r>
              <a:rPr lang="tr-TR" sz="2400" b="0" i="0" dirty="0">
                <a:solidFill>
                  <a:srgbClr val="333333"/>
                </a:solidFill>
                <a:effectLst/>
              </a:rPr>
              <a:t> ve </a:t>
            </a:r>
            <a:r>
              <a:rPr lang="tr-TR" sz="2400" b="0" i="0" dirty="0" err="1">
                <a:solidFill>
                  <a:srgbClr val="333333"/>
                </a:solidFill>
                <a:effectLst/>
              </a:rPr>
              <a:t>fosfomisin</a:t>
            </a:r>
            <a:r>
              <a:rPr lang="tr-TR" sz="2400" b="0" i="0" dirty="0">
                <a:solidFill>
                  <a:srgbClr val="333333"/>
                </a:solidFill>
                <a:effectLst/>
              </a:rPr>
              <a:t> gruplarında sırasıyla 246 kadından 1'inde (%0,4) ve 247 kadının 5'inde (%2) meydana geldi.</a:t>
            </a:r>
          </a:p>
          <a:p>
            <a:pPr algn="l"/>
            <a:endParaRPr lang="tr-TR" b="0" i="0" dirty="0">
              <a:solidFill>
                <a:srgbClr val="333333"/>
              </a:solidFill>
              <a:effectLst/>
              <a:latin typeface="Guardian TextSans Web"/>
            </a:endParaRPr>
          </a:p>
          <a:p>
            <a:pPr algn="l">
              <a:buFont typeface="Wingdings" panose="05000000000000000000" pitchFamily="2" charset="2"/>
              <a:buChar char="v"/>
            </a:pPr>
            <a:endParaRPr lang="tr-TR" b="0" i="0" dirty="0">
              <a:solidFill>
                <a:srgbClr val="333333"/>
              </a:solidFill>
              <a:effectLst/>
              <a:latin typeface="Guardian TextSans Web"/>
            </a:endParaRP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322932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E1E0CD-4B36-78D3-53E5-64CF56B70DC1}"/>
              </a:ext>
            </a:extLst>
          </p:cNvPr>
          <p:cNvSpPr>
            <a:spLocks noGrp="1"/>
          </p:cNvSpPr>
          <p:nvPr>
            <p:ph type="title"/>
          </p:nvPr>
        </p:nvSpPr>
        <p:spPr/>
        <p:txBody>
          <a:bodyPr>
            <a:normAutofit/>
          </a:bodyPr>
          <a:lstStyle/>
          <a:p>
            <a:r>
              <a:rPr lang="tr-TR" sz="3200" b="1" i="0" dirty="0">
                <a:solidFill>
                  <a:srgbClr val="333333"/>
                </a:solidFill>
                <a:effectLst/>
                <a:latin typeface="Guardian TextSans Web"/>
              </a:rPr>
              <a:t>Bakteriyolojik Sonuçlar</a:t>
            </a:r>
            <a:endParaRPr lang="tr-TR" sz="3200" dirty="0"/>
          </a:p>
        </p:txBody>
      </p:sp>
      <p:sp>
        <p:nvSpPr>
          <p:cNvPr id="3" name="İçerik Yer Tutucusu 2">
            <a:extLst>
              <a:ext uri="{FF2B5EF4-FFF2-40B4-BE49-F238E27FC236}">
                <a16:creationId xmlns:a16="http://schemas.microsoft.com/office/drawing/2014/main" id="{C3F4CCA9-329F-0BF1-0262-F0315D673104}"/>
              </a:ext>
            </a:extLst>
          </p:cNvPr>
          <p:cNvSpPr>
            <a:spLocks noGrp="1"/>
          </p:cNvSpPr>
          <p:nvPr>
            <p:ph idx="1"/>
          </p:nvPr>
        </p:nvSpPr>
        <p:spPr>
          <a:xfrm>
            <a:off x="838200" y="1825625"/>
            <a:ext cx="5487955" cy="4351338"/>
          </a:xfrm>
        </p:spPr>
        <p:txBody>
          <a:bodyPr/>
          <a:lstStyle/>
          <a:p>
            <a:pPr marL="0" indent="0">
              <a:buNone/>
            </a:pPr>
            <a:r>
              <a:rPr lang="tr-TR" b="0" i="0" dirty="0">
                <a:solidFill>
                  <a:srgbClr val="333333"/>
                </a:solidFill>
                <a:effectLst/>
                <a:latin typeface="Guardian TextSans Web"/>
              </a:rPr>
              <a:t>   </a:t>
            </a:r>
            <a:r>
              <a:rPr lang="tr-TR" sz="2000" b="1" i="0" dirty="0">
                <a:solidFill>
                  <a:srgbClr val="333333"/>
                </a:solidFill>
                <a:effectLst/>
              </a:rPr>
              <a:t>Bakteriyolojik Başarı</a:t>
            </a:r>
          </a:p>
          <a:p>
            <a:pPr>
              <a:buFont typeface="Wingdings" panose="05000000000000000000" pitchFamily="2" charset="2"/>
              <a:buChar char="v"/>
            </a:pPr>
            <a:r>
              <a:rPr lang="tr-TR" sz="2000" b="0" i="0" dirty="0">
                <a:solidFill>
                  <a:srgbClr val="333333"/>
                </a:solidFill>
                <a:effectLst/>
              </a:rPr>
              <a:t>Klinik yanıtta olduğu gibi, </a:t>
            </a:r>
            <a:r>
              <a:rPr lang="tr-TR" sz="2000" b="0" i="0" dirty="0" err="1">
                <a:solidFill>
                  <a:srgbClr val="333333"/>
                </a:solidFill>
                <a:effectLst/>
              </a:rPr>
              <a:t>nitrofurantoin</a:t>
            </a:r>
            <a:r>
              <a:rPr lang="tr-TR" sz="2000" b="0" i="0" dirty="0">
                <a:solidFill>
                  <a:srgbClr val="333333"/>
                </a:solidFill>
                <a:effectLst/>
              </a:rPr>
              <a:t> alan hastalar önemli ölçüde daha fazla bakteriyolojik başarıya sahipti</a:t>
            </a:r>
            <a:r>
              <a:rPr lang="tr-TR" sz="2000" dirty="0">
                <a:solidFill>
                  <a:srgbClr val="333333"/>
                </a:solidFill>
              </a:rPr>
              <a:t>;</a:t>
            </a:r>
            <a:endParaRPr lang="tr-TR" sz="2000" b="0" i="0" dirty="0">
              <a:solidFill>
                <a:srgbClr val="333333"/>
              </a:solidFill>
              <a:effectLst/>
            </a:endParaRPr>
          </a:p>
          <a:p>
            <a:pPr>
              <a:buFont typeface="Wingdings" panose="05000000000000000000" pitchFamily="2" charset="2"/>
              <a:buChar char="v"/>
            </a:pPr>
            <a:r>
              <a:rPr lang="tr-TR" sz="2000" dirty="0">
                <a:solidFill>
                  <a:srgbClr val="333333"/>
                </a:solidFill>
              </a:rPr>
              <a:t>14. günde,</a:t>
            </a:r>
            <a:r>
              <a:rPr lang="tr-TR" sz="2000" b="0" i="0" dirty="0">
                <a:solidFill>
                  <a:srgbClr val="333333"/>
                </a:solidFill>
                <a:effectLst/>
              </a:rPr>
              <a:t> pozitif başlangıç ​​kültürleri olanlar arasında, </a:t>
            </a:r>
            <a:r>
              <a:rPr lang="tr-TR" sz="2000" b="0" i="0" dirty="0" err="1">
                <a:solidFill>
                  <a:srgbClr val="333333"/>
                </a:solidFill>
                <a:effectLst/>
              </a:rPr>
              <a:t>nitrofurantoin</a:t>
            </a:r>
            <a:r>
              <a:rPr lang="tr-TR" sz="2000" b="0" i="0" dirty="0">
                <a:solidFill>
                  <a:srgbClr val="333333"/>
                </a:solidFill>
                <a:effectLst/>
              </a:rPr>
              <a:t> ve </a:t>
            </a:r>
            <a:r>
              <a:rPr lang="tr-TR" sz="2000" b="0" i="0" dirty="0" err="1">
                <a:solidFill>
                  <a:srgbClr val="333333"/>
                </a:solidFill>
                <a:effectLst/>
              </a:rPr>
              <a:t>fosfomisin</a:t>
            </a:r>
            <a:r>
              <a:rPr lang="tr-TR" sz="2000" b="0" i="0" dirty="0">
                <a:solidFill>
                  <a:srgbClr val="333333"/>
                </a:solidFill>
                <a:effectLst/>
              </a:rPr>
              <a:t> gruplarında sırasıyla 177 hastadan 146'sı (%82) ve 165 hastadan 121'i (%73) 14. günde nüks görmedi. ( fark, %9 </a:t>
            </a:r>
            <a:r>
              <a:rPr lang="tr-TR" sz="1400" b="0" i="0" dirty="0">
                <a:solidFill>
                  <a:srgbClr val="333333"/>
                </a:solidFill>
                <a:effectLst/>
                <a:latin typeface="Guardian TextSans Web"/>
              </a:rPr>
              <a:t> </a:t>
            </a:r>
            <a:r>
              <a:rPr lang="tr-TR" sz="2000" b="0" i="1" dirty="0">
                <a:solidFill>
                  <a:srgbClr val="333333"/>
                </a:solidFill>
                <a:effectLst/>
              </a:rPr>
              <a:t>P</a:t>
            </a:r>
            <a:r>
              <a:rPr lang="tr-TR" sz="2000" b="0" i="0" dirty="0">
                <a:solidFill>
                  <a:srgbClr val="333333"/>
                </a:solidFill>
                <a:effectLst/>
              </a:rPr>
              <a:t>  = .04 ).</a:t>
            </a:r>
          </a:p>
          <a:p>
            <a:pPr>
              <a:buFont typeface="Wingdings" panose="05000000000000000000" pitchFamily="2" charset="2"/>
              <a:buChar char="v"/>
            </a:pPr>
            <a:r>
              <a:rPr lang="tr-TR" sz="2000" b="0" i="0" dirty="0">
                <a:solidFill>
                  <a:srgbClr val="333333"/>
                </a:solidFill>
                <a:effectLst/>
              </a:rPr>
              <a:t>28. günde, her iki grup da başarıda genel bir düşüş gördüğünde, sırasıyla 175'in 129'u (%74) ve 163'ün 103'ü (%63) ile fark devam etti (fark, %11 P  = .04).</a:t>
            </a:r>
          </a:p>
          <a:p>
            <a:pPr>
              <a:buFont typeface="Wingdings" panose="05000000000000000000" pitchFamily="2" charset="2"/>
              <a:buChar char="v"/>
            </a:pPr>
            <a:endParaRPr lang="tr-TR" b="0" i="0" dirty="0">
              <a:solidFill>
                <a:srgbClr val="333333"/>
              </a:solidFill>
              <a:effectLst/>
              <a:latin typeface="Guardian TextSans Web"/>
            </a:endParaRPr>
          </a:p>
          <a:p>
            <a:pPr marL="0" indent="0">
              <a:buNone/>
            </a:pPr>
            <a:endParaRPr lang="tr-TR" dirty="0"/>
          </a:p>
        </p:txBody>
      </p:sp>
      <p:pic>
        <p:nvPicPr>
          <p:cNvPr id="5" name="Resim 4">
            <a:extLst>
              <a:ext uri="{FF2B5EF4-FFF2-40B4-BE49-F238E27FC236}">
                <a16:creationId xmlns:a16="http://schemas.microsoft.com/office/drawing/2014/main" id="{9E05FA5B-0B3A-C2BE-8227-D2504033918F}"/>
              </a:ext>
            </a:extLst>
          </p:cNvPr>
          <p:cNvPicPr>
            <a:picLocks noChangeAspect="1"/>
          </p:cNvPicPr>
          <p:nvPr/>
        </p:nvPicPr>
        <p:blipFill>
          <a:blip r:embed="rId2"/>
          <a:stretch>
            <a:fillRect/>
          </a:stretch>
        </p:blipFill>
        <p:spPr>
          <a:xfrm>
            <a:off x="6326155" y="2143320"/>
            <a:ext cx="5751698" cy="2811236"/>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Mürekkep 6">
                <a:extLst>
                  <a:ext uri="{FF2B5EF4-FFF2-40B4-BE49-F238E27FC236}">
                    <a16:creationId xmlns:a16="http://schemas.microsoft.com/office/drawing/2014/main" id="{B4F77A6B-5E4B-40AE-919F-94E77FBBA158}"/>
                  </a:ext>
                </a:extLst>
              </p14:cNvPr>
              <p14:cNvContentPartPr/>
              <p14:nvPr/>
            </p14:nvContentPartPr>
            <p14:xfrm>
              <a:off x="6521672" y="2415953"/>
              <a:ext cx="204480" cy="360"/>
            </p14:xfrm>
          </p:contentPart>
        </mc:Choice>
        <mc:Fallback xmlns="">
          <p:pic>
            <p:nvPicPr>
              <p:cNvPr id="7" name="Mürekkep 6">
                <a:extLst>
                  <a:ext uri="{FF2B5EF4-FFF2-40B4-BE49-F238E27FC236}">
                    <a16:creationId xmlns:a16="http://schemas.microsoft.com/office/drawing/2014/main" id="{B4F77A6B-5E4B-40AE-919F-94E77FBBA158}"/>
                  </a:ext>
                </a:extLst>
              </p:cNvPr>
              <p:cNvPicPr/>
              <p:nvPr/>
            </p:nvPicPr>
            <p:blipFill>
              <a:blip r:embed="rId4"/>
              <a:stretch>
                <a:fillRect/>
              </a:stretch>
            </p:blipFill>
            <p:spPr>
              <a:xfrm>
                <a:off x="6468032" y="2308313"/>
                <a:ext cx="312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Mürekkep 7">
                <a:extLst>
                  <a:ext uri="{FF2B5EF4-FFF2-40B4-BE49-F238E27FC236}">
                    <a16:creationId xmlns:a16="http://schemas.microsoft.com/office/drawing/2014/main" id="{C438AA9F-F041-8DF8-5995-957C4654D198}"/>
                  </a:ext>
                </a:extLst>
              </p14:cNvPr>
              <p14:cNvContentPartPr/>
              <p14:nvPr/>
            </p14:nvContentPartPr>
            <p14:xfrm>
              <a:off x="7650632" y="3713393"/>
              <a:ext cx="204840" cy="360"/>
            </p14:xfrm>
          </p:contentPart>
        </mc:Choice>
        <mc:Fallback xmlns="">
          <p:pic>
            <p:nvPicPr>
              <p:cNvPr id="8" name="Mürekkep 7">
                <a:extLst>
                  <a:ext uri="{FF2B5EF4-FFF2-40B4-BE49-F238E27FC236}">
                    <a16:creationId xmlns:a16="http://schemas.microsoft.com/office/drawing/2014/main" id="{C438AA9F-F041-8DF8-5995-957C4654D198}"/>
                  </a:ext>
                </a:extLst>
              </p:cNvPr>
              <p:cNvPicPr/>
              <p:nvPr/>
            </p:nvPicPr>
            <p:blipFill>
              <a:blip r:embed="rId4"/>
              <a:stretch>
                <a:fillRect/>
              </a:stretch>
            </p:blipFill>
            <p:spPr>
              <a:xfrm>
                <a:off x="7596992" y="3605753"/>
                <a:ext cx="312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Mürekkep 8">
                <a:extLst>
                  <a:ext uri="{FF2B5EF4-FFF2-40B4-BE49-F238E27FC236}">
                    <a16:creationId xmlns:a16="http://schemas.microsoft.com/office/drawing/2014/main" id="{4F56B7FC-96F5-0C5A-2C90-B923FE718066}"/>
                  </a:ext>
                </a:extLst>
              </p14:cNvPr>
              <p14:cNvContentPartPr/>
              <p14:nvPr/>
            </p14:nvContentPartPr>
            <p14:xfrm>
              <a:off x="8995592" y="2966753"/>
              <a:ext cx="138960" cy="20160"/>
            </p14:xfrm>
          </p:contentPart>
        </mc:Choice>
        <mc:Fallback xmlns="">
          <p:pic>
            <p:nvPicPr>
              <p:cNvPr id="9" name="Mürekkep 8">
                <a:extLst>
                  <a:ext uri="{FF2B5EF4-FFF2-40B4-BE49-F238E27FC236}">
                    <a16:creationId xmlns:a16="http://schemas.microsoft.com/office/drawing/2014/main" id="{4F56B7FC-96F5-0C5A-2C90-B923FE718066}"/>
                  </a:ext>
                </a:extLst>
              </p:cNvPr>
              <p:cNvPicPr/>
              <p:nvPr/>
            </p:nvPicPr>
            <p:blipFill>
              <a:blip r:embed="rId7"/>
              <a:stretch>
                <a:fillRect/>
              </a:stretch>
            </p:blipFill>
            <p:spPr>
              <a:xfrm>
                <a:off x="8941952" y="2858753"/>
                <a:ext cx="246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Mürekkep 9">
                <a:extLst>
                  <a:ext uri="{FF2B5EF4-FFF2-40B4-BE49-F238E27FC236}">
                    <a16:creationId xmlns:a16="http://schemas.microsoft.com/office/drawing/2014/main" id="{BDB30B55-AFA8-3F97-46F9-A6D32FA07F7F}"/>
                  </a:ext>
                </a:extLst>
              </p14:cNvPr>
              <p14:cNvContentPartPr/>
              <p14:nvPr/>
            </p14:nvContentPartPr>
            <p14:xfrm>
              <a:off x="10059032" y="2975753"/>
              <a:ext cx="185760" cy="29160"/>
            </p14:xfrm>
          </p:contentPart>
        </mc:Choice>
        <mc:Fallback xmlns="">
          <p:pic>
            <p:nvPicPr>
              <p:cNvPr id="10" name="Mürekkep 9">
                <a:extLst>
                  <a:ext uri="{FF2B5EF4-FFF2-40B4-BE49-F238E27FC236}">
                    <a16:creationId xmlns:a16="http://schemas.microsoft.com/office/drawing/2014/main" id="{BDB30B55-AFA8-3F97-46F9-A6D32FA07F7F}"/>
                  </a:ext>
                </a:extLst>
              </p:cNvPr>
              <p:cNvPicPr/>
              <p:nvPr/>
            </p:nvPicPr>
            <p:blipFill>
              <a:blip r:embed="rId9"/>
              <a:stretch>
                <a:fillRect/>
              </a:stretch>
            </p:blipFill>
            <p:spPr>
              <a:xfrm>
                <a:off x="10005392" y="2868113"/>
                <a:ext cx="2934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Mürekkep 10">
                <a:extLst>
                  <a:ext uri="{FF2B5EF4-FFF2-40B4-BE49-F238E27FC236}">
                    <a16:creationId xmlns:a16="http://schemas.microsoft.com/office/drawing/2014/main" id="{C28F552B-938F-C007-81B6-62776358DE7A}"/>
                  </a:ext>
                </a:extLst>
              </p14:cNvPr>
              <p14:cNvContentPartPr/>
              <p14:nvPr/>
            </p14:nvContentPartPr>
            <p14:xfrm>
              <a:off x="10608752" y="2985473"/>
              <a:ext cx="185760" cy="360"/>
            </p14:xfrm>
          </p:contentPart>
        </mc:Choice>
        <mc:Fallback xmlns="">
          <p:pic>
            <p:nvPicPr>
              <p:cNvPr id="11" name="Mürekkep 10">
                <a:extLst>
                  <a:ext uri="{FF2B5EF4-FFF2-40B4-BE49-F238E27FC236}">
                    <a16:creationId xmlns:a16="http://schemas.microsoft.com/office/drawing/2014/main" id="{C28F552B-938F-C007-81B6-62776358DE7A}"/>
                  </a:ext>
                </a:extLst>
              </p:cNvPr>
              <p:cNvPicPr/>
              <p:nvPr/>
            </p:nvPicPr>
            <p:blipFill>
              <a:blip r:embed="rId11"/>
              <a:stretch>
                <a:fillRect/>
              </a:stretch>
            </p:blipFill>
            <p:spPr>
              <a:xfrm>
                <a:off x="10554752" y="2877833"/>
                <a:ext cx="293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Mürekkep 11">
                <a:extLst>
                  <a:ext uri="{FF2B5EF4-FFF2-40B4-BE49-F238E27FC236}">
                    <a16:creationId xmlns:a16="http://schemas.microsoft.com/office/drawing/2014/main" id="{02008BFD-7C82-05CF-2DF8-975A90ED0E2E}"/>
                  </a:ext>
                </a:extLst>
              </p14:cNvPr>
              <p14:cNvContentPartPr/>
              <p14:nvPr/>
            </p14:nvContentPartPr>
            <p14:xfrm>
              <a:off x="8948792" y="4338353"/>
              <a:ext cx="204840" cy="360"/>
            </p14:xfrm>
          </p:contentPart>
        </mc:Choice>
        <mc:Fallback xmlns="">
          <p:pic>
            <p:nvPicPr>
              <p:cNvPr id="12" name="Mürekkep 11">
                <a:extLst>
                  <a:ext uri="{FF2B5EF4-FFF2-40B4-BE49-F238E27FC236}">
                    <a16:creationId xmlns:a16="http://schemas.microsoft.com/office/drawing/2014/main" id="{02008BFD-7C82-05CF-2DF8-975A90ED0E2E}"/>
                  </a:ext>
                </a:extLst>
              </p:cNvPr>
              <p:cNvPicPr/>
              <p:nvPr/>
            </p:nvPicPr>
            <p:blipFill>
              <a:blip r:embed="rId13"/>
              <a:stretch>
                <a:fillRect/>
              </a:stretch>
            </p:blipFill>
            <p:spPr>
              <a:xfrm>
                <a:off x="8894792" y="4230713"/>
                <a:ext cx="312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Mürekkep 12">
                <a:extLst>
                  <a:ext uri="{FF2B5EF4-FFF2-40B4-BE49-F238E27FC236}">
                    <a16:creationId xmlns:a16="http://schemas.microsoft.com/office/drawing/2014/main" id="{333C5E89-B847-7468-6CE3-939C2846C5B0}"/>
                  </a:ext>
                </a:extLst>
              </p14:cNvPr>
              <p14:cNvContentPartPr/>
              <p14:nvPr/>
            </p14:nvContentPartPr>
            <p14:xfrm>
              <a:off x="10712792" y="4235753"/>
              <a:ext cx="138600" cy="47880"/>
            </p14:xfrm>
          </p:contentPart>
        </mc:Choice>
        <mc:Fallback xmlns="">
          <p:pic>
            <p:nvPicPr>
              <p:cNvPr id="13" name="Mürekkep 12">
                <a:extLst>
                  <a:ext uri="{FF2B5EF4-FFF2-40B4-BE49-F238E27FC236}">
                    <a16:creationId xmlns:a16="http://schemas.microsoft.com/office/drawing/2014/main" id="{333C5E89-B847-7468-6CE3-939C2846C5B0}"/>
                  </a:ext>
                </a:extLst>
              </p:cNvPr>
              <p:cNvPicPr/>
              <p:nvPr/>
            </p:nvPicPr>
            <p:blipFill>
              <a:blip r:embed="rId15"/>
              <a:stretch>
                <a:fillRect/>
              </a:stretch>
            </p:blipFill>
            <p:spPr>
              <a:xfrm>
                <a:off x="10658792" y="4128113"/>
                <a:ext cx="246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Mürekkep 13">
                <a:extLst>
                  <a:ext uri="{FF2B5EF4-FFF2-40B4-BE49-F238E27FC236}">
                    <a16:creationId xmlns:a16="http://schemas.microsoft.com/office/drawing/2014/main" id="{D2692CCB-B437-B096-0D57-D531FDA7C389}"/>
                  </a:ext>
                </a:extLst>
              </p14:cNvPr>
              <p14:cNvContentPartPr/>
              <p14:nvPr/>
            </p14:nvContentPartPr>
            <p14:xfrm>
              <a:off x="10002872" y="4291913"/>
              <a:ext cx="204840" cy="360"/>
            </p14:xfrm>
          </p:contentPart>
        </mc:Choice>
        <mc:Fallback xmlns="">
          <p:pic>
            <p:nvPicPr>
              <p:cNvPr id="14" name="Mürekkep 13">
                <a:extLst>
                  <a:ext uri="{FF2B5EF4-FFF2-40B4-BE49-F238E27FC236}">
                    <a16:creationId xmlns:a16="http://schemas.microsoft.com/office/drawing/2014/main" id="{D2692CCB-B437-B096-0D57-D531FDA7C389}"/>
                  </a:ext>
                </a:extLst>
              </p:cNvPr>
              <p:cNvPicPr/>
              <p:nvPr/>
            </p:nvPicPr>
            <p:blipFill>
              <a:blip r:embed="rId4"/>
              <a:stretch>
                <a:fillRect/>
              </a:stretch>
            </p:blipFill>
            <p:spPr>
              <a:xfrm>
                <a:off x="9949232" y="4183913"/>
                <a:ext cx="312480" cy="216000"/>
              </a:xfrm>
              <a:prstGeom prst="rect">
                <a:avLst/>
              </a:prstGeom>
            </p:spPr>
          </p:pic>
        </mc:Fallback>
      </mc:AlternateContent>
    </p:spTree>
    <p:extLst>
      <p:ext uri="{BB962C8B-B14F-4D97-AF65-F5344CB8AC3E}">
        <p14:creationId xmlns:p14="http://schemas.microsoft.com/office/powerpoint/2010/main" val="877724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E92312-2B6B-7451-A1A2-81D5B234C7B4}"/>
              </a:ext>
            </a:extLst>
          </p:cNvPr>
          <p:cNvSpPr>
            <a:spLocks noGrp="1"/>
          </p:cNvSpPr>
          <p:nvPr>
            <p:ph type="title"/>
          </p:nvPr>
        </p:nvSpPr>
        <p:spPr/>
        <p:txBody>
          <a:bodyPr/>
          <a:lstStyle/>
          <a:p>
            <a:r>
              <a:rPr lang="tr-TR" i="0" dirty="0">
                <a:effectLst/>
                <a:latin typeface="Guardian TextSans Web"/>
              </a:rPr>
              <a:t>Tartışma</a:t>
            </a:r>
            <a:endParaRPr lang="tr-TR" dirty="0"/>
          </a:p>
        </p:txBody>
      </p:sp>
      <p:sp>
        <p:nvSpPr>
          <p:cNvPr id="3" name="İçerik Yer Tutucusu 2">
            <a:extLst>
              <a:ext uri="{FF2B5EF4-FFF2-40B4-BE49-F238E27FC236}">
                <a16:creationId xmlns:a16="http://schemas.microsoft.com/office/drawing/2014/main" id="{4945FBEE-8ED8-E7C2-0BCF-46744E92E4F7}"/>
              </a:ext>
            </a:extLst>
          </p:cNvPr>
          <p:cNvSpPr>
            <a:spLocks noGrp="1"/>
          </p:cNvSpPr>
          <p:nvPr>
            <p:ph idx="1"/>
          </p:nvPr>
        </p:nvSpPr>
        <p:spPr/>
        <p:txBody>
          <a:bodyPr>
            <a:normAutofit/>
          </a:bodyPr>
          <a:lstStyle/>
          <a:p>
            <a:pPr>
              <a:lnSpc>
                <a:spcPct val="150000"/>
              </a:lnSpc>
              <a:buFont typeface="Wingdings" panose="05000000000000000000" pitchFamily="2" charset="2"/>
              <a:buChar char="v"/>
            </a:pPr>
            <a:r>
              <a:rPr lang="tr-TR" sz="2000" b="0" i="0" dirty="0">
                <a:solidFill>
                  <a:srgbClr val="333333"/>
                </a:solidFill>
                <a:effectLst/>
              </a:rPr>
              <a:t>Komplike olmayan </a:t>
            </a:r>
            <a:r>
              <a:rPr lang="tr-TR" sz="2000" b="0" i="0" dirty="0" err="1">
                <a:solidFill>
                  <a:srgbClr val="333333"/>
                </a:solidFill>
                <a:effectLst/>
              </a:rPr>
              <a:t>İYE'si</a:t>
            </a:r>
            <a:r>
              <a:rPr lang="tr-TR" sz="2000" b="0" i="0" dirty="0">
                <a:solidFill>
                  <a:srgbClr val="333333"/>
                </a:solidFill>
                <a:effectLst/>
              </a:rPr>
              <a:t> olan kadınlar arasında, tek doz </a:t>
            </a:r>
            <a:r>
              <a:rPr lang="tr-TR" sz="2000" b="0" i="0" dirty="0" err="1">
                <a:solidFill>
                  <a:srgbClr val="333333"/>
                </a:solidFill>
                <a:effectLst/>
              </a:rPr>
              <a:t>fosfomisin</a:t>
            </a:r>
            <a:r>
              <a:rPr lang="tr-TR" sz="2000" b="0" i="0" dirty="0">
                <a:solidFill>
                  <a:srgbClr val="333333"/>
                </a:solidFill>
                <a:effectLst/>
              </a:rPr>
              <a:t> ile karşılaştırıldığında 5 günlük bir </a:t>
            </a:r>
            <a:r>
              <a:rPr lang="tr-TR" sz="2000" b="0" i="0" dirty="0" err="1">
                <a:solidFill>
                  <a:srgbClr val="333333"/>
                </a:solidFill>
                <a:effectLst/>
              </a:rPr>
              <a:t>nitrofurantoin</a:t>
            </a:r>
            <a:r>
              <a:rPr lang="tr-TR" sz="2000" b="0" i="0" dirty="0">
                <a:solidFill>
                  <a:srgbClr val="333333"/>
                </a:solidFill>
                <a:effectLst/>
              </a:rPr>
              <a:t> kürü, tedavinin tamamlanmasından 28 gün sonra klinik ve mikrobiyolojik düzelme olasılığının önemli ölçüde daha yüksek olmasıyla sonuçlandı.</a:t>
            </a:r>
          </a:p>
          <a:p>
            <a:pPr>
              <a:lnSpc>
                <a:spcPct val="150000"/>
              </a:lnSpc>
              <a:buFont typeface="Wingdings" panose="05000000000000000000" pitchFamily="2" charset="2"/>
              <a:buChar char="v"/>
            </a:pPr>
            <a:endParaRPr lang="tr-TR" sz="2000" b="0" i="0" dirty="0">
              <a:solidFill>
                <a:srgbClr val="333333"/>
              </a:solidFill>
              <a:effectLst/>
            </a:endParaRPr>
          </a:p>
          <a:p>
            <a:pPr>
              <a:lnSpc>
                <a:spcPct val="150000"/>
              </a:lnSpc>
              <a:buFont typeface="Wingdings" panose="05000000000000000000" pitchFamily="2" charset="2"/>
              <a:buChar char="v"/>
            </a:pPr>
            <a:r>
              <a:rPr lang="tr-TR" sz="2000" b="0" i="0" dirty="0">
                <a:solidFill>
                  <a:srgbClr val="333333"/>
                </a:solidFill>
                <a:effectLst/>
              </a:rPr>
              <a:t>Birincil sonuç olarak tamamen klinik bir yanıt seçilmiştir çünkü hastalar için en anlamlı olanıdır ve dolayısıyla daha ileri tıbbi yolları (yani, daha fazla laboratuvar çalışması veya ek antibiyotik tüketimi olan veya olmayan ek tıbbi karşılaşmalar) belirler.</a:t>
            </a:r>
          </a:p>
          <a:p>
            <a:pPr>
              <a:buFont typeface="Wingdings" panose="05000000000000000000" pitchFamily="2" charset="2"/>
              <a:buChar char="v"/>
            </a:pPr>
            <a:endParaRPr lang="tr-TR" sz="2000" dirty="0"/>
          </a:p>
        </p:txBody>
      </p:sp>
    </p:spTree>
    <p:extLst>
      <p:ext uri="{BB962C8B-B14F-4D97-AF65-F5344CB8AC3E}">
        <p14:creationId xmlns:p14="http://schemas.microsoft.com/office/powerpoint/2010/main" val="3001864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7331AE-26DF-46BC-51D3-D23872253EA9}"/>
              </a:ext>
            </a:extLst>
          </p:cNvPr>
          <p:cNvSpPr>
            <a:spLocks noGrp="1"/>
          </p:cNvSpPr>
          <p:nvPr>
            <p:ph type="title"/>
          </p:nvPr>
        </p:nvSpPr>
        <p:spPr>
          <a:xfrm>
            <a:off x="838200" y="365125"/>
            <a:ext cx="10515600" cy="913169"/>
          </a:xfrm>
        </p:spPr>
        <p:txBody>
          <a:bodyPr/>
          <a:lstStyle/>
          <a:p>
            <a:endParaRPr lang="tr-TR" dirty="0"/>
          </a:p>
        </p:txBody>
      </p:sp>
      <p:sp>
        <p:nvSpPr>
          <p:cNvPr id="3" name="İçerik Yer Tutucusu 2">
            <a:extLst>
              <a:ext uri="{FF2B5EF4-FFF2-40B4-BE49-F238E27FC236}">
                <a16:creationId xmlns:a16="http://schemas.microsoft.com/office/drawing/2014/main" id="{874F00A2-E81F-7167-8776-1478EE8D1BD7}"/>
              </a:ext>
            </a:extLst>
          </p:cNvPr>
          <p:cNvSpPr>
            <a:spLocks noGrp="1"/>
          </p:cNvSpPr>
          <p:nvPr>
            <p:ph idx="1"/>
          </p:nvPr>
        </p:nvSpPr>
        <p:spPr/>
        <p:txBody>
          <a:bodyPr>
            <a:normAutofit/>
          </a:bodyPr>
          <a:lstStyle/>
          <a:p>
            <a:pPr>
              <a:buFont typeface="Wingdings" panose="05000000000000000000" pitchFamily="2" charset="2"/>
              <a:buChar char="v"/>
            </a:pPr>
            <a:r>
              <a:rPr lang="tr-TR" sz="2000" dirty="0"/>
              <a:t>Daha önceki dinamik olmayan çalışmalarda ( zaman içinde potansiyel bakteriyel yeniden büyümeyi değerlendirmeyen), </a:t>
            </a:r>
            <a:r>
              <a:rPr lang="tr-TR" sz="2000" dirty="0" err="1"/>
              <a:t>fosfomisin'in</a:t>
            </a:r>
            <a:r>
              <a:rPr lang="tr-TR" sz="2000" dirty="0"/>
              <a:t> E </a:t>
            </a:r>
            <a:r>
              <a:rPr lang="tr-TR" sz="2000" dirty="0" err="1"/>
              <a:t>coli</a:t>
            </a:r>
            <a:r>
              <a:rPr lang="tr-TR" sz="2000" dirty="0"/>
              <a:t> ve diğer </a:t>
            </a:r>
            <a:r>
              <a:rPr lang="tr-TR" sz="2000" dirty="0" err="1"/>
              <a:t>üropatojenlere</a:t>
            </a:r>
            <a:r>
              <a:rPr lang="tr-TR" sz="2000" dirty="0"/>
              <a:t> karşı yüksek düzeyde in vitro aktiviteye sahip olduğu bildirilmiştir, ancak bu çalışmanın E. </a:t>
            </a:r>
            <a:r>
              <a:rPr lang="tr-TR" sz="2000" dirty="0" err="1"/>
              <a:t>coli</a:t>
            </a:r>
            <a:r>
              <a:rPr lang="tr-TR" sz="2000" dirty="0"/>
              <a:t> enfeksiyonu olan kadınların post-hoc analizinde , </a:t>
            </a:r>
            <a:r>
              <a:rPr lang="tr-TR" sz="2000" dirty="0" err="1"/>
              <a:t>fosfomisin</a:t>
            </a:r>
            <a:r>
              <a:rPr lang="tr-TR" sz="2000" dirty="0"/>
              <a:t> alanların sadece %50'si klinik düzelme yaşadı ve sürdürdü. </a:t>
            </a:r>
          </a:p>
          <a:p>
            <a:pPr>
              <a:buFont typeface="Wingdings" panose="05000000000000000000" pitchFamily="2" charset="2"/>
              <a:buChar char="v"/>
            </a:pPr>
            <a:r>
              <a:rPr lang="tr-TR" sz="2000" dirty="0"/>
              <a:t>Bu laboratuvar gözlemleri ile </a:t>
            </a:r>
            <a:r>
              <a:rPr lang="tr-TR" sz="2000" dirty="0" err="1"/>
              <a:t>fosfomisinin</a:t>
            </a:r>
            <a:r>
              <a:rPr lang="tr-TR" sz="2000" dirty="0"/>
              <a:t> in </a:t>
            </a:r>
            <a:r>
              <a:rPr lang="tr-TR" sz="2000" dirty="0" err="1"/>
              <a:t>vivo</a:t>
            </a:r>
            <a:r>
              <a:rPr lang="tr-TR" sz="2000" dirty="0"/>
              <a:t> etkinliği arasındaki boşluk , farmakokinetik, farmakodinamik veya her ikisinin, </a:t>
            </a:r>
            <a:r>
              <a:rPr lang="tr-TR" sz="2000" dirty="0" err="1"/>
              <a:t>fosfomisinin</a:t>
            </a:r>
            <a:r>
              <a:rPr lang="tr-TR" sz="2000" dirty="0"/>
              <a:t> klinik ve in </a:t>
            </a:r>
            <a:r>
              <a:rPr lang="tr-TR" sz="2000" dirty="0" err="1"/>
              <a:t>vivo</a:t>
            </a:r>
            <a:r>
              <a:rPr lang="tr-TR" sz="2000" dirty="0"/>
              <a:t> mikrobiyolojik başarıya ulaşma yeteneğinde önemli bir rol oynadığını düşündürmektedir.</a:t>
            </a:r>
          </a:p>
          <a:p>
            <a:pPr>
              <a:buFont typeface="Wingdings" panose="05000000000000000000" pitchFamily="2" charset="2"/>
              <a:buChar char="v"/>
            </a:pPr>
            <a:r>
              <a:rPr lang="tr-TR" sz="2000" dirty="0"/>
              <a:t> 3 </a:t>
            </a:r>
            <a:r>
              <a:rPr lang="tr-TR" sz="2000" dirty="0" err="1"/>
              <a:t>g'lık</a:t>
            </a:r>
            <a:r>
              <a:rPr lang="tr-TR" sz="2000" dirty="0"/>
              <a:t> tek bir dozun idrarda yeterli veya yeterince dayanıklı konsantrasyonlara ulaşabileceğinden şüphe vardır.</a:t>
            </a:r>
          </a:p>
        </p:txBody>
      </p:sp>
    </p:spTree>
    <p:extLst>
      <p:ext uri="{BB962C8B-B14F-4D97-AF65-F5344CB8AC3E}">
        <p14:creationId xmlns:p14="http://schemas.microsoft.com/office/powerpoint/2010/main" val="303805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197B4-0B40-9C75-9572-50D8584862FA}"/>
              </a:ext>
            </a:extLst>
          </p:cNvPr>
          <p:cNvSpPr>
            <a:spLocks noGrp="1"/>
          </p:cNvSpPr>
          <p:nvPr>
            <p:ph type="title"/>
          </p:nvPr>
        </p:nvSpPr>
        <p:spPr>
          <a:xfrm>
            <a:off x="838200" y="365125"/>
            <a:ext cx="10515600" cy="819863"/>
          </a:xfrm>
        </p:spPr>
        <p:txBody>
          <a:bodyPr/>
          <a:lstStyle/>
          <a:p>
            <a:endParaRPr lang="tr-TR" dirty="0"/>
          </a:p>
        </p:txBody>
      </p:sp>
      <p:sp>
        <p:nvSpPr>
          <p:cNvPr id="3" name="İçerik Yer Tutucusu 2">
            <a:extLst>
              <a:ext uri="{FF2B5EF4-FFF2-40B4-BE49-F238E27FC236}">
                <a16:creationId xmlns:a16="http://schemas.microsoft.com/office/drawing/2014/main" id="{957147AD-0BFF-1005-B268-5DCF8F9F48D0}"/>
              </a:ext>
            </a:extLst>
          </p:cNvPr>
          <p:cNvSpPr>
            <a:spLocks noGrp="1"/>
          </p:cNvSpPr>
          <p:nvPr>
            <p:ph idx="1"/>
          </p:nvPr>
        </p:nvSpPr>
        <p:spPr>
          <a:xfrm>
            <a:off x="838200" y="1530220"/>
            <a:ext cx="10515600" cy="4646743"/>
          </a:xfrm>
        </p:spPr>
        <p:txBody>
          <a:bodyPr>
            <a:normAutofit/>
          </a:bodyPr>
          <a:lstStyle/>
          <a:p>
            <a:pPr>
              <a:buFont typeface="Wingdings" panose="05000000000000000000" pitchFamily="2" charset="2"/>
              <a:buChar char="v"/>
            </a:pPr>
            <a:r>
              <a:rPr lang="tr-TR" sz="2000" dirty="0" err="1"/>
              <a:t>Fosfomisine</a:t>
            </a:r>
            <a:r>
              <a:rPr lang="tr-TR" sz="2000" dirty="0"/>
              <a:t> karşı başlangıçta çok az direnç olduğu algısı yanlış olabilir: tüketimi artan bölgelerde orantılı olarak artan direnç vardır. </a:t>
            </a:r>
          </a:p>
          <a:p>
            <a:pPr>
              <a:buFont typeface="Wingdings" panose="05000000000000000000" pitchFamily="2" charset="2"/>
              <a:buChar char="v"/>
            </a:pPr>
            <a:r>
              <a:rPr lang="tr-TR" sz="2000" dirty="0"/>
              <a:t>İspanya'da yürütülen boylamsal bir çalışma, 1997 ile 2009 yılları arasında </a:t>
            </a:r>
            <a:r>
              <a:rPr lang="tr-TR" sz="2000" dirty="0" err="1"/>
              <a:t>fosfomisin</a:t>
            </a:r>
            <a:r>
              <a:rPr lang="tr-TR" sz="2000" dirty="0"/>
              <a:t> direncinde %4'ten %11'e bir artış olduğunu belgeledi; bu, o dönemde ilacın tüketiminde %340'lık bir artışa karşılık geliyor. </a:t>
            </a:r>
          </a:p>
          <a:p>
            <a:pPr>
              <a:buFont typeface="Wingdings" panose="05000000000000000000" pitchFamily="2" charset="2"/>
              <a:buChar char="v"/>
            </a:pPr>
            <a:r>
              <a:rPr lang="tr-TR" sz="2000" dirty="0" err="1"/>
              <a:t>Fosfomisin</a:t>
            </a:r>
            <a:r>
              <a:rPr lang="tr-TR" sz="2000" dirty="0"/>
              <a:t>, özellikle çoklu ilaca dirençli organizmalara karşı geniş bir aktivite spektrumuna ve olumlu bir güvenlik profiline sahip bir antibiyotiktir ancak yetersiz dozda sürekli oral uygulaması, özellikle bunun intravenöz uygulanmasını gerektiren invaziv enfeksiyonlar için yararlılığını hızla azaltabilir.</a:t>
            </a:r>
          </a:p>
        </p:txBody>
      </p:sp>
    </p:spTree>
    <p:extLst>
      <p:ext uri="{BB962C8B-B14F-4D97-AF65-F5344CB8AC3E}">
        <p14:creationId xmlns:p14="http://schemas.microsoft.com/office/powerpoint/2010/main" val="1875262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84FDD9-244F-0F62-6159-3E5B26E675A6}"/>
              </a:ext>
            </a:extLst>
          </p:cNvPr>
          <p:cNvSpPr>
            <a:spLocks noGrp="1"/>
          </p:cNvSpPr>
          <p:nvPr>
            <p:ph type="title"/>
          </p:nvPr>
        </p:nvSpPr>
        <p:spPr>
          <a:xfrm>
            <a:off x="838200" y="365125"/>
            <a:ext cx="10515600" cy="847855"/>
          </a:xfrm>
        </p:spPr>
        <p:txBody>
          <a:bodyPr/>
          <a:lstStyle/>
          <a:p>
            <a:endParaRPr lang="tr-TR" dirty="0"/>
          </a:p>
        </p:txBody>
      </p:sp>
      <p:sp>
        <p:nvSpPr>
          <p:cNvPr id="3" name="İçerik Yer Tutucusu 2">
            <a:extLst>
              <a:ext uri="{FF2B5EF4-FFF2-40B4-BE49-F238E27FC236}">
                <a16:creationId xmlns:a16="http://schemas.microsoft.com/office/drawing/2014/main" id="{FFAEB2EE-0FB6-BABA-30E4-D90848155982}"/>
              </a:ext>
            </a:extLst>
          </p:cNvPr>
          <p:cNvSpPr>
            <a:spLocks noGrp="1"/>
          </p:cNvSpPr>
          <p:nvPr>
            <p:ph idx="1"/>
          </p:nvPr>
        </p:nvSpPr>
        <p:spPr>
          <a:xfrm>
            <a:off x="838200" y="1511559"/>
            <a:ext cx="10515600" cy="4665404"/>
          </a:xfrm>
        </p:spPr>
        <p:txBody>
          <a:bodyPr>
            <a:normAutofit/>
          </a:bodyPr>
          <a:lstStyle/>
          <a:p>
            <a:pPr>
              <a:buFont typeface="Wingdings" panose="05000000000000000000" pitchFamily="2" charset="2"/>
              <a:buChar char="v"/>
            </a:pPr>
            <a:r>
              <a:rPr lang="tr-TR" sz="2000" dirty="0" err="1"/>
              <a:t>Nitrofurantoin</a:t>
            </a:r>
            <a:r>
              <a:rPr lang="tr-TR" sz="2000" dirty="0"/>
              <a:t> alan hastalar üstün klinik ve mikrobiyolojik sonuçlara sahip olsalar da, ilacın bu denemedeki genel yanıt oranı, daha önce bildirilen %90'a varan başarı oranları göz önüne alındığında beklenenden daha düşüktü. </a:t>
            </a:r>
          </a:p>
          <a:p>
            <a:pPr>
              <a:buFont typeface="Wingdings" panose="05000000000000000000" pitchFamily="2" charset="2"/>
              <a:buChar char="v"/>
            </a:pPr>
            <a:r>
              <a:rPr lang="tr-TR" sz="2000" dirty="0"/>
              <a:t>Aralarında bu popülasyonda nispeten yüksek E </a:t>
            </a:r>
            <a:r>
              <a:rPr lang="tr-TR" sz="2000" dirty="0" err="1"/>
              <a:t>coli</a:t>
            </a:r>
            <a:r>
              <a:rPr lang="tr-TR" sz="2000" dirty="0"/>
              <a:t> dışı enfeksiyon insidansı bulunan birkaç faktör tutarsızlığı açıklayabilir. </a:t>
            </a:r>
          </a:p>
          <a:p>
            <a:pPr>
              <a:buFont typeface="Wingdings" panose="05000000000000000000" pitchFamily="2" charset="2"/>
              <a:buChar char="v"/>
            </a:pPr>
            <a:r>
              <a:rPr lang="tr-TR" sz="2000" dirty="0"/>
              <a:t>E </a:t>
            </a:r>
            <a:r>
              <a:rPr lang="tr-TR" sz="2000" dirty="0" err="1"/>
              <a:t>coli</a:t>
            </a:r>
            <a:r>
              <a:rPr lang="tr-TR" sz="2000" dirty="0"/>
              <a:t> enfeksiyonlarının yaklaşık %80'i </a:t>
            </a:r>
            <a:r>
              <a:rPr lang="tr-TR" sz="2000" dirty="0" err="1"/>
              <a:t>nitrofurantoin</a:t>
            </a:r>
            <a:r>
              <a:rPr lang="tr-TR" sz="2000" dirty="0"/>
              <a:t> ile başarıyla tedavi edildi; Proteus türleri , bölgeye bağlı olarak %50'ye varan </a:t>
            </a:r>
            <a:r>
              <a:rPr lang="tr-TR" sz="2000" dirty="0" err="1"/>
              <a:t>intrinsik</a:t>
            </a:r>
            <a:r>
              <a:rPr lang="tr-TR" sz="2000" dirty="0"/>
              <a:t> dirence ve </a:t>
            </a:r>
            <a:r>
              <a:rPr lang="tr-TR" sz="2000" dirty="0" err="1"/>
              <a:t>Klebsiella</a:t>
            </a:r>
            <a:r>
              <a:rPr lang="tr-TR" sz="2000" dirty="0"/>
              <a:t> türleri direncine sahiptir. </a:t>
            </a:r>
          </a:p>
          <a:p>
            <a:pPr>
              <a:buFont typeface="Wingdings" panose="05000000000000000000" pitchFamily="2" charset="2"/>
              <a:buChar char="v"/>
            </a:pPr>
            <a:r>
              <a:rPr lang="tr-TR" sz="2000" dirty="0" err="1"/>
              <a:t>Nitrofurantoini</a:t>
            </a:r>
            <a:r>
              <a:rPr lang="tr-TR" sz="2000" dirty="0"/>
              <a:t> diğer İYE ajanlarıyla karşılaştıran daha önceki çalışmalarda, "klinik" başarı tanımları genellikle semptomlarda tam düzelme olmaksızın iyileşmeye izin veriyordu veya kesme noktası olarak yüksek bakteri sayılarıyla mikrobiyolojik başarıyı kullanıyordu.</a:t>
            </a:r>
          </a:p>
        </p:txBody>
      </p:sp>
    </p:spTree>
    <p:extLst>
      <p:ext uri="{BB962C8B-B14F-4D97-AF65-F5344CB8AC3E}">
        <p14:creationId xmlns:p14="http://schemas.microsoft.com/office/powerpoint/2010/main" val="2872518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DDB755-629D-2570-5466-C3DE1E41991A}"/>
              </a:ext>
            </a:extLst>
          </p:cNvPr>
          <p:cNvSpPr>
            <a:spLocks noGrp="1"/>
          </p:cNvSpPr>
          <p:nvPr>
            <p:ph type="title"/>
          </p:nvPr>
        </p:nvSpPr>
        <p:spPr>
          <a:xfrm>
            <a:off x="838200" y="365125"/>
            <a:ext cx="10515600" cy="1071789"/>
          </a:xfrm>
        </p:spPr>
        <p:txBody>
          <a:bodyPr/>
          <a:lstStyle/>
          <a:p>
            <a:endParaRPr lang="tr-TR" dirty="0"/>
          </a:p>
        </p:txBody>
      </p:sp>
      <p:sp>
        <p:nvSpPr>
          <p:cNvPr id="3" name="İçerik Yer Tutucusu 2">
            <a:extLst>
              <a:ext uri="{FF2B5EF4-FFF2-40B4-BE49-F238E27FC236}">
                <a16:creationId xmlns:a16="http://schemas.microsoft.com/office/drawing/2014/main" id="{8DEC06B0-3F30-E011-7D6B-87B2AFB37BC1}"/>
              </a:ext>
            </a:extLst>
          </p:cNvPr>
          <p:cNvSpPr>
            <a:spLocks noGrp="1"/>
          </p:cNvSpPr>
          <p:nvPr>
            <p:ph idx="1"/>
          </p:nvPr>
        </p:nvSpPr>
        <p:spPr/>
        <p:txBody>
          <a:bodyPr>
            <a:normAutofit/>
          </a:bodyPr>
          <a:lstStyle/>
          <a:p>
            <a:pPr>
              <a:buFont typeface="Wingdings" panose="05000000000000000000" pitchFamily="2" charset="2"/>
              <a:buChar char="v"/>
            </a:pPr>
            <a:r>
              <a:rPr lang="tr-TR" sz="2000" dirty="0" err="1"/>
              <a:t>Nitrofurantoine</a:t>
            </a:r>
            <a:r>
              <a:rPr lang="tr-TR" sz="2000" dirty="0"/>
              <a:t> karşı temel direnç oranları da artmaktadır; </a:t>
            </a:r>
            <a:r>
              <a:rPr lang="tr-TR" sz="2000" dirty="0" err="1"/>
              <a:t>Nitrofuran</a:t>
            </a:r>
            <a:r>
              <a:rPr lang="tr-TR" sz="2000" dirty="0"/>
              <a:t> türevlerinin son 5 yıldır reçetesiz satıldığı Polonya'da E. </a:t>
            </a:r>
            <a:r>
              <a:rPr lang="tr-TR" sz="2000" dirty="0" err="1"/>
              <a:t>coli</a:t>
            </a:r>
            <a:r>
              <a:rPr lang="tr-TR" sz="2000" dirty="0"/>
              <a:t> enfeksiyonu olan katılımcılar , </a:t>
            </a:r>
            <a:r>
              <a:rPr lang="tr-TR" sz="2000" dirty="0" err="1"/>
              <a:t>nitrofurantoine</a:t>
            </a:r>
            <a:r>
              <a:rPr lang="tr-TR" sz="2000" dirty="0"/>
              <a:t> karşı, ilacın yalnızca reçeteyle temin edildiği diğer yerlerdekilere göre önemli ölçüde daha yüksek taban direncine sahipti (%6'ya karşı %0) ).</a:t>
            </a:r>
          </a:p>
          <a:p>
            <a:pPr>
              <a:buFont typeface="Wingdings" panose="05000000000000000000" pitchFamily="2" charset="2"/>
              <a:buChar char="v"/>
            </a:pPr>
            <a:r>
              <a:rPr lang="tr-TR" sz="2000" dirty="0"/>
              <a:t>Bununla birlikte, şu anda bu oranlar diğer antibiyotiklere göre düşüktür ve </a:t>
            </a:r>
            <a:r>
              <a:rPr lang="tr-TR" sz="2000" dirty="0" err="1"/>
              <a:t>nitrofurantoinin</a:t>
            </a:r>
            <a:r>
              <a:rPr lang="tr-TR" sz="2000" dirty="0"/>
              <a:t> kılavuzlarda ve klinik uygulamada </a:t>
            </a:r>
            <a:r>
              <a:rPr lang="tr-TR" sz="2000" dirty="0" err="1"/>
              <a:t>florokinolon</a:t>
            </a:r>
            <a:r>
              <a:rPr lang="tr-TR" sz="2000" dirty="0"/>
              <a:t> koruyucu bir ajan olarak rolü önemini korumaktadır. </a:t>
            </a:r>
          </a:p>
        </p:txBody>
      </p:sp>
    </p:spTree>
    <p:extLst>
      <p:ext uri="{BB962C8B-B14F-4D97-AF65-F5344CB8AC3E}">
        <p14:creationId xmlns:p14="http://schemas.microsoft.com/office/powerpoint/2010/main" val="657358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C5DCE6-F7B4-51C7-6725-B711A087EF5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95CA45E-2431-475D-3E13-186BDE1E6095}"/>
              </a:ext>
            </a:extLst>
          </p:cNvPr>
          <p:cNvSpPr>
            <a:spLocks noGrp="1"/>
          </p:cNvSpPr>
          <p:nvPr>
            <p:ph idx="1"/>
          </p:nvPr>
        </p:nvSpPr>
        <p:spPr/>
        <p:txBody>
          <a:bodyPr>
            <a:normAutofit/>
          </a:bodyPr>
          <a:lstStyle/>
          <a:p>
            <a:pPr>
              <a:buFont typeface="Wingdings" panose="05000000000000000000" pitchFamily="2" charset="2"/>
              <a:buChar char="v"/>
            </a:pPr>
            <a:r>
              <a:rPr lang="tr-TR" sz="2000" dirty="0"/>
              <a:t>Her iki ilaç da çok az yan etkiye yol açtı ve herhangi biriyle ilgili ciddi bir yan etki meydana gelmedi. </a:t>
            </a:r>
          </a:p>
          <a:p>
            <a:pPr>
              <a:buFont typeface="Wingdings" panose="05000000000000000000" pitchFamily="2" charset="2"/>
              <a:buChar char="v"/>
            </a:pPr>
            <a:endParaRPr lang="tr-TR" sz="2000" dirty="0"/>
          </a:p>
          <a:p>
            <a:pPr>
              <a:buFont typeface="Wingdings" panose="05000000000000000000" pitchFamily="2" charset="2"/>
              <a:buChar char="v"/>
            </a:pPr>
            <a:r>
              <a:rPr lang="tr-TR" sz="2000" dirty="0" err="1"/>
              <a:t>Nitrofurantoinin</a:t>
            </a:r>
            <a:r>
              <a:rPr lang="tr-TR" sz="2000" dirty="0"/>
              <a:t> daha ciddi yan etkileri olan </a:t>
            </a:r>
            <a:r>
              <a:rPr lang="tr-TR" sz="2000" dirty="0" err="1"/>
              <a:t>pulmoner</a:t>
            </a:r>
            <a:r>
              <a:rPr lang="tr-TR" sz="2000" dirty="0"/>
              <a:t> ve hepatotoksisite bu kısa süreli tedavi denemesinde ne beklenmiş ne de gözlemlenmiştir</a:t>
            </a:r>
          </a:p>
        </p:txBody>
      </p:sp>
    </p:spTree>
    <p:extLst>
      <p:ext uri="{BB962C8B-B14F-4D97-AF65-F5344CB8AC3E}">
        <p14:creationId xmlns:p14="http://schemas.microsoft.com/office/powerpoint/2010/main" val="895611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EAD586-4671-1E87-8F30-85E3BD229FF0}"/>
              </a:ext>
            </a:extLst>
          </p:cNvPr>
          <p:cNvSpPr>
            <a:spLocks noGrp="1"/>
          </p:cNvSpPr>
          <p:nvPr>
            <p:ph type="title"/>
          </p:nvPr>
        </p:nvSpPr>
        <p:spPr/>
        <p:txBody>
          <a:bodyPr>
            <a:normAutofit/>
          </a:bodyPr>
          <a:lstStyle/>
          <a:p>
            <a:r>
              <a:rPr lang="tr-TR" dirty="0">
                <a:solidFill>
                  <a:srgbClr val="333333"/>
                </a:solidFill>
                <a:latin typeface="Guardian TextSans Web"/>
              </a:rPr>
              <a:t>S</a:t>
            </a:r>
            <a:r>
              <a:rPr lang="tr-TR" i="0" dirty="0">
                <a:solidFill>
                  <a:srgbClr val="333333"/>
                </a:solidFill>
                <a:effectLst/>
                <a:latin typeface="Guardian TextSans Web"/>
              </a:rPr>
              <a:t>ınırlılıklar</a:t>
            </a:r>
            <a:endParaRPr lang="tr-TR" dirty="0"/>
          </a:p>
        </p:txBody>
      </p:sp>
      <p:sp>
        <p:nvSpPr>
          <p:cNvPr id="3" name="İçerik Yer Tutucusu 2">
            <a:extLst>
              <a:ext uri="{FF2B5EF4-FFF2-40B4-BE49-F238E27FC236}">
                <a16:creationId xmlns:a16="http://schemas.microsoft.com/office/drawing/2014/main" id="{F4D38AFC-1FC6-A6C0-C545-4FFA7C3B54E1}"/>
              </a:ext>
            </a:extLst>
          </p:cNvPr>
          <p:cNvSpPr>
            <a:spLocks noGrp="1"/>
          </p:cNvSpPr>
          <p:nvPr>
            <p:ph idx="1"/>
          </p:nvPr>
        </p:nvSpPr>
        <p:spPr>
          <a:xfrm>
            <a:off x="942392" y="1825625"/>
            <a:ext cx="9899779" cy="4351338"/>
          </a:xfrm>
        </p:spPr>
        <p:txBody>
          <a:bodyPr>
            <a:normAutofit/>
          </a:bodyPr>
          <a:lstStyle/>
          <a:p>
            <a:pPr>
              <a:buFont typeface="Wingdings" panose="05000000000000000000" pitchFamily="2" charset="2"/>
              <a:buChar char="v"/>
            </a:pPr>
            <a:r>
              <a:rPr lang="tr-TR" sz="2000" dirty="0"/>
              <a:t>Bu çalışmanın birkaç sınırlaması vardır. </a:t>
            </a:r>
          </a:p>
          <a:p>
            <a:pPr>
              <a:buFont typeface="Wingdings" panose="05000000000000000000" pitchFamily="2" charset="2"/>
              <a:buChar char="v"/>
            </a:pPr>
            <a:endParaRPr lang="tr-TR" sz="2000" dirty="0"/>
          </a:p>
          <a:p>
            <a:pPr>
              <a:buFont typeface="Wingdings" panose="05000000000000000000" pitchFamily="2" charset="2"/>
              <a:buChar char="v"/>
            </a:pPr>
            <a:r>
              <a:rPr lang="tr-TR" sz="2000" dirty="0"/>
              <a:t>İlk olarak, açık etiket gerçekleştirildi. Poşet paketli </a:t>
            </a:r>
            <a:r>
              <a:rPr lang="tr-TR" sz="2000" dirty="0" err="1"/>
              <a:t>fosfomisin</a:t>
            </a:r>
            <a:r>
              <a:rPr lang="tr-TR" sz="2000" dirty="0"/>
              <a:t> modellerinin maliyetleri ışığında açık tasarım kaçınılmaz hale geldi, ki bu da deneme bütçesinin dörtte birinden fazlasını oluşturuyordu. Açık tasarım, sübjektif bir birincil son nokta göz önüne alındığında, bir miktar ölçüm yanlılığı getirmiş olabilir. Bununla birlikte, klinik ve mikrobiyolojik sonuçlar arasında tutarlılık vardı. </a:t>
            </a:r>
          </a:p>
          <a:p>
            <a:pPr marL="0" indent="0">
              <a:buNone/>
            </a:pPr>
            <a:endParaRPr lang="tr-TR" sz="2000" dirty="0"/>
          </a:p>
          <a:p>
            <a:pPr>
              <a:buFont typeface="Wingdings" panose="05000000000000000000" pitchFamily="2" charset="2"/>
              <a:buChar char="v"/>
            </a:pPr>
            <a:r>
              <a:rPr lang="tr-TR" sz="2000" dirty="0"/>
              <a:t>İkinci olarak, laboratuvar analizleri merkezileştirilmedi ve bu da potansiyel olarak mikrobiyolojik yöntemlerde heterojenliğe yol açtı. </a:t>
            </a:r>
          </a:p>
        </p:txBody>
      </p:sp>
    </p:spTree>
    <p:extLst>
      <p:ext uri="{BB962C8B-B14F-4D97-AF65-F5344CB8AC3E}">
        <p14:creationId xmlns:p14="http://schemas.microsoft.com/office/powerpoint/2010/main" val="285266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A742BD-ED92-3D6B-BF3D-382E9A2D85F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D1DB7E3-3C27-E5F6-BB34-70FF22B52B08}"/>
              </a:ext>
            </a:extLst>
          </p:cNvPr>
          <p:cNvSpPr>
            <a:spLocks noGrp="1"/>
          </p:cNvSpPr>
          <p:nvPr>
            <p:ph idx="1"/>
          </p:nvPr>
        </p:nvSpPr>
        <p:spPr/>
        <p:txBody>
          <a:bodyPr>
            <a:normAutofit/>
          </a:bodyPr>
          <a:lstStyle/>
          <a:p>
            <a:pPr>
              <a:buFont typeface="Wingdings" panose="05000000000000000000" pitchFamily="2" charset="2"/>
              <a:buChar char="v"/>
            </a:pPr>
            <a:r>
              <a:rPr lang="tr-TR" sz="2400" dirty="0"/>
              <a:t>Üçüncüsü, İsrail'de askere alma ve takip, sitenin lansmanından kısa bir süre sonra meydana gelen siyasi olaylar nedeniyle orijinal hedeflere ulaşamadı. </a:t>
            </a:r>
          </a:p>
          <a:p>
            <a:pPr>
              <a:buFont typeface="Wingdings" panose="05000000000000000000" pitchFamily="2" charset="2"/>
              <a:buChar char="v"/>
            </a:pPr>
            <a:endParaRPr lang="tr-TR" sz="2400" dirty="0"/>
          </a:p>
          <a:p>
            <a:pPr>
              <a:buFont typeface="Wingdings" panose="05000000000000000000" pitchFamily="2" charset="2"/>
              <a:buChar char="v"/>
            </a:pPr>
            <a:r>
              <a:rPr lang="tr-TR" sz="2400" dirty="0"/>
              <a:t>Dördüncüsü, 3 bölgede hastalar arasında bazı farklılıklar vardı (yaş ve yerel direnç prevalansları, Polonya'da </a:t>
            </a:r>
            <a:r>
              <a:rPr lang="tr-TR" sz="2400" dirty="0" err="1"/>
              <a:t>nitrofuran</a:t>
            </a:r>
            <a:r>
              <a:rPr lang="tr-TR" sz="2400" dirty="0"/>
              <a:t> türevlerinin tezgah üstü satışları denemenin başlatılmasıyla aynı zamana denk gelir).</a:t>
            </a:r>
          </a:p>
          <a:p>
            <a:pPr>
              <a:buFont typeface="Wingdings" panose="05000000000000000000" pitchFamily="2" charset="2"/>
              <a:buChar char="v"/>
            </a:pPr>
            <a:endParaRPr lang="tr-TR" sz="2400" dirty="0"/>
          </a:p>
        </p:txBody>
      </p:sp>
    </p:spTree>
    <p:extLst>
      <p:ext uri="{BB962C8B-B14F-4D97-AF65-F5344CB8AC3E}">
        <p14:creationId xmlns:p14="http://schemas.microsoft.com/office/powerpoint/2010/main" val="296363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B7FADC-1983-7DEB-A91C-FAA707D853C2}"/>
              </a:ext>
            </a:extLst>
          </p:cNvPr>
          <p:cNvSpPr>
            <a:spLocks noGrp="1"/>
          </p:cNvSpPr>
          <p:nvPr>
            <p:ph type="title"/>
          </p:nvPr>
        </p:nvSpPr>
        <p:spPr>
          <a:xfrm>
            <a:off x="838200" y="365126"/>
            <a:ext cx="10515600" cy="476994"/>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D5EFCF52-E340-D618-882C-D4D340AD6FBD}"/>
              </a:ext>
            </a:extLst>
          </p:cNvPr>
          <p:cNvSpPr>
            <a:spLocks noGrp="1"/>
          </p:cNvSpPr>
          <p:nvPr>
            <p:ph idx="1"/>
          </p:nvPr>
        </p:nvSpPr>
        <p:spPr>
          <a:xfrm>
            <a:off x="838200" y="1664543"/>
            <a:ext cx="10515600" cy="4351338"/>
          </a:xfrm>
        </p:spPr>
        <p:txBody>
          <a:bodyPr>
            <a:noAutofit/>
          </a:bodyPr>
          <a:lstStyle/>
          <a:p>
            <a:pPr>
              <a:lnSpc>
                <a:spcPct val="150000"/>
              </a:lnSpc>
              <a:buFont typeface="Wingdings" panose="05000000000000000000" pitchFamily="2" charset="2"/>
              <a:buChar char="v"/>
            </a:pPr>
            <a:r>
              <a:rPr lang="tr-TR" sz="2000" dirty="0"/>
              <a:t>Komplike olmayan İYE için </a:t>
            </a:r>
            <a:r>
              <a:rPr lang="tr-TR" sz="2000" dirty="0" err="1"/>
              <a:t>nitrofurantoini</a:t>
            </a:r>
            <a:r>
              <a:rPr lang="tr-TR" sz="2000" dirty="0"/>
              <a:t> değerlendiren randomize klinik çalışmaların meta-analizleri, </a:t>
            </a:r>
            <a:r>
              <a:rPr lang="tr-TR" sz="2000" dirty="0" err="1"/>
              <a:t>florokinolonlar</a:t>
            </a:r>
            <a:r>
              <a:rPr lang="tr-TR" sz="2000" dirty="0"/>
              <a:t> gibi daha yeni ajanlarınkiyle karşılaştırılabilir etkililik önerirken, aynısı </a:t>
            </a:r>
            <a:r>
              <a:rPr lang="tr-TR" sz="2000" dirty="0" err="1"/>
              <a:t>fosfomisin</a:t>
            </a:r>
            <a:r>
              <a:rPr lang="tr-TR" sz="2000" dirty="0"/>
              <a:t> için gözlenmemiştir. </a:t>
            </a:r>
          </a:p>
          <a:p>
            <a:pPr>
              <a:lnSpc>
                <a:spcPct val="150000"/>
              </a:lnSpc>
              <a:buFont typeface="Wingdings" panose="05000000000000000000" pitchFamily="2" charset="2"/>
              <a:buChar char="v"/>
            </a:pPr>
            <a:r>
              <a:rPr lang="tr-TR" sz="2000" dirty="0"/>
              <a:t>1990'larda yürütülen ve bilgimize göre henüz yayınlanmamış randomize bir klinik çalışmada (25 Şubat 2018'de </a:t>
            </a:r>
            <a:r>
              <a:rPr lang="tr-TR" sz="2000" dirty="0" err="1"/>
              <a:t>PubMed</a:t>
            </a:r>
            <a:r>
              <a:rPr lang="tr-TR" sz="2000" dirty="0"/>
              <a:t> </a:t>
            </a:r>
            <a:r>
              <a:rPr lang="tr-TR" sz="2000" dirty="0" err="1"/>
              <a:t>veritabanı</a:t>
            </a:r>
            <a:r>
              <a:rPr lang="tr-TR" sz="2000" dirty="0"/>
              <a:t> arandı), </a:t>
            </a:r>
            <a:r>
              <a:rPr lang="tr-TR" sz="2000" dirty="0" err="1"/>
              <a:t>fosfomisin</a:t>
            </a:r>
            <a:r>
              <a:rPr lang="tr-TR" sz="2000" dirty="0"/>
              <a:t> için etkinlik oranı %70 iken, </a:t>
            </a:r>
            <a:r>
              <a:rPr lang="tr-TR" sz="2000" dirty="0" err="1"/>
              <a:t>siprofloksasin</a:t>
            </a:r>
            <a:r>
              <a:rPr lang="tr-TR" sz="2000" dirty="0"/>
              <a:t> ve trimetoprim/</a:t>
            </a:r>
            <a:r>
              <a:rPr lang="tr-TR" sz="2000" dirty="0" err="1"/>
              <a:t>sülfametoksazol</a:t>
            </a:r>
            <a:r>
              <a:rPr lang="tr-TR" sz="2000" dirty="0"/>
              <a:t> için sırasıyla %96 ve %94'tü. </a:t>
            </a:r>
          </a:p>
          <a:p>
            <a:pPr>
              <a:lnSpc>
                <a:spcPct val="150000"/>
              </a:lnSpc>
              <a:buFont typeface="Wingdings" panose="05000000000000000000" pitchFamily="2" charset="2"/>
              <a:buChar char="v"/>
            </a:pPr>
            <a:r>
              <a:rPr lang="tr-TR" sz="2000" dirty="0"/>
              <a:t>Etkinliğin azalmasının mikrobiyolojik ve farmakolojik bir temeli olabilir. Bazıları plazmit kodlu olan </a:t>
            </a:r>
            <a:r>
              <a:rPr lang="tr-TR" sz="2000" dirty="0" err="1"/>
              <a:t>fosfomisine</a:t>
            </a:r>
            <a:r>
              <a:rPr lang="tr-TR" sz="2000" dirty="0"/>
              <a:t> direnç mekanizmaları, ilacın Avrupa'da onaylanmasından kısa bir süre sonra tanımlandı.</a:t>
            </a:r>
          </a:p>
        </p:txBody>
      </p:sp>
    </p:spTree>
    <p:extLst>
      <p:ext uri="{BB962C8B-B14F-4D97-AF65-F5344CB8AC3E}">
        <p14:creationId xmlns:p14="http://schemas.microsoft.com/office/powerpoint/2010/main" val="1501255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123801-5233-C9B1-8A2E-52841A2A6EF5}"/>
              </a:ext>
            </a:extLst>
          </p:cNvPr>
          <p:cNvSpPr>
            <a:spLocks noGrp="1"/>
          </p:cNvSpPr>
          <p:nvPr>
            <p:ph type="title"/>
          </p:nvPr>
        </p:nvSpPr>
        <p:spPr/>
        <p:txBody>
          <a:bodyPr/>
          <a:lstStyle/>
          <a:p>
            <a:br>
              <a:rPr lang="tr-TR" b="0" i="0" dirty="0">
                <a:effectLst/>
                <a:latin typeface="Guardian TextSans Web"/>
              </a:rPr>
            </a:br>
            <a:r>
              <a:rPr lang="tr-TR" b="0" i="0" dirty="0">
                <a:effectLst/>
                <a:latin typeface="Guardian TextSans Web"/>
              </a:rPr>
              <a:t>Sonuçlar</a:t>
            </a:r>
            <a:endParaRPr lang="tr-TR" dirty="0"/>
          </a:p>
        </p:txBody>
      </p:sp>
      <p:sp>
        <p:nvSpPr>
          <p:cNvPr id="3" name="İçerik Yer Tutucusu 2">
            <a:extLst>
              <a:ext uri="{FF2B5EF4-FFF2-40B4-BE49-F238E27FC236}">
                <a16:creationId xmlns:a16="http://schemas.microsoft.com/office/drawing/2014/main" id="{F10AEFF2-C346-8AB6-0FEC-259B39C0A5F3}"/>
              </a:ext>
            </a:extLst>
          </p:cNvPr>
          <p:cNvSpPr>
            <a:spLocks noGrp="1"/>
          </p:cNvSpPr>
          <p:nvPr>
            <p:ph idx="1"/>
          </p:nvPr>
        </p:nvSpPr>
        <p:spPr/>
        <p:txBody>
          <a:bodyPr/>
          <a:lstStyle/>
          <a:p>
            <a:pPr>
              <a:buFont typeface="Wingdings" panose="05000000000000000000" pitchFamily="2" charset="2"/>
              <a:buChar char="v"/>
            </a:pPr>
            <a:endParaRPr lang="tr-TR" b="0" i="0" dirty="0">
              <a:solidFill>
                <a:srgbClr val="333333"/>
              </a:solidFill>
              <a:effectLst/>
            </a:endParaRPr>
          </a:p>
          <a:p>
            <a:pPr>
              <a:buFont typeface="Wingdings" panose="05000000000000000000" pitchFamily="2" charset="2"/>
              <a:buChar char="v"/>
            </a:pPr>
            <a:r>
              <a:rPr lang="tr-TR" b="0" i="0" dirty="0">
                <a:solidFill>
                  <a:srgbClr val="333333"/>
                </a:solidFill>
                <a:effectLst/>
              </a:rPr>
              <a:t>Komplike olmayan </a:t>
            </a:r>
            <a:r>
              <a:rPr lang="tr-TR" b="0" i="0" dirty="0" err="1">
                <a:solidFill>
                  <a:srgbClr val="333333"/>
                </a:solidFill>
                <a:effectLst/>
              </a:rPr>
              <a:t>İYE'si</a:t>
            </a:r>
            <a:r>
              <a:rPr lang="tr-TR" b="0" i="0" dirty="0">
                <a:solidFill>
                  <a:srgbClr val="333333"/>
                </a:solidFill>
                <a:effectLst/>
              </a:rPr>
              <a:t> olan kadınlar arasında, 5 günlük </a:t>
            </a:r>
            <a:r>
              <a:rPr lang="tr-TR" b="0" i="0" dirty="0" err="1">
                <a:solidFill>
                  <a:srgbClr val="333333"/>
                </a:solidFill>
                <a:effectLst/>
              </a:rPr>
              <a:t>nitrofurantoin</a:t>
            </a:r>
            <a:r>
              <a:rPr lang="tr-TR" b="0" i="0" dirty="0">
                <a:solidFill>
                  <a:srgbClr val="333333"/>
                </a:solidFill>
                <a:effectLst/>
              </a:rPr>
              <a:t>, tek doz </a:t>
            </a:r>
            <a:r>
              <a:rPr lang="tr-TR" b="0" i="0" dirty="0" err="1">
                <a:solidFill>
                  <a:srgbClr val="333333"/>
                </a:solidFill>
                <a:effectLst/>
              </a:rPr>
              <a:t>fosfomisin</a:t>
            </a:r>
            <a:r>
              <a:rPr lang="tr-TR" b="0" i="0" dirty="0">
                <a:solidFill>
                  <a:srgbClr val="333333"/>
                </a:solidFill>
                <a:effectLst/>
              </a:rPr>
              <a:t> ile karşılaştırıldığında, tedavinin tamamlanmasından 28 gün sonra klinik ve mikrobiyolojik düzelme olasılığının önemli ölçüde daha yüksek olmasıyla sonuçlandı.</a:t>
            </a:r>
            <a:endParaRPr lang="tr-TR" dirty="0"/>
          </a:p>
        </p:txBody>
      </p:sp>
    </p:spTree>
    <p:extLst>
      <p:ext uri="{BB962C8B-B14F-4D97-AF65-F5344CB8AC3E}">
        <p14:creationId xmlns:p14="http://schemas.microsoft.com/office/powerpoint/2010/main" val="1973857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1E0D72-2A1F-85DB-C71D-3F79B2AD2D58}"/>
              </a:ext>
            </a:extLst>
          </p:cNvPr>
          <p:cNvSpPr>
            <a:spLocks noGrp="1"/>
          </p:cNvSpPr>
          <p:nvPr>
            <p:ph idx="1"/>
          </p:nvPr>
        </p:nvSpPr>
        <p:spPr>
          <a:xfrm>
            <a:off x="838200" y="1825625"/>
            <a:ext cx="10515600" cy="3754081"/>
          </a:xfrm>
        </p:spPr>
        <p:txBody>
          <a:bodyPr>
            <a:normAutofit/>
          </a:bodyPr>
          <a:lstStyle/>
          <a:p>
            <a:endParaRPr lang="tr-TR" sz="4800" dirty="0"/>
          </a:p>
          <a:p>
            <a:endParaRPr lang="tr-TR" sz="4800" dirty="0"/>
          </a:p>
        </p:txBody>
      </p:sp>
      <p:pic>
        <p:nvPicPr>
          <p:cNvPr id="1026" name="Picture 2" descr="Teşekkür Gifleri - Dilek Mektubu">
            <a:extLst>
              <a:ext uri="{FF2B5EF4-FFF2-40B4-BE49-F238E27FC236}">
                <a16:creationId xmlns:a16="http://schemas.microsoft.com/office/drawing/2014/main" id="{866E02B2-A7C0-D04D-6A01-BD1B9C537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586" y="508517"/>
            <a:ext cx="6130214" cy="613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15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762469-49D3-137D-F334-572242B7F4F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C1A4C62-014A-86F1-5DF4-FB43DE7DC59F}"/>
              </a:ext>
            </a:extLst>
          </p:cNvPr>
          <p:cNvSpPr>
            <a:spLocks noGrp="1"/>
          </p:cNvSpPr>
          <p:nvPr>
            <p:ph idx="1"/>
          </p:nvPr>
        </p:nvSpPr>
        <p:spPr/>
        <p:txBody>
          <a:bodyPr>
            <a:normAutofit/>
          </a:bodyPr>
          <a:lstStyle/>
          <a:p>
            <a:pPr>
              <a:buFont typeface="Wingdings" panose="05000000000000000000" pitchFamily="2" charset="2"/>
              <a:buChar char="v"/>
            </a:pPr>
            <a:r>
              <a:rPr lang="tr-TR" sz="2400" dirty="0"/>
              <a:t>Şimdiye kadar </a:t>
            </a:r>
            <a:r>
              <a:rPr lang="tr-TR" sz="2400" dirty="0" err="1"/>
              <a:t>nitrofurantoin</a:t>
            </a:r>
            <a:r>
              <a:rPr lang="tr-TR" sz="2400" dirty="0"/>
              <a:t> ve </a:t>
            </a:r>
            <a:r>
              <a:rPr lang="tr-TR" sz="2400" dirty="0" err="1"/>
              <a:t>fosfomisin</a:t>
            </a:r>
            <a:r>
              <a:rPr lang="tr-TR" sz="2400" dirty="0"/>
              <a:t> birkaç randomize klinik çalışmada karşılaştırıldı.</a:t>
            </a:r>
          </a:p>
          <a:p>
            <a:pPr>
              <a:buFont typeface="Wingdings" panose="05000000000000000000" pitchFamily="2" charset="2"/>
              <a:buChar char="v"/>
            </a:pPr>
            <a:r>
              <a:rPr lang="tr-TR" sz="2400" dirty="0"/>
              <a:t>Bu çalışmanın amacı komplike olmayan </a:t>
            </a:r>
            <a:r>
              <a:rPr lang="tr-TR" sz="2400" dirty="0" err="1"/>
              <a:t>İYE'nin</a:t>
            </a:r>
            <a:r>
              <a:rPr lang="tr-TR" sz="2400" dirty="0"/>
              <a:t> klinik çözümü için 5 günlük </a:t>
            </a:r>
            <a:r>
              <a:rPr lang="tr-TR" sz="2400" dirty="0" err="1"/>
              <a:t>nitrofurantoin</a:t>
            </a:r>
            <a:r>
              <a:rPr lang="tr-TR" sz="2400" dirty="0"/>
              <a:t> ve tek doz </a:t>
            </a:r>
            <a:r>
              <a:rPr lang="tr-TR" sz="2400" dirty="0" err="1"/>
              <a:t>fosfomisinin</a:t>
            </a:r>
            <a:r>
              <a:rPr lang="tr-TR" sz="2400" dirty="0"/>
              <a:t> karşılaştırmalı etkinliğini değerlendirmekti.</a:t>
            </a:r>
          </a:p>
        </p:txBody>
      </p:sp>
    </p:spTree>
    <p:extLst>
      <p:ext uri="{BB962C8B-B14F-4D97-AF65-F5344CB8AC3E}">
        <p14:creationId xmlns:p14="http://schemas.microsoft.com/office/powerpoint/2010/main" val="374423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E373F9-76FB-5D87-711A-F1A65FA67861}"/>
              </a:ext>
            </a:extLst>
          </p:cNvPr>
          <p:cNvSpPr>
            <a:spLocks noGrp="1"/>
          </p:cNvSpPr>
          <p:nvPr>
            <p:ph type="title"/>
          </p:nvPr>
        </p:nvSpPr>
        <p:spPr/>
        <p:txBody>
          <a:bodyPr/>
          <a:lstStyle/>
          <a:p>
            <a:r>
              <a:rPr lang="tr-TR" b="0" i="0" dirty="0">
                <a:effectLst/>
                <a:latin typeface="Guardian TextSans Web"/>
              </a:rPr>
              <a:t>Yöntemler</a:t>
            </a:r>
            <a:endParaRPr lang="tr-TR" dirty="0"/>
          </a:p>
        </p:txBody>
      </p:sp>
      <p:sp>
        <p:nvSpPr>
          <p:cNvPr id="3" name="İçerik Yer Tutucusu 2">
            <a:extLst>
              <a:ext uri="{FF2B5EF4-FFF2-40B4-BE49-F238E27FC236}">
                <a16:creationId xmlns:a16="http://schemas.microsoft.com/office/drawing/2014/main" id="{6494F177-EA27-6535-C1A7-76A82D5D0FE4}"/>
              </a:ext>
            </a:extLst>
          </p:cNvPr>
          <p:cNvSpPr>
            <a:spLocks noGrp="1"/>
          </p:cNvSpPr>
          <p:nvPr>
            <p:ph idx="1"/>
          </p:nvPr>
        </p:nvSpPr>
        <p:spPr>
          <a:xfrm>
            <a:off x="838200" y="1446245"/>
            <a:ext cx="6803571" cy="4730718"/>
          </a:xfrm>
        </p:spPr>
        <p:txBody>
          <a:bodyPr/>
          <a:lstStyle/>
          <a:p>
            <a:pPr marL="0" indent="0">
              <a:lnSpc>
                <a:spcPct val="100000"/>
              </a:lnSpc>
              <a:buNone/>
            </a:pPr>
            <a:r>
              <a:rPr lang="tr-TR" b="1" i="0" dirty="0">
                <a:solidFill>
                  <a:srgbClr val="333333"/>
                </a:solidFill>
                <a:effectLst/>
                <a:latin typeface="Guardian TextSans Web"/>
              </a:rPr>
              <a:t>    Çalışma Tasarımı ve Nüfus</a:t>
            </a:r>
          </a:p>
          <a:p>
            <a:pPr>
              <a:lnSpc>
                <a:spcPct val="100000"/>
              </a:lnSpc>
              <a:buFont typeface="Wingdings" panose="05000000000000000000" pitchFamily="2" charset="2"/>
              <a:buChar char="v"/>
            </a:pPr>
            <a:r>
              <a:rPr lang="tr-TR" sz="2000" b="0" i="0" dirty="0">
                <a:solidFill>
                  <a:srgbClr val="333333"/>
                </a:solidFill>
                <a:effectLst/>
              </a:rPr>
              <a:t>Bu açık etiketli/araştırmacı kör, çok merkezli, randomize klinik çalışma</a:t>
            </a:r>
            <a:r>
              <a:rPr lang="tr-TR" sz="2000" dirty="0">
                <a:solidFill>
                  <a:srgbClr val="333333"/>
                </a:solidFill>
              </a:rPr>
              <a:t> </a:t>
            </a:r>
            <a:r>
              <a:rPr lang="tr-TR" sz="2000" b="0" i="0" dirty="0">
                <a:solidFill>
                  <a:srgbClr val="333333"/>
                </a:solidFill>
                <a:effectLst/>
              </a:rPr>
              <a:t>Ekim 2013'ten Mayıs 2017'ye kadar 3 tesiste (Cenevre, İsviçre; Lodz, Polonya ve </a:t>
            </a:r>
            <a:r>
              <a:rPr lang="tr-TR" sz="2000" b="0" i="0" dirty="0" err="1">
                <a:solidFill>
                  <a:srgbClr val="333333"/>
                </a:solidFill>
                <a:effectLst/>
              </a:rPr>
              <a:t>Petah-Tiqva</a:t>
            </a:r>
            <a:r>
              <a:rPr lang="tr-TR" sz="2000" b="0" i="0" dirty="0">
                <a:solidFill>
                  <a:srgbClr val="333333"/>
                </a:solidFill>
                <a:effectLst/>
              </a:rPr>
              <a:t>, İsrail) yürütüldü ve akut alt </a:t>
            </a:r>
            <a:r>
              <a:rPr lang="tr-TR" sz="2000" b="0" i="0" dirty="0" err="1">
                <a:solidFill>
                  <a:srgbClr val="333333"/>
                </a:solidFill>
                <a:effectLst/>
              </a:rPr>
              <a:t>İYE'nin</a:t>
            </a:r>
            <a:r>
              <a:rPr lang="tr-TR" sz="2000" b="0" i="0" dirty="0">
                <a:solidFill>
                  <a:srgbClr val="333333"/>
                </a:solidFill>
                <a:effectLst/>
              </a:rPr>
              <a:t> en az 1 semptomu (</a:t>
            </a:r>
            <a:r>
              <a:rPr lang="tr-TR" sz="2000" b="0" i="0" dirty="0" err="1">
                <a:solidFill>
                  <a:srgbClr val="333333"/>
                </a:solidFill>
                <a:effectLst/>
              </a:rPr>
              <a:t>dizüri</a:t>
            </a:r>
            <a:r>
              <a:rPr lang="tr-TR" sz="2000" b="0" i="0" dirty="0">
                <a:solidFill>
                  <a:srgbClr val="333333"/>
                </a:solidFill>
                <a:effectLst/>
              </a:rPr>
              <a:t>, aciliyet, sıklık veya </a:t>
            </a:r>
            <a:r>
              <a:rPr lang="tr-TR" sz="2000" b="0" i="0" dirty="0" err="1">
                <a:solidFill>
                  <a:srgbClr val="333333"/>
                </a:solidFill>
                <a:effectLst/>
              </a:rPr>
              <a:t>suprapubik</a:t>
            </a:r>
            <a:r>
              <a:rPr lang="tr-TR" sz="2000" b="0" i="0" dirty="0">
                <a:solidFill>
                  <a:srgbClr val="333333"/>
                </a:solidFill>
                <a:effectLst/>
              </a:rPr>
              <a:t> hassasiyet) ve nitrit veya lökosit esteraz için pozitif bir idrar çubuğu testi sonucu ile başvuran</a:t>
            </a:r>
            <a:r>
              <a:rPr lang="tr-TR" sz="2000" dirty="0">
                <a:solidFill>
                  <a:srgbClr val="333333"/>
                </a:solidFill>
              </a:rPr>
              <a:t> </a:t>
            </a:r>
            <a:r>
              <a:rPr lang="tr-TR" sz="2000" b="0" i="0" dirty="0">
                <a:solidFill>
                  <a:srgbClr val="333333"/>
                </a:solidFill>
                <a:effectLst/>
              </a:rPr>
              <a:t>18 yaş ve üstü yetişkin kadınlar dahil edildi.</a:t>
            </a:r>
          </a:p>
          <a:p>
            <a:pPr>
              <a:lnSpc>
                <a:spcPct val="100000"/>
              </a:lnSpc>
              <a:buFont typeface="Wingdings" panose="05000000000000000000" pitchFamily="2" charset="2"/>
              <a:buChar char="v"/>
            </a:pPr>
            <a:r>
              <a:rPr lang="tr-TR" sz="2000" b="0" i="0" dirty="0">
                <a:solidFill>
                  <a:srgbClr val="333333"/>
                </a:solidFill>
                <a:effectLst/>
                <a:latin typeface="Guardian TextSans Web"/>
              </a:rPr>
              <a:t>Çalışma, her sitenin bağımsız etik kurulları ve İsviçre Terapötik Ürünler Ajansı </a:t>
            </a:r>
            <a:r>
              <a:rPr lang="tr-TR" sz="2000" dirty="0">
                <a:solidFill>
                  <a:srgbClr val="333333"/>
                </a:solidFill>
                <a:latin typeface="Guardian TextSans Web"/>
              </a:rPr>
              <a:t> </a:t>
            </a:r>
            <a:r>
              <a:rPr lang="tr-TR" sz="2000" b="0" i="0" dirty="0">
                <a:solidFill>
                  <a:srgbClr val="333333"/>
                </a:solidFill>
                <a:effectLst/>
                <a:latin typeface="Guardian TextSans Web"/>
              </a:rPr>
              <a:t>tarafından gözden geçirildi ve onaylandı. Tüm katılımcılar, dahil edilmeden önce yazılı bilgilendirilmiş onay verdi.</a:t>
            </a:r>
            <a:endParaRPr lang="tr-TR" sz="2000" b="1" i="0" dirty="0">
              <a:solidFill>
                <a:srgbClr val="333333"/>
              </a:solidFill>
              <a:effectLst/>
            </a:endParaRPr>
          </a:p>
          <a:p>
            <a:pPr>
              <a:lnSpc>
                <a:spcPct val="100000"/>
              </a:lnSpc>
              <a:buFont typeface="Wingdings" panose="05000000000000000000" pitchFamily="2" charset="2"/>
              <a:buChar char="v"/>
            </a:pPr>
            <a:endParaRPr lang="tr-TR" dirty="0"/>
          </a:p>
        </p:txBody>
      </p:sp>
      <p:pic>
        <p:nvPicPr>
          <p:cNvPr id="5" name="Resim 4">
            <a:extLst>
              <a:ext uri="{FF2B5EF4-FFF2-40B4-BE49-F238E27FC236}">
                <a16:creationId xmlns:a16="http://schemas.microsoft.com/office/drawing/2014/main" id="{EB505057-760D-42EF-3927-6473BFB4BE3B}"/>
              </a:ext>
            </a:extLst>
          </p:cNvPr>
          <p:cNvPicPr>
            <a:picLocks noChangeAspect="1"/>
          </p:cNvPicPr>
          <p:nvPr/>
        </p:nvPicPr>
        <p:blipFill>
          <a:blip r:embed="rId3"/>
          <a:stretch>
            <a:fillRect/>
          </a:stretch>
        </p:blipFill>
        <p:spPr>
          <a:xfrm>
            <a:off x="7641771" y="1446245"/>
            <a:ext cx="4337861" cy="3727700"/>
          </a:xfrm>
          <a:prstGeom prst="rect">
            <a:avLst/>
          </a:prstGeom>
        </p:spPr>
      </p:pic>
    </p:spTree>
    <p:extLst>
      <p:ext uri="{BB962C8B-B14F-4D97-AF65-F5344CB8AC3E}">
        <p14:creationId xmlns:p14="http://schemas.microsoft.com/office/powerpoint/2010/main" val="422402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3522F0-E143-4DB9-1306-CDD868BDCAA1}"/>
              </a:ext>
            </a:extLst>
          </p:cNvPr>
          <p:cNvSpPr>
            <a:spLocks noGrp="1"/>
          </p:cNvSpPr>
          <p:nvPr>
            <p:ph type="title"/>
          </p:nvPr>
        </p:nvSpPr>
        <p:spPr/>
        <p:txBody>
          <a:bodyPr>
            <a:noAutofit/>
          </a:bodyPr>
          <a:lstStyle/>
          <a:p>
            <a:br>
              <a:rPr lang="tr-TR" sz="2800" b="1" i="0" dirty="0">
                <a:solidFill>
                  <a:srgbClr val="333333"/>
                </a:solidFill>
                <a:effectLst/>
                <a:latin typeface="Guardian TextSans Web"/>
              </a:rPr>
            </a:br>
            <a:br>
              <a:rPr lang="tr-TR" sz="2800" b="1" i="0" dirty="0">
                <a:solidFill>
                  <a:srgbClr val="333333"/>
                </a:solidFill>
                <a:effectLst/>
                <a:latin typeface="Guardian TextSans Web"/>
              </a:rPr>
            </a:br>
            <a:r>
              <a:rPr lang="tr-TR" sz="2800" b="1" i="0" dirty="0">
                <a:solidFill>
                  <a:srgbClr val="333333"/>
                </a:solidFill>
                <a:effectLst/>
                <a:latin typeface="Guardian TextSans Web"/>
              </a:rPr>
              <a:t>Müdahale ve Prosedürler</a:t>
            </a:r>
            <a:br>
              <a:rPr lang="tr-TR" sz="2800" b="1" i="0" dirty="0">
                <a:solidFill>
                  <a:srgbClr val="333333"/>
                </a:solidFill>
                <a:effectLst/>
                <a:latin typeface="Guardian TextSans Web"/>
              </a:rPr>
            </a:br>
            <a:br>
              <a:rPr lang="tr-TR" sz="2800" dirty="0"/>
            </a:br>
            <a:endParaRPr lang="tr-TR" sz="2800" dirty="0"/>
          </a:p>
        </p:txBody>
      </p:sp>
      <p:sp>
        <p:nvSpPr>
          <p:cNvPr id="3" name="İçerik Yer Tutucusu 2">
            <a:extLst>
              <a:ext uri="{FF2B5EF4-FFF2-40B4-BE49-F238E27FC236}">
                <a16:creationId xmlns:a16="http://schemas.microsoft.com/office/drawing/2014/main" id="{7B57125E-4D47-066C-9D56-31F425CDF9E8}"/>
              </a:ext>
            </a:extLst>
          </p:cNvPr>
          <p:cNvSpPr>
            <a:spLocks noGrp="1"/>
          </p:cNvSpPr>
          <p:nvPr>
            <p:ph idx="1"/>
          </p:nvPr>
        </p:nvSpPr>
        <p:spPr>
          <a:xfrm>
            <a:off x="838200" y="1825625"/>
            <a:ext cx="10414518" cy="4323248"/>
          </a:xfrm>
        </p:spPr>
        <p:txBody>
          <a:bodyPr>
            <a:noAutofit/>
          </a:bodyPr>
          <a:lstStyle/>
          <a:p>
            <a:pPr>
              <a:lnSpc>
                <a:spcPct val="150000"/>
              </a:lnSpc>
              <a:buFont typeface="Wingdings" panose="05000000000000000000" pitchFamily="2" charset="2"/>
              <a:buChar char="v"/>
            </a:pPr>
            <a:r>
              <a:rPr lang="tr-TR" sz="2000" dirty="0"/>
              <a:t>Katılımcılar, 5 gün boyunca günde 3 kez 100 mg oral </a:t>
            </a:r>
            <a:r>
              <a:rPr lang="tr-TR" sz="2000" dirty="0" err="1"/>
              <a:t>makrokristalin</a:t>
            </a:r>
            <a:r>
              <a:rPr lang="tr-TR" sz="2000" dirty="0"/>
              <a:t> </a:t>
            </a:r>
            <a:r>
              <a:rPr lang="tr-TR" sz="2000" dirty="0" err="1"/>
              <a:t>nitrofurantoin</a:t>
            </a:r>
            <a:r>
              <a:rPr lang="tr-TR" sz="2000" dirty="0"/>
              <a:t> (Avrupa'da en yaygın olarak önerilen rejim) veya tek doz 3 g oral </a:t>
            </a:r>
            <a:r>
              <a:rPr lang="tr-TR" sz="2000" dirty="0" err="1"/>
              <a:t>fosfomisin</a:t>
            </a:r>
            <a:r>
              <a:rPr lang="tr-TR" sz="2000" dirty="0"/>
              <a:t> </a:t>
            </a:r>
            <a:r>
              <a:rPr lang="tr-TR" sz="2000" dirty="0" err="1"/>
              <a:t>trometamin</a:t>
            </a:r>
            <a:r>
              <a:rPr lang="tr-TR" sz="2000" dirty="0"/>
              <a:t> dozuna rastgele ayrıldı ve klinik iyileşme yokluğunda çalışma araştırmacılarıyla iletişime geçmeleri talimatı verildi. </a:t>
            </a:r>
          </a:p>
          <a:p>
            <a:pPr>
              <a:lnSpc>
                <a:spcPct val="150000"/>
              </a:lnSpc>
              <a:buFont typeface="Wingdings" panose="05000000000000000000" pitchFamily="2" charset="2"/>
              <a:buChar char="v"/>
            </a:pPr>
            <a:endParaRPr lang="tr-TR" sz="2000" dirty="0"/>
          </a:p>
          <a:p>
            <a:pPr>
              <a:lnSpc>
                <a:spcPct val="150000"/>
              </a:lnSpc>
              <a:buFont typeface="Wingdings" panose="05000000000000000000" pitchFamily="2" charset="2"/>
              <a:buChar char="v"/>
            </a:pPr>
            <a:r>
              <a:rPr lang="tr-TR" sz="2000" dirty="0"/>
              <a:t>Antibiyotik tedavisinin tamamlanmasından 14 (±2) ve 28 (±7) gün sonra 2 takip ziyaretine katıldılar; idrar kültürleri tüm programlı ve programsız ziyaretlerde toplandı. </a:t>
            </a:r>
            <a:r>
              <a:rPr lang="tr-TR" sz="2000" dirty="0" err="1"/>
              <a:t>Fosfomisinin</a:t>
            </a:r>
            <a:r>
              <a:rPr lang="tr-TR" sz="2000" dirty="0"/>
              <a:t> sözde uzun yarı ömrü nedeniyle, her iki grupta da antibiyotik tedavisi randomizasyondan sonraki 5. günde tamamlanmış kabul edildi.</a:t>
            </a:r>
          </a:p>
        </p:txBody>
      </p:sp>
    </p:spTree>
    <p:extLst>
      <p:ext uri="{BB962C8B-B14F-4D97-AF65-F5344CB8AC3E}">
        <p14:creationId xmlns:p14="http://schemas.microsoft.com/office/powerpoint/2010/main" val="37584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99EC5-8D30-BA32-9F43-FA2C22C8B8D1}"/>
              </a:ext>
            </a:extLst>
          </p:cNvPr>
          <p:cNvSpPr>
            <a:spLocks noGrp="1"/>
          </p:cNvSpPr>
          <p:nvPr>
            <p:ph type="title"/>
          </p:nvPr>
        </p:nvSpPr>
        <p:spPr/>
        <p:txBody>
          <a:bodyPr>
            <a:normAutofit/>
          </a:bodyPr>
          <a:lstStyle/>
          <a:p>
            <a:r>
              <a:rPr lang="tr-TR" sz="2800" b="1" i="0" dirty="0">
                <a:solidFill>
                  <a:srgbClr val="333333"/>
                </a:solidFill>
                <a:effectLst/>
                <a:latin typeface="Guardian TextSans Web"/>
              </a:rPr>
              <a:t>Sonuçlar ve Tanımlar</a:t>
            </a:r>
            <a:endParaRPr lang="tr-TR" sz="2800" dirty="0"/>
          </a:p>
        </p:txBody>
      </p:sp>
      <p:sp>
        <p:nvSpPr>
          <p:cNvPr id="3" name="İçerik Yer Tutucusu 2">
            <a:extLst>
              <a:ext uri="{FF2B5EF4-FFF2-40B4-BE49-F238E27FC236}">
                <a16:creationId xmlns:a16="http://schemas.microsoft.com/office/drawing/2014/main" id="{549B31A8-850C-E3FC-9261-1BDBE0412432}"/>
              </a:ext>
            </a:extLst>
          </p:cNvPr>
          <p:cNvSpPr>
            <a:spLocks noGrp="1"/>
          </p:cNvSpPr>
          <p:nvPr>
            <p:ph idx="1"/>
          </p:nvPr>
        </p:nvSpPr>
        <p:spPr/>
        <p:txBody>
          <a:bodyPr>
            <a:normAutofit/>
          </a:bodyPr>
          <a:lstStyle/>
          <a:p>
            <a:pPr marL="0" indent="0">
              <a:buNone/>
            </a:pPr>
            <a:r>
              <a:rPr lang="tr-TR" sz="2400" b="0" i="0" dirty="0">
                <a:solidFill>
                  <a:srgbClr val="333333"/>
                </a:solidFill>
                <a:effectLst/>
              </a:rPr>
              <a:t>    Primer sonuç, tedavinin tamamlanmasını takip eden 28 (±7) gün içinde klinik    </a:t>
            </a:r>
          </a:p>
          <a:p>
            <a:pPr marL="0" indent="0">
              <a:buNone/>
            </a:pPr>
            <a:r>
              <a:rPr lang="tr-TR" sz="2400" dirty="0">
                <a:solidFill>
                  <a:srgbClr val="333333"/>
                </a:solidFill>
              </a:rPr>
              <a:t>    </a:t>
            </a:r>
            <a:r>
              <a:rPr lang="tr-TR" sz="2400" b="0" i="0" dirty="0">
                <a:solidFill>
                  <a:srgbClr val="333333"/>
                </a:solidFill>
                <a:effectLst/>
              </a:rPr>
              <a:t>yanıttı; </a:t>
            </a:r>
          </a:p>
          <a:p>
            <a:pPr>
              <a:buFont typeface="Wingdings" panose="05000000000000000000" pitchFamily="2" charset="2"/>
              <a:buChar char="v"/>
            </a:pPr>
            <a:r>
              <a:rPr lang="tr-TR" sz="2400" u="sng" dirty="0">
                <a:solidFill>
                  <a:srgbClr val="333333"/>
                </a:solidFill>
              </a:rPr>
              <a:t>K</a:t>
            </a:r>
            <a:r>
              <a:rPr lang="tr-TR" sz="2400" b="0" i="0" u="sng" dirty="0">
                <a:solidFill>
                  <a:srgbClr val="333333"/>
                </a:solidFill>
                <a:effectLst/>
              </a:rPr>
              <a:t>linik düzelme </a:t>
            </a:r>
            <a:r>
              <a:rPr lang="tr-TR" sz="2400" b="0" i="0" dirty="0">
                <a:solidFill>
                  <a:srgbClr val="333333"/>
                </a:solidFill>
                <a:effectLst/>
              </a:rPr>
              <a:t>(önceden başarısızlık olmadan İYE semptom ve bulgularının tamamen düzelmesi), </a:t>
            </a:r>
          </a:p>
          <a:p>
            <a:pPr>
              <a:buFont typeface="Wingdings" panose="05000000000000000000" pitchFamily="2" charset="2"/>
              <a:buChar char="v"/>
            </a:pPr>
            <a:r>
              <a:rPr lang="tr-TR" sz="2400" u="sng" dirty="0">
                <a:solidFill>
                  <a:srgbClr val="333333"/>
                </a:solidFill>
              </a:rPr>
              <a:t>B</a:t>
            </a:r>
            <a:r>
              <a:rPr lang="tr-TR" sz="2400" b="0" i="0" u="sng" dirty="0">
                <a:solidFill>
                  <a:srgbClr val="333333"/>
                </a:solidFill>
                <a:effectLst/>
              </a:rPr>
              <a:t>aşarısızlık</a:t>
            </a:r>
            <a:r>
              <a:rPr lang="tr-TR" sz="2400" b="0" i="0" dirty="0">
                <a:solidFill>
                  <a:srgbClr val="333333"/>
                </a:solidFill>
                <a:effectLst/>
              </a:rPr>
              <a:t> (bir nedenden dolayı antibiyotik tedavisinde ek değişiklik ihtiyacı veya İYE ve etkililik eksikliği nedeniyle kesilme) veya </a:t>
            </a:r>
          </a:p>
          <a:p>
            <a:pPr>
              <a:buFont typeface="Wingdings" panose="05000000000000000000" pitchFamily="2" charset="2"/>
              <a:buChar char="v"/>
            </a:pPr>
            <a:r>
              <a:rPr lang="tr-TR" sz="2400" u="sng" dirty="0">
                <a:solidFill>
                  <a:srgbClr val="333333"/>
                </a:solidFill>
              </a:rPr>
              <a:t>B</a:t>
            </a:r>
            <a:r>
              <a:rPr lang="tr-TR" sz="2400" b="0" i="0" u="sng" dirty="0">
                <a:solidFill>
                  <a:srgbClr val="333333"/>
                </a:solidFill>
                <a:effectLst/>
              </a:rPr>
              <a:t>elirsiz</a:t>
            </a:r>
            <a:r>
              <a:rPr lang="tr-TR" sz="2400" b="0" i="0" dirty="0">
                <a:solidFill>
                  <a:srgbClr val="333333"/>
                </a:solidFill>
                <a:effectLst/>
              </a:rPr>
              <a:t> (ya nesnel enfeksiyon kanıtı olmaksızın semptomların devam etmesi veya klinik düzelme veya başarısızlığın sınıflandırılmasını engelleyen herhangi bir hafifletici neden) olarak tanımlandı.</a:t>
            </a:r>
            <a:endParaRPr lang="tr-TR" sz="2400" dirty="0"/>
          </a:p>
        </p:txBody>
      </p:sp>
    </p:spTree>
    <p:extLst>
      <p:ext uri="{BB962C8B-B14F-4D97-AF65-F5344CB8AC3E}">
        <p14:creationId xmlns:p14="http://schemas.microsoft.com/office/powerpoint/2010/main" val="164391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D1FB6D-080E-471C-00B5-5B51F051A9B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80C210E-5BDD-55F7-9AC7-7FDC7773ED47}"/>
              </a:ext>
            </a:extLst>
          </p:cNvPr>
          <p:cNvSpPr>
            <a:spLocks noGrp="1"/>
          </p:cNvSpPr>
          <p:nvPr>
            <p:ph idx="1"/>
          </p:nvPr>
        </p:nvSpPr>
        <p:spPr/>
        <p:txBody>
          <a:bodyPr>
            <a:normAutofit/>
          </a:bodyPr>
          <a:lstStyle/>
          <a:p>
            <a:pPr>
              <a:buFont typeface="Wingdings" panose="05000000000000000000" pitchFamily="2" charset="2"/>
              <a:buChar char="v"/>
            </a:pPr>
            <a:r>
              <a:rPr lang="tr-TR" sz="2400" b="0" i="0" dirty="0">
                <a:solidFill>
                  <a:srgbClr val="333333"/>
                </a:solidFill>
                <a:effectLst/>
                <a:latin typeface="Guardian TextSans Web"/>
              </a:rPr>
              <a:t>İkincil bir sonuç, tedavi tamamlandıktan 14 (±2) ve 28 (±7) gün sonra bakteriyolojik yanıttı ve </a:t>
            </a:r>
            <a:r>
              <a:rPr lang="tr-TR" sz="2400" b="0" i="0" u="sng" dirty="0">
                <a:solidFill>
                  <a:srgbClr val="333333"/>
                </a:solidFill>
                <a:effectLst/>
                <a:latin typeface="Guardian TextSans Web"/>
              </a:rPr>
              <a:t>rezolüsyon</a:t>
            </a:r>
            <a:r>
              <a:rPr lang="tr-TR" sz="2400" b="0" i="0" dirty="0">
                <a:solidFill>
                  <a:srgbClr val="333333"/>
                </a:solidFill>
                <a:effectLst/>
                <a:latin typeface="Guardian TextSans Web"/>
              </a:rPr>
              <a:t> (takip sırasında bakteriüri nüksü olmaksızın enfekte edici suşun eradikasyonu [&lt;10 </a:t>
            </a:r>
            <a:r>
              <a:rPr lang="tr-TR" sz="2400" b="0" i="0" baseline="30000" dirty="0">
                <a:solidFill>
                  <a:srgbClr val="333333"/>
                </a:solidFill>
                <a:effectLst/>
                <a:latin typeface="Guardian TextSans Web"/>
              </a:rPr>
              <a:t>3</a:t>
            </a:r>
            <a:r>
              <a:rPr lang="tr-TR" sz="2400" b="0" i="0" dirty="0">
                <a:solidFill>
                  <a:srgbClr val="333333"/>
                </a:solidFill>
                <a:effectLst/>
                <a:latin typeface="Guardian TextSans Web"/>
              </a:rPr>
              <a:t> koloni oluşturan birim {</a:t>
            </a:r>
            <a:r>
              <a:rPr lang="tr-TR" sz="2400" b="0" i="0" dirty="0" err="1">
                <a:solidFill>
                  <a:srgbClr val="333333"/>
                </a:solidFill>
                <a:effectLst/>
                <a:latin typeface="Guardian TextSans Web"/>
              </a:rPr>
              <a:t>cfu</a:t>
            </a:r>
            <a:r>
              <a:rPr lang="tr-TR" sz="2400" b="0" i="0" dirty="0">
                <a:solidFill>
                  <a:srgbClr val="333333"/>
                </a:solidFill>
                <a:effectLst/>
                <a:latin typeface="Guardian TextSans Web"/>
              </a:rPr>
              <a:t>}/</a:t>
            </a:r>
            <a:r>
              <a:rPr lang="tr-TR" sz="2400" b="0" i="0" dirty="0" err="1">
                <a:solidFill>
                  <a:srgbClr val="333333"/>
                </a:solidFill>
                <a:effectLst/>
                <a:latin typeface="Guardian TextSans Web"/>
              </a:rPr>
              <a:t>mL</a:t>
            </a:r>
            <a:r>
              <a:rPr lang="tr-TR" sz="2400" b="0" i="0" dirty="0">
                <a:solidFill>
                  <a:srgbClr val="333333"/>
                </a:solidFill>
                <a:effectLst/>
                <a:latin typeface="Guardian TextSans Web"/>
              </a:rPr>
              <a:t>) veya </a:t>
            </a:r>
            <a:r>
              <a:rPr lang="tr-TR" sz="2400" b="0" i="0" u="sng" dirty="0">
                <a:solidFill>
                  <a:srgbClr val="333333"/>
                </a:solidFill>
                <a:effectLst/>
                <a:latin typeface="Guardian TextSans Web"/>
              </a:rPr>
              <a:t>başarısızlık</a:t>
            </a:r>
            <a:r>
              <a:rPr lang="tr-TR" sz="2400" b="0" i="0" dirty="0">
                <a:solidFill>
                  <a:srgbClr val="333333"/>
                </a:solidFill>
                <a:effectLst/>
                <a:latin typeface="Guardian TextSans Web"/>
              </a:rPr>
              <a:t> (bakteriüri ≥10 </a:t>
            </a:r>
            <a:r>
              <a:rPr lang="tr-TR" sz="2400" b="0" i="0" baseline="30000" dirty="0">
                <a:solidFill>
                  <a:srgbClr val="333333"/>
                </a:solidFill>
                <a:effectLst/>
                <a:latin typeface="Guardian TextSans Web"/>
              </a:rPr>
              <a:t>3</a:t>
            </a:r>
            <a:r>
              <a:rPr lang="tr-TR" sz="2400" b="0" i="0" dirty="0">
                <a:solidFill>
                  <a:srgbClr val="333333"/>
                </a:solidFill>
                <a:effectLst/>
                <a:latin typeface="Guardian TextSans Web"/>
              </a:rPr>
              <a:t>cfu/</a:t>
            </a:r>
            <a:r>
              <a:rPr lang="tr-TR" sz="2400" b="0" i="0" dirty="0" err="1">
                <a:solidFill>
                  <a:srgbClr val="333333"/>
                </a:solidFill>
                <a:effectLst/>
                <a:latin typeface="Guardian TextSans Web"/>
              </a:rPr>
              <a:t>mL</a:t>
            </a:r>
            <a:r>
              <a:rPr lang="tr-TR" sz="2400" b="0" i="0" dirty="0">
                <a:solidFill>
                  <a:srgbClr val="333333"/>
                </a:solidFill>
                <a:effectLst/>
                <a:latin typeface="Guardian TextSans Web"/>
              </a:rPr>
              <a:t> ile enfekte edici suş) olarak tanımlandı</a:t>
            </a:r>
            <a:r>
              <a:rPr lang="tr-TR" b="0" i="0" dirty="0">
                <a:solidFill>
                  <a:srgbClr val="333333"/>
                </a:solidFill>
                <a:effectLst/>
                <a:latin typeface="Guardian TextSans Web"/>
              </a:rPr>
              <a:t>. </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99206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1C91A8-F17D-8553-CCB7-A5C45180497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9DF06BE-CFBD-3BFE-54CC-F1B3AEB08FB8}"/>
              </a:ext>
            </a:extLst>
          </p:cNvPr>
          <p:cNvSpPr>
            <a:spLocks noGrp="1"/>
          </p:cNvSpPr>
          <p:nvPr>
            <p:ph idx="1"/>
          </p:nvPr>
        </p:nvSpPr>
        <p:spPr/>
        <p:txBody>
          <a:bodyPr>
            <a:normAutofit/>
          </a:bodyPr>
          <a:lstStyle/>
          <a:p>
            <a:pPr>
              <a:lnSpc>
                <a:spcPct val="100000"/>
              </a:lnSpc>
              <a:buFont typeface="Wingdings" panose="05000000000000000000" pitchFamily="2" charset="2"/>
              <a:buChar char="v"/>
            </a:pPr>
            <a:r>
              <a:rPr lang="tr-TR" sz="2400" b="0" i="0" dirty="0">
                <a:solidFill>
                  <a:srgbClr val="333333"/>
                </a:solidFill>
                <a:effectLst/>
                <a:latin typeface="Guardian TextSans Web"/>
              </a:rPr>
              <a:t>Diğer ikincil sonuçlar arasında tedavinin tamamlanmasından 14 (±2) gün sonra klinik yanıttı.(tedavi başladıktan sonra semptomların süresi, piyelonefrit veya </a:t>
            </a:r>
            <a:r>
              <a:rPr lang="tr-TR" sz="2400" b="0" i="0" dirty="0" err="1">
                <a:solidFill>
                  <a:srgbClr val="333333"/>
                </a:solidFill>
                <a:effectLst/>
                <a:latin typeface="Guardian TextSans Web"/>
              </a:rPr>
              <a:t>ürosepsis</a:t>
            </a:r>
            <a:r>
              <a:rPr lang="tr-TR" sz="2400" b="0" i="0" dirty="0">
                <a:solidFill>
                  <a:srgbClr val="333333"/>
                </a:solidFill>
                <a:effectLst/>
                <a:latin typeface="Guardian TextSans Web"/>
              </a:rPr>
              <a:t> progresyon insidansı, hastaneye yatış nedeniyle kaybedilen çalışma günleri, yan etki insidansı, başlangıçta doğrulanmış İYE insidansı, çalışma antibiyotiğine ve diğer İYE hedefli antibiyotiklere karşı temel direnç insidansı ve çalışma süresi boyunca fenotipik bakteriyel direncin ortaya çıkışı)</a:t>
            </a:r>
          </a:p>
          <a:p>
            <a:pPr>
              <a:lnSpc>
                <a:spcPct val="100000"/>
              </a:lnSpc>
            </a:pPr>
            <a:endParaRPr lang="tr-TR" sz="2400" dirty="0"/>
          </a:p>
        </p:txBody>
      </p:sp>
    </p:spTree>
    <p:extLst>
      <p:ext uri="{BB962C8B-B14F-4D97-AF65-F5344CB8AC3E}">
        <p14:creationId xmlns:p14="http://schemas.microsoft.com/office/powerpoint/2010/main" val="13776259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3968</TotalTime>
  <Words>2270</Words>
  <Application>Microsoft Office PowerPoint</Application>
  <PresentationFormat>Geniş ekran</PresentationFormat>
  <Paragraphs>113</Paragraphs>
  <Slides>31</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Calibri</vt:lpstr>
      <vt:lpstr>Calibri Light</vt:lpstr>
      <vt:lpstr>Guardian TextSans Web</vt:lpstr>
      <vt:lpstr>GuardianTextEgypGR-Regular</vt:lpstr>
      <vt:lpstr>Wingdings</vt:lpstr>
      <vt:lpstr>Office Teması</vt:lpstr>
      <vt:lpstr>PowerPoint Sunusu</vt:lpstr>
      <vt:lpstr>Giriş</vt:lpstr>
      <vt:lpstr>PowerPoint Sunusu</vt:lpstr>
      <vt:lpstr>PowerPoint Sunusu</vt:lpstr>
      <vt:lpstr>Yöntemler</vt:lpstr>
      <vt:lpstr>  Müdahale ve Prosedürler  </vt:lpstr>
      <vt:lpstr>Sonuçlar ve Tanımlar</vt:lpstr>
      <vt:lpstr>PowerPoint Sunusu</vt:lpstr>
      <vt:lpstr>PowerPoint Sunusu</vt:lpstr>
      <vt:lpstr>Laboratuvar Yöntemleri</vt:lpstr>
      <vt:lpstr>İstatistiksel Yöntemler</vt:lpstr>
      <vt:lpstr>PowerPoint Sunusu</vt:lpstr>
      <vt:lpstr>PowerPoint Sunusu</vt:lpstr>
      <vt:lpstr>PowerPoint Sunusu</vt:lpstr>
      <vt:lpstr>PowerPoint Sunusu</vt:lpstr>
      <vt:lpstr>Sonuçlar</vt:lpstr>
      <vt:lpstr>PowerPoint Sunusu</vt:lpstr>
      <vt:lpstr>PowerPoint Sunusu</vt:lpstr>
      <vt:lpstr>Klinik Sonuçlar</vt:lpstr>
      <vt:lpstr>PowerPoint Sunusu</vt:lpstr>
      <vt:lpstr>Bakteriyolojik Sonuçlar</vt:lpstr>
      <vt:lpstr>Tartışma</vt:lpstr>
      <vt:lpstr>PowerPoint Sunusu</vt:lpstr>
      <vt:lpstr>PowerPoint Sunusu</vt:lpstr>
      <vt:lpstr>PowerPoint Sunusu</vt:lpstr>
      <vt:lpstr>PowerPoint Sunusu</vt:lpstr>
      <vt:lpstr>PowerPoint Sunusu</vt:lpstr>
      <vt:lpstr>Sınırlılıklar</vt:lpstr>
      <vt:lpstr>PowerPoint Sunusu</vt:lpstr>
      <vt:lpstr> Sonuçlar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dell</cp:lastModifiedBy>
  <cp:revision>20</cp:revision>
  <dcterms:created xsi:type="dcterms:W3CDTF">2023-01-07T14:28:17Z</dcterms:created>
  <dcterms:modified xsi:type="dcterms:W3CDTF">2023-01-10T08:41:05Z</dcterms:modified>
</cp:coreProperties>
</file>