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8E01-E2EE-4E05-9148-96DBFD10580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1DE12-BB1B-466A-B732-1216503B27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1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(Şekil 2a),  Aşırı kilolu gönüllülerde,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ölçülen total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abdominal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yağ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TF%), yağsız gruba kıyasla ( P &lt;0.01) anlamlı derecede yüksekti ve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 (P &lt;0.001 hem yağsız hem de aşırı kilolu gruplara kıyasla) cinsiyete göre farklılık göstermedi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DE12-BB1B-466A-B732-1216503B276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85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CT ile ölçülen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visseral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yağ, istatistiksel olarak anlamlı bir korelasyon gösterdi (r = 0.75, P &lt;0.001, Şekil 2c), ancak analizlerde gözlemlenebileceği gibi,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viseral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yağ miktarı arttıkça, önlemlerin uyumu azaldı.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DE12-BB1B-466A-B732-1216503B276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16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uyuşmanın , 200 cm2 üzerindeki bir VAT için düşmeye başladığı durumda.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Viscanla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VAT ölçümü 57.5 cm2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sapma göstermiş.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DE12-BB1B-466A-B732-1216503B276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47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Dahası, kilo kaybı grubundaki kişiler, bir diyet tedavisi (CDT) sonrasında % 16 VAT ve % 8 oranında WC kaybı sergilemiştir.</a:t>
            </a:r>
          </a:p>
          <a:p>
            <a:r>
              <a:rPr lang="tr-TR" dirty="0"/>
              <a:t>9 aylık takipten sonra RYGB (</a:t>
            </a:r>
            <a:r>
              <a:rPr lang="tr-TR" dirty="0" err="1"/>
              <a:t>Roux</a:t>
            </a:r>
            <a:r>
              <a:rPr lang="tr-TR" dirty="0"/>
              <a:t>-en-Y </a:t>
            </a:r>
            <a:r>
              <a:rPr lang="tr-TR" dirty="0" err="1"/>
              <a:t>gastric</a:t>
            </a:r>
            <a:r>
              <a:rPr lang="tr-TR" dirty="0"/>
              <a:t> bypass) sonrasında % 11 VAT kaybı ve % 14 oranında WC kaybı sergilemiştir.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DE12-BB1B-466A-B732-1216503B276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6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err="1" smtClean="0"/>
              <a:t>Visseral</a:t>
            </a:r>
            <a:r>
              <a:rPr lang="tr-TR" sz="2800" dirty="0" smtClean="0"/>
              <a:t> </a:t>
            </a:r>
            <a:r>
              <a:rPr lang="tr-TR" sz="2800" dirty="0" err="1" smtClean="0"/>
              <a:t>Adipozitenin</a:t>
            </a:r>
            <a:r>
              <a:rPr lang="tr-TR" sz="2800" dirty="0" smtClean="0"/>
              <a:t> </a:t>
            </a:r>
            <a:r>
              <a:rPr lang="tr-TR" sz="2800" dirty="0"/>
              <a:t>Belirlenmesinde </a:t>
            </a:r>
            <a:r>
              <a:rPr lang="tr-TR" sz="2800" dirty="0" err="1"/>
              <a:t>Abdominal</a:t>
            </a:r>
            <a:r>
              <a:rPr lang="tr-TR" sz="2800" dirty="0"/>
              <a:t> </a:t>
            </a:r>
            <a:r>
              <a:rPr lang="tr-TR" sz="2800" dirty="0" err="1"/>
              <a:t>Biyoimpedansın</a:t>
            </a:r>
            <a:r>
              <a:rPr lang="tr-TR" sz="2800" dirty="0"/>
              <a:t> (</a:t>
            </a:r>
            <a:r>
              <a:rPr lang="tr-TR" sz="2800" dirty="0" err="1"/>
              <a:t>ViScan</a:t>
            </a:r>
            <a:r>
              <a:rPr lang="tr-TR" sz="2800" dirty="0"/>
              <a:t>) Klinik Kullanımı ve </a:t>
            </a:r>
            <a:r>
              <a:rPr lang="tr-TR" sz="2800" dirty="0" err="1"/>
              <a:t>Obezite</a:t>
            </a:r>
            <a:r>
              <a:rPr lang="tr-TR" sz="2800" dirty="0"/>
              <a:t> ve </a:t>
            </a:r>
            <a:r>
              <a:rPr lang="tr-TR" sz="2800" dirty="0" err="1"/>
              <a:t>Komorbiditelerinin</a:t>
            </a:r>
            <a:r>
              <a:rPr lang="tr-TR" sz="2800" dirty="0"/>
              <a:t> Tanı ve Tedavisinde Uygulanması 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Araş.Gör.Dr</a:t>
            </a:r>
            <a:r>
              <a:rPr lang="tr-TR" dirty="0"/>
              <a:t>. Hatice ALKAYA KOL</a:t>
            </a:r>
          </a:p>
          <a:p>
            <a:r>
              <a:rPr lang="tr-TR" dirty="0"/>
              <a:t>Aile Hekimliği AD</a:t>
            </a:r>
          </a:p>
          <a:p>
            <a:r>
              <a:rPr lang="tr-TR" dirty="0" smtClean="0"/>
              <a:t>24</a:t>
            </a:r>
            <a:r>
              <a:rPr lang="tr-TR" dirty="0" smtClean="0"/>
              <a:t>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02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DA9151D-9F38-4534-8026-6946A57E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METOTLAR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0182CB6-E397-4C30-8C90-6E58CEDF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BT ile </a:t>
            </a:r>
            <a:r>
              <a:rPr lang="tr-TR" sz="2400" dirty="0" err="1"/>
              <a:t>abdominal</a:t>
            </a:r>
            <a:r>
              <a:rPr lang="tr-TR" sz="2400" dirty="0"/>
              <a:t> ve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 err="1"/>
              <a:t>adipozite</a:t>
            </a:r>
            <a:endParaRPr lang="tr-TR" sz="2400" dirty="0"/>
          </a:p>
          <a:p>
            <a:endParaRPr lang="tr-TR" sz="2400" dirty="0"/>
          </a:p>
          <a:p>
            <a:pPr lvl="1"/>
            <a:r>
              <a:rPr lang="tr-TR" sz="2000" dirty="0" err="1"/>
              <a:t>K</a:t>
            </a:r>
            <a:r>
              <a:rPr lang="tr-TR" sz="2000" dirty="0" err="1" smtClean="0"/>
              <a:t>ohort</a:t>
            </a:r>
            <a:r>
              <a:rPr lang="tr-TR" sz="2000" dirty="0" smtClean="0"/>
              <a:t> 1‘e alınan tüm kişiler BT </a:t>
            </a:r>
            <a:r>
              <a:rPr lang="tr-TR" sz="2000" dirty="0"/>
              <a:t>taramasına tabi tutuldu. </a:t>
            </a:r>
            <a:endParaRPr lang="tr-TR" sz="2000" dirty="0" smtClean="0"/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Total </a:t>
            </a:r>
            <a:r>
              <a:rPr lang="tr-TR" sz="2000" dirty="0" err="1"/>
              <a:t>abdominal</a:t>
            </a:r>
            <a:r>
              <a:rPr lang="tr-TR" sz="2000" dirty="0"/>
              <a:t> yağ (CT-TAT) alanı ve </a:t>
            </a:r>
            <a:r>
              <a:rPr lang="tr-TR" sz="2000" dirty="0" err="1" smtClean="0"/>
              <a:t>visseral</a:t>
            </a:r>
            <a:r>
              <a:rPr lang="tr-TR" sz="2000" dirty="0" smtClean="0"/>
              <a:t> </a:t>
            </a:r>
            <a:r>
              <a:rPr lang="tr-TR" sz="2000" dirty="0" err="1"/>
              <a:t>abdominal</a:t>
            </a:r>
            <a:r>
              <a:rPr lang="tr-TR" sz="2000" dirty="0"/>
              <a:t> </a:t>
            </a:r>
            <a:r>
              <a:rPr lang="tr-TR" sz="2000" dirty="0" err="1"/>
              <a:t>adipoz</a:t>
            </a:r>
            <a:r>
              <a:rPr lang="tr-TR" sz="2000" dirty="0"/>
              <a:t> doku (VAT) </a:t>
            </a:r>
            <a:r>
              <a:rPr lang="tr-TR" sz="2000" dirty="0" smtClean="0"/>
              <a:t>: </a:t>
            </a:r>
            <a:r>
              <a:rPr lang="tr-TR" sz="2000" dirty="0" smtClean="0"/>
              <a:t>L3-4 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 err="1" smtClean="0"/>
              <a:t>Subkutanöz</a:t>
            </a:r>
            <a:r>
              <a:rPr lang="tr-TR" sz="2000" dirty="0" smtClean="0"/>
              <a:t> </a:t>
            </a:r>
            <a:r>
              <a:rPr lang="tr-TR" sz="2000" dirty="0" err="1"/>
              <a:t>abdominal</a:t>
            </a:r>
            <a:r>
              <a:rPr lang="tr-TR" sz="2000" dirty="0"/>
              <a:t> yağ dokusu (CT-SAT) alanı </a:t>
            </a:r>
            <a:r>
              <a:rPr lang="tr-TR" sz="2000" dirty="0" smtClean="0"/>
              <a:t>= TAT - </a:t>
            </a:r>
            <a:r>
              <a:rPr lang="tr-TR" sz="2000" dirty="0"/>
              <a:t>VAT </a:t>
            </a:r>
            <a:endParaRPr lang="tr-TR" sz="2000" dirty="0" smtClean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78907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06008E4-0E7E-4F73-A1A0-3CA4432F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SONUÇLAR</a:t>
            </a:r>
            <a:endParaRPr lang="tr-TR" sz="32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D5369256-37BB-4214-8D07-7AC0AD7EF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86" t="17111" r="29865" b="8223"/>
          <a:stretch/>
        </p:blipFill>
        <p:spPr>
          <a:xfrm>
            <a:off x="1187623" y="1124744"/>
            <a:ext cx="527046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6095BBC-A26A-4D73-AB4D-E10EC929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236C50A0-D335-40D8-A011-34DDA5B65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01" t="34043" r="9728" b="27773"/>
          <a:stretch/>
        </p:blipFill>
        <p:spPr>
          <a:xfrm>
            <a:off x="755576" y="1268760"/>
            <a:ext cx="7200800" cy="5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7CE30D6-E2D6-4B11-82B3-0C97863B7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8" t="24285" r="21731" b="15000"/>
          <a:stretch/>
        </p:blipFill>
        <p:spPr>
          <a:xfrm>
            <a:off x="4427984" y="1772816"/>
            <a:ext cx="4464496" cy="3148522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504583F4-8E49-4126-B099-2046E10E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1450EC1B-5BD4-4A97-8821-1163E18B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837" t="25374" r="24047" b="13454"/>
          <a:stretch/>
        </p:blipFill>
        <p:spPr>
          <a:xfrm>
            <a:off x="179512" y="1988840"/>
            <a:ext cx="4104456" cy="3005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5445224"/>
            <a:ext cx="290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** P </a:t>
            </a:r>
            <a:r>
              <a:rPr lang="tr-TR" dirty="0"/>
              <a:t>&lt; </a:t>
            </a:r>
            <a:r>
              <a:rPr lang="tr-TR" dirty="0" smtClean="0"/>
              <a:t>0.01 ,  </a:t>
            </a:r>
            <a:r>
              <a:rPr lang="en-US" dirty="0" smtClean="0"/>
              <a:t>***</a:t>
            </a:r>
            <a:r>
              <a:rPr lang="tr-TR" dirty="0" smtClean="0"/>
              <a:t> </a:t>
            </a:r>
            <a:r>
              <a:rPr lang="en-US" dirty="0" smtClean="0"/>
              <a:t>P </a:t>
            </a:r>
            <a:r>
              <a:rPr lang="en-US" dirty="0"/>
              <a:t>&lt; 0.001 </a:t>
            </a:r>
            <a:r>
              <a:rPr lang="en-US" dirty="0" smtClean="0"/>
              <a:t>; </a:t>
            </a:r>
            <a:endParaRPr lang="tr-TR" dirty="0" smtClean="0"/>
          </a:p>
          <a:p>
            <a:r>
              <a:rPr lang="en-US" dirty="0" smtClean="0"/>
              <a:t>&amp;&amp;</a:t>
            </a:r>
            <a:r>
              <a:rPr lang="tr-TR" dirty="0" smtClean="0"/>
              <a:t> </a:t>
            </a:r>
            <a:r>
              <a:rPr lang="en-US" dirty="0" smtClean="0"/>
              <a:t>P </a:t>
            </a:r>
            <a:r>
              <a:rPr lang="en-US" dirty="0"/>
              <a:t>&lt; 0.01 </a:t>
            </a:r>
            <a:r>
              <a:rPr lang="tr-TR" dirty="0" smtClean="0"/>
              <a:t>, </a:t>
            </a:r>
            <a:r>
              <a:rPr lang="en-US" dirty="0" smtClean="0"/>
              <a:t>&amp;&amp;&amp;</a:t>
            </a:r>
            <a:r>
              <a:rPr lang="tr-TR" dirty="0" smtClean="0"/>
              <a:t> </a:t>
            </a:r>
            <a:r>
              <a:rPr lang="en-US" dirty="0" smtClean="0"/>
              <a:t>P </a:t>
            </a:r>
            <a:r>
              <a:rPr lang="en-US" dirty="0"/>
              <a:t>&lt; 0.001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597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4B5494C-714A-4B8E-BAA2-1143CAA3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82D27DF0-4DD7-49B5-B455-D7AFEE387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31" t="13360" r="33891" b="10272"/>
          <a:stretch/>
        </p:blipFill>
        <p:spPr>
          <a:xfrm>
            <a:off x="683568" y="1654855"/>
            <a:ext cx="8064896" cy="5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090CB37-E303-4BE5-B98D-D891C536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33DF11C4-68BE-4858-94E9-93A39BF4A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57" t="14951" r="28522" b="24591"/>
          <a:stretch/>
        </p:blipFill>
        <p:spPr>
          <a:xfrm>
            <a:off x="755576" y="1605345"/>
            <a:ext cx="7602526" cy="52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CB74A90-0EFE-403F-9E1D-4BBB4A8F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C9E0C336-FCCA-4D23-BD71-F2C4FEA3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13360" r="24942" b="13454"/>
          <a:stretch/>
        </p:blipFill>
        <p:spPr>
          <a:xfrm>
            <a:off x="246824" y="274638"/>
            <a:ext cx="8645655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6FB39BF-C5DA-4F8E-A2EF-CDC107B6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2EC88D14-DFB9-4D85-8F38-A0E192CAE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21315" r="39261" b="18227"/>
          <a:stretch/>
        </p:blipFill>
        <p:spPr>
          <a:xfrm>
            <a:off x="457200" y="188639"/>
            <a:ext cx="3754760" cy="303576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984C992-1ACC-4233-B759-2B07E7E84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99" t="22001" r="23226" b="19201"/>
          <a:stretch/>
        </p:blipFill>
        <p:spPr>
          <a:xfrm>
            <a:off x="4550702" y="169978"/>
            <a:ext cx="3600400" cy="30243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83EF1E7-026E-4718-AC2F-EF81A102C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19201" r="42125" b="20600"/>
          <a:stretch/>
        </p:blipFill>
        <p:spPr>
          <a:xfrm>
            <a:off x="425760" y="3302895"/>
            <a:ext cx="3528392" cy="309634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8D4F0660-0030-47F1-B1A2-ED0CF80F2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99" t="20601" r="23226" b="20600"/>
          <a:stretch/>
        </p:blipFill>
        <p:spPr>
          <a:xfrm>
            <a:off x="4572000" y="3374903"/>
            <a:ext cx="36004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8419C6-50A4-421C-AECD-4E4B3FCF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2E0CB97E-4F4F-4217-BF54-EB1F6C0D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95" t="21315" r="9728" b="19818"/>
          <a:stretch/>
        </p:blipFill>
        <p:spPr>
          <a:xfrm>
            <a:off x="5004047" y="274638"/>
            <a:ext cx="3510877" cy="295232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17AD239-A1F7-44A9-ABA5-CF123BCEF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22001" r="54725" b="20600"/>
          <a:stretch/>
        </p:blipFill>
        <p:spPr>
          <a:xfrm>
            <a:off x="457200" y="274638"/>
            <a:ext cx="3528392" cy="29523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B10BC52-4412-4B62-AB81-C30B45ACE3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9" t="28999" r="13775" b="9401"/>
          <a:stretch/>
        </p:blipFill>
        <p:spPr>
          <a:xfrm>
            <a:off x="611560" y="3429000"/>
            <a:ext cx="75608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2938F24-C7F2-4CFF-8303-9AD828B3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dirty="0"/>
              <a:t>TARTIŞMA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8334DDA-5848-4C8B-8DEC-E7BD41DF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r-TR" sz="2400" dirty="0" err="1"/>
              <a:t>V</a:t>
            </a:r>
            <a:r>
              <a:rPr lang="tr-TR" sz="2400" dirty="0" err="1" smtClean="0"/>
              <a:t>isseral</a:t>
            </a:r>
            <a:r>
              <a:rPr lang="tr-TR" sz="2400" dirty="0" smtClean="0"/>
              <a:t> </a:t>
            </a:r>
            <a:r>
              <a:rPr lang="tr-TR" sz="2400" dirty="0"/>
              <a:t>yağ dokusunun niceliksel değerlendirmesi için altın standart, MR ve </a:t>
            </a:r>
            <a:r>
              <a:rPr lang="tr-TR" sz="2400" dirty="0" err="1"/>
              <a:t>BT'dir</a:t>
            </a:r>
            <a:r>
              <a:rPr lang="tr-TR" sz="2400" dirty="0"/>
              <a:t>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BIA, klinik çalışmalarda vücut kompozisyonunu ölçmek için yaygın olarak kullanılan, erişilebilir, güvenli ve maliyet-etkin bir alternatif yöntemdir.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256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2864" r="8295" b="7464"/>
          <a:stretch/>
        </p:blipFill>
        <p:spPr bwMode="auto">
          <a:xfrm>
            <a:off x="611560" y="404664"/>
            <a:ext cx="8280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CE582C1-AE01-41AB-AEBD-AC507FAA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5266E2B-37B7-4A23-9944-2C684D9B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tr-TR" sz="2600" dirty="0"/>
              <a:t>Bu çalışmada, her iki cinsiyetten oluşan geniş bir örneklemdeki BT ile ölçülene kıyasla </a:t>
            </a:r>
            <a:r>
              <a:rPr lang="tr-TR" sz="2600" dirty="0" err="1" smtClean="0"/>
              <a:t>visseral</a:t>
            </a:r>
            <a:r>
              <a:rPr lang="tr-TR" sz="2600" dirty="0" smtClean="0"/>
              <a:t> </a:t>
            </a:r>
            <a:r>
              <a:rPr lang="tr-TR" sz="2600" dirty="0"/>
              <a:t>yağ dokusu(VAT) ölçümü için BIA cihazı </a:t>
            </a:r>
            <a:r>
              <a:rPr lang="tr-TR" sz="2600" dirty="0" err="1"/>
              <a:t>ViScan'in</a:t>
            </a:r>
            <a:r>
              <a:rPr lang="tr-TR" sz="2600" dirty="0"/>
              <a:t> doğruluğunu değerlendirdik. 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/>
              <a:t>Birçok çalışma daha önce bu BIA cihazının doğruluğunu test etmiştir. </a:t>
            </a:r>
          </a:p>
          <a:p>
            <a:pPr lvl="1"/>
            <a:r>
              <a:rPr lang="tr-TR" sz="2200" dirty="0"/>
              <a:t>Ancak bu raporlar </a:t>
            </a:r>
            <a:r>
              <a:rPr lang="tr-TR" sz="2200" dirty="0" err="1"/>
              <a:t>morbid</a:t>
            </a:r>
            <a:r>
              <a:rPr lang="tr-TR" sz="2200" dirty="0"/>
              <a:t> </a:t>
            </a:r>
            <a:r>
              <a:rPr lang="tr-TR" sz="2200" dirty="0" err="1"/>
              <a:t>obez</a:t>
            </a:r>
            <a:r>
              <a:rPr lang="tr-TR" sz="2200" dirty="0"/>
              <a:t> yetişkin hastaları içermez ya da sadece zayıf veya aşırı kilolu ergenleri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337121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E9B2A1E-C043-4F55-9727-7C0D2CA2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7F1E238-BDC8-4B00-B083-85D4AB5F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02027"/>
          </a:xfrm>
        </p:spPr>
        <p:txBody>
          <a:bodyPr>
            <a:normAutofit/>
          </a:bodyPr>
          <a:lstStyle/>
          <a:p>
            <a:r>
              <a:rPr lang="tr-TR" sz="2400" dirty="0"/>
              <a:t>Bu çalışma, </a:t>
            </a:r>
            <a:r>
              <a:rPr lang="tr-TR" sz="2400" dirty="0" err="1" smtClean="0"/>
              <a:t>ViScan’in</a:t>
            </a:r>
            <a:r>
              <a:rPr lang="tr-TR" sz="2400" dirty="0" smtClean="0"/>
              <a:t> </a:t>
            </a:r>
            <a:r>
              <a:rPr lang="tr-TR" sz="2400" dirty="0" err="1"/>
              <a:t>visseral</a:t>
            </a:r>
            <a:r>
              <a:rPr lang="tr-TR" sz="2400" dirty="0"/>
              <a:t> yağ dokusunu (VAT) 200 cm2'ye kadar olan değerlerde iyi bir doğrulukla gösterdiğini ve daha sonra vücut kütlesi arttıkça daha düşük hassasiyetle belirlediğini göstermektedir.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Erkeklerin vücut kütlesi daha yüksek olduğu için yanlışlık derecesi erkek cinsiyet için daha yüksekti.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Vücut kütlesi arttıkça cihazın ölçüm kayışındaki elektrotlar orantılı olarak daha az abdomene yayılabilir ve bu ölçümün hassasiyetini etkileyebilir. </a:t>
            </a:r>
          </a:p>
        </p:txBody>
      </p:sp>
    </p:spTree>
    <p:extLst>
      <p:ext uri="{BB962C8B-B14F-4D97-AF65-F5344CB8AC3E}">
        <p14:creationId xmlns:p14="http://schemas.microsoft.com/office/powerpoint/2010/main" val="403211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F26993E-5B08-4FFD-A697-468824D9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D1B54FC-39B1-4612-9617-3F9C7130D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r-TR" sz="2400" dirty="0" err="1"/>
              <a:t>Browning</a:t>
            </a:r>
            <a:r>
              <a:rPr lang="tr-TR" sz="2400" dirty="0"/>
              <a:t> ve </a:t>
            </a:r>
            <a:r>
              <a:rPr lang="tr-TR" sz="2400" dirty="0" err="1"/>
              <a:t>ark.nın</a:t>
            </a:r>
            <a:r>
              <a:rPr lang="tr-TR" sz="2400" dirty="0"/>
              <a:t> çalışmasında, </a:t>
            </a:r>
            <a:r>
              <a:rPr lang="tr-TR" sz="2400" dirty="0" err="1"/>
              <a:t>ViScan</a:t>
            </a:r>
            <a:r>
              <a:rPr lang="tr-TR" sz="2400" dirty="0"/>
              <a:t> cihazının, özellikle kadınlarda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yağ dokusu ölçümü için tüm diğer BIA cihazlarına karşı açık bir fayda sağladığı gösterildi.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Çok yakın bir zamanda, </a:t>
            </a:r>
            <a:r>
              <a:rPr lang="tr-TR" sz="2400" dirty="0" err="1" smtClean="0"/>
              <a:t>intraabdominal</a:t>
            </a:r>
            <a:r>
              <a:rPr lang="tr-TR" sz="2400" dirty="0" smtClean="0"/>
              <a:t>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yağ alanının tahmini için başka bir BIA cihazı test </a:t>
            </a:r>
            <a:r>
              <a:rPr lang="tr-TR" sz="2400" dirty="0" smtClean="0"/>
              <a:t>edildi.</a:t>
            </a:r>
          </a:p>
          <a:p>
            <a:pPr lvl="1"/>
            <a:r>
              <a:rPr lang="tr-TR" sz="2000" dirty="0" err="1"/>
              <a:t>A</a:t>
            </a:r>
            <a:r>
              <a:rPr lang="tr-TR" sz="2000" dirty="0" err="1" smtClean="0"/>
              <a:t>bdominal</a:t>
            </a:r>
            <a:r>
              <a:rPr lang="tr-TR" sz="2000" dirty="0" smtClean="0"/>
              <a:t> </a:t>
            </a:r>
            <a:r>
              <a:rPr lang="tr-TR" sz="2000" dirty="0" err="1"/>
              <a:t>impedansiyometre</a:t>
            </a:r>
            <a:r>
              <a:rPr lang="tr-TR" sz="2000" dirty="0"/>
              <a:t> cihazlarının VAT ölçümü için tüm vücut BIA cihazlarından daha üstün olduğunu ve </a:t>
            </a:r>
            <a:r>
              <a:rPr lang="tr-TR" sz="2000" dirty="0" smtClean="0"/>
              <a:t>BT-VAT </a:t>
            </a:r>
            <a:r>
              <a:rPr lang="tr-TR" sz="2000" dirty="0"/>
              <a:t>yüksek olduğunda </a:t>
            </a:r>
            <a:r>
              <a:rPr lang="tr-TR" sz="2000" dirty="0" err="1"/>
              <a:t>VAT’nun</a:t>
            </a:r>
            <a:r>
              <a:rPr lang="tr-TR" sz="2000" dirty="0"/>
              <a:t> daha düşük ölçüldüğünü doğruladı.</a:t>
            </a:r>
          </a:p>
          <a:p>
            <a:pPr lvl="1"/>
            <a:r>
              <a:rPr lang="tr-TR" sz="2000" dirty="0"/>
              <a:t>Ç</a:t>
            </a:r>
            <a:r>
              <a:rPr lang="tr-TR" sz="2000" dirty="0" smtClean="0"/>
              <a:t>alışılan </a:t>
            </a:r>
            <a:r>
              <a:rPr lang="tr-TR" sz="2000" dirty="0"/>
              <a:t>deneklerin BMI aralığı, doğrulamada </a:t>
            </a:r>
            <a:r>
              <a:rPr lang="tr-TR" sz="2000" dirty="0" err="1"/>
              <a:t>morbid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r>
              <a:rPr lang="tr-TR" sz="2000" dirty="0"/>
              <a:t> bulunan bireyleri içermeyen 18-35 kg / m2 idi.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4414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D1DDE79-9DB1-41C4-8BCD-6EFD830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2F30CCD-5303-41E0-BFD6-D62E968A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Visseral</a:t>
            </a:r>
            <a:r>
              <a:rPr lang="tr-TR" dirty="0"/>
              <a:t> yağ birikimi </a:t>
            </a:r>
            <a:r>
              <a:rPr lang="tr-TR" dirty="0" err="1"/>
              <a:t>obezite</a:t>
            </a:r>
            <a:r>
              <a:rPr lang="tr-TR" dirty="0"/>
              <a:t> ile ilişkili bozukluklarla kuvvetli bir korelasyona sahip olduğu için, </a:t>
            </a:r>
            <a:r>
              <a:rPr lang="tr-TR" dirty="0" err="1"/>
              <a:t>ViScan</a:t>
            </a:r>
            <a:r>
              <a:rPr lang="tr-TR" dirty="0"/>
              <a:t> ile ölçülen </a:t>
            </a:r>
            <a:r>
              <a:rPr lang="tr-TR" dirty="0" err="1"/>
              <a:t>VAT’nun</a:t>
            </a:r>
            <a:r>
              <a:rPr lang="tr-TR" dirty="0"/>
              <a:t> birkaç </a:t>
            </a:r>
            <a:r>
              <a:rPr lang="tr-TR" dirty="0" err="1"/>
              <a:t>kardiyometabolik</a:t>
            </a:r>
            <a:r>
              <a:rPr lang="tr-TR" dirty="0"/>
              <a:t> risk faktörü ile ilişkilendirme derecesini analiz ettik.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Bu çalışmada, </a:t>
            </a:r>
            <a:r>
              <a:rPr lang="tr-TR" dirty="0" err="1"/>
              <a:t>ViScan'in</a:t>
            </a:r>
            <a:r>
              <a:rPr lang="tr-TR" dirty="0"/>
              <a:t> saptanan </a:t>
            </a:r>
            <a:r>
              <a:rPr lang="tr-TR" dirty="0" err="1"/>
              <a:t>VAT’nun</a:t>
            </a:r>
            <a:r>
              <a:rPr lang="tr-TR" dirty="0"/>
              <a:t> açlık glikozu, TG ve HDL kolesterol, ürik asit ile BMI, vücut yağ yüzdesi veya bel çevresinden daha iyi </a:t>
            </a:r>
            <a:r>
              <a:rPr lang="tr-TR" dirty="0" err="1"/>
              <a:t>korele</a:t>
            </a:r>
            <a:r>
              <a:rPr lang="tr-TR" dirty="0"/>
              <a:t> olduğunu tespit ettik.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Dahası, </a:t>
            </a:r>
            <a:r>
              <a:rPr lang="tr-TR" dirty="0" err="1"/>
              <a:t>ViScan</a:t>
            </a:r>
            <a:r>
              <a:rPr lang="tr-TR" dirty="0"/>
              <a:t>-VAT ile yağlı karaciğer hastalığının dolaylı göstergeleri olan ALT ve AST / ALT oranı ile bel çevresine kıyasla daha yakın ilişki içindeydi.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Bununla birlikte, </a:t>
            </a:r>
            <a:r>
              <a:rPr lang="tr-TR" dirty="0" err="1"/>
              <a:t>ViScan</a:t>
            </a:r>
            <a:r>
              <a:rPr lang="tr-TR" dirty="0"/>
              <a:t> ile ölçülen </a:t>
            </a:r>
            <a:r>
              <a:rPr lang="tr-TR" dirty="0" err="1"/>
              <a:t>VAT’nun</a:t>
            </a:r>
            <a:r>
              <a:rPr lang="tr-TR" dirty="0"/>
              <a:t>, insülin konsantrasyonları ve HOMA ile birlikte bel çevresine(WC) göre biraz daha zayıf bir korelasyon tespit ettik.</a:t>
            </a:r>
          </a:p>
        </p:txBody>
      </p:sp>
    </p:spTree>
    <p:extLst>
      <p:ext uri="{BB962C8B-B14F-4D97-AF65-F5344CB8AC3E}">
        <p14:creationId xmlns:p14="http://schemas.microsoft.com/office/powerpoint/2010/main" val="238419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CF86890-987A-4ABE-B9FE-1D893CE3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EED8671-DF0E-4AC7-B800-BA95D805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ViScan'in</a:t>
            </a:r>
            <a:r>
              <a:rPr lang="tr-TR" dirty="0"/>
              <a:t> kilo alımı veya kilo kaybından sonra gerçekleşen </a:t>
            </a:r>
            <a:r>
              <a:rPr lang="tr-TR" dirty="0" err="1"/>
              <a:t>VAT’daki</a:t>
            </a:r>
            <a:r>
              <a:rPr lang="tr-TR" dirty="0"/>
              <a:t> değişiklikleri ölçebilme becerisini değerlendirdik.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Kilo alındıktan sonra sırasıyla % 6 oranında WC ve % 8 oranında BMI değişimi bağlamında </a:t>
            </a:r>
            <a:r>
              <a:rPr lang="tr-TR" dirty="0" err="1"/>
              <a:t>VAT’da</a:t>
            </a:r>
            <a:r>
              <a:rPr lang="tr-TR" dirty="0"/>
              <a:t> ortalama % 20 değişiklik tespit ettik.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Obez</a:t>
            </a:r>
            <a:r>
              <a:rPr lang="tr-TR" dirty="0"/>
              <a:t> hastalarda, özellikle de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obezite</a:t>
            </a:r>
            <a:r>
              <a:rPr lang="tr-TR" dirty="0"/>
              <a:t> hastalarında kilo kaybının ardından, </a:t>
            </a:r>
            <a:r>
              <a:rPr lang="tr-TR" dirty="0" err="1"/>
              <a:t>VAT’da</a:t>
            </a:r>
            <a:r>
              <a:rPr lang="tr-TR" dirty="0"/>
              <a:t> seçici </a:t>
            </a:r>
            <a:r>
              <a:rPr lang="tr-TR" dirty="0" err="1"/>
              <a:t>bi</a:t>
            </a:r>
            <a:r>
              <a:rPr lang="tr-TR" dirty="0"/>
              <a:t> değişiklik gözlenmiştir.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% 5'e varan bir ağırlık kaybı bile, </a:t>
            </a:r>
            <a:r>
              <a:rPr lang="tr-TR" dirty="0" err="1"/>
              <a:t>VAT’nun</a:t>
            </a:r>
            <a:r>
              <a:rPr lang="tr-TR" dirty="0"/>
              <a:t> % 30'a varan oranda değişikliği  ilişkilendirilmiştir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32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962E9EF-0E0C-4E76-9A82-BD26CABA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200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126045A-44E3-446A-B4DA-0AEE0164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tr-TR" sz="3100" dirty="0"/>
              <a:t>Çalışmamızın güçlü yönleri; </a:t>
            </a:r>
          </a:p>
          <a:p>
            <a:pPr marL="0" indent="0">
              <a:buNone/>
            </a:pPr>
            <a:endParaRPr lang="tr-TR" sz="3100" dirty="0"/>
          </a:p>
          <a:p>
            <a:pPr lvl="1"/>
            <a:r>
              <a:rPr lang="tr-TR" sz="2700" dirty="0"/>
              <a:t>H</a:t>
            </a:r>
            <a:r>
              <a:rPr lang="tr-TR" sz="2700" dirty="0" smtClean="0"/>
              <a:t>er </a:t>
            </a:r>
            <a:r>
              <a:rPr lang="tr-TR" sz="2700" dirty="0"/>
              <a:t>iki cinsiyeti içeren, </a:t>
            </a:r>
            <a:r>
              <a:rPr lang="tr-TR" sz="2700" dirty="0" err="1" smtClean="0"/>
              <a:t>visseral</a:t>
            </a:r>
            <a:r>
              <a:rPr lang="tr-TR" sz="2700" dirty="0" smtClean="0"/>
              <a:t> </a:t>
            </a:r>
            <a:r>
              <a:rPr lang="tr-TR" sz="2700" dirty="0" err="1" smtClean="0"/>
              <a:t>adipozite</a:t>
            </a:r>
            <a:r>
              <a:rPr lang="tr-TR" sz="2700" dirty="0" smtClean="0"/>
              <a:t> </a:t>
            </a:r>
            <a:r>
              <a:rPr lang="tr-TR" sz="2700" dirty="0"/>
              <a:t>açısından geniş bir yelpazede yer alan bireyleri, </a:t>
            </a:r>
            <a:r>
              <a:rPr lang="tr-TR" sz="2700" dirty="0" err="1"/>
              <a:t>morbid</a:t>
            </a:r>
            <a:r>
              <a:rPr lang="tr-TR" sz="2700" dirty="0"/>
              <a:t> </a:t>
            </a:r>
            <a:r>
              <a:rPr lang="tr-TR" sz="2700" dirty="0" err="1"/>
              <a:t>obezite</a:t>
            </a:r>
            <a:r>
              <a:rPr lang="tr-TR" sz="2700" dirty="0"/>
              <a:t> hastalarını ,tüm yaş gruplarını kapsayan daha önceki çalışmalara göre nispeten geniş bir örneklemde (n = 140) yapıldı.</a:t>
            </a:r>
          </a:p>
          <a:p>
            <a:pPr lvl="1"/>
            <a:r>
              <a:rPr lang="tr-TR" sz="2700" dirty="0"/>
              <a:t>K</a:t>
            </a:r>
            <a:r>
              <a:rPr lang="tr-TR" sz="2700" dirty="0" smtClean="0"/>
              <a:t>linik </a:t>
            </a:r>
            <a:r>
              <a:rPr lang="tr-TR" sz="2700" dirty="0"/>
              <a:t>yararlılık çalışması, her iki cinsiyetten gelen ve zayıflıktan aşırı </a:t>
            </a:r>
            <a:r>
              <a:rPr lang="tr-TR" sz="2700" dirty="0" err="1"/>
              <a:t>obeziteye</a:t>
            </a:r>
            <a:r>
              <a:rPr lang="tr-TR" sz="2700" dirty="0"/>
              <a:t> kadar geniş bir yelpazede şişmanlık gösteren ve tüm yetişkin yaşlardan (18-80 y) geniş bir örneklemde (n = 2849) yürütülmüştür.</a:t>
            </a:r>
          </a:p>
          <a:p>
            <a:pPr lvl="1"/>
            <a:r>
              <a:rPr lang="tr-TR" sz="2700" dirty="0"/>
              <a:t>İ</a:t>
            </a:r>
            <a:r>
              <a:rPr lang="tr-TR" sz="2700" dirty="0" smtClean="0"/>
              <a:t>lk </a:t>
            </a:r>
            <a:r>
              <a:rPr lang="tr-TR" sz="2700" dirty="0"/>
              <a:t>kez, ağırlık kazanımı veya kaybı durumlarında </a:t>
            </a:r>
            <a:r>
              <a:rPr lang="tr-TR" sz="2700" dirty="0" err="1"/>
              <a:t>VAT’daki</a:t>
            </a:r>
            <a:r>
              <a:rPr lang="tr-TR" sz="2700" dirty="0"/>
              <a:t> değişiklikleri değerlendirmek için </a:t>
            </a:r>
            <a:r>
              <a:rPr lang="tr-TR" sz="2700" dirty="0" err="1"/>
              <a:t>ViScan'in</a:t>
            </a:r>
            <a:r>
              <a:rPr lang="tr-TR" sz="2700" dirty="0"/>
              <a:t> klinik yararlılığını gösterdik.</a:t>
            </a:r>
          </a:p>
          <a:p>
            <a:pPr marL="457200" lvl="1" indent="0">
              <a:buNone/>
            </a:pPr>
            <a:endParaRPr lang="tr-TR" sz="2700" dirty="0"/>
          </a:p>
          <a:p>
            <a:r>
              <a:rPr lang="tr-TR" sz="3100" dirty="0"/>
              <a:t>Mevcut çalışma Kafkasya'da yapıldı ve verilerimizin diğer ırklar için geçerli olup olmadığını ve bu nedenle uygulanabilir olup olmadığını belirlemek için diğer nüfusa genişletilmesi gerekiyor.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879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9398DDB-5187-4AB6-97AB-AD122AB9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ÖZET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3C82EAB-E43E-4C7F-967B-52128654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894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ViScan</a:t>
            </a:r>
            <a:r>
              <a:rPr lang="tr-TR" dirty="0"/>
              <a:t>, </a:t>
            </a:r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/>
              <a:t>yağ dokusunu 200 cm2'ye kadar olan kişilerde iyi doğrulukla belirlemekte ve daha sonra vücut kütlesi arttıkça daha düşük hassasiyetle belirlemektedir. 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ViScan</a:t>
            </a:r>
            <a:r>
              <a:rPr lang="tr-TR" dirty="0"/>
              <a:t> ile VAT tespiti, BMI veya WC gibi </a:t>
            </a:r>
            <a:r>
              <a:rPr lang="tr-TR" dirty="0" err="1"/>
              <a:t>antropometrik</a:t>
            </a:r>
            <a:r>
              <a:rPr lang="tr-TR" dirty="0"/>
              <a:t> ölçümlerden çok sayıda </a:t>
            </a:r>
            <a:r>
              <a:rPr lang="tr-TR" dirty="0" err="1"/>
              <a:t>kardiyometabolik</a:t>
            </a:r>
            <a:r>
              <a:rPr lang="tr-TR" dirty="0"/>
              <a:t> risk faktörü ile daha iyi korelasyon sergilemektedir.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ViScan</a:t>
            </a:r>
            <a:r>
              <a:rPr lang="tr-TR" dirty="0"/>
              <a:t> vücut ağırlığı değişiklikleri sonrasında VAT değişkenlerini tespit edebilmektedir.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Görüntüleme teknikleriyle VAT ölçme olanağı her zaman mevcut olmadığı için, </a:t>
            </a:r>
            <a:r>
              <a:rPr lang="tr-TR" dirty="0" err="1"/>
              <a:t>abdominal</a:t>
            </a:r>
            <a:r>
              <a:rPr lang="tr-TR" dirty="0"/>
              <a:t> BIA hafif veya orta </a:t>
            </a:r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/>
              <a:t>yağ dokusu olan hastalarda VAT tahmini için iyi bir alternatiftir ancak ciddi </a:t>
            </a:r>
            <a:r>
              <a:rPr lang="tr-TR" dirty="0" err="1"/>
              <a:t>obez</a:t>
            </a:r>
            <a:r>
              <a:rPr lang="tr-TR" dirty="0"/>
              <a:t> hastalar için daha zayıf bir seçenektir.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Ayrıca, </a:t>
            </a:r>
            <a:r>
              <a:rPr lang="tr-TR" dirty="0" err="1"/>
              <a:t>ViScan</a:t>
            </a:r>
            <a:r>
              <a:rPr lang="tr-TR" dirty="0"/>
              <a:t> cihazı </a:t>
            </a:r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/>
              <a:t>yağ dokusu ile ilişkili </a:t>
            </a:r>
            <a:r>
              <a:rPr lang="tr-TR" dirty="0" err="1"/>
              <a:t>kardiyometabolik</a:t>
            </a:r>
            <a:r>
              <a:rPr lang="tr-TR" dirty="0"/>
              <a:t> riski taşıyan hastaları tanımlamak, </a:t>
            </a:r>
            <a:r>
              <a:rPr lang="tr-TR" dirty="0" err="1"/>
              <a:t>obezite</a:t>
            </a:r>
            <a:r>
              <a:rPr lang="tr-TR" dirty="0"/>
              <a:t> ile ilişkili </a:t>
            </a:r>
            <a:r>
              <a:rPr lang="tr-TR" dirty="0" err="1"/>
              <a:t>komorbiditeleri</a:t>
            </a:r>
            <a:r>
              <a:rPr lang="tr-TR" dirty="0"/>
              <a:t> öngörmek ve </a:t>
            </a:r>
            <a:r>
              <a:rPr lang="tr-TR" dirty="0" err="1"/>
              <a:t>obez</a:t>
            </a:r>
            <a:r>
              <a:rPr lang="tr-TR" dirty="0"/>
              <a:t> hastaların yönetimi için yararlı bir klinik araç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128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32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err="1"/>
              <a:t>Obezite</a:t>
            </a:r>
            <a:r>
              <a:rPr lang="tr-TR" sz="2400" dirty="0"/>
              <a:t>, son yıllarda elde edilen sağlık kazanımlarının çoğunu tehdit eden ölüm ve sakatlığın önde gelen nedenlerinden birini temsil etmektedir 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Amerika Birleşik Devletleri'nde elde edilen en son </a:t>
            </a:r>
            <a:r>
              <a:rPr lang="tr-TR" sz="2400" dirty="0" err="1"/>
              <a:t>prevalans</a:t>
            </a:r>
            <a:r>
              <a:rPr lang="tr-TR" sz="2400" dirty="0"/>
              <a:t> rakamları Amerikalıların üçte birinden fazlasının </a:t>
            </a:r>
            <a:r>
              <a:rPr lang="tr-TR" sz="2400" dirty="0" err="1"/>
              <a:t>obez</a:t>
            </a:r>
            <a:r>
              <a:rPr lang="tr-TR" sz="2400" dirty="0"/>
              <a:t> (% 38) olduğunu göstermektedir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 err="1"/>
              <a:t>Obezite</a:t>
            </a:r>
            <a:r>
              <a:rPr lang="tr-TR" sz="2400" dirty="0"/>
              <a:t>; artmış </a:t>
            </a:r>
            <a:r>
              <a:rPr lang="tr-TR" sz="2400" dirty="0" err="1"/>
              <a:t>kardiyovasküler</a:t>
            </a:r>
            <a:r>
              <a:rPr lang="tr-TR" sz="2400" dirty="0"/>
              <a:t> hastalık, hipertansiyon, </a:t>
            </a:r>
            <a:r>
              <a:rPr lang="tr-TR" sz="2400" dirty="0" err="1"/>
              <a:t>diabetes</a:t>
            </a:r>
            <a:r>
              <a:rPr lang="tr-TR" sz="2400" dirty="0"/>
              <a:t> </a:t>
            </a:r>
            <a:r>
              <a:rPr lang="tr-TR" sz="2400" dirty="0" err="1"/>
              <a:t>mellitus</a:t>
            </a:r>
            <a:r>
              <a:rPr lang="tr-TR" sz="2400" dirty="0"/>
              <a:t>, </a:t>
            </a:r>
            <a:r>
              <a:rPr lang="tr-TR" sz="2400" dirty="0" err="1"/>
              <a:t>dislipidemi</a:t>
            </a:r>
            <a:r>
              <a:rPr lang="tr-TR" sz="2400" dirty="0"/>
              <a:t>, inme, </a:t>
            </a:r>
            <a:r>
              <a:rPr lang="tr-TR" sz="2400" dirty="0" err="1"/>
              <a:t>obstrüktif</a:t>
            </a:r>
            <a:r>
              <a:rPr lang="tr-TR" sz="2400" dirty="0"/>
              <a:t> uyku </a:t>
            </a:r>
            <a:r>
              <a:rPr lang="tr-TR" sz="2400" dirty="0" err="1"/>
              <a:t>apnesi</a:t>
            </a:r>
            <a:r>
              <a:rPr lang="tr-TR" sz="2400" dirty="0"/>
              <a:t> ve belirli kanser türlerinin gelişim riski ile ilişkilidir.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Bu, yaşam beklentisinin azalmasına ve daha yüksek </a:t>
            </a:r>
            <a:r>
              <a:rPr lang="tr-TR" sz="2400" dirty="0" err="1"/>
              <a:t>mortaliteye</a:t>
            </a:r>
            <a:r>
              <a:rPr lang="tr-TR" sz="2400" dirty="0"/>
              <a:t> neden olur.</a:t>
            </a:r>
          </a:p>
        </p:txBody>
      </p:sp>
    </p:spTree>
    <p:extLst>
      <p:ext uri="{BB962C8B-B14F-4D97-AF65-F5344CB8AC3E}">
        <p14:creationId xmlns:p14="http://schemas.microsoft.com/office/powerpoint/2010/main" val="36696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32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tr-TR" sz="2400" dirty="0" err="1" smtClean="0"/>
              <a:t>Obezite</a:t>
            </a:r>
            <a:r>
              <a:rPr lang="tr-TR" sz="2400" dirty="0" smtClean="0"/>
              <a:t> ile </a:t>
            </a:r>
            <a:r>
              <a:rPr lang="tr-TR" sz="2400" dirty="0"/>
              <a:t>ilişkili komplikasyonların asıl suçlusu olan fazla vücut </a:t>
            </a:r>
            <a:r>
              <a:rPr lang="tr-TR" sz="2400" dirty="0" smtClean="0"/>
              <a:t>ağırlığı </a:t>
            </a:r>
            <a:r>
              <a:rPr lang="tr-TR" sz="2400" dirty="0"/>
              <a:t>değil, aşırı </a:t>
            </a:r>
            <a:r>
              <a:rPr lang="tr-TR" sz="2400" dirty="0" smtClean="0"/>
              <a:t>vücut </a:t>
            </a:r>
            <a:r>
              <a:rPr lang="tr-TR" sz="2400" dirty="0"/>
              <a:t>yağ birikimi ile karakterize, kompleks, çok faktörlü bir durumdur.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Adipoz</a:t>
            </a:r>
            <a:r>
              <a:rPr lang="tr-TR" sz="2400" dirty="0"/>
              <a:t> doku miktarına ek olarak, </a:t>
            </a:r>
            <a:r>
              <a:rPr lang="tr-TR" sz="2400" dirty="0" err="1"/>
              <a:t>adipozite</a:t>
            </a:r>
            <a:r>
              <a:rPr lang="tr-TR" sz="2400" dirty="0"/>
              <a:t> dağılımı da </a:t>
            </a:r>
            <a:r>
              <a:rPr lang="tr-TR" sz="2400" dirty="0" err="1"/>
              <a:t>obeziteye</a:t>
            </a:r>
            <a:r>
              <a:rPr lang="tr-TR" sz="2400" dirty="0"/>
              <a:t> bağlı </a:t>
            </a:r>
            <a:r>
              <a:rPr lang="tr-TR" sz="2400" dirty="0" err="1"/>
              <a:t>komorbiditelerin</a:t>
            </a:r>
            <a:r>
              <a:rPr lang="tr-TR" sz="2400" dirty="0"/>
              <a:t> </a:t>
            </a:r>
            <a:r>
              <a:rPr lang="tr-TR" sz="2400" dirty="0" err="1"/>
              <a:t>insidansının</a:t>
            </a:r>
            <a:r>
              <a:rPr lang="tr-TR" sz="2400" dirty="0"/>
              <a:t> belirleyicisidir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 err="1"/>
              <a:t>adipozite</a:t>
            </a:r>
            <a:r>
              <a:rPr lang="tr-TR" sz="2400" dirty="0"/>
              <a:t>, </a:t>
            </a:r>
            <a:r>
              <a:rPr lang="tr-TR" sz="2400" dirty="0" err="1"/>
              <a:t>subkütanöz</a:t>
            </a:r>
            <a:r>
              <a:rPr lang="tr-TR" sz="2400" dirty="0"/>
              <a:t> depodan daha </a:t>
            </a:r>
            <a:r>
              <a:rPr lang="tr-TR" sz="2400" dirty="0" err="1"/>
              <a:t>patojenik</a:t>
            </a:r>
            <a:r>
              <a:rPr lang="tr-TR" sz="2400" dirty="0"/>
              <a:t> bir profile sahiptir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 err="1"/>
              <a:t>Obezite</a:t>
            </a:r>
            <a:r>
              <a:rPr lang="tr-TR" sz="2400" dirty="0"/>
              <a:t> ile ilişkili </a:t>
            </a:r>
            <a:r>
              <a:rPr lang="tr-TR" sz="2400" dirty="0" err="1"/>
              <a:t>morbidite</a:t>
            </a:r>
            <a:r>
              <a:rPr lang="tr-TR" sz="2400" dirty="0"/>
              <a:t> ve </a:t>
            </a:r>
            <a:r>
              <a:rPr lang="tr-TR" sz="2400" dirty="0" err="1"/>
              <a:t>mortalitede</a:t>
            </a:r>
            <a:r>
              <a:rPr lang="tr-TR" sz="2400" dirty="0"/>
              <a:t>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yağ dokusunun (VAT) daha fazla tutulumunun </a:t>
            </a:r>
            <a:r>
              <a:rPr lang="tr-TR" sz="2400" dirty="0" err="1"/>
              <a:t>patofizyolojik</a:t>
            </a:r>
            <a:r>
              <a:rPr lang="tr-TR" sz="2400" dirty="0"/>
              <a:t> kanıtları artmaktadır.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922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tr-TR" sz="32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/>
              <a:t>Vücut kütle indeksi (BMI), </a:t>
            </a:r>
            <a:r>
              <a:rPr lang="tr-TR" sz="2400" dirty="0" err="1"/>
              <a:t>obezitenin</a:t>
            </a:r>
            <a:r>
              <a:rPr lang="tr-TR" sz="2400" dirty="0"/>
              <a:t> teşhisi için en sık kullanılan araçtır, ancak geniş kullanımına rağmen BMI yalnızca vücut </a:t>
            </a:r>
            <a:r>
              <a:rPr lang="tr-TR" sz="2400" dirty="0" smtClean="0"/>
              <a:t>yoğunluğunun </a:t>
            </a:r>
            <a:r>
              <a:rPr lang="tr-TR" sz="2400" dirty="0"/>
              <a:t>bir temsilcisidir ve vücut kompozisyonunun veya vücut dağılımının doğru bir ölçümünü sağlamaz.</a:t>
            </a:r>
          </a:p>
          <a:p>
            <a:endParaRPr lang="tr-TR" sz="2400" dirty="0"/>
          </a:p>
          <a:p>
            <a:r>
              <a:rPr lang="tr-TR" sz="2400" dirty="0"/>
              <a:t>Bel çevresi (WC), bel-kalça oranı (WHR) ölçümleri basit önlemlerdir ve </a:t>
            </a:r>
            <a:r>
              <a:rPr lang="tr-TR" sz="2400" dirty="0" err="1" smtClean="0"/>
              <a:t>abdominal</a:t>
            </a:r>
            <a:r>
              <a:rPr lang="tr-TR" sz="2400" dirty="0" smtClean="0"/>
              <a:t> yağın </a:t>
            </a:r>
            <a:r>
              <a:rPr lang="tr-TR" sz="2400" dirty="0"/>
              <a:t>tahmin edilmesi için kullanılabilir.</a:t>
            </a:r>
          </a:p>
          <a:p>
            <a:pPr lvl="1"/>
            <a:r>
              <a:rPr lang="tr-TR" sz="2000" dirty="0"/>
              <a:t>Bununla birlikte, </a:t>
            </a:r>
            <a:r>
              <a:rPr lang="tr-TR" sz="2000" dirty="0" err="1"/>
              <a:t>subkutanöz</a:t>
            </a:r>
            <a:r>
              <a:rPr lang="tr-TR" sz="2000" dirty="0"/>
              <a:t> </a:t>
            </a:r>
            <a:r>
              <a:rPr lang="tr-TR" sz="2000" dirty="0" err="1"/>
              <a:t>abdominal</a:t>
            </a:r>
            <a:r>
              <a:rPr lang="tr-TR" sz="2000" dirty="0"/>
              <a:t> (SAT) ve </a:t>
            </a:r>
            <a:r>
              <a:rPr lang="tr-TR" sz="2000" dirty="0" err="1" smtClean="0"/>
              <a:t>visseral</a:t>
            </a:r>
            <a:r>
              <a:rPr lang="tr-TR" sz="2000" dirty="0" smtClean="0"/>
              <a:t> </a:t>
            </a:r>
            <a:r>
              <a:rPr lang="tr-TR" sz="2000" dirty="0" err="1"/>
              <a:t>abdominal</a:t>
            </a:r>
            <a:r>
              <a:rPr lang="tr-TR" sz="2000" dirty="0"/>
              <a:t> yağ dokuları(VAT) arasındaki </a:t>
            </a:r>
            <a:r>
              <a:rPr lang="tr-TR" sz="2000" dirty="0" smtClean="0"/>
              <a:t>ayrıma </a:t>
            </a:r>
            <a:r>
              <a:rPr lang="tr-TR" sz="2000" dirty="0"/>
              <a:t>izin vermezler.</a:t>
            </a:r>
          </a:p>
          <a:p>
            <a:pPr lvl="1"/>
            <a:endParaRPr lang="tr-TR" sz="2000" dirty="0"/>
          </a:p>
          <a:p>
            <a:r>
              <a:rPr lang="tr-TR" sz="2400" dirty="0"/>
              <a:t>Bilgisayarlı tomografi (BT) veya manyetik rezonans görüntüleme (MR) gibi görüntüleme teknikleri, karın içi yağ dokusunun cilt altı ve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depolar arasında ayırt edilmesini sağlar.</a:t>
            </a:r>
          </a:p>
          <a:p>
            <a:pPr lvl="1"/>
            <a:r>
              <a:rPr lang="tr-TR" sz="2000" dirty="0"/>
              <a:t>Bununla birlikte, yüksek maliyetli olması, zaman alıcı </a:t>
            </a:r>
            <a:r>
              <a:rPr lang="tr-TR" sz="2000" dirty="0" smtClean="0"/>
              <a:t>olması, </a:t>
            </a:r>
            <a:r>
              <a:rPr lang="tr-TR" sz="2000" dirty="0"/>
              <a:t>BT kullanımı durumunda radyasyon </a:t>
            </a:r>
            <a:r>
              <a:rPr lang="tr-TR" sz="2000" dirty="0" err="1"/>
              <a:t>maruziyeti</a:t>
            </a:r>
            <a:r>
              <a:rPr lang="tr-TR" sz="2000" dirty="0"/>
              <a:t> ve </a:t>
            </a:r>
            <a:r>
              <a:rPr lang="tr-TR" sz="2000" dirty="0" err="1"/>
              <a:t>morbid</a:t>
            </a:r>
            <a:r>
              <a:rPr lang="tr-TR" sz="2000" dirty="0"/>
              <a:t> </a:t>
            </a:r>
            <a:r>
              <a:rPr lang="tr-TR" sz="2000" dirty="0" err="1"/>
              <a:t>obez</a:t>
            </a:r>
            <a:r>
              <a:rPr lang="tr-TR" sz="2000" dirty="0"/>
              <a:t> hastalarda boyut sorunları, bu teknikleri günlük klinik uygulamada pek yararlı bulmamaktadır.</a:t>
            </a:r>
          </a:p>
        </p:txBody>
      </p:sp>
    </p:spTree>
    <p:extLst>
      <p:ext uri="{BB962C8B-B14F-4D97-AF65-F5344CB8AC3E}">
        <p14:creationId xmlns:p14="http://schemas.microsoft.com/office/powerpoint/2010/main" val="22802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Dolayısıyla, radyasyon kullanılmadan veya makul maliyet ile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 err="1"/>
              <a:t>abdominal</a:t>
            </a:r>
            <a:r>
              <a:rPr lang="tr-TR" sz="2400" dirty="0"/>
              <a:t> yağ dokusu miktarının belirlenmesine izin veren teknikler son yıllarda artmıştır.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Bu bağlamda, yağsız kitleyi ve vücut yağını belirlemek için vücudun içinden bir elektrik akımının geçmesine karşı direnç temelinde biyoelektrik </a:t>
            </a:r>
            <a:r>
              <a:rPr lang="tr-TR" sz="2400" dirty="0" err="1"/>
              <a:t>impedans</a:t>
            </a:r>
            <a:r>
              <a:rPr lang="tr-TR" sz="2400" dirty="0"/>
              <a:t> (</a:t>
            </a:r>
            <a:r>
              <a:rPr lang="tr-TR" sz="2400" dirty="0" err="1"/>
              <a:t>biyo</a:t>
            </a:r>
            <a:r>
              <a:rPr lang="tr-TR" sz="2400" dirty="0"/>
              <a:t> </a:t>
            </a:r>
            <a:r>
              <a:rPr lang="tr-TR" sz="2400" dirty="0" err="1"/>
              <a:t>impedans</a:t>
            </a:r>
            <a:r>
              <a:rPr lang="tr-TR" sz="2400" dirty="0"/>
              <a:t>, BIA) </a:t>
            </a:r>
            <a:r>
              <a:rPr lang="tr-TR" sz="2400" dirty="0" smtClean="0"/>
              <a:t>bir </a:t>
            </a:r>
            <a:r>
              <a:rPr lang="tr-TR" sz="2400" dirty="0"/>
              <a:t>alternatiftir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Bu çalışmada, aşırı kilolu ve </a:t>
            </a:r>
            <a:r>
              <a:rPr lang="tr-TR" sz="2400" dirty="0" err="1"/>
              <a:t>obez</a:t>
            </a:r>
            <a:r>
              <a:rPr lang="tr-TR" sz="2400" dirty="0"/>
              <a:t> hastaların tanı ve tedavisinde </a:t>
            </a:r>
            <a:r>
              <a:rPr lang="tr-TR" sz="2400" dirty="0" smtClean="0"/>
              <a:t> </a:t>
            </a:r>
            <a:r>
              <a:rPr lang="tr-TR" sz="2400" dirty="0" err="1" smtClean="0"/>
              <a:t>ViScan</a:t>
            </a:r>
            <a:r>
              <a:rPr lang="tr-TR" sz="2400" dirty="0" smtClean="0"/>
              <a:t> vasıtasıyla </a:t>
            </a:r>
            <a:r>
              <a:rPr lang="tr-TR" sz="2400" dirty="0" err="1"/>
              <a:t>abdominal</a:t>
            </a:r>
            <a:r>
              <a:rPr lang="tr-TR" sz="2400" dirty="0"/>
              <a:t> yağ dokusunun ve özellikle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yağın belirlenmesinin hassasiyetini BT ve klinik ile karşılaştırmalı olarak değerlendirmeyi amaçladık.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138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dirty="0"/>
              <a:t>METOTLAR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2000" dirty="0" smtClean="0"/>
              <a:t>Ekim </a:t>
            </a:r>
            <a:r>
              <a:rPr lang="tr-TR" sz="2000" dirty="0"/>
              <a:t>2009-Haziran </a:t>
            </a:r>
            <a:r>
              <a:rPr lang="tr-TR" sz="2000" dirty="0" smtClean="0"/>
              <a:t>2015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000" dirty="0" err="1" smtClean="0"/>
              <a:t>Navarra</a:t>
            </a:r>
            <a:r>
              <a:rPr lang="tr-TR" sz="2000" dirty="0" smtClean="0"/>
              <a:t> </a:t>
            </a:r>
            <a:r>
              <a:rPr lang="tr-TR" sz="2000" dirty="0"/>
              <a:t>Üniversitesi </a:t>
            </a:r>
            <a:r>
              <a:rPr lang="tr-TR" sz="2000" dirty="0"/>
              <a:t>İç Hastalıkları Endokrinoloji </a:t>
            </a:r>
            <a:r>
              <a:rPr lang="tr-TR" sz="2000" dirty="0"/>
              <a:t>ve </a:t>
            </a:r>
            <a:r>
              <a:rPr lang="tr-TR" sz="2000" dirty="0" smtClean="0"/>
              <a:t>Beslenme Kliniği ve </a:t>
            </a:r>
            <a:r>
              <a:rPr lang="tr-TR" sz="2000" dirty="0"/>
              <a:t>Cerrahi </a:t>
            </a:r>
            <a:r>
              <a:rPr lang="tr-TR" sz="2000" dirty="0" smtClean="0"/>
              <a:t>Kliniği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000" dirty="0" smtClean="0"/>
              <a:t>Kafkasya ırkı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000" dirty="0" err="1" smtClean="0"/>
              <a:t>Kohort</a:t>
            </a:r>
            <a:r>
              <a:rPr lang="tr-TR" sz="2000" dirty="0" smtClean="0"/>
              <a:t> </a:t>
            </a:r>
            <a:r>
              <a:rPr lang="tr-TR" sz="2000" dirty="0"/>
              <a:t>1</a:t>
            </a:r>
          </a:p>
          <a:p>
            <a:pPr marL="742950" lvl="2" indent="-342900"/>
            <a:r>
              <a:rPr lang="tr-TR" sz="1600" dirty="0"/>
              <a:t>140 hasta (73 erkek/ 67 kadın) </a:t>
            </a:r>
          </a:p>
          <a:p>
            <a:pPr marL="742950" lvl="2" indent="-342900"/>
            <a:r>
              <a:rPr lang="tr-TR" sz="1600" dirty="0"/>
              <a:t>18-77 yaş (ortalama ± SD, 55 ± 11 y) </a:t>
            </a:r>
          </a:p>
          <a:p>
            <a:pPr marL="742950" lvl="2" indent="-342900"/>
            <a:r>
              <a:rPr lang="tr-TR" sz="1600" dirty="0"/>
              <a:t>Total </a:t>
            </a:r>
            <a:r>
              <a:rPr lang="tr-TR" sz="1600" dirty="0" err="1"/>
              <a:t>abdominal</a:t>
            </a:r>
            <a:r>
              <a:rPr lang="tr-TR" sz="1600" dirty="0"/>
              <a:t> yağ dokusu (TAT) ve </a:t>
            </a:r>
            <a:r>
              <a:rPr lang="tr-TR" sz="1600" dirty="0" err="1" smtClean="0"/>
              <a:t>visseral</a:t>
            </a:r>
            <a:r>
              <a:rPr lang="tr-TR" sz="1600" dirty="0" smtClean="0"/>
              <a:t> </a:t>
            </a:r>
            <a:r>
              <a:rPr lang="tr-TR" sz="1600" dirty="0" err="1"/>
              <a:t>abdominal</a:t>
            </a:r>
            <a:r>
              <a:rPr lang="tr-TR" sz="1600" dirty="0"/>
              <a:t> yağ dokusunu (VAT)  belirlemek için </a:t>
            </a:r>
            <a:r>
              <a:rPr lang="tr-TR" sz="1600" dirty="0" err="1"/>
              <a:t>BT'ye</a:t>
            </a:r>
            <a:r>
              <a:rPr lang="tr-TR" sz="1600" dirty="0"/>
              <a:t> kıyasla BIA cihazı </a:t>
            </a:r>
            <a:r>
              <a:rPr lang="tr-TR" sz="1600" dirty="0" err="1"/>
              <a:t>ViScan'in</a:t>
            </a:r>
            <a:r>
              <a:rPr lang="tr-TR" sz="1600" dirty="0"/>
              <a:t> doğruluğunu değerlendirmek için </a:t>
            </a:r>
            <a:r>
              <a:rPr lang="tr-TR" sz="1600" dirty="0" smtClean="0"/>
              <a:t>yapıldı.</a:t>
            </a:r>
            <a:endParaRPr lang="tr-TR" sz="1600" dirty="0"/>
          </a:p>
          <a:p>
            <a:pPr marL="400050" lvl="2" indent="0">
              <a:buNone/>
            </a:pPr>
            <a:endParaRPr lang="tr-TR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000" dirty="0" err="1"/>
              <a:t>Kohort</a:t>
            </a:r>
            <a:r>
              <a:rPr lang="tr-TR" sz="2000" dirty="0"/>
              <a:t> 2</a:t>
            </a:r>
          </a:p>
          <a:p>
            <a:pPr marL="742950" lvl="2" indent="-342900"/>
            <a:r>
              <a:rPr lang="tr-TR" sz="1600" dirty="0"/>
              <a:t>2849 hasta (1172 erkek/ 1677 kadın) </a:t>
            </a:r>
          </a:p>
          <a:p>
            <a:pPr marL="742950" lvl="2" indent="-342900"/>
            <a:r>
              <a:rPr lang="tr-TR" sz="1600" dirty="0"/>
              <a:t>18-80 yaş (48 ± 14 y) </a:t>
            </a:r>
          </a:p>
          <a:p>
            <a:pPr marL="742950" lvl="2" indent="-342900"/>
            <a:r>
              <a:rPr lang="tr-TR" sz="1600" dirty="0"/>
              <a:t>İyi tanımlanmış </a:t>
            </a:r>
            <a:r>
              <a:rPr lang="tr-TR" sz="1600" dirty="0" err="1"/>
              <a:t>kardiyometabolik</a:t>
            </a:r>
            <a:r>
              <a:rPr lang="tr-TR" sz="1600" dirty="0"/>
              <a:t> riski olan hastalar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0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METOTLAR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2400" dirty="0"/>
              <a:t>Ayrıca, </a:t>
            </a:r>
            <a:r>
              <a:rPr lang="tr-TR" sz="2400" dirty="0" err="1"/>
              <a:t>ViScan’in</a:t>
            </a:r>
            <a:r>
              <a:rPr lang="tr-TR" sz="2400" dirty="0"/>
              <a:t> 442 Kafkasyalı denekte vücut ağırlığı artışı (n=107) veya vücut ağırlığı kaybından (n=335) sonra gövde ve </a:t>
            </a:r>
            <a:r>
              <a:rPr lang="tr-TR" sz="2400" dirty="0" err="1" smtClean="0"/>
              <a:t>visseral</a:t>
            </a:r>
            <a:r>
              <a:rPr lang="tr-TR" sz="2400" dirty="0" smtClean="0"/>
              <a:t> </a:t>
            </a:r>
            <a:r>
              <a:rPr lang="tr-TR" sz="2400" dirty="0"/>
              <a:t>yağdaki değişiklikleri algılama yeteneği üzerinde çalışılmıştır.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sz="2400" dirty="0"/>
          </a:p>
          <a:p>
            <a:pPr marL="742950" lvl="2" indent="-342900"/>
            <a:r>
              <a:rPr lang="tr-TR" sz="2000" dirty="0"/>
              <a:t>Hastalar, iki ayrı tıbbi ziyarette en az 2 kg kilo artışı gösteren ya da</a:t>
            </a:r>
          </a:p>
          <a:p>
            <a:pPr marL="400050" lvl="2" indent="0">
              <a:buNone/>
            </a:pPr>
            <a:r>
              <a:rPr lang="tr-TR" sz="2000" dirty="0"/>
              <a:t> </a:t>
            </a:r>
          </a:p>
          <a:p>
            <a:pPr marL="742950" lvl="2" indent="-342900"/>
            <a:r>
              <a:rPr lang="tr-TR" sz="2000" dirty="0"/>
              <a:t>Konvansiyonel diyet tedavisi (CDT, n = 214) veya </a:t>
            </a:r>
            <a:r>
              <a:rPr lang="tr-TR" sz="2000" dirty="0" err="1"/>
              <a:t>Roux</a:t>
            </a:r>
            <a:r>
              <a:rPr lang="tr-TR" sz="2000" dirty="0"/>
              <a:t>-en-Y </a:t>
            </a:r>
            <a:r>
              <a:rPr lang="tr-TR" sz="2000" dirty="0" err="1"/>
              <a:t>gastrik</a:t>
            </a:r>
            <a:r>
              <a:rPr lang="tr-TR" sz="2000" dirty="0"/>
              <a:t> </a:t>
            </a:r>
            <a:r>
              <a:rPr lang="tr-TR" sz="2000" dirty="0" err="1"/>
              <a:t>bypass'den</a:t>
            </a:r>
            <a:r>
              <a:rPr lang="tr-TR" sz="2000" dirty="0"/>
              <a:t> sonra en az 2 kg kilo kaybı sergileyenlerden (RYGB, n = 121) </a:t>
            </a:r>
            <a:r>
              <a:rPr lang="tr-TR" sz="2000" dirty="0" smtClean="0"/>
              <a:t>seçildi.</a:t>
            </a:r>
            <a:endParaRPr lang="tr-TR" sz="20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984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1801AAE-C167-4D5D-B219-6E89CEC6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dirty="0"/>
              <a:t>METOTLAR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5BC6D69-F111-415F-A215-29A91B8E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tr-TR" sz="2800" dirty="0" err="1"/>
              <a:t>ViScan</a:t>
            </a:r>
            <a:r>
              <a:rPr lang="tr-TR" sz="2800" dirty="0"/>
              <a:t> ile </a:t>
            </a:r>
            <a:r>
              <a:rPr lang="tr-TR" sz="2800" dirty="0" err="1"/>
              <a:t>abdominal</a:t>
            </a:r>
            <a:r>
              <a:rPr lang="tr-TR" sz="2800" dirty="0"/>
              <a:t> ve </a:t>
            </a:r>
            <a:r>
              <a:rPr lang="tr-TR" sz="2800" dirty="0" err="1" smtClean="0"/>
              <a:t>visseral</a:t>
            </a:r>
            <a:r>
              <a:rPr lang="tr-TR" sz="2800" dirty="0" smtClean="0"/>
              <a:t> </a:t>
            </a:r>
            <a:r>
              <a:rPr lang="tr-TR" sz="2800" dirty="0"/>
              <a:t>yağlanma;</a:t>
            </a:r>
          </a:p>
          <a:p>
            <a:endParaRPr lang="tr-TR" sz="2800" dirty="0"/>
          </a:p>
          <a:p>
            <a:pPr lvl="1"/>
            <a:r>
              <a:rPr lang="tr-TR" dirty="0" err="1"/>
              <a:t>Visseral</a:t>
            </a:r>
            <a:r>
              <a:rPr lang="tr-TR" dirty="0"/>
              <a:t> ve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adipozite</a:t>
            </a:r>
            <a:r>
              <a:rPr lang="tr-TR" dirty="0"/>
              <a:t>, </a:t>
            </a:r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 err="1"/>
              <a:t>adipozite</a:t>
            </a:r>
            <a:r>
              <a:rPr lang="tr-TR" dirty="0"/>
              <a:t> ve gövde yağ yüzdesini hesaplamak için tasarlanmış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/>
              <a:t>BIA cihazı </a:t>
            </a:r>
            <a:r>
              <a:rPr lang="tr-TR" dirty="0" err="1"/>
              <a:t>ViScan</a:t>
            </a:r>
            <a:r>
              <a:rPr lang="tr-TR" dirty="0"/>
              <a:t> </a:t>
            </a:r>
            <a:r>
              <a:rPr lang="tr-TR" dirty="0" smtClean="0"/>
              <a:t>kullanılarak </a:t>
            </a:r>
            <a:r>
              <a:rPr lang="tr-TR" dirty="0" err="1"/>
              <a:t>nicelleştirildi</a:t>
            </a:r>
            <a:r>
              <a:rPr lang="tr-TR" dirty="0"/>
              <a:t>. </a:t>
            </a:r>
          </a:p>
          <a:p>
            <a:pPr marL="0" indent="0">
              <a:buNone/>
            </a:pPr>
            <a:endParaRPr lang="tr-TR" sz="2800" dirty="0"/>
          </a:p>
          <a:p>
            <a:pPr lvl="1"/>
            <a:r>
              <a:rPr lang="tr-TR" dirty="0" err="1"/>
              <a:t>ViScan</a:t>
            </a:r>
            <a:r>
              <a:rPr lang="tr-TR" dirty="0"/>
              <a:t> </a:t>
            </a:r>
            <a:r>
              <a:rPr lang="tr-TR" dirty="0" err="1"/>
              <a:t>abdominal</a:t>
            </a:r>
            <a:r>
              <a:rPr lang="tr-TR" dirty="0"/>
              <a:t> vücut </a:t>
            </a:r>
            <a:r>
              <a:rPr lang="tr-TR" dirty="0" smtClean="0"/>
              <a:t>kompozisyonu cihazı:</a:t>
            </a:r>
          </a:p>
          <a:p>
            <a:pPr lvl="2"/>
            <a:r>
              <a:rPr lang="tr-TR" dirty="0" err="1" smtClean="0"/>
              <a:t>intraabdominal</a:t>
            </a:r>
            <a:r>
              <a:rPr lang="tr-TR" dirty="0" smtClean="0"/>
              <a:t> </a:t>
            </a:r>
            <a:r>
              <a:rPr lang="tr-TR" dirty="0"/>
              <a:t>yağ dokusu </a:t>
            </a:r>
            <a:r>
              <a:rPr lang="tr-TR" dirty="0" smtClean="0"/>
              <a:t> </a:t>
            </a:r>
          </a:p>
          <a:p>
            <a:pPr lvl="2"/>
            <a:r>
              <a:rPr lang="tr-TR" dirty="0" err="1" smtClean="0"/>
              <a:t>subkutanöz</a:t>
            </a:r>
            <a:r>
              <a:rPr lang="tr-TR" dirty="0" smtClean="0"/>
              <a:t> </a:t>
            </a:r>
            <a:r>
              <a:rPr lang="tr-TR" dirty="0" err="1"/>
              <a:t>abdominal</a:t>
            </a:r>
            <a:r>
              <a:rPr lang="tr-TR" dirty="0"/>
              <a:t> yağ dokusu </a:t>
            </a:r>
            <a:endParaRPr lang="tr-TR" dirty="0" smtClean="0"/>
          </a:p>
          <a:p>
            <a:pPr lvl="2"/>
            <a:r>
              <a:rPr lang="tr-TR" dirty="0" smtClean="0"/>
              <a:t>gövde </a:t>
            </a:r>
            <a:r>
              <a:rPr lang="tr-TR" dirty="0"/>
              <a:t>yağ yüzdesi </a:t>
            </a:r>
            <a:endParaRPr lang="tr-TR" dirty="0" smtClean="0"/>
          </a:p>
          <a:p>
            <a:pPr lvl="2"/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/>
              <a:t>yağ dokusunun ölçümünü sağlar. 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138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1529</Words>
  <Application>Microsoft Office PowerPoint</Application>
  <PresentationFormat>Ekran Gösterisi (4:3)</PresentationFormat>
  <Paragraphs>144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Visseral Adipozitenin Belirlenmesinde Abdominal Biyoimpedansın (ViScan) Klinik Kullanımı ve Obezite ve Komorbiditelerinin Tanı ve Tedavisinde Uygulanması  </vt:lpstr>
      <vt:lpstr>PowerPoint Sunusu</vt:lpstr>
      <vt:lpstr>GİRİŞ</vt:lpstr>
      <vt:lpstr>GİRİŞ</vt:lpstr>
      <vt:lpstr>GİRİŞ</vt:lpstr>
      <vt:lpstr>GİRİŞ</vt:lpstr>
      <vt:lpstr>METOTLAR</vt:lpstr>
      <vt:lpstr>METOTLAR</vt:lpstr>
      <vt:lpstr>METOTLAR</vt:lpstr>
      <vt:lpstr>METOTLAR</vt:lpstr>
      <vt:lpstr>SONUÇLAR</vt:lpstr>
      <vt:lpstr>SONUÇLAR</vt:lpstr>
      <vt:lpstr>SONUÇLAR</vt:lpstr>
      <vt:lpstr>SONUÇLAR</vt:lpstr>
      <vt:lpstr>SONUÇLAR</vt:lpstr>
      <vt:lpstr>PowerPoint Sunusu</vt:lpstr>
      <vt:lpstr>PowerPoint Sunusu</vt:lpstr>
      <vt:lpstr>PowerPoint Sunusu</vt:lpstr>
      <vt:lpstr>TARTIŞMA </vt:lpstr>
      <vt:lpstr>TARTIŞMA</vt:lpstr>
      <vt:lpstr>TARTIŞMA</vt:lpstr>
      <vt:lpstr>TARTIŞMA</vt:lpstr>
      <vt:lpstr>TARTIŞMA</vt:lpstr>
      <vt:lpstr>TARTIŞMA</vt:lpstr>
      <vt:lpstr>TARTIŞMA</vt:lpstr>
      <vt:lpstr>ÖZET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Viseral Adipositenin Belirlenmesinde Abdominal Biyoimpedansın (ViScan) Klinik Kullanımı ve Obezite ve Komorbiditelerinin Tanı ve Tedavisinde Uygulanması  </dc:title>
  <dc:creator>YAŞASIN CUMHURİYET!</dc:creator>
  <cp:lastModifiedBy>Win7</cp:lastModifiedBy>
  <cp:revision>48</cp:revision>
  <dcterms:created xsi:type="dcterms:W3CDTF">2017-10-16T11:51:41Z</dcterms:created>
  <dcterms:modified xsi:type="dcterms:W3CDTF">2017-10-24T08:31:18Z</dcterms:modified>
</cp:coreProperties>
</file>