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94" r:id="rId4"/>
    <p:sldId id="295" r:id="rId5"/>
    <p:sldId id="258" r:id="rId6"/>
    <p:sldId id="260" r:id="rId7"/>
    <p:sldId id="261" r:id="rId8"/>
    <p:sldId id="262" r:id="rId9"/>
    <p:sldId id="263" r:id="rId10"/>
    <p:sldId id="264" r:id="rId11"/>
    <p:sldId id="265" r:id="rId12"/>
    <p:sldId id="266" r:id="rId13"/>
    <p:sldId id="267" r:id="rId14"/>
    <p:sldId id="268" r:id="rId15"/>
    <p:sldId id="275" r:id="rId16"/>
    <p:sldId id="276" r:id="rId17"/>
    <p:sldId id="269" r:id="rId18"/>
    <p:sldId id="296" r:id="rId19"/>
    <p:sldId id="277" r:id="rId20"/>
    <p:sldId id="272" r:id="rId21"/>
    <p:sldId id="273" r:id="rId22"/>
    <p:sldId id="278" r:id="rId23"/>
    <p:sldId id="280" r:id="rId24"/>
    <p:sldId id="279" r:id="rId25"/>
    <p:sldId id="281" r:id="rId26"/>
    <p:sldId id="282" r:id="rId27"/>
    <p:sldId id="283" r:id="rId28"/>
    <p:sldId id="285" r:id="rId29"/>
    <p:sldId id="286" r:id="rId30"/>
    <p:sldId id="271" r:id="rId31"/>
    <p:sldId id="289" r:id="rId32"/>
    <p:sldId id="288" r:id="rId33"/>
    <p:sldId id="290" r:id="rId34"/>
    <p:sldId id="297" r:id="rId35"/>
    <p:sldId id="291" r:id="rId36"/>
    <p:sldId id="292" r:id="rId37"/>
    <p:sldId id="293" r:id="rId38"/>
    <p:sldId id="259"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2" d="100"/>
          <a:sy n="72"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10/4/2018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t>10/4/2018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t>10/4/2018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10/4/2018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hyperlink" Target="http://cms.galenos.com.tr/Uploads/Article_8586/16-20.pdf" TargetMode="External"/><Relationship Id="rId3" Type="http://schemas.openxmlformats.org/officeDocument/2006/relationships/hyperlink" Target="http://klinikgelisim.org.tr/kg_243/2.pdf" TargetMode="External"/><Relationship Id="rId7" Type="http://schemas.openxmlformats.org/officeDocument/2006/relationships/hyperlink" Target="https://www.journalagent.com/kuhead/pdfs/KUHEAD_15_2_88_93.pdf" TargetMode="External"/><Relationship Id="rId2" Type="http://schemas.openxmlformats.org/officeDocument/2006/relationships/hyperlink" Target="http://www.turkiyeklinikleri.com/article/en-agri-anatomisi-agri-yolaklari-beyin-sapi-ve-beyin-80028.html" TargetMode="External"/><Relationship Id="rId1" Type="http://schemas.openxmlformats.org/officeDocument/2006/relationships/slideLayout" Target="../slideLayouts/slideLayout2.xml"/><Relationship Id="rId6" Type="http://schemas.openxmlformats.org/officeDocument/2006/relationships/hyperlink" Target="https://www.journalagent.com/agri/pdfs/AGRI_28_4_171_176.pdf" TargetMode="External"/><Relationship Id="rId5" Type="http://schemas.openxmlformats.org/officeDocument/2006/relationships/hyperlink" Target="http://cms.galenos.com.tr/Uploads/Article_10956/37-48.pdf" TargetMode="External"/><Relationship Id="rId10" Type="http://schemas.openxmlformats.org/officeDocument/2006/relationships/hyperlink" Target="https://kanser.org/saglik/upload/5_TTOK/Kanser_Agrisina_Yaklasim#Tugba_Yavuzsen.pdf" TargetMode="External"/><Relationship Id="rId4" Type="http://schemas.openxmlformats.org/officeDocument/2006/relationships/hyperlink" Target="http://dergi.totbid.org.tr/20172/totbid.dergisi.2017.12.pdf" TargetMode="External"/><Relationship Id="rId9" Type="http://schemas.openxmlformats.org/officeDocument/2006/relationships/hyperlink" Target="http://www.journalagent.com/abantmedj/pdfs/ABANT-85856-REVIEW-UYETURK.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C7C633-226F-4B83-A03D-44B834F3E4DF}"/>
              </a:ext>
            </a:extLst>
          </p:cNvPr>
          <p:cNvSpPr>
            <a:spLocks noGrp="1"/>
          </p:cNvSpPr>
          <p:nvPr>
            <p:ph type="ctrTitle"/>
          </p:nvPr>
        </p:nvSpPr>
        <p:spPr/>
        <p:txBody>
          <a:bodyPr/>
          <a:lstStyle/>
          <a:p>
            <a:r>
              <a:rPr lang="tr-TR" sz="4400" dirty="0"/>
              <a:t>Palyatif bakım kliniğinde yatan onkolojik hastalarda ağrı tedavisi</a:t>
            </a:r>
          </a:p>
        </p:txBody>
      </p:sp>
      <p:sp>
        <p:nvSpPr>
          <p:cNvPr id="3" name="Alt Başlık 2">
            <a:extLst>
              <a:ext uri="{FF2B5EF4-FFF2-40B4-BE49-F238E27FC236}">
                <a16:creationId xmlns:a16="http://schemas.microsoft.com/office/drawing/2014/main" id="{778809A0-8736-44A9-8587-BDD3161F5E94}"/>
              </a:ext>
            </a:extLst>
          </p:cNvPr>
          <p:cNvSpPr>
            <a:spLocks noGrp="1"/>
          </p:cNvSpPr>
          <p:nvPr>
            <p:ph type="subTitle" idx="1"/>
          </p:nvPr>
        </p:nvSpPr>
        <p:spPr>
          <a:xfrm>
            <a:off x="1732456" y="4746928"/>
            <a:ext cx="7891272" cy="1069848"/>
          </a:xfrm>
        </p:spPr>
        <p:txBody>
          <a:bodyPr>
            <a:normAutofit/>
          </a:bodyPr>
          <a:lstStyle/>
          <a:p>
            <a:r>
              <a:rPr lang="tr-TR" dirty="0"/>
              <a:t>                                                 AİLE HEKİMLİĞİ ANA BİLİM DALI </a:t>
            </a:r>
          </a:p>
          <a:p>
            <a:r>
              <a:rPr lang="tr-TR"/>
              <a:t>                                                               INT</a:t>
            </a:r>
            <a:r>
              <a:rPr lang="tr-TR" dirty="0"/>
              <a:t>. DR.NAZLI AKDOĞAN</a:t>
            </a:r>
          </a:p>
        </p:txBody>
      </p:sp>
    </p:spTree>
    <p:extLst>
      <p:ext uri="{BB962C8B-B14F-4D97-AF65-F5344CB8AC3E}">
        <p14:creationId xmlns:p14="http://schemas.microsoft.com/office/powerpoint/2010/main" val="251886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6AF4AB1-B66B-400B-97C2-15D2FC6EC21C}"/>
              </a:ext>
            </a:extLst>
          </p:cNvPr>
          <p:cNvSpPr>
            <a:spLocks noGrp="1"/>
          </p:cNvSpPr>
          <p:nvPr>
            <p:ph idx="1"/>
          </p:nvPr>
        </p:nvSpPr>
        <p:spPr>
          <a:xfrm>
            <a:off x="689113" y="742122"/>
            <a:ext cx="10386126" cy="5761383"/>
          </a:xfrm>
        </p:spPr>
        <p:txBody>
          <a:bodyPr>
            <a:normAutofit/>
          </a:bodyPr>
          <a:lstStyle/>
          <a:p>
            <a:pPr marL="0" indent="0">
              <a:buNone/>
            </a:pPr>
            <a:r>
              <a:rPr lang="tr-TR" sz="2400" dirty="0"/>
              <a:t>  Palyatif bakım:</a:t>
            </a:r>
          </a:p>
          <a:p>
            <a:r>
              <a:rPr lang="tr-TR" sz="2400" dirty="0"/>
              <a:t>Ağrı ve diğer rahatsız edici semptomların giderilmesini sağlar</a:t>
            </a:r>
          </a:p>
          <a:p>
            <a:r>
              <a:rPr lang="tr-TR" sz="2400" dirty="0"/>
              <a:t>Yaşamı desteklemekle birlikte, ölümü de doğal bir süreç olarak algılar</a:t>
            </a:r>
          </a:p>
          <a:p>
            <a:r>
              <a:rPr lang="tr-TR" sz="2400" dirty="0"/>
              <a:t>Hastaların, son ana kadar, mümkün olduğunca aktif bir yaşam sürmelerinde destek sağlar</a:t>
            </a:r>
          </a:p>
          <a:p>
            <a:r>
              <a:rPr lang="tr-TR" sz="2400" dirty="0"/>
              <a:t>Hasta yakınlarına, hastalık süreci ve sonrasında kendi yas süreçleriyle başa çıkabilmelerinde destek sağlar</a:t>
            </a:r>
          </a:p>
          <a:p>
            <a:r>
              <a:rPr lang="tr-TR" sz="2400" dirty="0"/>
              <a:t>Yaşam kalitesini arttırır, ve aynı zamanda hastalık sürecini olumlu olarak etkileyebilir</a:t>
            </a:r>
          </a:p>
        </p:txBody>
      </p:sp>
    </p:spTree>
    <p:extLst>
      <p:ext uri="{BB962C8B-B14F-4D97-AF65-F5344CB8AC3E}">
        <p14:creationId xmlns:p14="http://schemas.microsoft.com/office/powerpoint/2010/main" val="272179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E691483-C84A-4EB0-9F6D-4E9C1924E5CE}"/>
              </a:ext>
            </a:extLst>
          </p:cNvPr>
          <p:cNvSpPr>
            <a:spLocks noGrp="1"/>
          </p:cNvSpPr>
          <p:nvPr>
            <p:ph idx="1"/>
          </p:nvPr>
        </p:nvSpPr>
        <p:spPr>
          <a:xfrm>
            <a:off x="804805" y="1260017"/>
            <a:ext cx="10058400" cy="4050792"/>
          </a:xfrm>
        </p:spPr>
        <p:txBody>
          <a:bodyPr>
            <a:normAutofit/>
          </a:bodyPr>
          <a:lstStyle/>
          <a:p>
            <a:r>
              <a:rPr lang="tr-TR" sz="2400" dirty="0"/>
              <a:t>Dünyada her yıl milyonlarca insana kanser tanısı konulmakta ve bu hastaların yarısından fazlası kanser nedeniyle kaybedilmektedir.</a:t>
            </a:r>
          </a:p>
          <a:p>
            <a:r>
              <a:rPr lang="tr-TR" sz="2400" dirty="0"/>
              <a:t> Gelişmelere rağmen kanser, hasta ve yakınları için tanısından itibaren tedavi süresince ya da ölüm anı ve sonrasında yas sürecine kadar uzanan fiziksel, </a:t>
            </a:r>
            <a:r>
              <a:rPr lang="tr-TR" sz="2400" dirty="0" err="1"/>
              <a:t>psikososyal</a:t>
            </a:r>
            <a:r>
              <a:rPr lang="tr-TR" sz="2400" dirty="0"/>
              <a:t> ve ruhani birçok zorluğu içinde barındıran bir süreç olmaya devam etmektedir.</a:t>
            </a:r>
          </a:p>
          <a:p>
            <a:r>
              <a:rPr lang="tr-TR" sz="2400" dirty="0"/>
              <a:t>Palyatif kanser hastalarında en sık karşılaşılan yaşam sonu semptomları; ağrı, iştahsızlık, kaşeksi, halsizlik, </a:t>
            </a:r>
            <a:r>
              <a:rPr lang="tr-TR" sz="2400" dirty="0" err="1"/>
              <a:t>dispne</a:t>
            </a:r>
            <a:r>
              <a:rPr lang="tr-TR" sz="2400" dirty="0"/>
              <a:t>, asit, </a:t>
            </a:r>
            <a:r>
              <a:rPr lang="tr-TR" sz="2400" dirty="0" err="1"/>
              <a:t>anksiyete</a:t>
            </a:r>
            <a:r>
              <a:rPr lang="tr-TR" sz="2400" dirty="0"/>
              <a:t>, ajitasyon, </a:t>
            </a:r>
            <a:r>
              <a:rPr lang="tr-TR" sz="2400" dirty="0" err="1"/>
              <a:t>deliryum</a:t>
            </a:r>
            <a:r>
              <a:rPr lang="tr-TR" sz="2400" dirty="0"/>
              <a:t> ve </a:t>
            </a:r>
            <a:r>
              <a:rPr lang="tr-TR" sz="2400" dirty="0" err="1"/>
              <a:t>konfüzyondur</a:t>
            </a:r>
            <a:r>
              <a:rPr lang="tr-TR" sz="2400" dirty="0"/>
              <a:t>.</a:t>
            </a:r>
          </a:p>
        </p:txBody>
      </p:sp>
    </p:spTree>
    <p:extLst>
      <p:ext uri="{BB962C8B-B14F-4D97-AF65-F5344CB8AC3E}">
        <p14:creationId xmlns:p14="http://schemas.microsoft.com/office/powerpoint/2010/main" val="171088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0AB36B-A9DF-4445-85D9-668F8A4DB48C}"/>
              </a:ext>
            </a:extLst>
          </p:cNvPr>
          <p:cNvSpPr>
            <a:spLocks noGrp="1"/>
          </p:cNvSpPr>
          <p:nvPr>
            <p:ph type="title"/>
          </p:nvPr>
        </p:nvSpPr>
        <p:spPr/>
        <p:txBody>
          <a:bodyPr/>
          <a:lstStyle/>
          <a:p>
            <a:r>
              <a:rPr lang="tr-TR" dirty="0"/>
              <a:t>Palyatif kanser hastalarında ağrı</a:t>
            </a:r>
          </a:p>
        </p:txBody>
      </p:sp>
      <p:sp>
        <p:nvSpPr>
          <p:cNvPr id="3" name="İçerik Yer Tutucusu 2">
            <a:extLst>
              <a:ext uri="{FF2B5EF4-FFF2-40B4-BE49-F238E27FC236}">
                <a16:creationId xmlns:a16="http://schemas.microsoft.com/office/drawing/2014/main" id="{DB321DD4-227B-4F5D-B012-A9D37CC38D4D}"/>
              </a:ext>
            </a:extLst>
          </p:cNvPr>
          <p:cNvSpPr>
            <a:spLocks noGrp="1"/>
          </p:cNvSpPr>
          <p:nvPr>
            <p:ph idx="1"/>
          </p:nvPr>
        </p:nvSpPr>
        <p:spPr/>
        <p:txBody>
          <a:bodyPr/>
          <a:lstStyle/>
          <a:p>
            <a:r>
              <a:rPr lang="tr-TR" dirty="0"/>
              <a:t>Ağrı, palyatif bakım kliniklerinde kanser hastalarının yaşam kalitesini belirgin olarak etkileyen önemli semptomlardan biridir</a:t>
            </a:r>
          </a:p>
          <a:p>
            <a:r>
              <a:rPr lang="tr-TR" dirty="0"/>
              <a:t>Kanser tanısı koyulan hastaların %20-35’i, hastalığın orta dönemindeki hastaların %30-50’si ve ileri dönemdeki hastaların %60-100’ü lezyonun tipi ve yerine göre orta ve şiddetli derecede ağrı çekerler. </a:t>
            </a:r>
          </a:p>
        </p:txBody>
      </p:sp>
    </p:spTree>
    <p:extLst>
      <p:ext uri="{BB962C8B-B14F-4D97-AF65-F5344CB8AC3E}">
        <p14:creationId xmlns:p14="http://schemas.microsoft.com/office/powerpoint/2010/main" val="284122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B5E68F-6643-4355-8E5E-5D7E72048B34}"/>
              </a:ext>
            </a:extLst>
          </p:cNvPr>
          <p:cNvSpPr>
            <a:spLocks noGrp="1"/>
          </p:cNvSpPr>
          <p:nvPr>
            <p:ph type="title"/>
          </p:nvPr>
        </p:nvSpPr>
        <p:spPr/>
        <p:txBody>
          <a:bodyPr/>
          <a:lstStyle/>
          <a:p>
            <a:r>
              <a:rPr lang="tr-TR" dirty="0"/>
              <a:t>Kanserde ağrıya neden olan faktörler</a:t>
            </a:r>
          </a:p>
        </p:txBody>
      </p:sp>
      <p:sp>
        <p:nvSpPr>
          <p:cNvPr id="3" name="İçerik Yer Tutucusu 2">
            <a:extLst>
              <a:ext uri="{FF2B5EF4-FFF2-40B4-BE49-F238E27FC236}">
                <a16:creationId xmlns:a16="http://schemas.microsoft.com/office/drawing/2014/main" id="{4900101B-65E8-4DFE-824A-EFC0B838BFD1}"/>
              </a:ext>
            </a:extLst>
          </p:cNvPr>
          <p:cNvSpPr>
            <a:spLocks noGrp="1"/>
          </p:cNvSpPr>
          <p:nvPr>
            <p:ph idx="1"/>
          </p:nvPr>
        </p:nvSpPr>
        <p:spPr/>
        <p:txBody>
          <a:bodyPr>
            <a:normAutofit/>
          </a:bodyPr>
          <a:lstStyle/>
          <a:p>
            <a:r>
              <a:rPr lang="tr-TR" sz="2400" dirty="0"/>
              <a:t>1. Tümör yayılımına bağlı (%62-78): Kansere bağlı en sık  ağrı nedeni kemik metastazıdır (özellikle meme ve prostat kanseri). Kemik metastazında ağrı </a:t>
            </a:r>
            <a:r>
              <a:rPr lang="tr-TR" sz="2400" dirty="0" err="1"/>
              <a:t>insidansı</a:t>
            </a:r>
            <a:r>
              <a:rPr lang="tr-TR" sz="2400" dirty="0"/>
              <a:t> %90 </a:t>
            </a:r>
            <a:r>
              <a:rPr lang="tr-TR" sz="2400" dirty="0" err="1"/>
              <a:t>nın</a:t>
            </a:r>
            <a:r>
              <a:rPr lang="tr-TR" sz="2400" dirty="0"/>
              <a:t> üzerindedir. </a:t>
            </a:r>
            <a:r>
              <a:rPr lang="tr-TR" sz="2400" dirty="0" err="1"/>
              <a:t>Vertebra</a:t>
            </a:r>
            <a:r>
              <a:rPr lang="tr-TR" sz="2400" dirty="0"/>
              <a:t>, </a:t>
            </a:r>
            <a:r>
              <a:rPr lang="tr-TR" sz="2400" dirty="0" err="1"/>
              <a:t>pelvis</a:t>
            </a:r>
            <a:r>
              <a:rPr lang="tr-TR" sz="2400" dirty="0"/>
              <a:t>, uzun kemiklerde lokal kemik yıkımı, patolojik kırıklar, çevre dokunun </a:t>
            </a:r>
            <a:r>
              <a:rPr lang="tr-TR" sz="2400" dirty="0" err="1"/>
              <a:t>infiltrasyonu</a:t>
            </a:r>
            <a:r>
              <a:rPr lang="tr-TR" sz="2400" dirty="0"/>
              <a:t>, </a:t>
            </a:r>
            <a:r>
              <a:rPr lang="tr-TR" sz="2400" dirty="0" err="1"/>
              <a:t>sekonder</a:t>
            </a:r>
            <a:r>
              <a:rPr lang="tr-TR" sz="2400" dirty="0"/>
              <a:t> kas spazmı olabilir. </a:t>
            </a:r>
          </a:p>
        </p:txBody>
      </p:sp>
    </p:spTree>
    <p:extLst>
      <p:ext uri="{BB962C8B-B14F-4D97-AF65-F5344CB8AC3E}">
        <p14:creationId xmlns:p14="http://schemas.microsoft.com/office/powerpoint/2010/main" val="290257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E6370-5437-4E69-92CB-B5AE75A4D4BA}"/>
              </a:ext>
            </a:extLst>
          </p:cNvPr>
          <p:cNvSpPr>
            <a:spLocks noGrp="1"/>
          </p:cNvSpPr>
          <p:nvPr>
            <p:ph idx="1"/>
          </p:nvPr>
        </p:nvSpPr>
        <p:spPr>
          <a:xfrm>
            <a:off x="818057" y="769686"/>
            <a:ext cx="10058400" cy="4050792"/>
          </a:xfrm>
        </p:spPr>
        <p:txBody>
          <a:bodyPr>
            <a:normAutofit/>
          </a:bodyPr>
          <a:lstStyle/>
          <a:p>
            <a:r>
              <a:rPr lang="tr-TR" sz="2400" dirty="0"/>
              <a:t>2. Tedaviye bağlı (%19-25): Cerrahi (</a:t>
            </a:r>
            <a:r>
              <a:rPr lang="tr-TR" sz="2400" dirty="0" err="1"/>
              <a:t>torakotomi</a:t>
            </a:r>
            <a:r>
              <a:rPr lang="tr-TR" sz="2400" dirty="0"/>
              <a:t>, </a:t>
            </a:r>
            <a:r>
              <a:rPr lang="tr-TR" sz="2400" dirty="0" err="1"/>
              <a:t>mastektomi</a:t>
            </a:r>
            <a:r>
              <a:rPr lang="tr-TR" sz="2400" dirty="0"/>
              <a:t>, boyun </a:t>
            </a:r>
            <a:r>
              <a:rPr lang="tr-TR" sz="2400" dirty="0" err="1"/>
              <a:t>disseksiyonu</a:t>
            </a:r>
            <a:r>
              <a:rPr lang="tr-TR" sz="2400" dirty="0"/>
              <a:t> sonrası </a:t>
            </a:r>
            <a:r>
              <a:rPr lang="tr-TR" sz="2400" dirty="0" err="1"/>
              <a:t>nöropati</a:t>
            </a:r>
            <a:r>
              <a:rPr lang="tr-TR" sz="2400" dirty="0"/>
              <a:t>, fantom ağrısı), radyoterapi (</a:t>
            </a:r>
            <a:r>
              <a:rPr lang="tr-TR" sz="2400" dirty="0" err="1"/>
              <a:t>mukozit</a:t>
            </a:r>
            <a:r>
              <a:rPr lang="tr-TR" sz="2400" dirty="0"/>
              <a:t>, </a:t>
            </a:r>
            <a:r>
              <a:rPr lang="tr-TR" sz="2400" dirty="0" err="1"/>
              <a:t>özefajit</a:t>
            </a:r>
            <a:r>
              <a:rPr lang="tr-TR" sz="2400" dirty="0"/>
              <a:t>, </a:t>
            </a:r>
            <a:r>
              <a:rPr lang="tr-TR" sz="2400" dirty="0" err="1"/>
              <a:t>enterit</a:t>
            </a:r>
            <a:r>
              <a:rPr lang="tr-TR" sz="2400" dirty="0"/>
              <a:t>, </a:t>
            </a:r>
            <a:r>
              <a:rPr lang="tr-TR" sz="2400" dirty="0" err="1"/>
              <a:t>perineal</a:t>
            </a:r>
            <a:r>
              <a:rPr lang="tr-TR" sz="2400" dirty="0"/>
              <a:t> fistül, </a:t>
            </a:r>
            <a:r>
              <a:rPr lang="tr-TR" sz="2400" dirty="0" err="1"/>
              <a:t>miyelopati</a:t>
            </a:r>
            <a:r>
              <a:rPr lang="tr-TR" sz="2400" dirty="0"/>
              <a:t>, </a:t>
            </a:r>
            <a:r>
              <a:rPr lang="tr-TR" sz="2400" dirty="0" err="1"/>
              <a:t>pleksopati</a:t>
            </a:r>
            <a:r>
              <a:rPr lang="tr-TR" sz="2400" dirty="0"/>
              <a:t>), kemoterapi (</a:t>
            </a:r>
            <a:r>
              <a:rPr lang="tr-TR" sz="2400" dirty="0" err="1"/>
              <a:t>mukozit</a:t>
            </a:r>
            <a:r>
              <a:rPr lang="tr-TR" sz="2400" dirty="0"/>
              <a:t>, flebit, </a:t>
            </a:r>
            <a:r>
              <a:rPr lang="tr-TR" sz="2400" dirty="0" err="1"/>
              <a:t>miyalji</a:t>
            </a:r>
            <a:r>
              <a:rPr lang="tr-TR" sz="2400" dirty="0"/>
              <a:t>, </a:t>
            </a:r>
            <a:r>
              <a:rPr lang="tr-TR" sz="2400" dirty="0" err="1"/>
              <a:t>artralji</a:t>
            </a:r>
            <a:r>
              <a:rPr lang="tr-TR" sz="2400" dirty="0"/>
              <a:t>, aseptik nekroz) nedeni ile olabilir.</a:t>
            </a:r>
          </a:p>
          <a:p>
            <a:r>
              <a:rPr lang="tr-TR" sz="2400" dirty="0"/>
              <a:t>3. Kanser dışı nedenler (%3-10): </a:t>
            </a:r>
            <a:r>
              <a:rPr lang="tr-TR" sz="2400" dirty="0" err="1"/>
              <a:t>Osteoartrit</a:t>
            </a:r>
            <a:r>
              <a:rPr lang="tr-TR" sz="2400" dirty="0"/>
              <a:t>, baş ağrısı sendromları, diyabetik </a:t>
            </a:r>
            <a:r>
              <a:rPr lang="tr-TR" sz="2400" dirty="0" err="1"/>
              <a:t>nöropati</a:t>
            </a:r>
            <a:r>
              <a:rPr lang="tr-TR" sz="2400" dirty="0"/>
              <a:t>, </a:t>
            </a:r>
            <a:r>
              <a:rPr lang="tr-TR" sz="2400" dirty="0" err="1"/>
              <a:t>dekübit</a:t>
            </a:r>
            <a:r>
              <a:rPr lang="tr-TR" sz="2400" dirty="0"/>
              <a:t>, </a:t>
            </a:r>
            <a:r>
              <a:rPr lang="tr-TR" sz="2400" dirty="0" err="1"/>
              <a:t>tromboflebit</a:t>
            </a:r>
            <a:r>
              <a:rPr lang="tr-TR" sz="2400" dirty="0"/>
              <a:t>, </a:t>
            </a:r>
            <a:r>
              <a:rPr lang="tr-TR" sz="2400" dirty="0" err="1"/>
              <a:t>postherpetik</a:t>
            </a:r>
            <a:r>
              <a:rPr lang="tr-TR" sz="2400" dirty="0"/>
              <a:t> </a:t>
            </a:r>
            <a:r>
              <a:rPr lang="tr-TR" sz="2400" dirty="0" err="1"/>
              <a:t>nöralji</a:t>
            </a:r>
            <a:r>
              <a:rPr lang="tr-TR" sz="2400" dirty="0"/>
              <a:t>. </a:t>
            </a:r>
          </a:p>
          <a:p>
            <a:r>
              <a:rPr lang="tr-TR" sz="2400" dirty="0"/>
              <a:t>Hastaların 3/4' ünde birden fazla etiyolojik faktör ağrıya neden olur.</a:t>
            </a:r>
          </a:p>
        </p:txBody>
      </p:sp>
    </p:spTree>
    <p:extLst>
      <p:ext uri="{BB962C8B-B14F-4D97-AF65-F5344CB8AC3E}">
        <p14:creationId xmlns:p14="http://schemas.microsoft.com/office/powerpoint/2010/main" val="175848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D7DAFC-B43B-41A1-BE2E-581AA09FA7AE}"/>
              </a:ext>
            </a:extLst>
          </p:cNvPr>
          <p:cNvSpPr>
            <a:spLocks noGrp="1"/>
          </p:cNvSpPr>
          <p:nvPr>
            <p:ph type="title"/>
          </p:nvPr>
        </p:nvSpPr>
        <p:spPr/>
        <p:txBody>
          <a:bodyPr/>
          <a:lstStyle/>
          <a:p>
            <a:r>
              <a:rPr lang="tr-TR" dirty="0"/>
              <a:t>Kanserde Ağrı Şiddetinin Belirlenmesi</a:t>
            </a:r>
          </a:p>
        </p:txBody>
      </p:sp>
      <p:sp>
        <p:nvSpPr>
          <p:cNvPr id="3" name="İçerik Yer Tutucusu 2">
            <a:extLst>
              <a:ext uri="{FF2B5EF4-FFF2-40B4-BE49-F238E27FC236}">
                <a16:creationId xmlns:a16="http://schemas.microsoft.com/office/drawing/2014/main" id="{8E9B90EB-AF0D-434A-AE7E-6CCFB7F67477}"/>
              </a:ext>
            </a:extLst>
          </p:cNvPr>
          <p:cNvSpPr>
            <a:spLocks noGrp="1"/>
          </p:cNvSpPr>
          <p:nvPr>
            <p:ph idx="1"/>
          </p:nvPr>
        </p:nvSpPr>
        <p:spPr/>
        <p:txBody>
          <a:bodyPr>
            <a:normAutofit/>
          </a:bodyPr>
          <a:lstStyle/>
          <a:p>
            <a:r>
              <a:rPr lang="tr-TR" sz="2400" dirty="0"/>
              <a:t>Ağrı tedavisinin temelinde, ağrının özelliklerinin tam olarak ortaya konması, tedavinin planlanmasında en önemli unsurdur.</a:t>
            </a:r>
          </a:p>
          <a:p>
            <a:r>
              <a:rPr lang="tr-TR" sz="2400" dirty="0"/>
              <a:t> Ağrı </a:t>
            </a:r>
            <a:r>
              <a:rPr lang="tr-TR" sz="2400" dirty="0" err="1"/>
              <a:t>subjektif</a:t>
            </a:r>
            <a:r>
              <a:rPr lang="tr-TR" sz="2400" dirty="0"/>
              <a:t> bir bulgu olmakla birlikte ağrı şiddetinin belirlenmesinde </a:t>
            </a:r>
            <a:r>
              <a:rPr lang="tr-TR" sz="2400" dirty="0" err="1"/>
              <a:t>primer</a:t>
            </a:r>
            <a:r>
              <a:rPr lang="tr-TR" sz="2400" dirty="0"/>
              <a:t> kaynak hastanın kendisidir. Eğer olanaklı ise yakınında bulunanların gözlemleri ve çıkardıkları sonuçlardan yararlanılabilir. Ağrı ölçekleri ile </a:t>
            </a:r>
            <a:r>
              <a:rPr lang="tr-TR" sz="2400" dirty="0" err="1"/>
              <a:t>subjektif</a:t>
            </a:r>
            <a:r>
              <a:rPr lang="tr-TR" sz="2400" dirty="0"/>
              <a:t> bir deneyim olan ağrı objektif hale getirilerek etkili ağrı kontrol yöntemlerinin uygulanması sağlanmış olur.</a:t>
            </a:r>
          </a:p>
        </p:txBody>
      </p:sp>
    </p:spTree>
    <p:extLst>
      <p:ext uri="{BB962C8B-B14F-4D97-AF65-F5344CB8AC3E}">
        <p14:creationId xmlns:p14="http://schemas.microsoft.com/office/powerpoint/2010/main" val="165465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8975AC54-4A8B-4A29-8D15-A47750D12DC9}"/>
              </a:ext>
            </a:extLst>
          </p:cNvPr>
          <p:cNvPicPr>
            <a:picLocks noGrp="1" noChangeAspect="1"/>
          </p:cNvPicPr>
          <p:nvPr>
            <p:ph sz="half" idx="1"/>
          </p:nvPr>
        </p:nvPicPr>
        <p:blipFill>
          <a:blip r:embed="rId2"/>
          <a:stretch>
            <a:fillRect/>
          </a:stretch>
        </p:blipFill>
        <p:spPr>
          <a:xfrm>
            <a:off x="624285" y="1470992"/>
            <a:ext cx="5041228" cy="3025722"/>
          </a:xfrm>
        </p:spPr>
      </p:pic>
      <p:pic>
        <p:nvPicPr>
          <p:cNvPr id="16" name="İçerik Yer Tutucusu 15">
            <a:extLst>
              <a:ext uri="{FF2B5EF4-FFF2-40B4-BE49-F238E27FC236}">
                <a16:creationId xmlns:a16="http://schemas.microsoft.com/office/drawing/2014/main" id="{7ADC733F-E4C7-4F13-AF7B-2E701E675A24}"/>
              </a:ext>
            </a:extLst>
          </p:cNvPr>
          <p:cNvPicPr>
            <a:picLocks noGrp="1" noChangeAspect="1"/>
          </p:cNvPicPr>
          <p:nvPr>
            <p:ph sz="half" idx="2"/>
          </p:nvPr>
        </p:nvPicPr>
        <p:blipFill>
          <a:blip r:embed="rId3"/>
          <a:stretch>
            <a:fillRect/>
          </a:stretch>
        </p:blipFill>
        <p:spPr>
          <a:xfrm>
            <a:off x="6096000" y="631592"/>
            <a:ext cx="5589173" cy="4704522"/>
          </a:xfrm>
        </p:spPr>
      </p:pic>
    </p:spTree>
    <p:extLst>
      <p:ext uri="{BB962C8B-B14F-4D97-AF65-F5344CB8AC3E}">
        <p14:creationId xmlns:p14="http://schemas.microsoft.com/office/powerpoint/2010/main" val="156622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14F559-B66B-4054-8652-F4620C138A1C}"/>
              </a:ext>
            </a:extLst>
          </p:cNvPr>
          <p:cNvSpPr>
            <a:spLocks noGrp="1"/>
          </p:cNvSpPr>
          <p:nvPr>
            <p:ph type="title"/>
          </p:nvPr>
        </p:nvSpPr>
        <p:spPr/>
        <p:txBody>
          <a:bodyPr/>
          <a:lstStyle/>
          <a:p>
            <a:r>
              <a:rPr lang="tr-TR" dirty="0"/>
              <a:t>Kanser hastalarında ağrı tedavisi etik yükümlülüktür!</a:t>
            </a:r>
          </a:p>
        </p:txBody>
      </p:sp>
      <p:sp>
        <p:nvSpPr>
          <p:cNvPr id="3" name="İçerik Yer Tutucusu 2">
            <a:extLst>
              <a:ext uri="{FF2B5EF4-FFF2-40B4-BE49-F238E27FC236}">
                <a16:creationId xmlns:a16="http://schemas.microsoft.com/office/drawing/2014/main" id="{ADA03160-177F-4A39-909B-7BEB16A90A79}"/>
              </a:ext>
            </a:extLst>
          </p:cNvPr>
          <p:cNvSpPr>
            <a:spLocks noGrp="1"/>
          </p:cNvSpPr>
          <p:nvPr>
            <p:ph idx="1"/>
          </p:nvPr>
        </p:nvSpPr>
        <p:spPr/>
        <p:txBody>
          <a:bodyPr>
            <a:normAutofit/>
          </a:bodyPr>
          <a:lstStyle/>
          <a:p>
            <a:r>
              <a:rPr lang="tr-TR" sz="2400" dirty="0"/>
              <a:t>Kanser hastalarında akut ve kronik ağrı </a:t>
            </a:r>
            <a:r>
              <a:rPr lang="tr-TR" sz="2400" dirty="0" err="1"/>
              <a:t>insidansının</a:t>
            </a:r>
            <a:r>
              <a:rPr lang="tr-TR" sz="2400" dirty="0"/>
              <a:t> yüksekliği, kronik ağrının neden olduğu fizyolojik ve psikolojik yıkım bu hastaların tedavisinden sorumlu olan doktorların ağrı tedavisinde yeterli bilgi ve deneyime sahip olmaları zorunluluğunu doğurmaktadır. </a:t>
            </a:r>
          </a:p>
          <a:p>
            <a:r>
              <a:rPr lang="tr-TR" sz="2400" dirty="0"/>
              <a:t>Tedavi edilmeyen ağrı; hastanın fizyolojik fonksiyonlarını, düşünme-iletişim gibi zihinsel fonksiyonlarını, sosyal ilişkilerini olumsuz etkileyerek yaşam kalitesini düşürür ve psikolojik bozukluklara neden olur. </a:t>
            </a:r>
          </a:p>
          <a:p>
            <a:r>
              <a:rPr lang="tr-TR" sz="2400" dirty="0"/>
              <a:t>Kansere bağlı ağrı intihar girişimi için majör risk faktörüdür </a:t>
            </a:r>
          </a:p>
          <a:p>
            <a:endParaRPr lang="tr-TR" sz="2400" dirty="0"/>
          </a:p>
        </p:txBody>
      </p:sp>
    </p:spTree>
    <p:extLst>
      <p:ext uri="{BB962C8B-B14F-4D97-AF65-F5344CB8AC3E}">
        <p14:creationId xmlns:p14="http://schemas.microsoft.com/office/powerpoint/2010/main" val="213629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44A042A-112C-4820-8E67-85D06CDB5D74}"/>
              </a:ext>
            </a:extLst>
          </p:cNvPr>
          <p:cNvPicPr>
            <a:picLocks noGrp="1" noChangeAspect="1"/>
          </p:cNvPicPr>
          <p:nvPr>
            <p:ph idx="1"/>
          </p:nvPr>
        </p:nvPicPr>
        <p:blipFill>
          <a:blip r:embed="rId2"/>
          <a:stretch>
            <a:fillRect/>
          </a:stretch>
        </p:blipFill>
        <p:spPr>
          <a:xfrm>
            <a:off x="768626" y="331303"/>
            <a:ext cx="10508974" cy="6149009"/>
          </a:xfrm>
        </p:spPr>
      </p:pic>
    </p:spTree>
    <p:extLst>
      <p:ext uri="{BB962C8B-B14F-4D97-AF65-F5344CB8AC3E}">
        <p14:creationId xmlns:p14="http://schemas.microsoft.com/office/powerpoint/2010/main" val="29733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287B508-3F37-4316-A436-B917D6210373}"/>
              </a:ext>
            </a:extLst>
          </p:cNvPr>
          <p:cNvSpPr>
            <a:spLocks noGrp="1"/>
          </p:cNvSpPr>
          <p:nvPr>
            <p:ph idx="1"/>
          </p:nvPr>
        </p:nvSpPr>
        <p:spPr>
          <a:xfrm>
            <a:off x="871066" y="1803355"/>
            <a:ext cx="10058400" cy="4050792"/>
          </a:xfrm>
        </p:spPr>
        <p:txBody>
          <a:bodyPr>
            <a:normAutofit/>
          </a:bodyPr>
          <a:lstStyle/>
          <a:p>
            <a:r>
              <a:rPr lang="tr-TR" sz="2400" dirty="0"/>
              <a:t>Kanser hastalarında </a:t>
            </a:r>
            <a:r>
              <a:rPr lang="tr-TR" sz="2400" dirty="0" err="1"/>
              <a:t>semptomatik</a:t>
            </a:r>
            <a:r>
              <a:rPr lang="tr-TR" sz="2400" dirty="0"/>
              <a:t> ağrı tedavisindeki amaç; ağrının en kısa sürede hafifletilmesi ve tekrarının önlenmesi olmalıdır. </a:t>
            </a:r>
          </a:p>
          <a:p>
            <a:r>
              <a:rPr lang="tr-TR" sz="2400" dirty="0"/>
              <a:t>Bu amaçla yapılan tedavi yöntemleri </a:t>
            </a:r>
            <a:r>
              <a:rPr lang="tr-TR" sz="2400" dirty="0" err="1"/>
              <a:t>non-invaziv</a:t>
            </a:r>
            <a:r>
              <a:rPr lang="tr-TR" sz="2400" dirty="0"/>
              <a:t> olarak farmakolojik (</a:t>
            </a:r>
            <a:r>
              <a:rPr lang="tr-TR" sz="2400" dirty="0" err="1"/>
              <a:t>nonopioidler</a:t>
            </a:r>
            <a:r>
              <a:rPr lang="tr-TR" sz="2400" dirty="0"/>
              <a:t>, </a:t>
            </a:r>
            <a:r>
              <a:rPr lang="tr-TR" sz="2400" dirty="0" err="1"/>
              <a:t>opioidler</a:t>
            </a:r>
            <a:r>
              <a:rPr lang="tr-TR" sz="2400" dirty="0"/>
              <a:t> ve </a:t>
            </a:r>
            <a:r>
              <a:rPr lang="tr-TR" sz="2400" dirty="0" err="1"/>
              <a:t>adjuvan</a:t>
            </a:r>
            <a:r>
              <a:rPr lang="tr-TR" sz="2400" dirty="0"/>
              <a:t> analjezikler) ve </a:t>
            </a:r>
            <a:r>
              <a:rPr lang="tr-TR" sz="2400" dirty="0" err="1"/>
              <a:t>non</a:t>
            </a:r>
            <a:r>
              <a:rPr lang="tr-TR" sz="2400" dirty="0"/>
              <a:t>-farmakolojik (psikolojik ve fiziksel) ve </a:t>
            </a:r>
            <a:r>
              <a:rPr lang="tr-TR" sz="2400" dirty="0" err="1"/>
              <a:t>invaziv</a:t>
            </a:r>
            <a:r>
              <a:rPr lang="tr-TR" sz="2400" dirty="0"/>
              <a:t> olarak ayırmak mümkündür</a:t>
            </a:r>
          </a:p>
        </p:txBody>
      </p:sp>
      <p:sp>
        <p:nvSpPr>
          <p:cNvPr id="4" name="Unvan 1">
            <a:extLst>
              <a:ext uri="{FF2B5EF4-FFF2-40B4-BE49-F238E27FC236}">
                <a16:creationId xmlns:a16="http://schemas.microsoft.com/office/drawing/2014/main" id="{61BCE9B5-DCE1-428C-951D-7EDE27A1E7FA}"/>
              </a:ext>
            </a:extLst>
          </p:cNvPr>
          <p:cNvSpPr>
            <a:spLocks noGrp="1"/>
          </p:cNvSpPr>
          <p:nvPr>
            <p:ph type="title"/>
          </p:nvPr>
        </p:nvSpPr>
        <p:spPr>
          <a:xfrm>
            <a:off x="1069848" y="484632"/>
            <a:ext cx="10058400" cy="1609344"/>
          </a:xfrm>
        </p:spPr>
        <p:txBody>
          <a:bodyPr/>
          <a:lstStyle/>
          <a:p>
            <a:r>
              <a:rPr lang="tr-TR" dirty="0"/>
              <a:t>tedavi</a:t>
            </a:r>
          </a:p>
        </p:txBody>
      </p:sp>
    </p:spTree>
    <p:extLst>
      <p:ext uri="{BB962C8B-B14F-4D97-AF65-F5344CB8AC3E}">
        <p14:creationId xmlns:p14="http://schemas.microsoft.com/office/powerpoint/2010/main" val="311899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FB8D81E-6DA3-4EE1-BCB1-26D16E71BB85}"/>
              </a:ext>
            </a:extLst>
          </p:cNvPr>
          <p:cNvPicPr>
            <a:picLocks noGrp="1" noChangeAspect="1"/>
          </p:cNvPicPr>
          <p:nvPr>
            <p:ph idx="1"/>
          </p:nvPr>
        </p:nvPicPr>
        <p:blipFill>
          <a:blip r:embed="rId2"/>
          <a:stretch>
            <a:fillRect/>
          </a:stretch>
        </p:blipFill>
        <p:spPr>
          <a:xfrm>
            <a:off x="1183022" y="523875"/>
            <a:ext cx="10372873" cy="3907836"/>
          </a:xfrm>
        </p:spPr>
      </p:pic>
      <p:sp>
        <p:nvSpPr>
          <p:cNvPr id="6" name="Dikdörtgen 5">
            <a:extLst>
              <a:ext uri="{FF2B5EF4-FFF2-40B4-BE49-F238E27FC236}">
                <a16:creationId xmlns:a16="http://schemas.microsoft.com/office/drawing/2014/main" id="{2C25B53A-685F-4159-8BF5-07132B3C6E3C}"/>
              </a:ext>
            </a:extLst>
          </p:cNvPr>
          <p:cNvSpPr/>
          <p:nvPr/>
        </p:nvSpPr>
        <p:spPr>
          <a:xfrm>
            <a:off x="772205" y="4921383"/>
            <a:ext cx="10372873" cy="461665"/>
          </a:xfrm>
          <a:prstGeom prst="rect">
            <a:avLst/>
          </a:prstGeom>
        </p:spPr>
        <p:txBody>
          <a:bodyPr wrap="square">
            <a:spAutoFit/>
          </a:bodyPr>
          <a:lstStyle/>
          <a:p>
            <a:r>
              <a:rPr lang="tr-TR" sz="2400" dirty="0"/>
              <a:t>‘’</a:t>
            </a:r>
            <a:r>
              <a:rPr lang="tr-TR" sz="2400" dirty="0" err="1"/>
              <a:t>Divinum</a:t>
            </a:r>
            <a:r>
              <a:rPr lang="tr-TR" sz="2400" dirty="0"/>
              <a:t> </a:t>
            </a:r>
            <a:r>
              <a:rPr lang="tr-TR" sz="2400" dirty="0" err="1"/>
              <a:t>est</a:t>
            </a:r>
            <a:r>
              <a:rPr lang="tr-TR" sz="2400" dirty="0"/>
              <a:t> opus </a:t>
            </a:r>
            <a:r>
              <a:rPr lang="tr-TR" sz="2400" dirty="0" err="1"/>
              <a:t>sedare</a:t>
            </a:r>
            <a:r>
              <a:rPr lang="tr-TR" sz="2400" dirty="0"/>
              <a:t> </a:t>
            </a:r>
            <a:r>
              <a:rPr lang="tr-TR" sz="2400" dirty="0" err="1"/>
              <a:t>dolorem</a:t>
            </a:r>
            <a:r>
              <a:rPr lang="tr-TR" sz="2400" dirty="0"/>
              <a:t>” ‘’Ağrı dindirmek ilahi bir sanattır”</a:t>
            </a:r>
          </a:p>
        </p:txBody>
      </p:sp>
      <p:sp>
        <p:nvSpPr>
          <p:cNvPr id="7" name="Dikdörtgen 6">
            <a:extLst>
              <a:ext uri="{FF2B5EF4-FFF2-40B4-BE49-F238E27FC236}">
                <a16:creationId xmlns:a16="http://schemas.microsoft.com/office/drawing/2014/main" id="{9A2A0B4B-97CA-42F6-9D79-698BD95E6656}"/>
              </a:ext>
            </a:extLst>
          </p:cNvPr>
          <p:cNvSpPr/>
          <p:nvPr/>
        </p:nvSpPr>
        <p:spPr>
          <a:xfrm>
            <a:off x="9624153" y="5383048"/>
            <a:ext cx="1414490" cy="461665"/>
          </a:xfrm>
          <a:prstGeom prst="rect">
            <a:avLst/>
          </a:prstGeom>
        </p:spPr>
        <p:txBody>
          <a:bodyPr wrap="none">
            <a:spAutoFit/>
          </a:bodyPr>
          <a:lstStyle/>
          <a:p>
            <a:r>
              <a:rPr lang="tr-TR" sz="2400" dirty="0"/>
              <a:t>Hipokrat</a:t>
            </a:r>
          </a:p>
        </p:txBody>
      </p:sp>
    </p:spTree>
    <p:extLst>
      <p:ext uri="{BB962C8B-B14F-4D97-AF65-F5344CB8AC3E}">
        <p14:creationId xmlns:p14="http://schemas.microsoft.com/office/powerpoint/2010/main" val="265301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C3BCF84-CBEF-4D7C-86D0-AD91216372E3}"/>
              </a:ext>
            </a:extLst>
          </p:cNvPr>
          <p:cNvSpPr>
            <a:spLocks noGrp="1"/>
          </p:cNvSpPr>
          <p:nvPr>
            <p:ph type="title"/>
          </p:nvPr>
        </p:nvSpPr>
        <p:spPr/>
        <p:txBody>
          <a:bodyPr/>
          <a:lstStyle/>
          <a:p>
            <a:r>
              <a:rPr lang="tr-TR" dirty="0"/>
              <a:t>Farmakolojik tedaviler </a:t>
            </a:r>
          </a:p>
        </p:txBody>
      </p:sp>
      <p:sp>
        <p:nvSpPr>
          <p:cNvPr id="3" name="İçerik Yer Tutucusu 2">
            <a:extLst>
              <a:ext uri="{FF2B5EF4-FFF2-40B4-BE49-F238E27FC236}">
                <a16:creationId xmlns:a16="http://schemas.microsoft.com/office/drawing/2014/main" id="{0EBF50F9-C530-44CB-A7E0-1BE959EC706D}"/>
              </a:ext>
            </a:extLst>
          </p:cNvPr>
          <p:cNvSpPr>
            <a:spLocks noGrp="1"/>
          </p:cNvSpPr>
          <p:nvPr>
            <p:ph idx="1"/>
          </p:nvPr>
        </p:nvSpPr>
        <p:spPr/>
        <p:txBody>
          <a:bodyPr>
            <a:normAutofit/>
          </a:bodyPr>
          <a:lstStyle/>
          <a:p>
            <a:r>
              <a:rPr lang="tr-TR" sz="2400" dirty="0"/>
              <a:t>Dünya Sağlık Örgütü (WHO), kanser ağrısının kontrolünü amaçlayan, ağrının şiddetine göre üç basamakta, analjezik olarak </a:t>
            </a:r>
            <a:r>
              <a:rPr lang="tr-TR" sz="2400" dirty="0" err="1"/>
              <a:t>adjuvan</a:t>
            </a:r>
            <a:r>
              <a:rPr lang="tr-TR" sz="2400" dirty="0"/>
              <a:t> ilaçların ve </a:t>
            </a:r>
            <a:r>
              <a:rPr lang="tr-TR" sz="2400" dirty="0" err="1"/>
              <a:t>non-opioid</a:t>
            </a:r>
            <a:r>
              <a:rPr lang="tr-TR" sz="2400" dirty="0"/>
              <a:t>, zayıf </a:t>
            </a:r>
            <a:r>
              <a:rPr lang="tr-TR" sz="2400" dirty="0" err="1"/>
              <a:t>opioid</a:t>
            </a:r>
            <a:r>
              <a:rPr lang="tr-TR" sz="2400" dirty="0"/>
              <a:t>, güçlü </a:t>
            </a:r>
            <a:r>
              <a:rPr lang="tr-TR" sz="2400" dirty="0" err="1"/>
              <a:t>opioidlerin</a:t>
            </a:r>
            <a:r>
              <a:rPr lang="tr-TR" sz="2400" dirty="0"/>
              <a:t> kullanıldığı bir tedavi şablonu yayınlamıştır</a:t>
            </a:r>
          </a:p>
          <a:p>
            <a:r>
              <a:rPr lang="tr-TR" sz="2400" dirty="0"/>
              <a:t>Kanser hastalarının ağrı tedavisinde </a:t>
            </a:r>
            <a:r>
              <a:rPr lang="tr-TR" sz="2400" dirty="0" err="1"/>
              <a:t>adjuvan</a:t>
            </a:r>
            <a:r>
              <a:rPr lang="tr-TR" sz="2400" dirty="0"/>
              <a:t> ilaçlar; WHO Analjezik Merdiven Sisteminin her basamağında yardımcı olarak ve analjezik dozun azaltılması amacıyla kullanılan ilaçlardır.</a:t>
            </a:r>
          </a:p>
        </p:txBody>
      </p:sp>
    </p:spTree>
    <p:extLst>
      <p:ext uri="{BB962C8B-B14F-4D97-AF65-F5344CB8AC3E}">
        <p14:creationId xmlns:p14="http://schemas.microsoft.com/office/powerpoint/2010/main" val="16934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7D85E0-3413-4E06-A5F4-143F38255FEA}"/>
              </a:ext>
            </a:extLst>
          </p:cNvPr>
          <p:cNvSpPr>
            <a:spLocks noGrp="1"/>
          </p:cNvSpPr>
          <p:nvPr>
            <p:ph idx="1"/>
          </p:nvPr>
        </p:nvSpPr>
        <p:spPr>
          <a:xfrm>
            <a:off x="910822" y="663668"/>
            <a:ext cx="10058400" cy="5591357"/>
          </a:xfrm>
        </p:spPr>
        <p:txBody>
          <a:bodyPr>
            <a:normAutofit/>
          </a:bodyPr>
          <a:lstStyle/>
          <a:p>
            <a:r>
              <a:rPr lang="tr-TR" sz="2400" dirty="0"/>
              <a:t>Bu merdiven tedavisinde ağrının şiddetine göre basamak seçilmesi, oral yolun öncelikle tercih edilmesi, gün boyu ağrı kontrolünü sağlayacak ajanların kullanılması, tedavinin bireysel olması ve detaylara önem verilmesi amaçlanmıştır</a:t>
            </a:r>
          </a:p>
          <a:p>
            <a:r>
              <a:rPr lang="tr-TR" sz="2400" dirty="0"/>
              <a:t>İlaçlar ağrı oldukça değil, ağrının oluşmasını önleyecek şekilde düzenli aralıklarla kullanılmalıdır. Ağrının ilaçlarla kontrol altına alınamadığı durumlarda, girişimsel tedaviler yarar sağlayabilir</a:t>
            </a:r>
          </a:p>
          <a:p>
            <a:pPr marL="0" indent="0">
              <a:buNone/>
            </a:pPr>
            <a:endParaRPr lang="tr-TR" sz="2400" dirty="0"/>
          </a:p>
        </p:txBody>
      </p:sp>
    </p:spTree>
    <p:extLst>
      <p:ext uri="{BB962C8B-B14F-4D97-AF65-F5344CB8AC3E}">
        <p14:creationId xmlns:p14="http://schemas.microsoft.com/office/powerpoint/2010/main" val="351454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5B9D7BA-66E1-4B36-871E-1AC1FAAB0F8A}"/>
              </a:ext>
            </a:extLst>
          </p:cNvPr>
          <p:cNvSpPr>
            <a:spLocks noGrp="1"/>
          </p:cNvSpPr>
          <p:nvPr>
            <p:ph idx="1"/>
          </p:nvPr>
        </p:nvSpPr>
        <p:spPr>
          <a:xfrm>
            <a:off x="844561" y="438382"/>
            <a:ext cx="10058400" cy="4050792"/>
          </a:xfrm>
        </p:spPr>
        <p:txBody>
          <a:bodyPr>
            <a:normAutofit/>
          </a:bodyPr>
          <a:lstStyle/>
          <a:p>
            <a:r>
              <a:rPr lang="tr-TR" sz="2400" dirty="0"/>
              <a:t>Genellikle ilk basamakta </a:t>
            </a:r>
            <a:r>
              <a:rPr lang="tr-TR" sz="2400" dirty="0" err="1"/>
              <a:t>parasetamol</a:t>
            </a:r>
            <a:r>
              <a:rPr lang="tr-TR" sz="2400" dirty="0"/>
              <a:t> ve </a:t>
            </a:r>
            <a:r>
              <a:rPr lang="tr-TR" sz="2400" dirty="0" err="1"/>
              <a:t>nonsteroid</a:t>
            </a:r>
            <a:r>
              <a:rPr lang="tr-TR" sz="2400" dirty="0"/>
              <a:t> anti </a:t>
            </a:r>
            <a:r>
              <a:rPr lang="tr-TR" sz="2400" dirty="0" err="1"/>
              <a:t>inflamatuar</a:t>
            </a:r>
            <a:r>
              <a:rPr lang="tr-TR" sz="2400" dirty="0"/>
              <a:t> ilaçlar (NSAİD) gibi </a:t>
            </a:r>
            <a:r>
              <a:rPr lang="tr-TR" sz="2400" dirty="0" err="1"/>
              <a:t>opioid</a:t>
            </a:r>
            <a:r>
              <a:rPr lang="tr-TR" sz="2400" dirty="0"/>
              <a:t> olmayan ilaçlar tek başlarına ya da kombine edilerek kullanılmakta eğer ağrı kontrol edilemezse ikinci basamağa geçilmektedir.</a:t>
            </a:r>
          </a:p>
          <a:p>
            <a:r>
              <a:rPr lang="tr-TR" sz="2400" dirty="0"/>
              <a:t> İkinci basamakta birinci basamağa ek olarak kodein gibi hafif, zayıf-orta etkili bir </a:t>
            </a:r>
            <a:r>
              <a:rPr lang="tr-TR" sz="2400" dirty="0" err="1"/>
              <a:t>opioid</a:t>
            </a:r>
            <a:r>
              <a:rPr lang="tr-TR" sz="2400" dirty="0"/>
              <a:t> seçilmektedir. </a:t>
            </a:r>
          </a:p>
          <a:p>
            <a:r>
              <a:rPr lang="tr-TR" sz="2400" dirty="0"/>
              <a:t>Ağrı sürerse üçüncü basamağa geçilip zayıf etkili </a:t>
            </a:r>
            <a:r>
              <a:rPr lang="tr-TR" sz="2400" dirty="0" err="1"/>
              <a:t>opioidin</a:t>
            </a:r>
            <a:r>
              <a:rPr lang="tr-TR" sz="2400" dirty="0"/>
              <a:t> yerine morfin gibi güçlü bir </a:t>
            </a:r>
            <a:r>
              <a:rPr lang="tr-TR" sz="2400" dirty="0" err="1"/>
              <a:t>opioid</a:t>
            </a:r>
            <a:r>
              <a:rPr lang="tr-TR" sz="2400" dirty="0"/>
              <a:t> konmakta ve ağrıyı azaltan dozuna dek titre edilmektedir.</a:t>
            </a:r>
          </a:p>
        </p:txBody>
      </p:sp>
    </p:spTree>
    <p:extLst>
      <p:ext uri="{BB962C8B-B14F-4D97-AF65-F5344CB8AC3E}">
        <p14:creationId xmlns:p14="http://schemas.microsoft.com/office/powerpoint/2010/main" val="3665752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B2150E3-3F56-4E2C-BD41-4C8EA5E01845}"/>
              </a:ext>
            </a:extLst>
          </p:cNvPr>
          <p:cNvPicPr>
            <a:picLocks noGrp="1" noChangeAspect="1"/>
          </p:cNvPicPr>
          <p:nvPr>
            <p:ph idx="1"/>
          </p:nvPr>
        </p:nvPicPr>
        <p:blipFill>
          <a:blip r:embed="rId2"/>
          <a:stretch>
            <a:fillRect/>
          </a:stretch>
        </p:blipFill>
        <p:spPr>
          <a:xfrm>
            <a:off x="1129662" y="752337"/>
            <a:ext cx="9932676" cy="5353326"/>
          </a:xfrm>
        </p:spPr>
      </p:pic>
    </p:spTree>
    <p:extLst>
      <p:ext uri="{BB962C8B-B14F-4D97-AF65-F5344CB8AC3E}">
        <p14:creationId xmlns:p14="http://schemas.microsoft.com/office/powerpoint/2010/main" val="141900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0EEFFB-EDEA-431D-8C12-D508314E83B0}"/>
              </a:ext>
            </a:extLst>
          </p:cNvPr>
          <p:cNvSpPr>
            <a:spLocks noGrp="1"/>
          </p:cNvSpPr>
          <p:nvPr>
            <p:ph type="title"/>
          </p:nvPr>
        </p:nvSpPr>
        <p:spPr/>
        <p:txBody>
          <a:bodyPr/>
          <a:lstStyle/>
          <a:p>
            <a:r>
              <a:rPr lang="tr-TR" dirty="0" err="1"/>
              <a:t>nonopioidler</a:t>
            </a:r>
            <a:endParaRPr lang="tr-TR" dirty="0"/>
          </a:p>
        </p:txBody>
      </p:sp>
      <p:sp>
        <p:nvSpPr>
          <p:cNvPr id="3" name="İçerik Yer Tutucusu 2">
            <a:extLst>
              <a:ext uri="{FF2B5EF4-FFF2-40B4-BE49-F238E27FC236}">
                <a16:creationId xmlns:a16="http://schemas.microsoft.com/office/drawing/2014/main" id="{D59E1AF8-7ED7-4DD4-A32F-D200A0C6E427}"/>
              </a:ext>
            </a:extLst>
          </p:cNvPr>
          <p:cNvSpPr>
            <a:spLocks noGrp="1"/>
          </p:cNvSpPr>
          <p:nvPr>
            <p:ph idx="1"/>
          </p:nvPr>
        </p:nvSpPr>
        <p:spPr/>
        <p:txBody>
          <a:bodyPr>
            <a:normAutofit/>
          </a:bodyPr>
          <a:lstStyle/>
          <a:p>
            <a:r>
              <a:rPr lang="tr-TR" sz="2400" dirty="0" err="1"/>
              <a:t>Acetaminofen,ibuprofen,diklofenak,naproxen,asetils</a:t>
            </a:r>
            <a:r>
              <a:rPr lang="tr-TR" sz="2400" dirty="0"/>
              <a:t> </a:t>
            </a:r>
            <a:r>
              <a:rPr lang="tr-TR" sz="2400" dirty="0" err="1"/>
              <a:t>alisilik</a:t>
            </a:r>
            <a:r>
              <a:rPr lang="tr-TR" sz="2400" dirty="0"/>
              <a:t> asit</a:t>
            </a:r>
          </a:p>
          <a:p>
            <a:r>
              <a:rPr lang="tr-TR" sz="2400" dirty="0" err="1"/>
              <a:t>Etkilerini;ağrılı</a:t>
            </a:r>
            <a:r>
              <a:rPr lang="tr-TR" sz="2400" dirty="0"/>
              <a:t> uyaranın </a:t>
            </a:r>
            <a:r>
              <a:rPr lang="tr-TR" sz="2400" dirty="0" err="1"/>
              <a:t>nosiseptörler</a:t>
            </a:r>
            <a:r>
              <a:rPr lang="tr-TR" sz="2400" dirty="0"/>
              <a:t> tarafından tanınması ve iletilmesinde görevli </a:t>
            </a:r>
            <a:r>
              <a:rPr lang="tr-TR" sz="2400" dirty="0" err="1"/>
              <a:t>prostaglandin</a:t>
            </a:r>
            <a:r>
              <a:rPr lang="tr-TR" sz="2400" dirty="0"/>
              <a:t> sentezinden sorumlu </a:t>
            </a:r>
            <a:r>
              <a:rPr lang="tr-TR" sz="2400" dirty="0" err="1"/>
              <a:t>siklooksijenaz</a:t>
            </a:r>
            <a:r>
              <a:rPr lang="tr-TR" sz="2400" dirty="0"/>
              <a:t> enzimini </a:t>
            </a:r>
            <a:r>
              <a:rPr lang="tr-TR" sz="2400" dirty="0" err="1"/>
              <a:t>inhibe</a:t>
            </a:r>
            <a:r>
              <a:rPr lang="tr-TR" sz="2400" dirty="0"/>
              <a:t> ederek gösterir.</a:t>
            </a:r>
          </a:p>
          <a:p>
            <a:r>
              <a:rPr lang="tr-TR" sz="2400" dirty="0"/>
              <a:t>Oral kullanım sık </a:t>
            </a:r>
          </a:p>
          <a:p>
            <a:r>
              <a:rPr lang="tr-TR" sz="2400" dirty="0"/>
              <a:t>Bağlılık ve tolerans gelişmez</a:t>
            </a:r>
          </a:p>
        </p:txBody>
      </p:sp>
    </p:spTree>
    <p:extLst>
      <p:ext uri="{BB962C8B-B14F-4D97-AF65-F5344CB8AC3E}">
        <p14:creationId xmlns:p14="http://schemas.microsoft.com/office/powerpoint/2010/main" val="68875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313C84-D259-442B-97AC-5707A3239CA1}"/>
              </a:ext>
            </a:extLst>
          </p:cNvPr>
          <p:cNvSpPr>
            <a:spLocks noGrp="1"/>
          </p:cNvSpPr>
          <p:nvPr>
            <p:ph type="title"/>
          </p:nvPr>
        </p:nvSpPr>
        <p:spPr/>
        <p:txBody>
          <a:bodyPr/>
          <a:lstStyle/>
          <a:p>
            <a:r>
              <a:rPr lang="tr-TR" dirty="0" err="1"/>
              <a:t>opioidler</a:t>
            </a:r>
            <a:endParaRPr lang="tr-TR" dirty="0"/>
          </a:p>
        </p:txBody>
      </p:sp>
      <p:sp>
        <p:nvSpPr>
          <p:cNvPr id="3" name="İçerik Yer Tutucusu 2">
            <a:extLst>
              <a:ext uri="{FF2B5EF4-FFF2-40B4-BE49-F238E27FC236}">
                <a16:creationId xmlns:a16="http://schemas.microsoft.com/office/drawing/2014/main" id="{FBA452F4-F6A1-4ED9-9E4A-0A4A35356507}"/>
              </a:ext>
            </a:extLst>
          </p:cNvPr>
          <p:cNvSpPr>
            <a:spLocks noGrp="1"/>
          </p:cNvSpPr>
          <p:nvPr>
            <p:ph idx="1"/>
          </p:nvPr>
        </p:nvSpPr>
        <p:spPr/>
        <p:txBody>
          <a:bodyPr>
            <a:normAutofit/>
          </a:bodyPr>
          <a:lstStyle/>
          <a:p>
            <a:r>
              <a:rPr lang="tr-TR" sz="2400" dirty="0"/>
              <a:t>mu, kapa ve delta reseptörleri </a:t>
            </a:r>
          </a:p>
          <a:p>
            <a:r>
              <a:rPr lang="tr-TR" sz="2400" dirty="0"/>
              <a:t>Analjezi ile ilişkili majör reseptörleri mu reseptörleridir. </a:t>
            </a:r>
          </a:p>
          <a:p>
            <a:r>
              <a:rPr lang="tr-TR" sz="2400" dirty="0"/>
              <a:t>Genel olarak her hangi bir </a:t>
            </a:r>
            <a:r>
              <a:rPr lang="tr-TR" sz="2400" dirty="0" err="1"/>
              <a:t>opioidin</a:t>
            </a:r>
            <a:r>
              <a:rPr lang="tr-TR" sz="2400" dirty="0"/>
              <a:t> diğerine göre daha etkin veya daha </a:t>
            </a:r>
            <a:r>
              <a:rPr lang="tr-TR" sz="2400" dirty="0" err="1"/>
              <a:t>tolere</a:t>
            </a:r>
            <a:r>
              <a:rPr lang="tr-TR" sz="2400" dirty="0"/>
              <a:t> edilebilir olduğunu destekleyen kanıt yoktur. </a:t>
            </a:r>
          </a:p>
          <a:p>
            <a:r>
              <a:rPr lang="tr-TR" sz="2400" dirty="0"/>
              <a:t>Hem santral etki, hem de </a:t>
            </a:r>
            <a:r>
              <a:rPr lang="tr-TR" sz="2400" dirty="0" err="1"/>
              <a:t>spinal</a:t>
            </a:r>
            <a:r>
              <a:rPr lang="tr-TR" sz="2400" dirty="0"/>
              <a:t> </a:t>
            </a:r>
            <a:r>
              <a:rPr lang="tr-TR" sz="2400" dirty="0" err="1"/>
              <a:t>kord</a:t>
            </a:r>
            <a:r>
              <a:rPr lang="tr-TR" sz="2400" dirty="0"/>
              <a:t> düzeyinde etkilidir</a:t>
            </a:r>
          </a:p>
        </p:txBody>
      </p:sp>
    </p:spTree>
    <p:extLst>
      <p:ext uri="{BB962C8B-B14F-4D97-AF65-F5344CB8AC3E}">
        <p14:creationId xmlns:p14="http://schemas.microsoft.com/office/powerpoint/2010/main" val="4168355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35E13E-72F1-413A-A9FA-46D6E0DA6C7C}"/>
              </a:ext>
            </a:extLst>
          </p:cNvPr>
          <p:cNvSpPr>
            <a:spLocks noGrp="1"/>
          </p:cNvSpPr>
          <p:nvPr>
            <p:ph idx="1"/>
          </p:nvPr>
        </p:nvSpPr>
        <p:spPr>
          <a:xfrm>
            <a:off x="592769" y="848139"/>
            <a:ext cx="10058400" cy="3866322"/>
          </a:xfrm>
        </p:spPr>
        <p:txBody>
          <a:bodyPr/>
          <a:lstStyle/>
          <a:p>
            <a:r>
              <a:rPr lang="tr-TR" dirty="0" err="1"/>
              <a:t>Opioid</a:t>
            </a:r>
            <a:r>
              <a:rPr lang="tr-TR" dirty="0"/>
              <a:t> ilaçların yan etkileri sıktır </a:t>
            </a:r>
          </a:p>
          <a:p>
            <a:pPr>
              <a:buFont typeface="Wingdings" panose="05000000000000000000" pitchFamily="2" charset="2"/>
              <a:buChar char="v"/>
            </a:pPr>
            <a:r>
              <a:rPr lang="tr-TR" dirty="0"/>
              <a:t>Solunum depresyonu</a:t>
            </a:r>
          </a:p>
          <a:p>
            <a:pPr>
              <a:buFont typeface="Wingdings" panose="05000000000000000000" pitchFamily="2" charset="2"/>
              <a:buChar char="v"/>
            </a:pPr>
            <a:r>
              <a:rPr lang="tr-TR" dirty="0"/>
              <a:t>Bulantı ve kusma </a:t>
            </a:r>
          </a:p>
          <a:p>
            <a:pPr>
              <a:buFont typeface="Wingdings" panose="05000000000000000000" pitchFamily="2" charset="2"/>
              <a:buChar char="v"/>
            </a:pPr>
            <a:r>
              <a:rPr lang="tr-TR" dirty="0"/>
              <a:t> </a:t>
            </a:r>
            <a:r>
              <a:rPr lang="tr-TR" dirty="0" err="1"/>
              <a:t>Sedasyon</a:t>
            </a:r>
            <a:r>
              <a:rPr lang="tr-TR" dirty="0"/>
              <a:t> ve uyku </a:t>
            </a:r>
          </a:p>
          <a:p>
            <a:pPr>
              <a:buFont typeface="Wingdings" panose="05000000000000000000" pitchFamily="2" charset="2"/>
              <a:buChar char="v"/>
            </a:pPr>
            <a:r>
              <a:rPr lang="tr-TR" dirty="0" err="1"/>
              <a:t>Konstipasyon</a:t>
            </a:r>
            <a:r>
              <a:rPr lang="tr-TR" dirty="0"/>
              <a:t> </a:t>
            </a:r>
          </a:p>
          <a:p>
            <a:pPr>
              <a:buFont typeface="Wingdings" panose="05000000000000000000" pitchFamily="2" charset="2"/>
              <a:buChar char="v"/>
            </a:pPr>
            <a:r>
              <a:rPr lang="tr-TR" dirty="0"/>
              <a:t>İdrar </a:t>
            </a:r>
            <a:r>
              <a:rPr lang="tr-TR" dirty="0" err="1"/>
              <a:t>retansiyonu</a:t>
            </a:r>
            <a:r>
              <a:rPr lang="tr-TR" dirty="0"/>
              <a:t> </a:t>
            </a:r>
          </a:p>
          <a:p>
            <a:pPr>
              <a:buFont typeface="Wingdings" panose="05000000000000000000" pitchFamily="2" charset="2"/>
              <a:buChar char="v"/>
            </a:pPr>
            <a:r>
              <a:rPr lang="tr-TR" dirty="0"/>
              <a:t> Tolerans </a:t>
            </a:r>
          </a:p>
          <a:p>
            <a:pPr>
              <a:buFont typeface="Wingdings" panose="05000000000000000000" pitchFamily="2" charset="2"/>
              <a:buChar char="v"/>
            </a:pPr>
            <a:r>
              <a:rPr lang="tr-TR" dirty="0"/>
              <a:t>Bağımlılık</a:t>
            </a:r>
          </a:p>
        </p:txBody>
      </p:sp>
    </p:spTree>
    <p:extLst>
      <p:ext uri="{BB962C8B-B14F-4D97-AF65-F5344CB8AC3E}">
        <p14:creationId xmlns:p14="http://schemas.microsoft.com/office/powerpoint/2010/main" val="300493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EBEEA5-F574-464B-80DD-E33A5CAD030F}"/>
              </a:ext>
            </a:extLst>
          </p:cNvPr>
          <p:cNvSpPr>
            <a:spLocks noGrp="1"/>
          </p:cNvSpPr>
          <p:nvPr>
            <p:ph type="title"/>
          </p:nvPr>
        </p:nvSpPr>
        <p:spPr/>
        <p:txBody>
          <a:bodyPr/>
          <a:lstStyle/>
          <a:p>
            <a:r>
              <a:rPr lang="tr-TR" dirty="0"/>
              <a:t>Zayıf etkili </a:t>
            </a:r>
            <a:r>
              <a:rPr lang="tr-TR" dirty="0" err="1"/>
              <a:t>opioidler</a:t>
            </a:r>
            <a:endParaRPr lang="tr-TR" dirty="0"/>
          </a:p>
        </p:txBody>
      </p:sp>
      <p:sp>
        <p:nvSpPr>
          <p:cNvPr id="3" name="İçerik Yer Tutucusu 2">
            <a:extLst>
              <a:ext uri="{FF2B5EF4-FFF2-40B4-BE49-F238E27FC236}">
                <a16:creationId xmlns:a16="http://schemas.microsoft.com/office/drawing/2014/main" id="{F25DB3BA-706F-4E92-BD64-1BFEDFDFCA92}"/>
              </a:ext>
            </a:extLst>
          </p:cNvPr>
          <p:cNvSpPr>
            <a:spLocks noGrp="1"/>
          </p:cNvSpPr>
          <p:nvPr>
            <p:ph idx="1"/>
          </p:nvPr>
        </p:nvSpPr>
        <p:spPr/>
        <p:txBody>
          <a:bodyPr>
            <a:normAutofit/>
          </a:bodyPr>
          <a:lstStyle/>
          <a:p>
            <a:r>
              <a:rPr lang="tr-TR" sz="2400" dirty="0" err="1"/>
              <a:t>Dihidrokodein,kodein,tramadol</a:t>
            </a:r>
            <a:r>
              <a:rPr lang="tr-TR" sz="2400" dirty="0"/>
              <a:t>..</a:t>
            </a:r>
          </a:p>
          <a:p>
            <a:r>
              <a:rPr lang="tr-TR" sz="2400" dirty="0"/>
              <a:t>Klinik </a:t>
            </a:r>
            <a:r>
              <a:rPr lang="tr-TR" sz="2400" dirty="0" err="1"/>
              <a:t>randomize</a:t>
            </a:r>
            <a:r>
              <a:rPr lang="tr-TR" sz="2400" dirty="0"/>
              <a:t> kontrollü çalışmaların bir meta analizinde tek başına </a:t>
            </a:r>
            <a:r>
              <a:rPr lang="tr-TR" sz="2400" dirty="0" err="1"/>
              <a:t>nonopioid</a:t>
            </a:r>
            <a:r>
              <a:rPr lang="tr-TR" sz="2400" dirty="0"/>
              <a:t> analjeziklerle, bu ajanların zayıf </a:t>
            </a:r>
            <a:r>
              <a:rPr lang="tr-TR" sz="2400" dirty="0" err="1"/>
              <a:t>opioidlerle</a:t>
            </a:r>
            <a:r>
              <a:rPr lang="tr-TR" sz="2400" dirty="0"/>
              <a:t> kombine edilerek kullanımında etkinlik açısından önemli bir fark olmadığı rapor edilmiştir( </a:t>
            </a:r>
            <a:r>
              <a:rPr lang="tr-TR" sz="2400" dirty="0" err="1"/>
              <a:t>Eisenberg</a:t>
            </a:r>
            <a:r>
              <a:rPr lang="tr-TR" sz="2400" dirty="0"/>
              <a:t> E, </a:t>
            </a:r>
            <a:r>
              <a:rPr lang="tr-TR" sz="2400" dirty="0" err="1"/>
              <a:t>Berkey</a:t>
            </a:r>
            <a:r>
              <a:rPr lang="tr-TR" sz="2400" dirty="0"/>
              <a:t> C, </a:t>
            </a:r>
            <a:r>
              <a:rPr lang="tr-TR" sz="2400" dirty="0" err="1"/>
              <a:t>Carr</a:t>
            </a:r>
            <a:r>
              <a:rPr lang="tr-TR" sz="2400" dirty="0"/>
              <a:t> DB, </a:t>
            </a:r>
            <a:r>
              <a:rPr lang="tr-TR" sz="2400" dirty="0" err="1"/>
              <a:t>Mosteller</a:t>
            </a:r>
            <a:r>
              <a:rPr lang="tr-TR" sz="2400" dirty="0"/>
              <a:t> F, </a:t>
            </a:r>
            <a:r>
              <a:rPr lang="tr-TR" sz="2400" dirty="0" err="1"/>
              <a:t>Chalmers</a:t>
            </a:r>
            <a:r>
              <a:rPr lang="tr-TR" sz="2400" dirty="0"/>
              <a:t> C. </a:t>
            </a:r>
            <a:r>
              <a:rPr lang="tr-TR" sz="2400" dirty="0" err="1"/>
              <a:t>Efficacy</a:t>
            </a:r>
            <a:r>
              <a:rPr lang="tr-TR" sz="2400" dirty="0"/>
              <a:t> </a:t>
            </a:r>
            <a:r>
              <a:rPr lang="tr-TR" sz="2400" dirty="0" err="1"/>
              <a:t>and</a:t>
            </a:r>
            <a:r>
              <a:rPr lang="tr-TR" sz="2400" dirty="0"/>
              <a:t> </a:t>
            </a:r>
            <a:r>
              <a:rPr lang="tr-TR" sz="2400" dirty="0" err="1"/>
              <a:t>safety</a:t>
            </a:r>
            <a:r>
              <a:rPr lang="tr-TR" sz="2400" dirty="0"/>
              <a:t> of </a:t>
            </a:r>
            <a:r>
              <a:rPr lang="tr-TR" sz="2400" dirty="0" err="1"/>
              <a:t>nonsteroidal</a:t>
            </a:r>
            <a:r>
              <a:rPr lang="tr-TR" sz="2400" dirty="0"/>
              <a:t> </a:t>
            </a:r>
            <a:r>
              <a:rPr lang="tr-TR" sz="2400" dirty="0" err="1"/>
              <a:t>antiinflamatory</a:t>
            </a:r>
            <a:r>
              <a:rPr lang="tr-TR" sz="2400" dirty="0"/>
              <a:t> </a:t>
            </a:r>
            <a:r>
              <a:rPr lang="tr-TR" sz="2400" dirty="0" err="1"/>
              <a:t>drugs</a:t>
            </a:r>
            <a:r>
              <a:rPr lang="tr-TR" sz="2400" dirty="0"/>
              <a:t> </a:t>
            </a:r>
            <a:r>
              <a:rPr lang="tr-TR" sz="2400" dirty="0" err="1"/>
              <a:t>for</a:t>
            </a:r>
            <a:r>
              <a:rPr lang="tr-TR" sz="2400" dirty="0"/>
              <a:t> </a:t>
            </a:r>
            <a:r>
              <a:rPr lang="tr-TR" sz="2400" dirty="0" err="1"/>
              <a:t>cancer</a:t>
            </a:r>
            <a:r>
              <a:rPr lang="tr-TR" sz="2400" dirty="0"/>
              <a:t> </a:t>
            </a:r>
            <a:r>
              <a:rPr lang="tr-TR" sz="2400" dirty="0" err="1"/>
              <a:t>pain:a</a:t>
            </a:r>
            <a:r>
              <a:rPr lang="tr-TR" sz="2400" dirty="0"/>
              <a:t> meta-</a:t>
            </a:r>
            <a:r>
              <a:rPr lang="tr-TR" sz="2400" dirty="0" err="1"/>
              <a:t>analysis</a:t>
            </a:r>
            <a:r>
              <a:rPr lang="tr-TR" sz="2400" dirty="0"/>
              <a:t>. J </a:t>
            </a:r>
            <a:r>
              <a:rPr lang="tr-TR" sz="2400" dirty="0" err="1"/>
              <a:t>Clin</a:t>
            </a:r>
            <a:r>
              <a:rPr lang="tr-TR" sz="2400" dirty="0"/>
              <a:t> </a:t>
            </a:r>
            <a:r>
              <a:rPr lang="tr-TR" sz="2400" dirty="0" err="1"/>
              <a:t>Oncol</a:t>
            </a:r>
            <a:r>
              <a:rPr lang="tr-TR" sz="2400" dirty="0"/>
              <a:t> 1994; 12:275 2765)</a:t>
            </a:r>
          </a:p>
          <a:p>
            <a:r>
              <a:rPr lang="tr-TR" sz="2400" dirty="0"/>
              <a:t>Tolerans ve bağımlılıkları düşüktür</a:t>
            </a:r>
          </a:p>
        </p:txBody>
      </p:sp>
    </p:spTree>
    <p:extLst>
      <p:ext uri="{BB962C8B-B14F-4D97-AF65-F5344CB8AC3E}">
        <p14:creationId xmlns:p14="http://schemas.microsoft.com/office/powerpoint/2010/main" val="154050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3E0A86-1443-40AE-B5A0-75503B90A328}"/>
              </a:ext>
            </a:extLst>
          </p:cNvPr>
          <p:cNvSpPr>
            <a:spLocks noGrp="1"/>
          </p:cNvSpPr>
          <p:nvPr>
            <p:ph type="title"/>
          </p:nvPr>
        </p:nvSpPr>
        <p:spPr/>
        <p:txBody>
          <a:bodyPr/>
          <a:lstStyle/>
          <a:p>
            <a:r>
              <a:rPr lang="tr-TR" dirty="0"/>
              <a:t>Güçlü etkili </a:t>
            </a:r>
            <a:r>
              <a:rPr lang="tr-TR" dirty="0" err="1"/>
              <a:t>opioidler</a:t>
            </a:r>
            <a:endParaRPr lang="tr-TR" dirty="0"/>
          </a:p>
        </p:txBody>
      </p:sp>
      <p:sp>
        <p:nvSpPr>
          <p:cNvPr id="3" name="İçerik Yer Tutucusu 2">
            <a:extLst>
              <a:ext uri="{FF2B5EF4-FFF2-40B4-BE49-F238E27FC236}">
                <a16:creationId xmlns:a16="http://schemas.microsoft.com/office/drawing/2014/main" id="{B18365F8-2558-49BE-9CF8-4D06850D1E6F}"/>
              </a:ext>
            </a:extLst>
          </p:cNvPr>
          <p:cNvSpPr>
            <a:spLocks noGrp="1"/>
          </p:cNvSpPr>
          <p:nvPr>
            <p:ph idx="1"/>
          </p:nvPr>
        </p:nvSpPr>
        <p:spPr/>
        <p:txBody>
          <a:bodyPr>
            <a:normAutofit/>
          </a:bodyPr>
          <a:lstStyle/>
          <a:p>
            <a:r>
              <a:rPr lang="tr-TR" sz="2400" dirty="0" err="1"/>
              <a:t>morfin,metadone,oksikodon,hidromorfon,fentanyl</a:t>
            </a:r>
            <a:r>
              <a:rPr lang="tr-TR" sz="2400" dirty="0"/>
              <a:t>, </a:t>
            </a:r>
            <a:r>
              <a:rPr lang="tr-TR" sz="2400" dirty="0" err="1"/>
              <a:t>buprenorfin</a:t>
            </a:r>
            <a:r>
              <a:rPr lang="tr-TR" sz="2400" dirty="0"/>
              <a:t>, </a:t>
            </a:r>
            <a:r>
              <a:rPr lang="tr-TR" sz="2400" dirty="0" err="1"/>
              <a:t>heroin</a:t>
            </a:r>
            <a:r>
              <a:rPr lang="tr-TR" sz="2400" dirty="0"/>
              <a:t>, </a:t>
            </a:r>
            <a:r>
              <a:rPr lang="tr-TR" sz="2400" dirty="0" err="1"/>
              <a:t>levorfanol</a:t>
            </a:r>
            <a:r>
              <a:rPr lang="tr-TR" sz="2400" dirty="0"/>
              <a:t> ve </a:t>
            </a:r>
            <a:r>
              <a:rPr lang="tr-TR" sz="2400" dirty="0" err="1"/>
              <a:t>oksimorfon</a:t>
            </a:r>
            <a:r>
              <a:rPr lang="tr-TR" sz="2400" dirty="0"/>
              <a:t> </a:t>
            </a:r>
          </a:p>
        </p:txBody>
      </p:sp>
    </p:spTree>
    <p:extLst>
      <p:ext uri="{BB962C8B-B14F-4D97-AF65-F5344CB8AC3E}">
        <p14:creationId xmlns:p14="http://schemas.microsoft.com/office/powerpoint/2010/main" val="1984796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273904-2F45-492F-9F75-C19E11D740E0}"/>
              </a:ext>
            </a:extLst>
          </p:cNvPr>
          <p:cNvSpPr>
            <a:spLocks noGrp="1"/>
          </p:cNvSpPr>
          <p:nvPr>
            <p:ph type="title"/>
          </p:nvPr>
        </p:nvSpPr>
        <p:spPr/>
        <p:txBody>
          <a:bodyPr/>
          <a:lstStyle/>
          <a:p>
            <a:r>
              <a:rPr lang="tr-TR" dirty="0" err="1"/>
              <a:t>Adjuvan</a:t>
            </a:r>
            <a:r>
              <a:rPr lang="tr-TR" dirty="0"/>
              <a:t> ilaçlar</a:t>
            </a:r>
          </a:p>
        </p:txBody>
      </p:sp>
      <p:sp>
        <p:nvSpPr>
          <p:cNvPr id="3" name="İçerik Yer Tutucusu 2">
            <a:extLst>
              <a:ext uri="{FF2B5EF4-FFF2-40B4-BE49-F238E27FC236}">
                <a16:creationId xmlns:a16="http://schemas.microsoft.com/office/drawing/2014/main" id="{8373F035-A9AD-4BDB-B059-02F97EED05E9}"/>
              </a:ext>
            </a:extLst>
          </p:cNvPr>
          <p:cNvSpPr>
            <a:spLocks noGrp="1"/>
          </p:cNvSpPr>
          <p:nvPr>
            <p:ph idx="1"/>
          </p:nvPr>
        </p:nvSpPr>
        <p:spPr/>
        <p:txBody>
          <a:bodyPr/>
          <a:lstStyle/>
          <a:p>
            <a:r>
              <a:rPr lang="tr-TR" dirty="0"/>
              <a:t>Kansere bağlı ağrı tedavisi dışında başka </a:t>
            </a:r>
            <a:r>
              <a:rPr lang="tr-TR" dirty="0" err="1"/>
              <a:t>endikasyonlar</a:t>
            </a:r>
            <a:r>
              <a:rPr lang="tr-TR" dirty="0"/>
              <a:t> için kullanılan ancak analjeziklerin etkilerini arttıran veya ağrıya eşlik eden semptomların tedavisinde kullanılan ajanlardır</a:t>
            </a:r>
          </a:p>
          <a:p>
            <a:r>
              <a:rPr lang="tr-TR" dirty="0" err="1"/>
              <a:t>Adjuvan</a:t>
            </a:r>
            <a:r>
              <a:rPr lang="tr-TR" dirty="0"/>
              <a:t> ilaçların seçimi ağrının karakterine göre yapılmalıdır ve tüm tedavi basamaklarında </a:t>
            </a:r>
            <a:r>
              <a:rPr lang="tr-TR" dirty="0" err="1"/>
              <a:t>non-opioid</a:t>
            </a:r>
            <a:r>
              <a:rPr lang="tr-TR" dirty="0"/>
              <a:t> ve </a:t>
            </a:r>
            <a:r>
              <a:rPr lang="tr-TR" dirty="0" err="1"/>
              <a:t>opioid</a:t>
            </a:r>
            <a:r>
              <a:rPr lang="tr-TR" dirty="0"/>
              <a:t> ilaçlara eklenebilmektedirler.</a:t>
            </a:r>
          </a:p>
          <a:p>
            <a:r>
              <a:rPr lang="tr-TR" dirty="0" err="1"/>
              <a:t>Antidepresanlar</a:t>
            </a:r>
            <a:r>
              <a:rPr lang="tr-TR" dirty="0"/>
              <a:t>(</a:t>
            </a:r>
            <a:r>
              <a:rPr lang="tr-TR" dirty="0" err="1"/>
              <a:t>psikojenik</a:t>
            </a:r>
            <a:r>
              <a:rPr lang="tr-TR" dirty="0"/>
              <a:t> ağrıda), </a:t>
            </a:r>
          </a:p>
          <a:p>
            <a:r>
              <a:rPr lang="tr-TR" dirty="0" err="1"/>
              <a:t>Antikonvüsanlar</a:t>
            </a:r>
            <a:r>
              <a:rPr lang="tr-TR" dirty="0"/>
              <a:t>,(</a:t>
            </a:r>
            <a:r>
              <a:rPr lang="tr-TR" dirty="0" err="1"/>
              <a:t>nöropatik</a:t>
            </a:r>
            <a:r>
              <a:rPr lang="tr-TR" dirty="0"/>
              <a:t> ağrıda) </a:t>
            </a:r>
          </a:p>
          <a:p>
            <a:r>
              <a:rPr lang="tr-TR" dirty="0" err="1"/>
              <a:t>Kortikosteroidler</a:t>
            </a:r>
            <a:r>
              <a:rPr lang="tr-TR" dirty="0"/>
              <a:t>(kemik ağrısında)  </a:t>
            </a:r>
          </a:p>
          <a:p>
            <a:r>
              <a:rPr lang="tr-TR" dirty="0" err="1"/>
              <a:t>Bifosfonatlar</a:t>
            </a:r>
            <a:endParaRPr lang="tr-TR" dirty="0"/>
          </a:p>
        </p:txBody>
      </p:sp>
    </p:spTree>
    <p:extLst>
      <p:ext uri="{BB962C8B-B14F-4D97-AF65-F5344CB8AC3E}">
        <p14:creationId xmlns:p14="http://schemas.microsoft.com/office/powerpoint/2010/main" val="222322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ABA321-C5AD-4D37-9E16-B09900706DBB}"/>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id="{093B7009-284C-420D-BC44-81707F0DB200}"/>
              </a:ext>
            </a:extLst>
          </p:cNvPr>
          <p:cNvSpPr>
            <a:spLocks noGrp="1"/>
          </p:cNvSpPr>
          <p:nvPr>
            <p:ph idx="1"/>
          </p:nvPr>
        </p:nvSpPr>
        <p:spPr/>
        <p:txBody>
          <a:bodyPr>
            <a:normAutofit/>
          </a:bodyPr>
          <a:lstStyle/>
          <a:p>
            <a:r>
              <a:rPr lang="tr-TR" sz="2400" dirty="0"/>
              <a:t>Kanser hastalarında ağrı yönetimini sağlayabilmek.</a:t>
            </a:r>
          </a:p>
        </p:txBody>
      </p:sp>
    </p:spTree>
    <p:extLst>
      <p:ext uri="{BB962C8B-B14F-4D97-AF65-F5344CB8AC3E}">
        <p14:creationId xmlns:p14="http://schemas.microsoft.com/office/powerpoint/2010/main" val="186684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DE486C-53AC-4B8D-8B40-8A711EB8DB9D}"/>
              </a:ext>
            </a:extLst>
          </p:cNvPr>
          <p:cNvSpPr>
            <a:spLocks noGrp="1"/>
          </p:cNvSpPr>
          <p:nvPr>
            <p:ph idx="1"/>
          </p:nvPr>
        </p:nvSpPr>
        <p:spPr>
          <a:xfrm>
            <a:off x="804804" y="623912"/>
            <a:ext cx="10058400" cy="4050792"/>
          </a:xfrm>
        </p:spPr>
        <p:txBody>
          <a:bodyPr>
            <a:normAutofit/>
          </a:bodyPr>
          <a:lstStyle/>
          <a:p>
            <a:r>
              <a:rPr lang="tr-TR" sz="2400" dirty="0"/>
              <a:t>Analjezik tedavisi, çabuk etki göstermesi ve kolay uygulanabilmesi nedeniyle ağrının giderilmesinde en çok tercih edilen tedavi yöntemidir. </a:t>
            </a:r>
          </a:p>
          <a:p>
            <a:r>
              <a:rPr lang="tr-TR" sz="2400" dirty="0"/>
              <a:t>Fakat analjeziklerin bilinçsiz kullanılmasının ekonomiye getirdiği yük, bazı fizyolojik fonksiyonları olumsuz etkilemesi ve özellikle narkotiklerin kullanıldığı durumlarda her defasında dozun artırılması nedeniyle tolerans gelişmesi gibi olumsuz etkileri de mevcuttur</a:t>
            </a:r>
          </a:p>
        </p:txBody>
      </p:sp>
    </p:spTree>
    <p:extLst>
      <p:ext uri="{BB962C8B-B14F-4D97-AF65-F5344CB8AC3E}">
        <p14:creationId xmlns:p14="http://schemas.microsoft.com/office/powerpoint/2010/main" val="429349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0FCA6DE-4434-4924-9637-B57855928BE6}"/>
              </a:ext>
            </a:extLst>
          </p:cNvPr>
          <p:cNvSpPr>
            <a:spLocks noGrp="1"/>
          </p:cNvSpPr>
          <p:nvPr>
            <p:ph type="title"/>
          </p:nvPr>
        </p:nvSpPr>
        <p:spPr/>
        <p:txBody>
          <a:bodyPr/>
          <a:lstStyle/>
          <a:p>
            <a:r>
              <a:rPr lang="tr-TR" dirty="0" err="1"/>
              <a:t>Nonfarmakolojik</a:t>
            </a:r>
            <a:r>
              <a:rPr lang="tr-TR" dirty="0"/>
              <a:t> yöntemler</a:t>
            </a:r>
          </a:p>
        </p:txBody>
      </p:sp>
      <p:sp>
        <p:nvSpPr>
          <p:cNvPr id="3" name="İçerik Yer Tutucusu 2">
            <a:extLst>
              <a:ext uri="{FF2B5EF4-FFF2-40B4-BE49-F238E27FC236}">
                <a16:creationId xmlns:a16="http://schemas.microsoft.com/office/drawing/2014/main" id="{B52F4877-BC2D-4343-93E5-153FA47A4421}"/>
              </a:ext>
            </a:extLst>
          </p:cNvPr>
          <p:cNvSpPr>
            <a:spLocks noGrp="1"/>
          </p:cNvSpPr>
          <p:nvPr>
            <p:ph idx="1"/>
          </p:nvPr>
        </p:nvSpPr>
        <p:spPr/>
        <p:txBody>
          <a:bodyPr>
            <a:normAutofit/>
          </a:bodyPr>
          <a:lstStyle/>
          <a:p>
            <a:r>
              <a:rPr lang="tr-TR" sz="2400" dirty="0"/>
              <a:t>Ağrının kontrolünde başka bir yaklaşım olan </a:t>
            </a:r>
            <a:r>
              <a:rPr lang="tr-TR" sz="2400" dirty="0" err="1"/>
              <a:t>non</a:t>
            </a:r>
            <a:r>
              <a:rPr lang="tr-TR" sz="2400" dirty="0"/>
              <a:t>-farmakolojik yöntemler, analjeziklerin kullanım oranının azaltılması ve hastanın ağrısının olabildiğince giderilerek yaşam kalitesinin yükseltilmesi amacıyla kullanılmaktadır. Bu yöntemlerin birey tarafından kolaylıkla uygulanabilir olması ve bireye ekonomik yük getirmemesi gibi avantajları da mevcuttur.</a:t>
            </a:r>
          </a:p>
          <a:p>
            <a:endParaRPr lang="tr-TR" sz="2400" dirty="0"/>
          </a:p>
        </p:txBody>
      </p:sp>
    </p:spTree>
    <p:extLst>
      <p:ext uri="{BB962C8B-B14F-4D97-AF65-F5344CB8AC3E}">
        <p14:creationId xmlns:p14="http://schemas.microsoft.com/office/powerpoint/2010/main" val="55836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A4A583-849C-4ADF-9EE9-32740472D6F2}"/>
              </a:ext>
            </a:extLst>
          </p:cNvPr>
          <p:cNvSpPr>
            <a:spLocks noGrp="1"/>
          </p:cNvSpPr>
          <p:nvPr>
            <p:ph type="title"/>
          </p:nvPr>
        </p:nvSpPr>
        <p:spPr/>
        <p:txBody>
          <a:bodyPr/>
          <a:lstStyle/>
          <a:p>
            <a:r>
              <a:rPr lang="tr-TR" dirty="0" err="1"/>
              <a:t>Nonfarmakolojik</a:t>
            </a:r>
            <a:r>
              <a:rPr lang="tr-TR" dirty="0"/>
              <a:t> yöntemler</a:t>
            </a:r>
          </a:p>
        </p:txBody>
      </p:sp>
      <p:sp>
        <p:nvSpPr>
          <p:cNvPr id="3" name="İçerik Yer Tutucusu 2">
            <a:extLst>
              <a:ext uri="{FF2B5EF4-FFF2-40B4-BE49-F238E27FC236}">
                <a16:creationId xmlns:a16="http://schemas.microsoft.com/office/drawing/2014/main" id="{EECC169B-CCE7-4490-9574-BEC9C25228FC}"/>
              </a:ext>
            </a:extLst>
          </p:cNvPr>
          <p:cNvSpPr>
            <a:spLocks noGrp="1"/>
          </p:cNvSpPr>
          <p:nvPr>
            <p:ph sz="half" idx="1"/>
          </p:nvPr>
        </p:nvSpPr>
        <p:spPr/>
        <p:txBody>
          <a:bodyPr>
            <a:normAutofit/>
          </a:bodyPr>
          <a:lstStyle/>
          <a:p>
            <a:r>
              <a:rPr lang="tr-TR" sz="2400" dirty="0"/>
              <a:t>Fiziksel </a:t>
            </a:r>
            <a:r>
              <a:rPr lang="tr-TR" sz="2400" dirty="0" err="1"/>
              <a:t>Metodlar</a:t>
            </a:r>
            <a:r>
              <a:rPr lang="tr-TR" sz="2400" dirty="0"/>
              <a:t> </a:t>
            </a:r>
          </a:p>
          <a:p>
            <a:pPr>
              <a:buFont typeface="Wingdings" panose="05000000000000000000" pitchFamily="2" charset="2"/>
              <a:buChar char="ü"/>
            </a:pPr>
            <a:r>
              <a:rPr lang="tr-TR" sz="2400" dirty="0"/>
              <a:t>Deri </a:t>
            </a:r>
            <a:r>
              <a:rPr lang="tr-TR" sz="2400" dirty="0" err="1"/>
              <a:t>stimulasyonu</a:t>
            </a:r>
            <a:r>
              <a:rPr lang="tr-TR" sz="2400" dirty="0"/>
              <a:t>(TENS)</a:t>
            </a:r>
          </a:p>
          <a:p>
            <a:pPr>
              <a:buFont typeface="Wingdings" panose="05000000000000000000" pitchFamily="2" charset="2"/>
              <a:buChar char="ü"/>
            </a:pPr>
            <a:r>
              <a:rPr lang="tr-TR" sz="2400" dirty="0"/>
              <a:t>Sıcak uygulama</a:t>
            </a:r>
          </a:p>
          <a:p>
            <a:pPr>
              <a:buFont typeface="Wingdings" panose="05000000000000000000" pitchFamily="2" charset="2"/>
              <a:buChar char="ü"/>
            </a:pPr>
            <a:r>
              <a:rPr lang="tr-TR" sz="2400" dirty="0"/>
              <a:t>Soğuk uygulama</a:t>
            </a:r>
          </a:p>
          <a:p>
            <a:pPr>
              <a:buFont typeface="Wingdings" panose="05000000000000000000" pitchFamily="2" charset="2"/>
              <a:buChar char="ü"/>
            </a:pPr>
            <a:r>
              <a:rPr lang="tr-TR" sz="2400" dirty="0"/>
              <a:t>Masaj</a:t>
            </a:r>
          </a:p>
          <a:p>
            <a:pPr>
              <a:buFont typeface="Wingdings" panose="05000000000000000000" pitchFamily="2" charset="2"/>
              <a:buChar char="ü"/>
            </a:pPr>
            <a:r>
              <a:rPr lang="tr-TR" sz="2400" dirty="0"/>
              <a:t>Akupunktur</a:t>
            </a:r>
          </a:p>
          <a:p>
            <a:pPr marL="0" indent="0">
              <a:buNone/>
            </a:pPr>
            <a:endParaRPr lang="tr-TR" sz="2400" dirty="0"/>
          </a:p>
          <a:p>
            <a:endParaRPr lang="tr-TR" sz="2400" dirty="0"/>
          </a:p>
        </p:txBody>
      </p:sp>
      <p:sp>
        <p:nvSpPr>
          <p:cNvPr id="4" name="İçerik Yer Tutucusu 3">
            <a:extLst>
              <a:ext uri="{FF2B5EF4-FFF2-40B4-BE49-F238E27FC236}">
                <a16:creationId xmlns:a16="http://schemas.microsoft.com/office/drawing/2014/main" id="{A96FB26F-24FA-41C4-AB12-6E47C8DBCCCD}"/>
              </a:ext>
            </a:extLst>
          </p:cNvPr>
          <p:cNvSpPr>
            <a:spLocks noGrp="1"/>
          </p:cNvSpPr>
          <p:nvPr>
            <p:ph sz="half" idx="2"/>
          </p:nvPr>
        </p:nvSpPr>
        <p:spPr/>
        <p:txBody>
          <a:bodyPr>
            <a:normAutofit/>
          </a:bodyPr>
          <a:lstStyle/>
          <a:p>
            <a:r>
              <a:rPr lang="tr-TR" sz="2400" dirty="0"/>
              <a:t>Bilişsel Davranışsal Egzersizler</a:t>
            </a:r>
          </a:p>
          <a:p>
            <a:pPr>
              <a:buFont typeface="Wingdings" panose="05000000000000000000" pitchFamily="2" charset="2"/>
              <a:buChar char="ü"/>
            </a:pPr>
            <a:r>
              <a:rPr lang="tr-TR" sz="2400" dirty="0"/>
              <a:t>Gevşeme egzersizleri</a:t>
            </a:r>
          </a:p>
          <a:p>
            <a:pPr>
              <a:buFont typeface="Wingdings" panose="05000000000000000000" pitchFamily="2" charset="2"/>
              <a:buChar char="ü"/>
            </a:pPr>
            <a:r>
              <a:rPr lang="tr-TR" sz="2400" dirty="0"/>
              <a:t>Hayal kurma</a:t>
            </a:r>
          </a:p>
          <a:p>
            <a:pPr>
              <a:buFont typeface="Wingdings" panose="05000000000000000000" pitchFamily="2" charset="2"/>
              <a:buChar char="ü"/>
            </a:pPr>
            <a:r>
              <a:rPr lang="tr-TR" sz="2400" dirty="0"/>
              <a:t>Dikkati başka yöne çekme </a:t>
            </a:r>
          </a:p>
          <a:p>
            <a:pPr>
              <a:buFont typeface="Wingdings" panose="05000000000000000000" pitchFamily="2" charset="2"/>
              <a:buChar char="ü"/>
            </a:pPr>
            <a:r>
              <a:rPr lang="tr-TR" sz="2400" dirty="0"/>
              <a:t>Müzik terapi</a:t>
            </a:r>
          </a:p>
          <a:p>
            <a:pPr>
              <a:buFont typeface="Wingdings" panose="05000000000000000000" pitchFamily="2" charset="2"/>
              <a:buChar char="ü"/>
            </a:pPr>
            <a:r>
              <a:rPr lang="tr-TR" sz="2400" dirty="0"/>
              <a:t>Psikoterapi</a:t>
            </a:r>
          </a:p>
          <a:p>
            <a:pPr>
              <a:buFont typeface="Wingdings" panose="05000000000000000000" pitchFamily="2" charset="2"/>
              <a:buChar char="ü"/>
            </a:pPr>
            <a:r>
              <a:rPr lang="tr-TR" sz="2400" dirty="0" err="1"/>
              <a:t>Plasebo</a:t>
            </a:r>
            <a:endParaRPr lang="tr-TR" sz="2400" dirty="0"/>
          </a:p>
          <a:p>
            <a:pPr>
              <a:buFont typeface="Wingdings" panose="05000000000000000000" pitchFamily="2" charset="2"/>
              <a:buChar char="ü"/>
            </a:pPr>
            <a:endParaRPr lang="tr-TR" sz="2400" dirty="0"/>
          </a:p>
        </p:txBody>
      </p:sp>
    </p:spTree>
    <p:extLst>
      <p:ext uri="{BB962C8B-B14F-4D97-AF65-F5344CB8AC3E}">
        <p14:creationId xmlns:p14="http://schemas.microsoft.com/office/powerpoint/2010/main" val="408702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1AF670-ACA3-4900-B45A-E9D6F9561A22}"/>
              </a:ext>
            </a:extLst>
          </p:cNvPr>
          <p:cNvSpPr>
            <a:spLocks noGrp="1"/>
          </p:cNvSpPr>
          <p:nvPr>
            <p:ph idx="1"/>
          </p:nvPr>
        </p:nvSpPr>
        <p:spPr>
          <a:xfrm>
            <a:off x="844561" y="650417"/>
            <a:ext cx="10058400" cy="4050792"/>
          </a:xfrm>
        </p:spPr>
        <p:txBody>
          <a:bodyPr>
            <a:normAutofit/>
          </a:bodyPr>
          <a:lstStyle/>
          <a:p>
            <a:r>
              <a:rPr lang="tr-TR" sz="2400" dirty="0"/>
              <a:t>Gelişmekte olan ülkelerde </a:t>
            </a:r>
            <a:r>
              <a:rPr lang="tr-TR" sz="2400" dirty="0" err="1"/>
              <a:t>opioidlere</a:t>
            </a:r>
            <a:r>
              <a:rPr lang="tr-TR" sz="2400" dirty="0"/>
              <a:t> ulaşılabilirlikteki güçlükler ve iyi organize edilmiş palyatif bakım merkezlerinin azlığı ağrı tedavisinin yetersiz olmasına neden olmaktadır.</a:t>
            </a:r>
          </a:p>
          <a:p>
            <a:r>
              <a:rPr lang="tr-TR" sz="2400" dirty="0"/>
              <a:t>Ancak son yıllarda kanser ağrısında kullanılan farmakolojik ve tamamlayıcı tedavide oldukça ciddi ilerlemeler kaydedilmiştir</a:t>
            </a:r>
          </a:p>
        </p:txBody>
      </p:sp>
    </p:spTree>
    <p:extLst>
      <p:ext uri="{BB962C8B-B14F-4D97-AF65-F5344CB8AC3E}">
        <p14:creationId xmlns:p14="http://schemas.microsoft.com/office/powerpoint/2010/main" val="106473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0AA1527-0EF6-4504-8F78-EC01BB7E0597}"/>
              </a:ext>
            </a:extLst>
          </p:cNvPr>
          <p:cNvPicPr>
            <a:picLocks noGrp="1" noChangeAspect="1"/>
          </p:cNvPicPr>
          <p:nvPr>
            <p:ph idx="1"/>
          </p:nvPr>
        </p:nvPicPr>
        <p:blipFill>
          <a:blip r:embed="rId2"/>
          <a:stretch>
            <a:fillRect/>
          </a:stretch>
        </p:blipFill>
        <p:spPr>
          <a:xfrm>
            <a:off x="1179443" y="2290104"/>
            <a:ext cx="9011477" cy="4111968"/>
          </a:xfrm>
        </p:spPr>
      </p:pic>
      <p:sp>
        <p:nvSpPr>
          <p:cNvPr id="6" name="Dikdörtgen 5">
            <a:extLst>
              <a:ext uri="{FF2B5EF4-FFF2-40B4-BE49-F238E27FC236}">
                <a16:creationId xmlns:a16="http://schemas.microsoft.com/office/drawing/2014/main" id="{C0E12A6C-8CF2-4809-BF8B-D41B6F6A877A}"/>
              </a:ext>
            </a:extLst>
          </p:cNvPr>
          <p:cNvSpPr/>
          <p:nvPr/>
        </p:nvSpPr>
        <p:spPr>
          <a:xfrm>
            <a:off x="861391" y="720444"/>
            <a:ext cx="10469218" cy="1569660"/>
          </a:xfrm>
          <a:prstGeom prst="rect">
            <a:avLst/>
          </a:prstGeom>
        </p:spPr>
        <p:txBody>
          <a:bodyPr wrap="square">
            <a:spAutoFit/>
          </a:bodyPr>
          <a:lstStyle/>
          <a:p>
            <a:r>
              <a:rPr lang="tr-TR" sz="2400" dirty="0"/>
              <a:t>Türkiye, kişi başına düşen </a:t>
            </a:r>
            <a:r>
              <a:rPr lang="tr-TR" sz="2400" dirty="0" err="1"/>
              <a:t>opioid</a:t>
            </a:r>
            <a:r>
              <a:rPr lang="tr-TR" sz="2400" dirty="0"/>
              <a:t> tüketiminin istatistiksel olarak yetersiz olduğu ülkelerden biridir. 2010 yılında kişi başına düşen </a:t>
            </a:r>
            <a:r>
              <a:rPr lang="tr-TR" sz="2400" dirty="0" err="1"/>
              <a:t>opioid</a:t>
            </a:r>
            <a:r>
              <a:rPr lang="tr-TR" sz="2400" dirty="0"/>
              <a:t> miktarı 14.31 mg morfin eşdeğeri olup, </a:t>
            </a:r>
            <a:r>
              <a:rPr lang="tr-TR" sz="2400" dirty="0" err="1"/>
              <a:t>opioid</a:t>
            </a:r>
            <a:r>
              <a:rPr lang="tr-TR" sz="2400" dirty="0"/>
              <a:t> analjezik tüketiminin yeterliliği %7 olarak bulunmuştur.</a:t>
            </a:r>
          </a:p>
        </p:txBody>
      </p:sp>
    </p:spTree>
    <p:extLst>
      <p:ext uri="{BB962C8B-B14F-4D97-AF65-F5344CB8AC3E}">
        <p14:creationId xmlns:p14="http://schemas.microsoft.com/office/powerpoint/2010/main" val="88427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A8859F1-D2F6-4F9F-901C-6C465CCC547D}"/>
              </a:ext>
            </a:extLst>
          </p:cNvPr>
          <p:cNvSpPr>
            <a:spLocks noGrp="1"/>
          </p:cNvSpPr>
          <p:nvPr>
            <p:ph type="title"/>
          </p:nvPr>
        </p:nvSpPr>
        <p:spPr/>
        <p:txBody>
          <a:bodyPr>
            <a:normAutofit/>
          </a:bodyPr>
          <a:lstStyle/>
          <a:p>
            <a:r>
              <a:rPr lang="tr-TR" sz="3200" dirty="0"/>
              <a:t>KANSER </a:t>
            </a:r>
            <a:r>
              <a:rPr lang="tr-TR" sz="3200" dirty="0" err="1"/>
              <a:t>AĞRıSı</a:t>
            </a:r>
            <a:r>
              <a:rPr lang="tr-TR" sz="3200" dirty="0"/>
              <a:t> ETKIN YÖNTEMLER </a:t>
            </a:r>
            <a:r>
              <a:rPr lang="tr-TR" sz="3200" dirty="0" err="1"/>
              <a:t>UYGULANDıĞıNDA</a:t>
            </a:r>
            <a:r>
              <a:rPr lang="tr-TR" sz="3200" dirty="0"/>
              <a:t> TEDAVI EDILEBILMESINE </a:t>
            </a:r>
            <a:r>
              <a:rPr lang="tr-TR" sz="3200" dirty="0" err="1"/>
              <a:t>KARŞıN</a:t>
            </a:r>
            <a:r>
              <a:rPr lang="tr-TR" sz="3200" dirty="0"/>
              <a:t> PRATIKTE NEDEN </a:t>
            </a:r>
            <a:r>
              <a:rPr lang="tr-TR" sz="3200" dirty="0" err="1"/>
              <a:t>BAŞARıSıZ</a:t>
            </a:r>
            <a:r>
              <a:rPr lang="tr-TR" sz="3200" dirty="0"/>
              <a:t> </a:t>
            </a:r>
            <a:r>
              <a:rPr lang="tr-TR" sz="3200" dirty="0" err="1"/>
              <a:t>OLUNMAKTADıR</a:t>
            </a:r>
            <a:r>
              <a:rPr lang="tr-TR" sz="3200" dirty="0"/>
              <a:t>?</a:t>
            </a:r>
          </a:p>
        </p:txBody>
      </p:sp>
      <p:sp>
        <p:nvSpPr>
          <p:cNvPr id="3" name="İçerik Yer Tutucusu 2">
            <a:extLst>
              <a:ext uri="{FF2B5EF4-FFF2-40B4-BE49-F238E27FC236}">
                <a16:creationId xmlns:a16="http://schemas.microsoft.com/office/drawing/2014/main" id="{D42828C7-FC83-43AD-9B53-6A1F8864E11B}"/>
              </a:ext>
            </a:extLst>
          </p:cNvPr>
          <p:cNvSpPr>
            <a:spLocks noGrp="1"/>
          </p:cNvSpPr>
          <p:nvPr>
            <p:ph idx="1"/>
          </p:nvPr>
        </p:nvSpPr>
        <p:spPr/>
        <p:txBody>
          <a:bodyPr>
            <a:normAutofit/>
          </a:bodyPr>
          <a:lstStyle/>
          <a:p>
            <a:r>
              <a:rPr lang="tr-TR" sz="2400" dirty="0"/>
              <a:t>Doktorlara bağlı </a:t>
            </a:r>
            <a:r>
              <a:rPr lang="tr-TR" sz="2400" dirty="0" err="1"/>
              <a:t>nedenler;isteksizlik,yetersiz</a:t>
            </a:r>
            <a:r>
              <a:rPr lang="tr-TR" sz="2400" dirty="0"/>
              <a:t> </a:t>
            </a:r>
            <a:r>
              <a:rPr lang="tr-TR" sz="2400" dirty="0" err="1"/>
              <a:t>bilgi,yan</a:t>
            </a:r>
            <a:r>
              <a:rPr lang="tr-TR" sz="2400" dirty="0"/>
              <a:t> </a:t>
            </a:r>
            <a:r>
              <a:rPr lang="tr-TR" sz="2400" dirty="0" err="1"/>
              <a:t>etki,tolerans</a:t>
            </a:r>
            <a:r>
              <a:rPr lang="tr-TR" sz="2400" dirty="0"/>
              <a:t> korkusu…</a:t>
            </a:r>
          </a:p>
          <a:p>
            <a:r>
              <a:rPr lang="tr-TR" sz="2400" dirty="0"/>
              <a:t> Hastalara bağlı </a:t>
            </a:r>
            <a:r>
              <a:rPr lang="tr-TR" sz="2400" dirty="0" err="1"/>
              <a:t>nedenler;isteksizlik,ilaç</a:t>
            </a:r>
            <a:r>
              <a:rPr lang="tr-TR" sz="2400" dirty="0"/>
              <a:t> korkusu.. </a:t>
            </a:r>
          </a:p>
          <a:p>
            <a:r>
              <a:rPr lang="tr-TR" sz="2400" dirty="0"/>
              <a:t>Sağlık sitemi ile ilgili </a:t>
            </a:r>
            <a:r>
              <a:rPr lang="tr-TR" sz="2400" dirty="0" err="1"/>
              <a:t>nedenler;narkotik</a:t>
            </a:r>
            <a:r>
              <a:rPr lang="tr-TR" sz="2400" dirty="0"/>
              <a:t> ilaçlara ulaşımdaki zorluklar.</a:t>
            </a:r>
          </a:p>
        </p:txBody>
      </p:sp>
    </p:spTree>
    <p:extLst>
      <p:ext uri="{BB962C8B-B14F-4D97-AF65-F5344CB8AC3E}">
        <p14:creationId xmlns:p14="http://schemas.microsoft.com/office/powerpoint/2010/main" val="260500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A875C5-36AD-47FE-920B-FEBC9BEE0A54}"/>
              </a:ext>
            </a:extLst>
          </p:cNvPr>
          <p:cNvSpPr>
            <a:spLocks noGrp="1"/>
          </p:cNvSpPr>
          <p:nvPr>
            <p:ph type="title"/>
          </p:nvPr>
        </p:nvSpPr>
        <p:spPr/>
        <p:txBody>
          <a:bodyPr/>
          <a:lstStyle/>
          <a:p>
            <a:r>
              <a:rPr lang="tr-TR" dirty="0"/>
              <a:t>özet</a:t>
            </a:r>
          </a:p>
        </p:txBody>
      </p:sp>
      <p:sp>
        <p:nvSpPr>
          <p:cNvPr id="3" name="İçerik Yer Tutucusu 2">
            <a:extLst>
              <a:ext uri="{FF2B5EF4-FFF2-40B4-BE49-F238E27FC236}">
                <a16:creationId xmlns:a16="http://schemas.microsoft.com/office/drawing/2014/main" id="{C72945AE-0F3C-4423-BA98-535C5EB00384}"/>
              </a:ext>
            </a:extLst>
          </p:cNvPr>
          <p:cNvSpPr>
            <a:spLocks noGrp="1"/>
          </p:cNvSpPr>
          <p:nvPr>
            <p:ph idx="1"/>
          </p:nvPr>
        </p:nvSpPr>
        <p:spPr/>
        <p:txBody>
          <a:bodyPr>
            <a:normAutofit/>
          </a:bodyPr>
          <a:lstStyle/>
          <a:p>
            <a:r>
              <a:rPr lang="tr-TR" sz="2400" dirty="0"/>
              <a:t>Kanser hastalarının palyatif tedavisi için iyi bir örgütlenme, hekimlerin bu konudaki eğitim ve deneyimi gereklidir. Kür şansı kalmayan hastalarda yaşam kalitesinin arttırılması, semptomların giderilmesi, hasta ve yakınlarının insanlık onuruna yakışı şekilde desteği çok önemlidir. Kanser hastalarının palyatif tedavisi sadece onkolojiyle uğraşan hekimlerin değil, tüm diğer branş ve aile hekimlerinin aktif desteği ile sağlanabilir.</a:t>
            </a:r>
          </a:p>
          <a:p>
            <a:r>
              <a:rPr lang="tr-TR" sz="2400" dirty="0"/>
              <a:t>Kanser ağrısı hastalar tarafından farklı şiddetlerde yaşanan bir semptomdur. Ağrıyı kontrol etmek, bireyi rahatlatmak, yaşam kalitesini arttırmak ve komplikasyonları azaltmak için önemlidir.</a:t>
            </a:r>
          </a:p>
        </p:txBody>
      </p:sp>
    </p:spTree>
    <p:extLst>
      <p:ext uri="{BB962C8B-B14F-4D97-AF65-F5344CB8AC3E}">
        <p14:creationId xmlns:p14="http://schemas.microsoft.com/office/powerpoint/2010/main" val="1632362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224829-3B35-40C2-8DA2-0C40D990EA0C}"/>
              </a:ext>
            </a:extLst>
          </p:cNvPr>
          <p:cNvSpPr>
            <a:spLocks noGrp="1"/>
          </p:cNvSpPr>
          <p:nvPr>
            <p:ph type="title"/>
          </p:nvPr>
        </p:nvSpPr>
        <p:spPr>
          <a:xfrm>
            <a:off x="924074" y="1360468"/>
            <a:ext cx="10058400" cy="2363393"/>
          </a:xfrm>
        </p:spPr>
        <p:txBody>
          <a:bodyPr>
            <a:normAutofit/>
          </a:bodyPr>
          <a:lstStyle/>
          <a:p>
            <a:r>
              <a:rPr lang="tr-TR" dirty="0"/>
              <a:t>Kanser hastalarının en büyük beklentisi kaliteli bir yaşam sürdürebilmektir</a:t>
            </a:r>
          </a:p>
        </p:txBody>
      </p:sp>
      <p:pic>
        <p:nvPicPr>
          <p:cNvPr id="4" name="Resim 3">
            <a:extLst>
              <a:ext uri="{FF2B5EF4-FFF2-40B4-BE49-F238E27FC236}">
                <a16:creationId xmlns:a16="http://schemas.microsoft.com/office/drawing/2014/main" id="{17FF2790-C04D-4BA3-A8AB-CCCA643A3266}"/>
              </a:ext>
            </a:extLst>
          </p:cNvPr>
          <p:cNvPicPr>
            <a:picLocks noChangeAspect="1"/>
          </p:cNvPicPr>
          <p:nvPr/>
        </p:nvPicPr>
        <p:blipFill>
          <a:blip r:embed="rId2"/>
          <a:stretch>
            <a:fillRect/>
          </a:stretch>
        </p:blipFill>
        <p:spPr>
          <a:xfrm>
            <a:off x="728870" y="3723860"/>
            <a:ext cx="4678017" cy="2849217"/>
          </a:xfrm>
          <a:prstGeom prst="rect">
            <a:avLst/>
          </a:prstGeom>
        </p:spPr>
      </p:pic>
      <p:pic>
        <p:nvPicPr>
          <p:cNvPr id="6" name="Resim 5">
            <a:extLst>
              <a:ext uri="{FF2B5EF4-FFF2-40B4-BE49-F238E27FC236}">
                <a16:creationId xmlns:a16="http://schemas.microsoft.com/office/drawing/2014/main" id="{F7796695-E653-455C-BF42-F887DE219938}"/>
              </a:ext>
            </a:extLst>
          </p:cNvPr>
          <p:cNvPicPr>
            <a:picLocks noChangeAspect="1"/>
          </p:cNvPicPr>
          <p:nvPr/>
        </p:nvPicPr>
        <p:blipFill>
          <a:blip r:embed="rId3"/>
          <a:stretch>
            <a:fillRect/>
          </a:stretch>
        </p:blipFill>
        <p:spPr>
          <a:xfrm>
            <a:off x="6689524" y="3723860"/>
            <a:ext cx="4004981" cy="2849217"/>
          </a:xfrm>
          <a:prstGeom prst="rect">
            <a:avLst/>
          </a:prstGeom>
        </p:spPr>
      </p:pic>
    </p:spTree>
    <p:extLst>
      <p:ext uri="{BB962C8B-B14F-4D97-AF65-F5344CB8AC3E}">
        <p14:creationId xmlns:p14="http://schemas.microsoft.com/office/powerpoint/2010/main" val="2765104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56DADA5-ABDF-48D6-A208-AD224D6B2DDF}"/>
              </a:ext>
            </a:extLst>
          </p:cNvPr>
          <p:cNvSpPr>
            <a:spLocks noGrp="1"/>
          </p:cNvSpPr>
          <p:nvPr>
            <p:ph type="title"/>
          </p:nvPr>
        </p:nvSpPr>
        <p:spPr>
          <a:xfrm>
            <a:off x="1063752" y="0"/>
            <a:ext cx="10058400" cy="1609344"/>
          </a:xfrm>
        </p:spPr>
        <p:txBody>
          <a:bodyPr/>
          <a:lstStyle/>
          <a:p>
            <a:r>
              <a:rPr lang="tr-TR" dirty="0"/>
              <a:t>Kaynaklar</a:t>
            </a:r>
          </a:p>
        </p:txBody>
      </p:sp>
      <p:sp>
        <p:nvSpPr>
          <p:cNvPr id="3" name="İçerik Yer Tutucusu 2">
            <a:extLst>
              <a:ext uri="{FF2B5EF4-FFF2-40B4-BE49-F238E27FC236}">
                <a16:creationId xmlns:a16="http://schemas.microsoft.com/office/drawing/2014/main" id="{3C78951C-244E-4C16-8B2B-90E5CCC6BA3B}"/>
              </a:ext>
            </a:extLst>
          </p:cNvPr>
          <p:cNvSpPr>
            <a:spLocks noGrp="1"/>
          </p:cNvSpPr>
          <p:nvPr>
            <p:ph idx="1"/>
          </p:nvPr>
        </p:nvSpPr>
        <p:spPr>
          <a:xfrm>
            <a:off x="1063752" y="1073427"/>
            <a:ext cx="10058400" cy="5784574"/>
          </a:xfrm>
        </p:spPr>
        <p:txBody>
          <a:bodyPr>
            <a:noAutofit/>
          </a:bodyPr>
          <a:lstStyle/>
          <a:p>
            <a:r>
              <a:rPr lang="tr-TR" sz="2400" dirty="0">
                <a:hlinkClick r:id="rId2"/>
              </a:rPr>
              <a:t>http://www.turkiyeklinikleri.com/article/en-agri-anatomisi-agri-yolaklari-beyin-sapi-ve-beyin-80028.html</a:t>
            </a:r>
            <a:endParaRPr lang="tr-TR" sz="2400" dirty="0"/>
          </a:p>
          <a:p>
            <a:r>
              <a:rPr lang="tr-TR" sz="2400" dirty="0">
                <a:hlinkClick r:id="rId3"/>
              </a:rPr>
              <a:t>http://klinikgelisim.org.tr/kg_243/2.pdf</a:t>
            </a:r>
            <a:endParaRPr lang="tr-TR" sz="2400" dirty="0"/>
          </a:p>
          <a:p>
            <a:r>
              <a:rPr lang="tr-TR" sz="2400" dirty="0">
                <a:hlinkClick r:id="rId4"/>
              </a:rPr>
              <a:t>http://dergi.totbid.org.tr/20172/totbid.dergisi.2017.12.pdf</a:t>
            </a:r>
            <a:endParaRPr lang="tr-TR" sz="2400" dirty="0"/>
          </a:p>
          <a:p>
            <a:r>
              <a:rPr lang="tr-TR" sz="2400" dirty="0">
                <a:hlinkClick r:id="rId5"/>
              </a:rPr>
              <a:t>http://cms.galenos.com.tr/Uploads/Article_10956/37-48.pdf</a:t>
            </a:r>
            <a:endParaRPr lang="tr-TR" sz="2400" dirty="0"/>
          </a:p>
          <a:p>
            <a:r>
              <a:rPr lang="tr-TR" sz="2400" dirty="0">
                <a:hlinkClick r:id="rId6"/>
              </a:rPr>
              <a:t>https://www.journalagent.com/agri/pdfs/AGRI_28_4_171_176.pdf</a:t>
            </a:r>
            <a:endParaRPr lang="tr-TR" sz="2400" dirty="0"/>
          </a:p>
          <a:p>
            <a:r>
              <a:rPr lang="tr-TR" sz="2400" dirty="0">
                <a:hlinkClick r:id="rId7"/>
              </a:rPr>
              <a:t>https://www.journalagent.com/kuhead/pdfs/KUHEAD_15_2_88_93.pdf</a:t>
            </a:r>
            <a:endParaRPr lang="tr-TR" sz="2400" dirty="0"/>
          </a:p>
          <a:p>
            <a:r>
              <a:rPr lang="tr-TR" sz="2400" dirty="0">
                <a:hlinkClick r:id="rId8"/>
              </a:rPr>
              <a:t>http://cms.galenos.com.tr/Uploads/Article_8586/16-20.pdf</a:t>
            </a:r>
            <a:endParaRPr lang="tr-TR" sz="2400" dirty="0"/>
          </a:p>
          <a:p>
            <a:r>
              <a:rPr lang="tr-TR" sz="2400" dirty="0">
                <a:hlinkClick r:id="rId9"/>
              </a:rPr>
              <a:t>http://www.journalagent.com/abantmedj/pdfs/ABANT-85856-REVIEW-UYETURK.pdf</a:t>
            </a:r>
            <a:endParaRPr lang="tr-TR" sz="2400" dirty="0"/>
          </a:p>
          <a:p>
            <a:r>
              <a:rPr lang="tr-TR" sz="2400" dirty="0">
                <a:hlinkClick r:id="rId10"/>
              </a:rPr>
              <a:t>https://kanser.org/saglik/upload/5_TTOK/Kanser_Agrisina_Yaklasim%23Tugba_Yavuzsen.pdf</a:t>
            </a:r>
            <a:endParaRPr lang="tr-TR" sz="2400" dirty="0"/>
          </a:p>
          <a:p>
            <a:endParaRPr lang="tr-TR" sz="2400" dirty="0"/>
          </a:p>
          <a:p>
            <a:endParaRPr lang="tr-TR" sz="2400" dirty="0"/>
          </a:p>
          <a:p>
            <a:endParaRPr lang="tr-TR" sz="2400" dirty="0"/>
          </a:p>
        </p:txBody>
      </p:sp>
    </p:spTree>
    <p:extLst>
      <p:ext uri="{BB962C8B-B14F-4D97-AF65-F5344CB8AC3E}">
        <p14:creationId xmlns:p14="http://schemas.microsoft.com/office/powerpoint/2010/main" val="83393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D7F1EAD-5B06-435B-AB93-9877B63F1566}"/>
              </a:ext>
            </a:extLst>
          </p:cNvPr>
          <p:cNvSpPr>
            <a:spLocks noGrp="1"/>
          </p:cNvSpPr>
          <p:nvPr>
            <p:ph type="title"/>
          </p:nvPr>
        </p:nvSpPr>
        <p:spPr/>
        <p:txBody>
          <a:bodyPr/>
          <a:lstStyle/>
          <a:p>
            <a:r>
              <a:rPr lang="tr-TR" dirty="0"/>
              <a:t>Öğrenim hedefleri</a:t>
            </a:r>
          </a:p>
        </p:txBody>
      </p:sp>
      <p:sp>
        <p:nvSpPr>
          <p:cNvPr id="3" name="İçerik Yer Tutucusu 2">
            <a:extLst>
              <a:ext uri="{FF2B5EF4-FFF2-40B4-BE49-F238E27FC236}">
                <a16:creationId xmlns:a16="http://schemas.microsoft.com/office/drawing/2014/main" id="{999D7A2A-518A-4CDE-9A6A-9D526E91D27D}"/>
              </a:ext>
            </a:extLst>
          </p:cNvPr>
          <p:cNvSpPr>
            <a:spLocks noGrp="1"/>
          </p:cNvSpPr>
          <p:nvPr>
            <p:ph idx="1"/>
          </p:nvPr>
        </p:nvSpPr>
        <p:spPr/>
        <p:txBody>
          <a:bodyPr>
            <a:normAutofit/>
          </a:bodyPr>
          <a:lstStyle/>
          <a:p>
            <a:r>
              <a:rPr lang="tr-TR" sz="2400" dirty="0"/>
              <a:t>Ağrıyı tanımlayabilmek</a:t>
            </a:r>
          </a:p>
          <a:p>
            <a:r>
              <a:rPr lang="tr-TR" sz="2400" dirty="0"/>
              <a:t>Ağrı oluşumu ve iletimini bilmek</a:t>
            </a:r>
          </a:p>
          <a:p>
            <a:r>
              <a:rPr lang="tr-TR" sz="2400" dirty="0"/>
              <a:t>Palyatif bakımı tanımlayabilmek</a:t>
            </a:r>
          </a:p>
          <a:p>
            <a:r>
              <a:rPr lang="tr-TR" sz="2400" dirty="0"/>
              <a:t>Kanser hastalarında ağrı sebeplerini sayabilmek</a:t>
            </a:r>
          </a:p>
          <a:p>
            <a:r>
              <a:rPr lang="tr-TR" sz="2400" dirty="0"/>
              <a:t>Kanser hastalarında ağrı </a:t>
            </a:r>
            <a:r>
              <a:rPr lang="tr-TR" sz="2400" dirty="0" err="1"/>
              <a:t>tadavisinin</a:t>
            </a:r>
            <a:r>
              <a:rPr lang="tr-TR" sz="2400" dirty="0"/>
              <a:t> basamaklarını sayabilmek</a:t>
            </a:r>
          </a:p>
        </p:txBody>
      </p:sp>
    </p:spTree>
    <p:extLst>
      <p:ext uri="{BB962C8B-B14F-4D97-AF65-F5344CB8AC3E}">
        <p14:creationId xmlns:p14="http://schemas.microsoft.com/office/powerpoint/2010/main" val="33690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13848D-883B-4F96-92EF-085B2774B6D2}"/>
              </a:ext>
            </a:extLst>
          </p:cNvPr>
          <p:cNvSpPr>
            <a:spLocks noGrp="1"/>
          </p:cNvSpPr>
          <p:nvPr>
            <p:ph type="title"/>
          </p:nvPr>
        </p:nvSpPr>
        <p:spPr/>
        <p:txBody>
          <a:bodyPr/>
          <a:lstStyle/>
          <a:p>
            <a:r>
              <a:rPr lang="tr-TR" dirty="0"/>
              <a:t>Ağrı nedir?</a:t>
            </a:r>
          </a:p>
        </p:txBody>
      </p:sp>
      <p:sp>
        <p:nvSpPr>
          <p:cNvPr id="3" name="İçerik Yer Tutucusu 2">
            <a:extLst>
              <a:ext uri="{FF2B5EF4-FFF2-40B4-BE49-F238E27FC236}">
                <a16:creationId xmlns:a16="http://schemas.microsoft.com/office/drawing/2014/main" id="{1E37D8FF-747E-4AD0-8160-F44B0898504A}"/>
              </a:ext>
            </a:extLst>
          </p:cNvPr>
          <p:cNvSpPr>
            <a:spLocks noGrp="1"/>
          </p:cNvSpPr>
          <p:nvPr>
            <p:ph idx="1"/>
          </p:nvPr>
        </p:nvSpPr>
        <p:spPr/>
        <p:txBody>
          <a:bodyPr>
            <a:normAutofit/>
          </a:bodyPr>
          <a:lstStyle/>
          <a:p>
            <a:r>
              <a:rPr lang="tr-TR" sz="2400" dirty="0"/>
              <a:t>Uluslararası Ağrı Araştırmaları Teşkilatı’na (International </a:t>
            </a:r>
            <a:r>
              <a:rPr lang="tr-TR" sz="2400" dirty="0" err="1"/>
              <a:t>Association</a:t>
            </a:r>
            <a:r>
              <a:rPr lang="tr-TR" sz="2400" dirty="0"/>
              <a:t> </a:t>
            </a:r>
            <a:r>
              <a:rPr lang="tr-TR" sz="2400" dirty="0" err="1"/>
              <a:t>for</a:t>
            </a:r>
            <a:r>
              <a:rPr lang="tr-TR" sz="2400" dirty="0"/>
              <a:t> </a:t>
            </a:r>
            <a:r>
              <a:rPr lang="tr-TR" sz="2400" dirty="0" err="1"/>
              <a:t>the</a:t>
            </a:r>
            <a:r>
              <a:rPr lang="tr-TR" sz="2400" dirty="0"/>
              <a:t> </a:t>
            </a:r>
            <a:r>
              <a:rPr lang="tr-TR" sz="2400" dirty="0" err="1"/>
              <a:t>Study</a:t>
            </a:r>
            <a:r>
              <a:rPr lang="tr-TR" sz="2400" dirty="0"/>
              <a:t> of </a:t>
            </a:r>
            <a:r>
              <a:rPr lang="tr-TR" sz="2400" dirty="0" err="1"/>
              <a:t>Pain</a:t>
            </a:r>
            <a:r>
              <a:rPr lang="tr-TR" sz="2400" dirty="0"/>
              <a:t>=IASP) göre ağrı; “Var olan veya olası doku hasarına eşlik eden veya bu hasar ile tanımlanabilen, hoşa gitmeyen duysal ve </a:t>
            </a:r>
            <a:r>
              <a:rPr lang="tr-TR" sz="2400" dirty="0" err="1"/>
              <a:t>emosyonel</a:t>
            </a:r>
            <a:r>
              <a:rPr lang="tr-TR" sz="2400" dirty="0"/>
              <a:t> deneyim ve bir korunma mekanizması” olarak tanımlanmaktadır.</a:t>
            </a:r>
          </a:p>
        </p:txBody>
      </p:sp>
    </p:spTree>
    <p:extLst>
      <p:ext uri="{BB962C8B-B14F-4D97-AF65-F5344CB8AC3E}">
        <p14:creationId xmlns:p14="http://schemas.microsoft.com/office/powerpoint/2010/main" val="348237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57D910-9ABF-4ACF-A7C4-9094C3A696CD}"/>
              </a:ext>
            </a:extLst>
          </p:cNvPr>
          <p:cNvSpPr>
            <a:spLocks noGrp="1"/>
          </p:cNvSpPr>
          <p:nvPr>
            <p:ph type="title"/>
          </p:nvPr>
        </p:nvSpPr>
        <p:spPr/>
        <p:txBody>
          <a:bodyPr/>
          <a:lstStyle/>
          <a:p>
            <a:r>
              <a:rPr lang="tr-TR" dirty="0"/>
              <a:t>Ağrı nasıl oluşur?</a:t>
            </a:r>
          </a:p>
        </p:txBody>
      </p:sp>
      <p:sp>
        <p:nvSpPr>
          <p:cNvPr id="3" name="İçerik Yer Tutucusu 2">
            <a:extLst>
              <a:ext uri="{FF2B5EF4-FFF2-40B4-BE49-F238E27FC236}">
                <a16:creationId xmlns:a16="http://schemas.microsoft.com/office/drawing/2014/main" id="{7F00072C-BCA0-404A-8862-8C4EDE302500}"/>
              </a:ext>
            </a:extLst>
          </p:cNvPr>
          <p:cNvSpPr>
            <a:spLocks noGrp="1"/>
          </p:cNvSpPr>
          <p:nvPr>
            <p:ph idx="1"/>
          </p:nvPr>
        </p:nvSpPr>
        <p:spPr/>
        <p:txBody>
          <a:bodyPr>
            <a:normAutofit/>
          </a:bodyPr>
          <a:lstStyle/>
          <a:p>
            <a:r>
              <a:rPr lang="tr-TR" sz="2400" dirty="0" err="1"/>
              <a:t>Nosisepsiyon:Olası</a:t>
            </a:r>
            <a:r>
              <a:rPr lang="tr-TR" sz="2400" dirty="0"/>
              <a:t> doku hasarı sonucu oluşan ağrının algılanması için geçen karmaşık biyokimyasal ve elektriksel süreçlerin tümüdür.</a:t>
            </a:r>
          </a:p>
          <a:p>
            <a:r>
              <a:rPr lang="tr-TR" sz="2400" dirty="0" err="1"/>
              <a:t>Nosisepsiyon</a:t>
            </a:r>
            <a:r>
              <a:rPr lang="tr-TR" sz="2400" dirty="0"/>
              <a:t> süreci 4 aşamadır. </a:t>
            </a:r>
            <a:br>
              <a:rPr lang="tr-TR" sz="2400" dirty="0"/>
            </a:br>
            <a:r>
              <a:rPr lang="tr-TR" sz="2400" dirty="0"/>
              <a:t>1. TRANSDUKSİYON</a:t>
            </a:r>
            <a:br>
              <a:rPr lang="tr-TR" sz="2400" dirty="0"/>
            </a:br>
            <a:r>
              <a:rPr lang="tr-TR" sz="2400" dirty="0"/>
              <a:t>2.TRANSMİSYON </a:t>
            </a:r>
            <a:br>
              <a:rPr lang="tr-TR" sz="2400" dirty="0"/>
            </a:br>
            <a:r>
              <a:rPr lang="tr-TR" sz="2400" dirty="0"/>
              <a:t>3.MODÜLASYON</a:t>
            </a:r>
            <a:br>
              <a:rPr lang="tr-TR" sz="2400" dirty="0"/>
            </a:br>
            <a:r>
              <a:rPr lang="tr-TR" sz="2400" dirty="0"/>
              <a:t>4.PERSEPSİYON</a:t>
            </a:r>
          </a:p>
        </p:txBody>
      </p:sp>
    </p:spTree>
    <p:extLst>
      <p:ext uri="{BB962C8B-B14F-4D97-AF65-F5344CB8AC3E}">
        <p14:creationId xmlns:p14="http://schemas.microsoft.com/office/powerpoint/2010/main" val="81628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EF3017-7D8B-4040-B775-09DBEECF2ED9}"/>
              </a:ext>
            </a:extLst>
          </p:cNvPr>
          <p:cNvSpPr>
            <a:spLocks noGrp="1"/>
          </p:cNvSpPr>
          <p:nvPr>
            <p:ph type="title"/>
          </p:nvPr>
        </p:nvSpPr>
        <p:spPr/>
        <p:txBody>
          <a:bodyPr/>
          <a:lstStyle/>
          <a:p>
            <a:r>
              <a:rPr lang="tr-TR" dirty="0" err="1"/>
              <a:t>Nosisepsiyon</a:t>
            </a:r>
            <a:r>
              <a:rPr lang="tr-TR" dirty="0"/>
              <a:t> aşamaları</a:t>
            </a:r>
          </a:p>
        </p:txBody>
      </p:sp>
      <p:sp>
        <p:nvSpPr>
          <p:cNvPr id="3" name="İçerik Yer Tutucusu 2">
            <a:extLst>
              <a:ext uri="{FF2B5EF4-FFF2-40B4-BE49-F238E27FC236}">
                <a16:creationId xmlns:a16="http://schemas.microsoft.com/office/drawing/2014/main" id="{0767D5DE-2964-4614-A4E6-17F1272BF670}"/>
              </a:ext>
            </a:extLst>
          </p:cNvPr>
          <p:cNvSpPr>
            <a:spLocks noGrp="1"/>
          </p:cNvSpPr>
          <p:nvPr>
            <p:ph idx="1"/>
          </p:nvPr>
        </p:nvSpPr>
        <p:spPr/>
        <p:txBody>
          <a:bodyPr>
            <a:noAutofit/>
          </a:bodyPr>
          <a:lstStyle/>
          <a:p>
            <a:r>
              <a:rPr lang="tr-TR" sz="2400" dirty="0"/>
              <a:t>Doku hasarı sırasında birçok madde (</a:t>
            </a:r>
            <a:r>
              <a:rPr lang="tr-TR" sz="2400" dirty="0" err="1"/>
              <a:t>prostaglandin</a:t>
            </a:r>
            <a:r>
              <a:rPr lang="tr-TR" sz="2400" dirty="0"/>
              <a:t>, </a:t>
            </a:r>
            <a:r>
              <a:rPr lang="tr-TR" sz="2400" dirty="0" err="1"/>
              <a:t>bradikinin</a:t>
            </a:r>
            <a:r>
              <a:rPr lang="tr-TR" sz="2400" dirty="0"/>
              <a:t>, </a:t>
            </a:r>
            <a:r>
              <a:rPr lang="tr-TR" sz="2400" dirty="0" err="1"/>
              <a:t>serotonin</a:t>
            </a:r>
            <a:r>
              <a:rPr lang="tr-TR" sz="2400" dirty="0"/>
              <a:t>, </a:t>
            </a:r>
            <a:r>
              <a:rPr lang="tr-TR" sz="2400" dirty="0" err="1"/>
              <a:t>histamin</a:t>
            </a:r>
            <a:r>
              <a:rPr lang="tr-TR" sz="2400" dirty="0"/>
              <a:t>..</a:t>
            </a:r>
            <a:r>
              <a:rPr lang="tr-TR" sz="2400" dirty="0" err="1"/>
              <a:t>vs</a:t>
            </a:r>
            <a:r>
              <a:rPr lang="tr-TR" sz="2400" dirty="0"/>
              <a:t>) hasarlı hücre ve damarlardan lokal olarak açığa çıkar. </a:t>
            </a:r>
            <a:br>
              <a:rPr lang="tr-TR" sz="2400" dirty="0"/>
            </a:br>
            <a:r>
              <a:rPr lang="tr-TR" sz="2400" dirty="0"/>
              <a:t>   1.Bu biyokimyasal maddeler </a:t>
            </a:r>
            <a:r>
              <a:rPr lang="tr-TR" sz="2400" dirty="0" err="1"/>
              <a:t>nosiseptör</a:t>
            </a:r>
            <a:r>
              <a:rPr lang="tr-TR" sz="2400" dirty="0"/>
              <a:t> denen reseptörleri uyararak bir elektrik aktivitesi başlatır. = </a:t>
            </a:r>
            <a:r>
              <a:rPr lang="tr-TR" sz="2400" dirty="0" err="1"/>
              <a:t>Transduksiyon</a:t>
            </a:r>
            <a:br>
              <a:rPr lang="tr-TR" sz="2400" dirty="0"/>
            </a:br>
            <a:r>
              <a:rPr lang="tr-TR" sz="2400" dirty="0"/>
              <a:t>   2. Oluşan elektrik aktivitesi omurilik arka boynuz </a:t>
            </a:r>
            <a:r>
              <a:rPr lang="tr-TR" sz="2400" dirty="0" err="1"/>
              <a:t>substansiya</a:t>
            </a:r>
            <a:r>
              <a:rPr lang="tr-TR" sz="2400" dirty="0"/>
              <a:t> </a:t>
            </a:r>
            <a:r>
              <a:rPr lang="tr-TR" sz="2400" dirty="0" err="1"/>
              <a:t>nigra</a:t>
            </a:r>
            <a:r>
              <a:rPr lang="tr-TR" sz="2400" dirty="0"/>
              <a:t> ve transmisyon hücrelerine ulaştırılır. = Transmisyon</a:t>
            </a:r>
            <a:br>
              <a:rPr lang="tr-TR" sz="2400" dirty="0"/>
            </a:br>
            <a:r>
              <a:rPr lang="tr-TR" sz="2400" dirty="0"/>
              <a:t>   3. Ağrılı uyaran omurilikte üst merkezlere gönderilmek üzere değişime uğrar. = Modülasyon</a:t>
            </a:r>
            <a:br>
              <a:rPr lang="tr-TR" sz="2400" dirty="0"/>
            </a:br>
            <a:r>
              <a:rPr lang="tr-TR" sz="2400" dirty="0"/>
              <a:t>   4. Üst merkez yani beyinde ağrının algılanması= </a:t>
            </a:r>
            <a:r>
              <a:rPr lang="tr-TR" sz="2400" dirty="0" err="1"/>
              <a:t>Persepsiyon</a:t>
            </a:r>
            <a:endParaRPr lang="tr-TR" sz="2400" dirty="0"/>
          </a:p>
          <a:p>
            <a:pPr marL="0" indent="0">
              <a:buNone/>
            </a:pPr>
            <a:br>
              <a:rPr lang="tr-TR" sz="2400" dirty="0"/>
            </a:br>
            <a:endParaRPr lang="tr-TR" sz="2400" dirty="0"/>
          </a:p>
        </p:txBody>
      </p:sp>
    </p:spTree>
    <p:extLst>
      <p:ext uri="{BB962C8B-B14F-4D97-AF65-F5344CB8AC3E}">
        <p14:creationId xmlns:p14="http://schemas.microsoft.com/office/powerpoint/2010/main" val="344017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EB0BB3-3064-4DDB-96D9-E2B2E7D9D4A1}"/>
              </a:ext>
            </a:extLst>
          </p:cNvPr>
          <p:cNvSpPr>
            <a:spLocks noGrp="1"/>
          </p:cNvSpPr>
          <p:nvPr>
            <p:ph type="title"/>
          </p:nvPr>
        </p:nvSpPr>
        <p:spPr/>
        <p:txBody>
          <a:bodyPr/>
          <a:lstStyle/>
          <a:p>
            <a:r>
              <a:rPr lang="tr-TR" dirty="0"/>
              <a:t>Ağrı iletimi</a:t>
            </a:r>
          </a:p>
        </p:txBody>
      </p:sp>
      <p:sp>
        <p:nvSpPr>
          <p:cNvPr id="3" name="İçerik Yer Tutucusu 2">
            <a:extLst>
              <a:ext uri="{FF2B5EF4-FFF2-40B4-BE49-F238E27FC236}">
                <a16:creationId xmlns:a16="http://schemas.microsoft.com/office/drawing/2014/main" id="{9699881C-C1B0-4BA3-9F32-A5CFF53A4200}"/>
              </a:ext>
            </a:extLst>
          </p:cNvPr>
          <p:cNvSpPr>
            <a:spLocks noGrp="1"/>
          </p:cNvSpPr>
          <p:nvPr>
            <p:ph sz="half" idx="1"/>
          </p:nvPr>
        </p:nvSpPr>
        <p:spPr>
          <a:xfrm>
            <a:off x="1069847" y="2247569"/>
            <a:ext cx="6497143" cy="3977640"/>
          </a:xfrm>
        </p:spPr>
        <p:txBody>
          <a:bodyPr>
            <a:normAutofit/>
          </a:bodyPr>
          <a:lstStyle/>
          <a:p>
            <a:r>
              <a:rPr lang="tr-TR" sz="2400" dirty="0"/>
              <a:t>Ağrı duyusu </a:t>
            </a:r>
            <a:r>
              <a:rPr lang="tr-TR" sz="2400" dirty="0" err="1"/>
              <a:t>nosiseptörler</a:t>
            </a:r>
            <a:r>
              <a:rPr lang="tr-TR" sz="2400" dirty="0"/>
              <a:t> olarak adlandırılan, serbest sinir sonlanmalarından başlar.</a:t>
            </a:r>
          </a:p>
          <a:p>
            <a:r>
              <a:rPr lang="tr-TR" sz="2400" dirty="0"/>
              <a:t> </a:t>
            </a:r>
            <a:r>
              <a:rPr lang="tr-TR" sz="2400" dirty="0" err="1"/>
              <a:t>Nosiseptörlerin</a:t>
            </a:r>
            <a:r>
              <a:rPr lang="tr-TR" sz="2400" dirty="0"/>
              <a:t> hücre gövdeleri, ki bunlar ağrı yolunun birinci nöronlarıdır, </a:t>
            </a:r>
            <a:r>
              <a:rPr lang="tr-TR" sz="2400" dirty="0" err="1"/>
              <a:t>dorsal</a:t>
            </a:r>
            <a:r>
              <a:rPr lang="tr-TR" sz="2400" dirty="0"/>
              <a:t> kök gangliyonunda yerleşirler. </a:t>
            </a:r>
          </a:p>
          <a:p>
            <a:r>
              <a:rPr lang="tr-TR" sz="2400" dirty="0"/>
              <a:t>İkinci sıra nöronlar </a:t>
            </a:r>
            <a:r>
              <a:rPr lang="tr-TR" sz="2400" dirty="0" err="1"/>
              <a:t>spinal</a:t>
            </a:r>
            <a:r>
              <a:rPr lang="tr-TR" sz="2400" dirty="0"/>
              <a:t> kordun </a:t>
            </a:r>
            <a:r>
              <a:rPr lang="tr-TR" sz="2400" dirty="0" err="1"/>
              <a:t>dorsal</a:t>
            </a:r>
            <a:r>
              <a:rPr lang="tr-TR" sz="2400" dirty="0"/>
              <a:t> boynuzunda yerleşmiştir. Bu nöronların aksonları </a:t>
            </a:r>
            <a:r>
              <a:rPr lang="tr-TR" sz="2400" dirty="0" err="1"/>
              <a:t>spinotalamik</a:t>
            </a:r>
            <a:r>
              <a:rPr lang="tr-TR" sz="2400" dirty="0"/>
              <a:t> </a:t>
            </a:r>
            <a:r>
              <a:rPr lang="tr-TR" sz="2400" dirty="0" err="1"/>
              <a:t>traktusu</a:t>
            </a:r>
            <a:r>
              <a:rPr lang="tr-TR" sz="2400" dirty="0"/>
              <a:t> oluştururlar. </a:t>
            </a:r>
          </a:p>
          <a:p>
            <a:r>
              <a:rPr lang="tr-TR" sz="2400" dirty="0"/>
              <a:t>Üçüncü sıra nöronlar </a:t>
            </a:r>
            <a:r>
              <a:rPr lang="tr-TR" sz="2400" dirty="0" err="1"/>
              <a:t>talamusda</a:t>
            </a:r>
            <a:r>
              <a:rPr lang="tr-TR" sz="2400" dirty="0"/>
              <a:t> yerleşmiştir</a:t>
            </a:r>
          </a:p>
        </p:txBody>
      </p:sp>
      <p:pic>
        <p:nvPicPr>
          <p:cNvPr id="6" name="İçerik Yer Tutucusu 5">
            <a:extLst>
              <a:ext uri="{FF2B5EF4-FFF2-40B4-BE49-F238E27FC236}">
                <a16:creationId xmlns:a16="http://schemas.microsoft.com/office/drawing/2014/main" id="{CF28475E-07B4-4642-8389-72B743A36B6B}"/>
              </a:ext>
            </a:extLst>
          </p:cNvPr>
          <p:cNvPicPr>
            <a:picLocks noGrp="1" noChangeAspect="1"/>
          </p:cNvPicPr>
          <p:nvPr>
            <p:ph sz="half" idx="2"/>
          </p:nvPr>
        </p:nvPicPr>
        <p:blipFill>
          <a:blip r:embed="rId2"/>
          <a:stretch>
            <a:fillRect/>
          </a:stretch>
        </p:blipFill>
        <p:spPr>
          <a:xfrm>
            <a:off x="8002904" y="1828800"/>
            <a:ext cx="3871319" cy="4200939"/>
          </a:xfrm>
        </p:spPr>
      </p:pic>
    </p:spTree>
    <p:extLst>
      <p:ext uri="{BB962C8B-B14F-4D97-AF65-F5344CB8AC3E}">
        <p14:creationId xmlns:p14="http://schemas.microsoft.com/office/powerpoint/2010/main" val="216520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C7D24B-F64D-4D9B-822D-0F60DF9065C1}"/>
              </a:ext>
            </a:extLst>
          </p:cNvPr>
          <p:cNvSpPr>
            <a:spLocks noGrp="1"/>
          </p:cNvSpPr>
          <p:nvPr>
            <p:ph type="title"/>
          </p:nvPr>
        </p:nvSpPr>
        <p:spPr/>
        <p:txBody>
          <a:bodyPr/>
          <a:lstStyle/>
          <a:p>
            <a:r>
              <a:rPr lang="tr-TR" dirty="0"/>
              <a:t>Palyatif bakım nedir?</a:t>
            </a:r>
          </a:p>
        </p:txBody>
      </p:sp>
      <p:sp>
        <p:nvSpPr>
          <p:cNvPr id="3" name="İçerik Yer Tutucusu 2">
            <a:extLst>
              <a:ext uri="{FF2B5EF4-FFF2-40B4-BE49-F238E27FC236}">
                <a16:creationId xmlns:a16="http://schemas.microsoft.com/office/drawing/2014/main" id="{7F862A09-F23E-4241-A8B1-51790E84580D}"/>
              </a:ext>
            </a:extLst>
          </p:cNvPr>
          <p:cNvSpPr>
            <a:spLocks noGrp="1"/>
          </p:cNvSpPr>
          <p:nvPr>
            <p:ph idx="1"/>
          </p:nvPr>
        </p:nvSpPr>
        <p:spPr>
          <a:xfrm>
            <a:off x="963831" y="1790103"/>
            <a:ext cx="10058400" cy="4050792"/>
          </a:xfrm>
        </p:spPr>
        <p:txBody>
          <a:bodyPr>
            <a:noAutofit/>
          </a:bodyPr>
          <a:lstStyle/>
          <a:p>
            <a:r>
              <a:rPr lang="tr-TR" sz="2400" dirty="0"/>
              <a:t>Dünya Sağlık Örgütü tanımlamasına göre, palyatif bakım; yaşamı tehdit eden bir hastalıkla </a:t>
            </a:r>
            <a:r>
              <a:rPr lang="tr-TR" sz="2400" dirty="0" err="1"/>
              <a:t>yüzyüze</a:t>
            </a:r>
            <a:r>
              <a:rPr lang="tr-TR" sz="2400" dirty="0"/>
              <a:t> kalan, hasta ve hasta yakınlarının, yaşam kalitesinin artırılmasına yönelik bir yaklaşım olup, başta ağrı olmak üzere fiziksel, </a:t>
            </a:r>
            <a:r>
              <a:rPr lang="tr-TR" sz="2400" dirty="0" err="1"/>
              <a:t>psikososyal</a:t>
            </a:r>
            <a:r>
              <a:rPr lang="tr-TR" sz="2400" dirty="0"/>
              <a:t> ve ruhani problemlerin erken tespit ve tedavisini hedefler.</a:t>
            </a:r>
          </a:p>
          <a:p>
            <a:r>
              <a:rPr lang="tr-TR" sz="2400" dirty="0"/>
              <a:t>Sosyal yapıdaki değişiklik, bağımlı yaşlı nüfus oranında artış, tıp alanındaki gelişmeler sonucu hastalıkların kronik bir süreç kazanması, hane nüfus sayısında azalma, kadınların ev dışında çalışma oranında artış gibi çeşitli gerekçelerle, kronik süreçteki hastalara aileleri gerekli bakımı sağlayamamakta ve profesyonel bakım ihtiyacı doğmaktadır. Palyatif bakım, tam da bu noktada doğmuş bir yaklaşım türüdür</a:t>
            </a:r>
          </a:p>
        </p:txBody>
      </p:sp>
    </p:spTree>
    <p:extLst>
      <p:ext uri="{BB962C8B-B14F-4D97-AF65-F5344CB8AC3E}">
        <p14:creationId xmlns:p14="http://schemas.microsoft.com/office/powerpoint/2010/main" val="3416981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261</TotalTime>
  <Words>1797</Words>
  <Application>Microsoft Office PowerPoint</Application>
  <PresentationFormat>Geniş ekran</PresentationFormat>
  <Paragraphs>135</Paragraphs>
  <Slides>38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38</vt:i4>
      </vt:variant>
    </vt:vector>
  </HeadingPairs>
  <TitlesOfParts>
    <vt:vector size="42" baseType="lpstr">
      <vt:lpstr>Rockwell</vt:lpstr>
      <vt:lpstr>Rockwell Condensed</vt:lpstr>
      <vt:lpstr>Wingdings</vt:lpstr>
      <vt:lpstr>Tahta Yazı</vt:lpstr>
      <vt:lpstr>Palyatif bakım kliniğinde yatan onkolojik hastalarda ağrı tedavisi</vt:lpstr>
      <vt:lpstr>PowerPoint Sunusu</vt:lpstr>
      <vt:lpstr>amaç</vt:lpstr>
      <vt:lpstr>Öğrenim hedefleri</vt:lpstr>
      <vt:lpstr>Ağrı nedir?</vt:lpstr>
      <vt:lpstr>Ağrı nasıl oluşur?</vt:lpstr>
      <vt:lpstr>Nosisepsiyon aşamaları</vt:lpstr>
      <vt:lpstr>Ağrı iletimi</vt:lpstr>
      <vt:lpstr>Palyatif bakım nedir?</vt:lpstr>
      <vt:lpstr>PowerPoint Sunusu</vt:lpstr>
      <vt:lpstr>PowerPoint Sunusu</vt:lpstr>
      <vt:lpstr>Palyatif kanser hastalarında ağrı</vt:lpstr>
      <vt:lpstr>Kanserde ağrıya neden olan faktörler</vt:lpstr>
      <vt:lpstr>PowerPoint Sunusu</vt:lpstr>
      <vt:lpstr>Kanserde Ağrı Şiddetinin Belirlenmesi</vt:lpstr>
      <vt:lpstr>PowerPoint Sunusu</vt:lpstr>
      <vt:lpstr>Kanser hastalarında ağrı tedavisi etik yükümlülüktür!</vt:lpstr>
      <vt:lpstr>PowerPoint Sunusu</vt:lpstr>
      <vt:lpstr>tedavi</vt:lpstr>
      <vt:lpstr>Farmakolojik tedaviler </vt:lpstr>
      <vt:lpstr>PowerPoint Sunusu</vt:lpstr>
      <vt:lpstr>PowerPoint Sunusu</vt:lpstr>
      <vt:lpstr>PowerPoint Sunusu</vt:lpstr>
      <vt:lpstr>nonopioidler</vt:lpstr>
      <vt:lpstr>opioidler</vt:lpstr>
      <vt:lpstr>PowerPoint Sunusu</vt:lpstr>
      <vt:lpstr>Zayıf etkili opioidler</vt:lpstr>
      <vt:lpstr>Güçlü etkili opioidler</vt:lpstr>
      <vt:lpstr>Adjuvan ilaçlar</vt:lpstr>
      <vt:lpstr>PowerPoint Sunusu</vt:lpstr>
      <vt:lpstr>Nonfarmakolojik yöntemler</vt:lpstr>
      <vt:lpstr>Nonfarmakolojik yöntemler</vt:lpstr>
      <vt:lpstr>PowerPoint Sunusu</vt:lpstr>
      <vt:lpstr>PowerPoint Sunusu</vt:lpstr>
      <vt:lpstr>KANSER AĞRıSı ETKIN YÖNTEMLER UYGULANDıĞıNDA TEDAVI EDILEBILMESINE KARŞıN PRATIKTE NEDEN BAŞARıSıZ OLUNMAKTADıR?</vt:lpstr>
      <vt:lpstr>özet</vt:lpstr>
      <vt:lpstr>Kanser hastalarının en büyük beklentisi kaliteli bir yaşam sürdürebilmektir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nazlı akdoğan</dc:creator>
  <cp:lastModifiedBy>nazlı akdoğan</cp:lastModifiedBy>
  <cp:revision>24</cp:revision>
  <dcterms:created xsi:type="dcterms:W3CDTF">2018-10-04T15:32:03Z</dcterms:created>
  <dcterms:modified xsi:type="dcterms:W3CDTF">2018-10-04T20:09:09Z</dcterms:modified>
</cp:coreProperties>
</file>