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8"/>
  </p:notesMasterIdLst>
  <p:sldIdLst>
    <p:sldId id="256" r:id="rId2"/>
    <p:sldId id="257" r:id="rId3"/>
    <p:sldId id="258" r:id="rId4"/>
    <p:sldId id="284" r:id="rId5"/>
    <p:sldId id="259" r:id="rId6"/>
    <p:sldId id="260" r:id="rId7"/>
    <p:sldId id="261" r:id="rId8"/>
    <p:sldId id="262" r:id="rId9"/>
    <p:sldId id="298" r:id="rId10"/>
    <p:sldId id="297" r:id="rId11"/>
    <p:sldId id="264" r:id="rId12"/>
    <p:sldId id="287" r:id="rId13"/>
    <p:sldId id="293" r:id="rId14"/>
    <p:sldId id="291" r:id="rId15"/>
    <p:sldId id="292" r:id="rId16"/>
    <p:sldId id="290" r:id="rId17"/>
    <p:sldId id="294" r:id="rId18"/>
    <p:sldId id="265" r:id="rId19"/>
    <p:sldId id="273" r:id="rId20"/>
    <p:sldId id="274" r:id="rId21"/>
    <p:sldId id="275" r:id="rId22"/>
    <p:sldId id="276" r:id="rId23"/>
    <p:sldId id="277" r:id="rId24"/>
    <p:sldId id="286" r:id="rId25"/>
    <p:sldId id="279" r:id="rId26"/>
    <p:sldId id="280"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6A60"/>
    <a:srgbClr val="6286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8C9611-37C2-4C57-BC53-319048D2C125}"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A22CE27A-0FD5-486A-9504-97DFCAFCA599}">
      <dgm:prSet/>
      <dgm:spPr/>
      <dgm:t>
        <a:bodyPr/>
        <a:lstStyle/>
        <a:p>
          <a:r>
            <a:rPr lang="tr-TR"/>
            <a:t>Yaşam boyu yaygınlığı toplumda yaklaşık %2.5 </a:t>
          </a:r>
          <a:endParaRPr lang="en-US"/>
        </a:p>
      </dgm:t>
    </dgm:pt>
    <dgm:pt modelId="{BF68F393-B8A4-4811-8E40-B501BFC37F32}" type="parTrans" cxnId="{F4EE1765-5D97-4F3E-A7DF-64A5E697CEE0}">
      <dgm:prSet/>
      <dgm:spPr/>
      <dgm:t>
        <a:bodyPr/>
        <a:lstStyle/>
        <a:p>
          <a:endParaRPr lang="en-US"/>
        </a:p>
      </dgm:t>
    </dgm:pt>
    <dgm:pt modelId="{8DD4E29F-3A4A-4FD3-85C8-6EB23AAAEB98}" type="sibTrans" cxnId="{F4EE1765-5D97-4F3E-A7DF-64A5E697CEE0}">
      <dgm:prSet/>
      <dgm:spPr/>
      <dgm:t>
        <a:bodyPr/>
        <a:lstStyle/>
        <a:p>
          <a:endParaRPr lang="en-US"/>
        </a:p>
      </dgm:t>
    </dgm:pt>
    <dgm:pt modelId="{158333A8-A50E-48B8-B137-90271E2191CD}">
      <dgm:prSet/>
      <dgm:spPr/>
      <dgm:t>
        <a:bodyPr/>
        <a:lstStyle/>
        <a:p>
          <a:r>
            <a:rPr lang="tr-TR"/>
            <a:t>Ayaktan psikiyatri hastalarında %10 oranındadır.(4.sıklık)</a:t>
          </a:r>
          <a:endParaRPr lang="en-US"/>
        </a:p>
      </dgm:t>
    </dgm:pt>
    <dgm:pt modelId="{8FFC8C5A-F292-4299-8EA0-F9E75ACEC1B2}" type="parTrans" cxnId="{6990D021-4D0E-42EF-A731-17E1573EC7FC}">
      <dgm:prSet/>
      <dgm:spPr/>
      <dgm:t>
        <a:bodyPr/>
        <a:lstStyle/>
        <a:p>
          <a:endParaRPr lang="en-US"/>
        </a:p>
      </dgm:t>
    </dgm:pt>
    <dgm:pt modelId="{CC85ED0F-D20B-4BC9-93E3-D17F69E2F5A8}" type="sibTrans" cxnId="{6990D021-4D0E-42EF-A731-17E1573EC7FC}">
      <dgm:prSet/>
      <dgm:spPr/>
      <dgm:t>
        <a:bodyPr/>
        <a:lstStyle/>
        <a:p>
          <a:endParaRPr lang="en-US"/>
        </a:p>
      </dgm:t>
    </dgm:pt>
    <dgm:pt modelId="{28B871FC-56FE-4767-82AC-C88598E6FE5C}">
      <dgm:prSet/>
      <dgm:spPr/>
      <dgm:t>
        <a:bodyPr/>
        <a:lstStyle/>
        <a:p>
          <a:r>
            <a:rPr lang="tr-TR"/>
            <a:t>Ortalama başlangıç yaşı 20’dir. </a:t>
          </a:r>
          <a:endParaRPr lang="en-US"/>
        </a:p>
      </dgm:t>
    </dgm:pt>
    <dgm:pt modelId="{6AA2B78D-C64F-46DE-9B98-B3DA9BA5B41A}" type="parTrans" cxnId="{71E061FC-4BB3-4E67-9CD5-2CFB93E6CC2F}">
      <dgm:prSet/>
      <dgm:spPr/>
      <dgm:t>
        <a:bodyPr/>
        <a:lstStyle/>
        <a:p>
          <a:endParaRPr lang="en-US"/>
        </a:p>
      </dgm:t>
    </dgm:pt>
    <dgm:pt modelId="{EE66F033-5248-4574-B4CB-A2C6EF6F9715}" type="sibTrans" cxnId="{71E061FC-4BB3-4E67-9CD5-2CFB93E6CC2F}">
      <dgm:prSet/>
      <dgm:spPr/>
      <dgm:t>
        <a:bodyPr/>
        <a:lstStyle/>
        <a:p>
          <a:endParaRPr lang="en-US"/>
        </a:p>
      </dgm:t>
    </dgm:pt>
    <dgm:pt modelId="{AB38FA29-72F1-4B7F-91A7-889A7C2A4598}">
      <dgm:prSet/>
      <dgm:spPr/>
      <dgm:t>
        <a:bodyPr/>
        <a:lstStyle/>
        <a:p>
          <a:r>
            <a:rPr lang="tr-TR"/>
            <a:t>Hastaların 2\3’ünde 25 yaşından önce başlar, %15’inden azı 35 yaşından sonra başlar.</a:t>
          </a:r>
          <a:endParaRPr lang="en-US"/>
        </a:p>
      </dgm:t>
    </dgm:pt>
    <dgm:pt modelId="{FF9CC29B-1C97-4878-8663-80AD4B466D32}" type="parTrans" cxnId="{A1F50A5D-F656-4C41-8957-1BEF3737A962}">
      <dgm:prSet/>
      <dgm:spPr/>
      <dgm:t>
        <a:bodyPr/>
        <a:lstStyle/>
        <a:p>
          <a:endParaRPr lang="en-US"/>
        </a:p>
      </dgm:t>
    </dgm:pt>
    <dgm:pt modelId="{59000586-F7F0-4302-B091-373ED9B77B45}" type="sibTrans" cxnId="{A1F50A5D-F656-4C41-8957-1BEF3737A962}">
      <dgm:prSet/>
      <dgm:spPr/>
      <dgm:t>
        <a:bodyPr/>
        <a:lstStyle/>
        <a:p>
          <a:endParaRPr lang="en-US"/>
        </a:p>
      </dgm:t>
    </dgm:pt>
    <dgm:pt modelId="{D788F437-43B3-4148-9788-DB686FBBC397}">
      <dgm:prSet/>
      <dgm:spPr/>
      <dgm:t>
        <a:bodyPr/>
        <a:lstStyle/>
        <a:p>
          <a:r>
            <a:rPr lang="tr-TR"/>
            <a:t>Erişkinler için </a:t>
          </a:r>
          <a:r>
            <a:rPr lang="tr-TR" b="0"/>
            <a:t>erkek ve kadınlar eşit </a:t>
          </a:r>
          <a:r>
            <a:rPr lang="tr-TR"/>
            <a:t>olarak etkilenirler, </a:t>
          </a:r>
          <a:endParaRPr lang="en-US"/>
        </a:p>
      </dgm:t>
    </dgm:pt>
    <dgm:pt modelId="{75A4933B-EAB2-40E5-8515-C7AAF434992A}" type="parTrans" cxnId="{30536581-5B6C-4157-BC23-249890B86FCF}">
      <dgm:prSet/>
      <dgm:spPr/>
      <dgm:t>
        <a:bodyPr/>
        <a:lstStyle/>
        <a:p>
          <a:endParaRPr lang="en-US"/>
        </a:p>
      </dgm:t>
    </dgm:pt>
    <dgm:pt modelId="{1399FB0C-D194-4145-BE32-4865267D9A64}" type="sibTrans" cxnId="{30536581-5B6C-4157-BC23-249890B86FCF}">
      <dgm:prSet/>
      <dgm:spPr/>
      <dgm:t>
        <a:bodyPr/>
        <a:lstStyle/>
        <a:p>
          <a:endParaRPr lang="en-US"/>
        </a:p>
      </dgm:t>
    </dgm:pt>
    <dgm:pt modelId="{8DBFC5CC-E933-4CDA-AF97-2BE15E48D7DE}">
      <dgm:prSet/>
      <dgm:spPr/>
      <dgm:t>
        <a:bodyPr/>
        <a:lstStyle/>
        <a:p>
          <a:r>
            <a:rPr lang="tr-TR" b="0"/>
            <a:t>Ergenler arasında, erkekler kızlardan daha sıklıkla </a:t>
          </a:r>
          <a:r>
            <a:rPr lang="tr-TR"/>
            <a:t>etkilenmektedir.</a:t>
          </a:r>
          <a:endParaRPr lang="en-US"/>
        </a:p>
      </dgm:t>
    </dgm:pt>
    <dgm:pt modelId="{4A03D170-1475-4597-B6D3-673CAD5E01BA}" type="parTrans" cxnId="{B2A79606-4F2D-4012-B373-ABFA57296013}">
      <dgm:prSet/>
      <dgm:spPr/>
      <dgm:t>
        <a:bodyPr/>
        <a:lstStyle/>
        <a:p>
          <a:endParaRPr lang="en-US"/>
        </a:p>
      </dgm:t>
    </dgm:pt>
    <dgm:pt modelId="{4F47DD62-AF2C-432E-B70A-228E5A4304C1}" type="sibTrans" cxnId="{B2A79606-4F2D-4012-B373-ABFA57296013}">
      <dgm:prSet/>
      <dgm:spPr/>
      <dgm:t>
        <a:bodyPr/>
        <a:lstStyle/>
        <a:p>
          <a:endParaRPr lang="en-US"/>
        </a:p>
      </dgm:t>
    </dgm:pt>
    <dgm:pt modelId="{8444D33D-11FF-459B-9820-0E82E5353E32}" type="pres">
      <dgm:prSet presAssocID="{B98C9611-37C2-4C57-BC53-319048D2C125}" presName="linear" presStyleCnt="0">
        <dgm:presLayoutVars>
          <dgm:animLvl val="lvl"/>
          <dgm:resizeHandles val="exact"/>
        </dgm:presLayoutVars>
      </dgm:prSet>
      <dgm:spPr/>
    </dgm:pt>
    <dgm:pt modelId="{1BD5D7C4-85F4-4AAC-9BA2-F7A6913A5D63}" type="pres">
      <dgm:prSet presAssocID="{A22CE27A-0FD5-486A-9504-97DFCAFCA599}" presName="parentText" presStyleLbl="node1" presStyleIdx="0" presStyleCnt="6">
        <dgm:presLayoutVars>
          <dgm:chMax val="0"/>
          <dgm:bulletEnabled val="1"/>
        </dgm:presLayoutVars>
      </dgm:prSet>
      <dgm:spPr/>
    </dgm:pt>
    <dgm:pt modelId="{1654286E-49F2-4851-A324-B242BB6E301E}" type="pres">
      <dgm:prSet presAssocID="{8DD4E29F-3A4A-4FD3-85C8-6EB23AAAEB98}" presName="spacer" presStyleCnt="0"/>
      <dgm:spPr/>
    </dgm:pt>
    <dgm:pt modelId="{B72ADC3C-0CD7-4081-8240-139CF5C03692}" type="pres">
      <dgm:prSet presAssocID="{158333A8-A50E-48B8-B137-90271E2191CD}" presName="parentText" presStyleLbl="node1" presStyleIdx="1" presStyleCnt="6">
        <dgm:presLayoutVars>
          <dgm:chMax val="0"/>
          <dgm:bulletEnabled val="1"/>
        </dgm:presLayoutVars>
      </dgm:prSet>
      <dgm:spPr/>
    </dgm:pt>
    <dgm:pt modelId="{DF792970-01CA-456B-8E92-9303941D24A3}" type="pres">
      <dgm:prSet presAssocID="{CC85ED0F-D20B-4BC9-93E3-D17F69E2F5A8}" presName="spacer" presStyleCnt="0"/>
      <dgm:spPr/>
    </dgm:pt>
    <dgm:pt modelId="{2EC1D003-3976-4219-88AE-7A255745FB0F}" type="pres">
      <dgm:prSet presAssocID="{28B871FC-56FE-4767-82AC-C88598E6FE5C}" presName="parentText" presStyleLbl="node1" presStyleIdx="2" presStyleCnt="6">
        <dgm:presLayoutVars>
          <dgm:chMax val="0"/>
          <dgm:bulletEnabled val="1"/>
        </dgm:presLayoutVars>
      </dgm:prSet>
      <dgm:spPr/>
    </dgm:pt>
    <dgm:pt modelId="{BBD9DDC5-FEAB-4EFB-9421-439A1AEB8F7E}" type="pres">
      <dgm:prSet presAssocID="{EE66F033-5248-4574-B4CB-A2C6EF6F9715}" presName="spacer" presStyleCnt="0"/>
      <dgm:spPr/>
    </dgm:pt>
    <dgm:pt modelId="{0CAD007A-99D5-45CA-98E8-DFB58AD60BF1}" type="pres">
      <dgm:prSet presAssocID="{AB38FA29-72F1-4B7F-91A7-889A7C2A4598}" presName="parentText" presStyleLbl="node1" presStyleIdx="3" presStyleCnt="6">
        <dgm:presLayoutVars>
          <dgm:chMax val="0"/>
          <dgm:bulletEnabled val="1"/>
        </dgm:presLayoutVars>
      </dgm:prSet>
      <dgm:spPr/>
    </dgm:pt>
    <dgm:pt modelId="{9DD28C62-3EE5-40B7-A350-5D6A8A496BE5}" type="pres">
      <dgm:prSet presAssocID="{59000586-F7F0-4302-B091-373ED9B77B45}" presName="spacer" presStyleCnt="0"/>
      <dgm:spPr/>
    </dgm:pt>
    <dgm:pt modelId="{3A1E2CAD-A22E-4E3E-8863-2BAAD8A213AE}" type="pres">
      <dgm:prSet presAssocID="{D788F437-43B3-4148-9788-DB686FBBC397}" presName="parentText" presStyleLbl="node1" presStyleIdx="4" presStyleCnt="6">
        <dgm:presLayoutVars>
          <dgm:chMax val="0"/>
          <dgm:bulletEnabled val="1"/>
        </dgm:presLayoutVars>
      </dgm:prSet>
      <dgm:spPr/>
    </dgm:pt>
    <dgm:pt modelId="{5EC9615D-7657-4E9C-8928-3F8C1991D534}" type="pres">
      <dgm:prSet presAssocID="{1399FB0C-D194-4145-BE32-4865267D9A64}" presName="spacer" presStyleCnt="0"/>
      <dgm:spPr/>
    </dgm:pt>
    <dgm:pt modelId="{49E5E10C-E75C-421A-83FC-66D4F600B5F7}" type="pres">
      <dgm:prSet presAssocID="{8DBFC5CC-E933-4CDA-AF97-2BE15E48D7DE}" presName="parentText" presStyleLbl="node1" presStyleIdx="5" presStyleCnt="6">
        <dgm:presLayoutVars>
          <dgm:chMax val="0"/>
          <dgm:bulletEnabled val="1"/>
        </dgm:presLayoutVars>
      </dgm:prSet>
      <dgm:spPr/>
    </dgm:pt>
  </dgm:ptLst>
  <dgm:cxnLst>
    <dgm:cxn modelId="{B2A79606-4F2D-4012-B373-ABFA57296013}" srcId="{B98C9611-37C2-4C57-BC53-319048D2C125}" destId="{8DBFC5CC-E933-4CDA-AF97-2BE15E48D7DE}" srcOrd="5" destOrd="0" parTransId="{4A03D170-1475-4597-B6D3-673CAD5E01BA}" sibTransId="{4F47DD62-AF2C-432E-B70A-228E5A4304C1}"/>
    <dgm:cxn modelId="{D3F7D81D-B628-48F3-8012-B0CCBA0E091D}" type="presOf" srcId="{AB38FA29-72F1-4B7F-91A7-889A7C2A4598}" destId="{0CAD007A-99D5-45CA-98E8-DFB58AD60BF1}" srcOrd="0" destOrd="0" presId="urn:microsoft.com/office/officeart/2005/8/layout/vList2"/>
    <dgm:cxn modelId="{6990D021-4D0E-42EF-A731-17E1573EC7FC}" srcId="{B98C9611-37C2-4C57-BC53-319048D2C125}" destId="{158333A8-A50E-48B8-B137-90271E2191CD}" srcOrd="1" destOrd="0" parTransId="{8FFC8C5A-F292-4299-8EA0-F9E75ACEC1B2}" sibTransId="{CC85ED0F-D20B-4BC9-93E3-D17F69E2F5A8}"/>
    <dgm:cxn modelId="{A1F50A5D-F656-4C41-8957-1BEF3737A962}" srcId="{B98C9611-37C2-4C57-BC53-319048D2C125}" destId="{AB38FA29-72F1-4B7F-91A7-889A7C2A4598}" srcOrd="3" destOrd="0" parTransId="{FF9CC29B-1C97-4878-8663-80AD4B466D32}" sibTransId="{59000586-F7F0-4302-B091-373ED9B77B45}"/>
    <dgm:cxn modelId="{F4EE1765-5D97-4F3E-A7DF-64A5E697CEE0}" srcId="{B98C9611-37C2-4C57-BC53-319048D2C125}" destId="{A22CE27A-0FD5-486A-9504-97DFCAFCA599}" srcOrd="0" destOrd="0" parTransId="{BF68F393-B8A4-4811-8E40-B501BFC37F32}" sibTransId="{8DD4E29F-3A4A-4FD3-85C8-6EB23AAAEB98}"/>
    <dgm:cxn modelId="{CC52E754-07EC-4701-BDCB-B4EC252FD934}" type="presOf" srcId="{D788F437-43B3-4148-9788-DB686FBBC397}" destId="{3A1E2CAD-A22E-4E3E-8863-2BAAD8A213AE}" srcOrd="0" destOrd="0" presId="urn:microsoft.com/office/officeart/2005/8/layout/vList2"/>
    <dgm:cxn modelId="{30536581-5B6C-4157-BC23-249890B86FCF}" srcId="{B98C9611-37C2-4C57-BC53-319048D2C125}" destId="{D788F437-43B3-4148-9788-DB686FBBC397}" srcOrd="4" destOrd="0" parTransId="{75A4933B-EAB2-40E5-8515-C7AAF434992A}" sibTransId="{1399FB0C-D194-4145-BE32-4865267D9A64}"/>
    <dgm:cxn modelId="{68A1AA84-46D3-40FC-BDCA-9179CEA1CDCA}" type="presOf" srcId="{28B871FC-56FE-4767-82AC-C88598E6FE5C}" destId="{2EC1D003-3976-4219-88AE-7A255745FB0F}" srcOrd="0" destOrd="0" presId="urn:microsoft.com/office/officeart/2005/8/layout/vList2"/>
    <dgm:cxn modelId="{8D68B48D-76CF-49F7-9192-093DAA1E2F8E}" type="presOf" srcId="{B98C9611-37C2-4C57-BC53-319048D2C125}" destId="{8444D33D-11FF-459B-9820-0E82E5353E32}" srcOrd="0" destOrd="0" presId="urn:microsoft.com/office/officeart/2005/8/layout/vList2"/>
    <dgm:cxn modelId="{01810DAD-B9C8-431A-9FDE-367CAD7AF83A}" type="presOf" srcId="{158333A8-A50E-48B8-B137-90271E2191CD}" destId="{B72ADC3C-0CD7-4081-8240-139CF5C03692}" srcOrd="0" destOrd="0" presId="urn:microsoft.com/office/officeart/2005/8/layout/vList2"/>
    <dgm:cxn modelId="{46AC94CA-6A00-4471-B8D9-C06267B330F0}" type="presOf" srcId="{A22CE27A-0FD5-486A-9504-97DFCAFCA599}" destId="{1BD5D7C4-85F4-4AAC-9BA2-F7A6913A5D63}" srcOrd="0" destOrd="0" presId="urn:microsoft.com/office/officeart/2005/8/layout/vList2"/>
    <dgm:cxn modelId="{B187C1CE-DE80-4386-B70A-319FC28E26DE}" type="presOf" srcId="{8DBFC5CC-E933-4CDA-AF97-2BE15E48D7DE}" destId="{49E5E10C-E75C-421A-83FC-66D4F600B5F7}" srcOrd="0" destOrd="0" presId="urn:microsoft.com/office/officeart/2005/8/layout/vList2"/>
    <dgm:cxn modelId="{71E061FC-4BB3-4E67-9CD5-2CFB93E6CC2F}" srcId="{B98C9611-37C2-4C57-BC53-319048D2C125}" destId="{28B871FC-56FE-4767-82AC-C88598E6FE5C}" srcOrd="2" destOrd="0" parTransId="{6AA2B78D-C64F-46DE-9B98-B3DA9BA5B41A}" sibTransId="{EE66F033-5248-4574-B4CB-A2C6EF6F9715}"/>
    <dgm:cxn modelId="{B9261242-9FD3-4BCC-BBCC-0B7F38039A97}" type="presParOf" srcId="{8444D33D-11FF-459B-9820-0E82E5353E32}" destId="{1BD5D7C4-85F4-4AAC-9BA2-F7A6913A5D63}" srcOrd="0" destOrd="0" presId="urn:microsoft.com/office/officeart/2005/8/layout/vList2"/>
    <dgm:cxn modelId="{BEA18615-5599-410A-81B1-24138E5F75E6}" type="presParOf" srcId="{8444D33D-11FF-459B-9820-0E82E5353E32}" destId="{1654286E-49F2-4851-A324-B242BB6E301E}" srcOrd="1" destOrd="0" presId="urn:microsoft.com/office/officeart/2005/8/layout/vList2"/>
    <dgm:cxn modelId="{96B172F4-CBA6-4C5A-A331-049259E6EE1C}" type="presParOf" srcId="{8444D33D-11FF-459B-9820-0E82E5353E32}" destId="{B72ADC3C-0CD7-4081-8240-139CF5C03692}" srcOrd="2" destOrd="0" presId="urn:microsoft.com/office/officeart/2005/8/layout/vList2"/>
    <dgm:cxn modelId="{45AE935D-D476-47BE-BEDF-6428C8AD2C7D}" type="presParOf" srcId="{8444D33D-11FF-459B-9820-0E82E5353E32}" destId="{DF792970-01CA-456B-8E92-9303941D24A3}" srcOrd="3" destOrd="0" presId="urn:microsoft.com/office/officeart/2005/8/layout/vList2"/>
    <dgm:cxn modelId="{7DDDE4BA-7AEB-4B7E-8C43-341AF7687F17}" type="presParOf" srcId="{8444D33D-11FF-459B-9820-0E82E5353E32}" destId="{2EC1D003-3976-4219-88AE-7A255745FB0F}" srcOrd="4" destOrd="0" presId="urn:microsoft.com/office/officeart/2005/8/layout/vList2"/>
    <dgm:cxn modelId="{FE4AAC84-A38A-4FC3-BD28-C6E73A637743}" type="presParOf" srcId="{8444D33D-11FF-459B-9820-0E82E5353E32}" destId="{BBD9DDC5-FEAB-4EFB-9421-439A1AEB8F7E}" srcOrd="5" destOrd="0" presId="urn:microsoft.com/office/officeart/2005/8/layout/vList2"/>
    <dgm:cxn modelId="{B99771FC-76DF-4B3D-A594-4F82DE3DD9BC}" type="presParOf" srcId="{8444D33D-11FF-459B-9820-0E82E5353E32}" destId="{0CAD007A-99D5-45CA-98E8-DFB58AD60BF1}" srcOrd="6" destOrd="0" presId="urn:microsoft.com/office/officeart/2005/8/layout/vList2"/>
    <dgm:cxn modelId="{4C3F0261-1999-4D65-893E-361C7C99D46F}" type="presParOf" srcId="{8444D33D-11FF-459B-9820-0E82E5353E32}" destId="{9DD28C62-3EE5-40B7-A350-5D6A8A496BE5}" srcOrd="7" destOrd="0" presId="urn:microsoft.com/office/officeart/2005/8/layout/vList2"/>
    <dgm:cxn modelId="{F370DD08-57C9-4F89-83A8-9D49DA6651ED}" type="presParOf" srcId="{8444D33D-11FF-459B-9820-0E82E5353E32}" destId="{3A1E2CAD-A22E-4E3E-8863-2BAAD8A213AE}" srcOrd="8" destOrd="0" presId="urn:microsoft.com/office/officeart/2005/8/layout/vList2"/>
    <dgm:cxn modelId="{09B38CBF-C4B0-48BF-8824-A950F3A41FE2}" type="presParOf" srcId="{8444D33D-11FF-459B-9820-0E82E5353E32}" destId="{5EC9615D-7657-4E9C-8928-3F8C1991D534}" srcOrd="9" destOrd="0" presId="urn:microsoft.com/office/officeart/2005/8/layout/vList2"/>
    <dgm:cxn modelId="{8B46C5E5-B3CF-48CE-BD1A-92D4121BF8CE}" type="presParOf" srcId="{8444D33D-11FF-459B-9820-0E82E5353E32}" destId="{49E5E10C-E75C-421A-83FC-66D4F600B5F7}"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1F219F-63D7-4BFF-A07A-7FE36FB32533}" type="doc">
      <dgm:prSet loTypeId="urn:microsoft.com/office/officeart/2005/8/layout/radial3" loCatId="relationship" qsTypeId="urn:microsoft.com/office/officeart/2005/8/quickstyle/3d3" qsCatId="3D" csTypeId="urn:microsoft.com/office/officeart/2005/8/colors/accent1_2" csCatId="accent1" phldr="1"/>
      <dgm:spPr/>
      <dgm:t>
        <a:bodyPr/>
        <a:lstStyle/>
        <a:p>
          <a:endParaRPr lang="tr-TR"/>
        </a:p>
      </dgm:t>
    </dgm:pt>
    <dgm:pt modelId="{67626C50-40AC-4FD6-A9FB-EF59070E2DFA}">
      <dgm:prSet phldrT="[Metin]" custT="1"/>
      <dgm:spPr>
        <a:solidFill>
          <a:srgbClr val="628670">
            <a:alpha val="50000"/>
          </a:srgbClr>
        </a:solidFill>
      </dgm:spPr>
      <dgm:t>
        <a:bodyPr/>
        <a:lstStyle/>
        <a:p>
          <a:r>
            <a:rPr lang="tr-TR" sz="1800" b="1" i="1" u="none"/>
            <a:t>Kontaminasyon (bulaş) </a:t>
          </a:r>
          <a:endParaRPr lang="tr-TR" sz="1800"/>
        </a:p>
      </dgm:t>
    </dgm:pt>
    <dgm:pt modelId="{45523FF5-61ED-4E59-8D2D-E06B302BCB7A}" type="parTrans" cxnId="{8CFACB95-E5A3-429D-A058-82BB3BE0D59F}">
      <dgm:prSet/>
      <dgm:spPr/>
      <dgm:t>
        <a:bodyPr/>
        <a:lstStyle/>
        <a:p>
          <a:endParaRPr lang="tr-TR"/>
        </a:p>
      </dgm:t>
    </dgm:pt>
    <dgm:pt modelId="{E95E3C23-6E70-4E9E-97AF-90ACC639DDDB}" type="sibTrans" cxnId="{8CFACB95-E5A3-429D-A058-82BB3BE0D59F}">
      <dgm:prSet/>
      <dgm:spPr/>
      <dgm:t>
        <a:bodyPr/>
        <a:lstStyle/>
        <a:p>
          <a:endParaRPr lang="tr-TR"/>
        </a:p>
      </dgm:t>
    </dgm:pt>
    <dgm:pt modelId="{004A4817-724B-4ADC-9938-D0197B36F29D}">
      <dgm:prSet phldrT="[Metin]" custT="1"/>
      <dgm:spPr>
        <a:solidFill>
          <a:srgbClr val="628670">
            <a:alpha val="50000"/>
          </a:srgbClr>
        </a:solidFill>
      </dgm:spPr>
      <dgm:t>
        <a:bodyPr/>
        <a:lstStyle/>
        <a:p>
          <a:r>
            <a:rPr lang="tr-TR" sz="1800" b="1" i="1" u="none"/>
            <a:t>Şüphe</a:t>
          </a:r>
          <a:endParaRPr lang="tr-TR" sz="1800"/>
        </a:p>
      </dgm:t>
    </dgm:pt>
    <dgm:pt modelId="{19D2F393-0C27-4D0B-96A8-EBDF739B6370}" type="parTrans" cxnId="{8AA5477A-2A82-4D31-9E60-D017BADB49CC}">
      <dgm:prSet/>
      <dgm:spPr/>
      <dgm:t>
        <a:bodyPr/>
        <a:lstStyle/>
        <a:p>
          <a:endParaRPr lang="tr-TR"/>
        </a:p>
      </dgm:t>
    </dgm:pt>
    <dgm:pt modelId="{D7CF1F83-0267-4BB5-82AC-B545008719C9}" type="sibTrans" cxnId="{8AA5477A-2A82-4D31-9E60-D017BADB49CC}">
      <dgm:prSet/>
      <dgm:spPr/>
      <dgm:t>
        <a:bodyPr/>
        <a:lstStyle/>
        <a:p>
          <a:endParaRPr lang="tr-TR"/>
        </a:p>
      </dgm:t>
    </dgm:pt>
    <dgm:pt modelId="{15A6DF1E-F036-4DB2-8911-2BFDBE7A42C9}">
      <dgm:prSet phldrT="[Metin]" custT="1"/>
      <dgm:spPr>
        <a:solidFill>
          <a:srgbClr val="628670">
            <a:alpha val="50000"/>
          </a:srgbClr>
        </a:solidFill>
      </dgm:spPr>
      <dgm:t>
        <a:bodyPr/>
        <a:lstStyle/>
        <a:p>
          <a:r>
            <a:rPr lang="tr-TR" sz="1800" b="1" i="1" u="none"/>
            <a:t>Cinsellik veya saldırganlık</a:t>
          </a:r>
          <a:endParaRPr lang="tr-TR" sz="1800"/>
        </a:p>
      </dgm:t>
    </dgm:pt>
    <dgm:pt modelId="{14C5ABBA-6643-4C26-B7AE-E8FFB33598BC}" type="parTrans" cxnId="{561AB49A-9B1E-4DBB-A814-3EBBA95941C4}">
      <dgm:prSet/>
      <dgm:spPr/>
      <dgm:t>
        <a:bodyPr/>
        <a:lstStyle/>
        <a:p>
          <a:endParaRPr lang="tr-TR"/>
        </a:p>
      </dgm:t>
    </dgm:pt>
    <dgm:pt modelId="{EB356920-FC19-4036-9A63-5852DC112970}" type="sibTrans" cxnId="{561AB49A-9B1E-4DBB-A814-3EBBA95941C4}">
      <dgm:prSet/>
      <dgm:spPr/>
      <dgm:t>
        <a:bodyPr/>
        <a:lstStyle/>
        <a:p>
          <a:endParaRPr lang="tr-TR"/>
        </a:p>
      </dgm:t>
    </dgm:pt>
    <dgm:pt modelId="{4DEA98B5-08B9-4160-91D1-FF0BD74ED553}">
      <dgm:prSet phldrT="[Metin]" custT="1"/>
      <dgm:spPr>
        <a:solidFill>
          <a:srgbClr val="628670">
            <a:alpha val="50000"/>
          </a:srgbClr>
        </a:solidFill>
      </dgm:spPr>
      <dgm:t>
        <a:bodyPr/>
        <a:lstStyle/>
        <a:p>
          <a:r>
            <a:rPr lang="tr-TR" sz="1800" b="1" i="1" u="none"/>
            <a:t>Simetri / Düzen</a:t>
          </a:r>
          <a:endParaRPr lang="tr-TR" sz="1800"/>
        </a:p>
      </dgm:t>
    </dgm:pt>
    <dgm:pt modelId="{A72A0753-DDD8-4584-9411-B4D2201EA39D}" type="parTrans" cxnId="{A943B74C-C119-4385-96DF-8F7AB6F3A9DD}">
      <dgm:prSet/>
      <dgm:spPr/>
      <dgm:t>
        <a:bodyPr/>
        <a:lstStyle/>
        <a:p>
          <a:endParaRPr lang="tr-TR"/>
        </a:p>
      </dgm:t>
    </dgm:pt>
    <dgm:pt modelId="{73D7129F-0E40-4F57-BE4A-3A8ED8B284B2}" type="sibTrans" cxnId="{A943B74C-C119-4385-96DF-8F7AB6F3A9DD}">
      <dgm:prSet/>
      <dgm:spPr/>
      <dgm:t>
        <a:bodyPr/>
        <a:lstStyle/>
        <a:p>
          <a:endParaRPr lang="tr-TR"/>
        </a:p>
      </dgm:t>
    </dgm:pt>
    <dgm:pt modelId="{80D15163-70B5-473D-BD50-93C6BD8CF1C7}">
      <dgm:prSet custT="1"/>
      <dgm:spPr>
        <a:solidFill>
          <a:srgbClr val="628670">
            <a:alpha val="50000"/>
          </a:srgbClr>
        </a:solidFill>
      </dgm:spPr>
      <dgm:t>
        <a:bodyPr/>
        <a:lstStyle/>
        <a:p>
          <a:pPr algn="ctr"/>
          <a:r>
            <a:rPr lang="tr-TR" sz="1800" b="1" i="1"/>
            <a:t>Dini içerikli</a:t>
          </a:r>
          <a:endParaRPr lang="tr-TR" sz="1800" i="1"/>
        </a:p>
      </dgm:t>
    </dgm:pt>
    <dgm:pt modelId="{FE28321E-15CD-41C5-9BAC-C5BF34A05183}" type="sibTrans" cxnId="{C03A8F27-A820-4209-8DBB-B313C2C6C225}">
      <dgm:prSet/>
      <dgm:spPr/>
      <dgm:t>
        <a:bodyPr/>
        <a:lstStyle/>
        <a:p>
          <a:endParaRPr lang="tr-TR"/>
        </a:p>
      </dgm:t>
    </dgm:pt>
    <dgm:pt modelId="{F6686FFB-7E97-4424-B704-5542F98C9FFA}" type="parTrans" cxnId="{C03A8F27-A820-4209-8DBB-B313C2C6C225}">
      <dgm:prSet/>
      <dgm:spPr/>
      <dgm:t>
        <a:bodyPr/>
        <a:lstStyle/>
        <a:p>
          <a:endParaRPr lang="tr-TR"/>
        </a:p>
      </dgm:t>
    </dgm:pt>
    <dgm:pt modelId="{ACC93379-BD68-481F-822D-2E8B4EED4D9A}" type="pres">
      <dgm:prSet presAssocID="{E51F219F-63D7-4BFF-A07A-7FE36FB32533}" presName="composite" presStyleCnt="0">
        <dgm:presLayoutVars>
          <dgm:chMax val="1"/>
          <dgm:dir/>
          <dgm:resizeHandles val="exact"/>
        </dgm:presLayoutVars>
      </dgm:prSet>
      <dgm:spPr/>
    </dgm:pt>
    <dgm:pt modelId="{4BE06834-B6A2-49E9-91FA-AD7E574957F4}" type="pres">
      <dgm:prSet presAssocID="{E51F219F-63D7-4BFF-A07A-7FE36FB32533}" presName="radial" presStyleCnt="0">
        <dgm:presLayoutVars>
          <dgm:animLvl val="ctr"/>
        </dgm:presLayoutVars>
      </dgm:prSet>
      <dgm:spPr/>
    </dgm:pt>
    <dgm:pt modelId="{D09A2E59-99D8-4B47-B563-BC1B42AFFB88}" type="pres">
      <dgm:prSet presAssocID="{67626C50-40AC-4FD6-A9FB-EF59070E2DFA}" presName="centerShape" presStyleLbl="vennNode1" presStyleIdx="0" presStyleCnt="5" custScaleX="91187" custScaleY="85331" custLinFactNeighborX="45051" custLinFactNeighborY="29894"/>
      <dgm:spPr/>
    </dgm:pt>
    <dgm:pt modelId="{D18B5702-D40E-4134-8B63-3EB005E35E22}" type="pres">
      <dgm:prSet presAssocID="{004A4817-724B-4ADC-9938-D0197B36F29D}" presName="node" presStyleLbl="vennNode1" presStyleIdx="1" presStyleCnt="5" custScaleX="136617" custScaleY="132788" custRadScaleRad="79187" custRadScaleInc="3757">
        <dgm:presLayoutVars>
          <dgm:bulletEnabled val="1"/>
        </dgm:presLayoutVars>
      </dgm:prSet>
      <dgm:spPr/>
    </dgm:pt>
    <dgm:pt modelId="{F0BF53F9-295C-4CC4-99D7-8CCB838C8600}" type="pres">
      <dgm:prSet presAssocID="{15A6DF1E-F036-4DB2-8911-2BFDBE7A42C9}" presName="node" presStyleLbl="vennNode1" presStyleIdx="2" presStyleCnt="5" custScaleX="147547" custScaleY="136352" custRadScaleRad="153002" custRadScaleInc="-26776">
        <dgm:presLayoutVars>
          <dgm:bulletEnabled val="1"/>
        </dgm:presLayoutVars>
      </dgm:prSet>
      <dgm:spPr/>
    </dgm:pt>
    <dgm:pt modelId="{5BFD592E-D311-4745-86B4-E3A0FCE459CF}" type="pres">
      <dgm:prSet presAssocID="{4DEA98B5-08B9-4160-91D1-FF0BD74ED553}" presName="node" presStyleLbl="vennNode1" presStyleIdx="3" presStyleCnt="5" custScaleX="125690" custScaleY="124590" custRadScaleRad="94316" custRadScaleInc="53360">
        <dgm:presLayoutVars>
          <dgm:bulletEnabled val="1"/>
        </dgm:presLayoutVars>
      </dgm:prSet>
      <dgm:spPr/>
    </dgm:pt>
    <dgm:pt modelId="{13DFD064-4B69-4A69-90BB-4331B34911E3}" type="pres">
      <dgm:prSet presAssocID="{80D15163-70B5-473D-BD50-93C6BD8CF1C7}" presName="node" presStyleLbl="vennNode1" presStyleIdx="4" presStyleCnt="5" custScaleX="129519" custScaleY="132790" custRadScaleRad="132635" custRadScaleInc="26628">
        <dgm:presLayoutVars>
          <dgm:bulletEnabled val="1"/>
        </dgm:presLayoutVars>
      </dgm:prSet>
      <dgm:spPr/>
    </dgm:pt>
  </dgm:ptLst>
  <dgm:cxnLst>
    <dgm:cxn modelId="{C03A8F27-A820-4209-8DBB-B313C2C6C225}" srcId="{67626C50-40AC-4FD6-A9FB-EF59070E2DFA}" destId="{80D15163-70B5-473D-BD50-93C6BD8CF1C7}" srcOrd="3" destOrd="0" parTransId="{F6686FFB-7E97-4424-B704-5542F98C9FFA}" sibTransId="{FE28321E-15CD-41C5-9BAC-C5BF34A05183}"/>
    <dgm:cxn modelId="{67EFDB47-7E9D-4074-961E-429DE0A80E83}" type="presOf" srcId="{15A6DF1E-F036-4DB2-8911-2BFDBE7A42C9}" destId="{F0BF53F9-295C-4CC4-99D7-8CCB838C8600}" srcOrd="0" destOrd="0" presId="urn:microsoft.com/office/officeart/2005/8/layout/radial3"/>
    <dgm:cxn modelId="{A943B74C-C119-4385-96DF-8F7AB6F3A9DD}" srcId="{67626C50-40AC-4FD6-A9FB-EF59070E2DFA}" destId="{4DEA98B5-08B9-4160-91D1-FF0BD74ED553}" srcOrd="2" destOrd="0" parTransId="{A72A0753-DDD8-4584-9411-B4D2201EA39D}" sibTransId="{73D7129F-0E40-4F57-BE4A-3A8ED8B284B2}"/>
    <dgm:cxn modelId="{B350174E-0F8B-42B9-865F-A090CAAFE73C}" type="presOf" srcId="{67626C50-40AC-4FD6-A9FB-EF59070E2DFA}" destId="{D09A2E59-99D8-4B47-B563-BC1B42AFFB88}" srcOrd="0" destOrd="0" presId="urn:microsoft.com/office/officeart/2005/8/layout/radial3"/>
    <dgm:cxn modelId="{8AA5477A-2A82-4D31-9E60-D017BADB49CC}" srcId="{67626C50-40AC-4FD6-A9FB-EF59070E2DFA}" destId="{004A4817-724B-4ADC-9938-D0197B36F29D}" srcOrd="0" destOrd="0" parTransId="{19D2F393-0C27-4D0B-96A8-EBDF739B6370}" sibTransId="{D7CF1F83-0267-4BB5-82AC-B545008719C9}"/>
    <dgm:cxn modelId="{7E587C85-9DBF-400D-B9B3-20AB84D722CF}" type="presOf" srcId="{4DEA98B5-08B9-4160-91D1-FF0BD74ED553}" destId="{5BFD592E-D311-4745-86B4-E3A0FCE459CF}" srcOrd="0" destOrd="0" presId="urn:microsoft.com/office/officeart/2005/8/layout/radial3"/>
    <dgm:cxn modelId="{87831A86-7691-425B-9AA5-B06E8398F886}" type="presOf" srcId="{80D15163-70B5-473D-BD50-93C6BD8CF1C7}" destId="{13DFD064-4B69-4A69-90BB-4331B34911E3}" srcOrd="0" destOrd="0" presId="urn:microsoft.com/office/officeart/2005/8/layout/radial3"/>
    <dgm:cxn modelId="{8CFACB95-E5A3-429D-A058-82BB3BE0D59F}" srcId="{E51F219F-63D7-4BFF-A07A-7FE36FB32533}" destId="{67626C50-40AC-4FD6-A9FB-EF59070E2DFA}" srcOrd="0" destOrd="0" parTransId="{45523FF5-61ED-4E59-8D2D-E06B302BCB7A}" sibTransId="{E95E3C23-6E70-4E9E-97AF-90ACC639DDDB}"/>
    <dgm:cxn modelId="{561AB49A-9B1E-4DBB-A814-3EBBA95941C4}" srcId="{67626C50-40AC-4FD6-A9FB-EF59070E2DFA}" destId="{15A6DF1E-F036-4DB2-8911-2BFDBE7A42C9}" srcOrd="1" destOrd="0" parTransId="{14C5ABBA-6643-4C26-B7AE-E8FFB33598BC}" sibTransId="{EB356920-FC19-4036-9A63-5852DC112970}"/>
    <dgm:cxn modelId="{405874BC-9A37-4E4C-857E-AB970570BA8F}" type="presOf" srcId="{004A4817-724B-4ADC-9938-D0197B36F29D}" destId="{D18B5702-D40E-4134-8B63-3EB005E35E22}" srcOrd="0" destOrd="0" presId="urn:microsoft.com/office/officeart/2005/8/layout/radial3"/>
    <dgm:cxn modelId="{B2DD82BF-48D4-45ED-AFD9-B47046CC041E}" type="presOf" srcId="{E51F219F-63D7-4BFF-A07A-7FE36FB32533}" destId="{ACC93379-BD68-481F-822D-2E8B4EED4D9A}" srcOrd="0" destOrd="0" presId="urn:microsoft.com/office/officeart/2005/8/layout/radial3"/>
    <dgm:cxn modelId="{3AB591EC-9456-42D7-A77C-4ED379AD00BA}" type="presParOf" srcId="{ACC93379-BD68-481F-822D-2E8B4EED4D9A}" destId="{4BE06834-B6A2-49E9-91FA-AD7E574957F4}" srcOrd="0" destOrd="0" presId="urn:microsoft.com/office/officeart/2005/8/layout/radial3"/>
    <dgm:cxn modelId="{1E8C8D01-AC01-41BE-9A80-A40EC4CCDBC7}" type="presParOf" srcId="{4BE06834-B6A2-49E9-91FA-AD7E574957F4}" destId="{D09A2E59-99D8-4B47-B563-BC1B42AFFB88}" srcOrd="0" destOrd="0" presId="urn:microsoft.com/office/officeart/2005/8/layout/radial3"/>
    <dgm:cxn modelId="{ECF08DCE-194B-4C8F-AD1B-8EC92ED037D6}" type="presParOf" srcId="{4BE06834-B6A2-49E9-91FA-AD7E574957F4}" destId="{D18B5702-D40E-4134-8B63-3EB005E35E22}" srcOrd="1" destOrd="0" presId="urn:microsoft.com/office/officeart/2005/8/layout/radial3"/>
    <dgm:cxn modelId="{9A07DD25-869C-4BD9-9CA8-8C1180D3EBE6}" type="presParOf" srcId="{4BE06834-B6A2-49E9-91FA-AD7E574957F4}" destId="{F0BF53F9-295C-4CC4-99D7-8CCB838C8600}" srcOrd="2" destOrd="0" presId="urn:microsoft.com/office/officeart/2005/8/layout/radial3"/>
    <dgm:cxn modelId="{68645782-F448-4780-BFC4-B95A1F0CAA88}" type="presParOf" srcId="{4BE06834-B6A2-49E9-91FA-AD7E574957F4}" destId="{5BFD592E-D311-4745-86B4-E3A0FCE459CF}" srcOrd="3" destOrd="0" presId="urn:microsoft.com/office/officeart/2005/8/layout/radial3"/>
    <dgm:cxn modelId="{327193C6-BB52-41DA-9C0D-30FA2E0C6C7A}" type="presParOf" srcId="{4BE06834-B6A2-49E9-91FA-AD7E574957F4}" destId="{13DFD064-4B69-4A69-90BB-4331B34911E3}"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6DB082-EF41-443B-AF30-7116F6E42342}" type="doc">
      <dgm:prSet loTypeId="urn:microsoft.com/office/officeart/2005/8/layout/radial3" loCatId="relationship" qsTypeId="urn:microsoft.com/office/officeart/2005/8/quickstyle/simple1" qsCatId="simple" csTypeId="urn:microsoft.com/office/officeart/2005/8/colors/accent6_2" csCatId="accent6" phldr="1"/>
      <dgm:spPr/>
      <dgm:t>
        <a:bodyPr/>
        <a:lstStyle/>
        <a:p>
          <a:endParaRPr lang="tr-TR"/>
        </a:p>
      </dgm:t>
    </dgm:pt>
    <dgm:pt modelId="{A48A9308-52A4-4029-9879-0AFF3019A616}">
      <dgm:prSet phldrT="[Metin]"/>
      <dgm:spPr>
        <a:ln>
          <a:solidFill>
            <a:srgbClr val="628670"/>
          </a:solidFill>
        </a:ln>
      </dgm:spPr>
      <dgm:t>
        <a:bodyPr/>
        <a:lstStyle/>
        <a:p>
          <a:r>
            <a:rPr lang="tr-TR" b="0" i="1">
              <a:solidFill>
                <a:srgbClr val="628670"/>
              </a:solidFill>
            </a:rPr>
            <a:t>En Sık Görülen Kompulsiyonlar</a:t>
          </a:r>
        </a:p>
      </dgm:t>
    </dgm:pt>
    <dgm:pt modelId="{227B390E-F50D-491B-876B-71716425D737}" type="parTrans" cxnId="{A09167AB-3A33-4E6F-B653-F2903C368338}">
      <dgm:prSet/>
      <dgm:spPr/>
      <dgm:t>
        <a:bodyPr/>
        <a:lstStyle/>
        <a:p>
          <a:endParaRPr lang="tr-TR"/>
        </a:p>
      </dgm:t>
    </dgm:pt>
    <dgm:pt modelId="{D66CF1C8-5970-40A4-BD19-0D796B710AB8}" type="sibTrans" cxnId="{A09167AB-3A33-4E6F-B653-F2903C368338}">
      <dgm:prSet/>
      <dgm:spPr/>
      <dgm:t>
        <a:bodyPr/>
        <a:lstStyle/>
        <a:p>
          <a:endParaRPr lang="tr-TR"/>
        </a:p>
      </dgm:t>
    </dgm:pt>
    <dgm:pt modelId="{7DC3FBFD-4C1D-4A73-A304-0FB44CDA3509}">
      <dgm:prSet phldrT="[Metin]" custT="1"/>
      <dgm:spPr>
        <a:ln>
          <a:solidFill>
            <a:srgbClr val="628670"/>
          </a:solidFill>
        </a:ln>
      </dgm:spPr>
      <dgm:t>
        <a:bodyPr/>
        <a:lstStyle/>
        <a:p>
          <a:r>
            <a:rPr lang="tr-TR" sz="1800" b="1" i="1" u="none">
              <a:solidFill>
                <a:schemeClr val="tx1">
                  <a:lumMod val="85000"/>
                </a:schemeClr>
              </a:solidFill>
            </a:rPr>
            <a:t>Yıkama</a:t>
          </a:r>
          <a:endParaRPr lang="tr-TR" sz="1800" b="1" i="1">
            <a:solidFill>
              <a:schemeClr val="tx1">
                <a:lumMod val="85000"/>
              </a:schemeClr>
            </a:solidFill>
          </a:endParaRPr>
        </a:p>
      </dgm:t>
    </dgm:pt>
    <dgm:pt modelId="{BD3A704E-9334-4989-938D-69E42EAF0860}" type="parTrans" cxnId="{1662E7BB-C6E5-4323-9582-8C148C739485}">
      <dgm:prSet/>
      <dgm:spPr/>
      <dgm:t>
        <a:bodyPr/>
        <a:lstStyle/>
        <a:p>
          <a:endParaRPr lang="tr-TR"/>
        </a:p>
      </dgm:t>
    </dgm:pt>
    <dgm:pt modelId="{226F0466-4E65-450B-8C18-B15F999FFA02}" type="sibTrans" cxnId="{1662E7BB-C6E5-4323-9582-8C148C739485}">
      <dgm:prSet/>
      <dgm:spPr/>
      <dgm:t>
        <a:bodyPr/>
        <a:lstStyle/>
        <a:p>
          <a:endParaRPr lang="tr-TR"/>
        </a:p>
      </dgm:t>
    </dgm:pt>
    <dgm:pt modelId="{81EFC4CC-F5D2-4FF0-A257-089D4D3E6452}">
      <dgm:prSet phldrT="[Metin]" custT="1"/>
      <dgm:spPr>
        <a:ln>
          <a:solidFill>
            <a:srgbClr val="628670"/>
          </a:solidFill>
        </a:ln>
      </dgm:spPr>
      <dgm:t>
        <a:bodyPr/>
        <a:lstStyle/>
        <a:p>
          <a:pPr>
            <a:buFont typeface="Arial" panose="020B0604020202020204" pitchFamily="34" charset="0"/>
            <a:buChar char="•"/>
          </a:pPr>
          <a:r>
            <a:rPr lang="fi-FI" sz="1800" b="1" i="1" u="none">
              <a:solidFill>
                <a:schemeClr val="tx1">
                  <a:lumMod val="85000"/>
                </a:schemeClr>
              </a:solidFill>
            </a:rPr>
            <a:t>Sorma  veya onay</a:t>
          </a:r>
          <a:r>
            <a:rPr lang="tr-TR" sz="1800" b="1" i="1" u="none">
              <a:solidFill>
                <a:schemeClr val="tx1">
                  <a:lumMod val="85000"/>
                </a:schemeClr>
              </a:solidFill>
            </a:rPr>
            <a:t> alma</a:t>
          </a:r>
          <a:endParaRPr lang="tr-TR" sz="1800" b="1" i="1">
            <a:solidFill>
              <a:schemeClr val="tx1">
                <a:lumMod val="85000"/>
              </a:schemeClr>
            </a:solidFill>
          </a:endParaRPr>
        </a:p>
      </dgm:t>
    </dgm:pt>
    <dgm:pt modelId="{485F267E-1A1F-46DC-8DF7-15B3A6358A8E}" type="parTrans" cxnId="{F639C2F0-B99C-4C04-B463-49D66B6A03EA}">
      <dgm:prSet/>
      <dgm:spPr/>
      <dgm:t>
        <a:bodyPr/>
        <a:lstStyle/>
        <a:p>
          <a:endParaRPr lang="tr-TR"/>
        </a:p>
      </dgm:t>
    </dgm:pt>
    <dgm:pt modelId="{C59466A4-1B06-4BA5-A6E8-710BCA5AC3BC}" type="sibTrans" cxnId="{F639C2F0-B99C-4C04-B463-49D66B6A03EA}">
      <dgm:prSet/>
      <dgm:spPr/>
      <dgm:t>
        <a:bodyPr/>
        <a:lstStyle/>
        <a:p>
          <a:endParaRPr lang="tr-TR"/>
        </a:p>
      </dgm:t>
    </dgm:pt>
    <dgm:pt modelId="{F459424D-128F-4F7E-9B6D-DB2B99ADACBA}">
      <dgm:prSet phldrT="[Metin]" custT="1"/>
      <dgm:spPr>
        <a:ln>
          <a:solidFill>
            <a:srgbClr val="628670"/>
          </a:solidFill>
        </a:ln>
      </dgm:spPr>
      <dgm:t>
        <a:bodyPr/>
        <a:lstStyle/>
        <a:p>
          <a:pPr>
            <a:buFont typeface="Arial" panose="020B0604020202020204" pitchFamily="34" charset="0"/>
            <a:buChar char="•"/>
          </a:pPr>
          <a:r>
            <a:rPr lang="tr-TR" sz="1800" b="1" i="1" u="none">
              <a:solidFill>
                <a:schemeClr val="tx1">
                  <a:lumMod val="85000"/>
                </a:schemeClr>
              </a:solidFill>
            </a:rPr>
            <a:t>Kontrol etme</a:t>
          </a:r>
          <a:endParaRPr lang="tr-TR" sz="1800" b="1" i="1">
            <a:solidFill>
              <a:schemeClr val="tx1">
                <a:lumMod val="85000"/>
              </a:schemeClr>
            </a:solidFill>
          </a:endParaRPr>
        </a:p>
      </dgm:t>
    </dgm:pt>
    <dgm:pt modelId="{82B22BB3-4A99-46FF-91E3-E81026873E85}" type="parTrans" cxnId="{46CDA1AB-97DD-4BD8-B7DC-1ACB85E8A980}">
      <dgm:prSet/>
      <dgm:spPr/>
      <dgm:t>
        <a:bodyPr/>
        <a:lstStyle/>
        <a:p>
          <a:endParaRPr lang="tr-TR"/>
        </a:p>
      </dgm:t>
    </dgm:pt>
    <dgm:pt modelId="{713760F9-D91B-43ED-928F-474DDAD1CA2B}" type="sibTrans" cxnId="{46CDA1AB-97DD-4BD8-B7DC-1ACB85E8A980}">
      <dgm:prSet/>
      <dgm:spPr/>
      <dgm:t>
        <a:bodyPr/>
        <a:lstStyle/>
        <a:p>
          <a:endParaRPr lang="tr-TR"/>
        </a:p>
      </dgm:t>
    </dgm:pt>
    <dgm:pt modelId="{2DEFA2B6-6076-4452-8751-F8E5BC617B05}">
      <dgm:prSet phldrT="[Metin]" custT="1"/>
      <dgm:spPr>
        <a:ln>
          <a:solidFill>
            <a:srgbClr val="628670"/>
          </a:solidFill>
        </a:ln>
      </dgm:spPr>
      <dgm:t>
        <a:bodyPr/>
        <a:lstStyle/>
        <a:p>
          <a:r>
            <a:rPr lang="tr-TR" sz="1800" b="1" i="1">
              <a:solidFill>
                <a:schemeClr val="tx1">
                  <a:lumMod val="85000"/>
                </a:schemeClr>
              </a:solidFill>
            </a:rPr>
            <a:t>Sayma</a:t>
          </a:r>
        </a:p>
      </dgm:t>
    </dgm:pt>
    <dgm:pt modelId="{D887C9EF-3557-4F4E-938C-AD0C7AD07CF6}" type="parTrans" cxnId="{40166F4A-2810-468A-A6E4-E9251197B2B9}">
      <dgm:prSet/>
      <dgm:spPr/>
      <dgm:t>
        <a:bodyPr/>
        <a:lstStyle/>
        <a:p>
          <a:endParaRPr lang="tr-TR"/>
        </a:p>
      </dgm:t>
    </dgm:pt>
    <dgm:pt modelId="{F978F296-8EE0-4D42-9F37-E5C29F8771AA}" type="sibTrans" cxnId="{40166F4A-2810-468A-A6E4-E9251197B2B9}">
      <dgm:prSet/>
      <dgm:spPr/>
      <dgm:t>
        <a:bodyPr/>
        <a:lstStyle/>
        <a:p>
          <a:endParaRPr lang="tr-TR"/>
        </a:p>
      </dgm:t>
    </dgm:pt>
    <dgm:pt modelId="{6F1A5BEE-B17A-41E2-8DE9-DCC41E0975FF}">
      <dgm:prSet custT="1"/>
      <dgm:spPr>
        <a:ln>
          <a:solidFill>
            <a:srgbClr val="628670"/>
          </a:solidFill>
        </a:ln>
      </dgm:spPr>
      <dgm:t>
        <a:bodyPr/>
        <a:lstStyle/>
        <a:p>
          <a:r>
            <a:rPr lang="tr-TR" sz="1800" b="1" i="1">
              <a:solidFill>
                <a:schemeClr val="tx1">
                  <a:lumMod val="85000"/>
                </a:schemeClr>
              </a:solidFill>
            </a:rPr>
            <a:t>Temizlik</a:t>
          </a:r>
        </a:p>
      </dgm:t>
    </dgm:pt>
    <dgm:pt modelId="{AB07345C-1D2D-4AE5-86DA-783EC1A88E91}" type="parTrans" cxnId="{C83FA6C8-4947-448E-B0C6-D4FC45D96BE7}">
      <dgm:prSet/>
      <dgm:spPr/>
      <dgm:t>
        <a:bodyPr/>
        <a:lstStyle/>
        <a:p>
          <a:endParaRPr lang="tr-TR"/>
        </a:p>
      </dgm:t>
    </dgm:pt>
    <dgm:pt modelId="{B9C401A6-FB7D-4795-8EC3-98E672AE9E3F}" type="sibTrans" cxnId="{C83FA6C8-4947-448E-B0C6-D4FC45D96BE7}">
      <dgm:prSet/>
      <dgm:spPr/>
      <dgm:t>
        <a:bodyPr/>
        <a:lstStyle/>
        <a:p>
          <a:endParaRPr lang="tr-TR"/>
        </a:p>
      </dgm:t>
    </dgm:pt>
    <dgm:pt modelId="{19D2C508-2F38-4B00-B08E-43E4E41F67E9}">
      <dgm:prSet custT="1"/>
      <dgm:spPr>
        <a:ln>
          <a:solidFill>
            <a:srgbClr val="628670"/>
          </a:solidFill>
        </a:ln>
      </dgm:spPr>
      <dgm:t>
        <a:bodyPr/>
        <a:lstStyle/>
        <a:p>
          <a:r>
            <a:rPr lang="tr-TR" sz="1800" b="1" i="1">
              <a:solidFill>
                <a:schemeClr val="tx1">
                  <a:lumMod val="85000"/>
                </a:schemeClr>
              </a:solidFill>
            </a:rPr>
            <a:t>Dokunma</a:t>
          </a:r>
        </a:p>
      </dgm:t>
    </dgm:pt>
    <dgm:pt modelId="{EBFE79DB-7B23-4739-84A9-25E5D9397499}" type="parTrans" cxnId="{B60F9D97-AEB8-4988-AA3B-3DD540FF6333}">
      <dgm:prSet/>
      <dgm:spPr/>
      <dgm:t>
        <a:bodyPr/>
        <a:lstStyle/>
        <a:p>
          <a:endParaRPr lang="tr-TR"/>
        </a:p>
      </dgm:t>
    </dgm:pt>
    <dgm:pt modelId="{2BFFBA98-5995-4616-9FE0-194C596AF767}" type="sibTrans" cxnId="{B60F9D97-AEB8-4988-AA3B-3DD540FF6333}">
      <dgm:prSet/>
      <dgm:spPr/>
      <dgm:t>
        <a:bodyPr/>
        <a:lstStyle/>
        <a:p>
          <a:endParaRPr lang="tr-TR"/>
        </a:p>
      </dgm:t>
    </dgm:pt>
    <dgm:pt modelId="{CE54AFEE-79F8-4ADA-9339-A7F220EA6A98}">
      <dgm:prSet custT="1"/>
      <dgm:spPr>
        <a:ln>
          <a:solidFill>
            <a:srgbClr val="628670"/>
          </a:solidFill>
        </a:ln>
      </dgm:spPr>
      <dgm:t>
        <a:bodyPr/>
        <a:lstStyle/>
        <a:p>
          <a:r>
            <a:rPr lang="tr-TR" sz="1800" b="1" i="1">
              <a:solidFill>
                <a:schemeClr val="tx1">
                  <a:lumMod val="85000"/>
                </a:schemeClr>
              </a:solidFill>
            </a:rPr>
            <a:t>Biriktirme/Saklama</a:t>
          </a:r>
        </a:p>
      </dgm:t>
    </dgm:pt>
    <dgm:pt modelId="{862522BD-ABCD-4A8B-9F4B-864784CFC250}" type="parTrans" cxnId="{DF5CDF7C-316D-4414-AE05-33A07429588A}">
      <dgm:prSet/>
      <dgm:spPr/>
      <dgm:t>
        <a:bodyPr/>
        <a:lstStyle/>
        <a:p>
          <a:endParaRPr lang="tr-TR"/>
        </a:p>
      </dgm:t>
    </dgm:pt>
    <dgm:pt modelId="{FC332D39-1097-4EB0-B0D8-8526B2F95CFA}" type="sibTrans" cxnId="{DF5CDF7C-316D-4414-AE05-33A07429588A}">
      <dgm:prSet/>
      <dgm:spPr/>
      <dgm:t>
        <a:bodyPr/>
        <a:lstStyle/>
        <a:p>
          <a:endParaRPr lang="tr-TR"/>
        </a:p>
      </dgm:t>
    </dgm:pt>
    <dgm:pt modelId="{43A30CFF-49A2-421C-B29E-A6C08A353C50}" type="pres">
      <dgm:prSet presAssocID="{6A6DB082-EF41-443B-AF30-7116F6E42342}" presName="composite" presStyleCnt="0">
        <dgm:presLayoutVars>
          <dgm:chMax val="1"/>
          <dgm:dir/>
          <dgm:resizeHandles val="exact"/>
        </dgm:presLayoutVars>
      </dgm:prSet>
      <dgm:spPr/>
    </dgm:pt>
    <dgm:pt modelId="{97047A8F-E29C-4811-9F92-163D4B67EDBD}" type="pres">
      <dgm:prSet presAssocID="{6A6DB082-EF41-443B-AF30-7116F6E42342}" presName="radial" presStyleCnt="0">
        <dgm:presLayoutVars>
          <dgm:animLvl val="ctr"/>
        </dgm:presLayoutVars>
      </dgm:prSet>
      <dgm:spPr/>
    </dgm:pt>
    <dgm:pt modelId="{972C485A-77F4-4FAF-A841-993C9536A584}" type="pres">
      <dgm:prSet presAssocID="{A48A9308-52A4-4029-9879-0AFF3019A616}" presName="centerShape" presStyleLbl="vennNode1" presStyleIdx="0" presStyleCnt="8"/>
      <dgm:spPr/>
    </dgm:pt>
    <dgm:pt modelId="{03301EBB-FF52-4EFA-AB6A-3B7ABDF54187}" type="pres">
      <dgm:prSet presAssocID="{7DC3FBFD-4C1D-4A73-A304-0FB44CDA3509}" presName="node" presStyleLbl="vennNode1" presStyleIdx="1" presStyleCnt="8">
        <dgm:presLayoutVars>
          <dgm:bulletEnabled val="1"/>
        </dgm:presLayoutVars>
      </dgm:prSet>
      <dgm:spPr/>
    </dgm:pt>
    <dgm:pt modelId="{16CA024C-A306-482F-B143-40119FBA0498}" type="pres">
      <dgm:prSet presAssocID="{81EFC4CC-F5D2-4FF0-A257-089D4D3E6452}" presName="node" presStyleLbl="vennNode1" presStyleIdx="2" presStyleCnt="8">
        <dgm:presLayoutVars>
          <dgm:bulletEnabled val="1"/>
        </dgm:presLayoutVars>
      </dgm:prSet>
      <dgm:spPr/>
    </dgm:pt>
    <dgm:pt modelId="{02A393B3-78E4-4A7D-859F-FA0E1DBD5C15}" type="pres">
      <dgm:prSet presAssocID="{F459424D-128F-4F7E-9B6D-DB2B99ADACBA}" presName="node" presStyleLbl="vennNode1" presStyleIdx="3" presStyleCnt="8">
        <dgm:presLayoutVars>
          <dgm:bulletEnabled val="1"/>
        </dgm:presLayoutVars>
      </dgm:prSet>
      <dgm:spPr/>
    </dgm:pt>
    <dgm:pt modelId="{26701907-A24D-44A9-A072-86E00FD42A48}" type="pres">
      <dgm:prSet presAssocID="{6F1A5BEE-B17A-41E2-8DE9-DCC41E0975FF}" presName="node" presStyleLbl="vennNode1" presStyleIdx="4" presStyleCnt="8">
        <dgm:presLayoutVars>
          <dgm:bulletEnabled val="1"/>
        </dgm:presLayoutVars>
      </dgm:prSet>
      <dgm:spPr/>
    </dgm:pt>
    <dgm:pt modelId="{FF2CA87F-7099-4EA5-8546-675737BD4FD3}" type="pres">
      <dgm:prSet presAssocID="{19D2C508-2F38-4B00-B08E-43E4E41F67E9}" presName="node" presStyleLbl="vennNode1" presStyleIdx="5" presStyleCnt="8">
        <dgm:presLayoutVars>
          <dgm:bulletEnabled val="1"/>
        </dgm:presLayoutVars>
      </dgm:prSet>
      <dgm:spPr/>
    </dgm:pt>
    <dgm:pt modelId="{CBE8B48D-9996-4A6B-AC40-ABBDB564C47D}" type="pres">
      <dgm:prSet presAssocID="{CE54AFEE-79F8-4ADA-9339-A7F220EA6A98}" presName="node" presStyleLbl="vennNode1" presStyleIdx="6" presStyleCnt="8">
        <dgm:presLayoutVars>
          <dgm:bulletEnabled val="1"/>
        </dgm:presLayoutVars>
      </dgm:prSet>
      <dgm:spPr/>
    </dgm:pt>
    <dgm:pt modelId="{BFEFD993-1A37-4158-935C-8794AB034237}" type="pres">
      <dgm:prSet presAssocID="{2DEFA2B6-6076-4452-8751-F8E5BC617B05}" presName="node" presStyleLbl="vennNode1" presStyleIdx="7" presStyleCnt="8">
        <dgm:presLayoutVars>
          <dgm:bulletEnabled val="1"/>
        </dgm:presLayoutVars>
      </dgm:prSet>
      <dgm:spPr/>
    </dgm:pt>
  </dgm:ptLst>
  <dgm:cxnLst>
    <dgm:cxn modelId="{BF187216-3B42-4347-9DAA-FB76FF1F4EB9}" type="presOf" srcId="{A48A9308-52A4-4029-9879-0AFF3019A616}" destId="{972C485A-77F4-4FAF-A841-993C9536A584}" srcOrd="0" destOrd="0" presId="urn:microsoft.com/office/officeart/2005/8/layout/radial3"/>
    <dgm:cxn modelId="{EE337725-4691-470D-ABF8-8ABE025AB8F3}" type="presOf" srcId="{2DEFA2B6-6076-4452-8751-F8E5BC617B05}" destId="{BFEFD993-1A37-4158-935C-8794AB034237}" srcOrd="0" destOrd="0" presId="urn:microsoft.com/office/officeart/2005/8/layout/radial3"/>
    <dgm:cxn modelId="{1D63A435-FDC5-4E3C-9247-56491263ADBC}" type="presOf" srcId="{F459424D-128F-4F7E-9B6D-DB2B99ADACBA}" destId="{02A393B3-78E4-4A7D-859F-FA0E1DBD5C15}" srcOrd="0" destOrd="0" presId="urn:microsoft.com/office/officeart/2005/8/layout/radial3"/>
    <dgm:cxn modelId="{17A8F569-8220-4E1E-98FE-2987A87FB025}" type="presOf" srcId="{CE54AFEE-79F8-4ADA-9339-A7F220EA6A98}" destId="{CBE8B48D-9996-4A6B-AC40-ABBDB564C47D}" srcOrd="0" destOrd="0" presId="urn:microsoft.com/office/officeart/2005/8/layout/radial3"/>
    <dgm:cxn modelId="{40166F4A-2810-468A-A6E4-E9251197B2B9}" srcId="{A48A9308-52A4-4029-9879-0AFF3019A616}" destId="{2DEFA2B6-6076-4452-8751-F8E5BC617B05}" srcOrd="6" destOrd="0" parTransId="{D887C9EF-3557-4F4E-938C-AD0C7AD07CF6}" sibTransId="{F978F296-8EE0-4D42-9F37-E5C29F8771AA}"/>
    <dgm:cxn modelId="{C36D5252-FD3E-42F4-87BA-F085EF4CAD32}" type="presOf" srcId="{19D2C508-2F38-4B00-B08E-43E4E41F67E9}" destId="{FF2CA87F-7099-4EA5-8546-675737BD4FD3}" srcOrd="0" destOrd="0" presId="urn:microsoft.com/office/officeart/2005/8/layout/radial3"/>
    <dgm:cxn modelId="{C7E7FD5A-6458-43E9-A53D-880A9DA66631}" type="presOf" srcId="{6F1A5BEE-B17A-41E2-8DE9-DCC41E0975FF}" destId="{26701907-A24D-44A9-A072-86E00FD42A48}" srcOrd="0" destOrd="0" presId="urn:microsoft.com/office/officeart/2005/8/layout/radial3"/>
    <dgm:cxn modelId="{9C73677C-BC2F-40E7-B441-5DFD04D725BC}" type="presOf" srcId="{81EFC4CC-F5D2-4FF0-A257-089D4D3E6452}" destId="{16CA024C-A306-482F-B143-40119FBA0498}" srcOrd="0" destOrd="0" presId="urn:microsoft.com/office/officeart/2005/8/layout/radial3"/>
    <dgm:cxn modelId="{DF5CDF7C-316D-4414-AE05-33A07429588A}" srcId="{A48A9308-52A4-4029-9879-0AFF3019A616}" destId="{CE54AFEE-79F8-4ADA-9339-A7F220EA6A98}" srcOrd="5" destOrd="0" parTransId="{862522BD-ABCD-4A8B-9F4B-864784CFC250}" sibTransId="{FC332D39-1097-4EB0-B0D8-8526B2F95CFA}"/>
    <dgm:cxn modelId="{B60F9D97-AEB8-4988-AA3B-3DD540FF6333}" srcId="{A48A9308-52A4-4029-9879-0AFF3019A616}" destId="{19D2C508-2F38-4B00-B08E-43E4E41F67E9}" srcOrd="4" destOrd="0" parTransId="{EBFE79DB-7B23-4739-84A9-25E5D9397499}" sibTransId="{2BFFBA98-5995-4616-9FE0-194C596AF767}"/>
    <dgm:cxn modelId="{A09167AB-3A33-4E6F-B653-F2903C368338}" srcId="{6A6DB082-EF41-443B-AF30-7116F6E42342}" destId="{A48A9308-52A4-4029-9879-0AFF3019A616}" srcOrd="0" destOrd="0" parTransId="{227B390E-F50D-491B-876B-71716425D737}" sibTransId="{D66CF1C8-5970-40A4-BD19-0D796B710AB8}"/>
    <dgm:cxn modelId="{46CDA1AB-97DD-4BD8-B7DC-1ACB85E8A980}" srcId="{A48A9308-52A4-4029-9879-0AFF3019A616}" destId="{F459424D-128F-4F7E-9B6D-DB2B99ADACBA}" srcOrd="2" destOrd="0" parTransId="{82B22BB3-4A99-46FF-91E3-E81026873E85}" sibTransId="{713760F9-D91B-43ED-928F-474DDAD1CA2B}"/>
    <dgm:cxn modelId="{31AD24B2-1011-45C5-AF55-31CF98E708B4}" type="presOf" srcId="{6A6DB082-EF41-443B-AF30-7116F6E42342}" destId="{43A30CFF-49A2-421C-B29E-A6C08A353C50}" srcOrd="0" destOrd="0" presId="urn:microsoft.com/office/officeart/2005/8/layout/radial3"/>
    <dgm:cxn modelId="{1662E7BB-C6E5-4323-9582-8C148C739485}" srcId="{A48A9308-52A4-4029-9879-0AFF3019A616}" destId="{7DC3FBFD-4C1D-4A73-A304-0FB44CDA3509}" srcOrd="0" destOrd="0" parTransId="{BD3A704E-9334-4989-938D-69E42EAF0860}" sibTransId="{226F0466-4E65-450B-8C18-B15F999FFA02}"/>
    <dgm:cxn modelId="{C83FA6C8-4947-448E-B0C6-D4FC45D96BE7}" srcId="{A48A9308-52A4-4029-9879-0AFF3019A616}" destId="{6F1A5BEE-B17A-41E2-8DE9-DCC41E0975FF}" srcOrd="3" destOrd="0" parTransId="{AB07345C-1D2D-4AE5-86DA-783EC1A88E91}" sibTransId="{B9C401A6-FB7D-4795-8EC3-98E672AE9E3F}"/>
    <dgm:cxn modelId="{6BE429DB-8E24-420F-8161-790425824351}" type="presOf" srcId="{7DC3FBFD-4C1D-4A73-A304-0FB44CDA3509}" destId="{03301EBB-FF52-4EFA-AB6A-3B7ABDF54187}" srcOrd="0" destOrd="0" presId="urn:microsoft.com/office/officeart/2005/8/layout/radial3"/>
    <dgm:cxn modelId="{F639C2F0-B99C-4C04-B463-49D66B6A03EA}" srcId="{A48A9308-52A4-4029-9879-0AFF3019A616}" destId="{81EFC4CC-F5D2-4FF0-A257-089D4D3E6452}" srcOrd="1" destOrd="0" parTransId="{485F267E-1A1F-46DC-8DF7-15B3A6358A8E}" sibTransId="{C59466A4-1B06-4BA5-A6E8-710BCA5AC3BC}"/>
    <dgm:cxn modelId="{80834DC4-DFF6-459B-B237-6C92905866E7}" type="presParOf" srcId="{43A30CFF-49A2-421C-B29E-A6C08A353C50}" destId="{97047A8F-E29C-4811-9F92-163D4B67EDBD}" srcOrd="0" destOrd="0" presId="urn:microsoft.com/office/officeart/2005/8/layout/radial3"/>
    <dgm:cxn modelId="{B1431679-7BC1-4127-9677-3C99592A6BD4}" type="presParOf" srcId="{97047A8F-E29C-4811-9F92-163D4B67EDBD}" destId="{972C485A-77F4-4FAF-A841-993C9536A584}" srcOrd="0" destOrd="0" presId="urn:microsoft.com/office/officeart/2005/8/layout/radial3"/>
    <dgm:cxn modelId="{31D6D6FE-699A-476C-A00D-9FE7A125EA7E}" type="presParOf" srcId="{97047A8F-E29C-4811-9F92-163D4B67EDBD}" destId="{03301EBB-FF52-4EFA-AB6A-3B7ABDF54187}" srcOrd="1" destOrd="0" presId="urn:microsoft.com/office/officeart/2005/8/layout/radial3"/>
    <dgm:cxn modelId="{E36C1337-632C-41BC-B9CC-051BAF2C8B45}" type="presParOf" srcId="{97047A8F-E29C-4811-9F92-163D4B67EDBD}" destId="{16CA024C-A306-482F-B143-40119FBA0498}" srcOrd="2" destOrd="0" presId="urn:microsoft.com/office/officeart/2005/8/layout/radial3"/>
    <dgm:cxn modelId="{772BECDF-C563-49F8-9E1F-BEE49C015049}" type="presParOf" srcId="{97047A8F-E29C-4811-9F92-163D4B67EDBD}" destId="{02A393B3-78E4-4A7D-859F-FA0E1DBD5C15}" srcOrd="3" destOrd="0" presId="urn:microsoft.com/office/officeart/2005/8/layout/radial3"/>
    <dgm:cxn modelId="{BB8D7943-BFCC-4429-97D6-536F9690D50D}" type="presParOf" srcId="{97047A8F-E29C-4811-9F92-163D4B67EDBD}" destId="{26701907-A24D-44A9-A072-86E00FD42A48}" srcOrd="4" destOrd="0" presId="urn:microsoft.com/office/officeart/2005/8/layout/radial3"/>
    <dgm:cxn modelId="{D4CAD79E-2934-4A30-BDF8-B7B909316762}" type="presParOf" srcId="{97047A8F-E29C-4811-9F92-163D4B67EDBD}" destId="{FF2CA87F-7099-4EA5-8546-675737BD4FD3}" srcOrd="5" destOrd="0" presId="urn:microsoft.com/office/officeart/2005/8/layout/radial3"/>
    <dgm:cxn modelId="{79C0B014-5C30-4A02-91E7-C59294AAB199}" type="presParOf" srcId="{97047A8F-E29C-4811-9F92-163D4B67EDBD}" destId="{CBE8B48D-9996-4A6B-AC40-ABBDB564C47D}" srcOrd="6" destOrd="0" presId="urn:microsoft.com/office/officeart/2005/8/layout/radial3"/>
    <dgm:cxn modelId="{86C66AAB-5B2F-4C93-BEB4-C56E4E80CEE2}" type="presParOf" srcId="{97047A8F-E29C-4811-9F92-163D4B67EDBD}" destId="{BFEFD993-1A37-4158-935C-8794AB034237}" srcOrd="7"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D5D7C4-85F4-4AAC-9BA2-F7A6913A5D63}">
      <dsp:nvSpPr>
        <dsp:cNvPr id="0" name=""/>
        <dsp:cNvSpPr/>
      </dsp:nvSpPr>
      <dsp:spPr>
        <a:xfrm>
          <a:off x="0" y="167616"/>
          <a:ext cx="5098256" cy="835379"/>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a:t>Yaşam boyu yaygınlığı toplumda yaklaşık %2.5 </a:t>
          </a:r>
          <a:endParaRPr lang="en-US" sz="2100" kern="1200"/>
        </a:p>
      </dsp:txBody>
      <dsp:txXfrm>
        <a:off x="40780" y="208396"/>
        <a:ext cx="5016696" cy="753819"/>
      </dsp:txXfrm>
    </dsp:sp>
    <dsp:sp modelId="{B72ADC3C-0CD7-4081-8240-139CF5C03692}">
      <dsp:nvSpPr>
        <dsp:cNvPr id="0" name=""/>
        <dsp:cNvSpPr/>
      </dsp:nvSpPr>
      <dsp:spPr>
        <a:xfrm>
          <a:off x="0" y="1063476"/>
          <a:ext cx="5098256" cy="835379"/>
        </a:xfrm>
        <a:prstGeom prst="roundRect">
          <a:avLst/>
        </a:prstGeom>
        <a:gradFill rotWithShape="0">
          <a:gsLst>
            <a:gs pos="0">
              <a:schemeClr val="accent2">
                <a:hueOff val="563571"/>
                <a:satOff val="-4032"/>
                <a:lumOff val="-235"/>
                <a:alphaOff val="0"/>
                <a:shade val="85000"/>
                <a:satMod val="130000"/>
              </a:schemeClr>
            </a:gs>
            <a:gs pos="34000">
              <a:schemeClr val="accent2">
                <a:hueOff val="563571"/>
                <a:satOff val="-4032"/>
                <a:lumOff val="-235"/>
                <a:alphaOff val="0"/>
                <a:shade val="87000"/>
                <a:satMod val="125000"/>
              </a:schemeClr>
            </a:gs>
            <a:gs pos="70000">
              <a:schemeClr val="accent2">
                <a:hueOff val="563571"/>
                <a:satOff val="-4032"/>
                <a:lumOff val="-235"/>
                <a:alphaOff val="0"/>
                <a:tint val="100000"/>
                <a:shade val="90000"/>
                <a:satMod val="130000"/>
              </a:schemeClr>
            </a:gs>
            <a:gs pos="100000">
              <a:schemeClr val="accent2">
                <a:hueOff val="563571"/>
                <a:satOff val="-4032"/>
                <a:lumOff val="-235"/>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a:t>Ayaktan psikiyatri hastalarında %10 oranındadır.(4.sıklık)</a:t>
          </a:r>
          <a:endParaRPr lang="en-US" sz="2100" kern="1200"/>
        </a:p>
      </dsp:txBody>
      <dsp:txXfrm>
        <a:off x="40780" y="1104256"/>
        <a:ext cx="5016696" cy="753819"/>
      </dsp:txXfrm>
    </dsp:sp>
    <dsp:sp modelId="{2EC1D003-3976-4219-88AE-7A255745FB0F}">
      <dsp:nvSpPr>
        <dsp:cNvPr id="0" name=""/>
        <dsp:cNvSpPr/>
      </dsp:nvSpPr>
      <dsp:spPr>
        <a:xfrm>
          <a:off x="0" y="1959336"/>
          <a:ext cx="5098256" cy="835379"/>
        </a:xfrm>
        <a:prstGeom prst="roundRect">
          <a:avLst/>
        </a:prstGeom>
        <a:gradFill rotWithShape="0">
          <a:gsLst>
            <a:gs pos="0">
              <a:schemeClr val="accent2">
                <a:hueOff val="1127141"/>
                <a:satOff val="-8065"/>
                <a:lumOff val="-471"/>
                <a:alphaOff val="0"/>
                <a:shade val="85000"/>
                <a:satMod val="130000"/>
              </a:schemeClr>
            </a:gs>
            <a:gs pos="34000">
              <a:schemeClr val="accent2">
                <a:hueOff val="1127141"/>
                <a:satOff val="-8065"/>
                <a:lumOff val="-471"/>
                <a:alphaOff val="0"/>
                <a:shade val="87000"/>
                <a:satMod val="125000"/>
              </a:schemeClr>
            </a:gs>
            <a:gs pos="70000">
              <a:schemeClr val="accent2">
                <a:hueOff val="1127141"/>
                <a:satOff val="-8065"/>
                <a:lumOff val="-471"/>
                <a:alphaOff val="0"/>
                <a:tint val="100000"/>
                <a:shade val="90000"/>
                <a:satMod val="130000"/>
              </a:schemeClr>
            </a:gs>
            <a:gs pos="100000">
              <a:schemeClr val="accent2">
                <a:hueOff val="1127141"/>
                <a:satOff val="-8065"/>
                <a:lumOff val="-471"/>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a:t>Ortalama başlangıç yaşı 20’dir. </a:t>
          </a:r>
          <a:endParaRPr lang="en-US" sz="2100" kern="1200"/>
        </a:p>
      </dsp:txBody>
      <dsp:txXfrm>
        <a:off x="40780" y="2000116"/>
        <a:ext cx="5016696" cy="753819"/>
      </dsp:txXfrm>
    </dsp:sp>
    <dsp:sp modelId="{0CAD007A-99D5-45CA-98E8-DFB58AD60BF1}">
      <dsp:nvSpPr>
        <dsp:cNvPr id="0" name=""/>
        <dsp:cNvSpPr/>
      </dsp:nvSpPr>
      <dsp:spPr>
        <a:xfrm>
          <a:off x="0" y="2855196"/>
          <a:ext cx="5098256" cy="835379"/>
        </a:xfrm>
        <a:prstGeom prst="roundRect">
          <a:avLst/>
        </a:prstGeom>
        <a:gradFill rotWithShape="0">
          <a:gsLst>
            <a:gs pos="0">
              <a:schemeClr val="accent2">
                <a:hueOff val="1690712"/>
                <a:satOff val="-12097"/>
                <a:lumOff val="-706"/>
                <a:alphaOff val="0"/>
                <a:shade val="85000"/>
                <a:satMod val="130000"/>
              </a:schemeClr>
            </a:gs>
            <a:gs pos="34000">
              <a:schemeClr val="accent2">
                <a:hueOff val="1690712"/>
                <a:satOff val="-12097"/>
                <a:lumOff val="-706"/>
                <a:alphaOff val="0"/>
                <a:shade val="87000"/>
                <a:satMod val="125000"/>
              </a:schemeClr>
            </a:gs>
            <a:gs pos="70000">
              <a:schemeClr val="accent2">
                <a:hueOff val="1690712"/>
                <a:satOff val="-12097"/>
                <a:lumOff val="-706"/>
                <a:alphaOff val="0"/>
                <a:tint val="100000"/>
                <a:shade val="90000"/>
                <a:satMod val="130000"/>
              </a:schemeClr>
            </a:gs>
            <a:gs pos="100000">
              <a:schemeClr val="accent2">
                <a:hueOff val="1690712"/>
                <a:satOff val="-12097"/>
                <a:lumOff val="-706"/>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a:t>Hastaların 2\3’ünde 25 yaşından önce başlar, %15’inden azı 35 yaşından sonra başlar.</a:t>
          </a:r>
          <a:endParaRPr lang="en-US" sz="2100" kern="1200"/>
        </a:p>
      </dsp:txBody>
      <dsp:txXfrm>
        <a:off x="40780" y="2895976"/>
        <a:ext cx="5016696" cy="753819"/>
      </dsp:txXfrm>
    </dsp:sp>
    <dsp:sp modelId="{3A1E2CAD-A22E-4E3E-8863-2BAAD8A213AE}">
      <dsp:nvSpPr>
        <dsp:cNvPr id="0" name=""/>
        <dsp:cNvSpPr/>
      </dsp:nvSpPr>
      <dsp:spPr>
        <a:xfrm>
          <a:off x="0" y="3751056"/>
          <a:ext cx="5098256" cy="835379"/>
        </a:xfrm>
        <a:prstGeom prst="roundRect">
          <a:avLst/>
        </a:prstGeom>
        <a:gradFill rotWithShape="0">
          <a:gsLst>
            <a:gs pos="0">
              <a:schemeClr val="accent2">
                <a:hueOff val="2254283"/>
                <a:satOff val="-16130"/>
                <a:lumOff val="-942"/>
                <a:alphaOff val="0"/>
                <a:shade val="85000"/>
                <a:satMod val="130000"/>
              </a:schemeClr>
            </a:gs>
            <a:gs pos="34000">
              <a:schemeClr val="accent2">
                <a:hueOff val="2254283"/>
                <a:satOff val="-16130"/>
                <a:lumOff val="-942"/>
                <a:alphaOff val="0"/>
                <a:shade val="87000"/>
                <a:satMod val="125000"/>
              </a:schemeClr>
            </a:gs>
            <a:gs pos="70000">
              <a:schemeClr val="accent2">
                <a:hueOff val="2254283"/>
                <a:satOff val="-16130"/>
                <a:lumOff val="-942"/>
                <a:alphaOff val="0"/>
                <a:tint val="100000"/>
                <a:shade val="90000"/>
                <a:satMod val="130000"/>
              </a:schemeClr>
            </a:gs>
            <a:gs pos="100000">
              <a:schemeClr val="accent2">
                <a:hueOff val="2254283"/>
                <a:satOff val="-16130"/>
                <a:lumOff val="-942"/>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a:t>Erişkinler için </a:t>
          </a:r>
          <a:r>
            <a:rPr lang="tr-TR" sz="2100" b="0" kern="1200"/>
            <a:t>erkek ve kadınlar eşit </a:t>
          </a:r>
          <a:r>
            <a:rPr lang="tr-TR" sz="2100" kern="1200"/>
            <a:t>olarak etkilenirler, </a:t>
          </a:r>
          <a:endParaRPr lang="en-US" sz="2100" kern="1200"/>
        </a:p>
      </dsp:txBody>
      <dsp:txXfrm>
        <a:off x="40780" y="3791836"/>
        <a:ext cx="5016696" cy="753819"/>
      </dsp:txXfrm>
    </dsp:sp>
    <dsp:sp modelId="{49E5E10C-E75C-421A-83FC-66D4F600B5F7}">
      <dsp:nvSpPr>
        <dsp:cNvPr id="0" name=""/>
        <dsp:cNvSpPr/>
      </dsp:nvSpPr>
      <dsp:spPr>
        <a:xfrm>
          <a:off x="0" y="4646916"/>
          <a:ext cx="5098256" cy="835379"/>
        </a:xfrm>
        <a:prstGeom prst="roundRect">
          <a:avLst/>
        </a:prstGeom>
        <a:gradFill rotWithShape="0">
          <a:gsLst>
            <a:gs pos="0">
              <a:schemeClr val="accent2">
                <a:hueOff val="2817853"/>
                <a:satOff val="-20162"/>
                <a:lumOff val="-1177"/>
                <a:alphaOff val="0"/>
                <a:shade val="85000"/>
                <a:satMod val="130000"/>
              </a:schemeClr>
            </a:gs>
            <a:gs pos="34000">
              <a:schemeClr val="accent2">
                <a:hueOff val="2817853"/>
                <a:satOff val="-20162"/>
                <a:lumOff val="-1177"/>
                <a:alphaOff val="0"/>
                <a:shade val="87000"/>
                <a:satMod val="125000"/>
              </a:schemeClr>
            </a:gs>
            <a:gs pos="70000">
              <a:schemeClr val="accent2">
                <a:hueOff val="2817853"/>
                <a:satOff val="-20162"/>
                <a:lumOff val="-1177"/>
                <a:alphaOff val="0"/>
                <a:tint val="100000"/>
                <a:shade val="90000"/>
                <a:satMod val="130000"/>
              </a:schemeClr>
            </a:gs>
            <a:gs pos="100000">
              <a:schemeClr val="accent2">
                <a:hueOff val="2817853"/>
                <a:satOff val="-20162"/>
                <a:lumOff val="-1177"/>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b="0" kern="1200"/>
            <a:t>Ergenler arasında, erkekler kızlardan daha sıklıkla </a:t>
          </a:r>
          <a:r>
            <a:rPr lang="tr-TR" sz="2100" kern="1200"/>
            <a:t>etkilenmektedir.</a:t>
          </a:r>
          <a:endParaRPr lang="en-US" sz="2100" kern="1200"/>
        </a:p>
      </dsp:txBody>
      <dsp:txXfrm>
        <a:off x="40780" y="4687696"/>
        <a:ext cx="5016696" cy="7538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A2E59-99D8-4B47-B563-BC1B42AFFB88}">
      <dsp:nvSpPr>
        <dsp:cNvPr id="0" name=""/>
        <dsp:cNvSpPr/>
      </dsp:nvSpPr>
      <dsp:spPr>
        <a:xfrm>
          <a:off x="4320491" y="2304257"/>
          <a:ext cx="2403114" cy="2248787"/>
        </a:xfrm>
        <a:prstGeom prst="ellipse">
          <a:avLst/>
        </a:prstGeom>
        <a:solidFill>
          <a:srgbClr val="62867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tr-TR" sz="1800" b="1" i="1" u="none" kern="1200"/>
            <a:t>Kontaminasyon (bulaş) </a:t>
          </a:r>
          <a:endParaRPr lang="tr-TR" sz="1800" kern="1200"/>
        </a:p>
      </dsp:txBody>
      <dsp:txXfrm>
        <a:off x="4672419" y="2633584"/>
        <a:ext cx="1699258" cy="1590133"/>
      </dsp:txXfrm>
    </dsp:sp>
    <dsp:sp modelId="{D18B5702-D40E-4134-8B63-3EB005E35E22}">
      <dsp:nvSpPr>
        <dsp:cNvPr id="0" name=""/>
        <dsp:cNvSpPr/>
      </dsp:nvSpPr>
      <dsp:spPr>
        <a:xfrm>
          <a:off x="3155755" y="171020"/>
          <a:ext cx="1800181" cy="1749727"/>
        </a:xfrm>
        <a:prstGeom prst="ellipse">
          <a:avLst/>
        </a:prstGeom>
        <a:solidFill>
          <a:srgbClr val="62867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tr-TR" sz="1800" b="1" i="1" u="none" kern="1200"/>
            <a:t>Şüphe</a:t>
          </a:r>
          <a:endParaRPr lang="tr-TR" sz="1800" kern="1200"/>
        </a:p>
      </dsp:txBody>
      <dsp:txXfrm>
        <a:off x="3419385" y="427262"/>
        <a:ext cx="1272921" cy="1237243"/>
      </dsp:txXfrm>
    </dsp:sp>
    <dsp:sp modelId="{F0BF53F9-295C-4CC4-99D7-8CCB838C8600}">
      <dsp:nvSpPr>
        <dsp:cNvPr id="0" name=""/>
        <dsp:cNvSpPr/>
      </dsp:nvSpPr>
      <dsp:spPr>
        <a:xfrm>
          <a:off x="5400599" y="432050"/>
          <a:ext cx="1944204" cy="1796689"/>
        </a:xfrm>
        <a:prstGeom prst="ellipse">
          <a:avLst/>
        </a:prstGeom>
        <a:solidFill>
          <a:srgbClr val="62867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tr-TR" sz="1800" b="1" i="1" u="none" kern="1200"/>
            <a:t>Cinsellik veya saldırganlık</a:t>
          </a:r>
          <a:endParaRPr lang="tr-TR" sz="1800" kern="1200"/>
        </a:p>
      </dsp:txBody>
      <dsp:txXfrm>
        <a:off x="5685321" y="695169"/>
        <a:ext cx="1374760" cy="1270451"/>
      </dsp:txXfrm>
    </dsp:sp>
    <dsp:sp modelId="{5BFD592E-D311-4745-86B4-E3A0FCE459CF}">
      <dsp:nvSpPr>
        <dsp:cNvPr id="0" name=""/>
        <dsp:cNvSpPr/>
      </dsp:nvSpPr>
      <dsp:spPr>
        <a:xfrm>
          <a:off x="1944222" y="2664303"/>
          <a:ext cx="1656198" cy="1641703"/>
        </a:xfrm>
        <a:prstGeom prst="ellipse">
          <a:avLst/>
        </a:prstGeom>
        <a:solidFill>
          <a:srgbClr val="62867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tr-TR" sz="1800" b="1" i="1" u="none" kern="1200"/>
            <a:t>Simetri / Düzen</a:t>
          </a:r>
          <a:endParaRPr lang="tr-TR" sz="1800" kern="1200"/>
        </a:p>
      </dsp:txBody>
      <dsp:txXfrm>
        <a:off x="2186767" y="2904725"/>
        <a:ext cx="1171108" cy="1160859"/>
      </dsp:txXfrm>
    </dsp:sp>
    <dsp:sp modelId="{13DFD064-4B69-4A69-90BB-4331B34911E3}">
      <dsp:nvSpPr>
        <dsp:cNvPr id="0" name=""/>
        <dsp:cNvSpPr/>
      </dsp:nvSpPr>
      <dsp:spPr>
        <a:xfrm>
          <a:off x="1042276" y="603072"/>
          <a:ext cx="1706652" cy="1749753"/>
        </a:xfrm>
        <a:prstGeom prst="ellipse">
          <a:avLst/>
        </a:prstGeom>
        <a:solidFill>
          <a:srgbClr val="62867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tr-TR" sz="1800" b="1" i="1" kern="1200"/>
            <a:t>Dini içerikli</a:t>
          </a:r>
          <a:endParaRPr lang="tr-TR" sz="1800" i="1" kern="1200"/>
        </a:p>
      </dsp:txBody>
      <dsp:txXfrm>
        <a:off x="1292209" y="859317"/>
        <a:ext cx="1206786" cy="12372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C485A-77F4-4FAF-A841-993C9536A584}">
      <dsp:nvSpPr>
        <dsp:cNvPr id="0" name=""/>
        <dsp:cNvSpPr/>
      </dsp:nvSpPr>
      <dsp:spPr>
        <a:xfrm>
          <a:off x="2450149" y="1204559"/>
          <a:ext cx="2881188" cy="2881188"/>
        </a:xfrm>
        <a:prstGeom prst="ellipse">
          <a:avLst/>
        </a:prstGeom>
        <a:solidFill>
          <a:schemeClr val="accent6">
            <a:alpha val="50000"/>
            <a:hueOff val="0"/>
            <a:satOff val="0"/>
            <a:lumOff val="0"/>
            <a:alphaOff val="0"/>
          </a:schemeClr>
        </a:solidFill>
        <a:ln w="15875" cap="flat" cmpd="sng" algn="ctr">
          <a:solidFill>
            <a:srgbClr val="62867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tr-TR" sz="2400" b="0" i="1" kern="1200">
              <a:solidFill>
                <a:srgbClr val="628670"/>
              </a:solidFill>
            </a:rPr>
            <a:t>En Sık Görülen Kompulsiyonlar</a:t>
          </a:r>
        </a:p>
      </dsp:txBody>
      <dsp:txXfrm>
        <a:off x="2872089" y="1626499"/>
        <a:ext cx="2037308" cy="2037308"/>
      </dsp:txXfrm>
    </dsp:sp>
    <dsp:sp modelId="{03301EBB-FF52-4EFA-AB6A-3B7ABDF54187}">
      <dsp:nvSpPr>
        <dsp:cNvPr id="0" name=""/>
        <dsp:cNvSpPr/>
      </dsp:nvSpPr>
      <dsp:spPr>
        <a:xfrm>
          <a:off x="3170446" y="47481"/>
          <a:ext cx="1440594" cy="1440594"/>
        </a:xfrm>
        <a:prstGeom prst="ellipse">
          <a:avLst/>
        </a:prstGeom>
        <a:solidFill>
          <a:schemeClr val="accent6">
            <a:alpha val="50000"/>
            <a:hueOff val="0"/>
            <a:satOff val="0"/>
            <a:lumOff val="0"/>
            <a:alphaOff val="0"/>
          </a:schemeClr>
        </a:solidFill>
        <a:ln w="15875" cap="flat" cmpd="sng" algn="ctr">
          <a:solidFill>
            <a:srgbClr val="62867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tr-TR" sz="1800" b="1" i="1" u="none" kern="1200">
              <a:solidFill>
                <a:schemeClr val="tx1">
                  <a:lumMod val="85000"/>
                </a:schemeClr>
              </a:solidFill>
            </a:rPr>
            <a:t>Yıkama</a:t>
          </a:r>
          <a:endParaRPr lang="tr-TR" sz="1800" b="1" i="1" kern="1200">
            <a:solidFill>
              <a:schemeClr val="tx1">
                <a:lumMod val="85000"/>
              </a:schemeClr>
            </a:solidFill>
          </a:endParaRPr>
        </a:p>
      </dsp:txBody>
      <dsp:txXfrm>
        <a:off x="3381416" y="258451"/>
        <a:ext cx="1018654" cy="1018654"/>
      </dsp:txXfrm>
    </dsp:sp>
    <dsp:sp modelId="{16CA024C-A306-482F-B143-40119FBA0498}">
      <dsp:nvSpPr>
        <dsp:cNvPr id="0" name=""/>
        <dsp:cNvSpPr/>
      </dsp:nvSpPr>
      <dsp:spPr>
        <a:xfrm>
          <a:off x="4638237" y="754332"/>
          <a:ext cx="1440594" cy="1440594"/>
        </a:xfrm>
        <a:prstGeom prst="ellipse">
          <a:avLst/>
        </a:prstGeom>
        <a:solidFill>
          <a:schemeClr val="accent6">
            <a:alpha val="50000"/>
            <a:hueOff val="0"/>
            <a:satOff val="0"/>
            <a:lumOff val="0"/>
            <a:alphaOff val="0"/>
          </a:schemeClr>
        </a:solidFill>
        <a:ln w="15875" cap="flat" cmpd="sng" algn="ctr">
          <a:solidFill>
            <a:srgbClr val="62867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fi-FI" sz="1800" b="1" i="1" u="none" kern="1200">
              <a:solidFill>
                <a:schemeClr val="tx1">
                  <a:lumMod val="85000"/>
                </a:schemeClr>
              </a:solidFill>
            </a:rPr>
            <a:t>Sorma  veya onay</a:t>
          </a:r>
          <a:r>
            <a:rPr lang="tr-TR" sz="1800" b="1" i="1" u="none" kern="1200">
              <a:solidFill>
                <a:schemeClr val="tx1">
                  <a:lumMod val="85000"/>
                </a:schemeClr>
              </a:solidFill>
            </a:rPr>
            <a:t> alma</a:t>
          </a:r>
          <a:endParaRPr lang="tr-TR" sz="1800" b="1" i="1" kern="1200">
            <a:solidFill>
              <a:schemeClr val="tx1">
                <a:lumMod val="85000"/>
              </a:schemeClr>
            </a:solidFill>
          </a:endParaRPr>
        </a:p>
      </dsp:txBody>
      <dsp:txXfrm>
        <a:off x="4849207" y="965302"/>
        <a:ext cx="1018654" cy="1018654"/>
      </dsp:txXfrm>
    </dsp:sp>
    <dsp:sp modelId="{02A393B3-78E4-4A7D-859F-FA0E1DBD5C15}">
      <dsp:nvSpPr>
        <dsp:cNvPr id="0" name=""/>
        <dsp:cNvSpPr/>
      </dsp:nvSpPr>
      <dsp:spPr>
        <a:xfrm>
          <a:off x="5000752" y="2342612"/>
          <a:ext cx="1440594" cy="1440594"/>
        </a:xfrm>
        <a:prstGeom prst="ellipse">
          <a:avLst/>
        </a:prstGeom>
        <a:solidFill>
          <a:schemeClr val="accent6">
            <a:alpha val="50000"/>
            <a:hueOff val="0"/>
            <a:satOff val="0"/>
            <a:lumOff val="0"/>
            <a:alphaOff val="0"/>
          </a:schemeClr>
        </a:solidFill>
        <a:ln w="15875" cap="flat" cmpd="sng" algn="ctr">
          <a:solidFill>
            <a:srgbClr val="62867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tr-TR" sz="1800" b="1" i="1" u="none" kern="1200">
              <a:solidFill>
                <a:schemeClr val="tx1">
                  <a:lumMod val="85000"/>
                </a:schemeClr>
              </a:solidFill>
            </a:rPr>
            <a:t>Kontrol etme</a:t>
          </a:r>
          <a:endParaRPr lang="tr-TR" sz="1800" b="1" i="1" kern="1200">
            <a:solidFill>
              <a:schemeClr val="tx1">
                <a:lumMod val="85000"/>
              </a:schemeClr>
            </a:solidFill>
          </a:endParaRPr>
        </a:p>
      </dsp:txBody>
      <dsp:txXfrm>
        <a:off x="5211722" y="2553582"/>
        <a:ext cx="1018654" cy="1018654"/>
      </dsp:txXfrm>
    </dsp:sp>
    <dsp:sp modelId="{26701907-A24D-44A9-A072-86E00FD42A48}">
      <dsp:nvSpPr>
        <dsp:cNvPr id="0" name=""/>
        <dsp:cNvSpPr/>
      </dsp:nvSpPr>
      <dsp:spPr>
        <a:xfrm>
          <a:off x="3985009" y="3616313"/>
          <a:ext cx="1440594" cy="1440594"/>
        </a:xfrm>
        <a:prstGeom prst="ellipse">
          <a:avLst/>
        </a:prstGeom>
        <a:solidFill>
          <a:schemeClr val="accent6">
            <a:alpha val="50000"/>
            <a:hueOff val="0"/>
            <a:satOff val="0"/>
            <a:lumOff val="0"/>
            <a:alphaOff val="0"/>
          </a:schemeClr>
        </a:solidFill>
        <a:ln w="15875" cap="flat" cmpd="sng" algn="ctr">
          <a:solidFill>
            <a:srgbClr val="62867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tr-TR" sz="1800" b="1" i="1" kern="1200">
              <a:solidFill>
                <a:schemeClr val="tx1">
                  <a:lumMod val="85000"/>
                </a:schemeClr>
              </a:solidFill>
            </a:rPr>
            <a:t>Temizlik</a:t>
          </a:r>
        </a:p>
      </dsp:txBody>
      <dsp:txXfrm>
        <a:off x="4195979" y="3827283"/>
        <a:ext cx="1018654" cy="1018654"/>
      </dsp:txXfrm>
    </dsp:sp>
    <dsp:sp modelId="{FF2CA87F-7099-4EA5-8546-675737BD4FD3}">
      <dsp:nvSpPr>
        <dsp:cNvPr id="0" name=""/>
        <dsp:cNvSpPr/>
      </dsp:nvSpPr>
      <dsp:spPr>
        <a:xfrm>
          <a:off x="2355884" y="3616313"/>
          <a:ext cx="1440594" cy="1440594"/>
        </a:xfrm>
        <a:prstGeom prst="ellipse">
          <a:avLst/>
        </a:prstGeom>
        <a:solidFill>
          <a:schemeClr val="accent6">
            <a:alpha val="50000"/>
            <a:hueOff val="0"/>
            <a:satOff val="0"/>
            <a:lumOff val="0"/>
            <a:alphaOff val="0"/>
          </a:schemeClr>
        </a:solidFill>
        <a:ln w="15875" cap="flat" cmpd="sng" algn="ctr">
          <a:solidFill>
            <a:srgbClr val="62867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tr-TR" sz="1800" b="1" i="1" kern="1200">
              <a:solidFill>
                <a:schemeClr val="tx1">
                  <a:lumMod val="85000"/>
                </a:schemeClr>
              </a:solidFill>
            </a:rPr>
            <a:t>Dokunma</a:t>
          </a:r>
        </a:p>
      </dsp:txBody>
      <dsp:txXfrm>
        <a:off x="2566854" y="3827283"/>
        <a:ext cx="1018654" cy="1018654"/>
      </dsp:txXfrm>
    </dsp:sp>
    <dsp:sp modelId="{CBE8B48D-9996-4A6B-AC40-ABBDB564C47D}">
      <dsp:nvSpPr>
        <dsp:cNvPr id="0" name=""/>
        <dsp:cNvSpPr/>
      </dsp:nvSpPr>
      <dsp:spPr>
        <a:xfrm>
          <a:off x="1340141" y="2342612"/>
          <a:ext cx="1440594" cy="1440594"/>
        </a:xfrm>
        <a:prstGeom prst="ellipse">
          <a:avLst/>
        </a:prstGeom>
        <a:solidFill>
          <a:schemeClr val="accent6">
            <a:alpha val="50000"/>
            <a:hueOff val="0"/>
            <a:satOff val="0"/>
            <a:lumOff val="0"/>
            <a:alphaOff val="0"/>
          </a:schemeClr>
        </a:solidFill>
        <a:ln w="15875" cap="flat" cmpd="sng" algn="ctr">
          <a:solidFill>
            <a:srgbClr val="62867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tr-TR" sz="1800" b="1" i="1" kern="1200">
              <a:solidFill>
                <a:schemeClr val="tx1">
                  <a:lumMod val="85000"/>
                </a:schemeClr>
              </a:solidFill>
            </a:rPr>
            <a:t>Biriktirme/Saklama</a:t>
          </a:r>
        </a:p>
      </dsp:txBody>
      <dsp:txXfrm>
        <a:off x="1551111" y="2553582"/>
        <a:ext cx="1018654" cy="1018654"/>
      </dsp:txXfrm>
    </dsp:sp>
    <dsp:sp modelId="{BFEFD993-1A37-4158-935C-8794AB034237}">
      <dsp:nvSpPr>
        <dsp:cNvPr id="0" name=""/>
        <dsp:cNvSpPr/>
      </dsp:nvSpPr>
      <dsp:spPr>
        <a:xfrm>
          <a:off x="1702655" y="754332"/>
          <a:ext cx="1440594" cy="1440594"/>
        </a:xfrm>
        <a:prstGeom prst="ellipse">
          <a:avLst/>
        </a:prstGeom>
        <a:solidFill>
          <a:schemeClr val="accent6">
            <a:alpha val="50000"/>
            <a:hueOff val="0"/>
            <a:satOff val="0"/>
            <a:lumOff val="0"/>
            <a:alphaOff val="0"/>
          </a:schemeClr>
        </a:solidFill>
        <a:ln w="15875" cap="flat" cmpd="sng" algn="ctr">
          <a:solidFill>
            <a:srgbClr val="62867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tr-TR" sz="1800" b="1" i="1" kern="1200">
              <a:solidFill>
                <a:schemeClr val="tx1">
                  <a:lumMod val="85000"/>
                </a:schemeClr>
              </a:solidFill>
            </a:rPr>
            <a:t>Sayma</a:t>
          </a:r>
        </a:p>
      </dsp:txBody>
      <dsp:txXfrm>
        <a:off x="1913625" y="965302"/>
        <a:ext cx="1018654" cy="10186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D85C37-AEE2-4DDB-A020-09E737383DE7}" type="datetimeFigureOut">
              <a:rPr lang="tr-TR" smtClean="0"/>
              <a:t>29.09.2023</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2297FD-3425-4634-9632-19CD513AE1D7}" type="slidenum">
              <a:rPr lang="tr-TR" smtClean="0"/>
              <a:t>‹#›</a:t>
            </a:fld>
            <a:endParaRPr lang="tr-TR"/>
          </a:p>
        </p:txBody>
      </p:sp>
    </p:spTree>
    <p:extLst>
      <p:ext uri="{BB962C8B-B14F-4D97-AF65-F5344CB8AC3E}">
        <p14:creationId xmlns:p14="http://schemas.microsoft.com/office/powerpoint/2010/main" val="2775040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E72297FD-3425-4634-9632-19CD513AE1D7}" type="slidenum">
              <a:rPr lang="tr-TR" smtClean="0"/>
              <a:t>8</a:t>
            </a:fld>
            <a:endParaRPr lang="tr-TR"/>
          </a:p>
        </p:txBody>
      </p:sp>
    </p:spTree>
    <p:extLst>
      <p:ext uri="{BB962C8B-B14F-4D97-AF65-F5344CB8AC3E}">
        <p14:creationId xmlns:p14="http://schemas.microsoft.com/office/powerpoint/2010/main" val="1089996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28.09.2023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9877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lIns="45720" tIns="91440" rIns="45720" bIns="9144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28.09.2023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217379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91440" rIns="45720" bIns="9144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28.09.2023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88119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28.09.2023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81975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23720DD-5B6D-40BF-8493-A6B52D484E6B}" type="datetimeFigureOut">
              <a:rPr lang="tr-TR" smtClean="0"/>
              <a:t>28.09.2023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9431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t>28.09.2023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80394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822960" y="2582334"/>
            <a:ext cx="3703320" cy="33782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663440" y="2582334"/>
            <a:ext cx="3703320" cy="33782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28.09.2023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754541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t>28.09.2023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529688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23720DD-5B6D-40BF-8493-A6B52D484E6B}" type="datetimeFigureOut">
              <a:rPr lang="tr-TR" smtClean="0"/>
              <a:t>28.09.2023</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290901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 y="0"/>
            <a:ext cx="303809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A23720DD-5B6D-40BF-8493-A6B52D484E6B}" type="datetimeFigureOut">
              <a:rPr lang="tr-TR" smtClean="0"/>
              <a:t>28.09.2023</a:t>
            </a:fld>
            <a:endParaRPr lang="tr-T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4094266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chemeClr val="tx1"/>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2" y="0"/>
            <a:ext cx="9143989" cy="4915076"/>
          </a:xfrm>
          <a:solidFill>
            <a:schemeClr val="bg1">
              <a:lumMod val="50000"/>
              <a:lumOff val="5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22959" y="5907023"/>
            <a:ext cx="7589520" cy="594360"/>
          </a:xfrm>
        </p:spPr>
        <p:txBody>
          <a:bodyPr lIns="91440" tIns="0" rIns="91440" bIns="0">
            <a:normAutofit/>
          </a:bodyPr>
          <a:lstStyle>
            <a:lvl1pPr marL="0" indent="0">
              <a:spcBef>
                <a:spcPts val="0"/>
              </a:spcBef>
              <a:spcAft>
                <a:spcPts val="600"/>
              </a:spcAft>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lvl1pPr>
              <a:defRPr>
                <a:solidFill>
                  <a:schemeClr val="tx2"/>
                </a:solidFill>
              </a:defRPr>
            </a:lvl1pPr>
          </a:lstStyle>
          <a:p>
            <a:fld id="{A23720DD-5B6D-40BF-8493-A6B52D484E6B}" type="datetimeFigureOut">
              <a:rPr lang="tr-TR" smtClean="0"/>
              <a:t>28.09.2023</a:t>
            </a:fld>
            <a:endParaRPr lang="tr-T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1048475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7" name="Rectangle 6"/>
          <p:cNvSpPr/>
          <p:nvPr/>
        </p:nvSpPr>
        <p:spPr>
          <a:xfrm>
            <a:off x="12" y="6400800"/>
            <a:ext cx="914398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A23720DD-5B6D-40BF-8493-A6B52D484E6B}" type="datetimeFigureOut">
              <a:rPr lang="tr-TR" smtClean="0"/>
              <a:t>28.09.2023</a:t>
            </a:fld>
            <a:endParaRPr lang="tr-T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F302176B-0E47-46AC-8F43-DAB4B8A37D06}" type="slidenum">
              <a:rPr lang="tr-TR" smtClean="0"/>
              <a:t>‹#›</a:t>
            </a:fld>
            <a:endParaRPr lang="tr-T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255842"/>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12501B-4665-0074-6BBF-82E1CEA2F8B6}"/>
              </a:ext>
            </a:extLst>
          </p:cNvPr>
          <p:cNvPicPr>
            <a:picLocks noChangeAspect="1"/>
          </p:cNvPicPr>
          <p:nvPr/>
        </p:nvPicPr>
        <p:blipFill rotWithShape="1">
          <a:blip r:embed="rId2">
            <a:duotone>
              <a:schemeClr val="bg2">
                <a:shade val="45000"/>
                <a:satMod val="135000"/>
              </a:schemeClr>
              <a:prstClr val="white"/>
            </a:duotone>
            <a:alphaModFix amt="35000"/>
          </a:blip>
          <a:srcRect l="1580" r="16754" b="1"/>
          <a:stretch/>
        </p:blipFill>
        <p:spPr>
          <a:xfrm>
            <a:off x="0" y="0"/>
            <a:ext cx="9143980" cy="6857990"/>
          </a:xfrm>
          <a:prstGeom prst="rect">
            <a:avLst/>
          </a:prstGeom>
        </p:spPr>
      </p:pic>
      <p:sp>
        <p:nvSpPr>
          <p:cNvPr id="2" name="Başlık 1">
            <a:extLst>
              <a:ext uri="{FF2B5EF4-FFF2-40B4-BE49-F238E27FC236}">
                <a16:creationId xmlns:a16="http://schemas.microsoft.com/office/drawing/2014/main" id="{98C17723-3DFB-46A2-90AD-62C536EF744C}"/>
              </a:ext>
            </a:extLst>
          </p:cNvPr>
          <p:cNvSpPr>
            <a:spLocks noGrp="1"/>
          </p:cNvSpPr>
          <p:nvPr>
            <p:ph type="ctrTitle"/>
          </p:nvPr>
        </p:nvSpPr>
        <p:spPr>
          <a:xfrm>
            <a:off x="395536" y="548680"/>
            <a:ext cx="8352928" cy="3566160"/>
          </a:xfrm>
        </p:spPr>
        <p:txBody>
          <a:bodyPr>
            <a:normAutofit/>
          </a:bodyPr>
          <a:lstStyle/>
          <a:p>
            <a:pPr algn="ctr"/>
            <a:r>
              <a:rPr lang="tr-TR"/>
              <a:t>Obsesif – Kompulsif Bozukluk </a:t>
            </a:r>
          </a:p>
        </p:txBody>
      </p:sp>
      <p:cxnSp>
        <p:nvCxnSpPr>
          <p:cNvPr id="9" name="Straight Connector 8">
            <a:extLst>
              <a:ext uri="{FF2B5EF4-FFF2-40B4-BE49-F238E27FC236}">
                <a16:creationId xmlns:a16="http://schemas.microsoft.com/office/drawing/2014/main" id="{DBF2F6E1-D8C6-42AA-BFD0-84E0D68206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A1B3A53-6A5B-4A38-96C5-5ED9977827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2AB40F15-FE8D-444C-91B8-ADAAEE75B9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18109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İçerik Yer Tutucusu 3">
            <a:extLst>
              <a:ext uri="{FF2B5EF4-FFF2-40B4-BE49-F238E27FC236}">
                <a16:creationId xmlns:a16="http://schemas.microsoft.com/office/drawing/2014/main" id="{B7C420AE-1947-4E90-8128-40D61023B948}"/>
              </a:ext>
            </a:extLst>
          </p:cNvPr>
          <p:cNvGraphicFramePr>
            <a:graphicFrameLocks/>
          </p:cNvGraphicFramePr>
          <p:nvPr>
            <p:extLst>
              <p:ext uri="{D42A27DB-BD31-4B8C-83A1-F6EECF244321}">
                <p14:modId xmlns:p14="http://schemas.microsoft.com/office/powerpoint/2010/main" val="2266253376"/>
              </p:ext>
            </p:extLst>
          </p:nvPr>
        </p:nvGraphicFramePr>
        <p:xfrm>
          <a:off x="539552" y="692696"/>
          <a:ext cx="7781488" cy="51043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0407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5BDB132-6706-486E-946A-CEE24E09E74A}"/>
              </a:ext>
            </a:extLst>
          </p:cNvPr>
          <p:cNvSpPr>
            <a:spLocks noGrp="1"/>
          </p:cNvSpPr>
          <p:nvPr>
            <p:ph type="title"/>
          </p:nvPr>
        </p:nvSpPr>
        <p:spPr>
          <a:xfrm>
            <a:off x="822960" y="286605"/>
            <a:ext cx="7543800" cy="766132"/>
          </a:xfrm>
        </p:spPr>
        <p:txBody>
          <a:bodyPr/>
          <a:lstStyle/>
          <a:p>
            <a:pPr algn="ctr"/>
            <a:r>
              <a:rPr lang="tr-TR"/>
              <a:t>Etyoloji</a:t>
            </a:r>
          </a:p>
        </p:txBody>
      </p:sp>
      <p:sp>
        <p:nvSpPr>
          <p:cNvPr id="5" name="İçerik Yer Tutucusu 4">
            <a:extLst>
              <a:ext uri="{FF2B5EF4-FFF2-40B4-BE49-F238E27FC236}">
                <a16:creationId xmlns:a16="http://schemas.microsoft.com/office/drawing/2014/main" id="{04B0650F-E395-4B82-8B2B-A50B57B0D07D}"/>
              </a:ext>
            </a:extLst>
          </p:cNvPr>
          <p:cNvSpPr>
            <a:spLocks noGrp="1"/>
          </p:cNvSpPr>
          <p:nvPr>
            <p:ph idx="1"/>
          </p:nvPr>
        </p:nvSpPr>
        <p:spPr/>
        <p:txBody>
          <a:bodyPr/>
          <a:lstStyle/>
          <a:p>
            <a:r>
              <a:rPr lang="tr-TR"/>
              <a:t>Serotonin :</a:t>
            </a:r>
          </a:p>
          <a:p>
            <a:r>
              <a:rPr lang="tr-TR"/>
              <a:t>     OKB’de antiobsesyonel etkinin serotonin reseptör blokajıyla ilişkili olduğunu ve tedaviye cevabın 5-HIAA (5 hidroksiindolasetikasit) değerlerinin azalmasıyla birlikte azaldığını bildirilmiştir.</a:t>
            </a:r>
          </a:p>
          <a:p>
            <a:r>
              <a:rPr lang="tr-TR"/>
              <a:t>Dopamin :</a:t>
            </a:r>
          </a:p>
          <a:p>
            <a:r>
              <a:rPr lang="tr-TR"/>
              <a:t>     Bazal gangliyon normal işlevlerinde dopaminin görev aldığı bilinmektedir. Bazal gangliyon patolojilerinde obsesif kompulsif belirtilerin artması, dopaminin de OKB etyolojisinde rol oynadığını düşündürmektedir</a:t>
            </a:r>
          </a:p>
        </p:txBody>
      </p:sp>
    </p:spTree>
    <p:extLst>
      <p:ext uri="{BB962C8B-B14F-4D97-AF65-F5344CB8AC3E}">
        <p14:creationId xmlns:p14="http://schemas.microsoft.com/office/powerpoint/2010/main" val="3310323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018E550-AB6A-4D20-A2D6-CE2250BAA26B}"/>
              </a:ext>
            </a:extLst>
          </p:cNvPr>
          <p:cNvSpPr>
            <a:spLocks noGrp="1"/>
          </p:cNvSpPr>
          <p:nvPr>
            <p:ph idx="1"/>
          </p:nvPr>
        </p:nvSpPr>
        <p:spPr/>
        <p:txBody>
          <a:bodyPr>
            <a:noAutofit/>
          </a:bodyPr>
          <a:lstStyle/>
          <a:p>
            <a:r>
              <a:rPr lang="tr-TR"/>
              <a:t>Glutamat : </a:t>
            </a:r>
          </a:p>
          <a:p>
            <a:r>
              <a:rPr lang="tr-TR"/>
              <a:t>     Kaudat bölgede glutamat konsantrasyonundaki azalma ile obsesif kompulsif belirti şiddetindeki azalma arasında pozitif korelasyon bulunmuştur.</a:t>
            </a:r>
          </a:p>
          <a:p>
            <a:r>
              <a:rPr lang="tr-TR"/>
              <a:t>Psikoanalitik kuram :</a:t>
            </a:r>
          </a:p>
          <a:p>
            <a:r>
              <a:rPr lang="tr-TR"/>
              <a:t>     Psikoanalitik görüşe göre obsesyonlar, bastırılmış dürtülerin türevleridir.</a:t>
            </a:r>
          </a:p>
        </p:txBody>
      </p:sp>
      <p:sp>
        <p:nvSpPr>
          <p:cNvPr id="5" name="Başlık 1">
            <a:extLst>
              <a:ext uri="{FF2B5EF4-FFF2-40B4-BE49-F238E27FC236}">
                <a16:creationId xmlns:a16="http://schemas.microsoft.com/office/drawing/2014/main" id="{64192574-7CF7-4D05-B987-8D974BB53ED9}"/>
              </a:ext>
            </a:extLst>
          </p:cNvPr>
          <p:cNvSpPr>
            <a:spLocks noGrp="1"/>
          </p:cNvSpPr>
          <p:nvPr>
            <p:ph type="title"/>
          </p:nvPr>
        </p:nvSpPr>
        <p:spPr>
          <a:xfrm>
            <a:off x="822960" y="286605"/>
            <a:ext cx="7543800" cy="766132"/>
          </a:xfrm>
        </p:spPr>
        <p:txBody>
          <a:bodyPr/>
          <a:lstStyle/>
          <a:p>
            <a:pPr algn="ctr"/>
            <a:r>
              <a:rPr lang="tr-TR"/>
              <a:t>Etyoloji</a:t>
            </a:r>
          </a:p>
        </p:txBody>
      </p:sp>
    </p:spTree>
    <p:extLst>
      <p:ext uri="{BB962C8B-B14F-4D97-AF65-F5344CB8AC3E}">
        <p14:creationId xmlns:p14="http://schemas.microsoft.com/office/powerpoint/2010/main" val="764256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7855CC4-2CCC-46BF-A03E-252523A180E5}"/>
              </a:ext>
            </a:extLst>
          </p:cNvPr>
          <p:cNvSpPr>
            <a:spLocks noGrp="1"/>
          </p:cNvSpPr>
          <p:nvPr>
            <p:ph idx="1"/>
          </p:nvPr>
        </p:nvSpPr>
        <p:spPr/>
        <p:txBody>
          <a:bodyPr/>
          <a:lstStyle/>
          <a:p>
            <a:r>
              <a:rPr lang="tr-TR"/>
              <a:t>Bilişsel ve davranışçı kuram :</a:t>
            </a:r>
          </a:p>
          <a:p>
            <a:r>
              <a:rPr lang="tr-TR"/>
              <a:t>     Bu modele göre kompulsiyonların anksiyeteyi azaltması obsesyonların sürmesine neden olur ve obsesyonel düşüncelere maruz kalmayı engelleyerek alıştırmayı (habituasyon) engeller. Bu durum da obsesif-kompulsif davranış örüntüsünün devamına yol açar. Kişi, belli bir eylemin anksiyeteyi azalttığını keşfeder ve bu eylemi yineler durur. </a:t>
            </a:r>
          </a:p>
          <a:p>
            <a:endParaRPr lang="tr-TR"/>
          </a:p>
        </p:txBody>
      </p:sp>
      <p:sp>
        <p:nvSpPr>
          <p:cNvPr id="4" name="Başlık 1">
            <a:extLst>
              <a:ext uri="{FF2B5EF4-FFF2-40B4-BE49-F238E27FC236}">
                <a16:creationId xmlns:a16="http://schemas.microsoft.com/office/drawing/2014/main" id="{65F3B3F1-F7C6-495B-8FC4-65DC97E59ED6}"/>
              </a:ext>
            </a:extLst>
          </p:cNvPr>
          <p:cNvSpPr>
            <a:spLocks noGrp="1"/>
          </p:cNvSpPr>
          <p:nvPr>
            <p:ph type="title"/>
          </p:nvPr>
        </p:nvSpPr>
        <p:spPr>
          <a:xfrm>
            <a:off x="822960" y="286605"/>
            <a:ext cx="7543800" cy="766132"/>
          </a:xfrm>
        </p:spPr>
        <p:txBody>
          <a:bodyPr/>
          <a:lstStyle/>
          <a:p>
            <a:pPr algn="ctr"/>
            <a:r>
              <a:rPr lang="tr-TR"/>
              <a:t>Etyoloji</a:t>
            </a:r>
          </a:p>
        </p:txBody>
      </p:sp>
    </p:spTree>
    <p:extLst>
      <p:ext uri="{BB962C8B-B14F-4D97-AF65-F5344CB8AC3E}">
        <p14:creationId xmlns:p14="http://schemas.microsoft.com/office/powerpoint/2010/main" val="2339209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8A16697-F66F-4DA9-AF48-F176DBEF3FB8}"/>
              </a:ext>
            </a:extLst>
          </p:cNvPr>
          <p:cNvSpPr>
            <a:spLocks noGrp="1"/>
          </p:cNvSpPr>
          <p:nvPr>
            <p:ph idx="1"/>
          </p:nvPr>
        </p:nvSpPr>
        <p:spPr/>
        <p:txBody>
          <a:bodyPr/>
          <a:lstStyle/>
          <a:p>
            <a:r>
              <a:rPr lang="tr-TR"/>
              <a:t>Genetik:  </a:t>
            </a:r>
          </a:p>
          <a:p>
            <a:r>
              <a:rPr lang="tr-TR"/>
              <a:t>     Yapılan  çalışmalar  OKB’nin  genetik  bir yönü olduğuna  dair güçlü kanıtlar sunmaktadır. Mono-zigot  ikizlerde, dizigotlara  göre  daha  yüksek  konkordans oranı saptanmıştır. </a:t>
            </a:r>
          </a:p>
          <a:p>
            <a:r>
              <a:rPr lang="tr-TR"/>
              <a:t>OKB tanısına sahip  bireylerin ebeveynlerinde, yakınlarında OKB görülme sıklığı veya OKB  tanısı  alacak  düzeyde  olmasa  dahi  obsesifkompulsif özellikler normal nüfusa göre yaklaşık 5 kat daha artmıştır. </a:t>
            </a:r>
          </a:p>
          <a:p>
            <a:r>
              <a:rPr lang="tr-TR"/>
              <a:t>Olguların  yakınlarında  OKB dışında  duygu-durum bozuklukları, kaygı (anksiyete) bozuklukları, tik bozuklukları gibi diğer ruhsal bozukluklar da sık görülmektedir</a:t>
            </a:r>
          </a:p>
        </p:txBody>
      </p:sp>
      <p:sp>
        <p:nvSpPr>
          <p:cNvPr id="4" name="Başlık 1">
            <a:extLst>
              <a:ext uri="{FF2B5EF4-FFF2-40B4-BE49-F238E27FC236}">
                <a16:creationId xmlns:a16="http://schemas.microsoft.com/office/drawing/2014/main" id="{C97A7834-C505-447F-9D1E-7E2FB9408FBB}"/>
              </a:ext>
            </a:extLst>
          </p:cNvPr>
          <p:cNvSpPr>
            <a:spLocks noGrp="1"/>
          </p:cNvSpPr>
          <p:nvPr>
            <p:ph type="title"/>
          </p:nvPr>
        </p:nvSpPr>
        <p:spPr>
          <a:xfrm>
            <a:off x="822960" y="286605"/>
            <a:ext cx="7543800" cy="766132"/>
          </a:xfrm>
        </p:spPr>
        <p:txBody>
          <a:bodyPr/>
          <a:lstStyle/>
          <a:p>
            <a:pPr algn="ctr"/>
            <a:r>
              <a:rPr lang="tr-TR"/>
              <a:t>Etyoloji</a:t>
            </a:r>
          </a:p>
        </p:txBody>
      </p:sp>
    </p:spTree>
    <p:extLst>
      <p:ext uri="{BB962C8B-B14F-4D97-AF65-F5344CB8AC3E}">
        <p14:creationId xmlns:p14="http://schemas.microsoft.com/office/powerpoint/2010/main" val="1460120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aşlık 1">
            <a:extLst>
              <a:ext uri="{FF2B5EF4-FFF2-40B4-BE49-F238E27FC236}">
                <a16:creationId xmlns:a16="http://schemas.microsoft.com/office/drawing/2014/main" id="{9C5A32CF-D72C-4D1E-9113-C099CDFEB518}"/>
              </a:ext>
            </a:extLst>
          </p:cNvPr>
          <p:cNvSpPr>
            <a:spLocks noGrp="1"/>
          </p:cNvSpPr>
          <p:nvPr>
            <p:ph type="title"/>
          </p:nvPr>
        </p:nvSpPr>
        <p:spPr>
          <a:xfrm>
            <a:off x="3886200" y="634946"/>
            <a:ext cx="4776107" cy="1450757"/>
          </a:xfrm>
        </p:spPr>
        <p:txBody>
          <a:bodyPr>
            <a:normAutofit/>
          </a:bodyPr>
          <a:lstStyle/>
          <a:p>
            <a:r>
              <a:rPr lang="tr-TR"/>
              <a:t>Etyoloji</a:t>
            </a:r>
          </a:p>
        </p:txBody>
      </p:sp>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65712" y="2085703"/>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6C399BEA-8B42-466B-9926-541F7CD20622}"/>
              </a:ext>
            </a:extLst>
          </p:cNvPr>
          <p:cNvSpPr>
            <a:spLocks noGrp="1"/>
          </p:cNvSpPr>
          <p:nvPr>
            <p:ph idx="1"/>
          </p:nvPr>
        </p:nvSpPr>
        <p:spPr>
          <a:xfrm>
            <a:off x="3886200" y="2198914"/>
            <a:ext cx="4776107" cy="3670180"/>
          </a:xfrm>
        </p:spPr>
        <p:txBody>
          <a:bodyPr>
            <a:normAutofit/>
          </a:bodyPr>
          <a:lstStyle/>
          <a:p>
            <a:r>
              <a:rPr lang="tr-TR"/>
              <a:t>Nöroanatomi:  </a:t>
            </a:r>
          </a:p>
          <a:p>
            <a:r>
              <a:rPr lang="tr-TR"/>
              <a:t>     Nörogörüntüleme  çalışmaları  sonucunda  OKB  ile  kortikostriatal  yolakların,  beynin  diğer bölgelerine göre  daha ilişkili olduğu gösterilmiştir. Prefrontal-striatal-talamokortikal hiperaktivasyondan söz edilmektedir. Ayrıca orbitofrontal korteks, anterior-talamus ve kaudat nükleus’ta artmış metabolizma ve kan akımı gösterilmiştir</a:t>
            </a:r>
          </a:p>
        </p:txBody>
      </p:sp>
      <p:pic>
        <p:nvPicPr>
          <p:cNvPr id="7" name="Resim 6">
            <a:extLst>
              <a:ext uri="{FF2B5EF4-FFF2-40B4-BE49-F238E27FC236}">
                <a16:creationId xmlns:a16="http://schemas.microsoft.com/office/drawing/2014/main" id="{5D9718F4-3A89-4247-BAE7-BA068F2A69F8}"/>
              </a:ext>
            </a:extLst>
          </p:cNvPr>
          <p:cNvPicPr>
            <a:picLocks noChangeAspect="1"/>
          </p:cNvPicPr>
          <p:nvPr/>
        </p:nvPicPr>
        <p:blipFill>
          <a:blip r:embed="rId2"/>
          <a:stretch>
            <a:fillRect/>
          </a:stretch>
        </p:blipFill>
        <p:spPr>
          <a:xfrm>
            <a:off x="6678" y="-14246"/>
            <a:ext cx="3486810" cy="6858000"/>
          </a:xfrm>
          <a:prstGeom prst="rect">
            <a:avLst/>
          </a:prstGeom>
        </p:spPr>
      </p:pic>
    </p:spTree>
    <p:extLst>
      <p:ext uri="{BB962C8B-B14F-4D97-AF65-F5344CB8AC3E}">
        <p14:creationId xmlns:p14="http://schemas.microsoft.com/office/powerpoint/2010/main" val="514085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BCDF24E-05E8-4EDE-B54C-A7C648B58979}"/>
              </a:ext>
            </a:extLst>
          </p:cNvPr>
          <p:cNvSpPr>
            <a:spLocks noGrp="1"/>
          </p:cNvSpPr>
          <p:nvPr>
            <p:ph idx="1"/>
          </p:nvPr>
        </p:nvSpPr>
        <p:spPr/>
        <p:txBody>
          <a:bodyPr/>
          <a:lstStyle/>
          <a:p>
            <a:pPr fontAlgn="base"/>
            <a:r>
              <a:rPr lang="tr-TR"/>
              <a:t>Nöroimmunolojik</a:t>
            </a:r>
            <a:r>
              <a:rPr lang="tr-TR" b="1"/>
              <a:t>: </a:t>
            </a:r>
          </a:p>
          <a:p>
            <a:pPr fontAlgn="base"/>
            <a:r>
              <a:rPr lang="tr-TR" b="1"/>
              <a:t>     </a:t>
            </a:r>
            <a:r>
              <a:rPr lang="tr-TR"/>
              <a:t>Streptokokal enfeksiyonlar ve OKB arasında pozitif bir bağlantı vardır. A Grubu (Beta hemolitik streptokok enfeksiyonları romatizmal ateşe yol açabilir ve hastaların yaklaşık %10-30'unda Sidenham Koresi  ve obsesif-kompulsif belirtiler ortaya çıkar. </a:t>
            </a:r>
            <a:endParaRPr lang="tr-TR" b="1"/>
          </a:p>
          <a:p>
            <a:pPr fontAlgn="base"/>
            <a:r>
              <a:rPr lang="tr-TR"/>
              <a:t>     Bu durum Streptokokal enfeksiyona bağlı pediyatrik otoimmün nöropsikiyatrik bozukluk (PANDAS) olarak adlandırılır.</a:t>
            </a:r>
          </a:p>
          <a:p>
            <a:endParaRPr lang="tr-TR"/>
          </a:p>
        </p:txBody>
      </p:sp>
      <p:sp>
        <p:nvSpPr>
          <p:cNvPr id="4" name="Başlık 1">
            <a:extLst>
              <a:ext uri="{FF2B5EF4-FFF2-40B4-BE49-F238E27FC236}">
                <a16:creationId xmlns:a16="http://schemas.microsoft.com/office/drawing/2014/main" id="{B9889DF0-ED25-4E65-8759-A7366F4CEA1C}"/>
              </a:ext>
            </a:extLst>
          </p:cNvPr>
          <p:cNvSpPr>
            <a:spLocks noGrp="1"/>
          </p:cNvSpPr>
          <p:nvPr>
            <p:ph type="title"/>
          </p:nvPr>
        </p:nvSpPr>
        <p:spPr>
          <a:xfrm>
            <a:off x="822960" y="286605"/>
            <a:ext cx="7543800" cy="766132"/>
          </a:xfrm>
        </p:spPr>
        <p:txBody>
          <a:bodyPr/>
          <a:lstStyle/>
          <a:p>
            <a:pPr algn="ctr"/>
            <a:r>
              <a:rPr lang="tr-TR"/>
              <a:t>Etyoloji</a:t>
            </a:r>
          </a:p>
        </p:txBody>
      </p:sp>
    </p:spTree>
    <p:extLst>
      <p:ext uri="{BB962C8B-B14F-4D97-AF65-F5344CB8AC3E}">
        <p14:creationId xmlns:p14="http://schemas.microsoft.com/office/powerpoint/2010/main" val="1027298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8ECC6C-D847-4157-BFC8-E68330BF1534}"/>
              </a:ext>
            </a:extLst>
          </p:cNvPr>
          <p:cNvSpPr>
            <a:spLocks noGrp="1"/>
          </p:cNvSpPr>
          <p:nvPr>
            <p:ph type="title"/>
          </p:nvPr>
        </p:nvSpPr>
        <p:spPr>
          <a:xfrm>
            <a:off x="822960" y="286605"/>
            <a:ext cx="7543800" cy="766132"/>
          </a:xfrm>
        </p:spPr>
        <p:txBody>
          <a:bodyPr/>
          <a:lstStyle/>
          <a:p>
            <a:pPr algn="ctr"/>
            <a:r>
              <a:rPr lang="tr-TR"/>
              <a:t>Prognoz</a:t>
            </a:r>
          </a:p>
        </p:txBody>
      </p:sp>
      <p:sp>
        <p:nvSpPr>
          <p:cNvPr id="3" name="İçerik Yer Tutucusu 2">
            <a:extLst>
              <a:ext uri="{FF2B5EF4-FFF2-40B4-BE49-F238E27FC236}">
                <a16:creationId xmlns:a16="http://schemas.microsoft.com/office/drawing/2014/main" id="{D563787E-FD88-4F53-8AA4-917844E6229E}"/>
              </a:ext>
            </a:extLst>
          </p:cNvPr>
          <p:cNvSpPr>
            <a:spLocks noGrp="1"/>
          </p:cNvSpPr>
          <p:nvPr>
            <p:ph idx="1"/>
          </p:nvPr>
        </p:nvSpPr>
        <p:spPr/>
        <p:txBody>
          <a:bodyPr/>
          <a:lstStyle/>
          <a:p>
            <a:r>
              <a:rPr lang="tr-TR"/>
              <a:t>     OKB yaşam boyu devam eden ve önemli ölçüde işlevsellik kaybına neden olan bir hastalıktır. </a:t>
            </a:r>
          </a:p>
          <a:p>
            <a:r>
              <a:rPr lang="tr-TR"/>
              <a:t>     Farmakoterapi ve BDT’nin birlikte uygulanmasının geçmiş yıllara göre  tedavide  başarı  oranını arttırmıştır.  Buna rağmen hastaların yaklaşık 1/3’ünde belirgin iyileşme, 1/3’ünde kısmen  düzelme  görülür.  Üçte  bir  oranında  hasta  ise iyileşme göstermez, belirtiler aynı şekilde ya da şiddetlenerek devam eder. </a:t>
            </a:r>
          </a:p>
        </p:txBody>
      </p:sp>
    </p:spTree>
    <p:extLst>
      <p:ext uri="{BB962C8B-B14F-4D97-AF65-F5344CB8AC3E}">
        <p14:creationId xmlns:p14="http://schemas.microsoft.com/office/powerpoint/2010/main" val="955020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56700F65-D3F4-48C2-98C5-C84FC25D432B}"/>
              </a:ext>
            </a:extLst>
          </p:cNvPr>
          <p:cNvSpPr>
            <a:spLocks noGrp="1"/>
          </p:cNvSpPr>
          <p:nvPr>
            <p:ph type="title"/>
          </p:nvPr>
        </p:nvSpPr>
        <p:spPr>
          <a:xfrm>
            <a:off x="822960" y="286605"/>
            <a:ext cx="7543800" cy="694124"/>
          </a:xfrm>
        </p:spPr>
        <p:txBody>
          <a:bodyPr>
            <a:normAutofit fontScale="90000"/>
          </a:bodyPr>
          <a:lstStyle/>
          <a:p>
            <a:pPr algn="ctr"/>
            <a:r>
              <a:rPr lang="tr-TR"/>
              <a:t>Prognoz</a:t>
            </a:r>
          </a:p>
        </p:txBody>
      </p:sp>
      <p:sp>
        <p:nvSpPr>
          <p:cNvPr id="3" name="İçerik Yer Tutucusu 2">
            <a:extLst>
              <a:ext uri="{FF2B5EF4-FFF2-40B4-BE49-F238E27FC236}">
                <a16:creationId xmlns:a16="http://schemas.microsoft.com/office/drawing/2014/main" id="{7DB3DB70-ED72-48FB-B321-342A7918605D}"/>
              </a:ext>
            </a:extLst>
          </p:cNvPr>
          <p:cNvSpPr>
            <a:spLocks noGrp="1"/>
          </p:cNvSpPr>
          <p:nvPr>
            <p:ph sz="half" idx="1"/>
          </p:nvPr>
        </p:nvSpPr>
        <p:spPr/>
        <p:txBody>
          <a:bodyPr>
            <a:normAutofit fontScale="62500" lnSpcReduction="20000"/>
          </a:bodyPr>
          <a:lstStyle/>
          <a:p>
            <a:pPr fontAlgn="base"/>
            <a:r>
              <a:rPr lang="tr-TR" sz="2900" b="1"/>
              <a:t>Kötü Prognoz :</a:t>
            </a:r>
          </a:p>
          <a:p>
            <a:pPr fontAlgn="base">
              <a:buFont typeface="Courier New" panose="02070309020205020404" pitchFamily="49" charset="0"/>
              <a:buChar char="o"/>
            </a:pPr>
            <a:r>
              <a:rPr lang="tr-TR" sz="2900"/>
              <a:t>Kompulsiyonlara direnmeme</a:t>
            </a:r>
          </a:p>
          <a:p>
            <a:pPr fontAlgn="base">
              <a:buFont typeface="Courier New" panose="02070309020205020404" pitchFamily="49" charset="0"/>
              <a:buChar char="o"/>
            </a:pPr>
            <a:r>
              <a:rPr lang="tr-TR" sz="2900"/>
              <a:t>Çocukluk çağı başlangıcı</a:t>
            </a:r>
          </a:p>
          <a:p>
            <a:pPr fontAlgn="base">
              <a:buFont typeface="Courier New" panose="02070309020205020404" pitchFamily="49" charset="0"/>
              <a:buChar char="o"/>
            </a:pPr>
            <a:r>
              <a:rPr lang="tr-TR" sz="2900"/>
              <a:t>Tuhaf kompulsiyonlar</a:t>
            </a:r>
          </a:p>
          <a:p>
            <a:pPr fontAlgn="base">
              <a:buFont typeface="Courier New" panose="02070309020205020404" pitchFamily="49" charset="0"/>
              <a:buChar char="o"/>
            </a:pPr>
            <a:r>
              <a:rPr lang="tr-TR" sz="2900"/>
              <a:t>Hastaneye yatış ihtiyacı</a:t>
            </a:r>
          </a:p>
          <a:p>
            <a:pPr fontAlgn="base">
              <a:buFont typeface="Courier New" panose="02070309020205020404" pitchFamily="49" charset="0"/>
              <a:buChar char="o"/>
            </a:pPr>
            <a:r>
              <a:rPr lang="tr-TR" sz="2900"/>
              <a:t>M.Depresyonun eşlik etmesi</a:t>
            </a:r>
          </a:p>
          <a:p>
            <a:pPr fontAlgn="base">
              <a:buFont typeface="Courier New" panose="02070309020205020404" pitchFamily="49" charset="0"/>
              <a:buChar char="o"/>
            </a:pPr>
            <a:r>
              <a:rPr lang="tr-TR" sz="2900"/>
              <a:t>Sanrısal düşünceler</a:t>
            </a:r>
          </a:p>
          <a:p>
            <a:pPr fontAlgn="base">
              <a:buFont typeface="Courier New" panose="02070309020205020404" pitchFamily="49" charset="0"/>
              <a:buChar char="o"/>
            </a:pPr>
            <a:r>
              <a:rPr lang="tr-TR" sz="2900"/>
              <a:t>Aşırı değerlendirilmiş düşünce</a:t>
            </a:r>
          </a:p>
          <a:p>
            <a:pPr fontAlgn="base">
              <a:buFont typeface="Courier New" panose="02070309020205020404" pitchFamily="49" charset="0"/>
              <a:buChar char="o"/>
            </a:pPr>
            <a:r>
              <a:rPr lang="tr-TR" sz="2900"/>
              <a:t>Kişilik bozukluğunun olması</a:t>
            </a:r>
          </a:p>
          <a:p>
            <a:br>
              <a:rPr lang="tr-TR"/>
            </a:br>
            <a:br>
              <a:rPr lang="tr-TR"/>
            </a:br>
            <a:endParaRPr lang="tr-TR"/>
          </a:p>
        </p:txBody>
      </p:sp>
      <p:sp>
        <p:nvSpPr>
          <p:cNvPr id="5" name="İçerik Yer Tutucusu 4">
            <a:extLst>
              <a:ext uri="{FF2B5EF4-FFF2-40B4-BE49-F238E27FC236}">
                <a16:creationId xmlns:a16="http://schemas.microsoft.com/office/drawing/2014/main" id="{63A98C7D-2606-447E-A068-457EE4B24226}"/>
              </a:ext>
            </a:extLst>
          </p:cNvPr>
          <p:cNvSpPr>
            <a:spLocks noGrp="1"/>
          </p:cNvSpPr>
          <p:nvPr>
            <p:ph sz="half" idx="2"/>
          </p:nvPr>
        </p:nvSpPr>
        <p:spPr/>
        <p:txBody>
          <a:bodyPr>
            <a:normAutofit fontScale="62500" lnSpcReduction="20000"/>
          </a:bodyPr>
          <a:lstStyle/>
          <a:p>
            <a:pPr fontAlgn="base"/>
            <a:r>
              <a:rPr lang="tr-TR" sz="2900" b="1"/>
              <a:t>İyi Prognoz :</a:t>
            </a:r>
          </a:p>
          <a:p>
            <a:pPr fontAlgn="base">
              <a:buFont typeface="Courier New" panose="02070309020205020404" pitchFamily="49" charset="0"/>
              <a:buChar char="o"/>
            </a:pPr>
            <a:r>
              <a:rPr lang="tr-TR" sz="2900"/>
              <a:t>İyi sosyal ve mesleki uyum</a:t>
            </a:r>
          </a:p>
          <a:p>
            <a:pPr fontAlgn="base">
              <a:buFont typeface="Courier New" panose="02070309020205020404" pitchFamily="49" charset="0"/>
              <a:buChar char="o"/>
            </a:pPr>
            <a:r>
              <a:rPr lang="tr-TR" sz="2900"/>
              <a:t>Presipite edici olayın bulunması</a:t>
            </a:r>
          </a:p>
          <a:p>
            <a:pPr fontAlgn="base">
              <a:buFont typeface="Courier New" panose="02070309020205020404" pitchFamily="49" charset="0"/>
              <a:buChar char="o"/>
            </a:pPr>
            <a:r>
              <a:rPr lang="tr-TR" sz="2900"/>
              <a:t>Hastalığın epizodik nitelikte olması</a:t>
            </a:r>
          </a:p>
          <a:p>
            <a:endParaRPr lang="tr-TR"/>
          </a:p>
        </p:txBody>
      </p:sp>
    </p:spTree>
    <p:extLst>
      <p:ext uri="{BB962C8B-B14F-4D97-AF65-F5344CB8AC3E}">
        <p14:creationId xmlns:p14="http://schemas.microsoft.com/office/powerpoint/2010/main" val="1130178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5" name="Picture 4" descr="İki beyaz şekil satırının önünde kırmızı oyuncak kişi">
            <a:extLst>
              <a:ext uri="{FF2B5EF4-FFF2-40B4-BE49-F238E27FC236}">
                <a16:creationId xmlns:a16="http://schemas.microsoft.com/office/drawing/2014/main" id="{FF45D637-BD02-0F86-84B7-82974E6653A4}"/>
              </a:ext>
            </a:extLst>
          </p:cNvPr>
          <p:cNvPicPr>
            <a:picLocks noChangeAspect="1"/>
          </p:cNvPicPr>
          <p:nvPr/>
        </p:nvPicPr>
        <p:blipFill rotWithShape="1">
          <a:blip r:embed="rId2">
            <a:alphaModFix amt="35000"/>
          </a:blip>
          <a:srcRect l="8120" r="4214"/>
          <a:stretch/>
        </p:blipFill>
        <p:spPr>
          <a:xfrm>
            <a:off x="20" y="10"/>
            <a:ext cx="9143980" cy="6857990"/>
          </a:xfrm>
          <a:prstGeom prst="rect">
            <a:avLst/>
          </a:prstGeom>
        </p:spPr>
      </p:pic>
      <p:cxnSp>
        <p:nvCxnSpPr>
          <p:cNvPr id="18" name="Straight Connector 17">
            <a:extLst>
              <a:ext uri="{FF2B5EF4-FFF2-40B4-BE49-F238E27FC236}">
                <a16:creationId xmlns:a16="http://schemas.microsoft.com/office/drawing/2014/main" id="{D234663B-5BFF-482A-865A-27F31AF098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Başlık 1">
            <a:extLst>
              <a:ext uri="{FF2B5EF4-FFF2-40B4-BE49-F238E27FC236}">
                <a16:creationId xmlns:a16="http://schemas.microsoft.com/office/drawing/2014/main" id="{C9F39888-7C4C-482D-9DE2-555C4A8993F1}"/>
              </a:ext>
            </a:extLst>
          </p:cNvPr>
          <p:cNvSpPr>
            <a:spLocks noGrp="1"/>
          </p:cNvSpPr>
          <p:nvPr>
            <p:ph type="title"/>
          </p:nvPr>
        </p:nvSpPr>
        <p:spPr>
          <a:xfrm>
            <a:off x="822960" y="286603"/>
            <a:ext cx="7543800" cy="1450757"/>
          </a:xfrm>
        </p:spPr>
        <p:txBody>
          <a:bodyPr>
            <a:normAutofit/>
          </a:bodyPr>
          <a:lstStyle/>
          <a:p>
            <a:r>
              <a:rPr lang="tr-TR">
                <a:solidFill>
                  <a:schemeClr val="tx1"/>
                </a:solidFill>
              </a:rPr>
              <a:t>Ayırıcı Tanı</a:t>
            </a:r>
          </a:p>
        </p:txBody>
      </p:sp>
      <p:sp>
        <p:nvSpPr>
          <p:cNvPr id="3" name="İçerik Yer Tutucusu 2">
            <a:extLst>
              <a:ext uri="{FF2B5EF4-FFF2-40B4-BE49-F238E27FC236}">
                <a16:creationId xmlns:a16="http://schemas.microsoft.com/office/drawing/2014/main" id="{7E5B311F-9D7C-44E0-A9F2-03F4A7EFBD6F}"/>
              </a:ext>
            </a:extLst>
          </p:cNvPr>
          <p:cNvSpPr>
            <a:spLocks noGrp="1"/>
          </p:cNvSpPr>
          <p:nvPr>
            <p:ph idx="1"/>
          </p:nvPr>
        </p:nvSpPr>
        <p:spPr>
          <a:xfrm>
            <a:off x="822960" y="1845734"/>
            <a:ext cx="7543800" cy="4023360"/>
          </a:xfrm>
        </p:spPr>
        <p:txBody>
          <a:bodyPr>
            <a:normAutofit/>
          </a:bodyPr>
          <a:lstStyle/>
          <a:p>
            <a:pPr>
              <a:buFont typeface="Courier New" panose="02070309020205020404" pitchFamily="49" charset="0"/>
              <a:buChar char="o"/>
            </a:pPr>
            <a:r>
              <a:rPr lang="tr-TR">
                <a:solidFill>
                  <a:schemeClr val="tx1"/>
                </a:solidFill>
              </a:rPr>
              <a:t>Major depresyon</a:t>
            </a:r>
          </a:p>
          <a:p>
            <a:pPr>
              <a:buFont typeface="Courier New" panose="02070309020205020404" pitchFamily="49" charset="0"/>
              <a:buChar char="o"/>
            </a:pPr>
            <a:r>
              <a:rPr lang="tr-TR">
                <a:solidFill>
                  <a:schemeClr val="tx1"/>
                </a:solidFill>
              </a:rPr>
              <a:t>Yaygın anksiyete bozukluğu</a:t>
            </a:r>
          </a:p>
          <a:p>
            <a:pPr>
              <a:buFont typeface="Courier New" panose="02070309020205020404" pitchFamily="49" charset="0"/>
              <a:buChar char="o"/>
            </a:pPr>
            <a:r>
              <a:rPr lang="tr-TR">
                <a:solidFill>
                  <a:schemeClr val="tx1"/>
                </a:solidFill>
              </a:rPr>
              <a:t>Fobik bozukluklar</a:t>
            </a:r>
          </a:p>
          <a:p>
            <a:pPr>
              <a:buFont typeface="Courier New" panose="02070309020205020404" pitchFamily="49" charset="0"/>
              <a:buChar char="o"/>
            </a:pPr>
            <a:r>
              <a:rPr lang="tr-TR">
                <a:solidFill>
                  <a:schemeClr val="tx1"/>
                </a:solidFill>
              </a:rPr>
              <a:t>Şizofreni </a:t>
            </a:r>
          </a:p>
          <a:p>
            <a:pPr>
              <a:buFont typeface="Courier New" panose="02070309020205020404" pitchFamily="49" charset="0"/>
              <a:buChar char="o"/>
            </a:pPr>
            <a:r>
              <a:rPr lang="tr-TR">
                <a:solidFill>
                  <a:schemeClr val="tx1"/>
                </a:solidFill>
              </a:rPr>
              <a:t>Beden dismorfik bozukluk</a:t>
            </a:r>
          </a:p>
          <a:p>
            <a:pPr>
              <a:buFont typeface="Courier New" panose="02070309020205020404" pitchFamily="49" charset="0"/>
              <a:buChar char="o"/>
            </a:pPr>
            <a:r>
              <a:rPr lang="tr-TR">
                <a:solidFill>
                  <a:schemeClr val="tx1"/>
                </a:solidFill>
              </a:rPr>
              <a:t>Hipokondriyazis</a:t>
            </a:r>
          </a:p>
          <a:p>
            <a:pPr>
              <a:buFont typeface="Courier New" panose="02070309020205020404" pitchFamily="49" charset="0"/>
              <a:buChar char="o"/>
            </a:pPr>
            <a:r>
              <a:rPr lang="tr-TR">
                <a:solidFill>
                  <a:schemeClr val="tx1"/>
                </a:solidFill>
              </a:rPr>
              <a:t>Obsesif kompulsif kişilik bozukluğu</a:t>
            </a:r>
          </a:p>
        </p:txBody>
      </p:sp>
      <p:sp>
        <p:nvSpPr>
          <p:cNvPr id="20" name="Rectangle 19">
            <a:extLst>
              <a:ext uri="{FF2B5EF4-FFF2-40B4-BE49-F238E27FC236}">
                <a16:creationId xmlns:a16="http://schemas.microsoft.com/office/drawing/2014/main" id="{14B68BB4-E55B-4DC8-825B-0A792D33AF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D876438C-C6C1-4170-95B8-E2CA818079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64590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4" descr="Ahşap insan şekli">
            <a:extLst>
              <a:ext uri="{FF2B5EF4-FFF2-40B4-BE49-F238E27FC236}">
                <a16:creationId xmlns:a16="http://schemas.microsoft.com/office/drawing/2014/main" id="{B1387B9F-D9CC-065A-F8E4-DEEF2DA3E629}"/>
              </a:ext>
            </a:extLst>
          </p:cNvPr>
          <p:cNvPicPr>
            <a:picLocks noChangeAspect="1"/>
          </p:cNvPicPr>
          <p:nvPr/>
        </p:nvPicPr>
        <p:blipFill rotWithShape="1">
          <a:blip r:embed="rId2"/>
          <a:srcRect l="7755" r="58329" b="1"/>
          <a:stretch/>
        </p:blipFill>
        <p:spPr>
          <a:xfrm>
            <a:off x="20" y="-12128"/>
            <a:ext cx="3490702" cy="6870127"/>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65712" y="2085703"/>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0904CB08-D915-4209-A25B-B29DC1C6CE19}"/>
              </a:ext>
            </a:extLst>
          </p:cNvPr>
          <p:cNvSpPr>
            <a:spLocks noGrp="1"/>
          </p:cNvSpPr>
          <p:nvPr>
            <p:ph idx="1"/>
          </p:nvPr>
        </p:nvSpPr>
        <p:spPr>
          <a:xfrm>
            <a:off x="3995936" y="2198914"/>
            <a:ext cx="4666371" cy="3670180"/>
          </a:xfrm>
        </p:spPr>
        <p:txBody>
          <a:bodyPr>
            <a:normAutofit/>
          </a:bodyPr>
          <a:lstStyle/>
          <a:p>
            <a:r>
              <a:rPr lang="tr-TR" sz="2400" b="1" u="sng"/>
              <a:t>Obsesyon :</a:t>
            </a:r>
          </a:p>
          <a:p>
            <a:pPr marL="292608" lvl="1" indent="0">
              <a:lnSpc>
                <a:spcPct val="100000"/>
              </a:lnSpc>
              <a:buNone/>
            </a:pPr>
            <a:r>
              <a:rPr lang="tr-TR" sz="2000"/>
              <a:t>     Yineleyici, kişiyi rahatsız eden ve kendi isteğiyle durduramadığı düşünce ve dürtülerdir.</a:t>
            </a:r>
          </a:p>
          <a:p>
            <a:endParaRPr lang="tr-TR"/>
          </a:p>
          <a:p>
            <a:r>
              <a:rPr lang="tr-TR" sz="2400" b="1" u="sng"/>
              <a:t>Kompulsiyon : </a:t>
            </a:r>
          </a:p>
          <a:p>
            <a:pPr marL="292608" lvl="1" indent="0">
              <a:lnSpc>
                <a:spcPct val="100000"/>
              </a:lnSpc>
              <a:buNone/>
            </a:pPr>
            <a:r>
              <a:rPr lang="tr-TR"/>
              <a:t>      </a:t>
            </a:r>
            <a:r>
              <a:rPr lang="tr-TR" sz="2000"/>
              <a:t>Genelde bir obsesyona engel olmak için yapılan bilinçli, standardize, tekrarlayıcı eylemlerdir</a:t>
            </a:r>
            <a:r>
              <a:rPr lang="tr-TR"/>
              <a:t>. </a:t>
            </a:r>
          </a:p>
          <a:p>
            <a:endParaRPr lang="tr-TR"/>
          </a:p>
        </p:txBody>
      </p:sp>
    </p:spTree>
    <p:extLst>
      <p:ext uri="{BB962C8B-B14F-4D97-AF65-F5344CB8AC3E}">
        <p14:creationId xmlns:p14="http://schemas.microsoft.com/office/powerpoint/2010/main" val="2047458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1476608-AF70-4DFB-9BB0-46BF8691A49B}"/>
              </a:ext>
            </a:extLst>
          </p:cNvPr>
          <p:cNvSpPr>
            <a:spLocks noGrp="1"/>
          </p:cNvSpPr>
          <p:nvPr>
            <p:ph type="title"/>
          </p:nvPr>
        </p:nvSpPr>
        <p:spPr>
          <a:xfrm>
            <a:off x="822960" y="286605"/>
            <a:ext cx="7543800" cy="766132"/>
          </a:xfrm>
        </p:spPr>
        <p:txBody>
          <a:bodyPr/>
          <a:lstStyle/>
          <a:p>
            <a:pPr algn="ctr"/>
            <a:r>
              <a:rPr lang="tr-TR"/>
              <a:t>Tedavi</a:t>
            </a:r>
          </a:p>
        </p:txBody>
      </p:sp>
      <p:sp>
        <p:nvSpPr>
          <p:cNvPr id="3" name="İçerik Yer Tutucusu 2">
            <a:extLst>
              <a:ext uri="{FF2B5EF4-FFF2-40B4-BE49-F238E27FC236}">
                <a16:creationId xmlns:a16="http://schemas.microsoft.com/office/drawing/2014/main" id="{D6C0E213-003B-4125-9AEA-E0EE40C30A21}"/>
              </a:ext>
            </a:extLst>
          </p:cNvPr>
          <p:cNvSpPr>
            <a:spLocks noGrp="1"/>
          </p:cNvSpPr>
          <p:nvPr>
            <p:ph idx="1"/>
          </p:nvPr>
        </p:nvSpPr>
        <p:spPr/>
        <p:txBody>
          <a:bodyPr/>
          <a:lstStyle/>
          <a:p>
            <a:r>
              <a:rPr lang="tr-TR" b="1"/>
              <a:t>Davranışçı Terapi : </a:t>
            </a:r>
          </a:p>
          <a:p>
            <a:r>
              <a:rPr lang="tr-TR"/>
              <a:t>     Bu tedavide amaç hastanın belirli programlar dahilinde anksiyeteye sebep olan ve kişinin kompulsiyonlarını arttıran durumların üzerine gitmesi sağlanarak kompulsiyonları önlenmesi sağlanmaktadır.</a:t>
            </a:r>
          </a:p>
          <a:p>
            <a:r>
              <a:rPr lang="tr-TR"/>
              <a:t>     Kompulsiyonların etkin bir biçimde durdurulması ya da önlenmesiyle hastaların en korktukları durumlarla karşı karşıya kalmaları başlangıçtaki sıkıntı ve korkunun alışmayla giderek azalması sağlanmaktadır.</a:t>
            </a:r>
          </a:p>
          <a:p>
            <a:r>
              <a:rPr lang="tr-TR"/>
              <a:t> Farmakoterapiye bir alternatif olarak maruz kalma ve tepki önlemeyi içeren davranışçı tedaviler OKB’ nin psikolojik tedavisinde uzun yıllardır kullanılmaktadır</a:t>
            </a:r>
          </a:p>
        </p:txBody>
      </p:sp>
    </p:spTree>
    <p:extLst>
      <p:ext uri="{BB962C8B-B14F-4D97-AF65-F5344CB8AC3E}">
        <p14:creationId xmlns:p14="http://schemas.microsoft.com/office/powerpoint/2010/main" val="2623993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ECD519B-2EF0-447C-8271-B9D2B39B1D67}"/>
              </a:ext>
            </a:extLst>
          </p:cNvPr>
          <p:cNvSpPr>
            <a:spLocks noGrp="1"/>
          </p:cNvSpPr>
          <p:nvPr>
            <p:ph idx="1"/>
          </p:nvPr>
        </p:nvSpPr>
        <p:spPr/>
        <p:txBody>
          <a:bodyPr/>
          <a:lstStyle/>
          <a:p>
            <a:r>
              <a:rPr lang="tr-TR" b="1"/>
              <a:t>Bilişsel Terapi :</a:t>
            </a:r>
          </a:p>
          <a:p>
            <a:r>
              <a:rPr lang="tr-TR"/>
              <a:t>     Bu tedavi hatalı inançların değiştirilerek yeniden uyarlanması şeklinde yapılır ve en önemli olan basamak, hastanın kendi düşüncelerini daha az tehdit edici şekilde açıklayabileceği yeni yorumlar getirebilmesidir. Hastanın gerçek bir risk varmış gibi algıladığı durumun aslında sadece kendi öznel değerlendirmesi sonucu ortaya çıktığını vurgulamak gerekir. </a:t>
            </a:r>
          </a:p>
        </p:txBody>
      </p:sp>
      <p:sp>
        <p:nvSpPr>
          <p:cNvPr id="5" name="Başlık 1">
            <a:extLst>
              <a:ext uri="{FF2B5EF4-FFF2-40B4-BE49-F238E27FC236}">
                <a16:creationId xmlns:a16="http://schemas.microsoft.com/office/drawing/2014/main" id="{2EC3DC3F-8385-47D4-B307-629A7CBB016E}"/>
              </a:ext>
            </a:extLst>
          </p:cNvPr>
          <p:cNvSpPr>
            <a:spLocks noGrp="1"/>
          </p:cNvSpPr>
          <p:nvPr>
            <p:ph type="title"/>
          </p:nvPr>
        </p:nvSpPr>
        <p:spPr>
          <a:xfrm>
            <a:off x="822960" y="286605"/>
            <a:ext cx="7543800" cy="766132"/>
          </a:xfrm>
        </p:spPr>
        <p:txBody>
          <a:bodyPr/>
          <a:lstStyle/>
          <a:p>
            <a:pPr algn="ctr"/>
            <a:r>
              <a:rPr lang="tr-TR"/>
              <a:t>Tedavi</a:t>
            </a:r>
          </a:p>
        </p:txBody>
      </p:sp>
    </p:spTree>
    <p:extLst>
      <p:ext uri="{BB962C8B-B14F-4D97-AF65-F5344CB8AC3E}">
        <p14:creationId xmlns:p14="http://schemas.microsoft.com/office/powerpoint/2010/main" val="101625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A44C8A3-6CA4-4619-9FBA-55A9476925DD}"/>
              </a:ext>
            </a:extLst>
          </p:cNvPr>
          <p:cNvSpPr>
            <a:spLocks noGrp="1"/>
          </p:cNvSpPr>
          <p:nvPr>
            <p:ph idx="1"/>
          </p:nvPr>
        </p:nvSpPr>
        <p:spPr/>
        <p:txBody>
          <a:bodyPr/>
          <a:lstStyle/>
          <a:p>
            <a:r>
              <a:rPr lang="tr-TR" b="1"/>
              <a:t>Bilişsel Davranışçı Terapi (BDT) :</a:t>
            </a:r>
          </a:p>
          <a:p>
            <a:r>
              <a:rPr lang="tr-TR"/>
              <a:t>     OKB’ de davranışçı terapi çok etkili bir yöntemdir. Tedavinin iki temel bileşeni obsesyonlarla ilişkili görülen anksiyeteyi azaltmaya yönelik maruz bırakma (exposure) ve obsesyonel düşünce veya ritüellerin sıklığını azaltmak için yanıt önleme (response prevention)’ dir. Her iki tekniğin temelinde yatan belirti olarak karşımıza çıkan uyumsuz tepkilerin önlenerek söndürülmesi bunların yerine daha sağlıklı yeni davranışların kazandırılmasıdır. </a:t>
            </a:r>
          </a:p>
        </p:txBody>
      </p:sp>
      <p:sp>
        <p:nvSpPr>
          <p:cNvPr id="4" name="Başlık 1">
            <a:extLst>
              <a:ext uri="{FF2B5EF4-FFF2-40B4-BE49-F238E27FC236}">
                <a16:creationId xmlns:a16="http://schemas.microsoft.com/office/drawing/2014/main" id="{EF4D726C-9AB3-42B7-8381-266DB5391EC4}"/>
              </a:ext>
            </a:extLst>
          </p:cNvPr>
          <p:cNvSpPr>
            <a:spLocks noGrp="1"/>
          </p:cNvSpPr>
          <p:nvPr>
            <p:ph type="title"/>
          </p:nvPr>
        </p:nvSpPr>
        <p:spPr>
          <a:xfrm>
            <a:off x="822960" y="286605"/>
            <a:ext cx="7543800" cy="766132"/>
          </a:xfrm>
        </p:spPr>
        <p:txBody>
          <a:bodyPr/>
          <a:lstStyle/>
          <a:p>
            <a:pPr algn="ctr"/>
            <a:r>
              <a:rPr lang="tr-TR"/>
              <a:t>Tedavi</a:t>
            </a:r>
          </a:p>
        </p:txBody>
      </p:sp>
    </p:spTree>
    <p:extLst>
      <p:ext uri="{BB962C8B-B14F-4D97-AF65-F5344CB8AC3E}">
        <p14:creationId xmlns:p14="http://schemas.microsoft.com/office/powerpoint/2010/main" val="1296812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35A11F65-0268-4EE8-AE39-7660151D05B7}"/>
              </a:ext>
            </a:extLst>
          </p:cNvPr>
          <p:cNvPicPr>
            <a:picLocks noChangeAspect="1"/>
          </p:cNvPicPr>
          <p:nvPr/>
        </p:nvPicPr>
        <p:blipFill rotWithShape="1">
          <a:blip r:embed="rId2">
            <a:alphaModFix amt="35000"/>
          </a:blip>
          <a:srcRect t="30207" r="-1" b="31730"/>
          <a:stretch/>
        </p:blipFill>
        <p:spPr>
          <a:xfrm>
            <a:off x="20" y="10"/>
            <a:ext cx="9143980" cy="6857990"/>
          </a:xfrm>
          <a:prstGeom prst="rect">
            <a:avLst/>
          </a:prstGeom>
        </p:spPr>
      </p:pic>
      <p:cxnSp>
        <p:nvCxnSpPr>
          <p:cNvPr id="33" name="Straight Connector 32">
            <a:extLst>
              <a:ext uri="{FF2B5EF4-FFF2-40B4-BE49-F238E27FC236}">
                <a16:creationId xmlns:a16="http://schemas.microsoft.com/office/drawing/2014/main" id="{D234663B-5BFF-482A-865A-27F31AF098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 name="Başlık 1">
            <a:extLst>
              <a:ext uri="{FF2B5EF4-FFF2-40B4-BE49-F238E27FC236}">
                <a16:creationId xmlns:a16="http://schemas.microsoft.com/office/drawing/2014/main" id="{7686D789-077C-4CF5-8503-48B380496BE5}"/>
              </a:ext>
            </a:extLst>
          </p:cNvPr>
          <p:cNvSpPr>
            <a:spLocks noGrp="1"/>
          </p:cNvSpPr>
          <p:nvPr>
            <p:ph type="title"/>
          </p:nvPr>
        </p:nvSpPr>
        <p:spPr>
          <a:xfrm>
            <a:off x="822960" y="286603"/>
            <a:ext cx="7543800" cy="694125"/>
          </a:xfrm>
        </p:spPr>
        <p:txBody>
          <a:bodyPr>
            <a:normAutofit fontScale="90000"/>
          </a:bodyPr>
          <a:lstStyle/>
          <a:p>
            <a:pPr algn="ctr"/>
            <a:r>
              <a:rPr lang="tr-TR">
                <a:solidFill>
                  <a:schemeClr val="tx1"/>
                </a:solidFill>
              </a:rPr>
              <a:t>Tedavi</a:t>
            </a:r>
          </a:p>
        </p:txBody>
      </p:sp>
      <p:sp>
        <p:nvSpPr>
          <p:cNvPr id="3" name="İçerik Yer Tutucusu 2">
            <a:extLst>
              <a:ext uri="{FF2B5EF4-FFF2-40B4-BE49-F238E27FC236}">
                <a16:creationId xmlns:a16="http://schemas.microsoft.com/office/drawing/2014/main" id="{8253DAA9-03A0-4279-B532-AEC1242092EA}"/>
              </a:ext>
            </a:extLst>
          </p:cNvPr>
          <p:cNvSpPr>
            <a:spLocks noGrp="1"/>
          </p:cNvSpPr>
          <p:nvPr>
            <p:ph idx="1"/>
          </p:nvPr>
        </p:nvSpPr>
        <p:spPr>
          <a:xfrm>
            <a:off x="822960" y="1845734"/>
            <a:ext cx="7543800" cy="4023360"/>
          </a:xfrm>
        </p:spPr>
        <p:txBody>
          <a:bodyPr>
            <a:normAutofit/>
          </a:bodyPr>
          <a:lstStyle/>
          <a:p>
            <a:r>
              <a:rPr lang="tr-TR" b="1">
                <a:solidFill>
                  <a:schemeClr val="tx1"/>
                </a:solidFill>
              </a:rPr>
              <a:t>Psikofarmokoterapi : </a:t>
            </a:r>
          </a:p>
          <a:p>
            <a:r>
              <a:rPr lang="tr-TR">
                <a:solidFill>
                  <a:schemeClr val="tx1"/>
                </a:solidFill>
              </a:rPr>
              <a:t>     OKB’ li hastalara ilk basamak uygulanacak tedavi serotonin geri alım inhibitör (SGİ) ve BDT uygulamalarından oluşur .</a:t>
            </a:r>
          </a:p>
          <a:p>
            <a:r>
              <a:rPr lang="tr-TR">
                <a:solidFill>
                  <a:schemeClr val="tx1"/>
                </a:solidFill>
              </a:rPr>
              <a:t>     Seçici serotonin geri alım İnhibitörleri (SSRI) grubu ilaçların (Fluoksetin, Sertralin, Sitalopram, Paroksetin, Fluvoksamin) OKB tedavisinde etkin olduğu bildirilmiştir. . </a:t>
            </a:r>
          </a:p>
          <a:p>
            <a:r>
              <a:rPr lang="tr-TR">
                <a:solidFill>
                  <a:schemeClr val="tx1"/>
                </a:solidFill>
              </a:rPr>
              <a:t>     </a:t>
            </a:r>
          </a:p>
        </p:txBody>
      </p:sp>
      <p:sp>
        <p:nvSpPr>
          <p:cNvPr id="35" name="Rectangle 34">
            <a:extLst>
              <a:ext uri="{FF2B5EF4-FFF2-40B4-BE49-F238E27FC236}">
                <a16:creationId xmlns:a16="http://schemas.microsoft.com/office/drawing/2014/main" id="{14B68BB4-E55B-4DC8-825B-0A792D33AF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D876438C-C6C1-4170-95B8-E2CA818079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42377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aşlık 1">
            <a:extLst>
              <a:ext uri="{FF2B5EF4-FFF2-40B4-BE49-F238E27FC236}">
                <a16:creationId xmlns:a16="http://schemas.microsoft.com/office/drawing/2014/main" id="{5A1FEA40-A6B0-4A4E-9B3B-1F39E1E783F4}"/>
              </a:ext>
            </a:extLst>
          </p:cNvPr>
          <p:cNvSpPr>
            <a:spLocks noGrp="1"/>
          </p:cNvSpPr>
          <p:nvPr>
            <p:ph type="title"/>
          </p:nvPr>
        </p:nvSpPr>
        <p:spPr>
          <a:xfrm>
            <a:off x="3886200" y="634946"/>
            <a:ext cx="4776107" cy="1450757"/>
          </a:xfrm>
        </p:spPr>
        <p:txBody>
          <a:bodyPr>
            <a:normAutofit/>
          </a:bodyPr>
          <a:lstStyle/>
          <a:p>
            <a:r>
              <a:rPr lang="tr-TR"/>
              <a:t>Tedavi</a:t>
            </a:r>
          </a:p>
        </p:txBody>
      </p:sp>
      <p:pic>
        <p:nvPicPr>
          <p:cNvPr id="6" name="Resim 5">
            <a:extLst>
              <a:ext uri="{FF2B5EF4-FFF2-40B4-BE49-F238E27FC236}">
                <a16:creationId xmlns:a16="http://schemas.microsoft.com/office/drawing/2014/main" id="{1DE32C29-B6AA-419B-A755-FC18D42DD695}"/>
              </a:ext>
            </a:extLst>
          </p:cNvPr>
          <p:cNvPicPr>
            <a:picLocks noChangeAspect="1"/>
          </p:cNvPicPr>
          <p:nvPr/>
        </p:nvPicPr>
        <p:blipFill rotWithShape="1">
          <a:blip r:embed="rId2"/>
          <a:srcRect l="16153" r="45739" b="-2"/>
          <a:stretch/>
        </p:blipFill>
        <p:spPr>
          <a:xfrm>
            <a:off x="20" y="-12128"/>
            <a:ext cx="3490702" cy="6870127"/>
          </a:xfrm>
          <a:prstGeom prst="rect">
            <a:avLst/>
          </a:prstGeom>
        </p:spPr>
      </p:pic>
      <p:cxnSp>
        <p:nvCxnSpPr>
          <p:cNvPr id="27" name="Straight Connector 26">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65712" y="2085703"/>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C6791D05-E870-4252-8296-5D34EB95936C}"/>
              </a:ext>
            </a:extLst>
          </p:cNvPr>
          <p:cNvSpPr>
            <a:spLocks noGrp="1"/>
          </p:cNvSpPr>
          <p:nvPr>
            <p:ph idx="1"/>
          </p:nvPr>
        </p:nvSpPr>
        <p:spPr>
          <a:xfrm>
            <a:off x="3886200" y="2198914"/>
            <a:ext cx="4776107" cy="3670180"/>
          </a:xfrm>
        </p:spPr>
        <p:txBody>
          <a:bodyPr>
            <a:normAutofit/>
          </a:bodyPr>
          <a:lstStyle/>
          <a:p>
            <a:r>
              <a:rPr lang="tr-TR" sz="1700"/>
              <a:t>     </a:t>
            </a:r>
          </a:p>
          <a:p>
            <a:r>
              <a:rPr lang="tr-TR" sz="1700"/>
              <a:t>     SSRI grubu ilaçların etkili dozları olarak genellikle depresyon tedavisi için kullanılan günlük dozdan fazlası kullanılır. Bu ilaçlardan antidepresan olarak da kullanılanların antiobsesyonel etkileri antidepresanlardan bağımsız daha uzun ve daha yüksek dozlarda olacak şekilde ortaya çıkmaktadır. SSRI grubu ilaçlardan yanıt alınamıyorsa dirençli OKB den söz edilir</a:t>
            </a:r>
          </a:p>
          <a:p>
            <a:r>
              <a:rPr lang="tr-TR" sz="1700"/>
              <a:t>     Cevap genellikle tedaviye başlandıktan 4 ile 6 hafta sonra görülür, ancak maksimum terapötik yararın sağlanması için 8 ile 16 haftaya ihtiyaç vardır.</a:t>
            </a:r>
          </a:p>
        </p:txBody>
      </p:sp>
    </p:spTree>
    <p:extLst>
      <p:ext uri="{BB962C8B-B14F-4D97-AF65-F5344CB8AC3E}">
        <p14:creationId xmlns:p14="http://schemas.microsoft.com/office/powerpoint/2010/main" val="2047230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81450B2-B5A9-403B-A37E-2A7CE3454C9F}"/>
              </a:ext>
            </a:extLst>
          </p:cNvPr>
          <p:cNvSpPr>
            <a:spLocks noGrp="1"/>
          </p:cNvSpPr>
          <p:nvPr>
            <p:ph idx="1"/>
          </p:nvPr>
        </p:nvSpPr>
        <p:spPr/>
        <p:txBody>
          <a:bodyPr/>
          <a:lstStyle/>
          <a:p>
            <a:r>
              <a:rPr lang="tr-TR"/>
              <a:t>     Tedaviye aşırı dirençli vakalarda EKT ve psikocerrahi düşünülebilir. </a:t>
            </a:r>
          </a:p>
          <a:p>
            <a:pPr fontAlgn="base"/>
            <a:r>
              <a:rPr lang="tr-TR"/>
              <a:t>     EKT psikocerrahi kadar etkili değildir ancak cerrahiden önce düşünülmesi gereken bir seçenektir. </a:t>
            </a:r>
          </a:p>
          <a:p>
            <a:pPr fontAlgn="base"/>
            <a:r>
              <a:rPr lang="tr-TR"/>
              <a:t>     Obsesif kompulsif bozuklukta en sık başvurulan cerrahi işlem singulotomi olup tedaviye yanıt vermeyen hastaların %25-30'unda başarılıdır. </a:t>
            </a:r>
          </a:p>
          <a:p>
            <a:endParaRPr lang="tr-TR"/>
          </a:p>
        </p:txBody>
      </p:sp>
      <p:sp>
        <p:nvSpPr>
          <p:cNvPr id="4" name="Başlık 1">
            <a:extLst>
              <a:ext uri="{FF2B5EF4-FFF2-40B4-BE49-F238E27FC236}">
                <a16:creationId xmlns:a16="http://schemas.microsoft.com/office/drawing/2014/main" id="{28F574FE-59C8-4F92-982B-44CD9C878D29}"/>
              </a:ext>
            </a:extLst>
          </p:cNvPr>
          <p:cNvSpPr>
            <a:spLocks noGrp="1"/>
          </p:cNvSpPr>
          <p:nvPr>
            <p:ph type="title"/>
          </p:nvPr>
        </p:nvSpPr>
        <p:spPr>
          <a:xfrm>
            <a:off x="822960" y="286605"/>
            <a:ext cx="7543800" cy="766132"/>
          </a:xfrm>
        </p:spPr>
        <p:txBody>
          <a:bodyPr/>
          <a:lstStyle/>
          <a:p>
            <a:pPr algn="ctr"/>
            <a:r>
              <a:rPr lang="tr-TR"/>
              <a:t>Tedavi</a:t>
            </a:r>
          </a:p>
        </p:txBody>
      </p:sp>
    </p:spTree>
    <p:extLst>
      <p:ext uri="{BB962C8B-B14F-4D97-AF65-F5344CB8AC3E}">
        <p14:creationId xmlns:p14="http://schemas.microsoft.com/office/powerpoint/2010/main" val="1625379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672AFD-F3F3-4041-BB61-01AA91D7C17B}"/>
              </a:ext>
            </a:extLst>
          </p:cNvPr>
          <p:cNvSpPr>
            <a:spLocks noGrp="1"/>
          </p:cNvSpPr>
          <p:nvPr>
            <p:ph type="title"/>
          </p:nvPr>
        </p:nvSpPr>
        <p:spPr>
          <a:xfrm>
            <a:off x="827584" y="620688"/>
            <a:ext cx="7565464" cy="2782356"/>
          </a:xfrm>
        </p:spPr>
        <p:txBody>
          <a:bodyPr/>
          <a:lstStyle/>
          <a:p>
            <a:pPr algn="ctr"/>
            <a:r>
              <a:rPr lang="tr-TR" b="1">
                <a:solidFill>
                  <a:srgbClr val="5A6A60"/>
                </a:solidFill>
              </a:rPr>
              <a:t>TEŞEKKÜRLER…</a:t>
            </a:r>
          </a:p>
        </p:txBody>
      </p:sp>
      <p:sp>
        <p:nvSpPr>
          <p:cNvPr id="3" name="İçerik Yer Tutucusu 2">
            <a:extLst>
              <a:ext uri="{FF2B5EF4-FFF2-40B4-BE49-F238E27FC236}">
                <a16:creationId xmlns:a16="http://schemas.microsoft.com/office/drawing/2014/main" id="{42881A88-5615-4BB3-B94F-DDDD3D7D46D1}"/>
              </a:ext>
            </a:extLst>
          </p:cNvPr>
          <p:cNvSpPr>
            <a:spLocks noGrp="1"/>
          </p:cNvSpPr>
          <p:nvPr>
            <p:ph idx="1"/>
          </p:nvPr>
        </p:nvSpPr>
        <p:spPr>
          <a:xfrm>
            <a:off x="1115616" y="3356992"/>
            <a:ext cx="7543801" cy="2368086"/>
          </a:xfrm>
        </p:spPr>
        <p:txBody>
          <a:bodyPr/>
          <a:lstStyle/>
          <a:p>
            <a:pPr algn="r"/>
            <a:endParaRPr lang="tr-TR"/>
          </a:p>
          <a:p>
            <a:pPr algn="r"/>
            <a:endParaRPr lang="tr-TR"/>
          </a:p>
          <a:p>
            <a:pPr algn="r"/>
            <a:endParaRPr lang="tr-TR"/>
          </a:p>
          <a:p>
            <a:pPr marL="0" indent="0" algn="r">
              <a:buNone/>
            </a:pPr>
            <a:r>
              <a:rPr lang="tr-TR" sz="2800"/>
              <a:t>Hazırlayan : Sena HAŞİMOĞLU</a:t>
            </a:r>
          </a:p>
        </p:txBody>
      </p:sp>
    </p:spTree>
    <p:extLst>
      <p:ext uri="{BB962C8B-B14F-4D97-AF65-F5344CB8AC3E}">
        <p14:creationId xmlns:p14="http://schemas.microsoft.com/office/powerpoint/2010/main" val="4119561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13E4FC8-EAF0-4A2F-A7C8-5CC1846CBB48}"/>
              </a:ext>
            </a:extLst>
          </p:cNvPr>
          <p:cNvSpPr>
            <a:spLocks noGrp="1"/>
          </p:cNvSpPr>
          <p:nvPr>
            <p:ph type="title"/>
          </p:nvPr>
        </p:nvSpPr>
        <p:spPr/>
        <p:txBody>
          <a:bodyPr/>
          <a:lstStyle/>
          <a:p>
            <a:pPr algn="ctr"/>
            <a:r>
              <a:rPr lang="tr-TR"/>
              <a:t>OBSESİF KOMPULSİF BOZUKLUK (OKB)</a:t>
            </a:r>
          </a:p>
        </p:txBody>
      </p:sp>
      <p:sp>
        <p:nvSpPr>
          <p:cNvPr id="3" name="İçerik Yer Tutucusu 2">
            <a:extLst>
              <a:ext uri="{FF2B5EF4-FFF2-40B4-BE49-F238E27FC236}">
                <a16:creationId xmlns:a16="http://schemas.microsoft.com/office/drawing/2014/main" id="{F18318F0-7559-437D-9644-7A4EA4203746}"/>
              </a:ext>
            </a:extLst>
          </p:cNvPr>
          <p:cNvSpPr>
            <a:spLocks noGrp="1"/>
          </p:cNvSpPr>
          <p:nvPr>
            <p:ph idx="1"/>
          </p:nvPr>
        </p:nvSpPr>
        <p:spPr/>
        <p:txBody>
          <a:bodyPr/>
          <a:lstStyle/>
          <a:p>
            <a:pPr fontAlgn="base">
              <a:lnSpc>
                <a:spcPct val="100000"/>
              </a:lnSpc>
            </a:pPr>
            <a:endParaRPr lang="tr-TR"/>
          </a:p>
          <a:p>
            <a:pPr fontAlgn="base">
              <a:lnSpc>
                <a:spcPct val="100000"/>
              </a:lnSpc>
            </a:pPr>
            <a:r>
              <a:rPr lang="tr-TR"/>
              <a:t>     Obsesyon ve kompulsiyonlarla karakterize ruhsal bir hastalıktır. OKB’de obsesyon, kompulsiyon veya her ikisi birden bulunabilir. </a:t>
            </a:r>
          </a:p>
          <a:p>
            <a:pPr fontAlgn="base">
              <a:lnSpc>
                <a:spcPct val="100000"/>
              </a:lnSpc>
            </a:pPr>
            <a:r>
              <a:rPr lang="tr-TR"/>
              <a:t>     Kompulsiyonlar obsesyonun oluşturduğu anksiyeteyi azaltmak için yapılsa bile anksiyeteyi etkilemeyebilir, hatta artırabilir. </a:t>
            </a:r>
          </a:p>
          <a:p>
            <a:pPr fontAlgn="base">
              <a:lnSpc>
                <a:spcPct val="100000"/>
              </a:lnSpc>
            </a:pPr>
            <a:r>
              <a:rPr lang="tr-TR"/>
              <a:t>     Anksiyete kompulsiyona kişi direndiği zamanda artar.</a:t>
            </a:r>
          </a:p>
          <a:p>
            <a:pPr lvl="1" fontAlgn="base">
              <a:lnSpc>
                <a:spcPct val="100000"/>
              </a:lnSpc>
              <a:buFont typeface="Arial" panose="020B0604020202020204" pitchFamily="34" charset="0"/>
              <a:buChar char="•"/>
            </a:pPr>
            <a:r>
              <a:rPr lang="tr-TR" b="1"/>
              <a:t>Karma Kompulsiyon ve Obsesyon </a:t>
            </a:r>
            <a:r>
              <a:rPr lang="tr-TR" b="1">
                <a:sym typeface="Wingdings" panose="05000000000000000000" pitchFamily="2" charset="2"/>
              </a:rPr>
              <a:t> </a:t>
            </a:r>
            <a:r>
              <a:rPr lang="tr-TR" b="1"/>
              <a:t>%90  </a:t>
            </a:r>
          </a:p>
          <a:p>
            <a:pPr lvl="1" fontAlgn="base">
              <a:lnSpc>
                <a:spcPct val="100000"/>
              </a:lnSpc>
              <a:buFont typeface="Arial" panose="020B0604020202020204" pitchFamily="34" charset="0"/>
              <a:buChar char="•"/>
            </a:pPr>
            <a:r>
              <a:rPr lang="tr-TR" b="1"/>
              <a:t>Obsesyon </a:t>
            </a:r>
            <a:r>
              <a:rPr lang="tr-TR" b="1">
                <a:sym typeface="Wingdings" panose="05000000000000000000" pitchFamily="2" charset="2"/>
              </a:rPr>
              <a:t> </a:t>
            </a:r>
            <a:r>
              <a:rPr lang="tr-TR" b="1"/>
              <a:t>%9</a:t>
            </a:r>
          </a:p>
          <a:p>
            <a:pPr lvl="1" fontAlgn="base">
              <a:lnSpc>
                <a:spcPct val="100000"/>
              </a:lnSpc>
              <a:buFont typeface="Arial" panose="020B0604020202020204" pitchFamily="34" charset="0"/>
              <a:buChar char="•"/>
            </a:pPr>
            <a:r>
              <a:rPr lang="tr-TR" b="1"/>
              <a:t>Kompulsiyon </a:t>
            </a:r>
            <a:r>
              <a:rPr lang="tr-TR" b="1">
                <a:sym typeface="Wingdings" panose="05000000000000000000" pitchFamily="2" charset="2"/>
              </a:rPr>
              <a:t> </a:t>
            </a:r>
            <a:r>
              <a:rPr lang="tr-TR" b="1"/>
              <a:t>%0,5</a:t>
            </a:r>
          </a:p>
          <a:p>
            <a:endParaRPr lang="tr-TR"/>
          </a:p>
        </p:txBody>
      </p:sp>
    </p:spTree>
    <p:extLst>
      <p:ext uri="{BB962C8B-B14F-4D97-AF65-F5344CB8AC3E}">
        <p14:creationId xmlns:p14="http://schemas.microsoft.com/office/powerpoint/2010/main" val="86513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3C4A2A4-B9DE-446F-B517-6FC718EA9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007C7B-2656-49D8-BFD6-EC5AE3853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5895BFFD-9FEB-4D42-8DE1-13615995600B}"/>
              </a:ext>
            </a:extLst>
          </p:cNvPr>
          <p:cNvSpPr>
            <a:spLocks noGrp="1"/>
          </p:cNvSpPr>
          <p:nvPr>
            <p:ph type="title"/>
          </p:nvPr>
        </p:nvSpPr>
        <p:spPr>
          <a:xfrm>
            <a:off x="369277" y="516835"/>
            <a:ext cx="2313633" cy="5772840"/>
          </a:xfrm>
        </p:spPr>
        <p:txBody>
          <a:bodyPr anchor="ctr">
            <a:normAutofit/>
          </a:bodyPr>
          <a:lstStyle/>
          <a:p>
            <a:r>
              <a:rPr lang="tr-TR" sz="3100">
                <a:solidFill>
                  <a:srgbClr val="FFFFFF"/>
                </a:solidFill>
              </a:rPr>
              <a:t>Epidemiyoloji</a:t>
            </a:r>
          </a:p>
        </p:txBody>
      </p:sp>
      <p:sp>
        <p:nvSpPr>
          <p:cNvPr id="13" name="Rectangle 12">
            <a:extLst>
              <a:ext uri="{FF2B5EF4-FFF2-40B4-BE49-F238E27FC236}">
                <a16:creationId xmlns:a16="http://schemas.microsoft.com/office/drawing/2014/main" id="{23A771F5-9C52-403D-B6C0-3E252B9D6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İçerik Yer Tutucusu 2">
            <a:extLst>
              <a:ext uri="{FF2B5EF4-FFF2-40B4-BE49-F238E27FC236}">
                <a16:creationId xmlns:a16="http://schemas.microsoft.com/office/drawing/2014/main" id="{FD4D5F56-D22A-2377-1659-95E248FD9888}"/>
              </a:ext>
            </a:extLst>
          </p:cNvPr>
          <p:cNvGraphicFramePr>
            <a:graphicFrameLocks noGrp="1"/>
          </p:cNvGraphicFramePr>
          <p:nvPr>
            <p:ph idx="1"/>
            <p:extLst>
              <p:ext uri="{D42A27DB-BD31-4B8C-83A1-F6EECF244321}">
                <p14:modId xmlns:p14="http://schemas.microsoft.com/office/powerpoint/2010/main" val="39181065"/>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6095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DE7CF8-5302-402C-833D-74D0FA6640C1}"/>
              </a:ext>
            </a:extLst>
          </p:cNvPr>
          <p:cNvSpPr>
            <a:spLocks noGrp="1"/>
          </p:cNvSpPr>
          <p:nvPr>
            <p:ph type="title"/>
          </p:nvPr>
        </p:nvSpPr>
        <p:spPr>
          <a:xfrm>
            <a:off x="899592" y="476672"/>
            <a:ext cx="7543800" cy="838140"/>
          </a:xfrm>
        </p:spPr>
        <p:txBody>
          <a:bodyPr/>
          <a:lstStyle/>
          <a:p>
            <a:pPr algn="ctr"/>
            <a:r>
              <a:rPr lang="tr-TR"/>
              <a:t>Tanı Kriterleri DSM-V</a:t>
            </a:r>
          </a:p>
        </p:txBody>
      </p:sp>
      <p:sp>
        <p:nvSpPr>
          <p:cNvPr id="3" name="İçerik Yer Tutucusu 2">
            <a:extLst>
              <a:ext uri="{FF2B5EF4-FFF2-40B4-BE49-F238E27FC236}">
                <a16:creationId xmlns:a16="http://schemas.microsoft.com/office/drawing/2014/main" id="{E66874CD-27C1-4CCA-8957-58495CB93824}"/>
              </a:ext>
            </a:extLst>
          </p:cNvPr>
          <p:cNvSpPr>
            <a:spLocks noGrp="1"/>
          </p:cNvSpPr>
          <p:nvPr>
            <p:ph idx="1"/>
          </p:nvPr>
        </p:nvSpPr>
        <p:spPr>
          <a:xfrm>
            <a:off x="899592" y="1916832"/>
            <a:ext cx="7543801" cy="4023360"/>
          </a:xfrm>
        </p:spPr>
        <p:txBody>
          <a:bodyPr>
            <a:normAutofit/>
          </a:bodyPr>
          <a:lstStyle/>
          <a:p>
            <a:pPr fontAlgn="base"/>
            <a:r>
              <a:rPr lang="tr-TR" b="1"/>
              <a:t>A.Takıntıların (obsesyonlann), zorlantılar (kompulsiyonlar) ya da her ikisinin birlikte varlığı:</a:t>
            </a:r>
          </a:p>
          <a:p>
            <a:pPr fontAlgn="base"/>
            <a:r>
              <a:rPr lang="tr-TR"/>
              <a:t>Takıntılar (obsesyonlar) (1) ve (2) ile tanımlanır:</a:t>
            </a:r>
          </a:p>
          <a:p>
            <a:pPr fontAlgn="base"/>
            <a:r>
              <a:rPr lang="tr-TR"/>
              <a:t>1.Kimi zaman zorla ve istenmeden geliyor gibi yaşanan, çoğu kişide belirgin bir kaygı ya da sıkıntıya neden olan, yineleyici ve sürekli düşünceler, itkiler ya da imgeler.</a:t>
            </a:r>
          </a:p>
          <a:p>
            <a:pPr fontAlgn="base"/>
            <a:r>
              <a:rPr lang="tr-TR"/>
              <a:t>2.Kişi, bu düşüncelere, itkilere ya da imgelere aldırmamaya ya da bunları baskılamaya çalışır ya da bunları başka bir düşünce ya da eylemle yüksüzleştirme (bir zorlantıyı yerine getirerek) girişimlerinde bulunur.</a:t>
            </a:r>
          </a:p>
        </p:txBody>
      </p:sp>
    </p:spTree>
    <p:extLst>
      <p:ext uri="{BB962C8B-B14F-4D97-AF65-F5344CB8AC3E}">
        <p14:creationId xmlns:p14="http://schemas.microsoft.com/office/powerpoint/2010/main" val="2458203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E5D740-43B7-4B63-B1D4-A5DB78494180}"/>
              </a:ext>
            </a:extLst>
          </p:cNvPr>
          <p:cNvSpPr>
            <a:spLocks noGrp="1"/>
          </p:cNvSpPr>
          <p:nvPr>
            <p:ph type="title"/>
          </p:nvPr>
        </p:nvSpPr>
        <p:spPr>
          <a:xfrm>
            <a:off x="822960" y="286605"/>
            <a:ext cx="7543800" cy="766132"/>
          </a:xfrm>
        </p:spPr>
        <p:txBody>
          <a:bodyPr/>
          <a:lstStyle/>
          <a:p>
            <a:pPr algn="ctr"/>
            <a:r>
              <a:rPr lang="tr-TR"/>
              <a:t>Tanı Kriterleri DSM-V</a:t>
            </a:r>
          </a:p>
        </p:txBody>
      </p:sp>
      <p:sp>
        <p:nvSpPr>
          <p:cNvPr id="3" name="İçerik Yer Tutucusu 2">
            <a:extLst>
              <a:ext uri="{FF2B5EF4-FFF2-40B4-BE49-F238E27FC236}">
                <a16:creationId xmlns:a16="http://schemas.microsoft.com/office/drawing/2014/main" id="{09F67986-2C43-4799-9874-5695676C2DEF}"/>
              </a:ext>
            </a:extLst>
          </p:cNvPr>
          <p:cNvSpPr>
            <a:spLocks noGrp="1"/>
          </p:cNvSpPr>
          <p:nvPr>
            <p:ph idx="1"/>
          </p:nvPr>
        </p:nvSpPr>
        <p:spPr>
          <a:xfrm>
            <a:off x="827584" y="1844824"/>
            <a:ext cx="7776864" cy="4031538"/>
          </a:xfrm>
        </p:spPr>
        <p:txBody>
          <a:bodyPr>
            <a:noAutofit/>
          </a:bodyPr>
          <a:lstStyle/>
          <a:p>
            <a:pPr fontAlgn="base"/>
            <a:r>
              <a:rPr lang="tr-TR"/>
              <a:t>Zorlantılar (kompulsiyonlar) (1) ve (2) ile tanımlanır:</a:t>
            </a:r>
          </a:p>
          <a:p>
            <a:pPr fontAlgn="base"/>
            <a:r>
              <a:rPr lang="tr-TR"/>
              <a:t>1.Kişinin takıntısına tepki olarak ya da katı bir biçimde uyulması gereken kurallara göre yapmaya zorlanmış gibi hissettiği yinelemeli davranışlar (örn. el yıkama, düzenleme, denetleyip durma) ya da zihinsel eylemler (örn. dinsel değeri olan sözler söyleme, sayı sayma, sözcükleri sessiz bir biçimde yineleme).</a:t>
            </a:r>
          </a:p>
          <a:p>
            <a:pPr fontAlgn="base"/>
            <a:r>
              <a:rPr lang="tr-TR"/>
              <a:t>2. Bu davranışlar ya da zihinsel eylemler, yaşanan kaygı ya da sıkıntıdan korunma veya bunları azaltma ya da korkulan bir olay yahut durumdan sakınma amacıyla yapılır; ancak bu davranışlar veya zihinsel eylemler, yüksüzleştireceği ya da korunulacağı tasarlanan durumlarla gerçekçi bir biçimde ilişkili değildir, açıkça aşırı bir düzeydedir.</a:t>
            </a:r>
          </a:p>
          <a:p>
            <a:pPr fontAlgn="base"/>
            <a:r>
              <a:rPr lang="tr-TR"/>
              <a:t>Not: Küçük çocuklar bu davranışlarının ya da zihinsel eylemlerinin amaçlarını dile getiremeyebilirler.</a:t>
            </a:r>
          </a:p>
        </p:txBody>
      </p:sp>
    </p:spTree>
    <p:extLst>
      <p:ext uri="{BB962C8B-B14F-4D97-AF65-F5344CB8AC3E}">
        <p14:creationId xmlns:p14="http://schemas.microsoft.com/office/powerpoint/2010/main" val="2787432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F22508D-8EE1-4D19-BC4A-DCD821716E1D}"/>
              </a:ext>
            </a:extLst>
          </p:cNvPr>
          <p:cNvSpPr>
            <a:spLocks noGrp="1"/>
          </p:cNvSpPr>
          <p:nvPr>
            <p:ph idx="1"/>
          </p:nvPr>
        </p:nvSpPr>
        <p:spPr>
          <a:xfrm>
            <a:off x="827584" y="2060848"/>
            <a:ext cx="7543801" cy="3744416"/>
          </a:xfrm>
        </p:spPr>
        <p:txBody>
          <a:bodyPr>
            <a:normAutofit/>
          </a:bodyPr>
          <a:lstStyle/>
          <a:p>
            <a:pPr fontAlgn="base"/>
            <a:r>
              <a:rPr lang="tr-TR" b="1"/>
              <a:t>B. Takıntılar ya da zorlantılar kişinin zamanını alır (örn. günde bir saatten çok zamanını alır) ya da klinik açıdan belirgin bir sıkıntıya ya da toplumsal, işle ilgili alanlarda veya önemli diğer işlevsellik alanlarında işlevsellikte düşmeye neden olur.</a:t>
            </a:r>
          </a:p>
          <a:p>
            <a:pPr fontAlgn="base"/>
            <a:endParaRPr lang="tr-TR" b="1"/>
          </a:p>
          <a:p>
            <a:pPr fontAlgn="base"/>
            <a:r>
              <a:rPr lang="tr-TR" b="1"/>
              <a:t>C.Takıntı-zorlantı belirtileri, bir maddenin (kötüye kullanılabilen bir madde, bir ilaç) ya da başka bir sağlık durumunun fizyolojiyle ilgili etkilerine bağlanamaz.</a:t>
            </a:r>
          </a:p>
        </p:txBody>
      </p:sp>
      <p:sp>
        <p:nvSpPr>
          <p:cNvPr id="4" name="Başlık 1">
            <a:extLst>
              <a:ext uri="{FF2B5EF4-FFF2-40B4-BE49-F238E27FC236}">
                <a16:creationId xmlns:a16="http://schemas.microsoft.com/office/drawing/2014/main" id="{A0E53503-6863-4360-939E-0803A84779F7}"/>
              </a:ext>
            </a:extLst>
          </p:cNvPr>
          <p:cNvSpPr>
            <a:spLocks noGrp="1"/>
          </p:cNvSpPr>
          <p:nvPr>
            <p:ph type="title"/>
          </p:nvPr>
        </p:nvSpPr>
        <p:spPr>
          <a:xfrm>
            <a:off x="822960" y="286605"/>
            <a:ext cx="7543800" cy="766132"/>
          </a:xfrm>
        </p:spPr>
        <p:txBody>
          <a:bodyPr/>
          <a:lstStyle/>
          <a:p>
            <a:pPr algn="ctr"/>
            <a:r>
              <a:rPr lang="tr-TR"/>
              <a:t>Tanı Kriterleri DSM-V</a:t>
            </a:r>
          </a:p>
        </p:txBody>
      </p:sp>
    </p:spTree>
    <p:extLst>
      <p:ext uri="{BB962C8B-B14F-4D97-AF65-F5344CB8AC3E}">
        <p14:creationId xmlns:p14="http://schemas.microsoft.com/office/powerpoint/2010/main" val="239741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518CC96-AD09-4827-9EBB-D337363729BE}"/>
              </a:ext>
            </a:extLst>
          </p:cNvPr>
          <p:cNvSpPr>
            <a:spLocks noGrp="1"/>
          </p:cNvSpPr>
          <p:nvPr>
            <p:ph idx="1"/>
          </p:nvPr>
        </p:nvSpPr>
        <p:spPr>
          <a:xfrm>
            <a:off x="611560" y="1772816"/>
            <a:ext cx="7992888" cy="4751618"/>
          </a:xfrm>
        </p:spPr>
        <p:txBody>
          <a:bodyPr>
            <a:normAutofit fontScale="92500" lnSpcReduction="10000"/>
          </a:bodyPr>
          <a:lstStyle/>
          <a:p>
            <a:r>
              <a:rPr lang="tr-TR" sz="2200"/>
              <a:t>D. Bu bozukluk, başka bir ruhsal bozukluğun belirtileriyle daha iyi açıklanamaz </a:t>
            </a:r>
          </a:p>
          <a:p>
            <a:r>
              <a:rPr lang="tr-TR" sz="2200"/>
              <a:t>(örn. yaygın kaygı bozukluğunda olduğu gibi aşırı kuruntular; beden algısı bozukluğunda olduğu gibi dış görünümle aşırı uğraşma; biriktiricilik bozukluğunda olduğu gibi sahip olduklarını elden çıkartmakta ya da onlarla ilişkisini kesmekte güçlük çekme; trikotillomanide [saç yolma bozukluğu] olduğu saçını yolma; deri yolma bozukluğunda olduğu gibi derisini yolma; basmakalıp davranış bozukluğunda olduğu gibi basmakalıp davranışlar; yeme bozukluklarında olduğu gibi törensel yeme davranışı; madde ile ilişkili ve bağımlılık bozukluklarında olduğu gibi maddeleri ya da kumar oynamayı düşünüp durma; hastalık kaygısı bozukluğunda olduğu gibi bir hastalığının olduğunu düşünüp durma; cinsel sapkınlık bozukluklarında olduğu gibi cinsel itkiler ya da düşlemler; yıkıcı bozukluklarda, dürtü denetimi ve davranım bozukluklarında olduğu gibi dürtüler; yeğin depresyon bozukluğunda olduğu gibi suçlulukla ilgili düşünsel uğraşlar; şizofreni açılımı kapsamında ve psikozla giden diğer bozukluklarda olduğu gibi düşünce sokulması ya da sanrısal uğraşlar ya da otizm açılımı kapsamında bozuklukta olduğu gibi yinelemeli davranış örüntüleri). </a:t>
            </a:r>
          </a:p>
          <a:p>
            <a:endParaRPr lang="tr-TR"/>
          </a:p>
        </p:txBody>
      </p:sp>
      <p:sp>
        <p:nvSpPr>
          <p:cNvPr id="4" name="Başlık 1">
            <a:extLst>
              <a:ext uri="{FF2B5EF4-FFF2-40B4-BE49-F238E27FC236}">
                <a16:creationId xmlns:a16="http://schemas.microsoft.com/office/drawing/2014/main" id="{C8EBE12A-22EE-4934-ACAC-3551B018C8DB}"/>
              </a:ext>
            </a:extLst>
          </p:cNvPr>
          <p:cNvSpPr>
            <a:spLocks noGrp="1"/>
          </p:cNvSpPr>
          <p:nvPr>
            <p:ph type="title"/>
          </p:nvPr>
        </p:nvSpPr>
        <p:spPr>
          <a:xfrm>
            <a:off x="822960" y="286605"/>
            <a:ext cx="7543800" cy="766132"/>
          </a:xfrm>
        </p:spPr>
        <p:txBody>
          <a:bodyPr/>
          <a:lstStyle/>
          <a:p>
            <a:pPr algn="ctr"/>
            <a:r>
              <a:rPr lang="tr-TR"/>
              <a:t>Tanı Kriterleri DSM-V</a:t>
            </a:r>
          </a:p>
        </p:txBody>
      </p:sp>
    </p:spTree>
    <p:extLst>
      <p:ext uri="{BB962C8B-B14F-4D97-AF65-F5344CB8AC3E}">
        <p14:creationId xmlns:p14="http://schemas.microsoft.com/office/powerpoint/2010/main" val="4286791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B44DB1-3149-462D-AEC1-0B797188FDB1}"/>
              </a:ext>
            </a:extLst>
          </p:cNvPr>
          <p:cNvSpPr>
            <a:spLocks noGrp="1"/>
          </p:cNvSpPr>
          <p:nvPr>
            <p:ph type="title"/>
          </p:nvPr>
        </p:nvSpPr>
        <p:spPr/>
        <p:txBody>
          <a:bodyPr/>
          <a:lstStyle/>
          <a:p>
            <a:pPr algn="ctr"/>
            <a:r>
              <a:rPr lang="tr-TR"/>
              <a:t>En Sık Görülen Obsesyonlar</a:t>
            </a:r>
            <a:br>
              <a:rPr lang="tr-TR"/>
            </a:br>
            <a:endParaRPr lang="tr-TR"/>
          </a:p>
        </p:txBody>
      </p:sp>
      <p:graphicFrame>
        <p:nvGraphicFramePr>
          <p:cNvPr id="4" name="İçerik Yer Tutucusu 8">
            <a:extLst>
              <a:ext uri="{FF2B5EF4-FFF2-40B4-BE49-F238E27FC236}">
                <a16:creationId xmlns:a16="http://schemas.microsoft.com/office/drawing/2014/main" id="{17B040C4-D1D8-49CA-8E62-7A65EBE59036}"/>
              </a:ext>
            </a:extLst>
          </p:cNvPr>
          <p:cNvGraphicFramePr>
            <a:graphicFrameLocks noGrp="1"/>
          </p:cNvGraphicFramePr>
          <p:nvPr>
            <p:ph idx="1"/>
            <p:extLst>
              <p:ext uri="{D42A27DB-BD31-4B8C-83A1-F6EECF244321}">
                <p14:modId xmlns:p14="http://schemas.microsoft.com/office/powerpoint/2010/main" val="1959977707"/>
              </p:ext>
            </p:extLst>
          </p:nvPr>
        </p:nvGraphicFramePr>
        <p:xfrm>
          <a:off x="539552" y="1772816"/>
          <a:ext cx="8070155" cy="4751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044137"/>
      </p:ext>
    </p:extLst>
  </p:cSld>
  <p:clrMapOvr>
    <a:masterClrMapping/>
  </p:clrMapOvr>
</p:sld>
</file>

<file path=ppt/theme/theme1.xml><?xml version="1.0" encoding="utf-8"?>
<a:theme xmlns:a="http://schemas.openxmlformats.org/drawingml/2006/main" name="Geçmişe bakış">
  <a:themeElements>
    <a:clrScheme name="Geçmişe bakış">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E3DA18C2-75F1-4980-A5F0-165F6F71DE6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1490</Words>
  <Application>Microsoft Office PowerPoint</Application>
  <PresentationFormat>Ekran Gösterisi (4:3)</PresentationFormat>
  <Paragraphs>133</Paragraphs>
  <Slides>26</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26</vt:i4>
      </vt:variant>
    </vt:vector>
  </HeadingPairs>
  <TitlesOfParts>
    <vt:vector size="31" baseType="lpstr">
      <vt:lpstr>Arial</vt:lpstr>
      <vt:lpstr>Calibri</vt:lpstr>
      <vt:lpstr>Calibri Light</vt:lpstr>
      <vt:lpstr>Courier New</vt:lpstr>
      <vt:lpstr>Geçmişe bakış</vt:lpstr>
      <vt:lpstr>Obsesif – Kompulsif Bozukluk </vt:lpstr>
      <vt:lpstr>PowerPoint Sunusu</vt:lpstr>
      <vt:lpstr>OBSESİF KOMPULSİF BOZUKLUK (OKB)</vt:lpstr>
      <vt:lpstr>Epidemiyoloji</vt:lpstr>
      <vt:lpstr>Tanı Kriterleri DSM-V</vt:lpstr>
      <vt:lpstr>Tanı Kriterleri DSM-V</vt:lpstr>
      <vt:lpstr>Tanı Kriterleri DSM-V</vt:lpstr>
      <vt:lpstr>Tanı Kriterleri DSM-V</vt:lpstr>
      <vt:lpstr>En Sık Görülen Obsesyonlar </vt:lpstr>
      <vt:lpstr>PowerPoint Sunusu</vt:lpstr>
      <vt:lpstr>Etyoloji</vt:lpstr>
      <vt:lpstr>Etyoloji</vt:lpstr>
      <vt:lpstr>Etyoloji</vt:lpstr>
      <vt:lpstr>Etyoloji</vt:lpstr>
      <vt:lpstr>Etyoloji</vt:lpstr>
      <vt:lpstr>Etyoloji</vt:lpstr>
      <vt:lpstr>Prognoz</vt:lpstr>
      <vt:lpstr>Prognoz</vt:lpstr>
      <vt:lpstr>Ayırıcı Tanı</vt:lpstr>
      <vt:lpstr>Tedavi</vt:lpstr>
      <vt:lpstr>Tedavi</vt:lpstr>
      <vt:lpstr>Tedavi</vt:lpstr>
      <vt:lpstr>Tedavi</vt:lpstr>
      <vt:lpstr>Tedavi</vt:lpstr>
      <vt:lpstr>Tedavi</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Obsesif – Kompulsif Bozukluk </dc:title>
  <dc:creator>sena hasimoglu</dc:creator>
  <cp:lastModifiedBy>sena hasimoglu</cp:lastModifiedBy>
  <cp:revision>4</cp:revision>
  <dcterms:created xsi:type="dcterms:W3CDTF">2023-09-28T22:34:04Z</dcterms:created>
  <dcterms:modified xsi:type="dcterms:W3CDTF">2023-09-28T23:38:39Z</dcterms:modified>
</cp:coreProperties>
</file>