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39"/>
  </p:handoutMasterIdLst>
  <p:sldIdLst>
    <p:sldId id="256" r:id="rId2"/>
    <p:sldId id="268" r:id="rId3"/>
    <p:sldId id="269" r:id="rId4"/>
    <p:sldId id="270" r:id="rId5"/>
    <p:sldId id="275" r:id="rId6"/>
    <p:sldId id="271" r:id="rId7"/>
    <p:sldId id="274" r:id="rId8"/>
    <p:sldId id="276" r:id="rId9"/>
    <p:sldId id="278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93" r:id="rId19"/>
    <p:sldId id="288" r:id="rId20"/>
    <p:sldId id="289" r:id="rId21"/>
    <p:sldId id="294" r:id="rId22"/>
    <p:sldId id="290" r:id="rId23"/>
    <p:sldId id="291" r:id="rId24"/>
    <p:sldId id="292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fld id="{1B3C048C-6BB7-8445-AEA9-D5BB8A2FB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78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143000" y="3733800"/>
            <a:ext cx="7162800" cy="1600200"/>
          </a:xfrm>
        </p:spPr>
        <p:txBody>
          <a:bodyPr anchor="ctr"/>
          <a:lstStyle>
            <a:lvl1pPr>
              <a:defRPr sz="4000"/>
            </a:lvl1pPr>
          </a:lstStyle>
          <a:p>
            <a:pPr lvl="0"/>
            <a:r>
              <a:rPr lang="tr-TR" noProof="0" smtClean="0"/>
              <a:t>Click to edit Master title style</a:t>
            </a:r>
            <a:endParaRPr lang="en-US" noProof="0" smtClean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743200"/>
            <a:ext cx="7162800" cy="838200"/>
          </a:xfrm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tr-TR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0B3953-4E21-C644-9105-66ADB94B5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B5881-51E2-F64C-A3C8-F9724C282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533400"/>
            <a:ext cx="1733550" cy="5597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533400"/>
            <a:ext cx="5048250" cy="5597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D6F33-64D8-9A49-867A-0DB634AAC5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8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934200" cy="12192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6934200" cy="4378325"/>
          </a:xfrm>
        </p:spPr>
        <p:txBody>
          <a:bodyPr/>
          <a:lstStyle/>
          <a:p>
            <a:r>
              <a:rPr lang="tr-TR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41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30975"/>
            <a:ext cx="4038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30975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fld id="{C105A931-CC5A-484D-864A-D31F6CDC2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3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934200" cy="12192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43000" y="1752600"/>
            <a:ext cx="6934200" cy="4378325"/>
          </a:xfrm>
        </p:spPr>
        <p:txBody>
          <a:bodyPr/>
          <a:lstStyle/>
          <a:p>
            <a:r>
              <a:rPr lang="tr-TR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341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530975"/>
            <a:ext cx="4038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30975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fld id="{A43E4868-6B0B-B443-A2BA-9CC9C3B736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1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51298-8E2E-7E4C-ADB8-58079BBAA7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2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7E4ED-4E23-DC48-834E-8DFA043F7D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752600"/>
            <a:ext cx="33909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33909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3D443-75B4-6740-AFB8-12452F272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B7C31-1DB8-9649-B57C-2B0F2AC28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6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56B81-DF1E-3C40-8983-CE018C723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6E59D-9033-794F-9D51-6F9AAAE85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9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909CF-E521-7443-A546-8770A4C18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3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C70A1-BA4F-6A42-BB51-17E85C982C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5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533400"/>
            <a:ext cx="6934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69342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53415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530975"/>
            <a:ext cx="403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30975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14A0363A-9359-6D44-BE24-AFBCBE5798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Palatino Linotype" charset="0"/>
        <a:buChar char="−"/>
        <a:defRPr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Palatino Linotype" charset="0"/>
        <a:buChar char="−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OBEZ ÇOCUKLARDA BİR YILLIK DAVRANIŞ VE BESLENME MÜDAHALESİ SONRASI METABOLİK PROFİL DEĞİŞİMİ</a:t>
            </a:r>
            <a:r>
              <a:rPr lang="tr-TR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tr-TR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tr-TR" sz="1400" dirty="0" smtClean="0"/>
              <a:t>Dr. Zehra ASLAN AYDOĞDU</a:t>
            </a:r>
            <a:br>
              <a:rPr lang="tr-TR" sz="1400" dirty="0" smtClean="0"/>
            </a:br>
            <a:r>
              <a:rPr lang="tr-TR" sz="1400" dirty="0" smtClean="0"/>
              <a:t>KTÜ AİLE HEKİMLİĞİ AD</a:t>
            </a:r>
            <a:br>
              <a:rPr lang="tr-TR" sz="1400" dirty="0" smtClean="0"/>
            </a:br>
            <a:r>
              <a:rPr lang="tr-TR" sz="1400" dirty="0" smtClean="0"/>
              <a:t>05.01.2016</a:t>
            </a:r>
            <a:endParaRPr lang="en-US" sz="1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Uygunluk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kriterleri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pPr lvl="1"/>
            <a:r>
              <a:rPr lang="en-US" i="1" dirty="0"/>
              <a:t>≥</a:t>
            </a:r>
            <a:r>
              <a:rPr lang="en-US" dirty="0"/>
              <a:t> 6 </a:t>
            </a:r>
            <a:r>
              <a:rPr lang="en-US" dirty="0" err="1"/>
              <a:t>yaş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doğum</a:t>
            </a:r>
            <a:r>
              <a:rPr lang="en-US" dirty="0"/>
              <a:t> </a:t>
            </a:r>
            <a:r>
              <a:rPr lang="en-US" dirty="0" err="1"/>
              <a:t>ağırlığı</a:t>
            </a:r>
            <a:r>
              <a:rPr lang="en-US" dirty="0"/>
              <a:t> </a:t>
            </a:r>
            <a:r>
              <a:rPr lang="en-US" i="1" dirty="0"/>
              <a:t>≥</a:t>
            </a:r>
            <a:r>
              <a:rPr lang="en-US" dirty="0"/>
              <a:t> 2500 </a:t>
            </a:r>
            <a:r>
              <a:rPr lang="en-US" dirty="0" err="1"/>
              <a:t>ve</a:t>
            </a:r>
            <a:r>
              <a:rPr lang="en-US" dirty="0"/>
              <a:t> &lt;4000 gr, </a:t>
            </a:r>
          </a:p>
          <a:p>
            <a:pPr lvl="1"/>
            <a:r>
              <a:rPr lang="en-US" dirty="0" err="1"/>
              <a:t>gestasyonel</a:t>
            </a:r>
            <a:r>
              <a:rPr lang="en-US" dirty="0"/>
              <a:t> </a:t>
            </a:r>
            <a:r>
              <a:rPr lang="en-US" dirty="0" err="1"/>
              <a:t>yaş</a:t>
            </a:r>
            <a:r>
              <a:rPr lang="en-US" dirty="0"/>
              <a:t> 37-42 </a:t>
            </a:r>
            <a:r>
              <a:rPr lang="en-US" dirty="0" err="1"/>
              <a:t>hafta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doğum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beyaz</a:t>
            </a:r>
            <a:r>
              <a:rPr lang="en-US" dirty="0"/>
              <a:t> </a:t>
            </a:r>
            <a:r>
              <a:rPr lang="en-US" dirty="0" err="1"/>
              <a:t>ebeveyne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olma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Milan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çevresinde</a:t>
            </a:r>
            <a:r>
              <a:rPr lang="en-US" dirty="0"/>
              <a:t> </a:t>
            </a:r>
            <a:r>
              <a:rPr lang="en-US" dirty="0" err="1"/>
              <a:t>ikamet</a:t>
            </a:r>
            <a:r>
              <a:rPr lang="en-US" dirty="0"/>
              <a:t> </a:t>
            </a:r>
            <a:r>
              <a:rPr lang="en-US" dirty="0" err="1" smtClean="0"/>
              <a:t>etme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/>
              <a:t>çocuklar</a:t>
            </a:r>
            <a:r>
              <a:rPr lang="en-US" dirty="0" smtClean="0"/>
              <a:t> </a:t>
            </a:r>
            <a:r>
              <a:rPr lang="en-US" dirty="0" err="1" smtClean="0"/>
              <a:t>obezitenin</a:t>
            </a:r>
            <a:r>
              <a:rPr lang="en-US" dirty="0" smtClean="0"/>
              <a:t> </a:t>
            </a:r>
            <a:r>
              <a:rPr lang="en-US" dirty="0" err="1" smtClean="0"/>
              <a:t>yanında</a:t>
            </a:r>
            <a:r>
              <a:rPr lang="en-US" dirty="0" smtClean="0"/>
              <a:t>  </a:t>
            </a:r>
            <a:r>
              <a:rPr lang="en-US" dirty="0" err="1" smtClean="0"/>
              <a:t>sendromik</a:t>
            </a:r>
            <a:r>
              <a:rPr lang="en-US" dirty="0" smtClean="0"/>
              <a:t>,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hormonal </a:t>
            </a:r>
            <a:r>
              <a:rPr lang="en-US" dirty="0" err="1" smtClean="0"/>
              <a:t>durumlara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olmamalı</a:t>
            </a:r>
            <a:endParaRPr lang="tr-TR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04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2.1. </a:t>
            </a:r>
            <a:r>
              <a:rPr lang="en-US" sz="3200" dirty="0" err="1" smtClean="0">
                <a:solidFill>
                  <a:schemeClr val="tx1"/>
                </a:solidFill>
              </a:rPr>
              <a:t>Vücut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Ölçümleri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Basıncı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hikaye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ebeveynlerden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standardize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edilmiş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anketle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muayene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pubertesini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Tanner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evrelemesine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değerlendiren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pediatristler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tarafından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alındı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Görüşmenin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sonunda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çocukların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basıncı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vücut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ölçümleri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yapılıp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beden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kitle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indeksi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hesaplandı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BKI z-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hesaplandı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İtalyan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referansları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kullanılarak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cinsiyete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göre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uyarlandı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37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çevresi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kostaların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kenarının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noktasından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normal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expiryum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sırasında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ölçüldü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Triseps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kalınlığı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vücudun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yanndan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harpenden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skinfold caliper’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kullanılarak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akromion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olekranon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arasından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ölçüldü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1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2.2 </a:t>
            </a:r>
            <a:r>
              <a:rPr lang="en-US" sz="3200" dirty="0" err="1" smtClean="0"/>
              <a:t>B</a:t>
            </a:r>
            <a:r>
              <a:rPr lang="en-US" sz="3200" dirty="0" err="1" smtClean="0">
                <a:solidFill>
                  <a:schemeClr val="tx1"/>
                </a:solidFill>
              </a:rPr>
              <a:t>iyokimya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Biyokimyasal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ölçümler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müdahale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başladıktan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günde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başlangıç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müdahaleden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yıl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gün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müdahale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çalışılmıştı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örnekleri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08:00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dakika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alındı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kolesterol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kolesterol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kolesterol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trigliserid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apolipoprotein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A1,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apolipoprotein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insulin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glukoz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14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/>
              <a:t>İ</a:t>
            </a:r>
            <a:r>
              <a:rPr lang="en-US" sz="2400" dirty="0" smtClean="0"/>
              <a:t>nsulin </a:t>
            </a:r>
            <a:r>
              <a:rPr lang="en-US" sz="2400" dirty="0" err="1" smtClean="0"/>
              <a:t>direnci</a:t>
            </a:r>
            <a:r>
              <a:rPr lang="en-US" sz="2400" dirty="0" smtClean="0"/>
              <a:t> (HOMA-IR)</a:t>
            </a:r>
            <a:r>
              <a:rPr lang="en-US" sz="2400" dirty="0" err="1" smtClean="0"/>
              <a:t>hesaplandı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Açlık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/>
              <a:t>g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lukoz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açlık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insulin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çarpılıp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22.5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bölündü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HOMA-IR &gt;3.16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L)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olarak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tanımlandı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0" indent="0">
              <a:buNone/>
            </a:pP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16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2.3 </a:t>
            </a:r>
            <a:r>
              <a:rPr lang="en-US" sz="3200" dirty="0" err="1" smtClean="0">
                <a:solidFill>
                  <a:schemeClr val="tx1"/>
                </a:solidFill>
              </a:rPr>
              <a:t>Diyet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Alışkanlıkları</a:t>
            </a:r>
            <a:r>
              <a:rPr lang="tr-TR" sz="3200" dirty="0">
                <a:solidFill>
                  <a:schemeClr val="tx1"/>
                </a:solidFill>
              </a:rPr>
              <a:t/>
            </a:r>
            <a:br>
              <a:rPr lang="tr-TR" sz="3200" dirty="0">
                <a:solidFill>
                  <a:schemeClr val="tx1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iyet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alışkanlıkları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başlangıçta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çalışmanın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sonunda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‘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gıda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sıklık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anketi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(FFQ)’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kullanılarak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sorgulandı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öğün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hangi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yemeğin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yendiği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sıklıkta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yendiği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şeklinde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edildi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Alınan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/>
              <a:t>e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nerji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besinsel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değerlerin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ölçüm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analizleri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konsültanlar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tarafından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geliştirilen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bilgisayar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yapıldı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6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2.4.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Sendrom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sendrom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Uluslararası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Diyabet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Fedarasyonu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tarafından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adölesanlar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belirlenen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kriterler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tanımlandı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UDF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sendrom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tanısı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konulamayacağını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önerdiğinden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üzeri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değerlendirlmiştir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82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2. 5.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Müdahale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üdahale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dirty="0" err="1"/>
              <a:t>U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lusal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/>
              <a:t>Ç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ocukluk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Çağı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Obezitesi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Tedavi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Kılavuzu’na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göre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normokalorik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diyet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endParaRPr lang="en-US" dirty="0"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makro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besinlerden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beslenme</a:t>
            </a:r>
            <a:r>
              <a:rPr lang="en-US" dirty="0"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şeklinde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yapılmıştır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Özellikle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yıllık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periyodda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çocukların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normokalorik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diet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günlük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kalori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alımı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cinsiyete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gore) protein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12%–15%),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karbonhidrat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(55%–60%),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(25%–30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+ 5 g–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+ 10 g)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izlenmesi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tavsiye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edilmiştir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63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olarak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günlük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60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dakikalık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gün</a:t>
            </a:r>
            <a:r>
              <a:rPr lang="en-US" dirty="0"/>
              <a:t>)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yoğunlukta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fiziksel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kişisel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tercihlere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bağlı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olarak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yürüyüş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önerildi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saatlik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ilk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eğitim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bölümünde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pediatristler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diyetisyenler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tarafından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ebeveynler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yıllık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süreç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içinde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nasıl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davranacaklarını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gösterilmiş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bilgilendirilmişlerdir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06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Eğitim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enerji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harcamayı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düzenleme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vücut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durumu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fiziksel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yaşamın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sonuçları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beslenme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prensipleri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gıda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kaynakları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glisemik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indeks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glukoz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metabolizması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devamlı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iyileştirilip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korunan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ebeveyn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bireysel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diyet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değişikliği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865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art Placeholder 3"/>
          <p:cNvPicPr>
            <a:picLocks noGrp="1" noChangeAspect="1"/>
          </p:cNvPicPr>
          <p:nvPr>
            <p:ph type="chart" idx="1"/>
          </p:nvPr>
        </p:nvPicPr>
        <p:blipFill>
          <a:blip r:embed="rId2"/>
          <a:srcRect t="-8277" b="-8277"/>
          <a:stretch>
            <a:fillRect/>
          </a:stretch>
        </p:blipFill>
        <p:spPr>
          <a:xfrm>
            <a:off x="533400" y="1030898"/>
            <a:ext cx="8077200" cy="5100027"/>
          </a:xfrm>
        </p:spPr>
      </p:pic>
    </p:spTree>
    <p:extLst>
      <p:ext uri="{BB962C8B-B14F-4D97-AF65-F5344CB8AC3E}">
        <p14:creationId xmlns:p14="http://schemas.microsoft.com/office/powerpoint/2010/main" val="379714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beslenme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önerileri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artmış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meyve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sebze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tüketimi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err="1" smtClean="0">
                <a:cs typeface="+mn-cs"/>
              </a:rPr>
              <a:t>a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zalmış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tüketimi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taneli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gıdaların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arttırılması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tahıllı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gıdaların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kullanımı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şekerli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içeceklerden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kaçınma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şekeri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sınırlandırmayı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içermektedir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64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err="1"/>
              <a:t>D</a:t>
            </a:r>
            <a:r>
              <a:rPr lang="en-US" sz="2400" dirty="0" err="1" smtClean="0"/>
              <a:t>iyetisyenler</a:t>
            </a:r>
            <a:r>
              <a:rPr lang="en-US" sz="2400" dirty="0" smtClean="0"/>
              <a:t> </a:t>
            </a:r>
            <a:r>
              <a:rPr lang="en-US" sz="2400" dirty="0" err="1" smtClean="0"/>
              <a:t>tarafından</a:t>
            </a:r>
            <a:r>
              <a:rPr lang="en-US" sz="2400" dirty="0" smtClean="0"/>
              <a:t> 3 </a:t>
            </a:r>
            <a:r>
              <a:rPr lang="en-US" sz="2400" dirty="0" err="1" smtClean="0"/>
              <a:t>ayda</a:t>
            </a:r>
            <a:r>
              <a:rPr lang="en-US" sz="2400" dirty="0" smtClean="0"/>
              <a:t> 1 </a:t>
            </a:r>
            <a:r>
              <a:rPr lang="en-US" sz="2400" dirty="0" err="1" smtClean="0"/>
              <a:t>ebeveynler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telefonda</a:t>
            </a:r>
            <a:r>
              <a:rPr lang="en-US" sz="2400" dirty="0" smtClean="0"/>
              <a:t> </a:t>
            </a:r>
            <a:r>
              <a:rPr lang="en-US" sz="2400" dirty="0" err="1" smtClean="0"/>
              <a:t>görüşülerek</a:t>
            </a:r>
            <a:r>
              <a:rPr lang="en-US" sz="2400" dirty="0" smtClean="0"/>
              <a:t> </a:t>
            </a:r>
            <a:r>
              <a:rPr lang="en-US" sz="2400" dirty="0" err="1" smtClean="0"/>
              <a:t>çocukların</a:t>
            </a:r>
            <a:r>
              <a:rPr lang="en-US" sz="2400" dirty="0" smtClean="0"/>
              <a:t> 24 </a:t>
            </a:r>
            <a:r>
              <a:rPr lang="en-US" sz="2400" dirty="0" err="1" smtClean="0"/>
              <a:t>saatlik</a:t>
            </a:r>
            <a:r>
              <a:rPr lang="en-US" sz="2400" dirty="0" smtClean="0"/>
              <a:t> </a:t>
            </a:r>
            <a:r>
              <a:rPr lang="en-US" sz="2400" dirty="0" err="1" smtClean="0"/>
              <a:t>fiziksel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aktiviteleri</a:t>
            </a:r>
            <a:r>
              <a:rPr lang="en-US" sz="2400" dirty="0" smtClean="0"/>
              <a:t> </a:t>
            </a:r>
            <a:r>
              <a:rPr lang="en-US" sz="2400" dirty="0" err="1" smtClean="0"/>
              <a:t>kayıt</a:t>
            </a:r>
            <a:r>
              <a:rPr lang="en-US" sz="2400" dirty="0" smtClean="0"/>
              <a:t> </a:t>
            </a:r>
            <a:r>
              <a:rPr lang="en-US" sz="2400" dirty="0" err="1" smtClean="0"/>
              <a:t>edilmiştir</a:t>
            </a:r>
            <a:r>
              <a:rPr lang="en-US" sz="2400" dirty="0" smtClean="0"/>
              <a:t>. </a:t>
            </a:r>
          </a:p>
          <a:p>
            <a:pPr marL="342900" lvl="1" indent="-342900">
              <a:buFontTx/>
              <a:buChar char="•"/>
            </a:pPr>
            <a:endParaRPr lang="en-US" sz="2400" dirty="0" smtClean="0">
              <a:solidFill>
                <a:schemeClr val="tx1"/>
              </a:solidFill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Ebeveynlere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gerekli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olduğunda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olarak</a:t>
            </a:r>
            <a:r>
              <a:rPr lang="en-US" dirty="0" smtClean="0">
                <a:solidFill>
                  <a:schemeClr val="tx1"/>
                </a:solidFill>
              </a:rPr>
              <a:t> (08:00-00:00 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iletişim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kurabilecekleri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pediatristlerin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numaraları</a:t>
            </a:r>
            <a:r>
              <a:rPr lang="en-US" dirty="0" smtClean="0">
                <a:solidFill>
                  <a:schemeClr val="tx1"/>
                </a:solidFill>
              </a:rPr>
              <a:t> da </a:t>
            </a:r>
            <a:r>
              <a:rPr lang="en-US" dirty="0" err="1" smtClean="0">
                <a:solidFill>
                  <a:schemeClr val="tx1"/>
                </a:solidFill>
              </a:rPr>
              <a:t>verilmiştir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18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2.6.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Sonuçlar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Müdahale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sonunda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BMI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-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kolesterolde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oldu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/>
              <a:t>İ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kinci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ölçümlerde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diğer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lipidler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insulin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direnci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sendrom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prevalansını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değişmişti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251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2.7.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İstatistiksel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6934200" cy="437832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Devamlı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değişkenlerin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normal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dağılım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aralığı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Kolmogorov–Smirnov test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değerlendirildi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cinsiyet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BMI z-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ortalama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tanımlandı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Değişkenlerin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istatistiksel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önemliliği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Student 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Wilcoxon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kullanılarak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yapıldı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tekrarlayan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ölçümler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ANOVA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tarafından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düzenlendi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Tüm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değerlerde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p&lt;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0.05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anlamlı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olarak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kabul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edildi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İstatistiksel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analiz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Spss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20.0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kullanıldı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4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  <a:ea typeface="+mn-ea"/>
                <a:cs typeface="+mn-cs"/>
              </a:rPr>
              <a:t>S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onuçlar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(94.4%) , 42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erkek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43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kız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değişimi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tamamladı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Ortalama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obezite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süresi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9.7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yıl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(6-15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yıl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4.0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35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9344" r="-19344"/>
          <a:stretch>
            <a:fillRect/>
          </a:stretch>
        </p:blipFill>
        <p:spPr>
          <a:xfrm>
            <a:off x="-914400" y="3864"/>
            <a:ext cx="10861402" cy="6858000"/>
          </a:xfrm>
        </p:spPr>
      </p:pic>
    </p:spTree>
    <p:extLst>
      <p:ext uri="{BB962C8B-B14F-4D97-AF65-F5344CB8AC3E}">
        <p14:creationId xmlns:p14="http://schemas.microsoft.com/office/powerpoint/2010/main" val="1496242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Ortalama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fiziksel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başlangıçta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günlük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45.4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dakika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54.7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dakikaya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yükseldi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Sistolik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diyastolik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basıncında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anlamlı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yoktu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(p  = 0.524 ,  p  = 0.321).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/>
              <a:t>De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ğişimin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BKI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z-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triseps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kalınlığında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anlamlı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saptandı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çevresinde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azalmada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anlamlı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farklılık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saptanmadı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360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kolesterol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artarken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trigliserid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trigliserid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kolesterol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insulin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direnci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prevalansında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azalma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saptandı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Değişimin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sendrom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prevalansı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%71.4’e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düştü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Hiçbir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/>
              <a:t>h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içbir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komponentte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kötüleşme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olmadı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16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46613" b="-46613"/>
          <a:stretch>
            <a:fillRect/>
          </a:stretch>
        </p:blipFill>
        <p:spPr>
          <a:xfrm>
            <a:off x="76200" y="501651"/>
            <a:ext cx="8915400" cy="5629275"/>
          </a:xfrm>
        </p:spPr>
      </p:pic>
    </p:spTree>
    <p:extLst>
      <p:ext uri="{BB962C8B-B14F-4D97-AF65-F5344CB8AC3E}">
        <p14:creationId xmlns:p14="http://schemas.microsoft.com/office/powerpoint/2010/main" val="3929053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4128" b="-24128"/>
          <a:stretch>
            <a:fillRect/>
          </a:stretch>
        </p:blipFill>
        <p:spPr>
          <a:xfrm>
            <a:off x="0" y="357310"/>
            <a:ext cx="9144000" cy="5773615"/>
          </a:xfrm>
        </p:spPr>
      </p:pic>
    </p:spTree>
    <p:extLst>
      <p:ext uri="{BB962C8B-B14F-4D97-AF65-F5344CB8AC3E}">
        <p14:creationId xmlns:p14="http://schemas.microsoft.com/office/powerpoint/2010/main" val="8153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Giriş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Ç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ocukluk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çağı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obezitesi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/>
              <a:t>d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üşük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gelirli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ülkelerin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yanısıra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yüksek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gelirli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ülkelerdeki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etkileyen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dünya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çapında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endişe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haline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gelmiştir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 </a:t>
            </a:r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çalışmalar </a:t>
            </a:r>
            <a:r>
              <a:rPr lang="tr-T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obezite</a:t>
            </a:r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epidemisinin kontrolünün ilerlediğini öne sürse de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obezite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prevalansı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artmaktadır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291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Tartışma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</a:t>
            </a:r>
            <a:r>
              <a:rPr lang="en-US" dirty="0" err="1" smtClean="0"/>
              <a:t>da</a:t>
            </a:r>
            <a:r>
              <a:rPr lang="en-US" dirty="0" smtClean="0"/>
              <a:t> 6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üzeri</a:t>
            </a:r>
            <a:r>
              <a:rPr lang="en-US" dirty="0" smtClean="0"/>
              <a:t> </a:t>
            </a:r>
            <a:r>
              <a:rPr lang="en-US" dirty="0" err="1" smtClean="0"/>
              <a:t>obez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1 </a:t>
            </a:r>
            <a:r>
              <a:rPr lang="en-US" dirty="0" err="1" smtClean="0"/>
              <a:t>yıllık</a:t>
            </a:r>
            <a:r>
              <a:rPr lang="en-US" dirty="0" smtClean="0"/>
              <a:t> </a:t>
            </a:r>
            <a:r>
              <a:rPr lang="en-US" dirty="0" err="1" smtClean="0"/>
              <a:t>normokalorik</a:t>
            </a:r>
            <a:r>
              <a:rPr lang="en-US" dirty="0" smtClean="0"/>
              <a:t> </a:t>
            </a:r>
            <a:r>
              <a:rPr lang="en-US" dirty="0" err="1" smtClean="0"/>
              <a:t>diyet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fiziksel</a:t>
            </a:r>
            <a:r>
              <a:rPr lang="en-US" dirty="0" smtClean="0"/>
              <a:t> </a:t>
            </a:r>
            <a:r>
              <a:rPr lang="en-US" dirty="0" err="1" smtClean="0"/>
              <a:t>aktiviteye</a:t>
            </a:r>
            <a:r>
              <a:rPr lang="en-US" dirty="0" smtClean="0"/>
              <a:t> </a:t>
            </a:r>
            <a:r>
              <a:rPr lang="en-US" dirty="0" err="1" smtClean="0"/>
              <a:t>dayanan</a:t>
            </a:r>
            <a:r>
              <a:rPr lang="en-US" dirty="0" smtClean="0"/>
              <a:t> </a:t>
            </a:r>
            <a:r>
              <a:rPr lang="en-US" dirty="0" err="1" smtClean="0"/>
              <a:t>beslenme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değişikliklerinin</a:t>
            </a:r>
            <a:r>
              <a:rPr lang="en-US" dirty="0" smtClean="0"/>
              <a:t> BKI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profile </a:t>
            </a:r>
            <a:r>
              <a:rPr lang="en-US" dirty="0" err="1" smtClean="0"/>
              <a:t>etksi</a:t>
            </a:r>
            <a:r>
              <a:rPr lang="en-US" dirty="0" smtClean="0"/>
              <a:t> </a:t>
            </a:r>
            <a:r>
              <a:rPr lang="en-US" dirty="0" err="1" smtClean="0"/>
              <a:t>değerlendirildi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36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Çalışmanın</a:t>
            </a:r>
            <a:r>
              <a:rPr lang="en-US" dirty="0" smtClean="0"/>
              <a:t> </a:t>
            </a:r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tarafı</a:t>
            </a:r>
            <a:r>
              <a:rPr lang="en-US" dirty="0" smtClean="0"/>
              <a:t> </a:t>
            </a: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diyete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obez</a:t>
            </a:r>
            <a:r>
              <a:rPr lang="en-US" dirty="0" smtClean="0"/>
              <a:t> </a:t>
            </a:r>
            <a:r>
              <a:rPr lang="en-US" dirty="0" err="1" smtClean="0"/>
              <a:t>çocuklardan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grubunun</a:t>
            </a:r>
            <a:r>
              <a:rPr lang="en-US" dirty="0" smtClean="0"/>
              <a:t> </a:t>
            </a:r>
            <a:r>
              <a:rPr lang="en-US" dirty="0" err="1" smtClean="0"/>
              <a:t>olmaması</a:t>
            </a:r>
            <a:r>
              <a:rPr lang="en-US" dirty="0" smtClean="0"/>
              <a:t> </a:t>
            </a:r>
            <a:r>
              <a:rPr lang="en-US" dirty="0" err="1" smtClean="0"/>
              <a:t>idi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ya</a:t>
            </a:r>
            <a:r>
              <a:rPr lang="en-US" dirty="0" smtClean="0"/>
              <a:t> da 7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diyet</a:t>
            </a:r>
            <a:r>
              <a:rPr lang="en-US" dirty="0" smtClean="0"/>
              <a:t> </a:t>
            </a:r>
            <a:r>
              <a:rPr lang="en-US" dirty="0" err="1" smtClean="0"/>
              <a:t>alışkanlıklarının</a:t>
            </a:r>
            <a:r>
              <a:rPr lang="en-US" dirty="0" smtClean="0"/>
              <a:t> </a:t>
            </a:r>
            <a:r>
              <a:rPr lang="en-US" dirty="0" err="1" smtClean="0"/>
              <a:t>sorgulanmamasının</a:t>
            </a:r>
            <a:r>
              <a:rPr lang="en-US" dirty="0" smtClean="0"/>
              <a:t> </a:t>
            </a:r>
            <a:r>
              <a:rPr lang="en-US" dirty="0" err="1" smtClean="0"/>
              <a:t>sebebi</a:t>
            </a:r>
            <a:r>
              <a:rPr lang="en-US" dirty="0" smtClean="0"/>
              <a:t> </a:t>
            </a:r>
            <a:r>
              <a:rPr lang="en-US" dirty="0" err="1" smtClean="0"/>
              <a:t>görüşme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toplamak</a:t>
            </a:r>
            <a:r>
              <a:rPr lang="en-US" dirty="0" smtClean="0"/>
              <a:t> </a:t>
            </a:r>
            <a:r>
              <a:rPr lang="en-US" dirty="0" err="1" smtClean="0"/>
              <a:t>idi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90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Değişimin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çocuklarda</a:t>
            </a:r>
            <a:r>
              <a:rPr lang="en-US" dirty="0" smtClean="0"/>
              <a:t> BKI z- </a:t>
            </a:r>
            <a:r>
              <a:rPr lang="en-US" dirty="0" err="1" smtClean="0"/>
              <a:t>skoru</a:t>
            </a:r>
            <a:r>
              <a:rPr lang="en-US" dirty="0" smtClean="0"/>
              <a:t> %16 </a:t>
            </a:r>
            <a:r>
              <a:rPr lang="en-US" dirty="0" err="1" smtClean="0"/>
              <a:t>azalmıştı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obeziteden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kilolu</a:t>
            </a:r>
            <a:r>
              <a:rPr lang="en-US" dirty="0" smtClean="0"/>
              <a:t> </a:t>
            </a:r>
            <a:r>
              <a:rPr lang="en-US" dirty="0" err="1" smtClean="0"/>
              <a:t>gruba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olanlar</a:t>
            </a:r>
            <a:r>
              <a:rPr lang="en-US" dirty="0" smtClean="0"/>
              <a:t>  %25 </a:t>
            </a:r>
            <a:r>
              <a:rPr lang="en-US" dirty="0" err="1" smtClean="0"/>
              <a:t>oranındaydı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Diğer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çalışmalarda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BKI z- </a:t>
            </a:r>
            <a:r>
              <a:rPr lang="en-US" dirty="0" err="1" smtClean="0"/>
              <a:t>skoru</a:t>
            </a:r>
            <a:r>
              <a:rPr lang="en-US" dirty="0" smtClean="0"/>
              <a:t> %5-20 </a:t>
            </a:r>
            <a:r>
              <a:rPr lang="en-US" dirty="0" err="1" smtClean="0"/>
              <a:t>azalma</a:t>
            </a:r>
            <a:r>
              <a:rPr lang="en-US" dirty="0" smtClean="0"/>
              <a:t> </a:t>
            </a:r>
            <a:r>
              <a:rPr lang="en-US" dirty="0" err="1" smtClean="0"/>
              <a:t>göstermişti</a:t>
            </a:r>
            <a:r>
              <a:rPr lang="en-US" dirty="0" smtClean="0"/>
              <a:t>.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321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çevresinde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anlamlı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izlenmemiş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triseps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kalınlığı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azalmıştı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durum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göstermektedir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kalınlığı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ölçümü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visseral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yağlanma</a:t>
            </a:r>
            <a:r>
              <a:rPr lang="en-US" dirty="0" err="1" smtClean="0"/>
              <a:t>yı</a:t>
            </a:r>
            <a:r>
              <a:rPr lang="en-US" dirty="0" smtClean="0"/>
              <a:t> </a:t>
            </a:r>
            <a:r>
              <a:rPr lang="en-US" dirty="0" err="1" smtClean="0"/>
              <a:t>göstermemekte</a:t>
            </a:r>
            <a:r>
              <a:rPr lang="en-US" dirty="0" smtClean="0"/>
              <a:t> , </a:t>
            </a:r>
            <a:r>
              <a:rPr lang="en-US" dirty="0" err="1" smtClean="0"/>
              <a:t>bel</a:t>
            </a:r>
            <a:r>
              <a:rPr lang="en-US" dirty="0" smtClean="0"/>
              <a:t> </a:t>
            </a:r>
            <a:r>
              <a:rPr lang="en-US" dirty="0" err="1" smtClean="0"/>
              <a:t>çevresi</a:t>
            </a:r>
            <a:r>
              <a:rPr lang="en-US" dirty="0" smtClean="0"/>
              <a:t> </a:t>
            </a:r>
            <a:r>
              <a:rPr lang="en-US" dirty="0" err="1" smtClean="0"/>
              <a:t>çocuklardaki</a:t>
            </a:r>
            <a:r>
              <a:rPr lang="en-US" dirty="0" smtClean="0"/>
              <a:t> </a:t>
            </a:r>
            <a:r>
              <a:rPr lang="en-US" dirty="0" err="1" smtClean="0"/>
              <a:t>kardiyovasküler</a:t>
            </a:r>
            <a:r>
              <a:rPr lang="en-US" dirty="0" smtClean="0"/>
              <a:t> </a:t>
            </a:r>
            <a:r>
              <a:rPr lang="en-US" dirty="0" err="1" smtClean="0"/>
              <a:t>hastalık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sendrom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yararlı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göstergedir</a:t>
            </a:r>
            <a:r>
              <a:rPr lang="en-US" dirty="0" smtClean="0"/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87495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kolesterol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trigliserid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kardiyovasküler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hastalıkta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anahtar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role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sahiptir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Bizim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çalışmamızda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artmış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Hdl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kolesterol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azalmış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/>
              <a:t>trigliserid</a:t>
            </a:r>
            <a:r>
              <a:rPr lang="en-US" dirty="0" smtClean="0"/>
              <a:t> </a:t>
            </a:r>
            <a:r>
              <a:rPr lang="en-US" dirty="0" err="1" smtClean="0"/>
              <a:t>seviyeleri</a:t>
            </a:r>
            <a:r>
              <a:rPr lang="en-US" dirty="0" smtClean="0"/>
              <a:t> </a:t>
            </a:r>
            <a:r>
              <a:rPr lang="en-US" dirty="0" err="1" smtClean="0"/>
              <a:t>bulundu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Yazarlar</a:t>
            </a:r>
            <a:r>
              <a:rPr lang="en-US" dirty="0" smtClean="0"/>
              <a:t> </a:t>
            </a:r>
            <a:r>
              <a:rPr lang="en-US" dirty="0" err="1" smtClean="0"/>
              <a:t>diyet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egzersiz</a:t>
            </a:r>
            <a:r>
              <a:rPr lang="en-US" dirty="0" smtClean="0"/>
              <a:t> </a:t>
            </a:r>
            <a:r>
              <a:rPr lang="en-US" dirty="0" err="1" smtClean="0"/>
              <a:t>değişiminin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diyet</a:t>
            </a:r>
            <a:r>
              <a:rPr lang="en-US" dirty="0" smtClean="0"/>
              <a:t> </a:t>
            </a:r>
            <a:r>
              <a:rPr lang="en-US" dirty="0" err="1" smtClean="0"/>
              <a:t>değişimine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HDL </a:t>
            </a:r>
            <a:r>
              <a:rPr lang="en-US" dirty="0" err="1" smtClean="0"/>
              <a:t>seviyelerinde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gelişme</a:t>
            </a:r>
            <a:r>
              <a:rPr lang="en-US" dirty="0" smtClean="0"/>
              <a:t>  </a:t>
            </a:r>
            <a:r>
              <a:rPr lang="en-US" dirty="0" err="1" smtClean="0"/>
              <a:t>sağlayabileceğini</a:t>
            </a:r>
            <a:r>
              <a:rPr lang="en-US" dirty="0" smtClean="0"/>
              <a:t> </a:t>
            </a:r>
            <a:r>
              <a:rPr lang="en-US" dirty="0" err="1" smtClean="0"/>
              <a:t>önermişlerdir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8829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yıllık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/>
              <a:t>y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aşam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tarzı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değişikliklerinde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/>
              <a:t>h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ipokalorik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diyet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olsun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olmasın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azalmış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insülin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/>
              <a:t>/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HOMA-IR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değerlerinde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azalma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rapor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edilmiştir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Bu </a:t>
            </a:r>
            <a:r>
              <a:rPr lang="en-US" dirty="0" err="1" smtClean="0"/>
              <a:t>çalışmada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insulin, HOMA-IR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istatistiksel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olarak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anlamlı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değildi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insülin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direncinin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başlangıtaki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%51,8 ‘den %30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seviyesine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gerilediği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not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edilmelidir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279602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6934200" cy="4378325"/>
          </a:xfrm>
        </p:spPr>
        <p:txBody>
          <a:bodyPr/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Metabolik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sendrom</a:t>
            </a:r>
            <a:r>
              <a:rPr lang="en-US" sz="2200" dirty="0" smtClean="0">
                <a:solidFill>
                  <a:schemeClr val="tx1"/>
                </a:solidFill>
              </a:rPr>
              <a:t> ilk </a:t>
            </a:r>
            <a:r>
              <a:rPr lang="en-US" sz="2200" dirty="0" err="1" smtClean="0">
                <a:solidFill>
                  <a:schemeClr val="tx1"/>
                </a:solidFill>
              </a:rPr>
              <a:t>olarak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erişkinlerde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insülin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rezistansı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hipertansiyon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dislipidemi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bozulmuş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glukoz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toleransı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artmış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aterosklerotik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kardiyovaskuler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hastalık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riski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ile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ilişkili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metabolik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anormallikler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olarak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tanımlanmış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pediatrik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populasyon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için</a:t>
            </a:r>
            <a:r>
              <a:rPr lang="en-US" sz="2200" dirty="0" smtClean="0">
                <a:solidFill>
                  <a:schemeClr val="tx1"/>
                </a:solidFill>
              </a:rPr>
              <a:t> de </a:t>
            </a:r>
            <a:r>
              <a:rPr lang="en-US" sz="2200" dirty="0" err="1" smtClean="0">
                <a:solidFill>
                  <a:schemeClr val="tx1"/>
                </a:solidFill>
              </a:rPr>
              <a:t>geçerli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kabul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edilmiştir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Bu </a:t>
            </a:r>
            <a:r>
              <a:rPr lang="en-US" sz="2200" dirty="0" err="1" smtClean="0">
                <a:solidFill>
                  <a:schemeClr val="tx1"/>
                </a:solidFill>
              </a:rPr>
              <a:t>çalışmada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metabolik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sendrom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prevalansı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başlangıç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çalışma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sonunda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sırasıyla</a:t>
            </a:r>
            <a:r>
              <a:rPr lang="en-US" sz="2200" dirty="0" smtClean="0">
                <a:solidFill>
                  <a:schemeClr val="tx1"/>
                </a:solidFill>
              </a:rPr>
              <a:t> %17 </a:t>
            </a:r>
            <a:r>
              <a:rPr lang="en-US" sz="2200" dirty="0" err="1" smtClean="0">
                <a:solidFill>
                  <a:schemeClr val="tx1"/>
                </a:solidFill>
              </a:rPr>
              <a:t>ve</a:t>
            </a:r>
            <a:r>
              <a:rPr lang="en-US" sz="2200" dirty="0" smtClean="0">
                <a:solidFill>
                  <a:schemeClr val="tx1"/>
                </a:solidFill>
              </a:rPr>
              <a:t> % 5 </a:t>
            </a:r>
            <a:r>
              <a:rPr lang="en-US" sz="2200" dirty="0" err="1" smtClean="0">
                <a:solidFill>
                  <a:schemeClr val="tx1"/>
                </a:solidFill>
              </a:rPr>
              <a:t>olarak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bulunmuştur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 err="1" smtClean="0">
                <a:solidFill>
                  <a:schemeClr val="tx1"/>
                </a:solidFill>
              </a:rPr>
              <a:t>Başka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çalışmalarda</a:t>
            </a:r>
            <a:r>
              <a:rPr lang="en-US" sz="2200" dirty="0" smtClean="0">
                <a:solidFill>
                  <a:schemeClr val="tx1"/>
                </a:solidFill>
              </a:rPr>
              <a:t> %19-9, %17-10 </a:t>
            </a:r>
            <a:r>
              <a:rPr lang="en-US" sz="2200" dirty="0" err="1" smtClean="0">
                <a:solidFill>
                  <a:schemeClr val="tx1"/>
                </a:solidFill>
              </a:rPr>
              <a:t>olarak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bulunmuş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fakat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durumda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istatistiksel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olarak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anlamlı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/>
              <a:t>bir</a:t>
            </a:r>
            <a:r>
              <a:rPr lang="en-US" sz="2200" dirty="0" smtClean="0"/>
              <a:t> </a:t>
            </a:r>
            <a:r>
              <a:rPr lang="en-US" sz="2200" dirty="0" err="1" smtClean="0"/>
              <a:t>fark</a:t>
            </a:r>
            <a:r>
              <a:rPr lang="en-US" sz="2200" dirty="0" smtClean="0"/>
              <a:t> </a:t>
            </a:r>
            <a:r>
              <a:rPr lang="en-US" sz="2200" dirty="0" err="1" smtClean="0"/>
              <a:t>saptanmamıştır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44753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Tümüyle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bakılacak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olursa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/>
              <a:t>obez</a:t>
            </a:r>
            <a:r>
              <a:rPr lang="en-US" sz="2200" dirty="0" smtClean="0"/>
              <a:t> </a:t>
            </a:r>
            <a:r>
              <a:rPr lang="en-US" sz="2200" dirty="0" err="1" smtClean="0"/>
              <a:t>çocuklarda</a:t>
            </a:r>
            <a:r>
              <a:rPr lang="en-US" sz="2200" dirty="0" smtClean="0"/>
              <a:t> </a:t>
            </a:r>
            <a:r>
              <a:rPr lang="en-US" sz="2200" dirty="0" err="1" smtClean="0"/>
              <a:t>normokalorik</a:t>
            </a:r>
            <a:r>
              <a:rPr lang="en-US" sz="2200" dirty="0" smtClean="0"/>
              <a:t> </a:t>
            </a:r>
            <a:r>
              <a:rPr lang="en-US" sz="2200" dirty="0" err="1" smtClean="0"/>
              <a:t>diyet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fiziksel</a:t>
            </a:r>
            <a:r>
              <a:rPr lang="en-US" sz="2200" dirty="0" smtClean="0"/>
              <a:t> </a:t>
            </a:r>
            <a:r>
              <a:rPr lang="en-US" sz="2200" dirty="0" err="1" smtClean="0"/>
              <a:t>egzersize</a:t>
            </a:r>
            <a:r>
              <a:rPr lang="en-US" sz="2200" dirty="0" smtClean="0"/>
              <a:t> </a:t>
            </a:r>
            <a:r>
              <a:rPr lang="en-US" sz="2200" dirty="0" err="1" smtClean="0"/>
              <a:t>dayalı</a:t>
            </a:r>
            <a:r>
              <a:rPr lang="en-US" sz="2200" dirty="0" smtClean="0"/>
              <a:t> </a:t>
            </a:r>
            <a:r>
              <a:rPr lang="en-US" sz="2200" dirty="0" err="1" smtClean="0"/>
              <a:t>değişiklikler</a:t>
            </a:r>
            <a:r>
              <a:rPr lang="en-US" sz="2200" dirty="0" smtClean="0"/>
              <a:t> BKI z </a:t>
            </a:r>
            <a:r>
              <a:rPr lang="en-US" sz="2200" dirty="0" err="1" smtClean="0"/>
              <a:t>skoru</a:t>
            </a:r>
            <a:r>
              <a:rPr lang="en-US" sz="2200" dirty="0" smtClean="0"/>
              <a:t>, lipid </a:t>
            </a:r>
            <a:r>
              <a:rPr lang="en-US" sz="2200" dirty="0" err="1" smtClean="0"/>
              <a:t>profili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insülin</a:t>
            </a:r>
            <a:r>
              <a:rPr lang="en-US" sz="2200" dirty="0" smtClean="0"/>
              <a:t> </a:t>
            </a:r>
            <a:r>
              <a:rPr lang="en-US" sz="2200" dirty="0" err="1" smtClean="0"/>
              <a:t>duyarlılığında</a:t>
            </a:r>
            <a:r>
              <a:rPr lang="en-US" sz="2200" dirty="0" smtClean="0"/>
              <a:t> </a:t>
            </a:r>
            <a:r>
              <a:rPr lang="en-US" sz="2200" dirty="0" err="1" smtClean="0"/>
              <a:t>artma</a:t>
            </a:r>
            <a:r>
              <a:rPr lang="en-US" sz="2200" dirty="0" smtClean="0"/>
              <a:t> </a:t>
            </a:r>
            <a:r>
              <a:rPr lang="en-US" sz="2200" dirty="0" err="1" smtClean="0"/>
              <a:t>olarak</a:t>
            </a:r>
            <a:r>
              <a:rPr lang="en-US" sz="2200" dirty="0" smtClean="0"/>
              <a:t> </a:t>
            </a:r>
            <a:r>
              <a:rPr lang="en-US" sz="2200" dirty="0" err="1" smtClean="0"/>
              <a:t>sonuçlanmıştır</a:t>
            </a:r>
            <a:r>
              <a:rPr lang="en-US" sz="2200" dirty="0" smtClean="0"/>
              <a:t>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err="1" smtClean="0">
                <a:solidFill>
                  <a:schemeClr val="tx1"/>
                </a:solidFill>
              </a:rPr>
              <a:t>Ek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olarak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metabolik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sendrom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için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de </a:t>
            </a:r>
            <a:r>
              <a:rPr lang="en-US" sz="2200" dirty="0" err="1" smtClean="0">
                <a:solidFill>
                  <a:schemeClr val="tx1"/>
                </a:solidFill>
              </a:rPr>
              <a:t>bu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değişiklikler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pozitif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bir</a:t>
            </a:r>
            <a:r>
              <a:rPr lang="en-US" sz="2200" dirty="0" smtClean="0">
                <a:solidFill>
                  <a:schemeClr val="tx1"/>
                </a:solidFill>
              </a:rPr>
              <a:t> role </a:t>
            </a:r>
            <a:r>
              <a:rPr lang="en-US" sz="2200" dirty="0" err="1" smtClean="0">
                <a:solidFill>
                  <a:schemeClr val="tx1"/>
                </a:solidFill>
              </a:rPr>
              <a:t>sahiptir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err="1" smtClean="0"/>
              <a:t>Daha</a:t>
            </a:r>
            <a:r>
              <a:rPr lang="en-US" sz="2200" dirty="0" smtClean="0"/>
              <a:t> </a:t>
            </a:r>
            <a:r>
              <a:rPr lang="en-US" sz="2200" dirty="0" err="1" smtClean="0"/>
              <a:t>geniş</a:t>
            </a:r>
            <a:r>
              <a:rPr lang="en-US" sz="2200" dirty="0" smtClean="0"/>
              <a:t> </a:t>
            </a:r>
            <a:r>
              <a:rPr lang="en-US" sz="2200" dirty="0" err="1" smtClean="0"/>
              <a:t>çalışmalarda</a:t>
            </a:r>
            <a:r>
              <a:rPr lang="en-US" sz="2200" dirty="0" smtClean="0"/>
              <a:t>, </a:t>
            </a:r>
            <a:r>
              <a:rPr lang="en-US" sz="2200" dirty="0" err="1" smtClean="0"/>
              <a:t>uzun</a:t>
            </a:r>
            <a:r>
              <a:rPr lang="en-US" sz="2200" dirty="0" smtClean="0"/>
              <a:t> </a:t>
            </a:r>
            <a:r>
              <a:rPr lang="en-US" sz="2200" dirty="0" err="1" smtClean="0"/>
              <a:t>dönem</a:t>
            </a:r>
            <a:r>
              <a:rPr lang="en-US" sz="2200" dirty="0" smtClean="0"/>
              <a:t> </a:t>
            </a:r>
            <a:r>
              <a:rPr lang="en-US" sz="2200" dirty="0" err="1" smtClean="0"/>
              <a:t>fiziksel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aktivite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normokalorik</a:t>
            </a:r>
            <a:r>
              <a:rPr lang="en-US" sz="2200" dirty="0" smtClean="0"/>
              <a:t> </a:t>
            </a:r>
            <a:r>
              <a:rPr lang="en-US" sz="2200" dirty="0" err="1" smtClean="0"/>
              <a:t>diyetten</a:t>
            </a:r>
            <a:r>
              <a:rPr lang="en-US" sz="2200" dirty="0" smtClean="0"/>
              <a:t> </a:t>
            </a:r>
            <a:r>
              <a:rPr lang="en-US" sz="2200" dirty="0" err="1" smtClean="0"/>
              <a:t>oluşan</a:t>
            </a:r>
            <a:r>
              <a:rPr lang="en-US" sz="2200" dirty="0" smtClean="0"/>
              <a:t> </a:t>
            </a:r>
            <a:r>
              <a:rPr lang="en-US" sz="2200" dirty="0" err="1" smtClean="0"/>
              <a:t>beslenme</a:t>
            </a:r>
            <a:r>
              <a:rPr lang="en-US" sz="2200" dirty="0" smtClean="0"/>
              <a:t> </a:t>
            </a:r>
            <a:r>
              <a:rPr lang="en-US" sz="2200" dirty="0" err="1" smtClean="0"/>
              <a:t>ve</a:t>
            </a:r>
            <a:r>
              <a:rPr lang="en-US" sz="2200" dirty="0" smtClean="0"/>
              <a:t> </a:t>
            </a:r>
            <a:r>
              <a:rPr lang="en-US" sz="2200" dirty="0" err="1" smtClean="0"/>
              <a:t>davranış</a:t>
            </a:r>
            <a:r>
              <a:rPr lang="en-US" sz="2200" dirty="0" smtClean="0"/>
              <a:t> </a:t>
            </a:r>
            <a:r>
              <a:rPr lang="en-US" sz="2200" dirty="0" err="1" smtClean="0"/>
              <a:t>değişikliklerinin</a:t>
            </a:r>
            <a:r>
              <a:rPr lang="en-US" sz="2200" dirty="0" smtClean="0"/>
              <a:t> </a:t>
            </a:r>
            <a:r>
              <a:rPr lang="en-US" sz="2200" dirty="0" err="1" smtClean="0"/>
              <a:t>daha</a:t>
            </a:r>
            <a:r>
              <a:rPr lang="en-US" sz="2200" dirty="0" smtClean="0"/>
              <a:t> </a:t>
            </a:r>
            <a:r>
              <a:rPr lang="en-US" sz="2200" dirty="0" err="1" smtClean="0"/>
              <a:t>iyi</a:t>
            </a:r>
            <a:r>
              <a:rPr lang="en-US" sz="2200" dirty="0" smtClean="0"/>
              <a:t> </a:t>
            </a:r>
            <a:r>
              <a:rPr lang="en-US" sz="2200" dirty="0" err="1" smtClean="0"/>
              <a:t>sonuçlanması</a:t>
            </a:r>
            <a:r>
              <a:rPr lang="en-US" sz="2200" dirty="0" smtClean="0"/>
              <a:t> </a:t>
            </a:r>
            <a:r>
              <a:rPr lang="en-US" sz="2200" dirty="0" err="1" smtClean="0"/>
              <a:t>arzu</a:t>
            </a:r>
            <a:r>
              <a:rPr lang="en-US" sz="2200" dirty="0" smtClean="0"/>
              <a:t> </a:t>
            </a:r>
            <a:r>
              <a:rPr lang="en-US" sz="2200" dirty="0" err="1" smtClean="0"/>
              <a:t>edilmektedir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9459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çocuklar sağlık üzerindeki kısa ve uzun dönem zararlı etkilerine maruz kalmakta</a:t>
            </a:r>
          </a:p>
          <a:p>
            <a:pPr lvl="1"/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dislipidemi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hipertansiyon,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insülin direnci ve </a:t>
            </a:r>
          </a:p>
          <a:p>
            <a:pPr lvl="1"/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bozulmuş </a:t>
            </a:r>
            <a:r>
              <a:rPr lang="tr-TR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glukoz</a:t>
            </a:r>
            <a:r>
              <a:rPr lang="tr-T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metabolizması</a:t>
            </a:r>
          </a:p>
        </p:txBody>
      </p:sp>
    </p:spTree>
    <p:extLst>
      <p:ext uri="{BB962C8B-B14F-4D97-AF65-F5344CB8AC3E}">
        <p14:creationId xmlns:p14="http://schemas.microsoft.com/office/powerpoint/2010/main" val="385671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Birçok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vakada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obezite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enerjiden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zengin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gıdalara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kolay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ulaşım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artmış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porsiyon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büyüklüğü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azalmış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fiziksel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aktiviteler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harcanan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zamanın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artması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gibi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çevre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koşullarını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içeren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enerji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alımı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kullanılması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arasındaki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kronik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dengesizliğin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sonucu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olarak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ortaya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çıkmaktadır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4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Çocukluk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çağı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obezitesi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tedavisi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kılavuzlar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yaşına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uygun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şekilde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aileyi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içine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diyet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davranışsal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fiziksel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aktiviteleri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içeren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yoğun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tarzi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değişikliklerini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önermektedir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Çalışmalar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kilolu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çocuklardaki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hafta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12 ay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arasında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müdahalelerle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birlikte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beslenme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danışmanlığı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eğitimi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karakterize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tarzı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değişikliklerinin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etkisini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değerlendirmişlerdir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BMI z-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skorunda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azalma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gözlenirken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araştırmalar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spesifik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kardiyo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değişikliklerin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gelişimi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hakkında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tutarsızlık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bulmuşlardır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38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çalışmadaki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primer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amaç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çocuklarda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yıllık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normokalorik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diyet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yaşam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tarzı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değişiklikleri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lipid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profili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glukoz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metabolizması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göstergelerini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değerlendirmektir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dirty="0" err="1"/>
              <a:t>E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olarak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sendrom</a:t>
            </a:r>
            <a:r>
              <a:rPr lang="en-US" dirty="0"/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değerlendirilmiştir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tr-T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7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Deney</a:t>
            </a:r>
            <a:r>
              <a:rPr lang="en-US" dirty="0" smtClean="0"/>
              <a:t> </a:t>
            </a:r>
            <a:r>
              <a:rPr lang="en-US" dirty="0" err="1" smtClean="0"/>
              <a:t>Bölümü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erkek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46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kızdan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oluşan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toplam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90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çocuk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dirty="0" err="1" smtClean="0"/>
              <a:t>O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2012 </a:t>
            </a:r>
            <a:r>
              <a:rPr lang="en-US" dirty="0"/>
              <a:t>-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 </a:t>
            </a:r>
            <a:r>
              <a:rPr lang="en-US" dirty="0" err="1"/>
              <a:t>A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ralık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2014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/>
              <a:t>İ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talya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Milan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kentinde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 Paola </a:t>
            </a:r>
            <a:r>
              <a:rPr lang="en-US" dirty="0" err="1"/>
              <a:t>H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astanesi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pediatri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bölümü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birinci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basamak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pediatristler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tarafından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obezite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tanısı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alanlar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41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019776">
  <a:themeElements>
    <a:clrScheme name="MS_FYQtrlyPs 12">
      <a:dk1>
        <a:srgbClr val="000000"/>
      </a:dk1>
      <a:lt1>
        <a:srgbClr val="FFFFFF"/>
      </a:lt1>
      <a:dk2>
        <a:srgbClr val="CC0000"/>
      </a:dk2>
      <a:lt2>
        <a:srgbClr val="255D71"/>
      </a:lt2>
      <a:accent1>
        <a:srgbClr val="CCCCCC"/>
      </a:accent1>
      <a:accent2>
        <a:srgbClr val="5EC0D4"/>
      </a:accent2>
      <a:accent3>
        <a:srgbClr val="FFFFFF"/>
      </a:accent3>
      <a:accent4>
        <a:srgbClr val="000000"/>
      </a:accent4>
      <a:accent5>
        <a:srgbClr val="E2E2E2"/>
      </a:accent5>
      <a:accent6>
        <a:srgbClr val="54AEC0"/>
      </a:accent6>
      <a:hlink>
        <a:srgbClr val="666699"/>
      </a:hlink>
      <a:folHlink>
        <a:srgbClr val="AEDDE8"/>
      </a:folHlink>
    </a:clrScheme>
    <a:fontScheme name="MS_FYQtrlyPs">
      <a:majorFont>
        <a:latin typeface="Palatino Linotype"/>
        <a:ea typeface="ＭＳ Ｐゴシック"/>
        <a:cs typeface=""/>
      </a:majorFont>
      <a:minorFont>
        <a:latin typeface="Palatino Linotype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S_FYQtrlyP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11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5EC0D4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4AEC0"/>
        </a:accent6>
        <a:hlink>
          <a:srgbClr val="666699"/>
        </a:hlink>
        <a:folHlink>
          <a:srgbClr val="AEDD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 12">
        <a:dk1>
          <a:srgbClr val="000000"/>
        </a:dk1>
        <a:lt1>
          <a:srgbClr val="FFFFFF"/>
        </a:lt1>
        <a:dk2>
          <a:srgbClr val="CC0000"/>
        </a:dk2>
        <a:lt2>
          <a:srgbClr val="255D71"/>
        </a:lt2>
        <a:accent1>
          <a:srgbClr val="CCCCCC"/>
        </a:accent1>
        <a:accent2>
          <a:srgbClr val="5EC0D4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4AEC0"/>
        </a:accent6>
        <a:hlink>
          <a:srgbClr val="666699"/>
        </a:hlink>
        <a:folHlink>
          <a:srgbClr val="AEDD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1394</Words>
  <Application>Microsoft Macintosh PowerPoint</Application>
  <PresentationFormat>On-screen Show (4:3)</PresentationFormat>
  <Paragraphs>148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TM01019776</vt:lpstr>
      <vt:lpstr>OBEZ ÇOCUKLARDA BİR YILLIK DAVRANIŞ VE BESLENME MÜDAHALESİ SONRASI METABOLİK PROFİL DEĞİŞİMİ  Dr. Zehra ASLAN AYDOĞDU KTÜ AİLE HEKİMLİĞİ AD 05.01.2016</vt:lpstr>
      <vt:lpstr>PowerPoint Presentation</vt:lpstr>
      <vt:lpstr>1. Giriş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Deney Bölümü</vt:lpstr>
      <vt:lpstr>PowerPoint Presentation</vt:lpstr>
      <vt:lpstr> 2.1. Vücut Ölçümleri ve Kan Basıncı</vt:lpstr>
      <vt:lpstr>PowerPoint Presentation</vt:lpstr>
      <vt:lpstr>2.2 Biyokimya </vt:lpstr>
      <vt:lpstr>PowerPoint Presentation</vt:lpstr>
      <vt:lpstr>2.3 Diyet Alışkanlıkları </vt:lpstr>
      <vt:lpstr>2.4. Metabolik  Sendrom  </vt:lpstr>
      <vt:lpstr>2. 5. Müdahale  </vt:lpstr>
      <vt:lpstr>PowerPoint Presentation</vt:lpstr>
      <vt:lpstr>PowerPoint Presentation</vt:lpstr>
      <vt:lpstr>PowerPoint Presentation</vt:lpstr>
      <vt:lpstr>PowerPoint Presentation</vt:lpstr>
      <vt:lpstr>2.6. Sonuçlar  </vt:lpstr>
      <vt:lpstr>2.7. İstatistiksel Analiz </vt:lpstr>
      <vt:lpstr>Sonuçlar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Tartışma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OBEZ ÇOCUKLARDA BİR YILLIK DAVRANIŞ VE BESLENME MÜDAHALESİ SONRASI METABOLİK PROFİL DEĞİŞİMİ </dc:title>
  <dc:subject/>
  <dc:creator/>
  <cp:keywords/>
  <dc:description/>
  <cp:lastModifiedBy>ZEHRA ASLAN</cp:lastModifiedBy>
  <cp:revision>20</cp:revision>
  <dcterms:created xsi:type="dcterms:W3CDTF">2002-06-07T17:25:59Z</dcterms:created>
  <dcterms:modified xsi:type="dcterms:W3CDTF">2016-01-04T20:07:57Z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TC010197761033</vt:lpwstr>
  </property>
</Properties>
</file>