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256" r:id="rId2"/>
    <p:sldId id="337" r:id="rId3"/>
    <p:sldId id="399" r:id="rId4"/>
    <p:sldId id="416" r:id="rId5"/>
    <p:sldId id="405" r:id="rId6"/>
    <p:sldId id="406" r:id="rId7"/>
    <p:sldId id="407" r:id="rId8"/>
    <p:sldId id="408" r:id="rId9"/>
    <p:sldId id="417" r:id="rId10"/>
    <p:sldId id="409" r:id="rId11"/>
    <p:sldId id="418" r:id="rId12"/>
    <p:sldId id="410" r:id="rId13"/>
    <p:sldId id="419" r:id="rId14"/>
    <p:sldId id="420" r:id="rId15"/>
    <p:sldId id="411" r:id="rId16"/>
    <p:sldId id="412" r:id="rId17"/>
    <p:sldId id="372" r:id="rId18"/>
    <p:sldId id="373" r:id="rId19"/>
    <p:sldId id="376" r:id="rId20"/>
    <p:sldId id="413" r:id="rId21"/>
    <p:sldId id="378" r:id="rId22"/>
    <p:sldId id="379" r:id="rId23"/>
    <p:sldId id="398" r:id="rId24"/>
    <p:sldId id="396" r:id="rId25"/>
    <p:sldId id="380" r:id="rId26"/>
    <p:sldId id="381" r:id="rId27"/>
    <p:sldId id="395" r:id="rId28"/>
    <p:sldId id="382" r:id="rId29"/>
    <p:sldId id="422" r:id="rId30"/>
    <p:sldId id="404" r:id="rId31"/>
    <p:sldId id="423" r:id="rId32"/>
    <p:sldId id="383" r:id="rId33"/>
    <p:sldId id="391" r:id="rId34"/>
    <p:sldId id="392" r:id="rId35"/>
    <p:sldId id="394" r:id="rId36"/>
    <p:sldId id="384" r:id="rId37"/>
    <p:sldId id="385" r:id="rId38"/>
    <p:sldId id="386" r:id="rId39"/>
    <p:sldId id="387" r:id="rId40"/>
    <p:sldId id="388" r:id="rId41"/>
    <p:sldId id="389" r:id="rId42"/>
    <p:sldId id="292" r:id="rId43"/>
    <p:sldId id="293" r:id="rId44"/>
    <p:sldId id="414" r:id="rId45"/>
    <p:sldId id="294" r:id="rId46"/>
    <p:sldId id="295" r:id="rId47"/>
    <p:sldId id="296" r:id="rId48"/>
    <p:sldId id="300" r:id="rId49"/>
    <p:sldId id="302" r:id="rId50"/>
    <p:sldId id="415" r:id="rId51"/>
    <p:sldId id="304" r:id="rId52"/>
    <p:sldId id="305" r:id="rId53"/>
    <p:sldId id="306" r:id="rId54"/>
    <p:sldId id="307" r:id="rId55"/>
    <p:sldId id="424" r:id="rId56"/>
    <p:sldId id="425" r:id="rId57"/>
    <p:sldId id="426" r:id="rId58"/>
    <p:sldId id="428" r:id="rId59"/>
    <p:sldId id="427" r:id="rId60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64" autoAdjust="0"/>
    <p:restoredTop sz="94628" autoAdjust="0"/>
  </p:normalViewPr>
  <p:slideViewPr>
    <p:cSldViewPr>
      <p:cViewPr varScale="1">
        <p:scale>
          <a:sx n="85" d="100"/>
          <a:sy n="85" d="100"/>
        </p:scale>
        <p:origin x="-84" y="-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08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DF1EC5-0F99-4B1A-808B-36774A3EAB29}" type="datetimeFigureOut">
              <a:rPr lang="tr-TR"/>
              <a:pPr>
                <a:defRPr/>
              </a:pPr>
              <a:t>26.05.2015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526632-8B7E-4ED5-8F13-78DEC4C35FD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44035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CF885B0-596E-43FA-B033-EDA5DD978F55}" type="slidenum">
              <a:rPr lang="tr-TR" sz="1200">
                <a:latin typeface="+mn-lt"/>
              </a:rPr>
              <a:pPr algn="r">
                <a:defRPr/>
              </a:pPr>
              <a:t>40</a:t>
            </a:fld>
            <a:endParaRPr lang="tr-TR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800">
              <a:latin typeface="+mn-lt"/>
              <a:cs typeface="+mn-cs"/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tr-TR" altLang="tr-TR" noProof="0" smtClean="0"/>
              <a:t>Asıl başlık stili için tıklatın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tr-TR" altLang="tr-TR" noProof="0" smtClean="0"/>
              <a:t>Asıl alt başlık stilini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1C362-FDCD-47DC-9EA2-D37C3F98368A}" type="datetimeFigureOut">
              <a:rPr lang="tr-TR"/>
              <a:pPr>
                <a:defRPr/>
              </a:pPr>
              <a:t>26.05.2015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35C0E-4951-44A7-883B-5471D72436E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C287B-4AA0-414B-9E19-CC36420587C0}" type="datetimeFigureOut">
              <a:rPr lang="tr-TR"/>
              <a:pPr>
                <a:defRPr/>
              </a:pPr>
              <a:t>26.05.2015</a:t>
            </a:fld>
            <a:endParaRPr lang="tr-T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DF8E5-9CD3-4560-87CF-A36C96B9E19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09E46-C2A8-4362-9093-00FD25111F0F}" type="datetimeFigureOut">
              <a:rPr lang="tr-TR"/>
              <a:pPr>
                <a:defRPr/>
              </a:pPr>
              <a:t>26.05.2015</a:t>
            </a:fld>
            <a:endParaRPr lang="tr-T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085CD-EB5F-4F9E-863E-E65C8EAF7FE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30189-574B-4C62-9120-46E989C4E176}" type="datetimeFigureOut">
              <a:rPr lang="tr-TR"/>
              <a:pPr>
                <a:defRPr/>
              </a:pPr>
              <a:t>26.05.2015</a:t>
            </a:fld>
            <a:endParaRPr lang="tr-T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E74DA-53C3-4927-8C01-B4EB6534338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1B87B-BC8D-45EE-9C75-8BAF5BCAA0A5}" type="datetimeFigureOut">
              <a:rPr lang="tr-TR"/>
              <a:pPr>
                <a:defRPr/>
              </a:pPr>
              <a:t>26.05.2015</a:t>
            </a:fld>
            <a:endParaRPr lang="tr-T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97902-D0C4-4C04-AFBD-ECF71EA5294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7EEF4-C2E3-4A00-8B01-9598EC707599}" type="datetimeFigureOut">
              <a:rPr lang="tr-TR"/>
              <a:pPr>
                <a:defRPr/>
              </a:pPr>
              <a:t>26.05.2015</a:t>
            </a:fld>
            <a:endParaRPr lang="tr-T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F6DAA-B902-4A68-9B0C-E8980F62D18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8444B-E4A1-4455-8779-6A565438226F}" type="datetimeFigureOut">
              <a:rPr lang="tr-TR"/>
              <a:pPr>
                <a:defRPr/>
              </a:pPr>
              <a:t>26.05.2015</a:t>
            </a:fld>
            <a:endParaRPr lang="tr-T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07411-5955-444C-B6D8-0BCC2AC09C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7B8B2-C92F-4CAD-BE8B-A04E298F778B}" type="datetimeFigureOut">
              <a:rPr lang="tr-TR"/>
              <a:pPr>
                <a:defRPr/>
              </a:pPr>
              <a:t>26.05.2015</a:t>
            </a:fld>
            <a:endParaRPr lang="tr-T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51E91-C78A-4BCE-9BEB-D4F3FFA8330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31FEE-8EC8-441E-A4D3-0731F2860EB4}" type="datetimeFigureOut">
              <a:rPr lang="tr-TR"/>
              <a:pPr>
                <a:defRPr/>
              </a:pPr>
              <a:t>26.05.2015</a:t>
            </a:fld>
            <a:endParaRPr lang="tr-T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F7752-CEBC-4A90-83C0-7DD5247F8F5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26BDD-D7A7-482B-AB98-63A0BCDB7C56}" type="datetimeFigureOut">
              <a:rPr lang="tr-TR"/>
              <a:pPr>
                <a:defRPr/>
              </a:pPr>
              <a:t>26.05.2015</a:t>
            </a:fld>
            <a:endParaRPr lang="tr-T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31A68-D50C-4324-868B-3450DD0ED32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607AF-07A7-4BC0-8FAE-E5A3101114F9}" type="datetimeFigureOut">
              <a:rPr lang="tr-TR"/>
              <a:pPr>
                <a:defRPr/>
              </a:pPr>
              <a:t>26.05.2015</a:t>
            </a:fld>
            <a:endParaRPr lang="tr-T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59E54-FC12-4C64-A0D5-4EEA4A3EA4F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6068A-4C29-4563-A2C4-B3645D98E346}" type="datetimeFigureOut">
              <a:rPr lang="tr-TR"/>
              <a:pPr>
                <a:defRPr/>
              </a:pPr>
              <a:t>26.05.2015</a:t>
            </a:fld>
            <a:endParaRPr lang="tr-T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C3D68-C7E3-4A5B-BB5E-282117EABAB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800">
              <a:latin typeface="+mn-lt"/>
              <a:cs typeface="+mn-cs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800">
              <a:latin typeface="+mn-lt"/>
              <a:cs typeface="+mn-cs"/>
            </a:endParaRP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85D0C6F-9818-4998-BFA7-ED9799C2D95B}" type="datetimeFigureOut">
              <a:rPr lang="tr-TR"/>
              <a:pPr>
                <a:defRPr/>
              </a:pPr>
              <a:t>26.05.2015</a:t>
            </a:fld>
            <a:endParaRPr lang="tr-TR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0103760-FC43-41FF-BB91-21B14D3CE70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BÜYÜME - GELİŞME GERİLİĞİ</a:t>
            </a:r>
          </a:p>
        </p:txBody>
      </p:sp>
      <p:sp>
        <p:nvSpPr>
          <p:cNvPr id="15362" name="Alt Başlık 2"/>
          <p:cNvSpPr>
            <a:spLocks noGrp="1"/>
          </p:cNvSpPr>
          <p:nvPr>
            <p:ph type="subTitle" idx="1"/>
          </p:nvPr>
        </p:nvSpPr>
        <p:spPr>
          <a:xfrm>
            <a:off x="1403350" y="4076700"/>
            <a:ext cx="7010400" cy="1600200"/>
          </a:xfrm>
        </p:spPr>
        <p:txBody>
          <a:bodyPr/>
          <a:lstStyle/>
          <a:p>
            <a:pPr algn="r" eaLnBrk="1" hangingPunct="1"/>
            <a:r>
              <a:rPr lang="tr-TR" sz="2400" smtClean="0"/>
              <a:t>DR. CEYHUN YURTSEVER</a:t>
            </a:r>
          </a:p>
          <a:p>
            <a:pPr algn="r" eaLnBrk="1" hangingPunct="1"/>
            <a:r>
              <a:rPr lang="tr-TR" sz="2400" smtClean="0"/>
              <a:t>KTÜ AİLE HEKİMLİĞİ ABD</a:t>
            </a:r>
          </a:p>
          <a:p>
            <a:pPr algn="r" eaLnBrk="1" hangingPunct="1"/>
            <a:r>
              <a:rPr lang="tr-TR" sz="2400" smtClean="0"/>
              <a:t>26.05.2015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Başlık 1"/>
          <p:cNvSpPr>
            <a:spLocks noGrp="1"/>
          </p:cNvSpPr>
          <p:nvPr>
            <p:ph type="title" idx="4294967295"/>
          </p:nvPr>
        </p:nvSpPr>
        <p:spPr>
          <a:xfrm>
            <a:off x="539750" y="333375"/>
            <a:ext cx="8001000" cy="1216025"/>
          </a:xfrm>
        </p:spPr>
        <p:txBody>
          <a:bodyPr/>
          <a:lstStyle/>
          <a:p>
            <a:pPr eaLnBrk="1" hangingPunct="1"/>
            <a:r>
              <a:rPr lang="tr-TR" smtClean="0">
                <a:latin typeface="Arial" charset="0"/>
              </a:rPr>
              <a:t>Yetersiz beslenmenin derecesi</a:t>
            </a:r>
          </a:p>
        </p:txBody>
      </p:sp>
      <p:graphicFrame>
        <p:nvGraphicFramePr>
          <p:cNvPr id="24601" name="Group 25"/>
          <p:cNvGraphicFramePr>
            <a:graphicFrameLocks noGrp="1"/>
          </p:cNvGraphicFramePr>
          <p:nvPr/>
        </p:nvGraphicFramePr>
        <p:xfrm>
          <a:off x="611188" y="1989138"/>
          <a:ext cx="7921625" cy="4048125"/>
        </p:xfrm>
        <a:graphic>
          <a:graphicData uri="http://schemas.openxmlformats.org/drawingml/2006/table">
            <a:tbl>
              <a:tblPr/>
              <a:tblGrid>
                <a:gridCol w="2640012"/>
                <a:gridCol w="1968500"/>
                <a:gridCol w="3313113"/>
              </a:tblGrid>
              <a:tr h="1141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Yaşa göre medyan ağırlığın yüzdesi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Yetersiz beslenmenin derecesi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Öneri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%76-90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Hafif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Ayaktan izle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%61-75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Orta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Acil ayaktan değerlendirme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0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&lt;</a:t>
                      </a:r>
                      <a:r>
                        <a:rPr kumimoji="0" lang="tr-T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%61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Şiddetli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Yakın kilo takibi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Hastaneye yatış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Beslenme desteği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Evde değerlenedirme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Resim 2" descr="http://www.paylasimalemi.com/attachments/forum47/29852d1374968533-erkek_vucut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60350"/>
            <a:ext cx="792162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261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~AUT0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0"/>
            <a:ext cx="541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sz="4000" smtClean="0">
                <a:latin typeface="Arial" charset="0"/>
              </a:rPr>
              <a:t>Etiyoloji</a:t>
            </a:r>
          </a:p>
        </p:txBody>
      </p:sp>
      <p:graphicFrame>
        <p:nvGraphicFramePr>
          <p:cNvPr id="171011" name="Group 3"/>
          <p:cNvGraphicFramePr>
            <a:graphicFrameLocks noGrp="1"/>
          </p:cNvGraphicFramePr>
          <p:nvPr>
            <p:ph idx="4294967295"/>
          </p:nvPr>
        </p:nvGraphicFramePr>
        <p:xfrm>
          <a:off x="395288" y="1773238"/>
          <a:ext cx="8280400" cy="4986337"/>
        </p:xfrm>
        <a:graphic>
          <a:graphicData uri="http://schemas.openxmlformats.org/drawingml/2006/table">
            <a:tbl>
              <a:tblPr/>
              <a:tblGrid>
                <a:gridCol w="2760662"/>
                <a:gridCol w="2759075"/>
                <a:gridCol w="2760663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Yetersiz kalori alımı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Yetersiz kalori emilimi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Aşırı kalori harcanması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8000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İnfant ve küçük çocuk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Emme problemleri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Gıda alerjileri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Tiroid hastalıkları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Uygun olmayan hazır mama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Malabsorpsion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Kronik enfeksiyon yada immun yetmezlik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GÖRH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Pilor stenozu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Kronik AC hastalığı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Bakıcı depresyonu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GI atrezi yada malformasyon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Konjenital kalp hastalığı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Yetersiz beslenme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Doğuştan metabolizma hastalığı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Malignite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Yarık damak, dudak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tr-TR" smtClean="0"/>
          </a:p>
        </p:txBody>
      </p:sp>
      <p:graphicFrame>
        <p:nvGraphicFramePr>
          <p:cNvPr id="89164" name="Group 76"/>
          <p:cNvGraphicFramePr>
            <a:graphicFrameLocks noGrp="1"/>
          </p:cNvGraphicFramePr>
          <p:nvPr>
            <p:ph idx="4294967295"/>
          </p:nvPr>
        </p:nvGraphicFramePr>
        <p:xfrm>
          <a:off x="395288" y="549275"/>
          <a:ext cx="8353425" cy="6015038"/>
        </p:xfrm>
        <a:graphic>
          <a:graphicData uri="http://schemas.openxmlformats.org/drawingml/2006/table">
            <a:tbl>
              <a:tblPr/>
              <a:tblGrid>
                <a:gridCol w="2784475"/>
                <a:gridCol w="2784475"/>
                <a:gridCol w="2784475"/>
              </a:tblGrid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Yetersiz kalori alımı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Yetersiz kalori emilimi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Aşırı kalori harcanması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84213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Çocuk ve adelosan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760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Psikolojik bozukluk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Gıda alerjisi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Tiroid hastalıkları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Yeme bozuklukları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Çöliyak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Kronik enfeksiyon yada immun yetmezlik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GÖRH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Malabsorbsiyon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Kronik AC hastalığı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İBS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İBH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Konjenital kalp hastalığı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Doğuştan metabolizma hastalığı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Malignite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idx="4294967295"/>
          </p:nvPr>
        </p:nvSpPr>
        <p:spPr/>
        <p:txBody>
          <a:bodyPr anchor="ctr">
            <a:normAutofit/>
          </a:bodyPr>
          <a:lstStyle/>
          <a:p>
            <a:pPr>
              <a:defRPr/>
            </a:pPr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İzlem</a:t>
            </a:r>
          </a:p>
        </p:txBody>
      </p:sp>
      <p:sp>
        <p:nvSpPr>
          <p:cNvPr id="31746" name="2 İçerik Yer Tutucusu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65125" indent="-282575"/>
            <a:r>
              <a:rPr lang="tr-TR" sz="2800" smtClean="0"/>
              <a:t>Prenatal dönemde başlar, adolesan dönemin sonuna kadar devam eder (dünyada).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idx="4294967295"/>
          </p:nvPr>
        </p:nvSpPr>
        <p:spPr/>
        <p:txBody>
          <a:bodyPr anchor="ctr">
            <a:normAutofit/>
          </a:bodyPr>
          <a:lstStyle/>
          <a:p>
            <a:pPr>
              <a:defRPr/>
            </a:pPr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İzlem sıklığı (Türkiye)</a:t>
            </a:r>
          </a:p>
        </p:txBody>
      </p:sp>
      <p:sp>
        <p:nvSpPr>
          <p:cNvPr id="32770" name="2 İçerik Yer Tutucusu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65125" indent="-282575"/>
            <a:r>
              <a:rPr lang="tr-TR" smtClean="0"/>
              <a:t>Doğumda </a:t>
            </a:r>
          </a:p>
          <a:p>
            <a:pPr marL="365125" indent="-282575"/>
            <a:r>
              <a:rPr lang="tr-TR" smtClean="0"/>
              <a:t>Doğum sonrası ilk 48 saat içinde </a:t>
            </a:r>
          </a:p>
          <a:p>
            <a:pPr marL="365125" indent="-282575"/>
            <a:r>
              <a:rPr lang="tr-TR" smtClean="0"/>
              <a:t>15. günde </a:t>
            </a:r>
          </a:p>
          <a:p>
            <a:pPr marL="365125" indent="-282575"/>
            <a:r>
              <a:rPr lang="tr-TR" smtClean="0"/>
              <a:t>41. günde </a:t>
            </a:r>
          </a:p>
          <a:p>
            <a:pPr marL="365125" indent="-282575"/>
            <a:r>
              <a:rPr lang="tr-TR" smtClean="0"/>
              <a:t>2., 3., 4. aylarda </a:t>
            </a:r>
            <a:r>
              <a:rPr lang="tr-TR" u="sng" smtClean="0"/>
              <a:t>ayda bir </a:t>
            </a:r>
            <a:r>
              <a:rPr lang="tr-TR" smtClean="0"/>
              <a:t>kez </a:t>
            </a:r>
          </a:p>
          <a:p>
            <a:pPr marL="365125" indent="-282575"/>
            <a:r>
              <a:rPr lang="tr-TR" smtClean="0"/>
              <a:t>6., 9. ve 12. aylarda </a:t>
            </a:r>
            <a:r>
              <a:rPr lang="tr-TR" u="sng" smtClean="0"/>
              <a:t>üç ayda </a:t>
            </a:r>
            <a:r>
              <a:rPr lang="tr-TR" smtClean="0"/>
              <a:t>bir kez</a:t>
            </a:r>
          </a:p>
          <a:p>
            <a:pPr marL="365125" indent="-282575"/>
            <a:r>
              <a:rPr lang="tr-TR" smtClean="0"/>
              <a:t>1-3 yaş arası </a:t>
            </a:r>
            <a:r>
              <a:rPr lang="tr-TR" u="sng" smtClean="0"/>
              <a:t>altı ayda bir </a:t>
            </a:r>
            <a:r>
              <a:rPr lang="tr-TR" smtClean="0"/>
              <a:t>kez </a:t>
            </a:r>
          </a:p>
          <a:p>
            <a:pPr marL="365125" indent="-282575"/>
            <a:r>
              <a:rPr lang="tr-TR" smtClean="0"/>
              <a:t>3-6 yaş arası </a:t>
            </a:r>
            <a:r>
              <a:rPr lang="tr-TR" u="sng" smtClean="0"/>
              <a:t>yılda bir </a:t>
            </a:r>
            <a:r>
              <a:rPr lang="tr-TR" smtClean="0"/>
              <a:t>kez.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>
              <a:defRPr/>
            </a:pPr>
            <a:endParaRPr lang="tr-TR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794" name="2 İçerik Yer Tutucusu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65125" indent="-282575">
              <a:lnSpc>
                <a:spcPct val="80000"/>
              </a:lnSpc>
            </a:pPr>
            <a:r>
              <a:rPr lang="tr-TR" sz="3300" smtClean="0"/>
              <a:t>Her kontrolde; </a:t>
            </a:r>
          </a:p>
          <a:p>
            <a:pPr marL="639763" lvl="1" indent="-236538">
              <a:lnSpc>
                <a:spcPct val="80000"/>
              </a:lnSpc>
            </a:pPr>
            <a:r>
              <a:rPr lang="tr-TR" sz="3200" smtClean="0"/>
              <a:t>Boy,</a:t>
            </a:r>
          </a:p>
          <a:p>
            <a:pPr marL="639763" lvl="1" indent="-236538">
              <a:lnSpc>
                <a:spcPct val="80000"/>
              </a:lnSpc>
            </a:pPr>
            <a:r>
              <a:rPr lang="tr-TR" sz="3200" smtClean="0"/>
              <a:t>Ağırlık, </a:t>
            </a:r>
          </a:p>
          <a:p>
            <a:pPr marL="639763" lvl="1" indent="-236538">
              <a:lnSpc>
                <a:spcPct val="80000"/>
              </a:lnSpc>
            </a:pPr>
            <a:r>
              <a:rPr lang="tr-TR" sz="3200" smtClean="0"/>
              <a:t>Baş çevresi ölçülmeli </a:t>
            </a:r>
          </a:p>
          <a:p>
            <a:pPr marL="639763" lvl="1" indent="-236538">
              <a:lnSpc>
                <a:spcPct val="80000"/>
              </a:lnSpc>
            </a:pPr>
            <a:endParaRPr lang="tr-TR" sz="3200" smtClean="0"/>
          </a:p>
          <a:p>
            <a:pPr marL="639763" lvl="1" indent="-236538">
              <a:lnSpc>
                <a:spcPct val="80000"/>
              </a:lnSpc>
            </a:pPr>
            <a:r>
              <a:rPr lang="tr-TR" sz="3200" smtClean="0"/>
              <a:t>Bunlar </a:t>
            </a:r>
            <a:r>
              <a:rPr lang="tr-TR" sz="3200" u="sng" smtClean="0"/>
              <a:t>büyüme eğrileri </a:t>
            </a:r>
            <a:r>
              <a:rPr lang="tr-TR" sz="3200" smtClean="0"/>
              <a:t>üzerine işaretlenmelidir.</a:t>
            </a:r>
          </a:p>
          <a:p>
            <a:pPr marL="365125" indent="-282575">
              <a:lnSpc>
                <a:spcPct val="80000"/>
              </a:lnSpc>
            </a:pPr>
            <a:endParaRPr lang="tr-TR" sz="33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Amaç</a:t>
            </a:r>
          </a:p>
        </p:txBody>
      </p:sp>
      <p:sp>
        <p:nvSpPr>
          <p:cNvPr id="16386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Büyüme gelişme geriliği hakkında bilgi ve beceri kazandırmak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tr-TR" sz="2900" smtClean="0"/>
              <a:t>Çocuğun yaşı doğru olarak hesaplanmalıdır.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r-TR" sz="2900" smtClean="0"/>
          </a:p>
          <a:p>
            <a:pPr>
              <a:lnSpc>
                <a:spcPct val="80000"/>
              </a:lnSpc>
            </a:pPr>
            <a:r>
              <a:rPr lang="tr-TR" sz="2900" smtClean="0"/>
              <a:t>Ölçümler aynı kişi tarafından, ayarlanabilen, duyarlı ölçü aletleri ile yapılmalıdır.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r-TR" sz="2900" smtClean="0"/>
          </a:p>
          <a:p>
            <a:pPr>
              <a:lnSpc>
                <a:spcPct val="80000"/>
              </a:lnSpc>
            </a:pPr>
            <a:r>
              <a:rPr lang="tr-TR" sz="2900" smtClean="0"/>
              <a:t>Her çocuğun kendisine ait büyüme eğrileri olmalıdır.</a:t>
            </a:r>
          </a:p>
          <a:p>
            <a:endParaRPr lang="tr-TR" sz="380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idx="4294967295"/>
          </p:nvPr>
        </p:nvSpPr>
        <p:spPr/>
        <p:txBody>
          <a:bodyPr anchor="ctr">
            <a:normAutofit/>
          </a:bodyPr>
          <a:lstStyle/>
          <a:p>
            <a:pPr>
              <a:defRPr/>
            </a:pPr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İzlem - Büyüme </a:t>
            </a:r>
          </a:p>
        </p:txBody>
      </p:sp>
      <p:sp>
        <p:nvSpPr>
          <p:cNvPr id="35842" name="2 İçerik Yer Tutucusu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65125" indent="-282575">
              <a:lnSpc>
                <a:spcPct val="90000"/>
              </a:lnSpc>
            </a:pPr>
            <a:r>
              <a:rPr lang="tr-TR" smtClean="0"/>
              <a:t>Süt çocukluğu ve çocukluk döneminde büyüme başlıca </a:t>
            </a:r>
          </a:p>
          <a:p>
            <a:pPr marL="639763" lvl="1" indent="-236538">
              <a:lnSpc>
                <a:spcPct val="90000"/>
              </a:lnSpc>
            </a:pPr>
            <a:r>
              <a:rPr lang="tr-TR" smtClean="0"/>
              <a:t>Boy, </a:t>
            </a:r>
          </a:p>
          <a:p>
            <a:pPr marL="639763" lvl="1" indent="-236538">
              <a:lnSpc>
                <a:spcPct val="90000"/>
              </a:lnSpc>
            </a:pPr>
            <a:r>
              <a:rPr lang="tr-TR" smtClean="0"/>
              <a:t>Ağırlık, </a:t>
            </a:r>
          </a:p>
          <a:p>
            <a:pPr marL="639763" lvl="1" indent="-236538">
              <a:lnSpc>
                <a:spcPct val="90000"/>
              </a:lnSpc>
            </a:pPr>
            <a:r>
              <a:rPr lang="tr-TR" smtClean="0"/>
              <a:t>Baş çevresi (2 yaşa kadar) ölçümleri ile izlenir.</a:t>
            </a:r>
          </a:p>
          <a:p>
            <a:pPr marL="365125" indent="-282575">
              <a:lnSpc>
                <a:spcPct val="90000"/>
              </a:lnSpc>
            </a:pPr>
            <a:endParaRPr lang="tr-TR" smtClean="0"/>
          </a:p>
          <a:p>
            <a:pPr marL="365125" indent="-282575">
              <a:lnSpc>
                <a:spcPct val="90000"/>
              </a:lnSpc>
            </a:pPr>
            <a:r>
              <a:rPr lang="tr-TR" sz="2300" smtClean="0"/>
              <a:t>Puberte döneminde ise büyümenin doğru olarak izlenebilmesi için puberte gelişiminin de değerlendirilmesi gerekir.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title" idx="4294967295"/>
          </p:nvPr>
        </p:nvSpPr>
        <p:spPr/>
        <p:txBody>
          <a:bodyPr anchor="ctr">
            <a:normAutofit/>
          </a:bodyPr>
          <a:lstStyle/>
          <a:p>
            <a:pPr>
              <a:defRPr/>
            </a:pPr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Baş çevresi</a:t>
            </a:r>
          </a:p>
        </p:txBody>
      </p:sp>
      <p:sp>
        <p:nvSpPr>
          <p:cNvPr id="36866" name="9 İçerik Yer Tutucusu"/>
          <p:cNvSpPr>
            <a:spLocks noGrp="1"/>
          </p:cNvSpPr>
          <p:nvPr>
            <p:ph sz="half" idx="4294967295"/>
          </p:nvPr>
        </p:nvSpPr>
        <p:spPr>
          <a:xfrm>
            <a:off x="611188" y="1844675"/>
            <a:ext cx="4194175" cy="4103688"/>
          </a:xfrm>
        </p:spPr>
        <p:txBody>
          <a:bodyPr/>
          <a:lstStyle/>
          <a:p>
            <a:pPr marL="365125" indent="-282575">
              <a:lnSpc>
                <a:spcPct val="90000"/>
              </a:lnSpc>
            </a:pPr>
            <a:r>
              <a:rPr lang="tr-TR" sz="2600" smtClean="0"/>
              <a:t>0-3 ay: </a:t>
            </a:r>
          </a:p>
          <a:p>
            <a:pPr marL="639763" lvl="1" indent="-236538">
              <a:lnSpc>
                <a:spcPct val="90000"/>
              </a:lnSpc>
            </a:pPr>
            <a:r>
              <a:rPr lang="tr-TR" sz="2200" smtClean="0"/>
              <a:t>2cm/ay</a:t>
            </a:r>
          </a:p>
          <a:p>
            <a:pPr marL="639763" lvl="1" indent="-236538">
              <a:lnSpc>
                <a:spcPct val="90000"/>
              </a:lnSpc>
              <a:buFont typeface="Wingdings" pitchFamily="2" charset="2"/>
              <a:buNone/>
            </a:pPr>
            <a:endParaRPr lang="tr-TR" sz="2200" smtClean="0"/>
          </a:p>
          <a:p>
            <a:pPr marL="365125" indent="-282575">
              <a:lnSpc>
                <a:spcPct val="90000"/>
              </a:lnSpc>
            </a:pPr>
            <a:r>
              <a:rPr lang="tr-TR" sz="2600" smtClean="0"/>
              <a:t>3-6 ay: </a:t>
            </a:r>
          </a:p>
          <a:p>
            <a:pPr marL="639763" lvl="1" indent="-236538">
              <a:lnSpc>
                <a:spcPct val="90000"/>
              </a:lnSpc>
            </a:pPr>
            <a:r>
              <a:rPr lang="tr-TR" sz="2200" smtClean="0"/>
              <a:t>1cm/ay</a:t>
            </a:r>
          </a:p>
          <a:p>
            <a:pPr marL="639763" lvl="1" indent="-236538">
              <a:lnSpc>
                <a:spcPct val="90000"/>
              </a:lnSpc>
              <a:buFont typeface="Wingdings" pitchFamily="2" charset="2"/>
              <a:buNone/>
            </a:pPr>
            <a:endParaRPr lang="tr-TR" sz="2200" smtClean="0"/>
          </a:p>
          <a:p>
            <a:pPr marL="365125" indent="-282575">
              <a:lnSpc>
                <a:spcPct val="90000"/>
              </a:lnSpc>
            </a:pPr>
            <a:r>
              <a:rPr lang="tr-TR" sz="2600" smtClean="0"/>
              <a:t>6-12 ay: </a:t>
            </a:r>
          </a:p>
          <a:p>
            <a:pPr marL="639763" lvl="1" indent="-236538">
              <a:lnSpc>
                <a:spcPct val="90000"/>
              </a:lnSpc>
            </a:pPr>
            <a:r>
              <a:rPr lang="tr-TR" sz="2200" smtClean="0"/>
              <a:t>0,5cm/ay</a:t>
            </a:r>
          </a:p>
          <a:p>
            <a:pPr marL="639763" lvl="1" indent="-236538">
              <a:lnSpc>
                <a:spcPct val="90000"/>
              </a:lnSpc>
            </a:pPr>
            <a:endParaRPr lang="tr-TR" sz="2200" smtClean="0"/>
          </a:p>
          <a:p>
            <a:pPr marL="639763" lvl="1" indent="-236538">
              <a:lnSpc>
                <a:spcPct val="90000"/>
              </a:lnSpc>
            </a:pPr>
            <a:r>
              <a:rPr lang="tr-TR" sz="2200" smtClean="0"/>
              <a:t>Term bebekte doğumda ortalama 35 cm</a:t>
            </a:r>
          </a:p>
        </p:txBody>
      </p:sp>
      <p:pic>
        <p:nvPicPr>
          <p:cNvPr id="36867" name="Picture 2" descr="C:\Users\hakkı\Desktop\başçev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835525" y="2151063"/>
            <a:ext cx="3225800" cy="3060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Baş Çevresi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mtClean="0"/>
              <a:t>1 yaşında 46 cm</a:t>
            </a:r>
          </a:p>
          <a:p>
            <a:r>
              <a:rPr lang="tr-TR" smtClean="0"/>
              <a:t>2 yaşında 48 cm</a:t>
            </a:r>
          </a:p>
          <a:p>
            <a:r>
              <a:rPr lang="tr-TR" smtClean="0"/>
              <a:t>5 yaşında 50 cm’ye ulaşır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7063" y="304800"/>
            <a:ext cx="5349875" cy="6096000"/>
          </a:xfrm>
          <a:prstGeom prst="rect">
            <a:avLst/>
          </a:prstGeom>
          <a:noFill/>
          <a:ln w="57150">
            <a:solidFill>
              <a:srgbClr val="CC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idx="4294967295"/>
          </p:nvPr>
        </p:nvSpPr>
        <p:spPr>
          <a:xfrm>
            <a:off x="1116013" y="0"/>
            <a:ext cx="7497762" cy="981075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Baş çevresi</a:t>
            </a:r>
          </a:p>
        </p:txBody>
      </p:sp>
      <p:pic>
        <p:nvPicPr>
          <p:cNvPr id="39938" name="Picture 2" descr="https://akelmas.files.wordpress.com/2014/07/2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6975"/>
            <a:ext cx="91440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Başlık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tr-TR" smtClean="0"/>
              <a:t>Boy </a:t>
            </a:r>
          </a:p>
        </p:txBody>
      </p:sp>
      <p:sp>
        <p:nvSpPr>
          <p:cNvPr id="40962" name="2 İçerik Yer Tutucusu"/>
          <p:cNvSpPr>
            <a:spLocks noGrp="1"/>
          </p:cNvSpPr>
          <p:nvPr>
            <p:ph sz="half" idx="4294967295"/>
          </p:nvPr>
        </p:nvSpPr>
        <p:spPr>
          <a:xfrm>
            <a:off x="611188" y="1773238"/>
            <a:ext cx="4681537" cy="4248150"/>
          </a:xfrm>
        </p:spPr>
        <p:txBody>
          <a:bodyPr/>
          <a:lstStyle/>
          <a:p>
            <a:pPr marL="365125" indent="-282575">
              <a:lnSpc>
                <a:spcPct val="90000"/>
              </a:lnSpc>
            </a:pPr>
            <a:r>
              <a:rPr lang="tr-TR" sz="2400" smtClean="0"/>
              <a:t>0-3 ay: 3,5cm/ay</a:t>
            </a:r>
          </a:p>
          <a:p>
            <a:pPr marL="365125" indent="-282575">
              <a:lnSpc>
                <a:spcPct val="90000"/>
              </a:lnSpc>
            </a:pPr>
            <a:r>
              <a:rPr lang="tr-TR" sz="2400" smtClean="0"/>
              <a:t>3-6 ay: 2cm/ay</a:t>
            </a:r>
          </a:p>
          <a:p>
            <a:pPr marL="365125" indent="-282575">
              <a:lnSpc>
                <a:spcPct val="90000"/>
              </a:lnSpc>
            </a:pPr>
            <a:r>
              <a:rPr lang="tr-TR" sz="2400" smtClean="0"/>
              <a:t>6-9 ay: 1,5 cm/ay</a:t>
            </a:r>
          </a:p>
          <a:p>
            <a:pPr marL="365125" indent="-282575">
              <a:lnSpc>
                <a:spcPct val="90000"/>
              </a:lnSpc>
            </a:pPr>
            <a:r>
              <a:rPr lang="tr-TR" sz="2400" smtClean="0"/>
              <a:t>9-12 ay: 1,2 cm/ay</a:t>
            </a:r>
          </a:p>
          <a:p>
            <a:pPr marL="639763" lvl="1" indent="-236538">
              <a:lnSpc>
                <a:spcPct val="90000"/>
              </a:lnSpc>
            </a:pPr>
            <a:endParaRPr lang="tr-TR" sz="2400" smtClean="0"/>
          </a:p>
          <a:p>
            <a:pPr marL="365125" indent="-282575">
              <a:lnSpc>
                <a:spcPct val="90000"/>
              </a:lnSpc>
            </a:pPr>
            <a:r>
              <a:rPr lang="en-US" sz="2400" smtClean="0"/>
              <a:t>Boy (cm) = yaş (yıl) x 6 + 80</a:t>
            </a:r>
            <a:endParaRPr lang="tr-TR" sz="2400" smtClean="0"/>
          </a:p>
          <a:p>
            <a:pPr marL="639763" lvl="1" indent="-236538">
              <a:lnSpc>
                <a:spcPct val="90000"/>
              </a:lnSpc>
            </a:pPr>
            <a:endParaRPr lang="tr-TR" sz="2400" smtClean="0"/>
          </a:p>
          <a:p>
            <a:pPr marL="639763" lvl="1" indent="-236538">
              <a:lnSpc>
                <a:spcPct val="90000"/>
              </a:lnSpc>
            </a:pPr>
            <a:r>
              <a:rPr lang="tr-TR" sz="2400" smtClean="0"/>
              <a:t>Term bebekte doğumda ortalama 50cm</a:t>
            </a:r>
          </a:p>
        </p:txBody>
      </p:sp>
      <p:pic>
        <p:nvPicPr>
          <p:cNvPr id="40963" name="Picture 5" descr="http://www.medikal-market.com/cgi-bin/resimler/seca2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1700213"/>
            <a:ext cx="29527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304800"/>
            <a:ext cx="3492500" cy="1179513"/>
          </a:xfrm>
        </p:spPr>
        <p:txBody>
          <a:bodyPr/>
          <a:lstStyle/>
          <a:p>
            <a:r>
              <a:rPr lang="tr-TR" sz="2800" smtClean="0">
                <a:solidFill>
                  <a:schemeClr val="tx1"/>
                </a:solidFill>
              </a:rPr>
              <a:t>Boy ölçümü (0-2 yaş)</a:t>
            </a:r>
          </a:p>
        </p:txBody>
      </p:sp>
      <p:pic>
        <p:nvPicPr>
          <p:cNvPr id="41986" name="Picture 3" descr="section4illustr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349500"/>
            <a:ext cx="3956050" cy="2520950"/>
          </a:xfrm>
          <a:prstGeom prst="rect">
            <a:avLst/>
          </a:prstGeom>
          <a:noFill/>
          <a:ln w="38100">
            <a:solidFill>
              <a:srgbClr val="CC0066"/>
            </a:solidFill>
            <a:miter lim="800000"/>
            <a:headEnd/>
            <a:tailEnd/>
          </a:ln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4643438" y="549275"/>
            <a:ext cx="42481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tr-TR" sz="2800">
                <a:latin typeface="Verdana" pitchFamily="34" charset="0"/>
              </a:rPr>
              <a:t>Boy ölçümü (&gt;2 yaş)</a:t>
            </a:r>
          </a:p>
        </p:txBody>
      </p:sp>
      <p:pic>
        <p:nvPicPr>
          <p:cNvPr id="249860" name="Picture 4" descr="childheigh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700213"/>
            <a:ext cx="2449512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idx="4294967295"/>
          </p:nvPr>
        </p:nvSpPr>
        <p:spPr>
          <a:xfrm>
            <a:off x="1403350" y="188913"/>
            <a:ext cx="7497763" cy="993775"/>
          </a:xfr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Boy </a:t>
            </a:r>
          </a:p>
        </p:txBody>
      </p:sp>
      <p:pic>
        <p:nvPicPr>
          <p:cNvPr id="46082" name="Picture 2" descr="http://4.bp.blogspot.com/-DS5stOibzXM/UJpitjawWeI/AAAAAAAAD00/_0kWRmZlNNs/s1600/erkek_bo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2875"/>
            <a:ext cx="91440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3010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600" smtClean="0"/>
              <a:t>Örnek 1</a:t>
            </a:r>
          </a:p>
          <a:p>
            <a:pPr marL="742950" lvl="1" indent="-285750"/>
            <a:r>
              <a:rPr lang="tr-TR" sz="2200" smtClean="0"/>
              <a:t>Anne boyu:170</a:t>
            </a:r>
          </a:p>
          <a:p>
            <a:pPr marL="742950" lvl="1" indent="-285750"/>
            <a:r>
              <a:rPr lang="tr-TR" sz="2200" smtClean="0"/>
              <a:t>Baba boyu:183</a:t>
            </a:r>
          </a:p>
          <a:p>
            <a:pPr marL="742950" lvl="1" indent="-285750"/>
            <a:r>
              <a:rPr lang="tr-TR" sz="2200" smtClean="0"/>
              <a:t>Olan kız çocuğun</a:t>
            </a:r>
          </a:p>
          <a:p>
            <a:r>
              <a:rPr lang="tr-TR" sz="2600" smtClean="0"/>
              <a:t>Örnek 2</a:t>
            </a:r>
          </a:p>
          <a:p>
            <a:pPr marL="742950" lvl="1" indent="-285750"/>
            <a:r>
              <a:rPr lang="tr-TR" sz="2200" smtClean="0"/>
              <a:t>Anne boyu: 160</a:t>
            </a:r>
          </a:p>
          <a:p>
            <a:pPr marL="742950" lvl="1" indent="-285750"/>
            <a:r>
              <a:rPr lang="tr-TR" sz="2200" smtClean="0"/>
              <a:t>Baba boyu: 168</a:t>
            </a:r>
          </a:p>
          <a:p>
            <a:pPr marL="742950" lvl="1" indent="-285750"/>
            <a:r>
              <a:rPr lang="tr-TR" sz="2200" smtClean="0"/>
              <a:t>Olan erkek çocuğun</a:t>
            </a:r>
          </a:p>
          <a:p>
            <a:endParaRPr lang="tr-TR" sz="2600" smtClean="0"/>
          </a:p>
          <a:p>
            <a:r>
              <a:rPr lang="tr-TR" sz="2600" smtClean="0"/>
              <a:t>HEDEF BOYU???</a:t>
            </a:r>
            <a:endParaRPr lang="en-US" sz="26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Başlık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smtClean="0"/>
              <a:t>Öğrenim hedefleri</a:t>
            </a:r>
          </a:p>
        </p:txBody>
      </p:sp>
      <p:sp>
        <p:nvSpPr>
          <p:cNvPr id="17410" name="İçerik Yer Tutucusu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tr-TR" sz="2200" smtClean="0"/>
              <a:t>Büyüme gelişme geriliğinin tanımını yapabilmek</a:t>
            </a:r>
          </a:p>
          <a:p>
            <a:r>
              <a:rPr lang="tr-TR" sz="2200" smtClean="0"/>
              <a:t>Gelişme geriliği tanısında kullanılabilecek 4 farklı tanı kriterini açıklayabilmek</a:t>
            </a:r>
          </a:p>
          <a:p>
            <a:r>
              <a:rPr lang="tr-TR" sz="2200" smtClean="0"/>
              <a:t>Medyan ağırlığın yüzdesini hesaplayabilmek</a:t>
            </a:r>
          </a:p>
          <a:p>
            <a:r>
              <a:rPr lang="tr-TR" sz="2200" smtClean="0"/>
              <a:t>Gelişme geriliği olan bir çocuğun beslenme planını yapabilmek</a:t>
            </a:r>
          </a:p>
          <a:p>
            <a:r>
              <a:rPr lang="tr-TR" sz="2200" smtClean="0"/>
              <a:t>Gelişme geriliği olan bir çocuğun sevk kriterlerini sayabilmek</a:t>
            </a:r>
          </a:p>
          <a:p>
            <a:r>
              <a:rPr lang="tr-TR" sz="2200" smtClean="0"/>
              <a:t>Gelişme geriliğinde sürekli takibin önemini kavramak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260350"/>
            <a:ext cx="3013075" cy="2738438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395288" y="2133600"/>
            <a:ext cx="4237037" cy="1022350"/>
          </a:xfrm>
          <a:prstGeom prst="rect">
            <a:avLst/>
          </a:prstGeom>
          <a:solidFill>
            <a:srgbClr val="FFFFCC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AU" sz="2800" b="1">
                <a:solidFill>
                  <a:srgbClr val="000066"/>
                </a:solidFill>
                <a:latin typeface="Comic Sans MS" pitchFamily="66" charset="0"/>
              </a:rPr>
              <a:t>HEDEF BOY </a:t>
            </a:r>
          </a:p>
          <a:p>
            <a:pPr algn="ctr" eaLnBrk="0" hangingPunct="0"/>
            <a:r>
              <a:rPr lang="en-AU" sz="2800" b="1">
                <a:solidFill>
                  <a:srgbClr val="000066"/>
                </a:solidFill>
                <a:latin typeface="Comic Sans MS" pitchFamily="66" charset="0"/>
              </a:rPr>
              <a:t>(TARGET HEİGHT)</a:t>
            </a: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134938" y="3709988"/>
            <a:ext cx="81232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3000" b="1">
                <a:latin typeface="Times New Roman" pitchFamily="18" charset="0"/>
              </a:rPr>
              <a:t> </a:t>
            </a:r>
            <a:r>
              <a:rPr lang="en-AU" sz="3000" b="1">
                <a:solidFill>
                  <a:srgbClr val="FF0000"/>
                </a:solidFill>
                <a:latin typeface="Times New Roman" pitchFamily="18" charset="0"/>
              </a:rPr>
              <a:t>KIZ ÇOCUK:</a:t>
            </a:r>
            <a:r>
              <a:rPr lang="en-AU" sz="3000" b="1">
                <a:latin typeface="Times New Roman" pitchFamily="18" charset="0"/>
              </a:rPr>
              <a:t>  [ Anneboyu  +  (Baba boyu - 13)]</a:t>
            </a:r>
          </a:p>
          <a:p>
            <a:pPr eaLnBrk="0" hangingPunct="0"/>
            <a:r>
              <a:rPr lang="en-AU" sz="3000" b="1">
                <a:latin typeface="Times New Roman" pitchFamily="18" charset="0"/>
              </a:rPr>
              <a:t>			                            2</a:t>
            </a:r>
          </a:p>
        </p:txBody>
      </p:sp>
      <p:sp>
        <p:nvSpPr>
          <p:cNvPr id="44036" name="Line 5"/>
          <p:cNvSpPr>
            <a:spLocks noChangeShapeType="1"/>
          </p:cNvSpPr>
          <p:nvPr/>
        </p:nvSpPr>
        <p:spPr bwMode="auto">
          <a:xfrm>
            <a:off x="3132138" y="4221163"/>
            <a:ext cx="4740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0" y="5084763"/>
            <a:ext cx="8707438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3200" b="1">
                <a:latin typeface="Times New Roman" pitchFamily="18" charset="0"/>
              </a:rPr>
              <a:t> </a:t>
            </a:r>
            <a:r>
              <a:rPr lang="en-AU" sz="3000" b="1">
                <a:solidFill>
                  <a:srgbClr val="0000CC"/>
                </a:solidFill>
                <a:latin typeface="Times New Roman" pitchFamily="18" charset="0"/>
              </a:rPr>
              <a:t>ERKEK ÇOCUK:</a:t>
            </a:r>
            <a:r>
              <a:rPr lang="en-AU" sz="3000" b="1">
                <a:latin typeface="Times New Roman" pitchFamily="18" charset="0"/>
              </a:rPr>
              <a:t>[ Baba boyu +  (Anne boyu + 13)]</a:t>
            </a:r>
          </a:p>
          <a:p>
            <a:pPr eaLnBrk="0" hangingPunct="0"/>
            <a:r>
              <a:rPr lang="en-AU" sz="3000" b="1">
                <a:latin typeface="Times New Roman" pitchFamily="18" charset="0"/>
              </a:rPr>
              <a:t>			                             2</a:t>
            </a:r>
          </a:p>
        </p:txBody>
      </p:sp>
      <p:sp>
        <p:nvSpPr>
          <p:cNvPr id="44038" name="Line 7"/>
          <p:cNvSpPr>
            <a:spLocks noChangeShapeType="1"/>
          </p:cNvSpPr>
          <p:nvPr/>
        </p:nvSpPr>
        <p:spPr bwMode="auto">
          <a:xfrm>
            <a:off x="3635375" y="5661025"/>
            <a:ext cx="48085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4039" name="Text Box 8"/>
          <p:cNvSpPr txBox="1">
            <a:spLocks noChangeArrowheads="1"/>
          </p:cNvSpPr>
          <p:nvPr/>
        </p:nvSpPr>
        <p:spPr bwMode="auto">
          <a:xfrm>
            <a:off x="7450138" y="4297363"/>
            <a:ext cx="1638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3200" b="1">
                <a:solidFill>
                  <a:srgbClr val="800000"/>
                </a:solidFill>
                <a:latin typeface="Times New Roman" pitchFamily="18" charset="0"/>
              </a:rPr>
              <a:t>± 6.0 cm</a:t>
            </a:r>
          </a:p>
        </p:txBody>
      </p:sp>
      <p:sp>
        <p:nvSpPr>
          <p:cNvPr id="44040" name="Text Box 9"/>
          <p:cNvSpPr txBox="1">
            <a:spLocks noChangeArrowheads="1"/>
          </p:cNvSpPr>
          <p:nvPr/>
        </p:nvSpPr>
        <p:spPr bwMode="auto">
          <a:xfrm>
            <a:off x="7505700" y="5734050"/>
            <a:ext cx="1638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3200" b="1">
                <a:solidFill>
                  <a:srgbClr val="000066"/>
                </a:solidFill>
                <a:latin typeface="Times New Roman" pitchFamily="18" charset="0"/>
              </a:rPr>
              <a:t>± 7.5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5058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Örnek 1</a:t>
            </a:r>
          </a:p>
          <a:p>
            <a:pPr marL="742950" lvl="1" indent="-285750"/>
            <a:r>
              <a:rPr lang="tr-TR" smtClean="0"/>
              <a:t>(170+183-13)/2=170 cm 164-176 cm</a:t>
            </a:r>
          </a:p>
          <a:p>
            <a:r>
              <a:rPr lang="tr-TR" smtClean="0"/>
              <a:t>Örnek 2</a:t>
            </a:r>
          </a:p>
          <a:p>
            <a:pPr marL="742950" lvl="1" indent="-285750"/>
            <a:r>
              <a:rPr lang="tr-TR" smtClean="0"/>
              <a:t>(167+160+13)/2=170 cm 163-177 cm</a:t>
            </a:r>
            <a:endParaRPr lang="en-US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idx="4294967295"/>
          </p:nvPr>
        </p:nvSpPr>
        <p:spPr/>
        <p:txBody>
          <a:bodyPr anchor="ctr">
            <a:normAutofit/>
          </a:bodyPr>
          <a:lstStyle/>
          <a:p>
            <a:pPr>
              <a:defRPr/>
            </a:pPr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Ağırlık </a:t>
            </a:r>
          </a:p>
        </p:txBody>
      </p:sp>
      <p:sp>
        <p:nvSpPr>
          <p:cNvPr id="47106" name="2 İçerik Yer Tutucusu"/>
          <p:cNvSpPr>
            <a:spLocks noGrp="1"/>
          </p:cNvSpPr>
          <p:nvPr>
            <p:ph sz="half" idx="4294967295"/>
          </p:nvPr>
        </p:nvSpPr>
        <p:spPr>
          <a:xfrm>
            <a:off x="395288" y="1773238"/>
            <a:ext cx="4897437" cy="4103687"/>
          </a:xfrm>
        </p:spPr>
        <p:txBody>
          <a:bodyPr/>
          <a:lstStyle/>
          <a:p>
            <a:pPr marL="365125" indent="-282575"/>
            <a:r>
              <a:rPr lang="tr-TR" sz="2400" smtClean="0"/>
              <a:t>0-3 ay: 30 gr/gün</a:t>
            </a:r>
          </a:p>
          <a:p>
            <a:pPr marL="365125" indent="-282575"/>
            <a:r>
              <a:rPr lang="tr-TR" sz="2400" smtClean="0"/>
              <a:t>3-6 ay: 20 gr/gün</a:t>
            </a:r>
          </a:p>
          <a:p>
            <a:pPr marL="365125" indent="-282575"/>
            <a:r>
              <a:rPr lang="tr-TR" sz="2400" smtClean="0"/>
              <a:t>6-9 ay: 15 gr/gün</a:t>
            </a:r>
          </a:p>
          <a:p>
            <a:pPr marL="365125" indent="-282575"/>
            <a:r>
              <a:rPr lang="tr-TR" sz="2400" smtClean="0"/>
              <a:t>9-12 ay: 12 gr/gün</a:t>
            </a:r>
          </a:p>
          <a:p>
            <a:pPr marL="365125" indent="-282575" eaLnBrk="1" hangingPunct="1"/>
            <a:r>
              <a:rPr lang="tr-TR" sz="2400" smtClean="0"/>
              <a:t>1-3 yaş: 8 g/gün</a:t>
            </a:r>
          </a:p>
          <a:p>
            <a:pPr marL="365125" indent="-282575"/>
            <a:endParaRPr lang="tr-TR" sz="2400" smtClean="0"/>
          </a:p>
          <a:p>
            <a:pPr marL="365125" indent="-282575"/>
            <a:r>
              <a:rPr lang="tr-TR" sz="2400" smtClean="0"/>
              <a:t>1-6 yaş arası çocuklarda</a:t>
            </a:r>
            <a:r>
              <a:rPr lang="tr-TR" sz="2400" i="1" smtClean="0"/>
              <a:t> </a:t>
            </a:r>
          </a:p>
          <a:p>
            <a:pPr marL="639763" lvl="1" indent="-236538"/>
            <a:r>
              <a:rPr lang="tr-TR" sz="1800" smtClean="0"/>
              <a:t>Vücut ağırlığı = Yaş (yıl) x 2 + 8</a:t>
            </a:r>
          </a:p>
        </p:txBody>
      </p:sp>
      <p:pic>
        <p:nvPicPr>
          <p:cNvPr id="47107" name="Picture 2" descr="C:\Users\hakkı\Desktop\tartıbebek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64163" y="2492375"/>
            <a:ext cx="3319462" cy="29162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sz="3600" smtClean="0">
                <a:solidFill>
                  <a:schemeClr val="tx1"/>
                </a:solidFill>
              </a:rPr>
              <a:t>Ağırlık ölçümü - küçük çocuk</a:t>
            </a:r>
          </a:p>
        </p:txBody>
      </p:sp>
      <p:pic>
        <p:nvPicPr>
          <p:cNvPr id="49154" name="Picture 3" descr="infantscal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3284538"/>
            <a:ext cx="2808287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4" descr="infantweigh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1844675"/>
            <a:ext cx="2185987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5" descr="bebek tartıs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1844675"/>
            <a:ext cx="1944687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sz="3600" smtClean="0">
                <a:solidFill>
                  <a:schemeClr val="tx1"/>
                </a:solidFill>
              </a:rPr>
              <a:t>Ağırlık ölçümü - büyük çocuk</a:t>
            </a:r>
          </a:p>
        </p:txBody>
      </p:sp>
      <p:pic>
        <p:nvPicPr>
          <p:cNvPr id="50178" name="Picture 3" descr="childweigh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773238"/>
            <a:ext cx="1809750" cy="4313237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50179" name="Picture 4" descr="illustrationscale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844675"/>
            <a:ext cx="1547813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sz="3600" smtClean="0">
                <a:solidFill>
                  <a:srgbClr val="000066"/>
                </a:solidFill>
              </a:rPr>
              <a:t>Ağırlık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tr-TR" sz="2800" smtClean="0"/>
              <a:t>İlk 1 haftada yenidoğan bebekler ağırlığının % 5’ini kaybeder</a:t>
            </a:r>
          </a:p>
          <a:p>
            <a:pPr eaLnBrk="1" hangingPunct="1"/>
            <a:r>
              <a:rPr lang="tr-TR" sz="2800" smtClean="0"/>
              <a:t>10. günde doğum ağırlığına ulaşır</a:t>
            </a:r>
          </a:p>
          <a:p>
            <a:pPr eaLnBrk="1" hangingPunct="1"/>
            <a:r>
              <a:rPr lang="tr-TR" sz="2800" smtClean="0"/>
              <a:t>5 aylıkken doğum ağırlığının 2 katına,</a:t>
            </a:r>
            <a:endParaRPr lang="tr-TR" sz="2800" smtClean="0">
              <a:latin typeface="Arial" charset="0"/>
            </a:endParaRPr>
          </a:p>
          <a:p>
            <a:pPr eaLnBrk="1" hangingPunct="1"/>
            <a:r>
              <a:rPr lang="tr-TR" sz="2800" smtClean="0">
                <a:latin typeface="Arial" charset="0"/>
              </a:rPr>
              <a:t>B</a:t>
            </a:r>
            <a:r>
              <a:rPr lang="tr-TR" sz="2800" smtClean="0"/>
              <a:t>ir yaşında 3 katına ulaşır </a:t>
            </a:r>
          </a:p>
          <a:p>
            <a:pPr eaLnBrk="1" hangingPunct="1"/>
            <a:r>
              <a:rPr lang="tr-TR" smtClean="0"/>
              <a:t>3 yaşında 4 katı,</a:t>
            </a:r>
          </a:p>
          <a:p>
            <a:pPr eaLnBrk="1" hangingPunct="1"/>
            <a:r>
              <a:rPr lang="tr-TR" smtClean="0"/>
              <a:t>5 yaşında 6 katı,</a:t>
            </a:r>
          </a:p>
          <a:p>
            <a:pPr eaLnBrk="1" hangingPunct="1"/>
            <a:r>
              <a:rPr lang="tr-TR" smtClean="0"/>
              <a:t>10 yaşında 10 katı olur.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idx="4294967295"/>
          </p:nvPr>
        </p:nvSpPr>
        <p:spPr>
          <a:xfrm>
            <a:off x="1187450" y="188913"/>
            <a:ext cx="7497763" cy="922337"/>
          </a:xfr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Ağırlık </a:t>
            </a:r>
          </a:p>
        </p:txBody>
      </p:sp>
      <p:pic>
        <p:nvPicPr>
          <p:cNvPr id="52226" name="Picture 2" descr="http://deneme.grafiksaati.org/11-8-buyu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6975"/>
            <a:ext cx="91440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idx="4294967295"/>
          </p:nvPr>
        </p:nvSpPr>
        <p:spPr>
          <a:xfrm>
            <a:off x="1403350" y="260350"/>
            <a:ext cx="7499350" cy="114300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Büyüme </a:t>
            </a:r>
          </a:p>
        </p:txBody>
      </p:sp>
      <p:sp>
        <p:nvSpPr>
          <p:cNvPr id="53250" name="2 İçerik Yer Tutucusu"/>
          <p:cNvSpPr>
            <a:spLocks noGrp="1"/>
          </p:cNvSpPr>
          <p:nvPr>
            <p:ph idx="4294967295"/>
          </p:nvPr>
        </p:nvSpPr>
        <p:spPr>
          <a:xfrm>
            <a:off x="566738" y="1752600"/>
            <a:ext cx="8001000" cy="1196975"/>
          </a:xfrm>
        </p:spPr>
        <p:txBody>
          <a:bodyPr/>
          <a:lstStyle/>
          <a:p>
            <a:pPr marL="365125" indent="-282575"/>
            <a:r>
              <a:rPr lang="tr-TR" smtClean="0"/>
              <a:t>Her çocuğun kendisine ait büyüme eğrileri olmalıdır.</a:t>
            </a:r>
          </a:p>
          <a:p>
            <a:pPr marL="365125" indent="-282575">
              <a:buFont typeface="Wingdings" pitchFamily="2" charset="2"/>
              <a:buNone/>
            </a:pPr>
            <a:endParaRPr lang="tr-TR" smtClean="0"/>
          </a:p>
        </p:txBody>
      </p:sp>
      <p:pic>
        <p:nvPicPr>
          <p:cNvPr id="53251" name="Picture 2" descr="http://www.eurostargym.com/boyuzatma/Novo%20Nordisk%20T%C3%BCrkiye%20-%20%C3%87ocuklarda%20B%C3%BCy%C3%BCme%20Gerili%C4%9Fi_dosyalar/clip_image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420938"/>
            <a:ext cx="3959225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 idx="4294967295"/>
          </p:nvPr>
        </p:nvSpPr>
        <p:spPr/>
        <p:txBody>
          <a:bodyPr anchor="ctr">
            <a:normAutofit/>
          </a:bodyPr>
          <a:lstStyle/>
          <a:p>
            <a:pPr>
              <a:defRPr/>
            </a:pPr>
            <a:r>
              <a:rPr lang="tr-TR" sz="39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Gelişme</a:t>
            </a:r>
            <a:endParaRPr lang="tr-TR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4274" name="5 İçerik Yer Tutucusu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65125" indent="-282575">
              <a:lnSpc>
                <a:spcPct val="90000"/>
              </a:lnSpc>
            </a:pPr>
            <a:r>
              <a:rPr lang="tr-TR" smtClean="0"/>
              <a:t>Her izlemde gelişim basamakları değerlendirilmelidir.</a:t>
            </a:r>
          </a:p>
          <a:p>
            <a:pPr marL="365125" indent="-282575">
              <a:lnSpc>
                <a:spcPct val="90000"/>
              </a:lnSpc>
              <a:buFont typeface="Wingdings" pitchFamily="2" charset="2"/>
              <a:buNone/>
            </a:pPr>
            <a:endParaRPr lang="tr-TR" smtClean="0"/>
          </a:p>
          <a:p>
            <a:pPr marL="639763" lvl="1" indent="-236538">
              <a:lnSpc>
                <a:spcPct val="90000"/>
              </a:lnSpc>
              <a:buFont typeface="Arial" charset="0"/>
              <a:buChar char="•"/>
            </a:pPr>
            <a:r>
              <a:rPr lang="tr-TR" smtClean="0"/>
              <a:t>İşitmesi, konuşması, ellerini kullanması, vücut hareketleri </a:t>
            </a:r>
          </a:p>
          <a:p>
            <a:pPr marL="639763" lvl="1" indent="-236538">
              <a:lnSpc>
                <a:spcPct val="90000"/>
              </a:lnSpc>
              <a:buFont typeface="Wingdings" pitchFamily="2" charset="2"/>
              <a:buNone/>
            </a:pPr>
            <a:endParaRPr lang="tr-TR" smtClean="0"/>
          </a:p>
          <a:p>
            <a:pPr marL="639763" lvl="1" indent="-236538">
              <a:lnSpc>
                <a:spcPct val="90000"/>
              </a:lnSpc>
              <a:buFont typeface="Arial" charset="0"/>
              <a:buChar char="•"/>
            </a:pPr>
            <a:r>
              <a:rPr lang="tr-TR" smtClean="0"/>
              <a:t>İsteklerini anlatabilmesi, iletişim kurması</a:t>
            </a:r>
          </a:p>
          <a:p>
            <a:pPr marL="639763" lvl="1" indent="-236538">
              <a:lnSpc>
                <a:spcPct val="90000"/>
              </a:lnSpc>
              <a:buFont typeface="Wingdings" pitchFamily="2" charset="2"/>
              <a:buNone/>
            </a:pPr>
            <a:endParaRPr lang="tr-TR" smtClean="0"/>
          </a:p>
          <a:p>
            <a:pPr marL="639763" lvl="1" indent="-236538">
              <a:lnSpc>
                <a:spcPct val="90000"/>
              </a:lnSpc>
              <a:buFont typeface="Arial" charset="0"/>
              <a:buChar char="•"/>
            </a:pPr>
            <a:r>
              <a:rPr lang="tr-TR" smtClean="0"/>
              <a:t>Oynadığı oyunlar hakkında bilgi alınmalıdır.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 idx="4294967295"/>
          </p:nvPr>
        </p:nvSpPr>
        <p:spPr/>
        <p:txBody>
          <a:bodyPr anchor="ctr">
            <a:normAutofit/>
          </a:bodyPr>
          <a:lstStyle/>
          <a:p>
            <a:pPr algn="ctr">
              <a:defRPr/>
            </a:pPr>
            <a:r>
              <a:rPr lang="tr-TR" sz="3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Gelişme</a:t>
            </a:r>
            <a:endParaRPr lang="tr-TR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298" name="2 İçerik Yer Tutucusu"/>
          <p:cNvSpPr>
            <a:spLocks noGrp="1"/>
          </p:cNvSpPr>
          <p:nvPr>
            <p:ph sz="half" idx="4294967295"/>
          </p:nvPr>
        </p:nvSpPr>
        <p:spPr>
          <a:xfrm>
            <a:off x="566738" y="2085975"/>
            <a:ext cx="7956550" cy="3878263"/>
          </a:xfrm>
        </p:spPr>
        <p:txBody>
          <a:bodyPr/>
          <a:lstStyle/>
          <a:p>
            <a:pPr marL="365125" indent="-282575"/>
            <a:r>
              <a:rPr lang="tr-TR" sz="2600" smtClean="0"/>
              <a:t>Gelişim testlerinin doğumdan itibaren belirli aralıklarla uygulanması önerilmektedir. </a:t>
            </a:r>
          </a:p>
          <a:p>
            <a:pPr marL="639763" lvl="1" indent="-236538"/>
            <a:r>
              <a:rPr lang="tr-TR" sz="2200" smtClean="0"/>
              <a:t>0-6 yaş arasında en az 4 kez</a:t>
            </a:r>
          </a:p>
          <a:p>
            <a:pPr marL="365125" indent="-282575"/>
            <a:endParaRPr lang="tr-TR" sz="2600" smtClean="0"/>
          </a:p>
          <a:p>
            <a:pPr marL="365125" indent="-282575"/>
            <a:endParaRPr lang="tr-TR" sz="2600" smtClean="0"/>
          </a:p>
          <a:p>
            <a:pPr marL="365125" indent="-282575"/>
            <a:r>
              <a:rPr lang="tr-TR" sz="2600" smtClean="0"/>
              <a:t>Denver 2 gelişim skalası</a:t>
            </a:r>
          </a:p>
          <a:p>
            <a:pPr marL="365125" indent="-282575"/>
            <a:r>
              <a:rPr lang="tr-TR" sz="2600" smtClean="0"/>
              <a:t>Gelişimi izleme ve destekleme rehberi 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Plan 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3573462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400" smtClean="0"/>
              <a:t>Tanımlar </a:t>
            </a:r>
          </a:p>
          <a:p>
            <a:pPr>
              <a:lnSpc>
                <a:spcPct val="90000"/>
              </a:lnSpc>
            </a:pPr>
            <a:r>
              <a:rPr lang="tr-TR" sz="2400" smtClean="0"/>
              <a:t>Genel bilgiler</a:t>
            </a:r>
          </a:p>
          <a:p>
            <a:pPr>
              <a:lnSpc>
                <a:spcPct val="90000"/>
              </a:lnSpc>
            </a:pPr>
            <a:r>
              <a:rPr lang="tr-TR" sz="2400" smtClean="0"/>
              <a:t>Tanı</a:t>
            </a:r>
          </a:p>
          <a:p>
            <a:pPr>
              <a:lnSpc>
                <a:spcPct val="90000"/>
              </a:lnSpc>
            </a:pPr>
            <a:r>
              <a:rPr lang="tr-TR" sz="2400" smtClean="0"/>
              <a:t>Etiyoloji</a:t>
            </a:r>
          </a:p>
          <a:p>
            <a:pPr>
              <a:lnSpc>
                <a:spcPct val="90000"/>
              </a:lnSpc>
            </a:pPr>
            <a:r>
              <a:rPr lang="tr-TR" sz="2400" smtClean="0"/>
              <a:t>İzlem</a:t>
            </a:r>
          </a:p>
          <a:p>
            <a:pPr lvl="1">
              <a:lnSpc>
                <a:spcPct val="90000"/>
              </a:lnSpc>
            </a:pPr>
            <a:r>
              <a:rPr lang="tr-TR" sz="2400" smtClean="0"/>
              <a:t>Büyüme</a:t>
            </a:r>
          </a:p>
          <a:p>
            <a:pPr lvl="2">
              <a:lnSpc>
                <a:spcPct val="90000"/>
              </a:lnSpc>
            </a:pPr>
            <a:r>
              <a:rPr lang="tr-TR" sz="2400" smtClean="0"/>
              <a:t>Baş çevresi</a:t>
            </a:r>
          </a:p>
          <a:p>
            <a:pPr lvl="2">
              <a:lnSpc>
                <a:spcPct val="90000"/>
              </a:lnSpc>
            </a:pPr>
            <a:r>
              <a:rPr lang="tr-TR" sz="2400" smtClean="0"/>
              <a:t>Boy</a:t>
            </a:r>
          </a:p>
          <a:p>
            <a:pPr lvl="2">
              <a:lnSpc>
                <a:spcPct val="90000"/>
              </a:lnSpc>
            </a:pPr>
            <a:r>
              <a:rPr lang="tr-TR" sz="2400" smtClean="0"/>
              <a:t>Ağırlık</a:t>
            </a:r>
          </a:p>
          <a:p>
            <a:pPr lvl="1">
              <a:lnSpc>
                <a:spcPct val="90000"/>
              </a:lnSpc>
            </a:pPr>
            <a:r>
              <a:rPr lang="tr-TR" sz="2400" smtClean="0"/>
              <a:t>Gelişme</a:t>
            </a:r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4716463" y="1844675"/>
            <a:ext cx="345598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tr-TR" sz="2400">
                <a:latin typeface="Verdana" pitchFamily="34" charset="0"/>
              </a:rPr>
              <a:t>Ayırıcı tanı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tr-TR" sz="2400">
                <a:latin typeface="Verdana" pitchFamily="34" charset="0"/>
              </a:rPr>
              <a:t>Tedavi</a:t>
            </a:r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tr-TR" sz="2400">
                <a:latin typeface="Verdana" pitchFamily="34" charset="0"/>
              </a:rPr>
              <a:t>Beslenme</a:t>
            </a:r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tr-TR" sz="2400">
                <a:latin typeface="Verdana" pitchFamily="34" charset="0"/>
              </a:rPr>
              <a:t>İlaç</a:t>
            </a:r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tr-TR" sz="2400">
                <a:latin typeface="Verdana" pitchFamily="34" charset="0"/>
              </a:rPr>
              <a:t>Sosyal destek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tr-TR" sz="2400">
                <a:latin typeface="Verdana" pitchFamily="34" charset="0"/>
              </a:rPr>
              <a:t>Sevk kriterleri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idx="4294967295"/>
          </p:nvPr>
        </p:nvSpPr>
        <p:spPr/>
        <p:txBody>
          <a:bodyPr anchor="ctr">
            <a:normAutofit/>
          </a:bodyPr>
          <a:lstStyle/>
          <a:p>
            <a:pPr>
              <a:defRPr/>
            </a:pPr>
            <a:endParaRPr lang="tr-TR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6322" name="2 İçerik Yer Tutucusu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65125" indent="-282575"/>
            <a:endParaRPr lang="tr-TR" smtClean="0"/>
          </a:p>
        </p:txBody>
      </p:sp>
      <p:pic>
        <p:nvPicPr>
          <p:cNvPr id="56323" name="Picture 2" descr="C:\Users\hakkı\Desktop\den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/>
          </p:cNvSpPr>
          <p:nvPr>
            <p:ph type="title" idx="4294967295"/>
          </p:nvPr>
        </p:nvSpPr>
        <p:spPr>
          <a:solidFill>
            <a:schemeClr val="bg1"/>
          </a:solidFill>
        </p:spPr>
        <p:txBody>
          <a:bodyPr anchor="ctr"/>
          <a:lstStyle/>
          <a:p>
            <a:pPr algn="ctr"/>
            <a:r>
              <a:rPr lang="tr-TR" smtClean="0"/>
              <a:t>Gelişme-alarm </a:t>
            </a:r>
          </a:p>
        </p:txBody>
      </p:sp>
      <p:sp>
        <p:nvSpPr>
          <p:cNvPr id="58370" name="Rectangle 3"/>
          <p:cNvSpPr>
            <a:spLocks noGrp="1"/>
          </p:cNvSpPr>
          <p:nvPr>
            <p:ph type="body" idx="4294967295"/>
          </p:nvPr>
        </p:nvSpPr>
        <p:spPr>
          <a:solidFill>
            <a:schemeClr val="bg1"/>
          </a:solidFill>
        </p:spPr>
        <p:txBody>
          <a:bodyPr/>
          <a:lstStyle/>
          <a:p>
            <a:pPr marL="365125" indent="-282575">
              <a:lnSpc>
                <a:spcPct val="80000"/>
              </a:lnSpc>
            </a:pPr>
            <a:r>
              <a:rPr lang="tr-TR" sz="1900" smtClean="0"/>
              <a:t>2 ay</a:t>
            </a:r>
          </a:p>
          <a:p>
            <a:pPr marL="639763" lvl="1" indent="-236538">
              <a:lnSpc>
                <a:spcPct val="80000"/>
              </a:lnSpc>
            </a:pPr>
            <a:r>
              <a:rPr lang="tr-TR" sz="1700" smtClean="0"/>
              <a:t>Görüntü ve seslere doğru dönüp yanıt vermeme</a:t>
            </a:r>
          </a:p>
          <a:p>
            <a:pPr marL="365125" indent="-282575">
              <a:lnSpc>
                <a:spcPct val="80000"/>
              </a:lnSpc>
            </a:pPr>
            <a:r>
              <a:rPr lang="tr-TR" sz="1900" smtClean="0"/>
              <a:t>4-5 ay</a:t>
            </a:r>
          </a:p>
          <a:p>
            <a:pPr marL="639763" lvl="1" indent="-236538">
              <a:lnSpc>
                <a:spcPct val="80000"/>
              </a:lnSpc>
            </a:pPr>
            <a:r>
              <a:rPr lang="tr-TR" sz="1700" smtClean="0"/>
              <a:t>Sosyal gülümseme ya da ses çıkarmanın olmaması</a:t>
            </a:r>
          </a:p>
          <a:p>
            <a:pPr marL="365125" indent="-282575">
              <a:lnSpc>
                <a:spcPct val="80000"/>
              </a:lnSpc>
            </a:pPr>
            <a:r>
              <a:rPr lang="tr-TR" sz="1900" smtClean="0"/>
              <a:t>8-9 ay</a:t>
            </a:r>
          </a:p>
          <a:p>
            <a:pPr marL="639763" lvl="1" indent="-236538">
              <a:lnSpc>
                <a:spcPct val="80000"/>
              </a:lnSpc>
            </a:pPr>
            <a:r>
              <a:rPr lang="tr-TR" sz="1700" smtClean="0"/>
              <a:t>Eşyalara uzanamama ya da duygu/ifadeleri paylaşmama</a:t>
            </a:r>
          </a:p>
          <a:p>
            <a:pPr marL="365125" indent="-282575">
              <a:lnSpc>
                <a:spcPct val="80000"/>
              </a:lnSpc>
            </a:pPr>
            <a:r>
              <a:rPr lang="tr-TR" sz="1900" smtClean="0"/>
              <a:t>12. ay</a:t>
            </a:r>
          </a:p>
          <a:p>
            <a:pPr marL="639763" lvl="1" indent="-236538">
              <a:lnSpc>
                <a:spcPct val="80000"/>
              </a:lnSpc>
            </a:pPr>
            <a:r>
              <a:rPr lang="tr-TR" sz="1700" smtClean="0"/>
              <a:t>Bakıcısıyla ifade ya da taklit sesleriyle iletişim kurmama</a:t>
            </a:r>
          </a:p>
          <a:p>
            <a:pPr marL="365125" indent="-282575">
              <a:lnSpc>
                <a:spcPct val="80000"/>
              </a:lnSpc>
            </a:pPr>
            <a:r>
              <a:rPr lang="tr-TR" sz="1900" smtClean="0"/>
              <a:t>18. ay</a:t>
            </a:r>
          </a:p>
          <a:p>
            <a:pPr marL="639763" lvl="1" indent="-236538">
              <a:lnSpc>
                <a:spcPct val="80000"/>
              </a:lnSpc>
            </a:pPr>
            <a:r>
              <a:rPr lang="tr-TR" sz="1700" smtClean="0"/>
              <a:t>İkiğ aşamalı emirleri izlemenin olmaması</a:t>
            </a:r>
          </a:p>
          <a:p>
            <a:pPr marL="365125" indent="-282575">
              <a:lnSpc>
                <a:spcPct val="80000"/>
              </a:lnSpc>
            </a:pPr>
            <a:r>
              <a:rPr lang="tr-TR" sz="1900" smtClean="0"/>
              <a:t>24. ay</a:t>
            </a:r>
          </a:p>
          <a:p>
            <a:pPr marL="639763" lvl="1" indent="-236538">
              <a:lnSpc>
                <a:spcPct val="80000"/>
              </a:lnSpc>
            </a:pPr>
            <a:r>
              <a:rPr lang="tr-TR" sz="1700" smtClean="0"/>
              <a:t>İhtiyaçlarının karşılanmasını istemede sözcükleri kullanmama</a:t>
            </a:r>
          </a:p>
          <a:p>
            <a:pPr marL="365125" indent="-282575">
              <a:lnSpc>
                <a:spcPct val="80000"/>
              </a:lnSpc>
            </a:pPr>
            <a:r>
              <a:rPr lang="tr-TR" sz="1900" smtClean="0"/>
              <a:t>36-48. ay</a:t>
            </a:r>
          </a:p>
          <a:p>
            <a:pPr marL="639763" lvl="1" indent="-236538">
              <a:lnSpc>
                <a:spcPct val="80000"/>
              </a:lnSpc>
            </a:pPr>
            <a:r>
              <a:rPr lang="tr-TR" sz="1700" smtClean="0"/>
              <a:t>Bakıcıyla düşünsel paylaşımın olmaması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4000" smtClean="0"/>
              <a:t>Ayırıcı Tanı</a:t>
            </a:r>
          </a:p>
        </p:txBody>
      </p:sp>
      <p:sp>
        <p:nvSpPr>
          <p:cNvPr id="59394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z="2400" smtClean="0"/>
              <a:t>Küçük bir çocuk ile gelişmesi geri kalmış bir çocuk arasında ayrım yapmak çok önemlidir. </a:t>
            </a:r>
          </a:p>
          <a:p>
            <a:pPr eaLnBrk="1" hangingPunct="1"/>
            <a:r>
              <a:rPr lang="tr-TR" sz="2400" smtClean="0"/>
              <a:t>BGG ayırıcı tanısında </a:t>
            </a:r>
          </a:p>
          <a:p>
            <a:pPr lvl="1" eaLnBrk="1" hangingPunct="1"/>
            <a:r>
              <a:rPr lang="tr-TR" sz="2400" smtClean="0"/>
              <a:t>ailesel boy kısalığı, </a:t>
            </a:r>
          </a:p>
          <a:p>
            <a:pPr lvl="1" eaLnBrk="1" hangingPunct="1"/>
            <a:r>
              <a:rPr lang="de-DE" sz="2400" smtClean="0"/>
              <a:t>Turner </a:t>
            </a:r>
            <a:r>
              <a:rPr lang="tr-TR" sz="2400" smtClean="0"/>
              <a:t>sendromu, </a:t>
            </a:r>
          </a:p>
          <a:p>
            <a:pPr lvl="1" eaLnBrk="1" hangingPunct="1"/>
            <a:r>
              <a:rPr lang="tr-TR" sz="2400" smtClean="0"/>
              <a:t>normal büyüme varyantı, </a:t>
            </a:r>
          </a:p>
          <a:p>
            <a:pPr lvl="1" eaLnBrk="1" hangingPunct="1"/>
            <a:r>
              <a:rPr lang="tr-TR" sz="2400" smtClean="0"/>
              <a:t>prematürite, </a:t>
            </a:r>
          </a:p>
          <a:p>
            <a:pPr lvl="1" eaLnBrk="1" hangingPunct="1"/>
            <a:r>
              <a:rPr lang="tr-TR" sz="2400" smtClean="0"/>
              <a:t>endokrin işlev bozukluğu </a:t>
            </a:r>
          </a:p>
          <a:p>
            <a:pPr lvl="1" eaLnBrk="1" hangingPunct="1"/>
            <a:r>
              <a:rPr lang="tr-TR" sz="2400" smtClean="0"/>
              <a:t>büyümeyi engelleyen genetik sendromlar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60418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z="2800" smtClean="0"/>
              <a:t>BGG bulunan çocukta önce tartı azalması gözlenir. Boyuna uzama hızı bir süre etkilenmez. </a:t>
            </a:r>
          </a:p>
          <a:p>
            <a:pPr eaLnBrk="1" hangingPunct="1"/>
            <a:r>
              <a:rPr lang="tr-TR" sz="2800" smtClean="0"/>
              <a:t>Ailesel boy kısalığı olan çocuklarda ise boy ve tartı eğrileri eş zamanlı olarak değişir. </a:t>
            </a:r>
          </a:p>
          <a:p>
            <a:pPr eaLnBrk="1" hangingPunct="1"/>
            <a:r>
              <a:rPr lang="tr-TR" sz="2800" smtClean="0"/>
              <a:t>Hipotroidizm gibi endokrin bozukluklarda önce boyuna uzama hızı yavaşlar (düz bir eğri çizebilir).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2800" smtClean="0"/>
              <a:t>Preterm çocuğun büyüme parametreleri gestasyonel yaşa göre düzeltilmelidir:</a:t>
            </a:r>
          </a:p>
          <a:p>
            <a:pPr lvl="1"/>
            <a:r>
              <a:rPr lang="tr-TR" sz="2400" smtClean="0"/>
              <a:t>baş çevresi 18. aya, </a:t>
            </a:r>
          </a:p>
          <a:p>
            <a:pPr lvl="1"/>
            <a:r>
              <a:rPr lang="tr-TR" sz="2400" smtClean="0"/>
              <a:t>kilo 24. aya ve </a:t>
            </a:r>
          </a:p>
          <a:p>
            <a:pPr lvl="1"/>
            <a:r>
              <a:rPr lang="tr-TR" sz="2400" smtClean="0"/>
              <a:t>boy 40. aya kadar düzeltilir.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62466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z="3200" smtClean="0"/>
              <a:t>BGG ile yapısal büyüme geriliği veya ailesel boy kısalığı arasındaki ayırıcı tanıda aile öyküsü yardımcı olur. </a:t>
            </a:r>
          </a:p>
          <a:p>
            <a:pPr eaLnBrk="1" hangingPunct="1"/>
            <a:endParaRPr lang="tr-TR" sz="3200" smtClean="0"/>
          </a:p>
          <a:p>
            <a:pPr eaLnBrk="1" hangingPunct="1"/>
            <a:r>
              <a:rPr lang="tr-TR" sz="3200" smtClean="0"/>
              <a:t>Eğer çocuğun büyüme eğrisi ortalama ebeveyn uzunluğuna uygunsa, endişeye gerek yoktur.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63490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z="2400" smtClean="0"/>
              <a:t>En çok yapısal büyüme gecikmesi bulunan çocukla BGG arasında ayırıcı tanı yaparken sıkıntı çekilmektedir. </a:t>
            </a:r>
          </a:p>
          <a:p>
            <a:pPr eaLnBrk="1" hangingPunct="1"/>
            <a:endParaRPr lang="tr-TR" sz="2400" smtClean="0"/>
          </a:p>
          <a:p>
            <a:pPr eaLnBrk="1" hangingPunct="1"/>
            <a:r>
              <a:rPr lang="tr-TR" sz="2400" smtClean="0"/>
              <a:t>Bu çocuklarda, BGG’de olduğu gibi, boya göre tartı azalmıştır. </a:t>
            </a:r>
          </a:p>
          <a:p>
            <a:pPr eaLnBrk="1" hangingPunct="1"/>
            <a:endParaRPr lang="tr-TR" sz="2400" smtClean="0"/>
          </a:p>
          <a:p>
            <a:pPr eaLnBrk="1" hangingPunct="1"/>
            <a:r>
              <a:rPr lang="tr-TR" sz="2400" smtClean="0"/>
              <a:t>Bununla beraber, BGG bulunan çocukların aksine, bu çocuklar sonuçta sabit bir eğride hem kilo alırlar, hem de boyları uzar.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64514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z="2400" smtClean="0"/>
              <a:t>Anne sütü ile beslenen çocuklar normal bir büyüme izlerken büyüme eğrilerine uymayabilirler. </a:t>
            </a:r>
          </a:p>
          <a:p>
            <a:pPr eaLnBrk="1" hangingPunct="1"/>
            <a:r>
              <a:rPr lang="tr-TR" sz="2400" smtClean="0"/>
              <a:t>Bu çocuklar 4-6 ay sonra akranlarına göre daha düşük tartılı olabilirler ama 12 ay sonra mama ile beslenen çocukların tartısını yakalarlar. </a:t>
            </a:r>
          </a:p>
          <a:p>
            <a:pPr eaLnBrk="1" hangingPunct="1"/>
            <a:r>
              <a:rPr lang="tr-TR" sz="2400" smtClean="0"/>
              <a:t>Diğer taraftan, erken süt çocukluk döneminde tartı azalması başarısız bir emzirmenin göstergesi olabilir ve BGG olarak yorumlanmalıdır.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4000" smtClean="0"/>
              <a:t>Tedavi</a:t>
            </a:r>
            <a:r>
              <a:rPr lang="tr-TR" smtClean="0"/>
              <a:t> - Beslenme</a:t>
            </a:r>
          </a:p>
        </p:txBody>
      </p:sp>
      <p:sp>
        <p:nvSpPr>
          <p:cNvPr id="65538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z="2400" smtClean="0"/>
              <a:t>Tedavinin temelini beslenme oluşturur. </a:t>
            </a:r>
          </a:p>
          <a:p>
            <a:pPr eaLnBrk="1" hangingPunct="1"/>
            <a:r>
              <a:rPr lang="tr-TR" sz="2400" smtClean="0"/>
              <a:t>Günlük kalori ihtiyacı 1,5-2 katına çıkmıştır.</a:t>
            </a:r>
          </a:p>
          <a:p>
            <a:pPr eaLnBrk="1" hangingPunct="1"/>
            <a:r>
              <a:rPr lang="tr-TR" sz="2400" smtClean="0"/>
              <a:t>150-200 kal/kg/gün</a:t>
            </a:r>
          </a:p>
          <a:p>
            <a:pPr eaLnBrk="1" hangingPunct="1"/>
            <a:r>
              <a:rPr lang="tr-TR" sz="2400" smtClean="0"/>
              <a:t>3-5 gr/kg/gün protein (Gelişmekte olan ülkelerde bazı çocukların 12 g/kg/gün proteine gereksinim duyduklan bildirilmiştir!)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66562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z="2800" smtClean="0"/>
              <a:t>Normalin iki katı gıda alınması zordur. </a:t>
            </a:r>
          </a:p>
          <a:p>
            <a:pPr eaLnBrk="1" hangingPunct="1"/>
            <a:endParaRPr lang="tr-TR" sz="2800" smtClean="0"/>
          </a:p>
          <a:p>
            <a:pPr eaLnBrk="1" hangingPunct="1"/>
            <a:r>
              <a:rPr lang="tr-TR" sz="2800" smtClean="0"/>
              <a:t>Bazı firmalar süt çocuklarına yönelik yüksek kalorili solüsyonlar sunmaktadır (100 cal/100g). </a:t>
            </a:r>
          </a:p>
          <a:p>
            <a:pPr eaLnBrk="1" hangingPunct="1"/>
            <a:endParaRPr lang="tr-TR" sz="2800" smtClean="0"/>
          </a:p>
          <a:p>
            <a:pPr eaLnBrk="1" hangingPunct="1"/>
            <a:r>
              <a:rPr lang="tr-TR" sz="2800" smtClean="0"/>
              <a:t>Daha büyük çocuklar için daha yüksek kalorili gıdalar eklemek mümkün olabilir. </a:t>
            </a:r>
          </a:p>
          <a:p>
            <a:pPr eaLnBrk="1" hangingPunct="1"/>
            <a:endParaRPr lang="tr-TR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smtClean="0"/>
              <a:t>Tanımlar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000" smtClean="0"/>
              <a:t>Büyüme: Hücre sayısı ve hücre büyüklüğünün artması sonucu vücut hacminin ve kütlesinin artmasıdır.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tr-TR" sz="2000" smtClean="0"/>
          </a:p>
          <a:p>
            <a:pPr eaLnBrk="1" hangingPunct="1">
              <a:lnSpc>
                <a:spcPct val="90000"/>
              </a:lnSpc>
            </a:pPr>
            <a:r>
              <a:rPr lang="tr-TR" sz="2000" smtClean="0"/>
              <a:t>Gelişme: Hücre ve dokuların yapı ve bileşimindeki değişimler sonucu biyolojik değişim kazanmasıdır.</a:t>
            </a:r>
          </a:p>
          <a:p>
            <a:pPr eaLnBrk="1" hangingPunct="1">
              <a:lnSpc>
                <a:spcPct val="90000"/>
              </a:lnSpc>
            </a:pPr>
            <a:endParaRPr lang="tr-TR" sz="2000" smtClean="0"/>
          </a:p>
          <a:p>
            <a:pPr eaLnBrk="1" hangingPunct="1">
              <a:lnSpc>
                <a:spcPct val="90000"/>
              </a:lnSpc>
            </a:pPr>
            <a:r>
              <a:rPr lang="tr-TR" sz="2000" smtClean="0"/>
              <a:t>Büyüme – gelişme geriliği: Erken çocukluk döneminde yetersiz büyüme yada büyümeyi sürdürmekte yetersizliktir.</a:t>
            </a:r>
          </a:p>
          <a:p>
            <a:pPr>
              <a:lnSpc>
                <a:spcPct val="90000"/>
              </a:lnSpc>
            </a:pPr>
            <a:endParaRPr lang="tr-TR" sz="2100" smtClean="0"/>
          </a:p>
          <a:p>
            <a:pPr>
              <a:lnSpc>
                <a:spcPct val="90000"/>
              </a:lnSpc>
            </a:pPr>
            <a:r>
              <a:rPr lang="tr-TR" sz="2100" smtClean="0"/>
              <a:t>Gelişme geriliği: konuşma ve dil gelişimi, motor gelişim, sosyal gelişim ve bilişsel gelişim alanlarındaki gerilik olarak tanımlanır.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z="2400" smtClean="0"/>
              <a:t>Bisküvilerin yumuşatılmasın­da süt yerine kaymak kullanılabilir. </a:t>
            </a:r>
          </a:p>
          <a:p>
            <a:pPr eaLnBrk="1" hangingPunct="1"/>
            <a:endParaRPr lang="tr-TR" sz="2400" smtClean="0"/>
          </a:p>
          <a:p>
            <a:pPr eaLnBrk="1" hangingPunct="1"/>
            <a:r>
              <a:rPr lang="tr-TR" sz="2400" smtClean="0"/>
              <a:t>Meyvelerin yanına peynir ezmesi eklenebilir. </a:t>
            </a:r>
          </a:p>
          <a:p>
            <a:pPr eaLnBrk="1" hangingPunct="1"/>
            <a:endParaRPr lang="tr-TR" sz="2400" smtClean="0"/>
          </a:p>
          <a:p>
            <a:pPr eaLnBrk="1" hangingPunct="1"/>
            <a:r>
              <a:rPr lang="tr-TR" sz="2400" smtClean="0"/>
              <a:t>Hazır kahvaltılık içecekler ara öğün olarak verilebilir. </a:t>
            </a:r>
          </a:p>
          <a:p>
            <a:pPr eaLnBrk="1" hangingPunct="1"/>
            <a:endParaRPr lang="tr-TR" sz="2400" smtClean="0"/>
          </a:p>
          <a:p>
            <a:pPr eaLnBrk="1" hangingPunct="1"/>
            <a:r>
              <a:rPr lang="tr-TR" sz="2400" smtClean="0"/>
              <a:t>Yüksek kalorili bir diyetin hazırlanmasında bir diyet uzmanının görev alması önerilir.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68610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z="2400" smtClean="0"/>
              <a:t>Büyümenin ilk ay içinde yakalanması beklenir. </a:t>
            </a:r>
          </a:p>
          <a:p>
            <a:pPr eaLnBrk="1" hangingPunct="1"/>
            <a:r>
              <a:rPr lang="tr-TR" sz="2400" smtClean="0"/>
              <a:t>Bununla beraber, bazı çocuklarda yüksek kalorili beslenmeye başladıktan iki hafta sonrasına kadar tartı almasında hızlanma gözlenmez. </a:t>
            </a:r>
          </a:p>
          <a:p>
            <a:pPr eaLnBrk="1" hangingPunct="1"/>
            <a:r>
              <a:rPr lang="tr-TR" sz="2400" smtClean="0"/>
              <a:t>Çocuklar genellikle yakalama döneminde normal günlük beklenen kilo alımının iki katı ağırlık kazanırlar. </a:t>
            </a:r>
          </a:p>
          <a:p>
            <a:pPr eaLnBrk="1" hangingPunct="1"/>
            <a:r>
              <a:rPr lang="tr-TR" sz="2400" smtClean="0"/>
              <a:t>Çocuğun ne kadar hızla kilo aldığı önemli değildir, ağırlık artışı vücut kitlesinin %45-65 oranında olacaktır.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4000" smtClean="0"/>
              <a:t>Tedavi</a:t>
            </a:r>
            <a:r>
              <a:rPr lang="tr-TR" smtClean="0"/>
              <a:t> - İlaçlar </a:t>
            </a:r>
          </a:p>
        </p:txBody>
      </p:sp>
      <p:sp>
        <p:nvSpPr>
          <p:cNvPr id="69634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z="3200" smtClean="0"/>
              <a:t>BGG tedavisinde yeri olan ilaç sayısı azdır ve bunlar da beslenmenin desteklenmesine yardımcı olan ilaçlardır. </a:t>
            </a:r>
          </a:p>
          <a:p>
            <a:pPr eaLnBrk="1" hangingPunct="1"/>
            <a:r>
              <a:rPr lang="tr-TR" sz="3200" smtClean="0"/>
              <a:t>Demir</a:t>
            </a:r>
          </a:p>
          <a:p>
            <a:pPr eaLnBrk="1" hangingPunct="1"/>
            <a:r>
              <a:rPr lang="tr-TR" sz="3200" smtClean="0"/>
              <a:t>Çinko</a:t>
            </a:r>
          </a:p>
          <a:p>
            <a:pPr eaLnBrk="1" hangingPunct="1"/>
            <a:r>
              <a:rPr lang="tr-TR" sz="3200" smtClean="0"/>
              <a:t>D vitamini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4000" smtClean="0"/>
              <a:t>Tedavi</a:t>
            </a:r>
            <a:r>
              <a:rPr lang="tr-TR" smtClean="0"/>
              <a:t> - Sosyal Destek</a:t>
            </a:r>
          </a:p>
        </p:txBody>
      </p:sp>
      <p:sp>
        <p:nvSpPr>
          <p:cNvPr id="70658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z="2400" smtClean="0"/>
              <a:t>Aile hekimi tarafından çocuğun sık takip edilmesi sayesinde hem tartı artışı ölçülebilir, hem de endişeler giderilebilir. </a:t>
            </a:r>
          </a:p>
          <a:p>
            <a:pPr eaLnBrk="1" hangingPunct="1"/>
            <a:r>
              <a:rPr lang="tr-TR" sz="2400" smtClean="0"/>
              <a:t>Sosyal hizmet uzmanlarının desteği sayesinde hastaneye yatışlarının azaldığı ve tartı artışının hızlandığı gösterilmiştir. </a:t>
            </a:r>
          </a:p>
          <a:p>
            <a:pPr eaLnBrk="1" hangingPunct="1"/>
            <a:r>
              <a:rPr lang="tr-TR" sz="2400" smtClean="0"/>
              <a:t>Gelişme geriliği bulunan çocuklarda erken değerlendirme ve uygun terapistlerin yardımı gereklidir.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Sevk veya Hastaneye Yatırma Koşulları</a:t>
            </a:r>
          </a:p>
        </p:txBody>
      </p:sp>
      <p:sp>
        <p:nvSpPr>
          <p:cNvPr id="71682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z="1800" smtClean="0"/>
              <a:t>İlk değerlendirmede </a:t>
            </a:r>
          </a:p>
          <a:p>
            <a:pPr lvl="1" eaLnBrk="1" hangingPunct="1"/>
            <a:r>
              <a:rPr lang="tr-TR" sz="1800" smtClean="0"/>
              <a:t>bradikardi veya hipotansiyon </a:t>
            </a:r>
          </a:p>
          <a:p>
            <a:pPr lvl="1" eaLnBrk="1" hangingPunct="1"/>
            <a:r>
              <a:rPr lang="tr-TR" sz="1800" smtClean="0"/>
              <a:t>yaşına göre medyan ağırlığı %61’in altında olan çocuklar </a:t>
            </a:r>
          </a:p>
          <a:p>
            <a:pPr lvl="1" eaLnBrk="1" hangingPunct="1"/>
            <a:r>
              <a:rPr lang="tr-TR" sz="1800" smtClean="0"/>
              <a:t>Kan şekeri düşük olan çocuklar</a:t>
            </a:r>
          </a:p>
          <a:p>
            <a:pPr eaLnBrk="1" hangingPunct="1"/>
            <a:r>
              <a:rPr lang="tr-TR" sz="1800" smtClean="0"/>
              <a:t>Kistik fibrozis gibi özel bakım gerektiren altta yatan organik bir hastalık</a:t>
            </a:r>
          </a:p>
          <a:p>
            <a:pPr eaLnBrk="1" hangingPunct="1"/>
            <a:r>
              <a:rPr lang="tr-TR" sz="1800" smtClean="0"/>
              <a:t>Özel testlere ihtiyaç olduğu düşünülen durumlar (örneğin, çölyak hastalığı veya eozinofilik enterit incelemesi için endoskopik biyopsi) </a:t>
            </a:r>
          </a:p>
          <a:p>
            <a:pPr eaLnBrk="1" hangingPunct="1"/>
            <a:r>
              <a:rPr lang="tr-TR" sz="1800" smtClean="0"/>
              <a:t>Ayrıca, hekim tedaviden 1-2 ay sonra büyümeyi yakalayamayan bir çocuğun yeniden değerlendirilmesi için sevk ihtiyacı duyabilir.</a:t>
            </a:r>
          </a:p>
          <a:p>
            <a:pPr eaLnBrk="1" hangingPunct="1"/>
            <a:r>
              <a:rPr lang="tr-TR" sz="1800" smtClean="0"/>
              <a:t>aile içi şiddet veya ihmalden şüpheleniliyorsa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Özet</a:t>
            </a:r>
            <a:endParaRPr lang="en-US" smtClean="0"/>
          </a:p>
        </p:txBody>
      </p:sp>
      <p:sp>
        <p:nvSpPr>
          <p:cNvPr id="72706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sz="2000" smtClean="0"/>
              <a:t>Gelişme geriliği tanısında kullanılabilecek kriterler neler?</a:t>
            </a:r>
          </a:p>
          <a:p>
            <a:pPr>
              <a:lnSpc>
                <a:spcPct val="150000"/>
              </a:lnSpc>
            </a:pPr>
            <a:r>
              <a:rPr lang="tr-TR" sz="2000" smtClean="0"/>
              <a:t>Gelişme geriliği olan bir çocuğun sevk kriterleri nelerdir?</a:t>
            </a:r>
          </a:p>
          <a:p>
            <a:pPr>
              <a:lnSpc>
                <a:spcPct val="150000"/>
              </a:lnSpc>
            </a:pPr>
            <a:endParaRPr lang="en-US" sz="2000" smtClean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Örnek 1</a:t>
            </a:r>
            <a:endParaRPr lang="en-US" smtClean="0"/>
          </a:p>
        </p:txBody>
      </p:sp>
      <p:sp>
        <p:nvSpPr>
          <p:cNvPr id="73730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Takip edilen bir erkek çocukta;</a:t>
            </a:r>
          </a:p>
          <a:p>
            <a:pPr lvl="1"/>
            <a:r>
              <a:rPr lang="tr-TR" smtClean="0"/>
              <a:t>3. ayda 6,5 kg </a:t>
            </a:r>
          </a:p>
          <a:p>
            <a:pPr lvl="1"/>
            <a:r>
              <a:rPr lang="tr-TR" smtClean="0"/>
              <a:t>6. ayda 8,5 kg</a:t>
            </a:r>
          </a:p>
          <a:p>
            <a:pPr lvl="1"/>
            <a:r>
              <a:rPr lang="tr-TR" smtClean="0"/>
              <a:t>9. ayda 9 kg</a:t>
            </a:r>
          </a:p>
          <a:p>
            <a:pPr lvl="1"/>
            <a:r>
              <a:rPr lang="tr-TR" smtClean="0"/>
              <a:t>12. ayda 9,5 kg</a:t>
            </a:r>
          </a:p>
          <a:p>
            <a:pPr lvl="1"/>
            <a:r>
              <a:rPr lang="tr-TR" smtClean="0"/>
              <a:t>15. ayda 9,5 kg</a:t>
            </a:r>
          </a:p>
          <a:p>
            <a:pPr lvl="1"/>
            <a:r>
              <a:rPr lang="tr-TR" smtClean="0"/>
              <a:t>18. ayda 10 kg</a:t>
            </a:r>
          </a:p>
          <a:p>
            <a:pPr lvl="1"/>
            <a:r>
              <a:rPr lang="tr-TR" smtClean="0"/>
              <a:t>21. ayda 10,5 kg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Örnek 2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mtClean="0"/>
              <a:t>Takip edilen bir erkek çocukta;</a:t>
            </a:r>
          </a:p>
          <a:p>
            <a:pPr lvl="1"/>
            <a:r>
              <a:rPr lang="tr-TR" smtClean="0"/>
              <a:t>3. ayda 5,5 kg </a:t>
            </a:r>
          </a:p>
          <a:p>
            <a:pPr lvl="1"/>
            <a:r>
              <a:rPr lang="tr-TR" smtClean="0"/>
              <a:t>6. ayda 6,5 kg</a:t>
            </a:r>
          </a:p>
          <a:p>
            <a:pPr lvl="1"/>
            <a:r>
              <a:rPr lang="tr-TR" smtClean="0"/>
              <a:t>9. ayda 7 kg</a:t>
            </a:r>
          </a:p>
          <a:p>
            <a:pPr lvl="1"/>
            <a:r>
              <a:rPr lang="tr-TR" smtClean="0"/>
              <a:t>12. ay atlanmış</a:t>
            </a:r>
          </a:p>
          <a:p>
            <a:pPr lvl="1"/>
            <a:r>
              <a:rPr lang="tr-TR" smtClean="0"/>
              <a:t>15. ayda 8 kg !!!</a:t>
            </a:r>
          </a:p>
          <a:p>
            <a:pPr lvl="1"/>
            <a:r>
              <a:rPr lang="tr-TR" smtClean="0"/>
              <a:t>18. ayda 8,3 kg</a:t>
            </a:r>
          </a:p>
          <a:p>
            <a:pPr lvl="1"/>
            <a:r>
              <a:rPr lang="tr-TR" smtClean="0"/>
              <a:t>21. ayda 8,5 kg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Teşekkürler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smtClean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Kaynaklar 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mtClean="0"/>
              <a:t>Current Aile Hekimliği Tanı ve Tedavi</a:t>
            </a:r>
          </a:p>
          <a:p>
            <a:r>
              <a:rPr lang="en-US" smtClean="0"/>
              <a:t>Failure to Thrive: An Update</a:t>
            </a:r>
            <a:r>
              <a:rPr lang="tr-TR" smtClean="0"/>
              <a:t>, American Family Physician, </a:t>
            </a:r>
            <a:r>
              <a:rPr lang="tr-TR" i="1" smtClean="0"/>
              <a:t>April 1, 2011, Volume 83, Number 7</a:t>
            </a:r>
          </a:p>
          <a:p>
            <a:r>
              <a:rPr lang="tr-TR" smtClean="0"/>
              <a:t>Sağlam Çocuk İzlemi, Dr. Rahman Kuri</a:t>
            </a:r>
          </a:p>
          <a:p>
            <a:r>
              <a:rPr lang="tr-TR" smtClean="0"/>
              <a:t>BÜYÜME ve bOZUKLUKLARI, Prof.Dr.Gülay Karagüzel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Başlık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sz="4000" smtClean="0"/>
              <a:t>Genel Bilgiler</a:t>
            </a:r>
          </a:p>
        </p:txBody>
      </p:sp>
      <p:sp>
        <p:nvSpPr>
          <p:cNvPr id="20482" name="İçerik Yer Tutucusu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tr-TR" sz="2600" smtClean="0"/>
              <a:t>Büyüme gelişme geriliği çocuklara sağlık hizmeti sunan tüm hekimlerin karşı karşıya kaldığı önemli bir sorundur. </a:t>
            </a:r>
          </a:p>
          <a:p>
            <a:pPr eaLnBrk="1" hangingPunct="1"/>
            <a:endParaRPr lang="tr-TR" sz="2600" smtClean="0"/>
          </a:p>
          <a:p>
            <a:pPr eaLnBrk="1" hangingPunct="1"/>
            <a:r>
              <a:rPr lang="tr-TR" sz="2600" smtClean="0"/>
              <a:t>Büyüme geriliği önemli organ işlev bozukluğunun ilk belirtisi olabilir. </a:t>
            </a:r>
          </a:p>
          <a:p>
            <a:pPr eaLnBrk="1" hangingPunct="1"/>
            <a:endParaRPr lang="tr-TR" sz="2600" smtClean="0"/>
          </a:p>
          <a:p>
            <a:pPr eaLnBrk="1" hangingPunct="1"/>
            <a:r>
              <a:rPr lang="tr-TR" sz="2600" smtClean="0"/>
              <a:t>Gelişim bozuklukları tedavi başladıktan sonra bile devam edebilir.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Başlık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21506" name="İçerik Yer Tutucusu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tr-TR" sz="2800" smtClean="0"/>
              <a:t>BGG, ABD’de erken çocukluk döneminde en sık görülen hastalıklardan birisidir. </a:t>
            </a:r>
          </a:p>
          <a:p>
            <a:pPr eaLnBrk="1" hangingPunct="1">
              <a:spcAft>
                <a:spcPts val="1200"/>
              </a:spcAft>
            </a:pPr>
            <a:r>
              <a:rPr lang="tr-TR" sz="2800" smtClean="0"/>
              <a:t>Tüm sosyoekonomik gruplarda görülmekle beraber, yoksul ailelerin çocukları daha çok etkilenmekte ve ardıl etkileri daha şiddetli olmaktadır. </a:t>
            </a:r>
          </a:p>
          <a:p>
            <a:pPr eaLnBrk="1" hangingPunct="1">
              <a:spcAft>
                <a:spcPts val="1200"/>
              </a:spcAft>
            </a:pPr>
            <a:r>
              <a:rPr lang="tr-TR" sz="2800" smtClean="0"/>
              <a:t>Yoksul çocuklarının %10’unda BGG ile uyumlu belirtiler mevcuttur.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Başlık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smtClean="0"/>
              <a:t>Tanı </a:t>
            </a:r>
          </a:p>
        </p:txBody>
      </p:sp>
      <p:sp>
        <p:nvSpPr>
          <p:cNvPr id="22530" name="İçerik Yer Tutucusu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tr-TR" sz="2200" smtClean="0"/>
              <a:t>Hala gelişme geriliğinin herkes tarafından kabul edilen ortak bir tanımı yapılamamıştır. </a:t>
            </a:r>
          </a:p>
          <a:p>
            <a:pPr eaLnBrk="1" hangingPunct="1"/>
            <a:endParaRPr lang="tr-TR" sz="2200" smtClean="0"/>
          </a:p>
          <a:p>
            <a:pPr eaLnBrk="1" hangingPunct="1"/>
            <a:r>
              <a:rPr lang="tr-TR" sz="2200" smtClean="0"/>
              <a:t>BGG ile ilgili tanımlar şunları içerir:</a:t>
            </a:r>
          </a:p>
          <a:p>
            <a:pPr lvl="1" eaLnBrk="1" hangingPunct="1"/>
            <a:r>
              <a:rPr lang="tr-TR" sz="2200" smtClean="0"/>
              <a:t>Devamlı kilo kaybı.</a:t>
            </a:r>
          </a:p>
          <a:p>
            <a:pPr lvl="1" eaLnBrk="1" hangingPunct="1"/>
            <a:r>
              <a:rPr lang="tr-TR" sz="2200" smtClean="0"/>
              <a:t>Büyüme geriliği yanı sıra davranış ve gelişme geriliği.</a:t>
            </a:r>
          </a:p>
          <a:p>
            <a:pPr lvl="1" eaLnBrk="1" hangingPunct="1"/>
            <a:r>
              <a:rPr lang="tr-TR" sz="2200" smtClean="0"/>
              <a:t>Vücut ağırlığının yaşa göre üçüncü persentilin altında olması.</a:t>
            </a:r>
          </a:p>
          <a:p>
            <a:pPr lvl="1" eaLnBrk="1" hangingPunct="1"/>
            <a:r>
              <a:rPr lang="tr-TR" sz="2200" smtClean="0"/>
              <a:t>Vücut ağırlığının herhangi bir zaman içinde iki ana persentil düşmesi.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z="3200" smtClean="0"/>
              <a:t>BGG için klinik olarak en faydalı yöntem çocuğun yaşına göre medyan ağırlığının yüzdesinin belirlenmesidir.</a:t>
            </a:r>
            <a:endParaRPr lang="tr-TR" sz="420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596</TotalTime>
  <Words>1439</Words>
  <Application>Microsoft Office PowerPoint</Application>
  <PresentationFormat>Ekran Gösterisi (4:3)</PresentationFormat>
  <Paragraphs>336</Paragraphs>
  <Slides>59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Tasarım Şablonu</vt:lpstr>
      </vt:variant>
      <vt:variant>
        <vt:i4>2</vt:i4>
      </vt:variant>
      <vt:variant>
        <vt:lpstr>Slayt Başlıkları</vt:lpstr>
      </vt:variant>
      <vt:variant>
        <vt:i4>59</vt:i4>
      </vt:variant>
    </vt:vector>
  </HeadingPairs>
  <TitlesOfParts>
    <vt:vector size="67" baseType="lpstr">
      <vt:lpstr>Arial</vt:lpstr>
      <vt:lpstr>Verdana</vt:lpstr>
      <vt:lpstr>Wingdings</vt:lpstr>
      <vt:lpstr>Calibri</vt:lpstr>
      <vt:lpstr>Comic Sans MS</vt:lpstr>
      <vt:lpstr>Times New Roman</vt:lpstr>
      <vt:lpstr>Tema1</vt:lpstr>
      <vt:lpstr>Tema1</vt:lpstr>
      <vt:lpstr>BÜYÜME - GELİŞME GERİLİĞİ</vt:lpstr>
      <vt:lpstr>Amaç</vt:lpstr>
      <vt:lpstr>Öğrenim hedefleri</vt:lpstr>
      <vt:lpstr>Plan </vt:lpstr>
      <vt:lpstr>Tanımlar</vt:lpstr>
      <vt:lpstr>Genel Bilgiler</vt:lpstr>
      <vt:lpstr>Slayt 7</vt:lpstr>
      <vt:lpstr>Tanı </vt:lpstr>
      <vt:lpstr>Slayt 9</vt:lpstr>
      <vt:lpstr>Yetersiz beslenmenin derecesi</vt:lpstr>
      <vt:lpstr>Slayt 11</vt:lpstr>
      <vt:lpstr>Slayt 12</vt:lpstr>
      <vt:lpstr>Slayt 13</vt:lpstr>
      <vt:lpstr>Slayt 14</vt:lpstr>
      <vt:lpstr>Etiyoloji</vt:lpstr>
      <vt:lpstr>Slayt 16</vt:lpstr>
      <vt:lpstr>İzlem</vt:lpstr>
      <vt:lpstr>İzlem sıklığı (Türkiye)</vt:lpstr>
      <vt:lpstr>Slayt 19</vt:lpstr>
      <vt:lpstr>Slayt 20</vt:lpstr>
      <vt:lpstr>İzlem - Büyüme </vt:lpstr>
      <vt:lpstr>Baş çevresi</vt:lpstr>
      <vt:lpstr>Baş Çevresi</vt:lpstr>
      <vt:lpstr>Slayt 24</vt:lpstr>
      <vt:lpstr>Baş çevresi</vt:lpstr>
      <vt:lpstr>Boy </vt:lpstr>
      <vt:lpstr>Boy ölçümü (0-2 yaş)</vt:lpstr>
      <vt:lpstr>Boy </vt:lpstr>
      <vt:lpstr>Slayt 29</vt:lpstr>
      <vt:lpstr>Slayt 30</vt:lpstr>
      <vt:lpstr>Slayt 31</vt:lpstr>
      <vt:lpstr>Ağırlık </vt:lpstr>
      <vt:lpstr>Ağırlık ölçümü - küçük çocuk</vt:lpstr>
      <vt:lpstr>Ağırlık ölçümü - büyük çocuk</vt:lpstr>
      <vt:lpstr>Ağırlık</vt:lpstr>
      <vt:lpstr>Ağırlık </vt:lpstr>
      <vt:lpstr>Büyüme </vt:lpstr>
      <vt:lpstr>Gelişme</vt:lpstr>
      <vt:lpstr>Gelişme</vt:lpstr>
      <vt:lpstr>Slayt 40</vt:lpstr>
      <vt:lpstr>Gelişme-alarm </vt:lpstr>
      <vt:lpstr>Ayırıcı Tanı</vt:lpstr>
      <vt:lpstr>Slayt 43</vt:lpstr>
      <vt:lpstr>Slayt 44</vt:lpstr>
      <vt:lpstr>Slayt 45</vt:lpstr>
      <vt:lpstr>Slayt 46</vt:lpstr>
      <vt:lpstr>Slayt 47</vt:lpstr>
      <vt:lpstr>Tedavi - Beslenme</vt:lpstr>
      <vt:lpstr>Slayt 49</vt:lpstr>
      <vt:lpstr>Slayt 50</vt:lpstr>
      <vt:lpstr>Slayt 51</vt:lpstr>
      <vt:lpstr>Tedavi - İlaçlar </vt:lpstr>
      <vt:lpstr>Tedavi - Sosyal Destek</vt:lpstr>
      <vt:lpstr>Sevk veya Hastaneye Yatırma Koşulları</vt:lpstr>
      <vt:lpstr>Özet</vt:lpstr>
      <vt:lpstr>Örnek 1</vt:lpstr>
      <vt:lpstr>Örnek 2</vt:lpstr>
      <vt:lpstr>Teşekkürler</vt:lpstr>
      <vt:lpstr>Kaynaklar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GELİŞME GERİLİĞİ</dc:title>
  <dc:creator>yurtseverler</dc:creator>
  <cp:lastModifiedBy>lenovo</cp:lastModifiedBy>
  <cp:revision>60</cp:revision>
  <dcterms:created xsi:type="dcterms:W3CDTF">2015-05-24T07:22:04Z</dcterms:created>
  <dcterms:modified xsi:type="dcterms:W3CDTF">2015-05-26T09:55:48Z</dcterms:modified>
</cp:coreProperties>
</file>