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79" r:id="rId15"/>
    <p:sldId id="280" r:id="rId16"/>
    <p:sldId id="278" r:id="rId17"/>
    <p:sldId id="277" r:id="rId18"/>
    <p:sldId id="276" r:id="rId19"/>
    <p:sldId id="275" r:id="rId20"/>
    <p:sldId id="274" r:id="rId21"/>
    <p:sldId id="281" r:id="rId22"/>
    <p:sldId id="273" r:id="rId23"/>
    <p:sldId id="272" r:id="rId24"/>
    <p:sldId id="269" r:id="rId25"/>
    <p:sldId id="282" r:id="rId26"/>
    <p:sldId id="283" r:id="rId27"/>
    <p:sldId id="284" r:id="rId28"/>
    <p:sldId id="292" r:id="rId29"/>
    <p:sldId id="286" r:id="rId30"/>
    <p:sldId id="287" r:id="rId31"/>
    <p:sldId id="291" r:id="rId32"/>
    <p:sldId id="288" r:id="rId33"/>
    <p:sldId id="290" r:id="rId34"/>
    <p:sldId id="302" r:id="rId35"/>
    <p:sldId id="301" r:id="rId36"/>
    <p:sldId id="300" r:id="rId37"/>
    <p:sldId id="299" r:id="rId38"/>
    <p:sldId id="298" r:id="rId39"/>
    <p:sldId id="297" r:id="rId40"/>
    <p:sldId id="296" r:id="rId41"/>
    <p:sldId id="295" r:id="rId42"/>
    <p:sldId id="294" r:id="rId43"/>
    <p:sldId id="293" r:id="rId44"/>
    <p:sldId id="303" r:id="rId45"/>
    <p:sldId id="304" r:id="rId46"/>
    <p:sldId id="305" r:id="rId47"/>
    <p:sldId id="307" r:id="rId48"/>
    <p:sldId id="289" r:id="rId49"/>
    <p:sldId id="306" r:id="rId5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8" autoAdjust="0"/>
    <p:restoredTop sz="94664" autoAdjust="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8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Alt Başlık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Veri Yer Tutucus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7AD419-AEBA-45E4-8974-F8A06C564A2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18" name="Altbilgi Yer Tutucusu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1C2D25A-767E-450D-BD1D-27AA643E2303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AD419-AEBA-45E4-8974-F8A06C564A2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C2D25A-767E-450D-BD1D-27AA643E230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27AD419-AEBA-45E4-8974-F8A06C564A2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C2D25A-767E-450D-BD1D-27AA643E230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AD419-AEBA-45E4-8974-F8A06C564A2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C2D25A-767E-450D-BD1D-27AA643E230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7AD419-AEBA-45E4-8974-F8A06C564A2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1C2D25A-767E-450D-BD1D-27AA643E2303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AD419-AEBA-45E4-8974-F8A06C564A2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C2D25A-767E-450D-BD1D-27AA643E230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AD419-AEBA-45E4-8974-F8A06C564A2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C2D25A-767E-450D-BD1D-27AA643E230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AD419-AEBA-45E4-8974-F8A06C564A2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C2D25A-767E-450D-BD1D-27AA643E230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7AD419-AEBA-45E4-8974-F8A06C564A2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C2D25A-767E-450D-BD1D-27AA643E230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AD419-AEBA-45E4-8974-F8A06C564A2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C2D25A-767E-450D-BD1D-27AA643E230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7AD419-AEBA-45E4-8974-F8A06C564A2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C2D25A-767E-450D-BD1D-27AA643E230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Resim Yer Tutucus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Başlık Yer Tutucu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Metin Yer Tutucus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Veri Yer Tutucus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27AD419-AEBA-45E4-8974-F8A06C564A2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C2D25A-767E-450D-BD1D-27AA643E2303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-180528" y="476672"/>
            <a:ext cx="8928992" cy="3139364"/>
          </a:xfrm>
        </p:spPr>
        <p:txBody>
          <a:bodyPr>
            <a:normAutofit/>
          </a:bodyPr>
          <a:lstStyle/>
          <a:p>
            <a:r>
              <a:rPr lang="tr-TR" sz="8000" dirty="0" smtClean="0"/>
              <a:t>MİGREN</a:t>
            </a:r>
            <a:endParaRPr lang="tr-TR" sz="8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47664" y="4653136"/>
            <a:ext cx="7596336" cy="1728192"/>
          </a:xfrm>
        </p:spPr>
        <p:txBody>
          <a:bodyPr/>
          <a:lstStyle/>
          <a:p>
            <a:pPr algn="l"/>
            <a:r>
              <a:rPr lang="tr-TR" sz="2400" dirty="0" smtClean="0"/>
              <a:t>             </a:t>
            </a:r>
            <a:r>
              <a:rPr lang="tr-TR" sz="2400" dirty="0" err="1" smtClean="0"/>
              <a:t>İnt.Dr.Özgür</a:t>
            </a:r>
            <a:r>
              <a:rPr lang="tr-TR" sz="2400" dirty="0" smtClean="0"/>
              <a:t> Demir</a:t>
            </a:r>
          </a:p>
          <a:p>
            <a:pPr algn="l"/>
            <a:r>
              <a:rPr lang="tr-TR" sz="2400" dirty="0"/>
              <a:t> </a:t>
            </a:r>
            <a:r>
              <a:rPr lang="tr-TR" sz="2400" dirty="0" smtClean="0"/>
              <a:t>            KTÜ Tıp Fakültesi Aile Hekimliği Anabilim Dalı</a:t>
            </a:r>
          </a:p>
          <a:p>
            <a:pPr algn="l"/>
            <a:r>
              <a:rPr lang="tr-TR" sz="2400" dirty="0"/>
              <a:t> </a:t>
            </a:r>
            <a:r>
              <a:rPr lang="tr-TR" sz="2400" dirty="0" smtClean="0"/>
              <a:t>            07.07.2017</a:t>
            </a:r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371478" cy="347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5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660688"/>
          </a:xfrm>
        </p:spPr>
        <p:txBody>
          <a:bodyPr/>
          <a:lstStyle/>
          <a:p>
            <a:r>
              <a:rPr lang="tr-TR" dirty="0" smtClean="0"/>
              <a:t>PATOFİZYOLOJİ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i="1" dirty="0" err="1"/>
              <a:t>Vasküler</a:t>
            </a:r>
            <a:r>
              <a:rPr lang="tr-TR" sz="2400" b="1" i="1" dirty="0"/>
              <a:t> Teori: </a:t>
            </a:r>
            <a:endParaRPr lang="tr-TR" sz="2400" b="1" i="1" dirty="0" smtClean="0"/>
          </a:p>
          <a:p>
            <a:r>
              <a:rPr lang="tr-TR" sz="2400" dirty="0" smtClean="0"/>
              <a:t>En </a:t>
            </a:r>
            <a:r>
              <a:rPr lang="tr-TR" sz="2400" dirty="0"/>
              <a:t>eski teoridir</a:t>
            </a:r>
            <a:r>
              <a:rPr lang="tr-TR" sz="2400" dirty="0" smtClean="0"/>
              <a:t>.</a:t>
            </a:r>
          </a:p>
          <a:p>
            <a:r>
              <a:rPr lang="tr-TR" sz="2400" dirty="0" err="1" smtClean="0"/>
              <a:t>İntrakranyel</a:t>
            </a:r>
            <a:r>
              <a:rPr lang="tr-TR" sz="2400" dirty="0" smtClean="0"/>
              <a:t> </a:t>
            </a:r>
            <a:r>
              <a:rPr lang="tr-TR" sz="2400" dirty="0"/>
              <a:t>arterlerin </a:t>
            </a:r>
            <a:r>
              <a:rPr lang="tr-TR" sz="2400" dirty="0" err="1"/>
              <a:t>vazokontrüksiyonu</a:t>
            </a:r>
            <a:r>
              <a:rPr lang="tr-TR" sz="2400" dirty="0"/>
              <a:t> sonucunda kan akımı azalır ve </a:t>
            </a:r>
            <a:r>
              <a:rPr lang="tr-TR" sz="2400" dirty="0" err="1"/>
              <a:t>aura</a:t>
            </a:r>
            <a:r>
              <a:rPr lang="tr-TR" sz="2400" dirty="0"/>
              <a:t> semptomları oluşur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Bunu </a:t>
            </a:r>
            <a:r>
              <a:rPr lang="tr-TR" sz="2400" dirty="0" err="1"/>
              <a:t>ekstrakranyel</a:t>
            </a:r>
            <a:r>
              <a:rPr lang="tr-TR" sz="2400" dirty="0"/>
              <a:t> arterlerin </a:t>
            </a:r>
            <a:r>
              <a:rPr lang="tr-TR" sz="2400" dirty="0" err="1"/>
              <a:t>vazodilatasyonu</a:t>
            </a:r>
            <a:r>
              <a:rPr lang="tr-TR" sz="2400" dirty="0"/>
              <a:t> ve </a:t>
            </a:r>
            <a:r>
              <a:rPr lang="tr-TR" sz="2400" dirty="0" err="1"/>
              <a:t>hiperemi</a:t>
            </a:r>
            <a:r>
              <a:rPr lang="tr-TR" sz="2400" dirty="0"/>
              <a:t> takip eder. Bu sırada baş ağrısı </a:t>
            </a:r>
            <a:r>
              <a:rPr lang="tr-TR" sz="2400" dirty="0" smtClean="0"/>
              <a:t>olur. </a:t>
            </a:r>
          </a:p>
          <a:p>
            <a:r>
              <a:rPr lang="tr-TR" sz="2400" dirty="0" smtClean="0"/>
              <a:t>İki </a:t>
            </a:r>
            <a:r>
              <a:rPr lang="tr-TR" sz="2400" dirty="0"/>
              <a:t>evreyi birbirinden kesin sınırlarla ayırmak mümkün değildir; fakat baş ağrısı başladığı halde </a:t>
            </a:r>
            <a:r>
              <a:rPr lang="tr-TR" sz="2400" dirty="0" err="1"/>
              <a:t>hipoperfüzyon</a:t>
            </a:r>
            <a:r>
              <a:rPr lang="tr-TR" sz="2400" dirty="0"/>
              <a:t> devam ettiği için baş ağrısının </a:t>
            </a:r>
            <a:r>
              <a:rPr lang="tr-TR" sz="2400" dirty="0" err="1"/>
              <a:t>hiperemi</a:t>
            </a:r>
            <a:r>
              <a:rPr lang="tr-TR" sz="2400" dirty="0"/>
              <a:t> ile tetiklendiği görüşü desteklenmemiştir</a:t>
            </a:r>
          </a:p>
        </p:txBody>
      </p:sp>
    </p:spTree>
    <p:extLst>
      <p:ext uri="{BB962C8B-B14F-4D97-AF65-F5344CB8AC3E}">
        <p14:creationId xmlns:p14="http://schemas.microsoft.com/office/powerpoint/2010/main" val="272654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PATOFİZYOLOJİ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i="1" dirty="0" err="1"/>
              <a:t>Nöronal</a:t>
            </a:r>
            <a:r>
              <a:rPr lang="tr-TR" sz="2400" b="1" i="1" dirty="0"/>
              <a:t> Teori: </a:t>
            </a:r>
            <a:endParaRPr lang="tr-TR" sz="2400" b="1" i="1" dirty="0" smtClean="0"/>
          </a:p>
          <a:p>
            <a:r>
              <a:rPr lang="tr-TR" sz="2400" dirty="0" smtClean="0"/>
              <a:t>Eski </a:t>
            </a:r>
            <a:r>
              <a:rPr lang="tr-TR" sz="2400" dirty="0"/>
              <a:t>bir teoridir. </a:t>
            </a:r>
            <a:endParaRPr lang="tr-TR" sz="2400" dirty="0" smtClean="0"/>
          </a:p>
          <a:p>
            <a:r>
              <a:rPr lang="tr-TR" sz="2400" dirty="0" smtClean="0"/>
              <a:t>İç </a:t>
            </a:r>
            <a:r>
              <a:rPr lang="tr-TR" sz="2400" dirty="0"/>
              <a:t>ve dış uyaranlarla </a:t>
            </a:r>
            <a:r>
              <a:rPr lang="tr-TR" sz="2400" dirty="0" err="1"/>
              <a:t>monoaminerjik</a:t>
            </a:r>
            <a:r>
              <a:rPr lang="tr-TR" sz="2400" dirty="0"/>
              <a:t> nöron aktivite artışı veya dalgalanmayı izleyerek sempatik sinir sistemi aktivitesinde artış olmasıdır. </a:t>
            </a:r>
            <a:endParaRPr lang="tr-TR" sz="2400" dirty="0" smtClean="0"/>
          </a:p>
          <a:p>
            <a:r>
              <a:rPr lang="tr-TR" sz="2400" dirty="0" smtClean="0"/>
              <a:t>5–HT </a:t>
            </a:r>
            <a:r>
              <a:rPr lang="tr-TR" sz="2400" dirty="0"/>
              <a:t>ve </a:t>
            </a:r>
            <a:r>
              <a:rPr lang="tr-TR" sz="2400" dirty="0" err="1"/>
              <a:t>katekolamin</a:t>
            </a:r>
            <a:r>
              <a:rPr lang="tr-TR" sz="2400" dirty="0"/>
              <a:t> etkisi sonucu </a:t>
            </a:r>
            <a:r>
              <a:rPr lang="tr-TR" sz="2400" dirty="0" err="1"/>
              <a:t>intrakranyel</a:t>
            </a:r>
            <a:r>
              <a:rPr lang="tr-TR" sz="2400" dirty="0"/>
              <a:t> ve </a:t>
            </a:r>
            <a:r>
              <a:rPr lang="tr-TR" sz="2400" dirty="0" err="1"/>
              <a:t>ekstrakranyel</a:t>
            </a:r>
            <a:r>
              <a:rPr lang="tr-TR" sz="2400" dirty="0"/>
              <a:t> damar yapılarında değişiklik, 5– HT1c ve/veya 5–HT2 ve 5–HT3 reseptörlerinin aktive olmasıyla steril </a:t>
            </a:r>
            <a:r>
              <a:rPr lang="tr-TR" sz="2400" dirty="0" err="1"/>
              <a:t>enflamatuvar</a:t>
            </a:r>
            <a:r>
              <a:rPr lang="tr-TR" sz="2400" dirty="0"/>
              <a:t> yanıt oluşmasıdır</a:t>
            </a:r>
          </a:p>
        </p:txBody>
      </p:sp>
    </p:spTree>
    <p:extLst>
      <p:ext uri="{BB962C8B-B14F-4D97-AF65-F5344CB8AC3E}">
        <p14:creationId xmlns:p14="http://schemas.microsoft.com/office/powerpoint/2010/main" val="319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PATOFİZYOLOJİ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1600" b="1" i="1" dirty="0" err="1"/>
              <a:t>Nörovasküler</a:t>
            </a:r>
            <a:r>
              <a:rPr lang="tr-TR" sz="1600" b="1" i="1" dirty="0"/>
              <a:t> Teori: </a:t>
            </a:r>
            <a:r>
              <a:rPr lang="tr-TR" sz="1600" dirty="0"/>
              <a:t>Genetik yatkınlık, ataklar dışındaki fizyolojik ve biyokimyasal anormallikler, atakları başlatan iç ve dış faktörler sonucu </a:t>
            </a:r>
            <a:r>
              <a:rPr lang="tr-TR" sz="1600" dirty="0" err="1"/>
              <a:t>trigeminal</a:t>
            </a:r>
            <a:r>
              <a:rPr lang="tr-TR" sz="1600" dirty="0"/>
              <a:t> </a:t>
            </a:r>
            <a:r>
              <a:rPr lang="tr-TR" sz="1600" dirty="0" err="1"/>
              <a:t>vasküler</a:t>
            </a:r>
            <a:r>
              <a:rPr lang="tr-TR" sz="1600" dirty="0"/>
              <a:t> sistemin uyarılması ve ağrının algılanmasıdır. </a:t>
            </a:r>
            <a:r>
              <a:rPr lang="tr-TR" sz="1600" dirty="0" err="1"/>
              <a:t>Patofizyolojiyi</a:t>
            </a:r>
            <a:r>
              <a:rPr lang="tr-TR" sz="1600" dirty="0"/>
              <a:t> en iyi açıklayan teoridir </a:t>
            </a:r>
            <a:r>
              <a:rPr lang="tr-TR" sz="1600" dirty="0" smtClean="0"/>
              <a:t> </a:t>
            </a:r>
            <a:r>
              <a:rPr lang="tr-TR" sz="1600" dirty="0" err="1"/>
              <a:t>Trigeminal</a:t>
            </a:r>
            <a:r>
              <a:rPr lang="tr-TR" sz="1600" dirty="0"/>
              <a:t> sinir </a:t>
            </a:r>
            <a:r>
              <a:rPr lang="tr-TR" sz="1600" dirty="0" err="1"/>
              <a:t>oftalmik</a:t>
            </a:r>
            <a:r>
              <a:rPr lang="tr-TR" sz="1600" dirty="0"/>
              <a:t> dalı aracılığı ile </a:t>
            </a:r>
            <a:r>
              <a:rPr lang="tr-TR" sz="1600" dirty="0" err="1"/>
              <a:t>pia</a:t>
            </a:r>
            <a:r>
              <a:rPr lang="tr-TR" sz="1600" dirty="0"/>
              <a:t>, </a:t>
            </a:r>
            <a:r>
              <a:rPr lang="tr-TR" sz="1600" dirty="0" err="1"/>
              <a:t>araknoid</a:t>
            </a:r>
            <a:r>
              <a:rPr lang="tr-TR" sz="1600" dirty="0"/>
              <a:t> ve dura </a:t>
            </a:r>
            <a:r>
              <a:rPr lang="tr-TR" sz="1600" dirty="0" err="1"/>
              <a:t>materdeki</a:t>
            </a:r>
            <a:r>
              <a:rPr lang="tr-TR" sz="1600" dirty="0"/>
              <a:t> damarları, </a:t>
            </a:r>
            <a:r>
              <a:rPr lang="tr-TR" sz="1600" dirty="0" err="1"/>
              <a:t>intrakranyel</a:t>
            </a:r>
            <a:r>
              <a:rPr lang="tr-TR" sz="1600" dirty="0"/>
              <a:t> damarların </a:t>
            </a:r>
            <a:r>
              <a:rPr lang="tr-TR" sz="1600" dirty="0" err="1"/>
              <a:t>proksimalini</a:t>
            </a:r>
            <a:r>
              <a:rPr lang="tr-TR" sz="1600" dirty="0"/>
              <a:t> </a:t>
            </a:r>
            <a:r>
              <a:rPr lang="tr-TR" sz="1600" dirty="0" err="1"/>
              <a:t>innerve</a:t>
            </a:r>
            <a:r>
              <a:rPr lang="tr-TR" sz="1600" dirty="0"/>
              <a:t> etmektedir. </a:t>
            </a:r>
            <a:r>
              <a:rPr lang="tr-TR" sz="1600" dirty="0" err="1"/>
              <a:t>Trigeminal</a:t>
            </a:r>
            <a:r>
              <a:rPr lang="tr-TR" sz="1600" dirty="0"/>
              <a:t> aksonların ve ağrı duyusunu taşıyan reseptörlerin damar çevresindeki yerleşimi nedeniyle </a:t>
            </a:r>
            <a:r>
              <a:rPr lang="tr-TR" sz="1600" dirty="0" err="1"/>
              <a:t>meninksler</a:t>
            </a:r>
            <a:r>
              <a:rPr lang="tr-TR" sz="1600" dirty="0"/>
              <a:t> ve büyük damarlar ağrıya duyarlı iken </a:t>
            </a:r>
            <a:r>
              <a:rPr lang="tr-TR" sz="1600" dirty="0" err="1"/>
              <a:t>trigeminal</a:t>
            </a:r>
            <a:r>
              <a:rPr lang="tr-TR" sz="1600" dirty="0"/>
              <a:t> </a:t>
            </a:r>
            <a:r>
              <a:rPr lang="tr-TR" sz="1600" dirty="0" err="1"/>
              <a:t>innervasyondan</a:t>
            </a:r>
            <a:r>
              <a:rPr lang="tr-TR" sz="1600" dirty="0"/>
              <a:t> yoksun beyin </a:t>
            </a:r>
            <a:r>
              <a:rPr lang="tr-TR" sz="1600" dirty="0" err="1"/>
              <a:t>parankiminde</a:t>
            </a:r>
            <a:r>
              <a:rPr lang="tr-TR" sz="1600" dirty="0"/>
              <a:t> ağrı duyusu bulunmamaktadır. </a:t>
            </a:r>
            <a:r>
              <a:rPr lang="tr-TR" sz="1600" dirty="0" err="1"/>
              <a:t>Trigeminal</a:t>
            </a:r>
            <a:r>
              <a:rPr lang="tr-TR" sz="1600" dirty="0"/>
              <a:t> sinirin </a:t>
            </a:r>
            <a:r>
              <a:rPr lang="tr-TR" sz="1600" dirty="0" err="1"/>
              <a:t>periferik</a:t>
            </a:r>
            <a:r>
              <a:rPr lang="tr-TR" sz="1600" dirty="0"/>
              <a:t> aksonlarının aktivasyonu ile ağrı duyusu </a:t>
            </a:r>
            <a:r>
              <a:rPr lang="tr-TR" sz="1600" dirty="0" err="1"/>
              <a:t>trigeminal</a:t>
            </a:r>
            <a:r>
              <a:rPr lang="tr-TR" sz="1600" dirty="0"/>
              <a:t> </a:t>
            </a:r>
            <a:r>
              <a:rPr lang="tr-TR" sz="1600" dirty="0" err="1"/>
              <a:t>gangliona</a:t>
            </a:r>
            <a:r>
              <a:rPr lang="tr-TR" sz="1600" dirty="0"/>
              <a:t> ve santral aksonları aracılığı ile 2. nöronlarını oluşturan C2‟den </a:t>
            </a:r>
            <a:r>
              <a:rPr lang="tr-TR" sz="1600" dirty="0" err="1"/>
              <a:t>bulbusa</a:t>
            </a:r>
            <a:r>
              <a:rPr lang="tr-TR" sz="1600" dirty="0"/>
              <a:t> dek uzanan „</a:t>
            </a:r>
            <a:r>
              <a:rPr lang="tr-TR" sz="1600" i="1" dirty="0" err="1"/>
              <a:t>trigeminal</a:t>
            </a:r>
            <a:r>
              <a:rPr lang="tr-TR" sz="1600" i="1" dirty="0"/>
              <a:t> </a:t>
            </a:r>
            <a:r>
              <a:rPr lang="tr-TR" sz="1600" i="1" dirty="0" err="1"/>
              <a:t>nucleus</a:t>
            </a:r>
            <a:r>
              <a:rPr lang="tr-TR" sz="1600" i="1" dirty="0"/>
              <a:t> </a:t>
            </a:r>
            <a:r>
              <a:rPr lang="tr-TR" sz="1600" i="1" dirty="0" err="1"/>
              <a:t>kaudalise</a:t>
            </a:r>
            <a:r>
              <a:rPr lang="tr-TR" sz="1600" i="1" dirty="0"/>
              <a:t>’ </a:t>
            </a:r>
            <a:r>
              <a:rPr lang="tr-TR" sz="1600" dirty="0"/>
              <a:t>(TNC) iletilir. </a:t>
            </a:r>
            <a:r>
              <a:rPr lang="tr-TR" sz="1600" dirty="0" err="1"/>
              <a:t>Periferik</a:t>
            </a:r>
            <a:r>
              <a:rPr lang="tr-TR" sz="1600" dirty="0"/>
              <a:t> </a:t>
            </a:r>
            <a:r>
              <a:rPr lang="tr-TR" sz="1600" dirty="0" err="1"/>
              <a:t>trigeminal</a:t>
            </a:r>
            <a:r>
              <a:rPr lang="tr-TR" sz="1600" dirty="0"/>
              <a:t> aksonların aktivasyonuyla </a:t>
            </a:r>
            <a:r>
              <a:rPr lang="tr-TR" sz="1600" dirty="0" err="1"/>
              <a:t>antidromik</a:t>
            </a:r>
            <a:r>
              <a:rPr lang="tr-TR" sz="1600" dirty="0"/>
              <a:t> </a:t>
            </a:r>
            <a:r>
              <a:rPr lang="tr-TR" sz="1600" dirty="0" err="1"/>
              <a:t>nöropeptidlerin</a:t>
            </a:r>
            <a:r>
              <a:rPr lang="tr-TR" sz="1600" dirty="0"/>
              <a:t> (CGRP, </a:t>
            </a:r>
            <a:r>
              <a:rPr lang="tr-TR" sz="1600" dirty="0" err="1"/>
              <a:t>substance</a:t>
            </a:r>
            <a:r>
              <a:rPr lang="tr-TR" sz="1600" dirty="0"/>
              <a:t> P, </a:t>
            </a:r>
            <a:r>
              <a:rPr lang="tr-TR" sz="1600" dirty="0" err="1"/>
              <a:t>nörokinin</a:t>
            </a:r>
            <a:r>
              <a:rPr lang="tr-TR" sz="1600" dirty="0"/>
              <a:t> A) </a:t>
            </a:r>
            <a:r>
              <a:rPr lang="tr-TR" sz="1600" dirty="0" err="1"/>
              <a:t>perivasküler</a:t>
            </a:r>
            <a:r>
              <a:rPr lang="tr-TR" sz="1600" dirty="0"/>
              <a:t> alana salınması ile </a:t>
            </a:r>
            <a:r>
              <a:rPr lang="tr-TR" sz="1600" dirty="0" err="1"/>
              <a:t>vazodilatasyon</a:t>
            </a:r>
            <a:r>
              <a:rPr lang="tr-TR" sz="1600" dirty="0"/>
              <a:t>, kan akımı artışı, protein </a:t>
            </a:r>
            <a:r>
              <a:rPr lang="tr-TR" sz="1600" dirty="0" err="1"/>
              <a:t>ekstravazasyonu</a:t>
            </a:r>
            <a:r>
              <a:rPr lang="tr-TR" sz="1600" dirty="0"/>
              <a:t> yani </a:t>
            </a:r>
            <a:r>
              <a:rPr lang="tr-TR" sz="1600" dirty="0" err="1"/>
              <a:t>nörojenik</a:t>
            </a:r>
            <a:r>
              <a:rPr lang="tr-TR" sz="1600" dirty="0"/>
              <a:t> </a:t>
            </a:r>
            <a:r>
              <a:rPr lang="tr-TR" sz="1600" dirty="0" err="1"/>
              <a:t>inflamasyon</a:t>
            </a:r>
            <a:r>
              <a:rPr lang="tr-TR" sz="1600" dirty="0"/>
              <a:t> olur. Bu </a:t>
            </a:r>
            <a:r>
              <a:rPr lang="tr-TR" sz="1600" dirty="0" err="1"/>
              <a:t>vazodilatasyon</a:t>
            </a:r>
            <a:r>
              <a:rPr lang="tr-TR" sz="1600" dirty="0"/>
              <a:t> ve ödem </a:t>
            </a:r>
            <a:r>
              <a:rPr lang="tr-TR" sz="1600" dirty="0" err="1"/>
              <a:t>perivasküler</a:t>
            </a:r>
            <a:r>
              <a:rPr lang="tr-TR" sz="1600" dirty="0"/>
              <a:t> </a:t>
            </a:r>
            <a:r>
              <a:rPr lang="tr-TR" sz="1600" dirty="0" err="1"/>
              <a:t>trigeminal</a:t>
            </a:r>
            <a:r>
              <a:rPr lang="tr-TR" sz="1600" dirty="0"/>
              <a:t> aksonların daha fazla uyarılmasına, beyin sapındaki </a:t>
            </a:r>
            <a:r>
              <a:rPr lang="tr-TR" sz="1600" dirty="0" err="1"/>
              <a:t>trigeminal</a:t>
            </a:r>
            <a:r>
              <a:rPr lang="tr-TR" sz="1600" dirty="0"/>
              <a:t> </a:t>
            </a:r>
            <a:r>
              <a:rPr lang="tr-TR" sz="1600" dirty="0" err="1"/>
              <a:t>nukleusta</a:t>
            </a:r>
            <a:r>
              <a:rPr lang="tr-TR" sz="1600" dirty="0"/>
              <a:t> </a:t>
            </a:r>
            <a:r>
              <a:rPr lang="tr-TR" sz="1600" i="1" dirty="0" err="1"/>
              <a:t>cfos</a:t>
            </a:r>
            <a:r>
              <a:rPr lang="tr-TR" sz="1600" i="1" dirty="0"/>
              <a:t> </a:t>
            </a:r>
            <a:r>
              <a:rPr lang="tr-TR" sz="1600" dirty="0"/>
              <a:t>ekspresyonunun artmasına yol açarak daha fazla ağrıya yol açmaktadır </a:t>
            </a:r>
            <a:r>
              <a:rPr lang="tr-TR" sz="1600" dirty="0" smtClean="0"/>
              <a:t>. </a:t>
            </a:r>
            <a:r>
              <a:rPr lang="tr-TR" sz="1600" dirty="0" err="1"/>
              <a:t>TNC‟den</a:t>
            </a:r>
            <a:r>
              <a:rPr lang="tr-TR" sz="1600" dirty="0"/>
              <a:t> ön beyin bölgelerine iletilmesi sırasında </a:t>
            </a:r>
            <a:r>
              <a:rPr lang="tr-TR" sz="1600" dirty="0" err="1"/>
              <a:t>süperior</a:t>
            </a:r>
            <a:r>
              <a:rPr lang="tr-TR" sz="1600" dirty="0"/>
              <a:t> </a:t>
            </a:r>
            <a:r>
              <a:rPr lang="tr-TR" sz="1600" dirty="0" err="1"/>
              <a:t>salivator</a:t>
            </a:r>
            <a:r>
              <a:rPr lang="tr-TR" sz="1600" dirty="0"/>
              <a:t> </a:t>
            </a:r>
            <a:r>
              <a:rPr lang="tr-TR" sz="1600" dirty="0" err="1"/>
              <a:t>nukleus</a:t>
            </a:r>
            <a:r>
              <a:rPr lang="tr-TR" sz="1600" dirty="0"/>
              <a:t> uyarılmakta, </a:t>
            </a:r>
            <a:r>
              <a:rPr lang="tr-TR" sz="1600" dirty="0" err="1"/>
              <a:t>pterigopalatin</a:t>
            </a:r>
            <a:r>
              <a:rPr lang="tr-TR" sz="1600" dirty="0"/>
              <a:t> ve </a:t>
            </a:r>
            <a:r>
              <a:rPr lang="tr-TR" sz="1600" dirty="0" err="1"/>
              <a:t>otik</a:t>
            </a:r>
            <a:r>
              <a:rPr lang="tr-TR" sz="1600" dirty="0"/>
              <a:t> </a:t>
            </a:r>
            <a:r>
              <a:rPr lang="tr-TR" sz="1600" dirty="0" err="1"/>
              <a:t>ganglia</a:t>
            </a:r>
            <a:r>
              <a:rPr lang="tr-TR" sz="1600" dirty="0"/>
              <a:t> aracılığı ile parasempatik aktivasyona (NO   ve  VIP  salınımı),  bu   yolla  da   </a:t>
            </a:r>
            <a:r>
              <a:rPr lang="tr-TR" sz="1600" dirty="0" err="1"/>
              <a:t>vazodilatasyona</a:t>
            </a:r>
            <a:r>
              <a:rPr lang="tr-TR" sz="1600" dirty="0"/>
              <a:t>   neden olmaktadır</a:t>
            </a:r>
          </a:p>
        </p:txBody>
      </p:sp>
    </p:spTree>
    <p:extLst>
      <p:ext uri="{BB962C8B-B14F-4D97-AF65-F5344CB8AC3E}">
        <p14:creationId xmlns:p14="http://schemas.microsoft.com/office/powerpoint/2010/main" val="21155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6688" cy="1143000"/>
          </a:xfrm>
        </p:spPr>
        <p:txBody>
          <a:bodyPr/>
          <a:lstStyle/>
          <a:p>
            <a:r>
              <a:rPr lang="tr-TR" dirty="0" smtClean="0"/>
              <a:t>         NÖROVASKÜLER TEORİ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844824"/>
            <a:ext cx="6480719" cy="432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7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MİGREN ATAĞI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400" dirty="0" smtClean="0"/>
              <a:t>Migren atağı, </a:t>
            </a:r>
            <a:endParaRPr lang="tr-TR" sz="2400" dirty="0" smtClean="0"/>
          </a:p>
          <a:p>
            <a:pPr lvl="2"/>
            <a:r>
              <a:rPr lang="tr-TR" sz="2400" dirty="0" smtClean="0"/>
              <a:t>Baş ağrısından saatler veya günler öncesinde ortaya çıkan </a:t>
            </a:r>
            <a:r>
              <a:rPr lang="tr-TR" sz="2400" i="1" dirty="0" err="1" smtClean="0"/>
              <a:t>prodrom</a:t>
            </a:r>
            <a:r>
              <a:rPr lang="tr-TR" sz="2400" i="1" dirty="0" smtClean="0"/>
              <a:t> evresi</a:t>
            </a:r>
            <a:r>
              <a:rPr lang="tr-TR" sz="2400" dirty="0" smtClean="0"/>
              <a:t>, </a:t>
            </a:r>
          </a:p>
          <a:p>
            <a:pPr lvl="2"/>
            <a:r>
              <a:rPr lang="tr-TR" sz="2400" dirty="0" smtClean="0"/>
              <a:t>Baş ağrısının hemen öncesinde oluşan </a:t>
            </a:r>
            <a:r>
              <a:rPr lang="tr-TR" sz="2400" i="1" dirty="0" err="1" smtClean="0"/>
              <a:t>aura</a:t>
            </a:r>
            <a:r>
              <a:rPr lang="tr-TR" sz="2400" i="1" dirty="0" smtClean="0"/>
              <a:t> evresi</a:t>
            </a:r>
            <a:r>
              <a:rPr lang="tr-TR" sz="2400" dirty="0" smtClean="0"/>
              <a:t>, </a:t>
            </a:r>
          </a:p>
          <a:p>
            <a:pPr lvl="2"/>
            <a:r>
              <a:rPr lang="tr-TR" sz="2400" i="1" dirty="0" smtClean="0"/>
              <a:t>Baş ağrısı evresi </a:t>
            </a:r>
            <a:endParaRPr lang="tr-TR" sz="2400" dirty="0" smtClean="0"/>
          </a:p>
          <a:p>
            <a:pPr lvl="2"/>
            <a:r>
              <a:rPr lang="tr-TR" sz="2400" i="1" dirty="0" smtClean="0"/>
              <a:t>Baş ağrısının düzelme evresi</a:t>
            </a:r>
          </a:p>
          <a:p>
            <a:pPr lvl="3"/>
            <a:r>
              <a:rPr lang="tr-TR" sz="2400" dirty="0" smtClean="0"/>
              <a:t>Dört bölüme ayrılabilir.  Migren tanısı için zorunlu olarak bulunması gereken bir evre bulunmamaktadır.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102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400" b="1" dirty="0" smtClean="0"/>
              <a:t>1.</a:t>
            </a:r>
            <a:r>
              <a:rPr lang="tr-TR" sz="2400" dirty="0" smtClean="0"/>
              <a:t>  </a:t>
            </a:r>
            <a:r>
              <a:rPr lang="tr-TR" sz="2400" b="1" dirty="0" smtClean="0"/>
              <a:t>Öncü Fenomenler (</a:t>
            </a:r>
            <a:r>
              <a:rPr lang="tr-TR" sz="2400" b="1" dirty="0" err="1" smtClean="0"/>
              <a:t>Prodrom</a:t>
            </a:r>
            <a:r>
              <a:rPr lang="tr-TR" sz="2400" b="1" dirty="0" smtClean="0"/>
              <a:t>) Evresi: </a:t>
            </a:r>
            <a:r>
              <a:rPr lang="tr-TR" sz="2400" dirty="0" smtClean="0"/>
              <a:t> </a:t>
            </a:r>
          </a:p>
          <a:p>
            <a:pPr lvl="1">
              <a:lnSpc>
                <a:spcPct val="90000"/>
              </a:lnSpc>
            </a:pPr>
            <a:r>
              <a:rPr lang="tr-TR" sz="2400" dirty="0" smtClean="0"/>
              <a:t>Baş ağrısından önceki saatler veya günler içerisinde öncü fenomenler görülür. </a:t>
            </a:r>
          </a:p>
          <a:p>
            <a:pPr lvl="1">
              <a:lnSpc>
                <a:spcPct val="90000"/>
              </a:lnSpc>
            </a:pPr>
            <a:r>
              <a:rPr lang="tr-TR" sz="2400" dirty="0" smtClean="0"/>
              <a:t>Hastalar çoğunlukla </a:t>
            </a:r>
            <a:r>
              <a:rPr lang="tr-TR" sz="2400" dirty="0" err="1" smtClean="0"/>
              <a:t>duygudurumlarında</a:t>
            </a:r>
            <a:r>
              <a:rPr lang="tr-TR" sz="2400" dirty="0" smtClean="0"/>
              <a:t> ya da davranışlarında aniden ortaya çıkan psikolojik, nöroloji, </a:t>
            </a:r>
            <a:r>
              <a:rPr lang="tr-TR" sz="2400" dirty="0" err="1" smtClean="0"/>
              <a:t>otonomik</a:t>
            </a:r>
            <a:r>
              <a:rPr lang="tr-TR" sz="2400" dirty="0" smtClean="0"/>
              <a:t> veya bünyesel özellikler gösteren tipik değişikliklerden yakınırlar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62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 smtClean="0"/>
              <a:t> 1.</a:t>
            </a:r>
            <a:r>
              <a:rPr lang="tr-TR" sz="2800" dirty="0" smtClean="0"/>
              <a:t>  </a:t>
            </a:r>
            <a:r>
              <a:rPr lang="tr-TR" sz="2800" b="1" dirty="0" smtClean="0"/>
              <a:t>Öncü Fenomenler (</a:t>
            </a:r>
            <a:r>
              <a:rPr lang="tr-TR" sz="2800" b="1" dirty="0" err="1" smtClean="0"/>
              <a:t>Prodrom</a:t>
            </a:r>
            <a:r>
              <a:rPr lang="tr-TR" sz="2800" b="1" dirty="0" smtClean="0"/>
              <a:t>) Evresi:</a:t>
            </a:r>
            <a:endParaRPr lang="tr-TR" sz="2800" dirty="0" smtClean="0"/>
          </a:p>
          <a:p>
            <a:pPr lvl="1"/>
            <a:r>
              <a:rPr lang="tr-TR" sz="2400" dirty="0" smtClean="0"/>
              <a:t>Bazı hastalar ise baş ağrısının geleceğini hissedebilir, ancak bunu tam olarak tanımlayamazlar. </a:t>
            </a:r>
          </a:p>
          <a:p>
            <a:pPr lvl="1"/>
            <a:r>
              <a:rPr lang="tr-TR" sz="2400" dirty="0" smtClean="0"/>
              <a:t>Bu belirtiler hastadan hastaya çeşitlilik gösterir ancak spesifik bir hastada oldukça tutarlıdır.</a:t>
            </a:r>
          </a:p>
          <a:p>
            <a:pPr lvl="1"/>
            <a:r>
              <a:rPr lang="tr-TR" sz="2400" dirty="0" smtClean="0"/>
              <a:t>Depresyon, kognitif işlev bozukluğu ve bazı yiyeceklere istek hali gibi belirtiler görülür.  En sık görünen öncü belirtiler yorgunluk-bitkinlik hissi, konsantrasyon güçlüğü, ense sertliğidir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50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 smtClean="0"/>
              <a:t> 2.</a:t>
            </a:r>
            <a:r>
              <a:rPr lang="tr-TR" sz="2800" dirty="0" smtClean="0"/>
              <a:t>  </a:t>
            </a:r>
            <a:r>
              <a:rPr lang="tr-TR" sz="2800" b="1" dirty="0" err="1" smtClean="0"/>
              <a:t>Aura</a:t>
            </a:r>
            <a:r>
              <a:rPr lang="tr-TR" sz="2800" b="1" dirty="0" smtClean="0"/>
              <a:t> Evresi:</a:t>
            </a:r>
            <a:r>
              <a:rPr lang="tr-TR" sz="2800" dirty="0" smtClean="0"/>
              <a:t>  </a:t>
            </a:r>
          </a:p>
          <a:p>
            <a:pPr lvl="1"/>
            <a:r>
              <a:rPr lang="tr-TR" sz="2400" dirty="0" smtClean="0"/>
              <a:t>Migren </a:t>
            </a:r>
            <a:r>
              <a:rPr lang="tr-TR" sz="2400" dirty="0" err="1" smtClean="0"/>
              <a:t>aurası</a:t>
            </a:r>
            <a:r>
              <a:rPr lang="tr-TR" sz="2400" dirty="0" smtClean="0"/>
              <a:t>, migren atağının öncesinde, atakla beraber veya ender olarak atak sonrasında görülen </a:t>
            </a:r>
            <a:r>
              <a:rPr lang="tr-TR" sz="2400" dirty="0" err="1" smtClean="0"/>
              <a:t>fokal</a:t>
            </a:r>
            <a:r>
              <a:rPr lang="tr-TR" sz="2400" dirty="0" smtClean="0"/>
              <a:t> nörolojik belirtilerin karışımıdır.  </a:t>
            </a:r>
          </a:p>
          <a:p>
            <a:pPr lvl="1"/>
            <a:r>
              <a:rPr lang="tr-TR" sz="2400" dirty="0" smtClean="0"/>
              <a:t>Bu belirtiler genellikle 5 ila 20 dakika içinde gelişir ve çoğunlukla 60 dakikadan kısa sürer.  Baş ağrısı sıklıkla </a:t>
            </a:r>
            <a:r>
              <a:rPr lang="tr-TR" sz="2400" dirty="0" err="1" smtClean="0"/>
              <a:t>auranın</a:t>
            </a:r>
            <a:r>
              <a:rPr lang="tr-TR" sz="2400" dirty="0" smtClean="0"/>
              <a:t> bitiminden sonraki 60 dakika içinde ortaya çıksa da bazı durumlarda birkaç saat gecikebilir ya da hiç ortaya çıkmaz.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398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sz="2400" dirty="0" smtClean="0"/>
              <a:t> </a:t>
            </a:r>
            <a:r>
              <a:rPr lang="tr-TR" sz="2400" b="1" dirty="0" smtClean="0"/>
              <a:t>2.</a:t>
            </a:r>
            <a:r>
              <a:rPr lang="tr-TR" sz="2400" dirty="0" smtClean="0"/>
              <a:t>  </a:t>
            </a:r>
            <a:r>
              <a:rPr lang="tr-TR" sz="2400" b="1" dirty="0" err="1" smtClean="0"/>
              <a:t>Aura</a:t>
            </a:r>
            <a:r>
              <a:rPr lang="tr-TR" sz="2400" b="1" dirty="0" smtClean="0"/>
              <a:t> Evresi:</a:t>
            </a:r>
            <a:endParaRPr lang="tr-TR" sz="2400" dirty="0" smtClean="0"/>
          </a:p>
          <a:p>
            <a:pPr lvl="1">
              <a:lnSpc>
                <a:spcPct val="90000"/>
              </a:lnSpc>
            </a:pPr>
            <a:r>
              <a:rPr lang="tr-TR" sz="2400" dirty="0" smtClean="0"/>
              <a:t>Görme dışı bozukluklar arasında vücut kısımlarını algılamada ve kullanmada bozukluklar, konuşma ve dil bozuklukları, karmaşık rüya veya kabus hali, trans ya da </a:t>
            </a:r>
            <a:r>
              <a:rPr lang="tr-TR" sz="2400" dirty="0" err="1" smtClean="0"/>
              <a:t>deliryum</a:t>
            </a:r>
            <a:r>
              <a:rPr lang="tr-TR" sz="2400" dirty="0" smtClean="0"/>
              <a:t> hali gibi durumlar yer alabilir. </a:t>
            </a:r>
          </a:p>
          <a:p>
            <a:pPr lvl="1">
              <a:lnSpc>
                <a:spcPct val="90000"/>
              </a:lnSpc>
            </a:pPr>
            <a:r>
              <a:rPr lang="tr-TR" sz="2400" dirty="0" smtClean="0"/>
              <a:t>En sık görülen ikinci </a:t>
            </a:r>
            <a:r>
              <a:rPr lang="tr-TR" sz="2400" dirty="0" err="1" smtClean="0"/>
              <a:t>aura</a:t>
            </a:r>
            <a:r>
              <a:rPr lang="tr-TR" sz="2400" dirty="0" smtClean="0"/>
              <a:t> şekli olan uyuşmalarda uyuşukluk elde başlar, kola yayılır ve ardından yüze geçerek dudaklar ve dili etkiler; ender olarak bacaklara da etki eder.  Migren </a:t>
            </a:r>
            <a:r>
              <a:rPr lang="tr-TR" sz="2400" dirty="0" smtClean="0">
                <a:latin typeface="Arial" charset="0"/>
              </a:rPr>
              <a:t>has</a:t>
            </a:r>
            <a:r>
              <a:rPr lang="tr-TR" sz="2400" dirty="0" smtClean="0"/>
              <a:t>talarının yarısında uyuşmalar iki yanlı başlar veya sonradan iki taraflı hale </a:t>
            </a:r>
            <a:r>
              <a:rPr lang="tr-TR" sz="2400" dirty="0" err="1" smtClean="0"/>
              <a:t>gerlir</a:t>
            </a:r>
            <a:r>
              <a:rPr lang="tr-TR" sz="2400" dirty="0" smtClean="0"/>
              <a:t>.  İşitsel </a:t>
            </a:r>
            <a:r>
              <a:rPr lang="tr-TR" sz="2400" dirty="0" err="1" smtClean="0"/>
              <a:t>auralar</a:t>
            </a:r>
            <a:r>
              <a:rPr lang="tr-TR" sz="2400" dirty="0" smtClean="0"/>
              <a:t> nadiren tek başına görülür, daha çok görsel bir </a:t>
            </a:r>
            <a:r>
              <a:rPr lang="tr-TR" sz="2400" dirty="0" err="1" smtClean="0"/>
              <a:t>aurayı</a:t>
            </a:r>
            <a:r>
              <a:rPr lang="tr-TR" sz="2400" dirty="0" smtClean="0"/>
              <a:t> takiben ortaya çıkar.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69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400" b="1" dirty="0" smtClean="0"/>
              <a:t> 3.</a:t>
            </a:r>
            <a:r>
              <a:rPr lang="tr-TR" sz="2400" dirty="0" smtClean="0"/>
              <a:t>  </a:t>
            </a:r>
            <a:r>
              <a:rPr lang="tr-TR" sz="2400" b="1" dirty="0" smtClean="0"/>
              <a:t>Baş Ağrısı Evresi: </a:t>
            </a:r>
            <a:r>
              <a:rPr lang="tr-TR" sz="2400" dirty="0" smtClean="0"/>
              <a:t> </a:t>
            </a:r>
          </a:p>
          <a:p>
            <a:pPr lvl="1">
              <a:lnSpc>
                <a:spcPct val="90000"/>
              </a:lnSpc>
            </a:pPr>
            <a:r>
              <a:rPr lang="tr-TR" sz="2400" dirty="0" smtClean="0"/>
              <a:t>Migrende tipik baş ağrısı tek taraflı, zonklayıcı, orta-ağır şiddette olup fiziksel aktivite ile şiddetlenir.  Migren tanısı koymak için bunların hepsi birlikte gerekmez.  </a:t>
            </a:r>
          </a:p>
          <a:p>
            <a:pPr lvl="1">
              <a:lnSpc>
                <a:spcPct val="90000"/>
              </a:lnSpc>
            </a:pPr>
            <a:r>
              <a:rPr lang="tr-TR" sz="2400" dirty="0" smtClean="0"/>
              <a:t>Ağrı, başlangıcından itibaren iki taraflı olabilir ya da tek taraflı başladıktan sonra diğer tarafa yayılabilir. </a:t>
            </a:r>
            <a:r>
              <a:rPr lang="tr-TR" sz="2100" dirty="0" smtClean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49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tr-TR" dirty="0" smtClean="0"/>
              <a:t>                 SUNUM PLANI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tr-TR" dirty="0" smtClean="0"/>
              <a:t>AMAÇ</a:t>
            </a:r>
          </a:p>
          <a:p>
            <a:r>
              <a:rPr lang="tr-TR" dirty="0" smtClean="0"/>
              <a:t>ÖĞRENİM HEDEFLERİ</a:t>
            </a:r>
          </a:p>
          <a:p>
            <a:r>
              <a:rPr lang="tr-TR" dirty="0" smtClean="0"/>
              <a:t>TANIM</a:t>
            </a:r>
          </a:p>
          <a:p>
            <a:r>
              <a:rPr lang="tr-TR" dirty="0" smtClean="0"/>
              <a:t>TARİHÇE</a:t>
            </a:r>
          </a:p>
          <a:p>
            <a:r>
              <a:rPr lang="tr-TR" dirty="0" smtClean="0"/>
              <a:t>EPİDEMİYOLOJİ</a:t>
            </a:r>
          </a:p>
          <a:p>
            <a:r>
              <a:rPr lang="tr-TR" dirty="0" smtClean="0"/>
              <a:t>PATOFİZYOLOJİ</a:t>
            </a:r>
          </a:p>
          <a:p>
            <a:r>
              <a:rPr lang="tr-TR" dirty="0" smtClean="0"/>
              <a:t>SINIFLANDIRMA</a:t>
            </a:r>
          </a:p>
          <a:p>
            <a:r>
              <a:rPr lang="tr-TR" dirty="0" smtClean="0"/>
              <a:t>TEDAVİ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97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buFont typeface="Wingdings 2"/>
              <a:buChar char=""/>
              <a:defRPr/>
            </a:pPr>
            <a:r>
              <a:rPr lang="tr-TR" sz="2400" b="1" dirty="0"/>
              <a:t>3.</a:t>
            </a:r>
            <a:r>
              <a:rPr lang="tr-TR" sz="2400" dirty="0"/>
              <a:t>  </a:t>
            </a:r>
            <a:r>
              <a:rPr lang="tr-TR" sz="2400" b="1" dirty="0"/>
              <a:t>Baş Ağrısı Evresi:</a:t>
            </a:r>
          </a:p>
          <a:p>
            <a:pPr marL="521208" lvl="1">
              <a:buClr>
                <a:schemeClr val="accent4"/>
              </a:buClr>
              <a:buFont typeface="Wingdings 2"/>
              <a:buChar char=""/>
              <a:defRPr/>
            </a:pPr>
            <a:r>
              <a:rPr lang="tr-TR" sz="2400" dirty="0">
                <a:solidFill>
                  <a:schemeClr val="tx1">
                    <a:tint val="85000"/>
                  </a:schemeClr>
                </a:solidFill>
              </a:rPr>
              <a:t>Ağrı gündüz veya gece her zaman ortaya çıkabilse de en sık olarak sabah 05:00 ile öğlen 12:00 arasında başlar.   Başlangıçtan sonraki 2 - 12 saat içinde maksimum şiddete ulaşarak atağa dönüşür, bundan sonra da yavaşça azalarak geçer.  Tedavi edilmemiş bir migren atağının ortalama süresi 24 saattir.  Erişkinlerde 4 - 72 saat arasında, çocuklarda ise 1 - 48 saat arasında değişkenlik gösterebilir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6799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dirty="0" smtClean="0"/>
              <a:t>3.</a:t>
            </a:r>
            <a:r>
              <a:rPr lang="tr-TR" sz="2400" dirty="0" smtClean="0"/>
              <a:t>  </a:t>
            </a:r>
            <a:r>
              <a:rPr lang="tr-TR" sz="2400" b="1" dirty="0" smtClean="0"/>
              <a:t>Baş Ağrısı Evresi:</a:t>
            </a:r>
            <a:endParaRPr lang="tr-TR" sz="2400" dirty="0" smtClean="0"/>
          </a:p>
          <a:p>
            <a:pPr lvl="1"/>
            <a:r>
              <a:rPr lang="tr-TR" sz="2400" dirty="0" smtClean="0"/>
              <a:t> Baş ağrısının şiddeti büyük farklılıklar gösterse de ortalama olarak 0 ila 10 arası şiddet değerlendirmesinde 7 - 8 arasındadır. </a:t>
            </a:r>
          </a:p>
          <a:p>
            <a:pPr lvl="1"/>
            <a:r>
              <a:rPr lang="tr-TR" sz="2400" dirty="0" smtClean="0"/>
              <a:t> Çoğunlukla hastalarca zonklayıcı şekilde görülür ancak bu, başka baş ağrısı tiplerinde de görülebilir.  Fiziksel aktivite veya başın basit hareketleriyle bile şiddetlenir.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37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b="1" dirty="0" smtClean="0"/>
              <a:t>3.</a:t>
            </a:r>
            <a:r>
              <a:rPr lang="tr-TR" sz="2400" dirty="0" smtClean="0"/>
              <a:t>  </a:t>
            </a:r>
            <a:r>
              <a:rPr lang="tr-TR" sz="2400" b="1" dirty="0" smtClean="0"/>
              <a:t>Baş Ağrısı Evresi:</a:t>
            </a:r>
            <a:endParaRPr lang="tr-TR" sz="2400" dirty="0" smtClean="0"/>
          </a:p>
          <a:p>
            <a:pPr lvl="1"/>
            <a:r>
              <a:rPr lang="tr-TR" sz="2400" dirty="0" smtClean="0"/>
              <a:t> Migren ağrısı her zaman başka özelliklerle birlikte bulunur. </a:t>
            </a:r>
          </a:p>
          <a:p>
            <a:pPr lvl="2"/>
            <a:r>
              <a:rPr lang="tr-TR" sz="2400" dirty="0" smtClean="0"/>
              <a:t> </a:t>
            </a:r>
            <a:r>
              <a:rPr lang="tr-TR" sz="2400" dirty="0" err="1" smtClean="0"/>
              <a:t>Anoreksi</a:t>
            </a:r>
            <a:r>
              <a:rPr lang="tr-TR" sz="2400" dirty="0" smtClean="0"/>
              <a:t> sıkça görünse de bazı yiyeceklere (</a:t>
            </a:r>
            <a:r>
              <a:rPr lang="tr-TR" sz="2400" dirty="0" err="1" smtClean="0"/>
              <a:t>örn</a:t>
            </a:r>
            <a:r>
              <a:rPr lang="tr-TR" sz="2400" dirty="0" smtClean="0"/>
              <a:t>: çikolata) istek hali de olabilir.  </a:t>
            </a:r>
          </a:p>
          <a:p>
            <a:pPr lvl="2"/>
            <a:r>
              <a:rPr lang="tr-TR" sz="2400" dirty="0" smtClean="0"/>
              <a:t>Hastaların tamamına yakınında (%90 gibi) bulantı olur, buna karşılık bunların 1/3'ünde kusma meydana gelir.  </a:t>
            </a:r>
          </a:p>
          <a:p>
            <a:pPr lvl="2"/>
            <a:r>
              <a:rPr lang="tr-TR" sz="2400" dirty="0" smtClean="0"/>
              <a:t>Yine hastaların çoğunda </a:t>
            </a:r>
            <a:r>
              <a:rPr lang="tr-TR" sz="2400" dirty="0" err="1" smtClean="0"/>
              <a:t>fotofobi</a:t>
            </a:r>
            <a:r>
              <a:rPr lang="tr-TR" sz="2400" dirty="0" smtClean="0"/>
              <a:t> (ışıktan korkma), </a:t>
            </a:r>
            <a:r>
              <a:rPr lang="tr-TR" sz="2400" dirty="0" err="1" smtClean="0"/>
              <a:t>fonofobi</a:t>
            </a:r>
            <a:r>
              <a:rPr lang="tr-TR" sz="2400" dirty="0" smtClean="0"/>
              <a:t> (sese karşı hassasiyet), </a:t>
            </a:r>
            <a:r>
              <a:rPr lang="tr-TR" sz="2400" dirty="0" err="1" smtClean="0"/>
              <a:t>osmofobi</a:t>
            </a:r>
            <a:r>
              <a:rPr lang="tr-TR" sz="2400" dirty="0" smtClean="0"/>
              <a:t> (kokulardan rahatsızlık) gibi, duyularda belirgin duyarlılaşma ortaya çıkar,</a:t>
            </a:r>
          </a:p>
          <a:p>
            <a:pPr lvl="2"/>
            <a:r>
              <a:rPr lang="tr-TR" sz="2400" dirty="0" smtClean="0"/>
              <a:t> Hasta karanlık ve sessiz bir oda arar.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00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dirty="0" smtClean="0"/>
              <a:t>4.</a:t>
            </a:r>
            <a:r>
              <a:rPr lang="tr-TR" sz="2400" dirty="0" smtClean="0"/>
              <a:t>  </a:t>
            </a:r>
            <a:r>
              <a:rPr lang="tr-TR" sz="2400" b="1" dirty="0" smtClean="0"/>
              <a:t>Düzelme Evresi:</a:t>
            </a:r>
            <a:r>
              <a:rPr lang="tr-TR" sz="2400" dirty="0" smtClean="0"/>
              <a:t> </a:t>
            </a:r>
          </a:p>
          <a:p>
            <a:pPr lvl="1"/>
            <a:r>
              <a:rPr lang="tr-TR" sz="2400" dirty="0" smtClean="0"/>
              <a:t> Ağrı giderek azalır ve kaybolur. </a:t>
            </a:r>
          </a:p>
          <a:p>
            <a:pPr lvl="1"/>
            <a:r>
              <a:rPr lang="tr-TR" sz="2400" dirty="0" smtClean="0"/>
              <a:t> Hasta kendini yorgun huzursuz ve kayıtsız hissedebilir, konsantrasyon azalması, kafa derisinde hassasiyet, </a:t>
            </a:r>
            <a:r>
              <a:rPr lang="tr-TR" sz="2400" dirty="0" err="1" smtClean="0"/>
              <a:t>duygudurum</a:t>
            </a:r>
            <a:r>
              <a:rPr lang="tr-TR" sz="2400" dirty="0" smtClean="0"/>
              <a:t> değişiklikleri görülebilir. </a:t>
            </a:r>
          </a:p>
          <a:p>
            <a:pPr lvl="1"/>
            <a:r>
              <a:rPr lang="tr-TR" sz="2400" dirty="0" smtClean="0"/>
              <a:t> Buna karşın, bazı hastalar ise kendini aşırı derecede iyi ve yenilenmiş hissedebilir; bazıları ise depresif ve hasta gibi hissedebilir.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55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ALT GRUPLAR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AURASIZ MİGREN </a:t>
            </a:r>
          </a:p>
          <a:p>
            <a:r>
              <a:rPr lang="tr-TR" sz="2400" dirty="0" smtClean="0"/>
              <a:t>AURALI MİGREN </a:t>
            </a:r>
          </a:p>
          <a:p>
            <a:r>
              <a:rPr lang="tr-TR" sz="2400" dirty="0" smtClean="0"/>
              <a:t>ÇOCUKLUK ÇAĞI PERİYODİK SENDROMLARI</a:t>
            </a:r>
          </a:p>
          <a:p>
            <a:r>
              <a:rPr lang="tr-TR" sz="2400" dirty="0" smtClean="0"/>
              <a:t>RETİNAL MİGREN</a:t>
            </a:r>
          </a:p>
          <a:p>
            <a:r>
              <a:rPr lang="tr-TR" sz="2400" dirty="0" smtClean="0"/>
              <a:t>MİGREN KOMPLİKASYONLARI</a:t>
            </a:r>
          </a:p>
          <a:p>
            <a:r>
              <a:rPr lang="tr-TR" sz="2400" dirty="0" smtClean="0"/>
              <a:t>OLASI MİGREN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24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tr-TR" dirty="0" smtClean="0"/>
              <a:t>           AURASIZ MİGREN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02" y="1700808"/>
            <a:ext cx="54006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4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720080"/>
          </a:xfrm>
        </p:spPr>
        <p:txBody>
          <a:bodyPr/>
          <a:lstStyle/>
          <a:p>
            <a:r>
              <a:rPr lang="tr-TR" dirty="0" smtClean="0"/>
              <a:t>            </a:t>
            </a:r>
            <a:r>
              <a:rPr lang="tr-TR" dirty="0" err="1" smtClean="0"/>
              <a:t>AuralI</a:t>
            </a:r>
            <a:r>
              <a:rPr lang="tr-TR" dirty="0" smtClean="0"/>
              <a:t>  migren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768" y="982710"/>
            <a:ext cx="37338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</a:t>
            </a:r>
            <a:r>
              <a:rPr lang="tr-TR" dirty="0" err="1" smtClean="0"/>
              <a:t>Aurali</a:t>
            </a:r>
            <a:r>
              <a:rPr lang="tr-TR" dirty="0" smtClean="0"/>
              <a:t> migren tipleri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Migren </a:t>
            </a:r>
            <a:r>
              <a:rPr lang="sv-SE" dirty="0"/>
              <a:t>Baş Ağrılı Tipik Aura </a:t>
            </a:r>
          </a:p>
          <a:p>
            <a:r>
              <a:rPr lang="tr-TR" dirty="0" err="1" smtClean="0"/>
              <a:t>Non</a:t>
            </a:r>
            <a:r>
              <a:rPr lang="tr-TR" dirty="0" smtClean="0"/>
              <a:t>-migren </a:t>
            </a:r>
            <a:r>
              <a:rPr lang="tr-TR" dirty="0"/>
              <a:t>Baş Ağrılı Tipik </a:t>
            </a:r>
            <a:r>
              <a:rPr lang="tr-TR" dirty="0" err="1"/>
              <a:t>Aura</a:t>
            </a:r>
            <a:r>
              <a:rPr lang="tr-TR" dirty="0"/>
              <a:t> </a:t>
            </a:r>
          </a:p>
          <a:p>
            <a:r>
              <a:rPr lang="tr-TR" dirty="0" smtClean="0"/>
              <a:t>Baş </a:t>
            </a:r>
            <a:r>
              <a:rPr lang="tr-TR" dirty="0"/>
              <a:t>Ağrısız Tipik </a:t>
            </a:r>
            <a:r>
              <a:rPr lang="tr-TR" dirty="0" err="1"/>
              <a:t>Aura</a:t>
            </a:r>
            <a:r>
              <a:rPr lang="tr-TR" dirty="0"/>
              <a:t> </a:t>
            </a:r>
          </a:p>
          <a:p>
            <a:r>
              <a:rPr lang="tr-TR" dirty="0" err="1" smtClean="0"/>
              <a:t>Familyal</a:t>
            </a:r>
            <a:r>
              <a:rPr lang="tr-TR" dirty="0" smtClean="0"/>
              <a:t> </a:t>
            </a:r>
            <a:r>
              <a:rPr lang="tr-TR" dirty="0" err="1"/>
              <a:t>Hemiplejik</a:t>
            </a:r>
            <a:r>
              <a:rPr lang="tr-TR" dirty="0"/>
              <a:t> Migren </a:t>
            </a:r>
          </a:p>
          <a:p>
            <a:r>
              <a:rPr lang="tr-TR" dirty="0" err="1" smtClean="0"/>
              <a:t>Sporadik</a:t>
            </a:r>
            <a:r>
              <a:rPr lang="tr-TR" dirty="0" smtClean="0"/>
              <a:t> </a:t>
            </a:r>
            <a:r>
              <a:rPr lang="tr-TR" dirty="0" err="1"/>
              <a:t>Hemiplejik</a:t>
            </a:r>
            <a:r>
              <a:rPr lang="tr-TR" dirty="0"/>
              <a:t> Migren </a:t>
            </a:r>
          </a:p>
          <a:p>
            <a:r>
              <a:rPr lang="tr-TR" dirty="0" err="1" smtClean="0"/>
              <a:t>Baziller</a:t>
            </a:r>
            <a:r>
              <a:rPr lang="tr-TR" dirty="0" smtClean="0"/>
              <a:t>-tip </a:t>
            </a:r>
            <a:r>
              <a:rPr lang="tr-TR" dirty="0"/>
              <a:t>Migren </a:t>
            </a:r>
          </a:p>
        </p:txBody>
      </p:sp>
    </p:spTree>
    <p:extLst>
      <p:ext uri="{BB962C8B-B14F-4D97-AF65-F5344CB8AC3E}">
        <p14:creationId xmlns:p14="http://schemas.microsoft.com/office/powerpoint/2010/main" val="30861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tr-TR" dirty="0" smtClean="0"/>
              <a:t>            BAZİLER MİGREN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35528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2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MİGREN KOMPLİKASYONLARI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7" y="1628800"/>
            <a:ext cx="749617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5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Migrenin </a:t>
            </a:r>
            <a:r>
              <a:rPr lang="tr-TR" sz="2400" dirty="0" err="1" smtClean="0"/>
              <a:t>tanımı,çeşitlerini</a:t>
            </a:r>
            <a:r>
              <a:rPr lang="tr-TR" sz="2400" dirty="0" smtClean="0"/>
              <a:t> </a:t>
            </a:r>
            <a:r>
              <a:rPr lang="tr-TR" sz="2400" dirty="0" err="1" smtClean="0"/>
              <a:t>öğrenmek,bu</a:t>
            </a:r>
            <a:r>
              <a:rPr lang="tr-TR" sz="2400" dirty="0" smtClean="0"/>
              <a:t> konudaki </a:t>
            </a:r>
            <a:r>
              <a:rPr lang="tr-TR" sz="2400" dirty="0" err="1" smtClean="0"/>
              <a:t>bilgi,tutum</a:t>
            </a:r>
            <a:r>
              <a:rPr lang="tr-TR" sz="2400" dirty="0" smtClean="0"/>
              <a:t> ve davranışlarımızı geliştirerek tedaviyi en iyi şekilde düzenlemeyi amaçlar.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520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   MİGREN ATAĞINI TETİKLEYEN              FAKTÖRLER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400" dirty="0" err="1" smtClean="0"/>
              <a:t>Psikososyal</a:t>
            </a:r>
            <a:r>
              <a:rPr lang="tr-TR" sz="2400" dirty="0" smtClean="0"/>
              <a:t> durumlar(güçlü duygulara neden olan akut psikolojik </a:t>
            </a:r>
            <a:r>
              <a:rPr lang="tr-TR" sz="2400" dirty="0" err="1" smtClean="0"/>
              <a:t>değişmeler,aşırı</a:t>
            </a:r>
            <a:r>
              <a:rPr lang="tr-TR" sz="2400" dirty="0" smtClean="0"/>
              <a:t> </a:t>
            </a:r>
            <a:r>
              <a:rPr lang="tr-TR" sz="2400" dirty="0" err="1" smtClean="0"/>
              <a:t>dugulanım</a:t>
            </a:r>
            <a:r>
              <a:rPr lang="tr-TR" sz="2400" dirty="0" smtClean="0"/>
              <a:t> ya da iş sonrası)</a:t>
            </a:r>
          </a:p>
          <a:p>
            <a:r>
              <a:rPr lang="tr-TR" sz="2400" dirty="0" smtClean="0"/>
              <a:t>Diyet(</a:t>
            </a:r>
            <a:r>
              <a:rPr lang="tr-TR" sz="2400" dirty="0" err="1" smtClean="0"/>
              <a:t>peynir,çikolata,yiyecek</a:t>
            </a:r>
            <a:r>
              <a:rPr lang="tr-TR" sz="2400" dirty="0" smtClean="0"/>
              <a:t> katkı maddeleri –</a:t>
            </a:r>
            <a:r>
              <a:rPr lang="tr-TR" sz="2400" dirty="0" err="1" smtClean="0"/>
              <a:t>monosodyum</a:t>
            </a:r>
            <a:r>
              <a:rPr lang="tr-TR" sz="2400" dirty="0" smtClean="0"/>
              <a:t> </a:t>
            </a:r>
            <a:r>
              <a:rPr lang="tr-TR" sz="2400" dirty="0" err="1" smtClean="0"/>
              <a:t>glutamat,aspartat,alkol</a:t>
            </a:r>
            <a:r>
              <a:rPr lang="tr-TR" sz="2400" dirty="0" smtClean="0"/>
              <a:t>)</a:t>
            </a:r>
          </a:p>
          <a:p>
            <a:r>
              <a:rPr lang="tr-TR" sz="2400" dirty="0" smtClean="0"/>
              <a:t>Fiziksel uyaranlar(parlak ya da çakan </a:t>
            </a:r>
            <a:r>
              <a:rPr lang="tr-TR" sz="2400" dirty="0" err="1" smtClean="0"/>
              <a:t>ışıklar,parfüm,sigara</a:t>
            </a:r>
            <a:r>
              <a:rPr lang="tr-TR" sz="2400" dirty="0" smtClean="0"/>
              <a:t> </a:t>
            </a:r>
            <a:r>
              <a:rPr lang="tr-TR" sz="2400" dirty="0" err="1" smtClean="0"/>
              <a:t>kokusu,benzin</a:t>
            </a:r>
            <a:r>
              <a:rPr lang="tr-TR" sz="2400" dirty="0" smtClean="0"/>
              <a:t> </a:t>
            </a:r>
            <a:r>
              <a:rPr lang="tr-TR" sz="2400" dirty="0" err="1" smtClean="0"/>
              <a:t>kokusu,basınç</a:t>
            </a:r>
            <a:r>
              <a:rPr lang="tr-TR" sz="2400" dirty="0" smtClean="0"/>
              <a:t> değişiklikleri)</a:t>
            </a:r>
          </a:p>
          <a:p>
            <a:r>
              <a:rPr lang="tr-TR" sz="2400" dirty="0" err="1" smtClean="0"/>
              <a:t>Hormonal</a:t>
            </a:r>
            <a:r>
              <a:rPr lang="tr-TR" sz="2400" dirty="0" smtClean="0"/>
              <a:t> seviyedeki değişiklikler(</a:t>
            </a:r>
            <a:r>
              <a:rPr lang="tr-TR" sz="2400" dirty="0" err="1" smtClean="0"/>
              <a:t>Menstrüasyon,hamilelik,oral</a:t>
            </a:r>
            <a:r>
              <a:rPr lang="tr-TR" sz="2400" dirty="0" smtClean="0"/>
              <a:t> </a:t>
            </a:r>
            <a:r>
              <a:rPr lang="tr-TR" sz="2400" dirty="0" err="1" smtClean="0"/>
              <a:t>kontraseptif</a:t>
            </a:r>
            <a:r>
              <a:rPr lang="tr-TR" sz="2400" dirty="0" smtClean="0"/>
              <a:t>)</a:t>
            </a:r>
          </a:p>
          <a:p>
            <a:r>
              <a:rPr lang="tr-TR" sz="2400" dirty="0" smtClean="0"/>
              <a:t>Uykusuzluk ya da çok uyuma</a:t>
            </a:r>
          </a:p>
          <a:p>
            <a:r>
              <a:rPr lang="tr-TR" sz="2400" dirty="0" smtClean="0"/>
              <a:t>Öğün atlama</a:t>
            </a:r>
          </a:p>
          <a:p>
            <a:r>
              <a:rPr lang="tr-TR" sz="2400" dirty="0" smtClean="0"/>
              <a:t>Bazı ilaçlar(</a:t>
            </a:r>
            <a:r>
              <a:rPr lang="tr-TR" sz="2400" dirty="0" err="1" smtClean="0"/>
              <a:t>Nitrogliserin,rezerpin</a:t>
            </a:r>
            <a:r>
              <a:rPr lang="tr-TR" sz="2400" dirty="0" smtClean="0"/>
              <a:t>)</a:t>
            </a:r>
            <a:endParaRPr lang="tr-TR" sz="2400" dirty="0"/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2057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TEDAVİ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19112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1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864096"/>
          </a:xfrm>
        </p:spPr>
        <p:txBody>
          <a:bodyPr/>
          <a:lstStyle/>
          <a:p>
            <a:r>
              <a:rPr lang="tr-TR" dirty="0" smtClean="0"/>
              <a:t>    </a:t>
            </a:r>
            <a:r>
              <a:rPr lang="tr-TR" dirty="0" err="1" smtClean="0"/>
              <a:t>Nonfarmakolojik</a:t>
            </a:r>
            <a:r>
              <a:rPr lang="tr-TR" dirty="0" smtClean="0"/>
              <a:t> 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4" y="1628800"/>
            <a:ext cx="721353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7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tr-TR" dirty="0" smtClean="0"/>
              <a:t>         AKUT ATAK TEDAVİSİ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34481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1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Akut atak tedavisi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Basit ve kombine </a:t>
            </a:r>
            <a:r>
              <a:rPr lang="tr-TR" sz="2400" dirty="0" err="1" smtClean="0"/>
              <a:t>analjezikler,NSAİD</a:t>
            </a:r>
            <a:endParaRPr lang="tr-TR" sz="2400" dirty="0" smtClean="0"/>
          </a:p>
          <a:p>
            <a:r>
              <a:rPr lang="tr-TR" sz="2400" dirty="0" smtClean="0"/>
              <a:t>Migrene özgü ilaçlar(</a:t>
            </a:r>
            <a:r>
              <a:rPr lang="tr-TR" sz="2400" dirty="0" err="1" smtClean="0"/>
              <a:t>Triptanlar,Ergot</a:t>
            </a:r>
            <a:r>
              <a:rPr lang="tr-TR" sz="2400" dirty="0" smtClean="0"/>
              <a:t> türevleri)</a:t>
            </a:r>
          </a:p>
          <a:p>
            <a:r>
              <a:rPr lang="tr-TR" sz="2400" dirty="0" smtClean="0"/>
              <a:t>Anti-</a:t>
            </a:r>
            <a:r>
              <a:rPr lang="tr-TR" sz="2400" dirty="0" err="1" smtClean="0"/>
              <a:t>emetikler</a:t>
            </a:r>
            <a:endParaRPr lang="tr-TR" sz="2400" dirty="0" smtClean="0"/>
          </a:p>
          <a:p>
            <a:r>
              <a:rPr lang="tr-TR" sz="2400" dirty="0" err="1" smtClean="0"/>
              <a:t>Opioidler</a:t>
            </a:r>
            <a:endParaRPr lang="tr-TR" sz="2400" dirty="0" smtClean="0"/>
          </a:p>
          <a:p>
            <a:r>
              <a:rPr lang="tr-TR" sz="2400" dirty="0" err="1" smtClean="0"/>
              <a:t>Nöroleptikler</a:t>
            </a:r>
            <a:endParaRPr lang="tr-TR" sz="2400" dirty="0" smtClean="0"/>
          </a:p>
          <a:p>
            <a:r>
              <a:rPr lang="tr-TR" sz="2400" dirty="0" smtClean="0"/>
              <a:t>Diğerleri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078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71961"/>
            <a:ext cx="7239000" cy="5637359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262141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466044" y="6551766"/>
            <a:ext cx="44903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>
                <a:solidFill>
                  <a:srgbClr val="000000"/>
                </a:solidFill>
                <a:latin typeface="Comic Sans MS"/>
              </a:rPr>
              <a:t>http://</a:t>
            </a:r>
            <a:r>
              <a:rPr lang="tr-TR" sz="1100" dirty="0" smtClean="0">
                <a:solidFill>
                  <a:srgbClr val="000000"/>
                </a:solidFill>
                <a:latin typeface="Comic Sans MS"/>
              </a:rPr>
              <a:t>www.noroloji.org.tr/TNDData/Uploads/files/335KLER.pdf</a:t>
            </a:r>
            <a:endParaRPr lang="tr-TR" sz="1100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512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885950"/>
            <a:ext cx="5286524" cy="406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466044" y="6551766"/>
            <a:ext cx="44903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>
                <a:solidFill>
                  <a:srgbClr val="000000"/>
                </a:solidFill>
                <a:latin typeface="Comic Sans MS"/>
              </a:rPr>
              <a:t>http://</a:t>
            </a:r>
            <a:r>
              <a:rPr lang="tr-TR" sz="1100" dirty="0" smtClean="0">
                <a:solidFill>
                  <a:srgbClr val="000000"/>
                </a:solidFill>
                <a:latin typeface="Comic Sans MS"/>
              </a:rPr>
              <a:t>www.noroloji.org.tr/TNDData/Uploads/files/335KLER.pdf</a:t>
            </a:r>
            <a:endParaRPr lang="tr-TR" sz="1100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382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32859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466044" y="6551766"/>
            <a:ext cx="44903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>
                <a:solidFill>
                  <a:srgbClr val="000000"/>
                </a:solidFill>
                <a:latin typeface="Comic Sans MS"/>
              </a:rPr>
              <a:t>http://</a:t>
            </a:r>
            <a:r>
              <a:rPr lang="tr-TR" sz="1100" dirty="0" smtClean="0">
                <a:solidFill>
                  <a:srgbClr val="000000"/>
                </a:solidFill>
                <a:latin typeface="Comic Sans MS"/>
              </a:rPr>
              <a:t>www.noroloji.org.tr/TNDData/Uploads/files/335KLER.pdf</a:t>
            </a:r>
            <a:endParaRPr lang="tr-TR" sz="1100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379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47244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466044" y="6551766"/>
            <a:ext cx="44903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>
                <a:solidFill>
                  <a:srgbClr val="000000"/>
                </a:solidFill>
                <a:latin typeface="Comic Sans MS"/>
              </a:rPr>
              <a:t>http://</a:t>
            </a:r>
            <a:r>
              <a:rPr lang="tr-TR" sz="1100" dirty="0" smtClean="0">
                <a:solidFill>
                  <a:srgbClr val="000000"/>
                </a:solidFill>
                <a:latin typeface="Comic Sans MS"/>
              </a:rPr>
              <a:t>www.noroloji.org.tr/TNDData/Uploads/files/335KLER.pdf</a:t>
            </a:r>
            <a:endParaRPr lang="tr-TR" sz="1100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962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5"/>
            <a:ext cx="532859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466044" y="6551766"/>
            <a:ext cx="44903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>
                <a:solidFill>
                  <a:srgbClr val="000000"/>
                </a:solidFill>
                <a:latin typeface="Comic Sans MS"/>
              </a:rPr>
              <a:t>http://</a:t>
            </a:r>
            <a:r>
              <a:rPr lang="tr-TR" sz="1100" dirty="0" smtClean="0">
                <a:solidFill>
                  <a:srgbClr val="000000"/>
                </a:solidFill>
                <a:latin typeface="Comic Sans MS"/>
              </a:rPr>
              <a:t>www.noroloji.org.tr/TNDData/Uploads/files/335KLER.pdf</a:t>
            </a:r>
            <a:endParaRPr lang="tr-TR" sz="1100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643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ÖĞRENİM HEDEFLERİ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Migrenin tanımlamak</a:t>
            </a:r>
          </a:p>
          <a:p>
            <a:r>
              <a:rPr lang="tr-TR" sz="2400" dirty="0" smtClean="0"/>
              <a:t>Migrenin  oluşumundaki </a:t>
            </a:r>
            <a:r>
              <a:rPr lang="tr-TR" sz="2400" dirty="0" err="1" smtClean="0"/>
              <a:t>patofizyolojiyi</a:t>
            </a:r>
            <a:r>
              <a:rPr lang="tr-TR" sz="2400" dirty="0" smtClean="0"/>
              <a:t> kavramak</a:t>
            </a:r>
          </a:p>
          <a:p>
            <a:r>
              <a:rPr lang="tr-TR" sz="2400" dirty="0" smtClean="0"/>
              <a:t>Migren atağının ayırıcı tanısını yapmak</a:t>
            </a:r>
          </a:p>
          <a:p>
            <a:r>
              <a:rPr lang="tr-TR" sz="2400" dirty="0" smtClean="0"/>
              <a:t>Migren atağının evrelerini anlamak</a:t>
            </a:r>
          </a:p>
          <a:p>
            <a:r>
              <a:rPr lang="tr-TR" sz="2400" dirty="0" smtClean="0"/>
              <a:t>Migrenin alt gruplarını sayabilmek</a:t>
            </a:r>
          </a:p>
          <a:p>
            <a:r>
              <a:rPr lang="tr-TR" sz="2400" dirty="0" smtClean="0"/>
              <a:t>Migren atağını tetikleyen faktörleri </a:t>
            </a:r>
            <a:r>
              <a:rPr lang="tr-TR" sz="2400" dirty="0" smtClean="0"/>
              <a:t>sayabilmek</a:t>
            </a:r>
          </a:p>
          <a:p>
            <a:r>
              <a:rPr lang="tr-TR" sz="2400" dirty="0" smtClean="0"/>
              <a:t>Migren </a:t>
            </a:r>
            <a:r>
              <a:rPr lang="tr-TR" sz="2400" dirty="0" smtClean="0"/>
              <a:t>tedavisinde farmakolojik ve </a:t>
            </a:r>
            <a:r>
              <a:rPr lang="tr-TR" sz="2400" dirty="0" err="1" smtClean="0"/>
              <a:t>nonfarmakolojik</a:t>
            </a:r>
            <a:r>
              <a:rPr lang="tr-TR" sz="2400" dirty="0" smtClean="0"/>
              <a:t> tedavileri </a:t>
            </a:r>
            <a:r>
              <a:rPr lang="tr-TR" sz="2400" dirty="0" smtClean="0"/>
              <a:t>açıklayabilmek </a:t>
            </a:r>
            <a:r>
              <a:rPr lang="tr-TR" sz="2400" dirty="0" smtClean="0"/>
              <a:t>ve hasta üzerinde bu iki tedaviyi kombine edip en iyi sonucu almak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503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61662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466044" y="6551766"/>
            <a:ext cx="44903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>
                <a:solidFill>
                  <a:srgbClr val="000000"/>
                </a:solidFill>
                <a:latin typeface="Comic Sans MS"/>
              </a:rPr>
              <a:t>http://</a:t>
            </a:r>
            <a:r>
              <a:rPr lang="tr-TR" sz="1100" dirty="0" smtClean="0">
                <a:solidFill>
                  <a:srgbClr val="000000"/>
                </a:solidFill>
                <a:latin typeface="Comic Sans MS"/>
              </a:rPr>
              <a:t>www.noroloji.org.tr/TNDData/Uploads/files/335KLER.pdf</a:t>
            </a:r>
            <a:endParaRPr lang="tr-TR" sz="1100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620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</a:t>
            </a:r>
            <a:r>
              <a:rPr lang="tr-TR" dirty="0" err="1" smtClean="0"/>
              <a:t>Profilaktik</a:t>
            </a:r>
            <a:r>
              <a:rPr lang="tr-TR" dirty="0" smtClean="0"/>
              <a:t> 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Atakları </a:t>
            </a:r>
            <a:r>
              <a:rPr lang="tr-TR" dirty="0" err="1" smtClean="0"/>
              <a:t>önlemek,atak</a:t>
            </a:r>
            <a:r>
              <a:rPr lang="tr-TR" dirty="0" smtClean="0"/>
              <a:t> </a:t>
            </a:r>
            <a:r>
              <a:rPr lang="tr-TR" dirty="0" err="1" smtClean="0"/>
              <a:t>sıklığını,şiddetini</a:t>
            </a:r>
            <a:r>
              <a:rPr lang="tr-TR" dirty="0" smtClean="0"/>
              <a:t> ve süresini uzatmak</a:t>
            </a:r>
          </a:p>
          <a:p>
            <a:r>
              <a:rPr lang="tr-TR" dirty="0" smtClean="0"/>
              <a:t>Akut atak </a:t>
            </a:r>
            <a:r>
              <a:rPr lang="tr-TR" dirty="0" err="1" smtClean="0"/>
              <a:t>teavilerini</a:t>
            </a:r>
            <a:r>
              <a:rPr lang="tr-TR" dirty="0" smtClean="0"/>
              <a:t> en aza indirmek</a:t>
            </a:r>
          </a:p>
          <a:p>
            <a:r>
              <a:rPr lang="tr-TR" dirty="0" smtClean="0"/>
              <a:t>Özürlülük yaratan durumun ortadan kalkmasıyla yaşam kalitesini </a:t>
            </a:r>
            <a:r>
              <a:rPr lang="tr-TR" dirty="0" err="1" smtClean="0"/>
              <a:t>yüksetmek</a:t>
            </a:r>
            <a:r>
              <a:rPr lang="tr-TR" dirty="0" smtClean="0"/>
              <a:t> </a:t>
            </a:r>
          </a:p>
          <a:p>
            <a:r>
              <a:rPr lang="tr-TR" dirty="0" smtClean="0"/>
              <a:t>Hastanın en az yan etkiye maruz kalmasını sağlamak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49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</a:t>
            </a:r>
            <a:r>
              <a:rPr lang="tr-TR" dirty="0" err="1" smtClean="0"/>
              <a:t>Profilaktik</a:t>
            </a:r>
            <a:r>
              <a:rPr lang="tr-TR" dirty="0" smtClean="0"/>
              <a:t> 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Beta </a:t>
            </a:r>
            <a:r>
              <a:rPr lang="tr-TR" dirty="0" err="1" smtClean="0"/>
              <a:t>blokerler</a:t>
            </a:r>
            <a:endParaRPr lang="tr-TR" dirty="0" smtClean="0"/>
          </a:p>
          <a:p>
            <a:r>
              <a:rPr lang="tr-TR" dirty="0" smtClean="0"/>
              <a:t>Anti-</a:t>
            </a:r>
            <a:r>
              <a:rPr lang="tr-TR" dirty="0" err="1" smtClean="0"/>
              <a:t>depresanlar</a:t>
            </a:r>
            <a:endParaRPr lang="tr-TR" dirty="0" smtClean="0"/>
          </a:p>
          <a:p>
            <a:r>
              <a:rPr lang="tr-TR" dirty="0" smtClean="0"/>
              <a:t>Anti-epileptikler</a:t>
            </a:r>
          </a:p>
          <a:p>
            <a:r>
              <a:rPr lang="tr-TR" dirty="0" smtClean="0"/>
              <a:t>Kalsiyum kanal </a:t>
            </a:r>
            <a:r>
              <a:rPr lang="tr-TR" dirty="0" err="1" smtClean="0"/>
              <a:t>blokörleri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56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4006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466044" y="6551766"/>
            <a:ext cx="44903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>
                <a:solidFill>
                  <a:srgbClr val="000000"/>
                </a:solidFill>
                <a:latin typeface="Comic Sans MS"/>
              </a:rPr>
              <a:t>http://</a:t>
            </a:r>
            <a:r>
              <a:rPr lang="tr-TR" sz="1100" dirty="0" smtClean="0">
                <a:solidFill>
                  <a:srgbClr val="000000"/>
                </a:solidFill>
                <a:latin typeface="Comic Sans MS"/>
              </a:rPr>
              <a:t>www.noroloji.org.tr/TNDData/Uploads/files/335KLER.pdf</a:t>
            </a:r>
            <a:endParaRPr lang="tr-TR" sz="1100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091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328591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466044" y="6551766"/>
            <a:ext cx="44903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>
                <a:solidFill>
                  <a:srgbClr val="000000"/>
                </a:solidFill>
                <a:latin typeface="Comic Sans MS"/>
              </a:rPr>
              <a:t>http://</a:t>
            </a:r>
            <a:r>
              <a:rPr lang="tr-TR" sz="1100" dirty="0" smtClean="0">
                <a:solidFill>
                  <a:srgbClr val="000000"/>
                </a:solidFill>
                <a:latin typeface="Comic Sans MS"/>
              </a:rPr>
              <a:t>www.noroloji.org.tr/TNDData/Uploads/files/335KLER.pdf</a:t>
            </a:r>
            <a:endParaRPr lang="tr-TR" sz="1100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531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7"/>
            <a:ext cx="583264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466044" y="6551766"/>
            <a:ext cx="44903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>
                <a:solidFill>
                  <a:srgbClr val="000000"/>
                </a:solidFill>
                <a:latin typeface="Comic Sans MS"/>
              </a:rPr>
              <a:t>http://</a:t>
            </a:r>
            <a:r>
              <a:rPr lang="tr-TR" sz="1100" dirty="0" smtClean="0">
                <a:solidFill>
                  <a:srgbClr val="000000"/>
                </a:solidFill>
                <a:latin typeface="Comic Sans MS"/>
              </a:rPr>
              <a:t>www.noroloji.org.tr/TNDData/Uploads/files/335KLER.pdf</a:t>
            </a:r>
            <a:endParaRPr lang="tr-TR" sz="1100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841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04867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466044" y="6551766"/>
            <a:ext cx="44903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>
                <a:solidFill>
                  <a:srgbClr val="000000"/>
                </a:solidFill>
                <a:latin typeface="Comic Sans MS"/>
              </a:rPr>
              <a:t>http://</a:t>
            </a:r>
            <a:r>
              <a:rPr lang="tr-TR" sz="1100" dirty="0" smtClean="0">
                <a:solidFill>
                  <a:srgbClr val="000000"/>
                </a:solidFill>
                <a:latin typeface="Comic Sans MS"/>
              </a:rPr>
              <a:t>www.noroloji.org.tr/TNDData/Uploads/files/335KLER.pdf</a:t>
            </a:r>
            <a:endParaRPr lang="tr-TR" sz="1100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288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ÖZEL DURUMLAR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Gebe ve emzirenlerde </a:t>
            </a:r>
            <a:r>
              <a:rPr lang="tr-TR" sz="2400" dirty="0" err="1" smtClean="0"/>
              <a:t>triptanlar</a:t>
            </a:r>
            <a:r>
              <a:rPr lang="tr-TR" sz="2400" dirty="0" smtClean="0"/>
              <a:t> </a:t>
            </a:r>
            <a:r>
              <a:rPr lang="tr-TR" sz="2400" smtClean="0"/>
              <a:t>kontrendike,onun</a:t>
            </a:r>
            <a:r>
              <a:rPr lang="tr-TR" sz="2400" dirty="0" smtClean="0"/>
              <a:t> yerine </a:t>
            </a:r>
            <a:r>
              <a:rPr lang="tr-TR" sz="2400" dirty="0" err="1" smtClean="0"/>
              <a:t>asetaminofen</a:t>
            </a:r>
            <a:r>
              <a:rPr lang="tr-TR" sz="2400" dirty="0" smtClean="0"/>
              <a:t> veya NSAİ  </a:t>
            </a:r>
            <a:r>
              <a:rPr lang="tr-TR" sz="2400" dirty="0" err="1" smtClean="0"/>
              <a:t>kullanılabilir.Profilakside</a:t>
            </a:r>
            <a:r>
              <a:rPr lang="tr-TR" sz="2400" dirty="0" smtClean="0"/>
              <a:t> Mg ve </a:t>
            </a:r>
            <a:r>
              <a:rPr lang="tr-TR" sz="2400" dirty="0" err="1" smtClean="0"/>
              <a:t>metaprolol</a:t>
            </a:r>
            <a:r>
              <a:rPr lang="tr-TR" sz="2400" dirty="0" smtClean="0"/>
              <a:t> tercih edilir.</a:t>
            </a:r>
          </a:p>
          <a:p>
            <a:r>
              <a:rPr lang="tr-TR" sz="2400" dirty="0" smtClean="0"/>
              <a:t>Çocuklarda </a:t>
            </a:r>
            <a:r>
              <a:rPr lang="tr-TR" sz="2400" dirty="0" err="1" smtClean="0"/>
              <a:t>İbuprofen</a:t>
            </a:r>
            <a:r>
              <a:rPr lang="tr-TR" sz="2400" dirty="0" smtClean="0"/>
              <a:t> 10 mg/kg ve </a:t>
            </a:r>
            <a:r>
              <a:rPr lang="tr-TR" sz="2400" dirty="0" err="1" smtClean="0"/>
              <a:t>asetaminofen</a:t>
            </a:r>
            <a:r>
              <a:rPr lang="tr-TR" sz="2400" dirty="0" smtClean="0"/>
              <a:t> 15 mg/kg </a:t>
            </a:r>
            <a:r>
              <a:rPr lang="tr-TR" sz="2400" dirty="0" err="1" smtClean="0"/>
              <a:t>kullanılmalıdır.Profilakside</a:t>
            </a:r>
            <a:r>
              <a:rPr lang="tr-TR" sz="2400" dirty="0" smtClean="0"/>
              <a:t> </a:t>
            </a:r>
            <a:r>
              <a:rPr lang="tr-TR" sz="2400" dirty="0" err="1" smtClean="0"/>
              <a:t>flunarizin</a:t>
            </a:r>
            <a:r>
              <a:rPr lang="tr-TR" sz="2400" dirty="0" smtClean="0"/>
              <a:t> 10 mg/kg ve </a:t>
            </a:r>
            <a:r>
              <a:rPr lang="tr-TR" sz="2400" dirty="0" err="1" smtClean="0"/>
              <a:t>proponolol</a:t>
            </a:r>
            <a:r>
              <a:rPr lang="tr-TR" sz="2400" dirty="0" smtClean="0"/>
              <a:t> 40-80 mg/kg kullanılır.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980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2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tr-TR" dirty="0" smtClean="0"/>
              <a:t>                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sz="1200" dirty="0"/>
          </a:p>
          <a:p>
            <a:r>
              <a:rPr lang="tr-TR" sz="1200" dirty="0" smtClean="0"/>
              <a:t>. </a:t>
            </a:r>
            <a:r>
              <a:rPr lang="tr-TR" sz="1200" dirty="0" err="1"/>
              <a:t>Elrington</a:t>
            </a:r>
            <a:r>
              <a:rPr lang="tr-TR" sz="1200" dirty="0"/>
              <a:t> G (2002) </a:t>
            </a:r>
            <a:r>
              <a:rPr lang="tr-TR" sz="1200" dirty="0" err="1"/>
              <a:t>Migraine</a:t>
            </a:r>
            <a:r>
              <a:rPr lang="tr-TR" sz="1200" dirty="0"/>
              <a:t>: </a:t>
            </a:r>
            <a:r>
              <a:rPr lang="tr-TR" sz="1200" dirty="0" err="1"/>
              <a:t>diagnosis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management</a:t>
            </a:r>
            <a:r>
              <a:rPr lang="tr-TR" sz="1200" dirty="0"/>
              <a:t>. J </a:t>
            </a:r>
            <a:r>
              <a:rPr lang="tr-TR" sz="1200" dirty="0" err="1"/>
              <a:t>Neurol</a:t>
            </a:r>
            <a:r>
              <a:rPr lang="tr-TR" sz="1200" dirty="0"/>
              <a:t> </a:t>
            </a:r>
            <a:r>
              <a:rPr lang="tr-TR" sz="1200" dirty="0" err="1"/>
              <a:t>Neurosurg</a:t>
            </a:r>
            <a:r>
              <a:rPr lang="tr-TR" sz="1200" dirty="0"/>
              <a:t> </a:t>
            </a:r>
            <a:r>
              <a:rPr lang="tr-TR" sz="1200" dirty="0" err="1"/>
              <a:t>Psychiatry</a:t>
            </a:r>
            <a:r>
              <a:rPr lang="tr-TR" sz="1200" dirty="0"/>
              <a:t> 72 </a:t>
            </a:r>
            <a:r>
              <a:rPr lang="tr-TR" sz="1200" dirty="0" err="1"/>
              <a:t>Suppl</a:t>
            </a:r>
            <a:r>
              <a:rPr lang="tr-TR" sz="1200" dirty="0"/>
              <a:t> 2:ii10-ii15.: ii10-ii15 </a:t>
            </a:r>
          </a:p>
          <a:p>
            <a:r>
              <a:rPr lang="tr-TR" sz="1200" dirty="0" smtClean="0"/>
              <a:t>. </a:t>
            </a:r>
            <a:r>
              <a:rPr lang="tr-TR" sz="1200" dirty="0"/>
              <a:t>Peter </a:t>
            </a:r>
            <a:r>
              <a:rPr lang="tr-TR" sz="1200" dirty="0" err="1"/>
              <a:t>J.Goadsby</a:t>
            </a:r>
            <a:r>
              <a:rPr lang="tr-TR" sz="1200" dirty="0"/>
              <a:t> (2001) </a:t>
            </a:r>
            <a:r>
              <a:rPr lang="tr-TR" sz="1200" dirty="0" err="1"/>
              <a:t>Pathophysiology</a:t>
            </a:r>
            <a:r>
              <a:rPr lang="tr-TR" sz="1200" dirty="0"/>
              <a:t> of </a:t>
            </a:r>
            <a:r>
              <a:rPr lang="tr-TR" sz="1200" dirty="0" err="1"/>
              <a:t>headache</a:t>
            </a:r>
            <a:r>
              <a:rPr lang="tr-TR" sz="1200" dirty="0"/>
              <a:t>. </a:t>
            </a:r>
            <a:r>
              <a:rPr lang="tr-TR" sz="1200" dirty="0" err="1"/>
              <a:t>In</a:t>
            </a:r>
            <a:r>
              <a:rPr lang="tr-TR" sz="1200" dirty="0"/>
              <a:t>: </a:t>
            </a:r>
            <a:r>
              <a:rPr lang="tr-TR" sz="1200" dirty="0" err="1"/>
              <a:t>Stephen</a:t>
            </a:r>
            <a:r>
              <a:rPr lang="tr-TR" sz="1200" dirty="0"/>
              <a:t> </a:t>
            </a:r>
            <a:r>
              <a:rPr lang="tr-TR" sz="1200" dirty="0" err="1"/>
              <a:t>Silberstein</a:t>
            </a:r>
            <a:r>
              <a:rPr lang="tr-TR" sz="1200" dirty="0"/>
              <a:t> (</a:t>
            </a:r>
            <a:r>
              <a:rPr lang="tr-TR" sz="1200" dirty="0" err="1"/>
              <a:t>ed</a:t>
            </a:r>
            <a:r>
              <a:rPr lang="tr-TR" sz="1200" dirty="0"/>
              <a:t>) </a:t>
            </a:r>
            <a:r>
              <a:rPr lang="tr-TR" sz="1200" dirty="0" err="1"/>
              <a:t>Wolff's</a:t>
            </a:r>
            <a:r>
              <a:rPr lang="tr-TR" sz="1200" dirty="0"/>
              <a:t> </a:t>
            </a:r>
            <a:r>
              <a:rPr lang="tr-TR" sz="1200" dirty="0" err="1"/>
              <a:t>headache</a:t>
            </a:r>
            <a:r>
              <a:rPr lang="tr-TR" sz="1200" dirty="0"/>
              <a:t>. Oxford </a:t>
            </a:r>
            <a:r>
              <a:rPr lang="tr-TR" sz="1200" dirty="0" err="1"/>
              <a:t>University</a:t>
            </a:r>
            <a:r>
              <a:rPr lang="tr-TR" sz="1200" dirty="0"/>
              <a:t> </a:t>
            </a:r>
            <a:r>
              <a:rPr lang="tr-TR" sz="1200" dirty="0" err="1"/>
              <a:t>Press</a:t>
            </a:r>
            <a:r>
              <a:rPr lang="tr-TR" sz="1200" dirty="0"/>
              <a:t>, Oxford, </a:t>
            </a:r>
            <a:r>
              <a:rPr lang="tr-TR" sz="1200" dirty="0" err="1"/>
              <a:t>pp</a:t>
            </a:r>
            <a:r>
              <a:rPr lang="tr-TR" sz="1200" dirty="0"/>
              <a:t> 57-121 </a:t>
            </a:r>
          </a:p>
          <a:p>
            <a:r>
              <a:rPr lang="tr-TR" sz="1200" dirty="0" smtClean="0"/>
              <a:t>. </a:t>
            </a:r>
            <a:r>
              <a:rPr lang="tr-TR" sz="1200" dirty="0" err="1"/>
              <a:t>S.T.Silberstein</a:t>
            </a:r>
            <a:r>
              <a:rPr lang="tr-TR" sz="1200" dirty="0"/>
              <a:t> JSFF (2001) </a:t>
            </a:r>
            <a:r>
              <a:rPr lang="tr-TR" sz="1200" dirty="0" err="1"/>
              <a:t>Migraine</a:t>
            </a:r>
            <a:r>
              <a:rPr lang="tr-TR" sz="1200" dirty="0"/>
              <a:t>: </a:t>
            </a:r>
            <a:r>
              <a:rPr lang="tr-TR" sz="1200" dirty="0" err="1"/>
              <a:t>Diagnosis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Treatment</a:t>
            </a:r>
            <a:r>
              <a:rPr lang="tr-TR" sz="1200" dirty="0"/>
              <a:t>. </a:t>
            </a:r>
            <a:r>
              <a:rPr lang="tr-TR" sz="1200" dirty="0" err="1"/>
              <a:t>In</a:t>
            </a:r>
            <a:r>
              <a:rPr lang="tr-TR" sz="1200" dirty="0"/>
              <a:t>: </a:t>
            </a:r>
            <a:r>
              <a:rPr lang="tr-TR" sz="1200" dirty="0" err="1"/>
              <a:t>Stephen</a:t>
            </a:r>
            <a:r>
              <a:rPr lang="tr-TR" sz="1200" dirty="0"/>
              <a:t> </a:t>
            </a:r>
            <a:r>
              <a:rPr lang="tr-TR" sz="1200" dirty="0" err="1"/>
              <a:t>Silberstein</a:t>
            </a:r>
            <a:r>
              <a:rPr lang="tr-TR" sz="1200" dirty="0"/>
              <a:t> (</a:t>
            </a:r>
            <a:r>
              <a:rPr lang="tr-TR" sz="1200" dirty="0" err="1"/>
              <a:t>ed</a:t>
            </a:r>
            <a:r>
              <a:rPr lang="tr-TR" sz="1200" dirty="0"/>
              <a:t>) </a:t>
            </a:r>
            <a:r>
              <a:rPr lang="tr-TR" sz="1200" dirty="0" err="1"/>
              <a:t>Wolff's</a:t>
            </a:r>
            <a:r>
              <a:rPr lang="tr-TR" sz="1200" dirty="0"/>
              <a:t> </a:t>
            </a:r>
            <a:r>
              <a:rPr lang="tr-TR" sz="1200" dirty="0" err="1"/>
              <a:t>Headache</a:t>
            </a:r>
            <a:r>
              <a:rPr lang="tr-TR" sz="1200" dirty="0"/>
              <a:t>. Oxford </a:t>
            </a:r>
            <a:r>
              <a:rPr lang="tr-TR" sz="1200" dirty="0" err="1"/>
              <a:t>University</a:t>
            </a:r>
            <a:r>
              <a:rPr lang="tr-TR" sz="1200" dirty="0"/>
              <a:t> </a:t>
            </a:r>
            <a:r>
              <a:rPr lang="tr-TR" sz="1200" dirty="0" err="1"/>
              <a:t>Press</a:t>
            </a:r>
            <a:r>
              <a:rPr lang="tr-TR" sz="1200" dirty="0"/>
              <a:t>, Oxford, </a:t>
            </a:r>
            <a:r>
              <a:rPr lang="tr-TR" sz="1200" dirty="0" err="1"/>
              <a:t>pp</a:t>
            </a:r>
            <a:r>
              <a:rPr lang="tr-TR" sz="1200" dirty="0"/>
              <a:t> 121-238 </a:t>
            </a:r>
          </a:p>
          <a:p>
            <a:pPr lvl="0">
              <a:buClr>
                <a:srgbClr val="B13F9A"/>
              </a:buClr>
            </a:pPr>
            <a:r>
              <a:rPr lang="en-US" sz="1200" dirty="0" smtClean="0">
                <a:solidFill>
                  <a:srgbClr val="000000"/>
                </a:solidFill>
                <a:latin typeface="Comic Sans MS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Comic Sans MS"/>
              </a:rPr>
              <a:t>International Classification of Headache Classification </a:t>
            </a:r>
            <a:r>
              <a:rPr lang="en-US" sz="1200" dirty="0" err="1">
                <a:solidFill>
                  <a:srgbClr val="000000"/>
                </a:solidFill>
                <a:latin typeface="Comic Sans MS"/>
              </a:rPr>
              <a:t>Comitee</a:t>
            </a:r>
            <a:r>
              <a:rPr lang="en-US" sz="1200" dirty="0">
                <a:solidFill>
                  <a:srgbClr val="000000"/>
                </a:solidFill>
                <a:latin typeface="Comic Sans MS"/>
              </a:rPr>
              <a:t> (2004) The International Classification of Headache Disorders: 2nd edition. </a:t>
            </a:r>
            <a:r>
              <a:rPr lang="en-US" sz="1200" dirty="0" err="1">
                <a:solidFill>
                  <a:srgbClr val="000000"/>
                </a:solidFill>
                <a:latin typeface="Comic Sans MS"/>
              </a:rPr>
              <a:t>Cephalalgia</a:t>
            </a:r>
            <a:r>
              <a:rPr lang="en-US" sz="1200" dirty="0">
                <a:solidFill>
                  <a:srgbClr val="000000"/>
                </a:solidFill>
                <a:latin typeface="Comic Sans MS"/>
              </a:rPr>
              <a:t> 24 </a:t>
            </a:r>
            <a:r>
              <a:rPr lang="en-US" sz="1200" dirty="0" err="1">
                <a:solidFill>
                  <a:srgbClr val="000000"/>
                </a:solidFill>
                <a:latin typeface="Comic Sans MS"/>
              </a:rPr>
              <a:t>Suppl</a:t>
            </a:r>
            <a:r>
              <a:rPr lang="en-US" sz="1200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tr-TR" sz="1200" dirty="0" smtClean="0">
                <a:solidFill>
                  <a:srgbClr val="000000"/>
                </a:solidFill>
                <a:latin typeface="Comic Sans MS"/>
              </a:rPr>
              <a:t> 9-160</a:t>
            </a:r>
            <a:endParaRPr lang="en-US" sz="1200" dirty="0">
              <a:solidFill>
                <a:srgbClr val="000000"/>
              </a:solidFill>
              <a:latin typeface="Comic Sans MS"/>
            </a:endParaRPr>
          </a:p>
          <a:p>
            <a:pPr lvl="0">
              <a:buClr>
                <a:srgbClr val="B13F9A"/>
              </a:buClr>
            </a:pPr>
            <a:endParaRPr lang="tr-TR" sz="1200" dirty="0" smtClean="0">
              <a:solidFill>
                <a:prstClr val="black"/>
              </a:solidFill>
            </a:endParaRPr>
          </a:p>
          <a:p>
            <a:r>
              <a:rPr lang="en-US" sz="1200" dirty="0" smtClean="0"/>
              <a:t>Lipton </a:t>
            </a:r>
            <a:r>
              <a:rPr lang="en-US" sz="1200" dirty="0"/>
              <a:t>RB. Chronic migraine, classification, differential diagnosis, </a:t>
            </a:r>
            <a:r>
              <a:rPr lang="en-US" sz="1200" dirty="0" smtClean="0"/>
              <a:t>and</a:t>
            </a:r>
            <a:r>
              <a:rPr lang="tr-TR" sz="1200" dirty="0" err="1" smtClean="0"/>
              <a:t>epidemiology</a:t>
            </a:r>
            <a:r>
              <a:rPr lang="tr-TR" sz="1200" dirty="0"/>
              <a:t>. </a:t>
            </a:r>
            <a:r>
              <a:rPr lang="tr-TR" sz="1200" dirty="0" err="1"/>
              <a:t>Headache</a:t>
            </a:r>
            <a:r>
              <a:rPr lang="tr-TR" sz="1200" dirty="0"/>
              <a:t> 2011; </a:t>
            </a:r>
            <a:r>
              <a:rPr lang="tr-TR" sz="1200" dirty="0" smtClean="0"/>
              <a:t>2:77-83</a:t>
            </a:r>
          </a:p>
          <a:p>
            <a:r>
              <a:rPr lang="tr-TR" sz="1200" dirty="0" smtClean="0"/>
              <a:t>.</a:t>
            </a:r>
            <a:r>
              <a:rPr lang="tr-TR" sz="1200" dirty="0"/>
              <a:t> </a:t>
            </a:r>
            <a:r>
              <a:rPr lang="tr-TR" sz="1200" dirty="0" err="1"/>
              <a:t>Ertas</a:t>
            </a:r>
            <a:r>
              <a:rPr lang="tr-TR" sz="1200" dirty="0"/>
              <a:t> M, Baykan B, Kocasoy Orhan E, </a:t>
            </a:r>
            <a:r>
              <a:rPr lang="tr-TR" sz="1200" dirty="0" err="1"/>
              <a:t>Zarifoglu</a:t>
            </a:r>
            <a:r>
              <a:rPr lang="tr-TR" sz="1200" dirty="0"/>
              <a:t> M, Karlı N, </a:t>
            </a:r>
            <a:r>
              <a:rPr lang="tr-TR" sz="1200" dirty="0" err="1"/>
              <a:t>Saip</a:t>
            </a:r>
            <a:r>
              <a:rPr lang="tr-TR" sz="1200" dirty="0"/>
              <a:t> S, </a:t>
            </a:r>
            <a:r>
              <a:rPr lang="tr-TR" sz="1200" dirty="0" err="1"/>
              <a:t>Onal</a:t>
            </a:r>
            <a:r>
              <a:rPr lang="tr-TR" sz="1200" dirty="0"/>
              <a:t> </a:t>
            </a:r>
            <a:r>
              <a:rPr lang="tr-TR" sz="1200" dirty="0" smtClean="0"/>
              <a:t>AE,</a:t>
            </a:r>
            <a:r>
              <a:rPr lang="en-US" sz="1200" dirty="0" smtClean="0"/>
              <a:t>Siva </a:t>
            </a:r>
            <a:r>
              <a:rPr lang="en-US" sz="1200" dirty="0"/>
              <a:t>A. One-year prevalence and the impact of migraine and </a:t>
            </a:r>
            <a:r>
              <a:rPr lang="en-US" sz="1200" dirty="0" smtClean="0"/>
              <a:t>tension-type</a:t>
            </a:r>
            <a:r>
              <a:rPr lang="tr-TR" sz="1200" dirty="0" smtClean="0"/>
              <a:t> </a:t>
            </a:r>
            <a:r>
              <a:rPr lang="en-US" sz="1200" dirty="0" smtClean="0"/>
              <a:t>headache </a:t>
            </a:r>
            <a:r>
              <a:rPr lang="en-US" sz="1200" dirty="0"/>
              <a:t>in Turkey: a nationwide home-based study in adults. J </a:t>
            </a:r>
            <a:r>
              <a:rPr lang="en-US" sz="1200" dirty="0" smtClean="0"/>
              <a:t>Headache</a:t>
            </a:r>
            <a:r>
              <a:rPr lang="tr-TR" sz="1200" dirty="0" err="1" smtClean="0"/>
              <a:t>Pain</a:t>
            </a:r>
            <a:r>
              <a:rPr lang="tr-TR" sz="1200" dirty="0" smtClean="0"/>
              <a:t> </a:t>
            </a:r>
            <a:r>
              <a:rPr lang="tr-TR" sz="1200" dirty="0"/>
              <a:t>2012; 13:147-157</a:t>
            </a:r>
            <a:r>
              <a:rPr lang="tr-TR" sz="1200" dirty="0" smtClean="0"/>
              <a:t>.</a:t>
            </a:r>
            <a:endParaRPr lang="tr-TR" sz="1200" dirty="0"/>
          </a:p>
          <a:p>
            <a:r>
              <a:rPr lang="tr-TR" sz="1200" dirty="0" err="1"/>
              <a:t>Lipton</a:t>
            </a:r>
            <a:r>
              <a:rPr lang="tr-TR" sz="1200" dirty="0"/>
              <a:t> RB, </a:t>
            </a:r>
            <a:r>
              <a:rPr lang="tr-TR" sz="1200" dirty="0" err="1"/>
              <a:t>Bigal</a:t>
            </a:r>
            <a:r>
              <a:rPr lang="tr-TR" sz="1200" dirty="0"/>
              <a:t> ME, </a:t>
            </a:r>
            <a:r>
              <a:rPr lang="tr-TR" sz="1200" dirty="0" err="1"/>
              <a:t>Diamond</a:t>
            </a:r>
            <a:r>
              <a:rPr lang="tr-TR" sz="1200" dirty="0"/>
              <a:t> M, </a:t>
            </a:r>
            <a:r>
              <a:rPr lang="tr-TR" sz="1200" dirty="0" err="1"/>
              <a:t>Freitag</a:t>
            </a:r>
            <a:r>
              <a:rPr lang="tr-TR" sz="1200" dirty="0"/>
              <a:t> F, </a:t>
            </a:r>
            <a:r>
              <a:rPr lang="tr-TR" sz="1200" dirty="0" err="1"/>
              <a:t>Reed</a:t>
            </a:r>
            <a:r>
              <a:rPr lang="tr-TR" sz="1200" dirty="0"/>
              <a:t> ML, </a:t>
            </a:r>
            <a:r>
              <a:rPr lang="tr-TR" sz="1200" dirty="0" err="1"/>
              <a:t>Stewart</a:t>
            </a:r>
            <a:r>
              <a:rPr lang="tr-TR" sz="1200" dirty="0"/>
              <a:t> WF; </a:t>
            </a:r>
            <a:r>
              <a:rPr lang="tr-TR" sz="1200" dirty="0" smtClean="0"/>
              <a:t>AMPP </a:t>
            </a:r>
            <a:r>
              <a:rPr lang="en-US" sz="1200" dirty="0" smtClean="0"/>
              <a:t>Advisory </a:t>
            </a:r>
            <a:r>
              <a:rPr lang="en-US" sz="1200" dirty="0"/>
              <a:t>Group. Migraine prevalence, disease burden, and the need </a:t>
            </a:r>
            <a:r>
              <a:rPr lang="en-US" sz="1200" dirty="0" smtClean="0"/>
              <a:t>for</a:t>
            </a:r>
            <a:r>
              <a:rPr lang="tr-TR" sz="1200" dirty="0" smtClean="0"/>
              <a:t> </a:t>
            </a:r>
            <a:r>
              <a:rPr lang="en-US" sz="1200" dirty="0" smtClean="0"/>
              <a:t>preventive </a:t>
            </a:r>
            <a:r>
              <a:rPr lang="en-US" sz="1200" dirty="0"/>
              <a:t>therapy. Neurology 2007; 68:343-349</a:t>
            </a:r>
            <a:r>
              <a:rPr lang="en-US" sz="1200" dirty="0" smtClean="0"/>
              <a:t>.</a:t>
            </a:r>
            <a:endParaRPr lang="tr-TR" sz="1200" dirty="0" smtClean="0"/>
          </a:p>
          <a:p>
            <a:r>
              <a:rPr lang="tr-TR" sz="1200" dirty="0">
                <a:solidFill>
                  <a:srgbClr val="000000"/>
                </a:solidFill>
                <a:latin typeface="Comic Sans MS"/>
              </a:rPr>
              <a:t>http://www.noroloji.org.tr/TNDData/Uploads/files/335KLER.pdf</a:t>
            </a:r>
            <a:endParaRPr lang="tr-TR" sz="1200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638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Migren, nörolojik, </a:t>
            </a:r>
            <a:r>
              <a:rPr lang="tr-TR" sz="2400" dirty="0" err="1" smtClean="0"/>
              <a:t>gastrointestinal</a:t>
            </a:r>
            <a:r>
              <a:rPr lang="tr-TR" sz="2400" dirty="0" smtClean="0"/>
              <a:t> ve otonom değişikliklerin çeşitli şekillerde eşlik ettiği </a:t>
            </a:r>
            <a:r>
              <a:rPr lang="tr-TR" sz="2400" dirty="0" err="1" smtClean="0"/>
              <a:t>primer</a:t>
            </a:r>
            <a:r>
              <a:rPr lang="tr-TR" sz="2400" dirty="0" smtClean="0"/>
              <a:t> </a:t>
            </a:r>
            <a:r>
              <a:rPr lang="tr-TR" sz="2400" dirty="0" err="1" smtClean="0"/>
              <a:t>epizodik</a:t>
            </a:r>
            <a:r>
              <a:rPr lang="tr-TR" sz="2400" dirty="0" smtClean="0"/>
              <a:t> bir baş ağrısı bozukluğudur.  </a:t>
            </a:r>
          </a:p>
          <a:p>
            <a:r>
              <a:rPr lang="tr-TR" sz="2400" dirty="0" smtClean="0"/>
              <a:t>KRONİK MİGREN?</a:t>
            </a:r>
          </a:p>
          <a:p>
            <a:endParaRPr lang="tr-TR" sz="2400" dirty="0" smtClean="0"/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418856" cy="31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9" y="3861048"/>
            <a:ext cx="4355975" cy="142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4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TARİHÇE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Migren, tüm toplumlarda ve sosyoekonomik gruplarda görülen ve çok eski literatürde tanımlanmış bir hastalıktır. </a:t>
            </a:r>
            <a:endParaRPr lang="tr-TR" sz="2400" dirty="0" smtClean="0"/>
          </a:p>
          <a:p>
            <a:r>
              <a:rPr lang="tr-TR" sz="2400" dirty="0"/>
              <a:t>İlk kez, M.Ö. 400 yıllarında Hipokrat migrenin görsel semptomlarından </a:t>
            </a:r>
            <a:r>
              <a:rPr lang="tr-TR" sz="2400" dirty="0" smtClean="0"/>
              <a:t>bahsetmiş.</a:t>
            </a:r>
          </a:p>
          <a:p>
            <a:r>
              <a:rPr lang="tr-TR" sz="2400" dirty="0"/>
              <a:t>M.S. 2. yüzyılda Kapadokya’da yaşayan </a:t>
            </a:r>
            <a:r>
              <a:rPr lang="tr-TR" sz="2400" dirty="0" err="1"/>
              <a:t>Aretaeus</a:t>
            </a:r>
            <a:r>
              <a:rPr lang="tr-TR" sz="2400" dirty="0"/>
              <a:t> ise, tarihte ilk kez, migreni </a:t>
            </a:r>
            <a:r>
              <a:rPr lang="tr-TR" sz="2400" dirty="0" err="1"/>
              <a:t>gastrointestinal</a:t>
            </a:r>
            <a:r>
              <a:rPr lang="tr-TR" sz="2400" dirty="0"/>
              <a:t> ve görsel semptomlar ile ilişkili tek taraflı, aralıklarla gelen baş ağrısı olarak tanımlamıştır. </a:t>
            </a:r>
          </a:p>
          <a:p>
            <a:r>
              <a:rPr lang="tr-TR" sz="2400" dirty="0"/>
              <a:t>Thomas </a:t>
            </a:r>
            <a:r>
              <a:rPr lang="tr-TR" sz="2400" dirty="0" err="1"/>
              <a:t>Willis</a:t>
            </a:r>
            <a:r>
              <a:rPr lang="tr-TR" sz="2400" dirty="0"/>
              <a:t> (</a:t>
            </a:r>
            <a:r>
              <a:rPr lang="tr-TR" sz="2400" dirty="0" smtClean="0"/>
              <a:t>1621-1675)</a:t>
            </a:r>
          </a:p>
          <a:p>
            <a:r>
              <a:rPr lang="tr-TR" sz="2400" dirty="0" err="1"/>
              <a:t>Tissot</a:t>
            </a:r>
            <a:r>
              <a:rPr lang="tr-TR" sz="2400" dirty="0"/>
              <a:t> (1728-1797) </a:t>
            </a:r>
          </a:p>
        </p:txBody>
      </p:sp>
    </p:spTree>
    <p:extLst>
      <p:ext uri="{BB962C8B-B14F-4D97-AF65-F5344CB8AC3E}">
        <p14:creationId xmlns:p14="http://schemas.microsoft.com/office/powerpoint/2010/main" val="42006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TARİHÇE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9416"/>
            <a:ext cx="7859216" cy="4846320"/>
          </a:xfrm>
        </p:spPr>
        <p:txBody>
          <a:bodyPr>
            <a:normAutofit/>
          </a:bodyPr>
          <a:lstStyle/>
          <a:p>
            <a:r>
              <a:rPr lang="tr-TR" sz="2400" dirty="0"/>
              <a:t>1873 yılında </a:t>
            </a:r>
            <a:r>
              <a:rPr lang="tr-TR" sz="2400" dirty="0" err="1"/>
              <a:t>Liveing</a:t>
            </a:r>
            <a:r>
              <a:rPr lang="tr-TR" sz="2400" dirty="0"/>
              <a:t> ilk kez migrenin etkilerini sistematik olarak yazarak farklı migren çeşitlerini tanımlamıştır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Klasik </a:t>
            </a:r>
            <a:r>
              <a:rPr lang="tr-TR" sz="2400" dirty="0"/>
              <a:t>olarak bilinen, </a:t>
            </a:r>
            <a:r>
              <a:rPr lang="tr-TR" sz="2400" dirty="0" err="1"/>
              <a:t>Graham</a:t>
            </a:r>
            <a:r>
              <a:rPr lang="tr-TR" sz="2400" dirty="0"/>
              <a:t> ve </a:t>
            </a:r>
            <a:r>
              <a:rPr lang="tr-TR" sz="2400" dirty="0" err="1"/>
              <a:t>Wolf’un</a:t>
            </a:r>
            <a:r>
              <a:rPr lang="tr-TR" sz="2400" dirty="0"/>
              <a:t> 1938 yılındaki raporu ise migrene ait bulguların nedenleri hakkında kapsamlı ilk tahminleri içermektedir </a:t>
            </a:r>
            <a:endParaRPr lang="tr-TR" sz="2400" dirty="0" smtClean="0"/>
          </a:p>
          <a:p>
            <a:r>
              <a:rPr lang="tr-TR" sz="2400" dirty="0" smtClean="0"/>
              <a:t>HEMİCRANİA          HEMİCRANİUM         HEMİMİGRENEA</a:t>
            </a:r>
          </a:p>
          <a:p>
            <a:endParaRPr lang="tr-TR" sz="2400" dirty="0"/>
          </a:p>
        </p:txBody>
      </p:sp>
      <p:sp>
        <p:nvSpPr>
          <p:cNvPr id="4" name="Çentikli Sağ Ok 3"/>
          <p:cNvSpPr/>
          <p:nvPr/>
        </p:nvSpPr>
        <p:spPr>
          <a:xfrm>
            <a:off x="2620202" y="4130850"/>
            <a:ext cx="648072" cy="15563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Çentikli Sağ Ok 4"/>
          <p:cNvSpPr/>
          <p:nvPr/>
        </p:nvSpPr>
        <p:spPr>
          <a:xfrm>
            <a:off x="5402382" y="4133017"/>
            <a:ext cx="648072" cy="15563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88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EPİDEMİYOLOJİ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9416"/>
            <a:ext cx="7859216" cy="484632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Kronik migrenin dünya genelinde görülme oranı değişik çalışmalara göre değişmekle birlikte, yaklaşık %1-3 oranındadır</a:t>
            </a:r>
          </a:p>
          <a:p>
            <a:r>
              <a:rPr lang="tr-TR" sz="2400" dirty="0" smtClean="0"/>
              <a:t>Kronik migren </a:t>
            </a:r>
            <a:r>
              <a:rPr lang="tr-TR" sz="2400" dirty="0" err="1" smtClean="0"/>
              <a:t>epizodik</a:t>
            </a:r>
            <a:r>
              <a:rPr lang="tr-TR" sz="2400" dirty="0" smtClean="0"/>
              <a:t> migrenle (EM) kıyaslanınca genel olarak migrenin sık görülmeyen alt tipi olarak düşünülmektedir, ancak yine de epilepsi ve diğer nörolojik hastalıklara kıyasla daha sık görülmektedir . </a:t>
            </a:r>
          </a:p>
          <a:p>
            <a:r>
              <a:rPr lang="tr-TR" sz="2400" dirty="0" smtClean="0"/>
              <a:t>Ülkemizde yapılan toplum tabanlı geniş bir epidemiyolojik araştırmaya göre migren görülme oranı %16,4 olarak saptanmıştır</a:t>
            </a:r>
          </a:p>
          <a:p>
            <a:r>
              <a:rPr lang="tr-TR" sz="2400" dirty="0" smtClean="0"/>
              <a:t>Kronik migren en sık 20-50 yaş aralığında görülmektedir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3621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sz="6600" dirty="0" smtClean="0"/>
              <a:t>  PATOFİZYOLOJİ ?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16848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400</TotalTime>
  <Words>792</Words>
  <Application>Microsoft Office PowerPoint</Application>
  <PresentationFormat>Ekran Gösterisi (4:3)</PresentationFormat>
  <Paragraphs>179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0" baseType="lpstr">
      <vt:lpstr>Zengin</vt:lpstr>
      <vt:lpstr>MİGREN</vt:lpstr>
      <vt:lpstr>                 SUNUM PLANI</vt:lpstr>
      <vt:lpstr>AMAÇ</vt:lpstr>
      <vt:lpstr>ÖĞRENİM HEDEFLERİ</vt:lpstr>
      <vt:lpstr>TANIM</vt:lpstr>
      <vt:lpstr>TARİHÇE</vt:lpstr>
      <vt:lpstr>TARİHÇE</vt:lpstr>
      <vt:lpstr>EPİDEMİYOLOJİ</vt:lpstr>
      <vt:lpstr>PowerPoint Sunusu</vt:lpstr>
      <vt:lpstr>PATOFİZYOLOJİ</vt:lpstr>
      <vt:lpstr>PATOFİZYOLOJİ</vt:lpstr>
      <vt:lpstr>PATOFİZYOLOJİ</vt:lpstr>
      <vt:lpstr>         NÖROVASKÜLER TEORİ</vt:lpstr>
      <vt:lpstr>MİGREN ATAĞI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ALT GRUPLAR</vt:lpstr>
      <vt:lpstr>           AURASIZ MİGREN</vt:lpstr>
      <vt:lpstr>            AuralI  migren</vt:lpstr>
      <vt:lpstr>      Aurali migren tipleri</vt:lpstr>
      <vt:lpstr>            BAZİLER MİGREN</vt:lpstr>
      <vt:lpstr>  MİGREN KOMPLİKASYONLARI</vt:lpstr>
      <vt:lpstr>   MİGREN ATAĞINI TETİKLEYEN              FAKTÖRLER</vt:lpstr>
      <vt:lpstr>                   TEDAVİ</vt:lpstr>
      <vt:lpstr>    Nonfarmakolojik tedavi</vt:lpstr>
      <vt:lpstr>         AKUT ATAK TEDAVİSİ</vt:lpstr>
      <vt:lpstr>        Akut atak tedavisi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Profilaktik tedavi</vt:lpstr>
      <vt:lpstr>        Profilaktik tedavi</vt:lpstr>
      <vt:lpstr>PowerPoint Sunusu</vt:lpstr>
      <vt:lpstr>PowerPoint Sunusu</vt:lpstr>
      <vt:lpstr>PowerPoint Sunusu</vt:lpstr>
      <vt:lpstr>PowerPoint Sunusu</vt:lpstr>
      <vt:lpstr>            ÖZEL DURUMLAR</vt:lpstr>
      <vt:lpstr>PowerPoint Sunusu</vt:lpstr>
      <vt:lpstr>                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MİGREN</dc:title>
  <dc:creator>Özgür-PC</dc:creator>
  <cp:lastModifiedBy>Win7</cp:lastModifiedBy>
  <cp:revision>33</cp:revision>
  <dcterms:created xsi:type="dcterms:W3CDTF">2017-07-06T06:40:18Z</dcterms:created>
  <dcterms:modified xsi:type="dcterms:W3CDTF">2017-07-07T11:34:14Z</dcterms:modified>
</cp:coreProperties>
</file>