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57" r:id="rId3"/>
    <p:sldId id="258" r:id="rId4"/>
    <p:sldId id="259" r:id="rId5"/>
    <p:sldId id="270" r:id="rId6"/>
    <p:sldId id="262" r:id="rId7"/>
    <p:sldId id="263" r:id="rId8"/>
    <p:sldId id="271" r:id="rId9"/>
    <p:sldId id="265" r:id="rId10"/>
    <p:sldId id="266" r:id="rId11"/>
    <p:sldId id="267" r:id="rId12"/>
    <p:sldId id="363" r:id="rId13"/>
    <p:sldId id="364" r:id="rId14"/>
    <p:sldId id="279" r:id="rId15"/>
    <p:sldId id="268" r:id="rId16"/>
    <p:sldId id="276" r:id="rId17"/>
    <p:sldId id="269" r:id="rId18"/>
    <p:sldId id="272" r:id="rId19"/>
    <p:sldId id="366" r:id="rId20"/>
    <p:sldId id="274" r:id="rId21"/>
    <p:sldId id="365" r:id="rId22"/>
    <p:sldId id="369" r:id="rId23"/>
    <p:sldId id="370" r:id="rId24"/>
    <p:sldId id="371" r:id="rId25"/>
    <p:sldId id="280" r:id="rId26"/>
    <p:sldId id="275" r:id="rId27"/>
    <p:sldId id="285" r:id="rId28"/>
    <p:sldId id="281" r:id="rId29"/>
    <p:sldId id="282" r:id="rId30"/>
    <p:sldId id="283" r:id="rId31"/>
    <p:sldId id="295" r:id="rId32"/>
    <p:sldId id="286" r:id="rId33"/>
    <p:sldId id="287" r:id="rId34"/>
    <p:sldId id="288" r:id="rId35"/>
    <p:sldId id="353" r:id="rId36"/>
    <p:sldId id="289" r:id="rId37"/>
    <p:sldId id="290" r:id="rId38"/>
    <p:sldId id="284" r:id="rId39"/>
    <p:sldId id="292" r:id="rId40"/>
    <p:sldId id="293" r:id="rId41"/>
    <p:sldId id="294" r:id="rId42"/>
    <p:sldId id="355" r:id="rId43"/>
    <p:sldId id="296" r:id="rId44"/>
    <p:sldId id="297" r:id="rId45"/>
    <p:sldId id="299" r:id="rId46"/>
    <p:sldId id="301" r:id="rId47"/>
    <p:sldId id="304" r:id="rId48"/>
    <p:sldId id="305" r:id="rId49"/>
    <p:sldId id="312" r:id="rId50"/>
    <p:sldId id="307" r:id="rId51"/>
    <p:sldId id="306" r:id="rId52"/>
    <p:sldId id="309" r:id="rId53"/>
    <p:sldId id="310" r:id="rId54"/>
    <p:sldId id="311" r:id="rId55"/>
    <p:sldId id="314" r:id="rId56"/>
    <p:sldId id="315" r:id="rId57"/>
    <p:sldId id="316" r:id="rId58"/>
    <p:sldId id="317" r:id="rId59"/>
    <p:sldId id="319" r:id="rId60"/>
    <p:sldId id="320" r:id="rId61"/>
    <p:sldId id="328" r:id="rId62"/>
    <p:sldId id="321" r:id="rId63"/>
    <p:sldId id="322" r:id="rId64"/>
    <p:sldId id="324" r:id="rId65"/>
    <p:sldId id="326" r:id="rId66"/>
    <p:sldId id="325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4" r:id="rId82"/>
    <p:sldId id="367" r:id="rId83"/>
    <p:sldId id="345" r:id="rId84"/>
    <p:sldId id="347" r:id="rId85"/>
    <p:sldId id="348" r:id="rId86"/>
    <p:sldId id="349" r:id="rId87"/>
    <p:sldId id="350" r:id="rId88"/>
    <p:sldId id="351" r:id="rId89"/>
    <p:sldId id="352" r:id="rId90"/>
    <p:sldId id="354" r:id="rId91"/>
    <p:sldId id="356" r:id="rId92"/>
    <p:sldId id="357" r:id="rId93"/>
    <p:sldId id="358" r:id="rId94"/>
    <p:sldId id="361" r:id="rId95"/>
    <p:sldId id="362" r:id="rId96"/>
    <p:sldId id="368" r:id="rId97"/>
    <p:sldId id="360" r:id="rId98"/>
    <p:sldId id="359" r:id="rId9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81" autoAdjust="0"/>
  </p:normalViewPr>
  <p:slideViewPr>
    <p:cSldViewPr snapToGrid="0">
      <p:cViewPr>
        <p:scale>
          <a:sx n="114" d="100"/>
          <a:sy n="114" d="100"/>
        </p:scale>
        <p:origin x="-43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E3E39-DE42-446E-A156-525DBE493090}" type="doc">
      <dgm:prSet loTypeId="urn:microsoft.com/office/officeart/2005/8/layout/cycle3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375354B-DBB8-4275-94DB-20A049D502C2}">
      <dgm:prSet phldrT="[Metin]"/>
      <dgm:spPr>
        <a:xfrm>
          <a:off x="2432670" y="801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tr-TR" dirty="0" err="1">
              <a:solidFill>
                <a:srgbClr val="000066"/>
              </a:solidFill>
              <a:latin typeface="Calibri"/>
              <a:ea typeface="+mn-ea"/>
              <a:cs typeface="+mn-cs"/>
            </a:rPr>
            <a:t>Hemogram</a:t>
          </a:r>
          <a:endParaRPr lang="tr-TR" dirty="0">
            <a:solidFill>
              <a:srgbClr val="000066"/>
            </a:solidFill>
            <a:latin typeface="Calibri"/>
            <a:ea typeface="+mn-ea"/>
            <a:cs typeface="+mn-cs"/>
          </a:endParaRPr>
        </a:p>
      </dgm:t>
    </dgm:pt>
    <dgm:pt modelId="{12BA219B-6988-4657-9A2D-9F0248C5A085}" type="parTrans" cxnId="{DC9EFC4A-271A-4644-8803-FC399AB43F45}">
      <dgm:prSet/>
      <dgm:spPr/>
      <dgm:t>
        <a:bodyPr/>
        <a:lstStyle/>
        <a:p>
          <a:endParaRPr lang="tr-TR"/>
        </a:p>
      </dgm:t>
    </dgm:pt>
    <dgm:pt modelId="{3EA2F24C-63CD-4140-8E2F-0E532FD2C812}" type="sibTrans" cxnId="{DC9EFC4A-271A-4644-8803-FC399AB43F45}">
      <dgm:prSet/>
      <dgm:spPr>
        <a:xfrm>
          <a:off x="1663026" y="-104953"/>
          <a:ext cx="4446346" cy="4446346"/>
        </a:xfrm>
        <a:prstGeom prst="circularArrow">
          <a:avLst>
            <a:gd name="adj1" fmla="val 4668"/>
            <a:gd name="adj2" fmla="val 272909"/>
            <a:gd name="adj3" fmla="val 12902707"/>
            <a:gd name="adj4" fmla="val 17982392"/>
            <a:gd name="adj5" fmla="val 4847"/>
          </a:avLst>
        </a:prstGeom>
        <a:solidFill>
          <a:srgbClr val="66CCF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endParaRPr lang="tr-TR"/>
        </a:p>
      </dgm:t>
    </dgm:pt>
    <dgm:pt modelId="{5A4CBA73-002F-4778-B573-8DA94B5048A1}">
      <dgm:prSet phldrT="[Metin]"/>
      <dgm:spPr>
        <a:xfrm>
          <a:off x="4029203" y="1597335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tr-TR" dirty="0" err="1">
              <a:solidFill>
                <a:srgbClr val="000066"/>
              </a:solidFill>
              <a:latin typeface="Calibri"/>
              <a:ea typeface="+mn-ea"/>
              <a:cs typeface="+mn-cs"/>
            </a:rPr>
            <a:t>Periferik</a:t>
          </a:r>
          <a:r>
            <a:rPr lang="tr-TR" dirty="0">
              <a:solidFill>
                <a:srgbClr val="000066"/>
              </a:solidFill>
              <a:latin typeface="Calibri"/>
              <a:ea typeface="+mn-ea"/>
              <a:cs typeface="+mn-cs"/>
            </a:rPr>
            <a:t> yayma</a:t>
          </a:r>
        </a:p>
      </dgm:t>
    </dgm:pt>
    <dgm:pt modelId="{580AEEA7-49E2-4B2B-9226-9F814EB01B1F}" type="parTrans" cxnId="{7862C3FC-1FA5-4D4F-BBC8-030D27429A6B}">
      <dgm:prSet/>
      <dgm:spPr/>
      <dgm:t>
        <a:bodyPr/>
        <a:lstStyle/>
        <a:p>
          <a:endParaRPr lang="tr-TR"/>
        </a:p>
      </dgm:t>
    </dgm:pt>
    <dgm:pt modelId="{202D9FF4-FCC6-4572-B2B1-38DADA2780C0}" type="sibTrans" cxnId="{7862C3FC-1FA5-4D4F-BBC8-030D27429A6B}">
      <dgm:prSet/>
      <dgm:spPr/>
      <dgm:t>
        <a:bodyPr/>
        <a:lstStyle/>
        <a:p>
          <a:endParaRPr lang="tr-TR"/>
        </a:p>
      </dgm:t>
    </dgm:pt>
    <dgm:pt modelId="{85332B9D-2F93-4607-B2F7-363897066E0B}">
      <dgm:prSet phldrT="[Metin]"/>
      <dgm:spPr>
        <a:xfrm>
          <a:off x="2432670" y="3193868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tr-TR" dirty="0" err="1">
              <a:solidFill>
                <a:srgbClr val="000066"/>
              </a:solidFill>
              <a:latin typeface="Calibri"/>
              <a:ea typeface="+mn-ea"/>
              <a:cs typeface="+mn-cs"/>
            </a:rPr>
            <a:t>Seroloji</a:t>
          </a:r>
          <a:endParaRPr lang="tr-TR" dirty="0">
            <a:solidFill>
              <a:srgbClr val="000066"/>
            </a:solidFill>
            <a:latin typeface="Calibri"/>
            <a:ea typeface="+mn-ea"/>
            <a:cs typeface="+mn-cs"/>
          </a:endParaRPr>
        </a:p>
      </dgm:t>
    </dgm:pt>
    <dgm:pt modelId="{B8AD8C5E-9F21-48E2-842D-1800FFE03C98}" type="parTrans" cxnId="{8A61B7C4-AB2B-4B90-B443-44C18E49E862}">
      <dgm:prSet/>
      <dgm:spPr/>
      <dgm:t>
        <a:bodyPr/>
        <a:lstStyle/>
        <a:p>
          <a:endParaRPr lang="tr-TR"/>
        </a:p>
      </dgm:t>
    </dgm:pt>
    <dgm:pt modelId="{B61B8116-648F-4224-ADA4-69C786BA0A68}" type="sibTrans" cxnId="{8A61B7C4-AB2B-4B90-B443-44C18E49E862}">
      <dgm:prSet/>
      <dgm:spPr/>
      <dgm:t>
        <a:bodyPr/>
        <a:lstStyle/>
        <a:p>
          <a:endParaRPr lang="tr-TR"/>
        </a:p>
      </dgm:t>
    </dgm:pt>
    <dgm:pt modelId="{0B0A6A03-6ECE-4E4F-B21B-A155E6162099}">
      <dgm:prSet phldrT="[Metin]"/>
      <dgm:spPr>
        <a:xfrm>
          <a:off x="836136" y="1597335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tr-TR" dirty="0">
              <a:solidFill>
                <a:srgbClr val="000066"/>
              </a:solidFill>
              <a:latin typeface="Calibri"/>
              <a:ea typeface="+mn-ea"/>
              <a:cs typeface="+mn-cs"/>
            </a:rPr>
            <a:t>Kültür </a:t>
          </a:r>
        </a:p>
      </dgm:t>
    </dgm:pt>
    <dgm:pt modelId="{930F6848-A009-4C0D-92F5-85D08EF7D863}" type="parTrans" cxnId="{26E5D003-AAC3-43EE-B33D-713FBDFE1A3B}">
      <dgm:prSet/>
      <dgm:spPr/>
      <dgm:t>
        <a:bodyPr/>
        <a:lstStyle/>
        <a:p>
          <a:endParaRPr lang="tr-TR"/>
        </a:p>
      </dgm:t>
    </dgm:pt>
    <dgm:pt modelId="{616E85E2-7324-4C27-B517-6B5C3C9AF7FA}" type="sibTrans" cxnId="{26E5D003-AAC3-43EE-B33D-713FBDFE1A3B}">
      <dgm:prSet/>
      <dgm:spPr/>
      <dgm:t>
        <a:bodyPr/>
        <a:lstStyle/>
        <a:p>
          <a:endParaRPr lang="tr-TR"/>
        </a:p>
      </dgm:t>
    </dgm:pt>
    <dgm:pt modelId="{F5BEC998-47D8-412A-8B18-A5524E651509}" type="pres">
      <dgm:prSet presAssocID="{B1FE3E39-DE42-446E-A156-525DBE4930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9D596C7-5251-47AC-AAEC-9BC6BCF46949}" type="pres">
      <dgm:prSet presAssocID="{B1FE3E39-DE42-446E-A156-525DBE493090}" presName="cycle" presStyleCnt="0"/>
      <dgm:spPr/>
    </dgm:pt>
    <dgm:pt modelId="{CC647E5B-81E9-4F2C-9784-2138F9264264}" type="pres">
      <dgm:prSet presAssocID="{7375354B-DBB8-4275-94DB-20A049D502C2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5E8E36B-5903-4677-8DB6-BED9AC3F461E}" type="pres">
      <dgm:prSet presAssocID="{3EA2F24C-63CD-4140-8E2F-0E532FD2C812}" presName="sibTransFirstNode" presStyleLbl="bgShp" presStyleIdx="0" presStyleCnt="1"/>
      <dgm:spPr/>
      <dgm:t>
        <a:bodyPr/>
        <a:lstStyle/>
        <a:p>
          <a:endParaRPr lang="tr-TR"/>
        </a:p>
      </dgm:t>
    </dgm:pt>
    <dgm:pt modelId="{9CD65328-DDA1-4665-BF50-60C063FEA50A}" type="pres">
      <dgm:prSet presAssocID="{5A4CBA73-002F-4778-B573-8DA94B5048A1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6665850-D39F-4544-A8BE-4379B1D84541}" type="pres">
      <dgm:prSet presAssocID="{85332B9D-2F93-4607-B2F7-363897066E0B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8BBB35-3E1E-4446-9BB5-B5654DD9C763}" type="pres">
      <dgm:prSet presAssocID="{0B0A6A03-6ECE-4E4F-B21B-A155E6162099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61B7C4-AB2B-4B90-B443-44C18E49E862}" srcId="{B1FE3E39-DE42-446E-A156-525DBE493090}" destId="{85332B9D-2F93-4607-B2F7-363897066E0B}" srcOrd="2" destOrd="0" parTransId="{B8AD8C5E-9F21-48E2-842D-1800FFE03C98}" sibTransId="{B61B8116-648F-4224-ADA4-69C786BA0A68}"/>
    <dgm:cxn modelId="{DC9EFC4A-271A-4644-8803-FC399AB43F45}" srcId="{B1FE3E39-DE42-446E-A156-525DBE493090}" destId="{7375354B-DBB8-4275-94DB-20A049D502C2}" srcOrd="0" destOrd="0" parTransId="{12BA219B-6988-4657-9A2D-9F0248C5A085}" sibTransId="{3EA2F24C-63CD-4140-8E2F-0E532FD2C812}"/>
    <dgm:cxn modelId="{318C1A93-9D7C-45CF-AD85-896BB42A1D41}" type="presOf" srcId="{0B0A6A03-6ECE-4E4F-B21B-A155E6162099}" destId="{598BBB35-3E1E-4446-9BB5-B5654DD9C763}" srcOrd="0" destOrd="0" presId="urn:microsoft.com/office/officeart/2005/8/layout/cycle3"/>
    <dgm:cxn modelId="{EE08355F-E5AA-418A-8CA3-FFF322A489B5}" type="presOf" srcId="{5A4CBA73-002F-4778-B573-8DA94B5048A1}" destId="{9CD65328-DDA1-4665-BF50-60C063FEA50A}" srcOrd="0" destOrd="0" presId="urn:microsoft.com/office/officeart/2005/8/layout/cycle3"/>
    <dgm:cxn modelId="{7862C3FC-1FA5-4D4F-BBC8-030D27429A6B}" srcId="{B1FE3E39-DE42-446E-A156-525DBE493090}" destId="{5A4CBA73-002F-4778-B573-8DA94B5048A1}" srcOrd="1" destOrd="0" parTransId="{580AEEA7-49E2-4B2B-9226-9F814EB01B1F}" sibTransId="{202D9FF4-FCC6-4572-B2B1-38DADA2780C0}"/>
    <dgm:cxn modelId="{08F986F0-ACC3-491C-A2D8-68EDAD991BEA}" type="presOf" srcId="{85332B9D-2F93-4607-B2F7-363897066E0B}" destId="{E6665850-D39F-4544-A8BE-4379B1D84541}" srcOrd="0" destOrd="0" presId="urn:microsoft.com/office/officeart/2005/8/layout/cycle3"/>
    <dgm:cxn modelId="{62E3268A-156E-444A-A656-9BBFD6121D73}" type="presOf" srcId="{3EA2F24C-63CD-4140-8E2F-0E532FD2C812}" destId="{25E8E36B-5903-4677-8DB6-BED9AC3F461E}" srcOrd="0" destOrd="0" presId="urn:microsoft.com/office/officeart/2005/8/layout/cycle3"/>
    <dgm:cxn modelId="{3DB6C7E4-0E3D-4863-8F5E-32D9D976DF92}" type="presOf" srcId="{7375354B-DBB8-4275-94DB-20A049D502C2}" destId="{CC647E5B-81E9-4F2C-9784-2138F9264264}" srcOrd="0" destOrd="0" presId="urn:microsoft.com/office/officeart/2005/8/layout/cycle3"/>
    <dgm:cxn modelId="{589258F4-5C4B-439F-A6C0-DCE14C173F60}" type="presOf" srcId="{B1FE3E39-DE42-446E-A156-525DBE493090}" destId="{F5BEC998-47D8-412A-8B18-A5524E651509}" srcOrd="0" destOrd="0" presId="urn:microsoft.com/office/officeart/2005/8/layout/cycle3"/>
    <dgm:cxn modelId="{26E5D003-AAC3-43EE-B33D-713FBDFE1A3B}" srcId="{B1FE3E39-DE42-446E-A156-525DBE493090}" destId="{0B0A6A03-6ECE-4E4F-B21B-A155E6162099}" srcOrd="3" destOrd="0" parTransId="{930F6848-A009-4C0D-92F5-85D08EF7D863}" sibTransId="{616E85E2-7324-4C27-B517-6B5C3C9AF7FA}"/>
    <dgm:cxn modelId="{14D4DD25-D54D-45F2-A53E-48B1DEFE1897}" type="presParOf" srcId="{F5BEC998-47D8-412A-8B18-A5524E651509}" destId="{B9D596C7-5251-47AC-AAEC-9BC6BCF46949}" srcOrd="0" destOrd="0" presId="urn:microsoft.com/office/officeart/2005/8/layout/cycle3"/>
    <dgm:cxn modelId="{C1965A16-6452-4CA6-A24C-076A4273AB85}" type="presParOf" srcId="{B9D596C7-5251-47AC-AAEC-9BC6BCF46949}" destId="{CC647E5B-81E9-4F2C-9784-2138F9264264}" srcOrd="0" destOrd="0" presId="urn:microsoft.com/office/officeart/2005/8/layout/cycle3"/>
    <dgm:cxn modelId="{203F09B8-7B33-4985-8080-58A01DC4256F}" type="presParOf" srcId="{B9D596C7-5251-47AC-AAEC-9BC6BCF46949}" destId="{25E8E36B-5903-4677-8DB6-BED9AC3F461E}" srcOrd="1" destOrd="0" presId="urn:microsoft.com/office/officeart/2005/8/layout/cycle3"/>
    <dgm:cxn modelId="{1FB78217-09A7-46B4-AB42-6D52BE211C23}" type="presParOf" srcId="{B9D596C7-5251-47AC-AAEC-9BC6BCF46949}" destId="{9CD65328-DDA1-4665-BF50-60C063FEA50A}" srcOrd="2" destOrd="0" presId="urn:microsoft.com/office/officeart/2005/8/layout/cycle3"/>
    <dgm:cxn modelId="{D2FA9C84-D142-4CC4-B635-E865C86B7796}" type="presParOf" srcId="{B9D596C7-5251-47AC-AAEC-9BC6BCF46949}" destId="{E6665850-D39F-4544-A8BE-4379B1D84541}" srcOrd="3" destOrd="0" presId="urn:microsoft.com/office/officeart/2005/8/layout/cycle3"/>
    <dgm:cxn modelId="{3AE1F060-674B-4E9F-812E-9DAC01687FBC}" type="presParOf" srcId="{B9D596C7-5251-47AC-AAEC-9BC6BCF46949}" destId="{598BBB35-3E1E-4446-9BB5-B5654DD9C763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8E36B-5903-4677-8DB6-BED9AC3F461E}">
      <dsp:nvSpPr>
        <dsp:cNvPr id="0" name=""/>
        <dsp:cNvSpPr/>
      </dsp:nvSpPr>
      <dsp:spPr>
        <a:xfrm>
          <a:off x="1663026" y="-104953"/>
          <a:ext cx="4446346" cy="4446346"/>
        </a:xfrm>
        <a:prstGeom prst="circularArrow">
          <a:avLst>
            <a:gd name="adj1" fmla="val 4668"/>
            <a:gd name="adj2" fmla="val 272909"/>
            <a:gd name="adj3" fmla="val 12902707"/>
            <a:gd name="adj4" fmla="val 17982392"/>
            <a:gd name="adj5" fmla="val 4847"/>
          </a:avLst>
        </a:prstGeom>
        <a:solidFill>
          <a:srgbClr val="66CCF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647E5B-81E9-4F2C-9784-2138F9264264}">
      <dsp:nvSpPr>
        <dsp:cNvPr id="0" name=""/>
        <dsp:cNvSpPr/>
      </dsp:nvSpPr>
      <dsp:spPr>
        <a:xfrm>
          <a:off x="2432670" y="801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 err="1">
              <a:solidFill>
                <a:srgbClr val="000066"/>
              </a:solidFill>
              <a:latin typeface="Calibri"/>
              <a:ea typeface="+mn-ea"/>
              <a:cs typeface="+mn-cs"/>
            </a:rPr>
            <a:t>Hemogram</a:t>
          </a:r>
          <a:endParaRPr lang="tr-TR" sz="3600" kern="1200" dirty="0">
            <a:solidFill>
              <a:srgbClr val="000066"/>
            </a:solidFill>
            <a:latin typeface="Calibri"/>
            <a:ea typeface="+mn-ea"/>
            <a:cs typeface="+mn-cs"/>
          </a:endParaRPr>
        </a:p>
      </dsp:txBody>
      <dsp:txXfrm>
        <a:off x="2503625" y="71756"/>
        <a:ext cx="2765149" cy="1311619"/>
      </dsp:txXfrm>
    </dsp:sp>
    <dsp:sp modelId="{9CD65328-DDA1-4665-BF50-60C063FEA50A}">
      <dsp:nvSpPr>
        <dsp:cNvPr id="0" name=""/>
        <dsp:cNvSpPr/>
      </dsp:nvSpPr>
      <dsp:spPr>
        <a:xfrm>
          <a:off x="4029203" y="1597335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 err="1">
              <a:solidFill>
                <a:srgbClr val="000066"/>
              </a:solidFill>
              <a:latin typeface="Calibri"/>
              <a:ea typeface="+mn-ea"/>
              <a:cs typeface="+mn-cs"/>
            </a:rPr>
            <a:t>Periferik</a:t>
          </a:r>
          <a:r>
            <a:rPr lang="tr-TR" sz="3600" kern="1200" dirty="0">
              <a:solidFill>
                <a:srgbClr val="000066"/>
              </a:solidFill>
              <a:latin typeface="Calibri"/>
              <a:ea typeface="+mn-ea"/>
              <a:cs typeface="+mn-cs"/>
            </a:rPr>
            <a:t> yayma</a:t>
          </a:r>
        </a:p>
      </dsp:txBody>
      <dsp:txXfrm>
        <a:off x="4100158" y="1668290"/>
        <a:ext cx="2765149" cy="1311619"/>
      </dsp:txXfrm>
    </dsp:sp>
    <dsp:sp modelId="{E6665850-D39F-4544-A8BE-4379B1D84541}">
      <dsp:nvSpPr>
        <dsp:cNvPr id="0" name=""/>
        <dsp:cNvSpPr/>
      </dsp:nvSpPr>
      <dsp:spPr>
        <a:xfrm>
          <a:off x="2432670" y="3193868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 err="1">
              <a:solidFill>
                <a:srgbClr val="000066"/>
              </a:solidFill>
              <a:latin typeface="Calibri"/>
              <a:ea typeface="+mn-ea"/>
              <a:cs typeface="+mn-cs"/>
            </a:rPr>
            <a:t>Seroloji</a:t>
          </a:r>
          <a:endParaRPr lang="tr-TR" sz="3600" kern="1200" dirty="0">
            <a:solidFill>
              <a:srgbClr val="000066"/>
            </a:solidFill>
            <a:latin typeface="Calibri"/>
            <a:ea typeface="+mn-ea"/>
            <a:cs typeface="+mn-cs"/>
          </a:endParaRPr>
        </a:p>
      </dsp:txBody>
      <dsp:txXfrm>
        <a:off x="2503625" y="3264823"/>
        <a:ext cx="2765149" cy="1311619"/>
      </dsp:txXfrm>
    </dsp:sp>
    <dsp:sp modelId="{598BBB35-3E1E-4446-9BB5-B5654DD9C763}">
      <dsp:nvSpPr>
        <dsp:cNvPr id="0" name=""/>
        <dsp:cNvSpPr/>
      </dsp:nvSpPr>
      <dsp:spPr>
        <a:xfrm>
          <a:off x="836136" y="1597335"/>
          <a:ext cx="2907059" cy="1453529"/>
        </a:xfrm>
        <a:prstGeom prst="roundRect">
          <a:avLst/>
        </a:prstGeom>
        <a:solidFill>
          <a:srgbClr val="66CCFF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solidFill>
                <a:srgbClr val="000066"/>
              </a:solidFill>
              <a:latin typeface="Calibri"/>
              <a:ea typeface="+mn-ea"/>
              <a:cs typeface="+mn-cs"/>
            </a:rPr>
            <a:t>Kültür </a:t>
          </a:r>
        </a:p>
      </dsp:txBody>
      <dsp:txXfrm>
        <a:off x="907091" y="1668290"/>
        <a:ext cx="2765149" cy="1311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BE188-62CE-4F20-9BA5-800E339E346D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9328A-A3BB-4C34-AA5C-6B2A9AD421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699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812E3-1B29-4E5A-8DCD-D139A5CF78CE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F8AB8-118A-4367-8A30-1596E4404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23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tr-TR" altLang="tr-TR" sz="1200" b="1" dirty="0">
                <a:latin typeface="+mn-lt"/>
                <a:cs typeface="Times New Roman" panose="02020603050405020304" pitchFamily="18" charset="0"/>
              </a:rPr>
              <a:t>Vitamin A (200.000 IU,oral,2 gün)</a:t>
            </a:r>
            <a:r>
              <a:rPr lang="tr-TR" altLang="tr-TR" sz="1200" b="1" u="sng" dirty="0">
                <a:latin typeface="+mn-lt"/>
                <a:cs typeface="Times New Roman" panose="02020603050405020304" pitchFamily="18" charset="0"/>
              </a:rPr>
              <a:t>&gt;</a:t>
            </a:r>
            <a:r>
              <a:rPr lang="tr-TR" altLang="tr-TR" sz="1200" b="1" dirty="0">
                <a:latin typeface="+mn-lt"/>
                <a:cs typeface="Times New Roman" panose="02020603050405020304" pitchFamily="18" charset="0"/>
              </a:rPr>
              <a:t>12 ay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tr-TR" altLang="tr-TR" sz="1200" b="1" dirty="0">
                <a:latin typeface="+mn-lt"/>
                <a:cs typeface="Times New Roman" panose="02020603050405020304" pitchFamily="18" charset="0"/>
              </a:rPr>
              <a:t>100.000 IU (6 ay-11 ay)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tr-TR" altLang="tr-TR" sz="1200" b="1" dirty="0">
                <a:latin typeface="+mn-lt"/>
                <a:cs typeface="Times New Roman" panose="02020603050405020304" pitchFamily="18" charset="0"/>
              </a:rPr>
              <a:t>50.000 IU (&lt;6 ay)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F8AB8-118A-4367-8A30-1596E4404AD1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6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El, Ayak ve Ağız Hastalığı: Olgu Sunumu </a:t>
            </a:r>
            <a:r>
              <a:rPr lang="tr-TR" dirty="0" err="1"/>
              <a:t>Hand</a:t>
            </a:r>
            <a:r>
              <a:rPr lang="tr-TR" dirty="0"/>
              <a:t>, </a:t>
            </a:r>
            <a:r>
              <a:rPr lang="tr-TR" dirty="0" err="1"/>
              <a:t>Foot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Mouth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: A </a:t>
            </a:r>
            <a:r>
              <a:rPr lang="tr-TR" dirty="0" err="1"/>
              <a:t>case-report</a:t>
            </a:r>
            <a:r>
              <a:rPr lang="tr-TR" dirty="0"/>
              <a:t> Muhammed Harun Ünal1 , Sevim Öğülmüş2 , Sevda Azimetli3 , Ahmet Keskin1 , Mehmet Uğurlu1 1 Ankara Yıldırım Beyazıt Üniversitesi Tıp Fakültesi, Aile Hekimliği Anabilim Dalı 2 Ankara Atatürk Eğitim Araştırma Hastanesi, Aile Hekimliği Kliniği 3 Ankara Dr. Sami Ulus Kadın Doğum, Çocuk Sağlığı ve Hastalıkları Eğitim Araştırma Hastanesi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F8AB8-118A-4367-8A30-1596E4404AD1}" type="slidenum">
              <a:rPr lang="tr-TR" smtClean="0"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6745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El, Ayak ve Ağız Hastalığı: Olgu Sunumu </a:t>
            </a:r>
            <a:r>
              <a:rPr lang="tr-TR" dirty="0" err="1"/>
              <a:t>Hand</a:t>
            </a:r>
            <a:r>
              <a:rPr lang="tr-TR" dirty="0"/>
              <a:t>, </a:t>
            </a:r>
            <a:r>
              <a:rPr lang="tr-TR" dirty="0" err="1"/>
              <a:t>Foot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Mouth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: A </a:t>
            </a:r>
            <a:r>
              <a:rPr lang="tr-TR" dirty="0" err="1"/>
              <a:t>case-report</a:t>
            </a:r>
            <a:r>
              <a:rPr lang="tr-TR" dirty="0"/>
              <a:t> Muhammed Harun Ünal1 , Sevim Öğülmüş2 , Sevda Azimetli3 , Ahmet Keskin1 , Mehmet Uğurlu1 1 Ankara Yıldırım Beyazıt Üniversitesi Tıp Fakültesi, Aile Hekimliği Anabilim Dalı 2 Ankara Atatürk Eğitim Araştırma Hastanesi, Aile Hekimliği Kliniği 3 Ankara Dr. Sami Ulus Kadın Doğum, Çocuk Sağlığı ve Hastalıkları Eğitim Araştırma Hastanesi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F8AB8-118A-4367-8A30-1596E4404AD1}" type="slidenum">
              <a:rPr lang="tr-TR" smtClean="0"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084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A2738C7-5577-9145-F2C7-71FD3AA64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7C8A6F16-447D-79E1-4840-C846B220E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6F45FED-890F-5529-F390-035FCD1D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1F70ED2-E5F8-4C9A-7E19-6ACA0C94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CFCCC5C-6874-ADC3-2DA6-0BF44A35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6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F08CC8D-3AD2-4F1E-DCBF-F0B645B0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87424393-975E-961D-F522-68B959EEE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1D50185-0E4F-7692-B01B-81A480A8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5C47F66-522B-CBFC-1B0F-5AE8412C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43C8E6E-008E-91DA-C3A1-AB4F205D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666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C7A618C3-5FD3-CA7E-4584-90E578FA0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A4746564-D261-6302-5D48-360E1ADED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92CA39F6-4AE2-0537-A051-1F02F7CF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A2BE215-D977-4981-3ACB-B1C36B59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033EEEFC-00CD-A1FC-08F0-54C30F7E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6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0897969-A839-F67C-9EBA-1CA3418C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868E3E5-5C81-B888-CA11-FC45B458C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B1C5821-BA7E-03D6-4FD4-3DBBB397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1FF64DC-9B3D-92D9-081D-B12F86C7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524DC68-E7E1-7D3F-9E56-E6C2A1F9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548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F486FE0-797E-C6D3-59F3-C5B4F2BA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E8CF1F63-E8E4-1160-0D8E-00DF50E7E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224E458-6912-C210-4EF9-7B66AA8E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8DCC01E-1D18-013B-3674-63421695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E23FE2C-A106-E0FE-C872-61EFF159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69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3ED1A89-1656-FEFC-BF95-81B0DC07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23D055A-EC72-B962-8FB3-EB892A730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F7B4A61C-05B4-5009-0B7E-9BF50895F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004C15AE-DA97-3981-469F-3D8CDCA9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0402726D-DBAA-0E76-A822-78926FD6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7A7A567-EE0F-938C-27F5-4D9A913A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11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3042836-A68A-6A21-B566-C6AEE60B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86C7F0FD-2EBF-DD06-6249-523C2FB4D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5769361A-1554-C580-796C-F60B4007C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ABA235FF-6ECA-DA9F-6517-113249293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61C7F0D8-9E05-CC04-8DAB-460C32FBB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D7FC075E-3DE1-8A48-05BA-8FDBBC4D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83BB5D94-0E6A-E466-D8D7-287494AC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33F2BE80-FA44-F94F-27B6-35DAC2BE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566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5D80E9E-A65E-B0B9-A409-BE656036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84200B8C-8A96-0456-C752-C0795132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6CF194B7-F140-44EC-86ED-E8FE69ED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4FA0818C-41C2-1940-7AFD-BFE4AE63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144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A51DD2D-4C64-48E5-B844-DD8EAAC4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8F465B6F-6E2B-6CC9-7F96-85069DDC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ACCB394C-A608-1899-FF83-CB736C37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87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CEE2DD0-268B-3A5D-7806-3E955EA9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E067D08-4621-4B93-DD3B-15987A43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35A222F1-5BD6-76A7-B3E8-9168DA335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BEC90E75-2B6A-42B2-E071-D2F26D5E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99D94743-4FC5-FBAC-E43A-919EA585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1367B364-D89C-50D1-FE81-0DCF5DBB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531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1889B31-413C-8887-B683-D6621AB8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4DDB8174-0B99-5E81-1FF9-A785083F0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B6749040-2FFE-439A-3E6C-59AC6D607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CDA37105-4371-7DFF-43FA-573723D8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61EFDB68-27D2-CC34-2D36-C40506C6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4B9D7726-4DF4-D74B-DBC6-6717092C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74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6D00FBE5-7918-330B-A7B0-FB472200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E641756B-2A44-7DAA-BFD3-28015434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2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104D58A-9044-8A46-4CBE-48437D17B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D5F-12F6-4D38-BBD8-5829A69AF93B}" type="datetimeFigureOut">
              <a:rPr lang="tr-TR" smtClean="0"/>
              <a:t>02.01.2023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1E3D725-1582-69AF-760B-FA86810C8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166D038-53DF-6F7F-6E8F-A2057E00E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E1A31-618C-4C18-94AB-F0D185DDC9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9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162.129.70.33/images/exanthem_1_010811.jp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3E230C5-108F-8C6E-F821-44A2ED035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ÇOCUKLUK ÇAĞI DÖKÜNTÜLÜ HASTALIKLARI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97C6B586-F6D0-8C80-5FD4-6BFC1B181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ARŞ.GÖR.DR.İLAYDA KARAÇAY</a:t>
            </a:r>
          </a:p>
          <a:p>
            <a:pPr>
              <a:lnSpc>
                <a:spcPct val="110000"/>
              </a:lnSpc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KTÜ AİLE HEKİMLİĞİ ANABİLİM DALI</a:t>
            </a:r>
          </a:p>
          <a:p>
            <a:pPr>
              <a:lnSpc>
                <a:spcPct val="110000"/>
              </a:lnSpc>
            </a:pPr>
            <a:r>
              <a:rPr lang="tr-TR" b="1" dirty="0"/>
              <a:t>03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.01.2023</a:t>
            </a:r>
          </a:p>
        </p:txBody>
      </p:sp>
    </p:spTree>
    <p:extLst>
      <p:ext uri="{BB962C8B-B14F-4D97-AF65-F5344CB8AC3E}">
        <p14:creationId xmlns:p14="http://schemas.microsoft.com/office/powerpoint/2010/main" val="32959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D62A022-E092-36BF-CEBF-47FE24EB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DÖKÜNTÜLÜ HASTALIKLARIN ETYOLOJİSİ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DE5C91C-4288-37D3-826D-56A714C35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ENFEKSİYON DIŞI HASTALIKLAR</a:t>
            </a:r>
          </a:p>
          <a:p>
            <a:pPr marL="0" indent="0">
              <a:buNone/>
            </a:pPr>
            <a:r>
              <a:rPr lang="tr-TR" dirty="0"/>
              <a:t>  </a:t>
            </a:r>
            <a:r>
              <a:rPr lang="tr-TR" dirty="0">
                <a:solidFill>
                  <a:srgbClr val="C00000"/>
                </a:solidFill>
              </a:rPr>
              <a:t>-</a:t>
            </a:r>
            <a:r>
              <a:rPr lang="tr-TR" sz="2400" b="1" dirty="0" err="1">
                <a:solidFill>
                  <a:srgbClr val="C00000"/>
                </a:solidFill>
              </a:rPr>
              <a:t>Kollajen</a:t>
            </a:r>
            <a:r>
              <a:rPr lang="tr-TR" sz="2400" b="1" dirty="0">
                <a:solidFill>
                  <a:srgbClr val="C00000"/>
                </a:solidFill>
              </a:rPr>
              <a:t> Doku Hastalıkları: 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Sistemik lupus eritematozus (SLE), sistemik form juvenil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idiopatik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artrit, makrofaj aktivasyon sendromu,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dermatomiyozit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kawasaki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hastalığı,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henoch-Schönlein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purpurası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poliarteritis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nodosa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İlaçlara Bağlı: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Steven’s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-Johnson sendromu, toksik epidermal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nekrolizis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DRESS sendromu,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lökositoklastik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vaskülit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40407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2797E40-4076-2A5F-A27F-CD091577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DÖKÜNTÜLÜ HASTAYA YAKLAŞIM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6C16C02-3BCD-DC35-A548-DB9A9C12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tr-TR" sz="6000" b="1" dirty="0" err="1">
                <a:solidFill>
                  <a:srgbClr val="FF0000"/>
                </a:solidFill>
              </a:rPr>
              <a:t>Anamnez</a:t>
            </a:r>
            <a:endParaRPr lang="tr-TR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sz="6000" dirty="0"/>
              <a:t>  -Yaş</a:t>
            </a:r>
          </a:p>
          <a:p>
            <a:pPr marL="0" indent="0">
              <a:buNone/>
            </a:pPr>
            <a:r>
              <a:rPr lang="tr-TR" sz="6000" dirty="0"/>
              <a:t>  -Yakınmaların süresi</a:t>
            </a:r>
          </a:p>
          <a:p>
            <a:pPr marL="0" indent="0">
              <a:buNone/>
            </a:pPr>
            <a:r>
              <a:rPr lang="tr-TR" sz="6000" dirty="0"/>
              <a:t>  -</a:t>
            </a:r>
            <a:r>
              <a:rPr lang="tr-TR" sz="6000" dirty="0" err="1"/>
              <a:t>Prodromal</a:t>
            </a:r>
            <a:r>
              <a:rPr lang="tr-TR" sz="6000" dirty="0"/>
              <a:t> bulguların varlığı</a:t>
            </a:r>
          </a:p>
          <a:p>
            <a:pPr marL="0" indent="0">
              <a:buNone/>
            </a:pPr>
            <a:r>
              <a:rPr lang="tr-TR" sz="6000" dirty="0"/>
              <a:t>  -Döküntünün özellikleri</a:t>
            </a:r>
          </a:p>
          <a:p>
            <a:pPr marL="0" indent="0">
              <a:buNone/>
            </a:pPr>
            <a:r>
              <a:rPr lang="tr-TR" sz="6000" dirty="0"/>
              <a:t>    *Başlangıcı</a:t>
            </a:r>
          </a:p>
          <a:p>
            <a:pPr marL="0" indent="0">
              <a:buNone/>
            </a:pPr>
            <a:r>
              <a:rPr lang="tr-TR" sz="6000" dirty="0"/>
              <a:t>    *Dağılımı</a:t>
            </a:r>
          </a:p>
          <a:p>
            <a:pPr marL="0" indent="0">
              <a:buNone/>
            </a:pPr>
            <a:r>
              <a:rPr lang="tr-TR" sz="6000" dirty="0"/>
              <a:t>    *Morfolojisi</a:t>
            </a:r>
          </a:p>
          <a:p>
            <a:pPr marL="0" indent="0">
              <a:buNone/>
            </a:pPr>
            <a:r>
              <a:rPr lang="tr-TR" sz="6000" dirty="0"/>
              <a:t>    *İlerlemesi</a:t>
            </a:r>
          </a:p>
          <a:p>
            <a:pPr marL="0" indent="0">
              <a:buNone/>
            </a:pPr>
            <a:r>
              <a:rPr lang="tr-TR" sz="6000" dirty="0"/>
              <a:t>    *Kaşıntı</a:t>
            </a:r>
          </a:p>
          <a:p>
            <a:pPr marL="0" indent="0">
              <a:buNone/>
            </a:pPr>
            <a:r>
              <a:rPr lang="tr-TR" sz="6000" dirty="0"/>
              <a:t>    *Ateşle ilişkisi</a:t>
            </a:r>
          </a:p>
          <a:p>
            <a:pPr marL="0" indent="0">
              <a:buNone/>
            </a:pPr>
            <a:r>
              <a:rPr lang="tr-TR" sz="6000" dirty="0"/>
              <a:t>     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491" y="212725"/>
            <a:ext cx="3001109" cy="22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9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829DC3E-6FD0-0561-88E6-F7442646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8" y="1812589"/>
            <a:ext cx="10948087" cy="32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64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742131F-3205-2227-831E-10441982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4F5ABEB2-F5F3-814A-3936-F1E585E0B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57799"/>
            <a:ext cx="10306050" cy="4871464"/>
          </a:xfrm>
        </p:spPr>
      </p:pic>
    </p:spTree>
    <p:extLst>
      <p:ext uri="{BB962C8B-B14F-4D97-AF65-F5344CB8AC3E}">
        <p14:creationId xmlns:p14="http://schemas.microsoft.com/office/powerpoint/2010/main" val="297207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44FA15D-C50E-121F-1C4C-76FC7A00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AAADCAB-0F0C-1D3D-C534-1B42298DC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67296"/>
            <a:ext cx="10320338" cy="4890553"/>
          </a:xfrm>
        </p:spPr>
      </p:pic>
    </p:spTree>
    <p:extLst>
      <p:ext uri="{BB962C8B-B14F-4D97-AF65-F5344CB8AC3E}">
        <p14:creationId xmlns:p14="http://schemas.microsoft.com/office/powerpoint/2010/main" val="317936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5F80818-AA3A-129A-91EF-2739345E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DÖKÜNTÜLÜ HASTAYA YAKLAŞIM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F2F298C-4E3E-954A-2CEE-CA212FC08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Anamnez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>  -Döküntüye eşlik eden yakınmalar(ateş, artralji, sarılık)</a:t>
            </a:r>
          </a:p>
          <a:p>
            <a:pPr marL="0" indent="0">
              <a:buNone/>
            </a:pPr>
            <a:r>
              <a:rPr lang="tr-TR" dirty="0"/>
              <a:t>  -Geçirdiği döküntülü hastalıklar</a:t>
            </a:r>
          </a:p>
          <a:p>
            <a:pPr marL="0" indent="0">
              <a:buNone/>
            </a:pPr>
            <a:r>
              <a:rPr lang="tr-TR" dirty="0"/>
              <a:t>  -Aşı</a:t>
            </a:r>
          </a:p>
          <a:p>
            <a:pPr marL="0" indent="0">
              <a:buNone/>
            </a:pPr>
            <a:r>
              <a:rPr lang="tr-TR" dirty="0"/>
              <a:t>  -Hasta/döküntülü kişilerle temas</a:t>
            </a:r>
          </a:p>
          <a:p>
            <a:pPr marL="0" indent="0">
              <a:buNone/>
            </a:pPr>
            <a:r>
              <a:rPr lang="tr-TR" dirty="0"/>
              <a:t>  -Seyahat öyküsü</a:t>
            </a:r>
          </a:p>
          <a:p>
            <a:pPr marL="0" indent="0">
              <a:buNone/>
            </a:pPr>
            <a:r>
              <a:rPr lang="tr-TR" dirty="0"/>
              <a:t>  -Hayvan maruziyeti</a:t>
            </a:r>
          </a:p>
          <a:p>
            <a:pPr marL="0" indent="0">
              <a:buNone/>
            </a:pPr>
            <a:r>
              <a:rPr lang="tr-TR" dirty="0"/>
              <a:t>  -İlaç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4038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9FDCA29-CF2F-4B3B-4051-A0EE1CD0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91F7BED-2A44-306A-7878-DD9D2153C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8000"/>
            <a:ext cx="10410825" cy="6492875"/>
          </a:xfrm>
        </p:spPr>
      </p:pic>
    </p:spTree>
    <p:extLst>
      <p:ext uri="{BB962C8B-B14F-4D97-AF65-F5344CB8AC3E}">
        <p14:creationId xmlns:p14="http://schemas.microsoft.com/office/powerpoint/2010/main" val="263999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DEE8948-55ED-FBB8-D6AF-6DC05D99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DÖKÜNTÜLÜ HASTAYA YAKLAŞIM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EBB5E8C-10D9-1C70-73CB-E03F2300D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Fizik Muayene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/>
              <a:t>-</a:t>
            </a:r>
            <a:r>
              <a:rPr lang="tr-TR" dirty="0"/>
              <a:t>Aydınlık ortamda ve eldivenle muayene yapılmalı</a:t>
            </a:r>
            <a:endParaRPr lang="tr-T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sz="2400" b="1" dirty="0"/>
              <a:t> </a:t>
            </a:r>
            <a:r>
              <a:rPr lang="tr-TR" b="1" dirty="0"/>
              <a:t>-</a:t>
            </a:r>
            <a:r>
              <a:rPr lang="tr-TR" dirty="0"/>
              <a:t>Toksik ya da </a:t>
            </a:r>
            <a:r>
              <a:rPr lang="tr-TR" dirty="0" err="1"/>
              <a:t>letarjik</a:t>
            </a:r>
            <a:r>
              <a:rPr lang="tr-TR" dirty="0"/>
              <a:t> görünüyor mu?</a:t>
            </a:r>
          </a:p>
          <a:p>
            <a:pPr marL="0" indent="0">
              <a:buNone/>
            </a:pPr>
            <a:r>
              <a:rPr lang="tr-TR" dirty="0"/>
              <a:t> -</a:t>
            </a:r>
            <a:r>
              <a:rPr lang="tr-TR" dirty="0" err="1"/>
              <a:t>Vital</a:t>
            </a:r>
            <a:r>
              <a:rPr lang="tr-TR" dirty="0"/>
              <a:t> bulgular</a:t>
            </a:r>
          </a:p>
          <a:p>
            <a:pPr marL="0" indent="0">
              <a:buNone/>
            </a:pPr>
            <a:r>
              <a:rPr lang="tr-TR" dirty="0"/>
              <a:t> -Döküntünün özellikleri</a:t>
            </a:r>
          </a:p>
          <a:p>
            <a:pPr marL="0" indent="0">
              <a:buNone/>
            </a:pPr>
            <a:r>
              <a:rPr lang="tr-TR" dirty="0"/>
              <a:t> -Hidrasyon durumu</a:t>
            </a:r>
          </a:p>
          <a:p>
            <a:pPr marL="0" indent="0">
              <a:buNone/>
            </a:pPr>
            <a:r>
              <a:rPr lang="tr-TR" dirty="0"/>
              <a:t> -</a:t>
            </a:r>
            <a:r>
              <a:rPr lang="tr-TR" dirty="0" err="1"/>
              <a:t>Müköz</a:t>
            </a:r>
            <a:r>
              <a:rPr lang="tr-TR" dirty="0"/>
              <a:t> membran tutulumu var mı?</a:t>
            </a:r>
          </a:p>
          <a:p>
            <a:pPr marL="0" indent="0">
              <a:buNone/>
            </a:pPr>
            <a:endParaRPr lang="tr-TR" b="1" dirty="0"/>
          </a:p>
        </p:txBody>
      </p:sp>
      <p:pic>
        <p:nvPicPr>
          <p:cNvPr id="1026" name="Picture 2" descr="Sağlık çocuk doktor tıp, karikatür doktor, çocuk, insanlar, yürümeye  başlayan çocuk png | PNG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07" y="357860"/>
            <a:ext cx="2488224" cy="266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eş Düşürücülerle İlgili Siz Bu Hataları Yapmayınnn / Çocuk Sağlığı /  Milliyet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52" y="3006418"/>
            <a:ext cx="31718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061" y="4252300"/>
            <a:ext cx="2110154" cy="24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A7ADEC-317B-3917-4A6C-C8B0ADEB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DÖKÜNTÜLÜ HASTAYA YAKLAŞIM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2EC741A-DC43-389A-6C0A-714AAD33B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Fizik Muayene</a:t>
            </a:r>
          </a:p>
          <a:p>
            <a:pPr marL="0" indent="0">
              <a:buNone/>
            </a:pPr>
            <a:r>
              <a:rPr lang="tr-TR" b="1" dirty="0"/>
              <a:t> -</a:t>
            </a:r>
            <a:r>
              <a:rPr lang="tr-TR" dirty="0" err="1"/>
              <a:t>Orofarenks</a:t>
            </a:r>
            <a:r>
              <a:rPr lang="tr-TR" dirty="0"/>
              <a:t> muayenesi</a:t>
            </a:r>
          </a:p>
          <a:p>
            <a:pPr marL="0" indent="0">
              <a:buNone/>
            </a:pPr>
            <a:r>
              <a:rPr lang="tr-TR" b="1" dirty="0"/>
              <a:t> -</a:t>
            </a:r>
            <a:r>
              <a:rPr lang="tr-TR" dirty="0"/>
              <a:t>Konjonktivit</a:t>
            </a:r>
          </a:p>
          <a:p>
            <a:pPr marL="0" indent="0">
              <a:buNone/>
            </a:pPr>
            <a:r>
              <a:rPr lang="tr-TR" b="1" dirty="0"/>
              <a:t> -</a:t>
            </a:r>
            <a:r>
              <a:rPr lang="tr-TR" dirty="0"/>
              <a:t>Saçlı deride lezyon olup olmadığı</a:t>
            </a:r>
          </a:p>
          <a:p>
            <a:pPr marL="0" indent="0">
              <a:buNone/>
            </a:pPr>
            <a:r>
              <a:rPr lang="tr-TR" b="1" dirty="0"/>
              <a:t> -</a:t>
            </a:r>
            <a:r>
              <a:rPr lang="tr-TR" dirty="0" err="1"/>
              <a:t>Multiorgan</a:t>
            </a:r>
            <a:r>
              <a:rPr lang="tr-TR" dirty="0"/>
              <a:t> tutulumu ile ilişkili olabilecek</a:t>
            </a:r>
          </a:p>
          <a:p>
            <a:pPr marL="0" indent="0">
              <a:buNone/>
            </a:pPr>
            <a:r>
              <a:rPr lang="tr-TR" b="1" dirty="0"/>
              <a:t>  *</a:t>
            </a:r>
            <a:r>
              <a:rPr lang="tr-TR" dirty="0"/>
              <a:t>LAP</a:t>
            </a:r>
          </a:p>
          <a:p>
            <a:pPr marL="0" indent="0">
              <a:buNone/>
            </a:pPr>
            <a:r>
              <a:rPr lang="tr-TR" b="1" dirty="0"/>
              <a:t>  *</a:t>
            </a:r>
            <a:r>
              <a:rPr lang="tr-TR" dirty="0" err="1"/>
              <a:t>Organomegali</a:t>
            </a:r>
            <a:endParaRPr lang="tr-TR" dirty="0"/>
          </a:p>
          <a:p>
            <a:pPr marL="0" indent="0">
              <a:buNone/>
            </a:pPr>
            <a:r>
              <a:rPr lang="tr-TR" b="1" dirty="0"/>
              <a:t>  *</a:t>
            </a:r>
            <a:r>
              <a:rPr lang="tr-TR" dirty="0"/>
              <a:t>Nörolojik defisit</a:t>
            </a:r>
          </a:p>
          <a:p>
            <a:pPr marL="0" indent="0">
              <a:buNone/>
            </a:pPr>
            <a:r>
              <a:rPr lang="tr-TR" dirty="0"/>
              <a:t>  *Yeni üfürüm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90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DABBB25-F58C-2827-D7DA-8AEEAD294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482600"/>
            <a:ext cx="10515600" cy="9318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LABORATUVAR</a:t>
            </a:r>
          </a:p>
        </p:txBody>
      </p:sp>
      <p:graphicFrame>
        <p:nvGraphicFramePr>
          <p:cNvPr id="4" name="İçerik Yer Tutucusu 4">
            <a:extLst>
              <a:ext uri="{FF2B5EF4-FFF2-40B4-BE49-F238E27FC236}">
                <a16:creationId xmlns:a16="http://schemas.microsoft.com/office/drawing/2014/main" xmlns="" id="{6A73106D-2C15-E700-ED4A-34EE64D9D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899091"/>
              </p:ext>
            </p:extLst>
          </p:nvPr>
        </p:nvGraphicFramePr>
        <p:xfrm>
          <a:off x="1985963" y="1300163"/>
          <a:ext cx="7772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72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F4D93FB-12DF-BB28-FD87-198E3C50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98E1B79-00EC-60DA-D7F9-3D309CFD8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cap="none" dirty="0"/>
              <a:t>Döküntülü hastaya yaklaşım ve döküntülü hastalıklar hakkında bilgi vermek.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9713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CAFFCF3-22B3-FD80-2C35-F83460257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87479DC-9275-53E8-6A3F-2ED0D13DE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Paramyxoviridea</a:t>
            </a:r>
            <a:r>
              <a:rPr lang="tr-TR" dirty="0"/>
              <a:t> familyasından RNA virüsü</a:t>
            </a:r>
          </a:p>
          <a:p>
            <a:r>
              <a:rPr lang="tr-TR" dirty="0"/>
              <a:t>Sekresyonların damlacık yoluyla yayılımı</a:t>
            </a:r>
          </a:p>
          <a:p>
            <a:r>
              <a:rPr lang="tr-TR" dirty="0"/>
              <a:t>Akut, çok bulaşıcı</a:t>
            </a:r>
          </a:p>
          <a:p>
            <a:r>
              <a:rPr lang="tr-TR" u="sng" dirty="0"/>
              <a:t>Kış-ilkbahar(Mart, Nisan)</a:t>
            </a:r>
          </a:p>
          <a:p>
            <a:r>
              <a:rPr lang="tr-TR" u="sng" dirty="0"/>
              <a:t>Bildirimi zorunlu hastalıktır.</a:t>
            </a:r>
          </a:p>
          <a:p>
            <a:r>
              <a:rPr lang="tr-TR" dirty="0"/>
              <a:t>Enfeksiyonun primer bölgesi </a:t>
            </a:r>
            <a:r>
              <a:rPr lang="tr-TR" dirty="0" err="1"/>
              <a:t>nazofarenksin</a:t>
            </a:r>
            <a:r>
              <a:rPr lang="tr-TR" dirty="0"/>
              <a:t> </a:t>
            </a:r>
            <a:r>
              <a:rPr lang="tr-TR" dirty="0" err="1"/>
              <a:t>respiratuvar</a:t>
            </a:r>
            <a:r>
              <a:rPr lang="tr-TR" dirty="0"/>
              <a:t> epitelidir.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6498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627E13C-7BBA-1D71-7F9E-CDA2567D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FC92E9B3-CEAD-895F-3688-0D1E71CB3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014" y="376848"/>
            <a:ext cx="10515601" cy="5635625"/>
          </a:xfrm>
        </p:spPr>
      </p:pic>
      <p:sp>
        <p:nvSpPr>
          <p:cNvPr id="10" name="Yuvarlatılmış Dikdörtgen 9"/>
          <p:cNvSpPr/>
          <p:nvPr/>
        </p:nvSpPr>
        <p:spPr>
          <a:xfrm>
            <a:off x="1406769" y="2684585"/>
            <a:ext cx="1348154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621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A Grubu Bildirimi Zorunlu Bulaşıcı Hastalıkların Bildirimi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Aile hekimliği bilgi sistemi (AHBS) yazılım programlarında bulaşıcı hastalık bildirim ekranına </a:t>
            </a:r>
            <a:r>
              <a:rPr lang="tr-TR" b="1" dirty="0"/>
              <a:t>(FORM-014 – Bildirimi Zorunlu Bulaşıcı Hastalıklar Bildirim Formu) </a:t>
            </a:r>
            <a:r>
              <a:rPr lang="tr-TR" dirty="0"/>
              <a:t>hastanın kimlik bilgileri, kayıtlı ikamet adresi bilgisi, hastalığa ait bilgilerden hastalık adı ve hastalık kodu ile bildirim yapan kurum ve kişi bilgilerinin </a:t>
            </a:r>
            <a:r>
              <a:rPr lang="tr-TR" b="1" dirty="0"/>
              <a:t>tam olarak girilmesi sağlanmalıdır.</a:t>
            </a:r>
          </a:p>
        </p:txBody>
      </p:sp>
    </p:spTree>
    <p:extLst>
      <p:ext uri="{BB962C8B-B14F-4D97-AF65-F5344CB8AC3E}">
        <p14:creationId xmlns:p14="http://schemas.microsoft.com/office/powerpoint/2010/main" val="148816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A Grubu Bildirimi Zorunlu Bulaşıcı Hastalıkların Bildirimi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Aile hekimleri, AHBS yazılım programlarında bulunan bulaşıcı hastalık bildirim ekranında yer alan bilgileri doldurarak </a:t>
            </a:r>
            <a:r>
              <a:rPr lang="tr-TR" b="1" dirty="0"/>
              <a:t>(Form-014) </a:t>
            </a:r>
            <a:r>
              <a:rPr lang="tr-TR" dirty="0"/>
              <a:t>bu formu AHBS aracılığıyla </a:t>
            </a:r>
            <a:r>
              <a:rPr lang="tr-TR" dirty="0" err="1"/>
              <a:t>SağlıkNET</a:t>
            </a:r>
            <a:r>
              <a:rPr lang="tr-TR" dirty="0"/>
              <a:t> </a:t>
            </a:r>
            <a:r>
              <a:rPr lang="tr-TR" dirty="0" err="1"/>
              <a:t>Online’a</a:t>
            </a:r>
            <a:r>
              <a:rPr lang="tr-TR" dirty="0"/>
              <a:t> günlük olarak göndermelidir.</a:t>
            </a:r>
          </a:p>
          <a:p>
            <a:r>
              <a:rPr lang="tr-TR" dirty="0"/>
              <a:t>Aile hekimlerinin AHBS üzerinden </a:t>
            </a:r>
            <a:r>
              <a:rPr lang="tr-TR" dirty="0" err="1"/>
              <a:t>SağlıkNET</a:t>
            </a:r>
            <a:r>
              <a:rPr lang="tr-TR" dirty="0"/>
              <a:t> </a:t>
            </a:r>
            <a:r>
              <a:rPr lang="tr-TR" dirty="0" err="1"/>
              <a:t>Online’a</a:t>
            </a:r>
            <a:r>
              <a:rPr lang="tr-TR" dirty="0"/>
              <a:t> gönderdiği bulaşıcı hastalık bildirimleri </a:t>
            </a:r>
            <a:r>
              <a:rPr lang="tr-TR" dirty="0" err="1"/>
              <a:t>TSM’nin</a:t>
            </a:r>
            <a:r>
              <a:rPr lang="tr-TR" dirty="0"/>
              <a:t> görebileceği şekilde </a:t>
            </a:r>
            <a:r>
              <a:rPr lang="tr-TR" dirty="0" err="1"/>
              <a:t>TSİM’deki</a:t>
            </a:r>
            <a:r>
              <a:rPr lang="tr-TR" dirty="0"/>
              <a:t> ilgili raporlama sayfalarına elektronik ortamda aktarılmaktadır.</a:t>
            </a:r>
          </a:p>
          <a:p>
            <a:r>
              <a:rPr lang="tr-TR" dirty="0"/>
              <a:t>Bu bildirimler hastanın ikamet adresinin olduğu TSM tarafından </a:t>
            </a:r>
            <a:r>
              <a:rPr lang="tr-TR" dirty="0" err="1"/>
              <a:t>TSİM’de</a:t>
            </a:r>
            <a:r>
              <a:rPr lang="tr-TR" dirty="0"/>
              <a:t> görüntülenecektir.</a:t>
            </a:r>
          </a:p>
        </p:txBody>
      </p:sp>
    </p:spTree>
    <p:extLst>
      <p:ext uri="{BB962C8B-B14F-4D97-AF65-F5344CB8AC3E}">
        <p14:creationId xmlns:p14="http://schemas.microsoft.com/office/powerpoint/2010/main" val="1336868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/>
          </p:cNvPicPr>
          <p:nvPr>
            <p:ph idx="1"/>
          </p:nvPr>
        </p:nvPicPr>
        <p:blipFill rotWithShape="1">
          <a:blip r:embed="rId2"/>
          <a:srcRect l="38954" t="18017" r="16636" b="3356"/>
          <a:stretch/>
        </p:blipFill>
        <p:spPr bwMode="auto">
          <a:xfrm>
            <a:off x="2942493" y="259617"/>
            <a:ext cx="5884984" cy="6328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467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45D0A0F-F8B1-03F5-C9B9-700EE4C5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9F355A0-007E-8D7C-3401-E55EB190F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1- İnkübasyon Evresi</a:t>
            </a:r>
            <a:r>
              <a:rPr lang="tr-TR" dirty="0"/>
              <a:t>: 9-11 gün</a:t>
            </a:r>
          </a:p>
          <a:p>
            <a:r>
              <a:rPr lang="tr-TR" b="1" dirty="0"/>
              <a:t>2-Prodrom Evresi</a:t>
            </a:r>
            <a:r>
              <a:rPr lang="tr-TR" dirty="0"/>
              <a:t>(2-4 gün): </a:t>
            </a:r>
            <a:r>
              <a:rPr lang="tr-TR" dirty="0">
                <a:solidFill>
                  <a:srgbClr val="000000"/>
                </a:solidFill>
                <a:latin typeface="+mj-lt"/>
              </a:rPr>
              <a:t>A</a:t>
            </a:r>
            <a:r>
              <a:rPr lang="tr-TR" b="0" i="0" dirty="0">
                <a:solidFill>
                  <a:srgbClr val="000000"/>
                </a:solidFill>
                <a:effectLst/>
                <a:latin typeface="+mj-lt"/>
              </a:rPr>
              <a:t>teş, halsizlik ve iştahsızlık ardından konjonktivit, nezle ve öksürük</a:t>
            </a:r>
            <a:r>
              <a:rPr lang="tr-TR" b="0" i="0" dirty="0">
                <a:solidFill>
                  <a:srgbClr val="000000"/>
                </a:solidFill>
                <a:effectLst/>
                <a:latin typeface="Rubik"/>
              </a:rPr>
              <a:t> </a:t>
            </a:r>
            <a:endParaRPr lang="tr-TR" dirty="0"/>
          </a:p>
          <a:p>
            <a:r>
              <a:rPr lang="tr-TR" b="1" dirty="0"/>
              <a:t>3-Egzantematöz Evre</a:t>
            </a:r>
            <a:r>
              <a:rPr lang="tr-TR" dirty="0"/>
              <a:t>: </a:t>
            </a:r>
            <a:r>
              <a:rPr lang="tr-TR" dirty="0" err="1"/>
              <a:t>Makülopapüler</a:t>
            </a:r>
            <a:r>
              <a:rPr lang="tr-TR" dirty="0"/>
              <a:t> döküntü ve yüksek ateş</a:t>
            </a:r>
          </a:p>
          <a:p>
            <a:r>
              <a:rPr lang="tr-TR" b="1" dirty="0"/>
              <a:t>4-İyileşme Evresi</a:t>
            </a:r>
          </a:p>
        </p:txBody>
      </p:sp>
    </p:spTree>
    <p:extLst>
      <p:ext uri="{BB962C8B-B14F-4D97-AF65-F5344CB8AC3E}">
        <p14:creationId xmlns:p14="http://schemas.microsoft.com/office/powerpoint/2010/main" val="1298252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6A0DDB9-A688-8B1E-9170-EE21C8A9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E3F7145-F6C8-514A-B316-8F87FE22B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91388" cy="4351338"/>
          </a:xfrm>
        </p:spPr>
        <p:txBody>
          <a:bodyPr/>
          <a:lstStyle/>
          <a:p>
            <a:r>
              <a:rPr lang="tr-TR" b="1" dirty="0" err="1"/>
              <a:t>Prodromal</a:t>
            </a:r>
            <a:r>
              <a:rPr lang="tr-TR" b="1" dirty="0"/>
              <a:t> Dönem(2-4 gün): </a:t>
            </a:r>
            <a:r>
              <a:rPr lang="tr-TR" dirty="0"/>
              <a:t>Ateş ve 3C bulgusu</a:t>
            </a:r>
          </a:p>
          <a:p>
            <a:pPr marL="0" indent="0">
              <a:buNone/>
            </a:pPr>
            <a:r>
              <a:rPr lang="tr-TR" dirty="0"/>
              <a:t>  -Yüksek ateş</a:t>
            </a:r>
          </a:p>
          <a:p>
            <a:pPr marL="0" indent="0">
              <a:buNone/>
            </a:pPr>
            <a:r>
              <a:rPr lang="tr-TR" dirty="0"/>
              <a:t>  -</a:t>
            </a:r>
            <a:r>
              <a:rPr lang="tr-TR" dirty="0" err="1"/>
              <a:t>Cough</a:t>
            </a:r>
            <a:r>
              <a:rPr lang="tr-TR" dirty="0"/>
              <a:t>(öksürük)</a:t>
            </a:r>
            <a:r>
              <a:rPr lang="tr-TR" dirty="0">
                <a:sym typeface="Wingdings" panose="05000000000000000000" pitchFamily="2" charset="2"/>
              </a:rPr>
              <a:t> En uzun süren belirti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  -</a:t>
            </a:r>
            <a:r>
              <a:rPr lang="tr-TR" dirty="0" err="1"/>
              <a:t>Coryza</a:t>
            </a:r>
            <a:r>
              <a:rPr lang="tr-TR" dirty="0"/>
              <a:t>(nezle)</a:t>
            </a:r>
          </a:p>
          <a:p>
            <a:pPr marL="0" indent="0">
              <a:buNone/>
            </a:pPr>
            <a:r>
              <a:rPr lang="tr-TR" dirty="0"/>
              <a:t>  -</a:t>
            </a:r>
            <a:r>
              <a:rPr lang="tr-TR" dirty="0" err="1"/>
              <a:t>Conjunctivitis</a:t>
            </a:r>
            <a:endParaRPr lang="tr-TR" dirty="0"/>
          </a:p>
          <a:p>
            <a:pPr>
              <a:buFont typeface="Wingdings" panose="05000000000000000000" pitchFamily="2" charset="2"/>
              <a:buChar char="à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2-3. gün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koplik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lekeleri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görülür.    </a:t>
            </a:r>
          </a:p>
          <a:p>
            <a:pPr marL="0" indent="0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F72948B6-D601-B85C-BC9A-43623F24E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3429000"/>
            <a:ext cx="4738688" cy="274320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1243245-716B-3007-8FC1-38D57D02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12" y="5337950"/>
            <a:ext cx="4925995" cy="13168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A9E32C86-404C-548C-2060-ABCAC50C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75" y="365125"/>
            <a:ext cx="4157663" cy="27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97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FEA996F-1AB8-4F1B-4AE5-A34E0C83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C3728CA7-E554-8DC5-7C26-E67D8F214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404" y="365125"/>
            <a:ext cx="9944100" cy="5707062"/>
          </a:xfrm>
        </p:spPr>
      </p:pic>
    </p:spTree>
    <p:extLst>
      <p:ext uri="{BB962C8B-B14F-4D97-AF65-F5344CB8AC3E}">
        <p14:creationId xmlns:p14="http://schemas.microsoft.com/office/powerpoint/2010/main" val="2425566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20EFA5A-A728-43AF-1823-74BC7B06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0BDFA81-5B6E-C993-3338-6EF9460D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48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i="0" dirty="0">
                <a:solidFill>
                  <a:srgbClr val="000000"/>
                </a:solidFill>
                <a:effectLst/>
              </a:rPr>
              <a:t>DÖKÜNTÜ</a:t>
            </a:r>
          </a:p>
          <a:p>
            <a:r>
              <a:rPr lang="tr-TR" b="0" i="0" dirty="0">
                <a:solidFill>
                  <a:srgbClr val="000000"/>
                </a:solidFill>
                <a:effectLst/>
              </a:rPr>
              <a:t>Kızamığa ait </a:t>
            </a:r>
            <a:r>
              <a:rPr lang="tr-TR" i="0" dirty="0">
                <a:solidFill>
                  <a:srgbClr val="000000"/>
                </a:solidFill>
                <a:effectLst/>
              </a:rPr>
              <a:t>döküntü başlamadan 4 gün önce bulaştırıcılık başlar </a:t>
            </a:r>
            <a:r>
              <a:rPr lang="tr-TR" b="0" i="0" dirty="0">
                <a:solidFill>
                  <a:srgbClr val="000000"/>
                </a:solidFill>
                <a:effectLst/>
              </a:rPr>
              <a:t>ve </a:t>
            </a:r>
            <a:r>
              <a:rPr lang="tr-TR" i="0" dirty="0">
                <a:solidFill>
                  <a:srgbClr val="000000"/>
                </a:solidFill>
                <a:effectLst/>
              </a:rPr>
              <a:t>döküntü ortaya çıktıktan sonra 4 gün daha devam eder.</a:t>
            </a:r>
          </a:p>
          <a:p>
            <a:r>
              <a:rPr lang="tr-TR" b="0" i="0" dirty="0" err="1">
                <a:solidFill>
                  <a:srgbClr val="000000"/>
                </a:solidFill>
                <a:effectLst/>
              </a:rPr>
              <a:t>Prodrom</a:t>
            </a:r>
            <a:r>
              <a:rPr lang="tr-TR" b="0" i="0" dirty="0">
                <a:solidFill>
                  <a:srgbClr val="000000"/>
                </a:solidFill>
                <a:effectLst/>
              </a:rPr>
              <a:t> döneminin sonunda </a:t>
            </a:r>
            <a:r>
              <a:rPr lang="tr-TR" b="0" i="0" dirty="0">
                <a:effectLst/>
              </a:rPr>
              <a:t>ateşin 40</a:t>
            </a:r>
            <a:r>
              <a:rPr lang="tr-TR" sz="2800" cap="none" dirty="0"/>
              <a:t>°</a:t>
            </a:r>
            <a:r>
              <a:rPr lang="tr-TR" b="0" i="0" dirty="0">
                <a:effectLst/>
              </a:rPr>
              <a:t>C yükselmesiyle beraber döküntüler belirir. </a:t>
            </a:r>
          </a:p>
          <a:p>
            <a:r>
              <a:rPr lang="tr-TR" b="0" i="0" dirty="0">
                <a:solidFill>
                  <a:srgbClr val="000000"/>
                </a:solidFill>
                <a:effectLst/>
              </a:rPr>
              <a:t>Kulakların arkasından saç çizgisi boyunca, yanakların posteriorundan ve boynun yanlarında görülmeye başlar.</a:t>
            </a:r>
          </a:p>
          <a:p>
            <a:r>
              <a:rPr lang="tr-TR" b="0" i="0" dirty="0">
                <a:solidFill>
                  <a:srgbClr val="000000"/>
                </a:solidFill>
                <a:effectLst/>
              </a:rPr>
              <a:t>Önce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makül</a:t>
            </a:r>
            <a:r>
              <a:rPr lang="tr-TR" b="0" i="0" dirty="0">
                <a:solidFill>
                  <a:srgbClr val="000000"/>
                </a:solidFill>
                <a:effectLst/>
              </a:rPr>
              <a:t> daha sonra 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makülopapül</a:t>
            </a:r>
            <a:r>
              <a:rPr lang="tr-TR" b="0" i="0" dirty="0">
                <a:solidFill>
                  <a:srgbClr val="000000"/>
                </a:solidFill>
                <a:effectLst/>
              </a:rPr>
              <a:t> halini alır.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51DD975-0047-5EA1-531A-0095E149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25" y="2558055"/>
            <a:ext cx="3429479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B10A584-EDB2-1A54-8CE6-51D4AE33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D507D1B-D675-0F02-5722-7B39908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66800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DÖKÜNTÜ</a:t>
            </a:r>
          </a:p>
          <a:p>
            <a:r>
              <a:rPr lang="tr-TR" dirty="0">
                <a:solidFill>
                  <a:srgbClr val="000000"/>
                </a:solidFill>
              </a:rPr>
              <a:t>Y</a:t>
            </a:r>
            <a:r>
              <a:rPr lang="tr-TR" b="0" i="0" dirty="0">
                <a:solidFill>
                  <a:srgbClr val="000000"/>
                </a:solidFill>
                <a:effectLst/>
              </a:rPr>
              <a:t>üze, boyuna, kollara,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göğüse</a:t>
            </a:r>
            <a:r>
              <a:rPr lang="tr-TR" b="0" i="0" dirty="0">
                <a:solidFill>
                  <a:srgbClr val="000000"/>
                </a:solidFill>
                <a:effectLst/>
              </a:rPr>
              <a:t> yayılır.</a:t>
            </a:r>
          </a:p>
          <a:p>
            <a:r>
              <a:rPr lang="tr-TR" cap="none" dirty="0"/>
              <a:t>İkinci 24 saatte karın, sırt, alt ekstremitelere yayılır ve 2-3 günde yaygınlaşır.</a:t>
            </a:r>
            <a:endParaRPr lang="tr-TR" b="0" i="0" dirty="0">
              <a:solidFill>
                <a:srgbClr val="000000"/>
              </a:solidFill>
              <a:effectLst/>
            </a:endParaRPr>
          </a:p>
          <a:p>
            <a:r>
              <a:rPr lang="tr-TR" b="0" i="0" dirty="0">
                <a:solidFill>
                  <a:srgbClr val="000000"/>
                </a:solidFill>
                <a:effectLst/>
              </a:rPr>
              <a:t>Döküntünün kranialden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kaudale</a:t>
            </a:r>
            <a:r>
              <a:rPr lang="tr-TR" b="0" i="0" dirty="0">
                <a:solidFill>
                  <a:srgbClr val="000000"/>
                </a:solidFill>
                <a:effectLst/>
              </a:rPr>
              <a:t> progresyonu kızamığın karakteristiğidir ancak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patognomonik</a:t>
            </a:r>
            <a:r>
              <a:rPr lang="tr-TR" b="0" i="0" dirty="0">
                <a:solidFill>
                  <a:srgbClr val="000000"/>
                </a:solidFill>
                <a:effectLst/>
              </a:rPr>
              <a:t> değildir.</a:t>
            </a:r>
            <a:endParaRPr lang="tr-TR" i="0" dirty="0">
              <a:solidFill>
                <a:srgbClr val="000000"/>
              </a:solidFill>
              <a:effectLst/>
            </a:endParaRPr>
          </a:p>
          <a:p>
            <a:endParaRPr lang="tr-TR" i="0" dirty="0">
              <a:solidFill>
                <a:srgbClr val="000000"/>
              </a:solidFill>
              <a:effectLst/>
              <a:latin typeface="Rubik"/>
            </a:endParaRPr>
          </a:p>
          <a:p>
            <a:endParaRPr lang="tr-TR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1DB3413E-6B32-B7A8-4FCA-0B29CFB8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752" y="1"/>
            <a:ext cx="3259248" cy="328612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A8C7233-F53E-B0F3-2DA4-60617FC3E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9" t="11759" r="17231" b="3334"/>
          <a:stretch/>
        </p:blipFill>
        <p:spPr>
          <a:xfrm>
            <a:off x="5589854" y="1400174"/>
            <a:ext cx="3259249" cy="545782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D82CF8B2-17DF-C4AC-1EF5-FA1DF3D48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1" t="10435" r="14928" b="4658"/>
          <a:stretch/>
        </p:blipFill>
        <p:spPr>
          <a:xfrm>
            <a:off x="8849103" y="3308350"/>
            <a:ext cx="3342897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12016E3-A957-18CB-621F-520E86A78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HEDEFLER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5217122-3B22-A751-8904-39168102D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Cilt lezyonlarını tanımlayabilmek.</a:t>
            </a:r>
          </a:p>
          <a:p>
            <a:pPr algn="just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hastalıkları sınıflayabilmek.</a:t>
            </a:r>
          </a:p>
          <a:p>
            <a:pPr algn="just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hastanın öyküsünde ve fizik muayenesinde dikkat edilmesi gereken özellikleri sayabilmek.</a:t>
            </a:r>
          </a:p>
          <a:p>
            <a:pPr algn="just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hastalıkların özelliklerini ve seyrini sayabilmek.</a:t>
            </a:r>
          </a:p>
          <a:p>
            <a:pPr algn="just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hastalıkların ayırıcı tanısını yapabilmek.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287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8FBA49A-1958-A79B-5E6D-A05B1739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67B3EF2-4D3D-C251-2B03-67C19DD3C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b="1" dirty="0"/>
              <a:t>DÖKÜNTÜ</a:t>
            </a:r>
          </a:p>
          <a:p>
            <a:r>
              <a:rPr lang="tr-TR" sz="2800" cap="none" dirty="0"/>
              <a:t>Başlangıç yerinden başlayarak döküntüler sırayla solar. </a:t>
            </a:r>
          </a:p>
          <a:p>
            <a:r>
              <a:rPr lang="tr-TR" altLang="tr-TR" sz="2800" cap="none" dirty="0"/>
              <a:t>Döküntüler solarken kahverengi renk değişiklikleri ve pullanmalar olur.</a:t>
            </a:r>
          </a:p>
          <a:p>
            <a:endParaRPr lang="tr-TR" b="1" dirty="0">
              <a:latin typeface="Rubik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68E1F34-55EC-7B65-9641-9A8DEDF01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23" y="3781841"/>
            <a:ext cx="2627604" cy="253005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C5AE479-3E5C-0638-9C60-C2447316B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73" y="5927005"/>
            <a:ext cx="1133954" cy="49991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152BAC4-7EEF-9B3D-BD67-6AFF16D6E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872" y="3781840"/>
            <a:ext cx="3074607" cy="253005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7DCDA512-780D-E82A-FADF-D9F864AD67AB}"/>
              </a:ext>
            </a:extLst>
          </p:cNvPr>
          <p:cNvSpPr/>
          <p:nvPr/>
        </p:nvSpPr>
        <p:spPr bwMode="auto">
          <a:xfrm>
            <a:off x="6060783" y="5953246"/>
            <a:ext cx="1073696" cy="3486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2. gün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4B424451-C77A-BB24-0AE0-4B88C4769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024" y="3781840"/>
            <a:ext cx="2906660" cy="2520102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AE43E7AD-5332-40B1-757F-A44D76DED68A}"/>
              </a:ext>
            </a:extLst>
          </p:cNvPr>
          <p:cNvSpPr/>
          <p:nvPr/>
        </p:nvSpPr>
        <p:spPr bwMode="auto">
          <a:xfrm>
            <a:off x="9417988" y="5945378"/>
            <a:ext cx="1073696" cy="3486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3. gün </a:t>
            </a:r>
          </a:p>
        </p:txBody>
      </p:sp>
    </p:spTree>
    <p:extLst>
      <p:ext uri="{BB962C8B-B14F-4D97-AF65-F5344CB8AC3E}">
        <p14:creationId xmlns:p14="http://schemas.microsoft.com/office/powerpoint/2010/main" val="2941735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CE51DEE-C48F-CF4F-E590-CE99A47B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4A14906F-43BA-0759-2D8F-5D8ED4195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7" y="554037"/>
            <a:ext cx="10363200" cy="5232400"/>
          </a:xfrm>
        </p:spPr>
      </p:pic>
    </p:spTree>
    <p:extLst>
      <p:ext uri="{BB962C8B-B14F-4D97-AF65-F5344CB8AC3E}">
        <p14:creationId xmlns:p14="http://schemas.microsoft.com/office/powerpoint/2010/main" val="239425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89C5E55-5F0A-F7CC-4CE5-046D19B3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BE44821-6731-A474-AAE6-9DFBA7A47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Tanısı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çin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erekli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aboratuvar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riterleri:</a:t>
            </a:r>
          </a:p>
          <a:p>
            <a:pPr marL="0" indent="0" algn="just">
              <a:buNone/>
            </a:pPr>
            <a:r>
              <a:rPr lang="tr-TR" sz="2800" dirty="0">
                <a:latin typeface="Rubik"/>
                <a:cs typeface="Times New Roman" panose="02020603050405020304" pitchFamily="18" charset="0"/>
              </a:rPr>
              <a:t>-   Kızamığa özgü IgM antikoru saptanması </a:t>
            </a:r>
            <a:r>
              <a:rPr lang="tr-TR" sz="2800" b="1" dirty="0">
                <a:latin typeface="Rubik"/>
                <a:cs typeface="Times New Roman" panose="02020603050405020304" pitchFamily="18" charset="0"/>
              </a:rPr>
              <a:t> </a:t>
            </a:r>
            <a:endParaRPr lang="tr-TR" sz="2800" dirty="0">
              <a:latin typeface="Rubik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2800" dirty="0">
                <a:latin typeface="Rubik"/>
                <a:cs typeface="Times New Roman" panose="02020603050405020304" pitchFamily="18" charset="0"/>
              </a:rPr>
              <a:t>- Kızamık virüs izolasyonu</a:t>
            </a:r>
            <a:r>
              <a:rPr lang="tr-TR" sz="2800" cap="none" dirty="0">
                <a:latin typeface="Rubik"/>
                <a:cs typeface="Times New Roman" panose="02020603050405020304" pitchFamily="18" charset="0"/>
              </a:rPr>
              <a:t>(</a:t>
            </a:r>
            <a:r>
              <a:rPr lang="tr-TR" sz="2800" cap="none" dirty="0" err="1">
                <a:latin typeface="Rubik"/>
                <a:cs typeface="Times New Roman" panose="02020603050405020304" pitchFamily="18" charset="0"/>
              </a:rPr>
              <a:t>intranüklear</a:t>
            </a:r>
            <a:r>
              <a:rPr lang="tr-TR" sz="2800" cap="none" dirty="0">
                <a:latin typeface="Rubik"/>
                <a:cs typeface="Times New Roman" panose="02020603050405020304" pitchFamily="18" charset="0"/>
              </a:rPr>
              <a:t> ve </a:t>
            </a:r>
            <a:r>
              <a:rPr lang="tr-TR" sz="2800" cap="none" dirty="0" err="1">
                <a:latin typeface="Rubik"/>
                <a:cs typeface="Times New Roman" panose="02020603050405020304" pitchFamily="18" charset="0"/>
              </a:rPr>
              <a:t>intrastoplazmik</a:t>
            </a:r>
            <a:r>
              <a:rPr lang="tr-TR" sz="2800" cap="none" dirty="0">
                <a:latin typeface="Rubik"/>
                <a:cs typeface="Times New Roman" panose="02020603050405020304" pitchFamily="18" charset="0"/>
              </a:rPr>
              <a:t> inklüzyon cisimleri içeren </a:t>
            </a:r>
            <a:r>
              <a:rPr lang="tr-TR" sz="2800" cap="none" dirty="0" err="1">
                <a:latin typeface="Rubik"/>
                <a:cs typeface="Times New Roman" panose="02020603050405020304" pitchFamily="18" charset="0"/>
              </a:rPr>
              <a:t>multinükleer</a:t>
            </a:r>
            <a:r>
              <a:rPr lang="tr-TR" sz="2800" cap="none" dirty="0">
                <a:latin typeface="Rubik"/>
                <a:cs typeface="Times New Roman" panose="02020603050405020304" pitchFamily="18" charset="0"/>
              </a:rPr>
              <a:t> dev hücreler)</a:t>
            </a:r>
            <a:endParaRPr lang="tr-TR" sz="2800" dirty="0">
              <a:latin typeface="Rubik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2800" dirty="0">
                <a:latin typeface="Rubik"/>
                <a:cs typeface="Times New Roman" panose="02020603050405020304" pitchFamily="18" charset="0"/>
              </a:rPr>
              <a:t>-   PCR ile kızamık RNA saptanması  </a:t>
            </a:r>
          </a:p>
          <a:p>
            <a:pPr marL="0" indent="0" algn="just">
              <a:buNone/>
            </a:pPr>
            <a:r>
              <a:rPr lang="tr-TR" sz="2800" dirty="0">
                <a:latin typeface="Rubik"/>
                <a:cs typeface="Times New Roman" panose="02020603050405020304" pitchFamily="18" charset="0"/>
              </a:rPr>
              <a:t>-  2-4 hafta arayla alınan serum örneklerinde kızamığa özgü </a:t>
            </a:r>
            <a:r>
              <a:rPr lang="tr-TR" sz="2800" dirty="0" err="1">
                <a:latin typeface="Rubik"/>
                <a:cs typeface="Times New Roman" panose="02020603050405020304" pitchFamily="18" charset="0"/>
              </a:rPr>
              <a:t>IgG</a:t>
            </a:r>
            <a:r>
              <a:rPr lang="tr-TR" sz="2800" dirty="0">
                <a:latin typeface="Rubik"/>
                <a:cs typeface="Times New Roman" panose="02020603050405020304" pitchFamily="18" charset="0"/>
              </a:rPr>
              <a:t> antikor </a:t>
            </a:r>
            <a:r>
              <a:rPr lang="tr-TR" sz="2800" dirty="0" err="1">
                <a:latin typeface="Rubik"/>
                <a:cs typeface="Times New Roman" panose="02020603050405020304" pitchFamily="18" charset="0"/>
              </a:rPr>
              <a:t>titresinde</a:t>
            </a:r>
            <a:r>
              <a:rPr lang="tr-TR" sz="2800" dirty="0">
                <a:latin typeface="Rubik"/>
                <a:cs typeface="Times New Roman" panose="02020603050405020304" pitchFamily="18" charset="0"/>
              </a:rPr>
              <a:t> belirgin artış (en az 4 kat).</a:t>
            </a:r>
            <a:r>
              <a:rPr lang="tr-TR" dirty="0">
                <a:latin typeface="Rubik"/>
                <a:cs typeface="Times New Roman" panose="02020603050405020304" pitchFamily="18" charset="0"/>
              </a:rPr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8986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A3066B3-DE0B-3151-F20B-30C1595B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68BFF08-3833-4455-CF72-A2394C540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>
                <a:latin typeface="+mj-lt"/>
              </a:rPr>
              <a:t>TEDAVİ</a:t>
            </a:r>
          </a:p>
          <a:p>
            <a:pPr algn="just">
              <a:lnSpc>
                <a:spcPct val="150000"/>
              </a:lnSpc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Kızamığın spesifik bir tedavisi yoktur. </a:t>
            </a:r>
          </a:p>
          <a:p>
            <a:pPr algn="just">
              <a:lnSpc>
                <a:spcPct val="150000"/>
              </a:lnSpc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Tedavi destek tedavisidir.</a:t>
            </a:r>
          </a:p>
          <a:p>
            <a:pPr algn="just">
              <a:lnSpc>
                <a:spcPct val="150000"/>
              </a:lnSpc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Antipiretikler</a:t>
            </a:r>
          </a:p>
          <a:p>
            <a:pPr algn="just">
              <a:lnSpc>
                <a:spcPct val="150000"/>
              </a:lnSpc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Sekonder bakteriyel enfeksiyonlar varsa antibiyotik tedavisi uygulanır. </a:t>
            </a:r>
          </a:p>
          <a:p>
            <a:pPr algn="just">
              <a:lnSpc>
                <a:spcPct val="150000"/>
              </a:lnSpc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Oral A vitamini </a:t>
            </a:r>
          </a:p>
          <a:p>
            <a:pPr algn="just">
              <a:lnSpc>
                <a:spcPct val="150000"/>
              </a:lnSpc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Bol kalorili beslenme önerilir.</a:t>
            </a:r>
            <a:endParaRPr lang="tr-T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0465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947C75E-E32E-F6FB-4E97-BDECFF06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1F6CA2F-1C04-D957-3F33-634AD1CC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b="1" dirty="0"/>
              <a:t>KOMPLİKASYONLAR</a:t>
            </a:r>
          </a:p>
          <a:p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sık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Diyare  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Pnömoni 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Ö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lümlerin en sık nedeni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Ensefalit (1/1000)</a:t>
            </a:r>
          </a:p>
          <a:p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Subakut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sklerozan </a:t>
            </a: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panensefalit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(inkübasyon 2-20 yıl) (1/100.000)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Ölüm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67462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F92CC38-4C2F-8944-ABAD-F94E1BFF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9673605-A2BD-30F1-8DB4-8089C81BD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SEVK KRİTERLERİ</a:t>
            </a:r>
          </a:p>
          <a:p>
            <a:pPr marL="0" indent="0" algn="just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Ağır pnömoni</a:t>
            </a:r>
          </a:p>
          <a:p>
            <a:pPr marL="0" indent="0" algn="just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Ensefalit</a:t>
            </a:r>
          </a:p>
          <a:p>
            <a:pPr marL="0" indent="0" algn="just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Larenjit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5603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AC0CD9C-636A-F17C-4136-354A251E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240758A-75D1-DA11-0591-784CA9992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3000" b="1" dirty="0"/>
              <a:t>AYIRICI TANI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3000" cap="none" dirty="0"/>
              <a:t> - Kızamıkçık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3000" cap="none" dirty="0"/>
              <a:t> - 5. Hastalık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3000" cap="none" dirty="0"/>
              <a:t> - 6. Hastalık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3000" cap="none" dirty="0"/>
              <a:t> - </a:t>
            </a:r>
            <a:r>
              <a:rPr lang="tr-TR" altLang="tr-TR" sz="3000" cap="none" dirty="0" err="1"/>
              <a:t>Enteroviral</a:t>
            </a:r>
            <a:r>
              <a:rPr lang="tr-TR" altLang="tr-TR" sz="3000" cap="none" dirty="0"/>
              <a:t> hastalıklar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3000" cap="none" dirty="0"/>
              <a:t> - İlaç döküntüleri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3000" cap="none" dirty="0"/>
              <a:t> - Kawasaki hastalığı</a:t>
            </a:r>
            <a:endParaRPr lang="tr-TR" sz="3000" b="1" cap="none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7324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4E85947-E5DA-D003-2F6D-E7DB9579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KIZAMIK(RUBEOLA, MEASLES)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9AEA9DC-2D51-1263-8582-AF04ABB55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7925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dirty="0"/>
              <a:t>TEMAS VE KORUNMA</a:t>
            </a:r>
          </a:p>
          <a:p>
            <a:pPr algn="just"/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Çocukluk çağında 12. Ayda ve 48. Ayda  olmak üzere 2 doz KKK aşısı yapılır.  </a:t>
            </a:r>
          </a:p>
          <a:p>
            <a:pPr algn="just"/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Kızamık geçiren veya iki doz kızamık aşısı olan çocuklar ömür boyu bağışıktır.</a:t>
            </a:r>
          </a:p>
          <a:p>
            <a:pPr algn="just"/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Kızamık hastanın izolasyon odası negatif basınçlı </a:t>
            </a:r>
            <a:r>
              <a:rPr lang="tr-TR" sz="2400" cap="none" dirty="0" err="1">
                <a:latin typeface="+mj-lt"/>
                <a:cs typeface="Times New Roman" panose="02020603050405020304" pitchFamily="18" charset="0"/>
              </a:rPr>
              <a:t>olmalıdır,bu</a:t>
            </a: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 sağlanamıyorsa N95 ve üzeri maske takılmalıdır.</a:t>
            </a:r>
          </a:p>
          <a:p>
            <a:pPr algn="just"/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Hasta maske kullanmalıdır.</a:t>
            </a:r>
          </a:p>
          <a:p>
            <a:pPr algn="just"/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Kızamıkla temas sonrası:</a:t>
            </a:r>
          </a:p>
          <a:p>
            <a:pPr lvl="1" algn="just"/>
            <a:r>
              <a:rPr lang="tr-TR" cap="none" dirty="0">
                <a:cs typeface="Times New Roman" panose="02020603050405020304" pitchFamily="18" charset="0"/>
              </a:rPr>
              <a:t>Aşısı olmayan ve aşı için kontrendikasyonu olmayan çocuklara temastan sonraki 72 saat içinde aşı veya 6 gün içinde standart </a:t>
            </a:r>
            <a:r>
              <a:rPr lang="tr-TR" cap="none" dirty="0" err="1">
                <a:cs typeface="Times New Roman" panose="02020603050405020304" pitchFamily="18" charset="0"/>
              </a:rPr>
              <a:t>Ig</a:t>
            </a:r>
            <a:r>
              <a:rPr lang="tr-TR" cap="none" dirty="0">
                <a:cs typeface="Times New Roman" panose="02020603050405020304" pitchFamily="18" charset="0"/>
              </a:rPr>
              <a:t> uygulanabilir.</a:t>
            </a:r>
          </a:p>
          <a:p>
            <a:endParaRPr lang="tr-TR" b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F13F094A-7312-00B1-F51C-787307A1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614" y="111124"/>
            <a:ext cx="3337581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2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67F6423-42D7-F7A7-2892-C9215BF8F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9A37123-4482-6ABF-1DAC-2952E632F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 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Rubella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Üç Gün Kızamığı , Alman Kızamığı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ogaviridae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ailesinden  RNA virüsü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Damlacık yoluyla bulaşır.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Sıklıkla </a:t>
            </a:r>
            <a:r>
              <a:rPr lang="tr-TR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kış ve ilkbahar aylarında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görülür.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 süresi 14-21 gündür. </a:t>
            </a:r>
          </a:p>
          <a:p>
            <a:r>
              <a:rPr lang="tr-TR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Bildirimi zorunlu hastalıktır.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bulaştırıcı olduğu dönem döküntüden 5 gün önce ve döküntüden 6 gün sonradır.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7388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A45E730-2ECF-53E5-BB64-FD83442B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9265"/>
            <a:ext cx="105156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B120A48-AC72-51FC-11AE-36EF8D214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000000"/>
                </a:solidFill>
                <a:latin typeface="Rubik"/>
              </a:rPr>
              <a:t>Ç</a:t>
            </a:r>
            <a:r>
              <a:rPr lang="tr-TR" b="0" i="0" dirty="0">
                <a:solidFill>
                  <a:srgbClr val="000000"/>
                </a:solidFill>
                <a:effectLst/>
                <a:latin typeface="Rubik"/>
              </a:rPr>
              <a:t>ocuklarda sıklıkla kendi kendini sınırlayan bir hastalık</a:t>
            </a:r>
            <a:endParaRPr lang="tr-TR" b="0" i="0" dirty="0">
              <a:solidFill>
                <a:srgbClr val="000000"/>
              </a:solidFill>
              <a:effectLst/>
              <a:latin typeface="Rubik"/>
              <a:cs typeface="Times New Roman" panose="02020603050405020304" pitchFamily="18" charset="0"/>
            </a:endParaRPr>
          </a:p>
          <a:p>
            <a:r>
              <a:rPr lang="tr-TR" dirty="0">
                <a:latin typeface="Rubik"/>
                <a:cs typeface="Times New Roman" panose="02020603050405020304" pitchFamily="18" charset="0"/>
              </a:rPr>
              <a:t>T</a:t>
            </a:r>
            <a:r>
              <a:rPr lang="tr-TR" sz="2800" dirty="0">
                <a:latin typeface="Rubik"/>
                <a:cs typeface="Times New Roman" panose="02020603050405020304" pitchFamily="18" charset="0"/>
              </a:rPr>
              <a:t>oplum sağlığı için önemi konjenital </a:t>
            </a:r>
            <a:r>
              <a:rPr lang="tr-TR" sz="2800" dirty="0" err="1">
                <a:latin typeface="Rubik"/>
                <a:cs typeface="Times New Roman" panose="02020603050405020304" pitchFamily="18" charset="0"/>
              </a:rPr>
              <a:t>rubella</a:t>
            </a:r>
            <a:r>
              <a:rPr lang="tr-TR" sz="2800" dirty="0">
                <a:latin typeface="Rubik"/>
                <a:cs typeface="Times New Roman" panose="02020603050405020304" pitchFamily="18" charset="0"/>
              </a:rPr>
              <a:t> sendromuna neden olmasıdır. </a:t>
            </a:r>
          </a:p>
          <a:p>
            <a:r>
              <a:rPr lang="tr-TR" dirty="0">
                <a:latin typeface="Rubik"/>
                <a:cs typeface="Times New Roman" panose="02020603050405020304" pitchFamily="18" charset="0"/>
              </a:rPr>
              <a:t>                                                       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A25EB1F-D6D3-B355-988A-F139FF50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71" y="110331"/>
            <a:ext cx="3042048" cy="171529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C7FE43D-151A-2BB1-1335-124917AE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770" y="3211514"/>
            <a:ext cx="3362325" cy="32813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DBDA747-68F5-2127-AC7C-BF50FB378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7492" r="1899" b="21812"/>
          <a:stretch/>
        </p:blipFill>
        <p:spPr bwMode="auto">
          <a:xfrm>
            <a:off x="629840" y="3211514"/>
            <a:ext cx="53721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6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EE2922E-D9B1-C052-3639-95D467E1D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262" y="65087"/>
            <a:ext cx="4596738" cy="609889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8672F37-03E3-DC31-1FF3-14DF832EA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8" y="7438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EGZANTEM (RASH, DÖKÜNTÜ)</a:t>
            </a:r>
          </a:p>
          <a:p>
            <a:pPr marL="0" indent="0">
              <a:buNone/>
            </a:pPr>
            <a:r>
              <a:rPr lang="tr-TR" alt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Deride beliren kırmızı renkteki lezyon</a:t>
            </a:r>
          </a:p>
          <a:p>
            <a:pPr marL="0" indent="0">
              <a:buNone/>
            </a:pPr>
            <a:endParaRPr lang="tr-TR" altLang="tr-TR" dirty="0"/>
          </a:p>
          <a:p>
            <a:pPr marL="0" indent="0">
              <a:buNone/>
            </a:pPr>
            <a:r>
              <a:rPr lang="tr-TR" altLang="tr-TR" b="1" dirty="0"/>
              <a:t>ENANTEM</a:t>
            </a:r>
          </a:p>
          <a:p>
            <a:pPr marL="0" indent="0">
              <a:buNone/>
            </a:pPr>
            <a:r>
              <a:rPr lang="tr-TR" altLang="tr-TR" dirty="0"/>
              <a:t>Mukozada görülen döküntü</a:t>
            </a:r>
            <a:endParaRPr lang="tr-TR" altLang="tr-TR" cap="none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1026" name="Picture 2" descr="Kızamık">
            <a:extLst>
              <a:ext uri="{FF2B5EF4-FFF2-40B4-BE49-F238E27FC236}">
                <a16:creationId xmlns:a16="http://schemas.microsoft.com/office/drawing/2014/main" xmlns="" id="{7BA62A63-C041-8B52-1D03-AD3C2645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279" y="65087"/>
            <a:ext cx="2897944" cy="28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73265D1-603C-8E64-4BBC-9DDFCD44E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31" y="2776781"/>
            <a:ext cx="2520462" cy="2449025"/>
          </a:xfrm>
          <a:prstGeom prst="rect">
            <a:avLst/>
          </a:prstGeom>
        </p:spPr>
      </p:pic>
      <p:pic>
        <p:nvPicPr>
          <p:cNvPr id="6" name="Resim 5"/>
          <p:cNvPicPr/>
          <p:nvPr/>
        </p:nvPicPr>
        <p:blipFill rotWithShape="1">
          <a:blip r:embed="rId4"/>
          <a:srcRect l="31000" t="26061" r="12588" b="51858"/>
          <a:stretch/>
        </p:blipFill>
        <p:spPr bwMode="auto">
          <a:xfrm>
            <a:off x="767862" y="4223483"/>
            <a:ext cx="5338689" cy="2004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8593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9A26113-2883-354E-9ED3-21A030E1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CAD907B-4A37-D9BC-381F-F1F88886D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589" y="1341223"/>
            <a:ext cx="6109312" cy="4351338"/>
          </a:xfrm>
        </p:spPr>
        <p:txBody>
          <a:bodyPr>
            <a:normAutofit fontScale="85000" lnSpcReduction="10000"/>
          </a:bodyPr>
          <a:lstStyle/>
          <a:p>
            <a:pPr algn="l"/>
            <a:endParaRPr lang="tr-TR" sz="1800" b="0" i="0" u="none" strike="noStrike" baseline="0" dirty="0">
              <a:solidFill>
                <a:srgbClr val="000000"/>
              </a:solidFill>
              <a:latin typeface="Perpetua" panose="02020502060401020303" pitchFamily="18" charset="0"/>
            </a:endParaRPr>
          </a:p>
          <a:p>
            <a:endParaRPr lang="tr-TR" sz="1800" b="0" i="0" u="none" strike="noStrike" baseline="0" dirty="0">
              <a:latin typeface="Perpetua" panose="02020502060401020303" pitchFamily="18" charset="0"/>
            </a:endParaRPr>
          </a:p>
          <a:p>
            <a:r>
              <a:rPr lang="tr-TR" b="0" i="0" u="none" strike="noStrike" baseline="0" dirty="0" err="1">
                <a:latin typeface="+mj-lt"/>
              </a:rPr>
              <a:t>Prodromal</a:t>
            </a:r>
            <a:r>
              <a:rPr lang="tr-TR" b="0" i="0" u="none" strike="noStrike" baseline="0" dirty="0">
                <a:latin typeface="+mj-lt"/>
              </a:rPr>
              <a:t> dönem pek olmaz ya da hafif ateş, baş ağrısı, hafif nezle, halsizlik olabilir. </a:t>
            </a:r>
          </a:p>
          <a:p>
            <a:pPr algn="just"/>
            <a:endParaRPr lang="tr-TR" sz="2800" dirty="0">
              <a:latin typeface="+mj-lt"/>
            </a:endParaRPr>
          </a:p>
          <a:p>
            <a:pPr algn="just"/>
            <a:r>
              <a:rPr lang="tr-TR" sz="2800" dirty="0">
                <a:latin typeface="+mj-lt"/>
              </a:rPr>
              <a:t>Özellikle </a:t>
            </a:r>
            <a:r>
              <a:rPr lang="tr-TR" sz="2800" dirty="0" err="1">
                <a:latin typeface="+mj-lt"/>
              </a:rPr>
              <a:t>postauriküler</a:t>
            </a:r>
            <a:r>
              <a:rPr lang="tr-TR" sz="2800" dirty="0">
                <a:latin typeface="+mj-lt"/>
              </a:rPr>
              <a:t>, </a:t>
            </a:r>
            <a:r>
              <a:rPr lang="tr-TR" sz="2800" dirty="0" err="1">
                <a:latin typeface="+mj-lt"/>
              </a:rPr>
              <a:t>suboksipital</a:t>
            </a:r>
            <a:r>
              <a:rPr lang="tr-TR" sz="2800" dirty="0">
                <a:latin typeface="+mj-lt"/>
              </a:rPr>
              <a:t> ve </a:t>
            </a:r>
            <a:r>
              <a:rPr lang="tr-TR" sz="2800" dirty="0" err="1">
                <a:latin typeface="+mj-lt"/>
              </a:rPr>
              <a:t>posteroservikal</a:t>
            </a:r>
            <a:r>
              <a:rPr lang="tr-TR" sz="2800" dirty="0">
                <a:latin typeface="+mj-lt"/>
              </a:rPr>
              <a:t> LAP olabilir.</a:t>
            </a:r>
            <a:r>
              <a:rPr lang="tr-TR" altLang="tr-TR" sz="2800" b="1" dirty="0">
                <a:latin typeface="+mj-lt"/>
              </a:rPr>
              <a:t> </a:t>
            </a:r>
            <a:r>
              <a:rPr lang="tr-TR" altLang="tr-TR" sz="2800" dirty="0">
                <a:latin typeface="+mj-lt"/>
              </a:rPr>
              <a:t>(</a:t>
            </a:r>
            <a:r>
              <a:rPr lang="tr-TR" altLang="tr-TR" sz="2800" b="1" dirty="0">
                <a:latin typeface="+mj-lt"/>
              </a:rPr>
              <a:t>Theodor </a:t>
            </a:r>
            <a:r>
              <a:rPr lang="tr-TR" altLang="tr-TR" sz="2800" b="1" dirty="0" err="1">
                <a:latin typeface="+mj-lt"/>
              </a:rPr>
              <a:t>fenomoni</a:t>
            </a:r>
            <a:r>
              <a:rPr lang="tr-TR" altLang="tr-TR" sz="2800" dirty="0">
                <a:latin typeface="+mj-lt"/>
              </a:rPr>
              <a:t>)</a:t>
            </a:r>
          </a:p>
          <a:p>
            <a:pPr algn="just"/>
            <a:endParaRPr lang="tr-TR" sz="2800" dirty="0">
              <a:latin typeface="+mj-lt"/>
            </a:endParaRPr>
          </a:p>
          <a:p>
            <a:pPr algn="just"/>
            <a:r>
              <a:rPr lang="tr-TR" sz="2800" dirty="0">
                <a:latin typeface="+mj-lt"/>
              </a:rPr>
              <a:t>Döküntü çıkmadan kısa süre önce yumuşak damakta pembe renkli </a:t>
            </a:r>
            <a:r>
              <a:rPr lang="tr-TR" sz="2800" dirty="0" err="1">
                <a:latin typeface="+mj-lt"/>
              </a:rPr>
              <a:t>enantemler</a:t>
            </a:r>
            <a:r>
              <a:rPr lang="tr-TR" sz="2800" dirty="0">
                <a:latin typeface="+mj-lt"/>
              </a:rPr>
              <a:t> (</a:t>
            </a:r>
            <a:r>
              <a:rPr lang="tr-TR" sz="2800" b="1" dirty="0" err="1">
                <a:latin typeface="+mj-lt"/>
              </a:rPr>
              <a:t>Forchheimer</a:t>
            </a:r>
            <a:r>
              <a:rPr lang="tr-TR" sz="2800" b="1" dirty="0">
                <a:latin typeface="+mj-lt"/>
              </a:rPr>
              <a:t> lekeleri</a:t>
            </a:r>
            <a:r>
              <a:rPr lang="tr-TR" sz="2800" dirty="0">
                <a:latin typeface="+mj-lt"/>
              </a:rPr>
              <a:t>) görülür.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2A70C02-169C-8B98-57F8-5EBAB94C4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800" y="1565060"/>
            <a:ext cx="2114550" cy="23622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C8FE9C39-0A95-DA9D-AA47-81E9240F806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539287" y="1491563"/>
            <a:ext cx="2304488" cy="2377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8279A67-6C5B-B861-EC08-88975861D488}"/>
              </a:ext>
            </a:extLst>
          </p:cNvPr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8186198" y="4257089"/>
            <a:ext cx="2505333" cy="223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7084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AA61CAB-FA4F-B867-48BE-C5C579C2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4CB9189-2DE1-99A5-0D28-B659183E3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üzde başlayıp boyun, gövde, kol ve bacaklara yayılır.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özelliktedir.</a:t>
            </a:r>
          </a:p>
          <a:p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Birleşme eğilimi göstermez</a:t>
            </a:r>
            <a:r>
              <a:rPr lang="tr-TR" alt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Hızlı yayılıp hızlı kaybolur.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elirtilerden 1-2 gün sonra başlar, 3 gün kadar sürer.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Soyulma ve hiperpigmentasyon görülmez. 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Genelde kaşıntılıdır. </a:t>
            </a:r>
          </a:p>
          <a:p>
            <a:endParaRPr lang="tr-T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4ADD2C0-4B6B-5337-7B18-51D71F18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2625" y="3563938"/>
            <a:ext cx="2143126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DBE473EF-E4CA-4254-C3C0-CDF48080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348" y="109237"/>
            <a:ext cx="2457793" cy="32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02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3BF54F5-CC01-5AC6-D9E8-D07D92CF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A34E052D-5ABE-0484-68D6-731242BDD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401" y="558384"/>
            <a:ext cx="10749197" cy="5741232"/>
          </a:xfrm>
        </p:spPr>
      </p:pic>
    </p:spTree>
    <p:extLst>
      <p:ext uri="{BB962C8B-B14F-4D97-AF65-F5344CB8AC3E}">
        <p14:creationId xmlns:p14="http://schemas.microsoft.com/office/powerpoint/2010/main" val="253575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AA1AADF-7AB1-3217-9F4C-6BFD8069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4E23C1B-2129-92E1-BDA1-38EA906B0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latin typeface="+mj-lt"/>
              </a:rPr>
              <a:t>TEDAVİ</a:t>
            </a:r>
          </a:p>
          <a:p>
            <a:r>
              <a:rPr lang="tr-TR" sz="2800" dirty="0">
                <a:latin typeface="+mj-lt"/>
              </a:rPr>
              <a:t>Destek tedavisi yapılır.</a:t>
            </a:r>
          </a:p>
          <a:p>
            <a:r>
              <a:rPr lang="tr-TR" sz="2800" dirty="0">
                <a:latin typeface="+mj-lt"/>
              </a:rPr>
              <a:t>Antipiretik kullanılabilir.</a:t>
            </a:r>
          </a:p>
          <a:p>
            <a:endParaRPr lang="tr-TR" dirty="0">
              <a:latin typeface="+mj-lt"/>
            </a:endParaRPr>
          </a:p>
          <a:p>
            <a:pPr marL="0" indent="0">
              <a:buNone/>
            </a:pPr>
            <a:r>
              <a:rPr lang="tr-TR" b="1" dirty="0">
                <a:latin typeface="+mj-lt"/>
              </a:rPr>
              <a:t>KORUNMA</a:t>
            </a:r>
            <a:endParaRPr lang="tr-TR" sz="2800" b="1" dirty="0">
              <a:latin typeface="+mj-lt"/>
            </a:endParaRPr>
          </a:p>
          <a:p>
            <a:r>
              <a:rPr lang="tr-TR" sz="2800" cap="none" dirty="0">
                <a:latin typeface="+mj-lt"/>
              </a:rPr>
              <a:t>Aşı 12. ve 48. ayda yapılır.</a:t>
            </a:r>
          </a:p>
          <a:p>
            <a:r>
              <a:rPr lang="tr-TR" sz="2800" cap="none" dirty="0" err="1">
                <a:latin typeface="+mj-lt"/>
              </a:rPr>
              <a:t>Ig</a:t>
            </a:r>
            <a:r>
              <a:rPr lang="tr-TR" sz="2800" cap="none" dirty="0">
                <a:latin typeface="+mj-lt"/>
              </a:rPr>
              <a:t> uygulanması fetal enfeksiyonu önlemez.(</a:t>
            </a:r>
            <a:r>
              <a:rPr lang="tr-TR" dirty="0" err="1">
                <a:latin typeface="+mj-lt"/>
              </a:rPr>
              <a:t>V</a:t>
            </a:r>
            <a:r>
              <a:rPr lang="tr-TR" sz="2800" cap="none" dirty="0" err="1">
                <a:latin typeface="+mj-lt"/>
              </a:rPr>
              <a:t>iremi</a:t>
            </a:r>
            <a:r>
              <a:rPr lang="tr-TR" sz="2800" cap="none" dirty="0">
                <a:latin typeface="+mj-lt"/>
              </a:rPr>
              <a:t> 7-10 gün önce başlar)</a:t>
            </a:r>
          </a:p>
          <a:p>
            <a:endParaRPr lang="tr-TR" sz="2800" dirty="0">
              <a:latin typeface="Rubik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1339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8995F7D-9337-42D8-B19A-6456A437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1F40ED6-B8F0-1777-CD04-9B8FDAF60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KOMPLİKASYONLAR                         </a:t>
            </a:r>
          </a:p>
          <a:p>
            <a:pPr marL="0" indent="0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Eklem ağrısı </a:t>
            </a:r>
          </a:p>
          <a:p>
            <a:pPr marL="0" indent="0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Artrit</a:t>
            </a:r>
          </a:p>
          <a:p>
            <a:pPr marL="0" indent="0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Trombositopeni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Purpura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/>
              <a:t> - Ensefalit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588369" y="1825625"/>
            <a:ext cx="6096000" cy="1512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SEVK KRİTERLERİ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tr-T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Trombositopeni</a:t>
            </a:r>
            <a:endParaRPr lang="tr-TR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05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2847651-705A-3469-1287-976579D3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KIZAMIKÇIK(RUBELLA)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EB1F2B1-DDED-23EA-C5AA-781F4C8A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AYIRICI TANI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hastalık 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hastalık 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döküntüleri  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Adenovirüs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034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DBFACD9-5BBD-0E70-22E3-8D0070AC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ERİTEMA ENFEKSİYOZUM(BEŞİNCİ HASTALIK)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E17F62C-D68E-1671-EA57-BDDDB1A1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</a:t>
            </a: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Parvovirüs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B19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</a:t>
            </a:r>
            <a:r>
              <a:rPr lang="sv-SE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5-15 yaş arası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çocuklarda 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görülür.</a:t>
            </a:r>
          </a:p>
          <a:p>
            <a:pPr algn="just"/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Sıklıkla </a:t>
            </a:r>
            <a:r>
              <a:rPr lang="tr-TR" altLang="tr-TR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kış - ilkbahar 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aylarında görülür.</a:t>
            </a:r>
          </a:p>
          <a:p>
            <a:pPr algn="just"/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 süresi 4-14 gündür.</a:t>
            </a:r>
          </a:p>
          <a:p>
            <a:pPr algn="just"/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 solunum yoluyla olur.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Bulaştırıcılık döküntüden önce başlayıp, 1-2 gün sonrasına kadar devam eder.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E0CD57C-2AFC-7BBD-5E9B-26C937149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216" y="1371399"/>
            <a:ext cx="4248743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12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C2BE82C-A34C-A00F-AED2-B1D76712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ERİTEMA ENFEKSİYOZUM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27E4150-1294-3695-69AE-9075135BE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634163" cy="48609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 olmaksızın aniden yüzde </a:t>
            </a: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makulopapüler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tarzda döküntü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ile başlar. </a:t>
            </a:r>
          </a:p>
          <a:p>
            <a:pPr algn="just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Evre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Yüzde ‘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tokat yemiş görünümü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denilen kızıla benzeyen tablodur. </a:t>
            </a:r>
          </a:p>
          <a:p>
            <a:pPr algn="just"/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Evre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Gövdeye ve ekstremite proksimaline yerleşen retiküler, ‘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dantela tarzı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döküntü olur. Ekstansör bölgelerde görülür, el ve ayaklar korunur. </a:t>
            </a:r>
          </a:p>
          <a:p>
            <a:pPr algn="just"/>
            <a:r>
              <a:rPr lang="tr-TR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Evre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Sıcak banyo, heyecan, egzersiz ve minör travmalar sonucu oluşan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rekürren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 alevlenme ve azalmalarla, ortalama 11 gün (2-39 gün)</a:t>
            </a:r>
          </a:p>
          <a:p>
            <a:pPr algn="just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591B6E9-15F2-9E10-8FC7-6E6CE61C82E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429000"/>
            <a:ext cx="3143250" cy="298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HEEK: fifth disease  - erythema infectiosum">
            <a:hlinkClick r:id="rId2" tooltip="CHEEK: fifth disease  - erythema infectiosum"/>
            <a:extLst>
              <a:ext uri="{FF2B5EF4-FFF2-40B4-BE49-F238E27FC236}">
                <a16:creationId xmlns:a16="http://schemas.microsoft.com/office/drawing/2014/main" xmlns="" id="{7FF07CE5-2849-6DD7-FA51-05F26588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625" y="737718"/>
            <a:ext cx="3143250" cy="2550050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579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5F1C473-79AD-4A55-0BF6-3206F628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ERİTEMA ENFEKSİYOZUM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73AFC9F-E2E4-9705-C8D0-8848C893E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8700" cy="4351338"/>
          </a:xfrm>
        </p:spPr>
        <p:txBody>
          <a:bodyPr/>
          <a:lstStyle/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çok </a:t>
            </a:r>
            <a:r>
              <a:rPr lang="tr-T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kaşıntılıdır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soyulma olmaksızın iyileşir. 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D5338D0-0570-5FDF-50B6-61CD3A36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20" y="2932260"/>
            <a:ext cx="3889585" cy="24508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C17AA9D7-F5E8-6949-912C-0FB95090D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2932260"/>
            <a:ext cx="3962743" cy="245080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10F7BB7D-1714-A02C-188B-794E4D432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054" y="3779677"/>
            <a:ext cx="1316850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1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0EAD433-A629-0887-C3DB-2D96A369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E2BECFFC-CB11-2E59-8E76-27D694C2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76848"/>
            <a:ext cx="10349607" cy="5772150"/>
          </a:xfrm>
        </p:spPr>
      </p:pic>
    </p:spTree>
    <p:extLst>
      <p:ext uri="{BB962C8B-B14F-4D97-AF65-F5344CB8AC3E}">
        <p14:creationId xmlns:p14="http://schemas.microsoft.com/office/powerpoint/2010/main" val="136424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90D58F8-7E72-B195-01B8-7E507BC84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2E9C8D83-3B10-6836-16A3-0038C4E36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25" y="207962"/>
            <a:ext cx="11487150" cy="6764337"/>
          </a:xfrm>
        </p:spPr>
      </p:pic>
    </p:spTree>
    <p:extLst>
      <p:ext uri="{BB962C8B-B14F-4D97-AF65-F5344CB8AC3E}">
        <p14:creationId xmlns:p14="http://schemas.microsoft.com/office/powerpoint/2010/main" val="783009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667D2F3-F59D-05D4-6DEA-F9CE465F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ERİTEMA ENFEKSİYOZUM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8F08A65-A178-96E1-1764-EDAAE19D6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b="1" dirty="0"/>
              <a:t>TEDAVİ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Spesifik bir antiviral ilacı yoktur.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Tedavisi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semptomatiktir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b="1" dirty="0"/>
              <a:t>KOMPLİKASYONLARI</a:t>
            </a:r>
          </a:p>
          <a:p>
            <a:r>
              <a:rPr lang="tr-TR" dirty="0" err="1"/>
              <a:t>Artralji</a:t>
            </a:r>
            <a:r>
              <a:rPr lang="tr-TR" dirty="0"/>
              <a:t>, </a:t>
            </a:r>
            <a:r>
              <a:rPr lang="tr-TR" dirty="0" err="1"/>
              <a:t>artrit</a:t>
            </a:r>
            <a:r>
              <a:rPr lang="tr-TR" dirty="0"/>
              <a:t> (en sık)</a:t>
            </a:r>
          </a:p>
          <a:p>
            <a:r>
              <a:rPr lang="tr-TR" dirty="0" err="1"/>
              <a:t>Aplastik</a:t>
            </a:r>
            <a:r>
              <a:rPr lang="tr-TR" dirty="0"/>
              <a:t> kriz (</a:t>
            </a:r>
            <a:r>
              <a:rPr lang="tr-TR" dirty="0" err="1"/>
              <a:t>hemolitik</a:t>
            </a:r>
            <a:r>
              <a:rPr lang="tr-TR" dirty="0"/>
              <a:t> anemisi olanlarda ağır seyredebilir)</a:t>
            </a:r>
          </a:p>
          <a:p>
            <a:r>
              <a:rPr lang="tr-TR" dirty="0"/>
              <a:t>Kronik kemik iliği yetersizliği (</a:t>
            </a:r>
            <a:r>
              <a:rPr lang="tr-TR" dirty="0" err="1"/>
              <a:t>immün</a:t>
            </a:r>
            <a:r>
              <a:rPr lang="tr-TR" dirty="0"/>
              <a:t> </a:t>
            </a:r>
            <a:r>
              <a:rPr lang="tr-TR" dirty="0" err="1"/>
              <a:t>yetmezlikli</a:t>
            </a:r>
            <a:r>
              <a:rPr lang="tr-TR" dirty="0"/>
              <a:t> kişilerde)</a:t>
            </a:r>
          </a:p>
          <a:p>
            <a:r>
              <a:rPr lang="tr-TR" dirty="0" err="1"/>
              <a:t>Konjenital</a:t>
            </a:r>
            <a:r>
              <a:rPr lang="tr-TR" dirty="0"/>
              <a:t> enfeksiyon (</a:t>
            </a:r>
            <a:r>
              <a:rPr lang="tr-TR" dirty="0" err="1"/>
              <a:t>hidrops</a:t>
            </a:r>
            <a:r>
              <a:rPr lang="tr-TR" dirty="0"/>
              <a:t> </a:t>
            </a:r>
            <a:r>
              <a:rPr lang="tr-TR" dirty="0" err="1"/>
              <a:t>fetalis</a:t>
            </a:r>
            <a:r>
              <a:rPr lang="tr-TR" dirty="0"/>
              <a:t>, </a:t>
            </a:r>
            <a:r>
              <a:rPr lang="tr-TR" dirty="0" err="1"/>
              <a:t>intrauterin</a:t>
            </a:r>
            <a:r>
              <a:rPr lang="tr-TR" dirty="0"/>
              <a:t> ölüm)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b="1" dirty="0"/>
              <a:t>SEVK KRİTERİ</a:t>
            </a:r>
          </a:p>
          <a:p>
            <a:pPr marL="0" indent="0">
              <a:buNone/>
            </a:pPr>
            <a:r>
              <a:rPr lang="tr-TR" dirty="0"/>
              <a:t> -</a:t>
            </a:r>
            <a:r>
              <a:rPr lang="tr-TR" dirty="0" err="1"/>
              <a:t>Aplastik</a:t>
            </a:r>
            <a:r>
              <a:rPr lang="tr-TR" dirty="0"/>
              <a:t> kriz</a:t>
            </a: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476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9D0609E-E2CA-6CE7-60BC-B42101FD4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ERİTEMA ENFEKSİYOZUM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99D0209-1B63-658A-4C02-86BD7D80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AYIRICI TANI</a:t>
            </a:r>
          </a:p>
          <a:p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</a:p>
          <a:p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r>
              <a:rPr lang="tr-TR" alt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Enteroviral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 </a:t>
            </a:r>
          </a:p>
          <a:p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Kawasaki hastalığı</a:t>
            </a:r>
          </a:p>
          <a:p>
            <a:r>
              <a:rPr lang="tr-TR" alt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Ebstein-barr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enfeksiyonları</a:t>
            </a:r>
          </a:p>
          <a:p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Otoimm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hastalıklar</a:t>
            </a:r>
          </a:p>
          <a:p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döküntüleri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8751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10B1A39-03D4-EB5C-E201-38C59C7A3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ROSEOLA İNFANTUM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403958A-951D-880D-D397-C6332F8E8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6. Hastalık,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Ekzantema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subitum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herpesvirüs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(HHV) tip 6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 süresi 10 gün</a:t>
            </a:r>
          </a:p>
          <a:p>
            <a:pPr>
              <a:lnSpc>
                <a:spcPct val="110000"/>
              </a:lnSpc>
            </a:pP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yoluyla bulaş</a:t>
            </a: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Bulaştırıcılık süresi bilinmemekte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</a:t>
            </a:r>
            <a:r>
              <a:rPr lang="tr-TR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ay- 3 yaş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6500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B53B5CA-1744-D9EA-59F2-AC1B9B9C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ROSEOLA İNFANTUM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18CB9E7-C439-EDE4-EC2C-34EF07B7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başlayan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- 40°C’ye yükselen ateş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Hafif nezle</a:t>
            </a:r>
          </a:p>
          <a:p>
            <a:pPr>
              <a:lnSpc>
                <a:spcPct val="110000"/>
              </a:lnSpc>
            </a:pPr>
            <a:r>
              <a:rPr lang="tr-T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 seyrinde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Febril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konvülziyon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 sık komplikasyon)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İshal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Öksürük</a:t>
            </a:r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92737D1-7D79-0F2F-A7F8-46462700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65" y="1690688"/>
            <a:ext cx="3010320" cy="2210108"/>
          </a:xfrm>
          <a:prstGeom prst="rect">
            <a:avLst/>
          </a:prstGeom>
        </p:spPr>
      </p:pic>
      <p:pic>
        <p:nvPicPr>
          <p:cNvPr id="7" name="Picture 5" descr="kişi, dövme, kadın, bebek içeren bir resim&#10;&#10;Açıklama otomatik olarak oluşturuldu">
            <a:extLst>
              <a:ext uri="{FF2B5EF4-FFF2-40B4-BE49-F238E27FC236}">
                <a16:creationId xmlns:a16="http://schemas.microsoft.com/office/drawing/2014/main" xmlns="" id="{AD1D3675-9992-A6B4-EBB9-E63F8F62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3128" y="4001294"/>
            <a:ext cx="2880611" cy="20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04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397BA8B-39CC-6EC4-7C53-F4526B07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4"/>
            <a:ext cx="105156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ROSEOLA İNFANTUM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596C7BB-55DE-A5AE-BA9D-7BAA495C4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29873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çok yüksek olmasına rağmen genel durum son derece iyidir.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39-40 dereceye yükselir 2-3 gün sürer.</a:t>
            </a:r>
          </a:p>
          <a:p>
            <a:pPr>
              <a:lnSpc>
                <a:spcPct val="110000"/>
              </a:lnSpc>
            </a:pPr>
            <a:r>
              <a:rPr lang="tr-TR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Döküntüden önce </a:t>
            </a:r>
            <a:r>
              <a:rPr lang="tr-TR" sz="2800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periorbital ödem </a:t>
            </a:r>
            <a:r>
              <a:rPr lang="tr-TR" sz="2800" b="1" u="sng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patognomiktir</a:t>
            </a:r>
            <a:r>
              <a:rPr lang="tr-TR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800" b="1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Ateşin düşmesiyle omuzdan başlayan ve karın cildine yayılan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 tipiktir. En son yüz ve kollarda görülür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1- 2 günde geçer.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Soyulma ve hiperpigmentasyon olmaksızın iyileşir</a:t>
            </a:r>
            <a:endParaRPr lang="tr-TR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5F0AF7CF-6DD2-ECFD-8F55-BFE0755E629C}"/>
              </a:ext>
            </a:extLst>
          </p:cNvPr>
          <p:cNvGrpSpPr>
            <a:grpSpLocks/>
          </p:cNvGrpSpPr>
          <p:nvPr/>
        </p:nvGrpSpPr>
        <p:grpSpPr bwMode="auto">
          <a:xfrm>
            <a:off x="9268073" y="1027906"/>
            <a:ext cx="2448272" cy="5220929"/>
            <a:chOff x="3680" y="663"/>
            <a:chExt cx="1368" cy="3629"/>
          </a:xfrm>
        </p:grpSpPr>
        <p:pic>
          <p:nvPicPr>
            <p:cNvPr id="5" name="Picture 5" descr="subitum4">
              <a:extLst>
                <a:ext uri="{FF2B5EF4-FFF2-40B4-BE49-F238E27FC236}">
                  <a16:creationId xmlns:a16="http://schemas.microsoft.com/office/drawing/2014/main" xmlns="" id="{522DE39E-1C2E-7848-69EE-DAE78F632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" y="663"/>
              <a:ext cx="1362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ubitum5">
              <a:extLst>
                <a:ext uri="{FF2B5EF4-FFF2-40B4-BE49-F238E27FC236}">
                  <a16:creationId xmlns:a16="http://schemas.microsoft.com/office/drawing/2014/main" xmlns="" id="{310BE192-CF76-74AF-29ED-0DE43869D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2478"/>
              <a:ext cx="1368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011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7AF9B1D-7120-DFFA-9B38-E910E1183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753" y="789547"/>
            <a:ext cx="10353674" cy="5600700"/>
          </a:xfrm>
        </p:spPr>
      </p:pic>
    </p:spTree>
    <p:extLst>
      <p:ext uri="{BB962C8B-B14F-4D97-AF65-F5344CB8AC3E}">
        <p14:creationId xmlns:p14="http://schemas.microsoft.com/office/powerpoint/2010/main" val="251584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C9A5251-F420-2586-8F9C-BD1FACFC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ROSEOLA İNFANTUM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7F3901C-59C7-C96E-F582-BBD0112EF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TEDAVİ</a:t>
            </a:r>
          </a:p>
          <a:p>
            <a:r>
              <a:rPr lang="tr-TR" dirty="0"/>
              <a:t>Destek tedavisi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b="1" dirty="0"/>
              <a:t>KOMPLİKASYONLARI</a:t>
            </a:r>
          </a:p>
          <a:p>
            <a:r>
              <a:rPr lang="tr-TR" dirty="0" err="1"/>
              <a:t>Febril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konvülziyon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En sık komplikasyon</a:t>
            </a: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Aseptik menenjit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9935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7255537-4A23-CA8A-D5AE-1527CF3A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ROSEOLA İNFANTUM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90663B0-005A-FAB4-762E-EBFE3A9C1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AYIRICI TANI</a:t>
            </a:r>
          </a:p>
          <a:p>
            <a:pPr marL="0" indent="0">
              <a:buNone/>
            </a:pP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Kızamık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pPr marL="0" indent="0">
              <a:buNone/>
            </a:pP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Kızıl</a:t>
            </a:r>
          </a:p>
          <a:p>
            <a:pPr marL="0" indent="0">
              <a:buNone/>
            </a:pP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alt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Enteroviral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</a:t>
            </a:r>
          </a:p>
          <a:p>
            <a:pPr marL="0" indent="0">
              <a:buNone/>
            </a:pP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İlaç döküntüleri</a:t>
            </a: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3460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A0D5517-4870-865F-34A4-A6FCFD9D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581F59F-6625-EEC3-87DD-DA7324FE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77288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herpesvirüs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grubundan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varicella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virüs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</a:t>
            </a:r>
            <a:r>
              <a:rPr lang="tr-TR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1-6 yaş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 süresi 11-21 gün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yoluyla bulaş</a:t>
            </a: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Bulaştırıcılığı döküntüden 2 gün öncesinde başlar, lezyonlar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kurutlanana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kadar devam eder.</a:t>
            </a:r>
            <a:endParaRPr lang="tr-TR" sz="2800" cap="none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19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170BD4-9423-516F-B749-AAE82435E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5A3C9EA-2536-1676-8987-C0E2F2E61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dönemde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Ateş (döküntüden 2-4 gün sonra kaybolur)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Karın ağrısı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Baş ağrısı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Halsizlik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İştahsızlık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Öksürük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Boğaz ağrısı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902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47282DD-2B5D-1996-8D6F-9F074D81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439" y="575112"/>
            <a:ext cx="1902117" cy="159729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70B49A8-1747-24F1-2CF2-E5E047234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439" y="2407289"/>
            <a:ext cx="1902117" cy="161558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AE221C0-8A53-BE8C-10E6-832CAC35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04738"/>
            <a:ext cx="3672840" cy="5177546"/>
          </a:xfrm>
        </p:spPr>
        <p:txBody>
          <a:bodyPr/>
          <a:lstStyle/>
          <a:p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9F571FC-BCA1-5281-0A42-B20CB512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476" y="438992"/>
            <a:ext cx="3353972" cy="5980015"/>
          </a:xfrm>
        </p:spPr>
        <p:txBody>
          <a:bodyPr>
            <a:normAutofit fontScale="92500" lnSpcReduction="20000"/>
          </a:bodyPr>
          <a:lstStyle/>
          <a:p>
            <a:r>
              <a:rPr lang="tr-T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Makül</a:t>
            </a: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deri renginin değiştiği sınırları belli, deriden kabarık  veya çökük olmayan, herhangi bir boyutta olan lezyonlar</a:t>
            </a:r>
          </a:p>
          <a:p>
            <a:pPr>
              <a:lnSpc>
                <a:spcPct val="110000"/>
              </a:lnSpc>
            </a:pPr>
            <a:r>
              <a:rPr lang="tr-T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Papül</a:t>
            </a: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Solid, deriden kabarık, en geniş 0.5 cm çapında olan lezyonlar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Plak:</a:t>
            </a:r>
            <a:r>
              <a:rPr lang="tr-TR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Papüllerin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birleşmesi ile oluşan deride daha fazla yer kaplayan deriden kabarık lezyonlar,</a:t>
            </a:r>
          </a:p>
          <a:p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70A126ED-7D14-9916-75EE-9ED7E6659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439" y="4424922"/>
            <a:ext cx="1902117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4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B6B59B4-3295-3267-E90C-27483AB34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E806FD9-6EC5-CF0A-262E-D057F8D03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20163" cy="4351338"/>
          </a:xfrm>
        </p:spPr>
        <p:txBody>
          <a:bodyPr>
            <a:normAutofit fontScale="77500" lnSpcReduction="20000"/>
          </a:bodyPr>
          <a:lstStyle/>
          <a:p>
            <a:r>
              <a:rPr lang="tr-TR" b="1" dirty="0"/>
              <a:t>DÖKÜNTÜ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Lezyonlar, önce saçlı deri, yüz ve gövdede başlar.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Çok kaşıntılıdır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Kaşıntılı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eritamatöz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maküller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sonra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sonrada veziküle dönüşür.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Vezikül içindeki berrak sıvı 8-12 saat sonra bulanıklaşır ve püstül olur,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kurutlanarak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1-3 haftada iyileşir.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Bakteriyel enfeksiyon binmezse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skarsız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iyileşir.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Farklı dönemlere ait lezyonların bir arada bulunması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varicella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için karakteristiktir.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Lezyon geçici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-hiperpigmentasyon bırakır.</a:t>
            </a:r>
          </a:p>
          <a:p>
            <a:pPr>
              <a:lnSpc>
                <a:spcPct val="110000"/>
              </a:lnSpc>
            </a:pPr>
            <a:endParaRPr lang="tr-TR" sz="1100" dirty="0"/>
          </a:p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6764A9-C78A-0A69-3D4E-83F814A0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0762" y="674910"/>
            <a:ext cx="2978822" cy="2166493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CF6E79F-4A8E-E9C3-04CC-9BF452E1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99409"/>
            <a:ext cx="2751103" cy="1856994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11F0165-D6C9-349C-E59D-FD9DA313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37" y="4016598"/>
            <a:ext cx="3354101" cy="234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5168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506E4E7-B7B3-1EE3-96DC-224C0418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037AF29B-5AE3-2D71-07D1-B19ADD283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1169"/>
            <a:ext cx="10720387" cy="5935662"/>
          </a:xfrm>
        </p:spPr>
      </p:pic>
    </p:spTree>
    <p:extLst>
      <p:ext uri="{BB962C8B-B14F-4D97-AF65-F5344CB8AC3E}">
        <p14:creationId xmlns:p14="http://schemas.microsoft.com/office/powerpoint/2010/main" val="24994269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0CFBD71-053D-9E4B-5BB1-E4FE1416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DBE2272-D33E-50B2-117C-0C4688FE7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TANI</a:t>
            </a:r>
          </a:p>
          <a:p>
            <a:pPr marL="0" indent="0" algn="just">
              <a:buNone/>
            </a:pP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Klinik</a:t>
            </a:r>
          </a:p>
          <a:p>
            <a:pPr marL="0" indent="0" algn="just">
              <a:buNone/>
            </a:pP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Klinik örneklerden virüs izolasyonu</a:t>
            </a:r>
          </a:p>
          <a:p>
            <a:pPr marL="0" indent="0" algn="just">
              <a:buNone/>
            </a:pP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Kanda </a:t>
            </a: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varisella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IgM antikorunun saptanması</a:t>
            </a:r>
          </a:p>
          <a:p>
            <a:pPr marL="0" indent="0" algn="just">
              <a:buNone/>
            </a:pP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Kanda </a:t>
            </a: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varisella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antikor </a:t>
            </a: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titresinde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anlamlı artış olması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278165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C3A0256-7A2F-D5D3-26C2-1CF8EAD5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89C58C8-FBD3-2D60-536F-02EFEB98D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cap="none" dirty="0">
                <a:latin typeface="+mj-lt"/>
              </a:rPr>
              <a:t>SEMPTOMATİK TEDAVİ:</a:t>
            </a:r>
          </a:p>
          <a:p>
            <a:pPr lvl="1" algn="just"/>
            <a:r>
              <a:rPr lang="tr-TR" dirty="0"/>
              <a:t>P</a:t>
            </a:r>
            <a:r>
              <a:rPr lang="tr-TR" cap="none" dirty="0"/>
              <a:t>arasetamol</a:t>
            </a:r>
            <a:endParaRPr lang="tr-TR" dirty="0"/>
          </a:p>
          <a:p>
            <a:pPr lvl="1" algn="just"/>
            <a:r>
              <a:rPr lang="tr-TR" dirty="0"/>
              <a:t>A</a:t>
            </a:r>
            <a:r>
              <a:rPr lang="tr-TR" cap="none" dirty="0"/>
              <a:t>ntihistaminik</a:t>
            </a:r>
            <a:endParaRPr lang="tr-TR" dirty="0"/>
          </a:p>
          <a:p>
            <a:pPr marL="0" indent="0" algn="just">
              <a:buNone/>
            </a:pPr>
            <a:r>
              <a:rPr lang="tr-TR" sz="2400" b="1" cap="none" dirty="0">
                <a:latin typeface="+mj-lt"/>
              </a:rPr>
              <a:t>ANTİ-VİRAL TEDAVİ (ASİKLOVİR)</a:t>
            </a:r>
          </a:p>
          <a:p>
            <a:pPr lvl="1" algn="just"/>
            <a:r>
              <a:rPr lang="tr-TR" cap="none" dirty="0"/>
              <a:t>Bağışıklık sistemi baskılanmış hastalar</a:t>
            </a:r>
          </a:p>
          <a:p>
            <a:pPr lvl="1" algn="just"/>
            <a:r>
              <a:rPr lang="tr-TR" cap="none" dirty="0"/>
              <a:t>Doğumdan 5 gün öncesi ya da 2 gün sonrası arasında suçiçeği başlayan annenin bebeğine</a:t>
            </a:r>
          </a:p>
          <a:p>
            <a:pPr marL="0" indent="0">
              <a:buNone/>
            </a:pPr>
            <a:r>
              <a:rPr lang="tr-TR" sz="2400" b="1" dirty="0"/>
              <a:t>KORUNMA</a:t>
            </a:r>
          </a:p>
          <a:p>
            <a:pPr lvl="1" algn="just"/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 12. ayını tamamlamış çocuklara uygulanır.</a:t>
            </a:r>
          </a:p>
          <a:p>
            <a:pPr lvl="1" algn="just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EC78C44-08A4-FBCC-C7A0-4D34743A7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500" y="307975"/>
            <a:ext cx="307265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E5C68B6-022F-D5FA-0463-3E1BBD71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CD4A7AF-4405-1E3E-06B0-E1F1D3413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KOMPLİKASYONLAR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Lezyonların bakteriyel enfeksiyonu 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En sık</a:t>
            </a:r>
            <a:endParaRPr lang="tr-TR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Serebellar ataksi (1/4000)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Ensefalit (1/50000)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Reye sendromu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Ölüm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0349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B407D42-B736-C76A-460C-76033DDD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F0D1063-8458-05D1-4286-5F70CD573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SEVK KRİTERLERİ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İmmün yetmezlik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6816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285C196-43DA-ACC4-77D6-2384D3A9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SU ÇİÇEĞİ (VARİSELLA)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55BB758-2742-8886-EC9D-84E77D13E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1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8000" b="1" dirty="0">
                <a:latin typeface="+mj-lt"/>
                <a:cs typeface="Times New Roman" panose="02020603050405020304" pitchFamily="18" charset="0"/>
              </a:rPr>
              <a:t>AYIRICI TANI</a:t>
            </a:r>
            <a:endParaRPr lang="tr-TR" sz="80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>
                <a:latin typeface="+mj-lt"/>
                <a:cs typeface="Times New Roman" panose="02020603050405020304" pitchFamily="18" charset="0"/>
              </a:rPr>
              <a:t>Herpes </a:t>
            </a: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simplex</a:t>
            </a:r>
            <a:r>
              <a:rPr lang="tr-TR" sz="8000" dirty="0">
                <a:latin typeface="+mj-lt"/>
                <a:cs typeface="Times New Roman" panose="02020603050405020304" pitchFamily="18" charset="0"/>
              </a:rPr>
              <a:t> enfeksiyonları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Enterovirus</a:t>
            </a:r>
            <a:endParaRPr lang="tr-TR" sz="80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Riketsiya</a:t>
            </a:r>
            <a:endParaRPr lang="tr-TR" sz="80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>
                <a:latin typeface="+mj-lt"/>
                <a:cs typeface="Times New Roman" panose="02020603050405020304" pitchFamily="18" charset="0"/>
              </a:rPr>
              <a:t>S. </a:t>
            </a: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Aureus</a:t>
            </a:r>
            <a:r>
              <a:rPr lang="tr-TR" sz="8000" dirty="0">
                <a:latin typeface="+mj-lt"/>
                <a:cs typeface="Times New Roman" panose="02020603050405020304" pitchFamily="18" charset="0"/>
              </a:rPr>
              <a:t> enfeksiyonları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>
                <a:latin typeface="+mj-lt"/>
                <a:cs typeface="Times New Roman" panose="02020603050405020304" pitchFamily="18" charset="0"/>
              </a:rPr>
              <a:t>İlaç reaksiyonları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Dissemine</a:t>
            </a:r>
            <a:r>
              <a:rPr lang="tr-TR" sz="8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herpes</a:t>
            </a:r>
            <a:r>
              <a:rPr lang="tr-TR" sz="8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zoster</a:t>
            </a:r>
            <a:r>
              <a:rPr lang="tr-TR" sz="80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 err="1">
                <a:latin typeface="+mj-lt"/>
                <a:cs typeface="Times New Roman" panose="02020603050405020304" pitchFamily="18" charset="0"/>
              </a:rPr>
              <a:t>Kontakt</a:t>
            </a:r>
            <a:r>
              <a:rPr lang="tr-TR" sz="8000" dirty="0">
                <a:latin typeface="+mj-lt"/>
                <a:cs typeface="Times New Roman" panose="02020603050405020304" pitchFamily="18" charset="0"/>
              </a:rPr>
              <a:t> dermatit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8000" dirty="0">
                <a:latin typeface="+mj-lt"/>
                <a:cs typeface="Times New Roman" panose="02020603050405020304" pitchFamily="18" charset="0"/>
              </a:rPr>
              <a:t>Böcek ısırığı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8072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5105F8D-D949-C166-5F7C-828374DE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EL-AYAK-AĞIZ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1E33C33-7E07-0D9D-90E6-AAA29FA9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22727" cy="4351338"/>
          </a:xfrm>
        </p:spPr>
        <p:txBody>
          <a:bodyPr>
            <a:normAutofit fontScale="92500" lnSpcReduction="10000"/>
          </a:bodyPr>
          <a:lstStyle/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 etkenler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koksaki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virüs A,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koksaki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virüs B ve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enterovirüs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Hafif seyirli bir enfeksiyon hastalığıdır.</a:t>
            </a:r>
          </a:p>
          <a:p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</a:t>
            </a:r>
            <a:r>
              <a:rPr lang="tr-TR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yaz ve sonbahar aylarında 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salgınlar yapar.</a:t>
            </a:r>
          </a:p>
          <a:p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4- 6 günlük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dönemden sonra yüksek ateş ve oral mukozada aft benzeri döküntüler olur. </a:t>
            </a:r>
          </a:p>
          <a:p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Fekal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-oral bulaş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B5BE0B1-F895-49DB-4017-89C6E1176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23" y="681037"/>
            <a:ext cx="2705478" cy="2018983"/>
          </a:xfrm>
          <a:prstGeom prst="rect">
            <a:avLst/>
          </a:prstGeom>
        </p:spPr>
      </p:pic>
      <p:pic>
        <p:nvPicPr>
          <p:cNvPr id="6" name="Resim 5"/>
          <p:cNvPicPr/>
          <p:nvPr/>
        </p:nvPicPr>
        <p:blipFill rotWithShape="1">
          <a:blip r:embed="rId3"/>
          <a:srcRect l="25129" t="24587" r="26277" b="33534"/>
          <a:stretch/>
        </p:blipFill>
        <p:spPr bwMode="auto">
          <a:xfrm>
            <a:off x="9060927" y="4644609"/>
            <a:ext cx="2614070" cy="1929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/>
          <p:cNvPicPr/>
          <p:nvPr/>
        </p:nvPicPr>
        <p:blipFill rotWithShape="1">
          <a:blip r:embed="rId4"/>
          <a:srcRect l="7503" t="31159" r="60652" b="37188"/>
          <a:stretch/>
        </p:blipFill>
        <p:spPr bwMode="auto">
          <a:xfrm>
            <a:off x="9060927" y="2834957"/>
            <a:ext cx="2614069" cy="1678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24864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EL-AYAK-AĞIZ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25625"/>
            <a:ext cx="6924436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ve ayakların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dorsal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kısımları ve parmak kenarlarında oval şekilde 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vezikülöpüstüller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olur.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Üç yerleşim yerinin üçünü de tutmayabilir. 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Gövdede döküntü eşlik etmez. 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Veziküllerin hemen hemen hepsi aynı dönemdedir,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polimorfik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değildir. 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Kaşıntısızdır.</a:t>
            </a:r>
          </a:p>
          <a:p>
            <a:pPr>
              <a:lnSpc>
                <a:spcPct val="11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Skarsız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iyileşir.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75" y="1954579"/>
            <a:ext cx="4323855" cy="27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575" y="4800291"/>
            <a:ext cx="4323855" cy="17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9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EL-AYAK-AĞIZ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4917831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Tanısı klinik bulgularla konulur.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TEDAVİ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Semptomatik</a:t>
            </a:r>
            <a:endParaRPr lang="tr-TR" dirty="0"/>
          </a:p>
        </p:txBody>
      </p:sp>
      <p:pic>
        <p:nvPicPr>
          <p:cNvPr id="2050" name="Picture 2" descr="Çocuklarda Sıkça Görülen El Ayak ve Ağız Hastalığı Nedir ve Nasıl Korunulur  Biliyor musunuz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7" y="1690688"/>
            <a:ext cx="5896952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1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17F36A3B-3D31-5AE8-C794-AA0C62DD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335" y="528762"/>
            <a:ext cx="2710376" cy="151007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94C2D66-AB1C-C548-D5F6-D84FEA66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35" y="2191567"/>
            <a:ext cx="2743200" cy="160338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812A1AA5-DCE6-CC4B-AEAA-BBA8658E9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59" y="3958622"/>
            <a:ext cx="2743200" cy="161558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7A7521C-FD79-5BBA-7AFA-4ABD35681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438" y="4766412"/>
            <a:ext cx="1895666" cy="1948713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877FABF-7572-37B2-BFA2-8BD273A4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191" y="2993261"/>
            <a:ext cx="520506" cy="1154173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BC1EEA4-BEC2-1D81-04B9-59CE3766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674" y="773723"/>
            <a:ext cx="4123005" cy="5656458"/>
          </a:xfrm>
        </p:spPr>
        <p:txBody>
          <a:bodyPr>
            <a:normAutofit fontScale="85000" lnSpcReduction="20000"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Nodül:</a:t>
            </a:r>
            <a:r>
              <a:rPr lang="tr-TR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benzeyen fakat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dermis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subkutan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dokuda daha derin yerleşimli  olan,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papülden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daha  çok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palpe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edilmesi ile ayrılan lezyonlar</a:t>
            </a:r>
          </a:p>
          <a:p>
            <a:r>
              <a:rPr lang="tr-TR" b="1" dirty="0">
                <a:solidFill>
                  <a:srgbClr val="C00000"/>
                </a:solidFill>
              </a:rPr>
              <a:t>Püstül: </a:t>
            </a:r>
            <a:r>
              <a:rPr lang="tr-TR" dirty="0"/>
              <a:t>Çeşitli </a:t>
            </a:r>
            <a:r>
              <a:rPr lang="tr-TR" dirty="0" err="1"/>
              <a:t>pürülan</a:t>
            </a:r>
            <a:r>
              <a:rPr lang="tr-TR" dirty="0"/>
              <a:t> sıvılar içeren deriden kabarık lezyonlar</a:t>
            </a:r>
          </a:p>
          <a:p>
            <a:r>
              <a:rPr lang="tr-TR" b="1" dirty="0">
                <a:solidFill>
                  <a:srgbClr val="C00000"/>
                </a:solidFill>
              </a:rPr>
              <a:t>Vezikül: </a:t>
            </a:r>
            <a:r>
              <a:rPr lang="tr-TR" dirty="0"/>
              <a:t>Sınırları belirgin, deriden kabarık, sıvı içeren, en geniş çapı 0.5 cm olan </a:t>
            </a:r>
            <a:r>
              <a:rPr lang="tr-TR" dirty="0" err="1"/>
              <a:t>intraepidermal</a:t>
            </a:r>
            <a:r>
              <a:rPr lang="tr-TR" dirty="0"/>
              <a:t> veya </a:t>
            </a:r>
            <a:r>
              <a:rPr lang="tr-TR" dirty="0" err="1"/>
              <a:t>subepidermal</a:t>
            </a:r>
            <a:r>
              <a:rPr lang="tr-TR" dirty="0"/>
              <a:t> kökenli lezyonlardır.</a:t>
            </a:r>
          </a:p>
          <a:p>
            <a:r>
              <a:rPr lang="tr-TR" b="1" dirty="0" err="1">
                <a:solidFill>
                  <a:srgbClr val="C00000"/>
                </a:solidFill>
              </a:rPr>
              <a:t>Bül</a:t>
            </a:r>
            <a:r>
              <a:rPr lang="tr-TR" b="1" dirty="0">
                <a:solidFill>
                  <a:srgbClr val="C00000"/>
                </a:solidFill>
              </a:rPr>
              <a:t>: </a:t>
            </a:r>
            <a:r>
              <a:rPr lang="tr-TR" dirty="0"/>
              <a:t>Vezikül ile aynı özelliklerde olup çapı 0.5 cm’den daha büyük olan lezyonlar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3970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EL-AYAK-AĞIZ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KOMPLİKASYONLAR</a:t>
            </a:r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Miyokardit</a:t>
            </a:r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Menenjit </a:t>
            </a:r>
          </a:p>
          <a:p>
            <a:r>
              <a:rPr lang="tr-T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KORUNMA</a:t>
            </a:r>
          </a:p>
          <a:p>
            <a:r>
              <a:rPr lang="tr-T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Aşısı yoktur.</a:t>
            </a:r>
          </a:p>
          <a:p>
            <a:r>
              <a:rPr lang="tr-T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 bulaş ve korunmasında el ve besin temizliği, şüpheli klinik bulguları olanların okul ve kreş veya ilk basamak sağlık merkezlerinde erken tanınıp izolasyonun sağlanması hastalığının yayılmasını önler.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18153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8643" y="431028"/>
            <a:ext cx="9623854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grup A beta-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hemolitik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streptokok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ekzotoksini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</a:t>
            </a:r>
            <a:r>
              <a:rPr lang="sv-S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4-8 yaş</a:t>
            </a:r>
            <a:r>
              <a:rPr lang="tr-T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süresi 3-7 gün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Bulaştırıcılık belirtilerin 24 saat öncesinden başlar, 2-3 hafta sonrasına dek 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ürer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(tedavi alıyorsa 24 saat sonra bulaşıcılık sona erer)</a:t>
            </a:r>
          </a:p>
          <a:p>
            <a:endParaRPr lang="tr-TR" dirty="0"/>
          </a:p>
        </p:txBody>
      </p:sp>
      <p:pic>
        <p:nvPicPr>
          <p:cNvPr id="4" name="Picture 7" descr="C:\Users\cumali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84" y="227086"/>
            <a:ext cx="1957754" cy="146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448800" y="2145323"/>
            <a:ext cx="2403230" cy="17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58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25625"/>
            <a:ext cx="6863861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dönemde ateş, titreme, boğaz ağrısı, baş ağrısı, bulantı, kusma, karın ağrısı, kas ağrısı, halsizlik görülebilir.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bu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buguları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izleyen 12-48 saat içerisinde başlar.</a:t>
            </a:r>
          </a:p>
          <a:p>
            <a:pPr>
              <a:lnSpc>
                <a:spcPct val="110000"/>
              </a:lnSpc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Eksüdatif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tonsilit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görülür.</a:t>
            </a:r>
          </a:p>
          <a:p>
            <a:pPr>
              <a:lnSpc>
                <a:spcPct val="110000"/>
              </a:lnSpc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Hastalığın ilk günlerinde dil şiş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eritematözdür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beyaz bir tabakayla kaplıdır (</a:t>
            </a:r>
            <a:r>
              <a:rPr lang="tr-T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beyaz çilek dili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birkaç gün içinde </a:t>
            </a:r>
            <a:r>
              <a:rPr lang="tr-T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kırmızı çilek dili haline döner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dirty="0"/>
          </a:p>
        </p:txBody>
      </p:sp>
      <p:pic>
        <p:nvPicPr>
          <p:cNvPr id="1026" name="Picture 2" descr="00306#Yaklaşım Olgusu-5 Kriptik Tonsillit Ayırıcı Tanı-EBV – Taburcu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26" y="1087865"/>
            <a:ext cx="1793631" cy="157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Çilek Dil Nedir? Belirtileri ve Nedenleri - Mortil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26" y="4746748"/>
            <a:ext cx="3587262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ızıl Ateş Hastalığı ve Tedavisi « Bilgiust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517" y="1087865"/>
            <a:ext cx="1759371" cy="15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07BE045-F9D0-134C-5C9D-D50BE02B3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626" y="2829828"/>
            <a:ext cx="3587262" cy="1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5058" y="348649"/>
            <a:ext cx="7916563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25625"/>
            <a:ext cx="727416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b="1" dirty="0"/>
              <a:t>DÖKÜNTÜ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İnce, belirsiz, görülmekten çok kolayca hissedilen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‘zımpara kağıdı’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döküntüsü adı verilen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eritematöz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egzantemler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vardır.</a:t>
            </a:r>
            <a:endParaRPr lang="tr-TR" dirty="0"/>
          </a:p>
          <a:p>
            <a:r>
              <a:rPr lang="tr-TR" dirty="0"/>
              <a:t>İğne başı büyüklüğündeki döküntüler deriye </a:t>
            </a:r>
            <a:r>
              <a:rPr lang="tr-TR" b="1" dirty="0"/>
              <a:t>“kaz derisi” </a:t>
            </a:r>
          </a:p>
          <a:p>
            <a:pPr marL="0" indent="0">
              <a:buNone/>
            </a:pPr>
            <a:r>
              <a:rPr lang="tr-TR" dirty="0"/>
              <a:t>   görünümü verir. </a:t>
            </a:r>
          </a:p>
          <a:p>
            <a:r>
              <a:rPr lang="tr-TR" dirty="0"/>
              <a:t>24 saatte hızla tüm vücuda yayılır.</a:t>
            </a:r>
          </a:p>
          <a:p>
            <a:r>
              <a:rPr lang="tr-TR" dirty="0"/>
              <a:t>Yüzde genel bir </a:t>
            </a:r>
            <a:r>
              <a:rPr lang="tr-TR" dirty="0" err="1"/>
              <a:t>hiperemi</a:t>
            </a:r>
            <a:r>
              <a:rPr lang="tr-TR" dirty="0"/>
              <a:t> vardır, </a:t>
            </a:r>
            <a:r>
              <a:rPr lang="tr-TR" b="1" dirty="0"/>
              <a:t>ağız çevresi ise soluk</a:t>
            </a:r>
            <a:r>
              <a:rPr lang="tr-TR" dirty="0"/>
              <a:t>tur.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 kıvrımlarında döküntüler daha yoğundur.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Pastia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çizgileri)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bir hafta kadar devam eder ve bunu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deskuamasyon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izler.</a:t>
            </a:r>
          </a:p>
          <a:p>
            <a:endParaRPr lang="tr-TR" b="1" dirty="0"/>
          </a:p>
        </p:txBody>
      </p:sp>
      <p:pic>
        <p:nvPicPr>
          <p:cNvPr id="2050" name="Picture 2" descr="kızıl hastalığ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2603317"/>
            <a:ext cx="3575539" cy="220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10F7BB7D-1714-A02C-188B-794E4D432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88" y="2846042"/>
            <a:ext cx="1316850" cy="377985"/>
          </a:xfrm>
          <a:prstGeom prst="rect">
            <a:avLst/>
          </a:prstGeom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26404" r="6987" b="8184"/>
          <a:stretch/>
        </p:blipFill>
        <p:spPr>
          <a:xfrm>
            <a:off x="8299938" y="4885748"/>
            <a:ext cx="3569678" cy="1761127"/>
          </a:xfrm>
          <a:prstGeom prst="rect">
            <a:avLst/>
          </a:prstGeom>
        </p:spPr>
      </p:pic>
      <p:pic>
        <p:nvPicPr>
          <p:cNvPr id="2052" name="Picture 4" descr="Pastia Çizgileri nedir?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214583"/>
            <a:ext cx="3516923" cy="23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76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TANI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 bulgular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Boğaz kültürü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Hızlı antijen testleri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streptolizin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(ASO):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İnfeksiyonun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erken tanısında faydalı değildir.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19470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TEDAVİ</a:t>
            </a:r>
          </a:p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için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parasetamol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(40-60 mg/kg/</a:t>
            </a:r>
            <a:r>
              <a:rPr lang="de-DE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</a:t>
            </a:r>
            <a:r>
              <a:rPr lang="de-DE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dozda, oral)</a:t>
            </a:r>
          </a:p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Penisilin-v 50.000-</a:t>
            </a:r>
            <a:r>
              <a:rPr lang="de-DE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100.000 ü/kg/</a:t>
            </a:r>
            <a:r>
              <a:rPr lang="de-DE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</a:t>
            </a:r>
            <a:r>
              <a:rPr lang="de-DE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dozda, oral, 10 gün</a:t>
            </a:r>
          </a:p>
          <a:p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Benzatin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penisilin i</a:t>
            </a:r>
            <a:r>
              <a:rPr lang="tr-TR" altLang="tr-TR" dirty="0"/>
              <a:t>ntramüsküler 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 doz </a:t>
            </a:r>
          </a:p>
          <a:p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tr-TR" u="sng" dirty="0"/>
              <a:t>Kızılın zamanında tedavisi bulaştırıcılığı azaltır, iyileşmeyi hızlandırır ve </a:t>
            </a:r>
            <a:r>
              <a:rPr lang="tr-TR" u="sng" dirty="0" err="1"/>
              <a:t>ekzotoksin</a:t>
            </a:r>
            <a:r>
              <a:rPr lang="tr-TR" u="sng" dirty="0"/>
              <a:t> sekeli ve </a:t>
            </a:r>
            <a:r>
              <a:rPr lang="tr-TR" u="sng" dirty="0" err="1"/>
              <a:t>romatizmal</a:t>
            </a:r>
            <a:r>
              <a:rPr lang="tr-TR" u="sng" dirty="0"/>
              <a:t> ateş sekelini önler. </a:t>
            </a:r>
          </a:p>
          <a:p>
            <a:pPr marL="0" indent="0">
              <a:buNone/>
            </a:pPr>
            <a:endParaRPr lang="tr-TR" dirty="0"/>
          </a:p>
          <a:p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89839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KOMPLİKASYONLAR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Sinüzit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Servikal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adenit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Retrofaringeal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peritonsiller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romatizmal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ateş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glomerülonefrit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4229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SEVK KRİTERLERİ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Peritonsiller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retrofarengeal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apse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Menenjit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Septik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artrit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Osteomiyelit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628283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KIZIL(SCARLET FEVER)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AYIRICI TANI</a:t>
            </a:r>
          </a:p>
          <a:p>
            <a:pPr marL="285750" indent="-285750"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pPr marL="285750" indent="-285750"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hastalık</a:t>
            </a:r>
          </a:p>
          <a:p>
            <a:pPr marL="285750" indent="-285750">
              <a:lnSpc>
                <a:spcPct val="15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Ebstein-Barr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</a:t>
            </a:r>
          </a:p>
          <a:p>
            <a:pPr marL="285750" indent="-285750"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allerjisi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61610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MENİNGOKOKSEMİ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gram negatif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diplokok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meningitis</a:t>
            </a:r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</a:t>
            </a:r>
            <a:r>
              <a:rPr lang="tr-TR" altLang="tr-T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yaş altı çocuk</a:t>
            </a:r>
          </a:p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Sıklıkla </a:t>
            </a:r>
            <a:r>
              <a:rPr lang="tr-TR" altLang="tr-T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kış aylarında 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görülür.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Döküntüsü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peteşiyal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döküntülerdir.</a:t>
            </a:r>
          </a:p>
          <a:p>
            <a:r>
              <a:rPr lang="tr-T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Ateşli döküntülü hastalıklar içerisinde asla atlanmaması gereken hastalıktır!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Hastalığın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prognozu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tedaviye başlama zamanı ile ilişkili olduğundan döküntüyü aydınlatmak tanısal açıdan acil önem taşımaktadır.</a:t>
            </a:r>
            <a:endParaRPr lang="tr-TR" alt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851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F4D116D-F76B-34E2-00D7-473CA681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 ÇEŞİTLERİNE GÖRE HASTALIKLAR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B1F75240-36D2-A558-19F4-646F846E5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13" y="1385888"/>
            <a:ext cx="112299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905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MENİNGOKOKSEMİ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üksek ateş, </a:t>
            </a:r>
            <a:r>
              <a:rPr lang="tr-TR" sz="2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peteşiyal</a:t>
            </a:r>
            <a:r>
              <a:rPr lang="tr-TR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2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purpurik</a:t>
            </a:r>
            <a:r>
              <a:rPr lang="tr-TR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lezyonlar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taşikardi, </a:t>
            </a:r>
            <a:r>
              <a:rPr lang="es-E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hipotansiyon ve menenjit bulgular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s-E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karakterize şiddetli bakteriyel septisemidir.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020CA38-6C85-F1AF-B243-107F05A7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35" y="3429000"/>
            <a:ext cx="4560203" cy="2706859"/>
          </a:xfrm>
          <a:prstGeom prst="rect">
            <a:avLst/>
          </a:prstGeom>
        </p:spPr>
      </p:pic>
      <p:pic>
        <p:nvPicPr>
          <p:cNvPr id="5" name="Picture 7" descr="peteÅi purpura ile ilgili gÃ¶rsel sonucu">
            <a:extLst>
              <a:ext uri="{FF2B5EF4-FFF2-40B4-BE49-F238E27FC236}">
                <a16:creationId xmlns:a16="http://schemas.microsoft.com/office/drawing/2014/main" xmlns="" id="{692CDFFD-8B70-32EC-7DD3-F9ECC78C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94" y="3429000"/>
            <a:ext cx="4355976" cy="27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710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448BCB2-150C-28EE-DCEF-5D624D99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MENİNGOKOKSEMİ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DCD2CE5-095B-C921-E621-53FC3334D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2400" b="1" dirty="0" err="1">
                <a:latin typeface="+mj-lt"/>
                <a:cs typeface="Times New Roman" panose="02020603050405020304" pitchFamily="18" charset="0"/>
              </a:rPr>
              <a:t>Prodrom</a:t>
            </a:r>
            <a:r>
              <a:rPr lang="tr-TR" altLang="tr-TR" sz="2400" b="1" dirty="0">
                <a:latin typeface="+mj-lt"/>
                <a:cs typeface="Times New Roman" panose="02020603050405020304" pitchFamily="18" charset="0"/>
              </a:rPr>
              <a:t> Dönemi; </a:t>
            </a:r>
            <a:endParaRPr lang="tr-TR" altLang="tr-TR" sz="24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2400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tr-TR" altLang="tr-TR" sz="2400" cap="none" dirty="0">
                <a:latin typeface="+mj-lt"/>
                <a:cs typeface="Times New Roman" panose="02020603050405020304" pitchFamily="18" charset="0"/>
              </a:rPr>
              <a:t>Baş ağrısı</a:t>
            </a:r>
          </a:p>
          <a:p>
            <a:pPr marL="0" indent="0">
              <a:buNone/>
            </a:pPr>
            <a:r>
              <a:rPr lang="tr-TR" altLang="tr-TR" sz="2400" cap="none" dirty="0">
                <a:latin typeface="+mj-lt"/>
                <a:cs typeface="Times New Roman" panose="02020603050405020304" pitchFamily="18" charset="0"/>
              </a:rPr>
              <a:t> - Boğaz ağrısı </a:t>
            </a:r>
          </a:p>
          <a:p>
            <a:pPr marL="0" indent="0">
              <a:buNone/>
            </a:pPr>
            <a:r>
              <a:rPr lang="tr-TR" altLang="tr-TR" sz="2400" cap="none" dirty="0">
                <a:latin typeface="+mj-lt"/>
                <a:cs typeface="Times New Roman" panose="02020603050405020304" pitchFamily="18" charset="0"/>
              </a:rPr>
              <a:t> - Öksürük </a:t>
            </a:r>
          </a:p>
          <a:p>
            <a:pPr marL="0" indent="0">
              <a:buNone/>
            </a:pPr>
            <a:r>
              <a:rPr lang="tr-TR" altLang="tr-TR" sz="2400" cap="none" dirty="0">
                <a:latin typeface="+mj-lt"/>
                <a:cs typeface="Times New Roman" panose="02020603050405020304" pitchFamily="18" charset="0"/>
              </a:rPr>
              <a:t> - Bulantı-kusma</a:t>
            </a:r>
          </a:p>
          <a:p>
            <a:pPr marL="0" indent="0">
              <a:buNone/>
            </a:pPr>
            <a:r>
              <a:rPr lang="tr-TR" altLang="tr-TR" sz="2400" cap="none" dirty="0">
                <a:latin typeface="+mj-lt"/>
                <a:cs typeface="Times New Roman" panose="02020603050405020304" pitchFamily="18" charset="0"/>
              </a:rPr>
              <a:t> -  Ani başlayan yüksek ateş  </a:t>
            </a: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8142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420747" y="3229280"/>
            <a:ext cx="2919046" cy="1325563"/>
          </a:xfrm>
        </p:spPr>
        <p:txBody>
          <a:bodyPr>
            <a:normAutofit fontScale="90000"/>
          </a:bodyPr>
          <a:lstStyle/>
          <a:p>
            <a:r>
              <a:rPr lang="tr-TR" altLang="tr-T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tr-TR" altLang="tr-TR" dirty="0"/>
              <a:t>Ani başlayan yüksek ateşten 4-6 saat sonra </a:t>
            </a:r>
            <a:r>
              <a:rPr lang="tr-TR" altLang="tr-TR" u="sng" dirty="0"/>
              <a:t>geçici bir iyilik hali </a:t>
            </a:r>
            <a:r>
              <a:rPr lang="tr-TR" altLang="tr-TR" dirty="0"/>
              <a:t>olur.</a:t>
            </a:r>
            <a:br>
              <a:rPr lang="tr-TR" altLang="tr-TR" dirty="0"/>
            </a:br>
            <a:r>
              <a:rPr lang="tr-TR" altLang="tr-TR" dirty="0"/>
              <a:t/>
            </a:r>
            <a:br>
              <a:rPr lang="tr-TR" altLang="tr-TR" dirty="0"/>
            </a:br>
            <a:r>
              <a:rPr lang="tr-TR" altLang="tr-TR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altLang="tr-TR" dirty="0"/>
              <a:t>Bu dönemi izleyen </a:t>
            </a:r>
            <a:r>
              <a:rPr lang="tr-TR" altLang="tr-TR" u="sng" dirty="0"/>
              <a:t>6-12 saat sonra döküntü başlar ve hastanın genel durumu bozulur.</a:t>
            </a:r>
            <a:br>
              <a:rPr lang="tr-TR" altLang="tr-TR" u="sng" dirty="0"/>
            </a:b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İçerik Yer Tutucusu 3"/>
          <p:cNvPicPr>
            <a:picLocks noGrp="1"/>
          </p:cNvPicPr>
          <p:nvPr>
            <p:ph idx="1"/>
          </p:nvPr>
        </p:nvPicPr>
        <p:blipFill rotWithShape="1">
          <a:blip r:embed="rId2"/>
          <a:srcRect l="7499" t="33973" r="66587" b="25866"/>
          <a:stretch/>
        </p:blipFill>
        <p:spPr bwMode="auto">
          <a:xfrm>
            <a:off x="826827" y="1432780"/>
            <a:ext cx="2474493" cy="2201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sim 4"/>
          <p:cNvPicPr/>
          <p:nvPr/>
        </p:nvPicPr>
        <p:blipFill rotWithShape="1">
          <a:blip r:embed="rId3"/>
          <a:srcRect l="7110" t="31166" r="74090" b="34741"/>
          <a:stretch/>
        </p:blipFill>
        <p:spPr bwMode="auto">
          <a:xfrm>
            <a:off x="8370275" y="1432780"/>
            <a:ext cx="2520462" cy="2201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/>
          <p:cNvPicPr/>
          <p:nvPr/>
        </p:nvPicPr>
        <p:blipFill rotWithShape="1">
          <a:blip r:embed="rId4"/>
          <a:srcRect l="7305" t="29340" r="48377" b="28173"/>
          <a:stretch/>
        </p:blipFill>
        <p:spPr bwMode="auto">
          <a:xfrm>
            <a:off x="838200" y="3991709"/>
            <a:ext cx="2552065" cy="2204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B020CA38-6C85-F1AF-B243-107F05A72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76" y="3991709"/>
            <a:ext cx="2520462" cy="22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08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4057D04-8574-C3DB-D030-C9866434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19" y="344779"/>
            <a:ext cx="9903940" cy="1325563"/>
          </a:xfrm>
        </p:spPr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MENİNGOKOKSEMİ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A4CCF2C-834B-874E-C00B-2FD091E2C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Döküntü iki evrede ortaya çıkar:</a:t>
            </a:r>
          </a:p>
          <a:p>
            <a:pPr>
              <a:lnSpc>
                <a:spcPct val="150000"/>
              </a:lnSpc>
            </a:pPr>
            <a:r>
              <a:rPr lang="tr-TR" sz="2400" b="1" cap="none" dirty="0">
                <a:latin typeface="+mj-lt"/>
                <a:cs typeface="Times New Roman" panose="02020603050405020304" pitchFamily="18" charset="0"/>
              </a:rPr>
              <a:t>1- ERKEN EVRE: </a:t>
            </a:r>
          </a:p>
          <a:p>
            <a:pPr lvl="1">
              <a:lnSpc>
                <a:spcPct val="150000"/>
              </a:lnSpc>
            </a:pPr>
            <a:r>
              <a:rPr lang="tr-TR" cap="none" dirty="0">
                <a:cs typeface="Times New Roman" panose="02020603050405020304" pitchFamily="18" charset="0"/>
              </a:rPr>
              <a:t>Yaygın </a:t>
            </a:r>
            <a:r>
              <a:rPr lang="tr-TR" cap="none" dirty="0" err="1">
                <a:cs typeface="Times New Roman" panose="02020603050405020304" pitchFamily="18" charset="0"/>
              </a:rPr>
              <a:t>makülopapüler</a:t>
            </a:r>
            <a:r>
              <a:rPr lang="tr-TR" cap="none" dirty="0">
                <a:cs typeface="Times New Roman" panose="02020603050405020304" pitchFamily="18" charset="0"/>
              </a:rPr>
              <a:t> veya </a:t>
            </a:r>
            <a:r>
              <a:rPr lang="tr-TR" cap="none" dirty="0" err="1">
                <a:cs typeface="Times New Roman" panose="02020603050405020304" pitchFamily="18" charset="0"/>
              </a:rPr>
              <a:t>ürtikeryal</a:t>
            </a:r>
            <a:r>
              <a:rPr lang="tr-TR" cap="none" dirty="0">
                <a:cs typeface="Times New Roman" panose="02020603050405020304" pitchFamily="18" charset="0"/>
              </a:rPr>
              <a:t> döküntü biçiminde başlayıp </a:t>
            </a:r>
            <a:r>
              <a:rPr lang="es-ES" cap="none" dirty="0">
                <a:cs typeface="Times New Roman" panose="02020603050405020304" pitchFamily="18" charset="0"/>
              </a:rPr>
              <a:t>hemorajik lezyonlara dönü</a:t>
            </a:r>
            <a:r>
              <a:rPr lang="tr-TR" cap="none" dirty="0">
                <a:cs typeface="Times New Roman" panose="02020603050405020304" pitchFamily="18" charset="0"/>
              </a:rPr>
              <a:t>ş</a:t>
            </a:r>
            <a:r>
              <a:rPr lang="es-ES" cap="none" dirty="0">
                <a:cs typeface="Times New Roman" panose="02020603050405020304" pitchFamily="18" charset="0"/>
              </a:rPr>
              <a:t>ebilir ya da</a:t>
            </a:r>
            <a:r>
              <a:rPr lang="tr-TR" cap="none" dirty="0">
                <a:cs typeface="Times New Roman" panose="02020603050405020304" pitchFamily="18" charset="0"/>
              </a:rPr>
              <a:t> başlangıçtan itibaren </a:t>
            </a:r>
            <a:r>
              <a:rPr lang="tr-TR" cap="none" dirty="0" err="1">
                <a:cs typeface="Times New Roman" panose="02020603050405020304" pitchFamily="18" charset="0"/>
              </a:rPr>
              <a:t>peteşiyal</a:t>
            </a:r>
            <a:r>
              <a:rPr lang="tr-TR" cap="none" dirty="0">
                <a:cs typeface="Times New Roman" panose="02020603050405020304" pitchFamily="18" charset="0"/>
              </a:rPr>
              <a:t> olabilir. </a:t>
            </a:r>
          </a:p>
          <a:p>
            <a:pPr lvl="1">
              <a:lnSpc>
                <a:spcPct val="150000"/>
              </a:lnSpc>
            </a:pPr>
            <a:r>
              <a:rPr lang="tr-TR" cap="none" dirty="0" err="1">
                <a:cs typeface="Times New Roman" panose="02020603050405020304" pitchFamily="18" charset="0"/>
              </a:rPr>
              <a:t>Peteşiler</a:t>
            </a:r>
            <a:r>
              <a:rPr lang="tr-TR" cap="none" dirty="0">
                <a:cs typeface="Times New Roman" panose="02020603050405020304" pitchFamily="18" charset="0"/>
              </a:rPr>
              <a:t> seyrek olabildiği için, tüm vücut ve kıvrım yerlerinde aranmalıdır. </a:t>
            </a:r>
          </a:p>
          <a:p>
            <a:pPr lvl="1">
              <a:lnSpc>
                <a:spcPct val="150000"/>
              </a:lnSpc>
            </a:pPr>
            <a:r>
              <a:rPr lang="tr-TR" cap="none" dirty="0">
                <a:cs typeface="Times New Roman" panose="02020603050405020304" pitchFamily="18" charset="0"/>
              </a:rPr>
              <a:t>Ortası gri renkli küçük septik emboliler de görülebilir</a:t>
            </a:r>
          </a:p>
          <a:p>
            <a:pPr>
              <a:lnSpc>
                <a:spcPct val="150000"/>
              </a:lnSpc>
            </a:pPr>
            <a:r>
              <a:rPr lang="tr-TR" sz="2400" b="1" cap="none" dirty="0">
                <a:latin typeface="+mj-lt"/>
                <a:cs typeface="Times New Roman" panose="02020603050405020304" pitchFamily="18" charset="0"/>
              </a:rPr>
              <a:t>2- GEÇ EVRE: </a:t>
            </a:r>
            <a:r>
              <a:rPr lang="tr-TR" sz="2400" cap="none" dirty="0" err="1">
                <a:latin typeface="+mj-lt"/>
                <a:cs typeface="Times New Roman" panose="02020603050405020304" pitchFamily="18" charset="0"/>
              </a:rPr>
              <a:t>Purpura</a:t>
            </a: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400" cap="none" dirty="0" err="1">
                <a:latin typeface="+mj-lt"/>
                <a:cs typeface="Times New Roman" panose="02020603050405020304" pitchFamily="18" charset="0"/>
              </a:rPr>
              <a:t>fulminans</a:t>
            </a: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 olur, kötü </a:t>
            </a:r>
            <a:r>
              <a:rPr lang="tr-TR" sz="2400" cap="none" dirty="0" err="1">
                <a:latin typeface="+mj-lt"/>
                <a:cs typeface="Times New Roman" panose="02020603050405020304" pitchFamily="18" charset="0"/>
              </a:rPr>
              <a:t>prognoz</a:t>
            </a:r>
            <a:r>
              <a:rPr lang="tr-TR" sz="2400" cap="none" dirty="0">
                <a:latin typeface="+mj-lt"/>
                <a:cs typeface="Times New Roman" panose="02020603050405020304" pitchFamily="18" charset="0"/>
              </a:rPr>
              <a:t> göstergesidir.</a:t>
            </a:r>
          </a:p>
          <a:p>
            <a:endParaRPr lang="tr-TR" sz="21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724FDFC4-C15B-F3CC-BF5E-BE511E326947}"/>
              </a:ext>
            </a:extLst>
          </p:cNvPr>
          <p:cNvSpPr/>
          <p:nvPr/>
        </p:nvSpPr>
        <p:spPr>
          <a:xfrm>
            <a:off x="7929796" y="822338"/>
            <a:ext cx="3732552" cy="169600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Ateşli bir çocukta </a:t>
            </a:r>
            <a:r>
              <a:rPr lang="tr-T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peteşi</a:t>
            </a:r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ve </a:t>
            </a:r>
            <a:r>
              <a:rPr lang="tr-T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purpura</a:t>
            </a:r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aksi ispat edilene kadar </a:t>
            </a:r>
            <a:r>
              <a:rPr lang="tr-T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meningokoksemi</a:t>
            </a:r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olarak kabul edilmelidir.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51519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937659C-4208-1EB3-123B-B9D8ECFC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FF0000"/>
                </a:solidFill>
              </a:rPr>
              <a:t>MENİNGOKOKSEMİ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9A0043A-6B63-338D-069F-F3A9B5D25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TEDAVİ</a:t>
            </a: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24 saat içinde tedaviye başlanmayan olguların yaklaşık yarısı kaybedilirken, </a:t>
            </a:r>
            <a:r>
              <a:rPr lang="tr-TR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tedaviye ilk 12 saatte başlamakla mortalite ve morbidite önemli ölçüde azalır.</a:t>
            </a: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yatırılarak intravenöz antibiyotik tedavisine (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seftriakson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sefotaksim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başlanır. </a:t>
            </a: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 süresi 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7-10 gün.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276570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B6885E-46DF-7F29-3604-403130E2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KAWASAKİ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A0AD6EA-E81F-D4FB-A134-257B32FC2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Kawasaki hastalığı çocukluk çağının akut bir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vaskülitidir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Etiyolojisi bilinmemektedir.</a:t>
            </a:r>
          </a:p>
          <a:p>
            <a:pPr>
              <a:lnSpc>
                <a:spcPct val="110000"/>
              </a:lnSpc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sık </a:t>
            </a:r>
            <a:r>
              <a:rPr lang="es-ES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ay-5 yaş </a:t>
            </a:r>
            <a:r>
              <a:rPr lang="es-E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arasında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Klinikte genellikle ani, antipiretiklere ve antibiyotiklere yanıtsız yüksek ateş vardır. </a:t>
            </a:r>
          </a:p>
          <a:p>
            <a:pPr>
              <a:lnSpc>
                <a:spcPct val="110000"/>
              </a:lnSpc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 tedavi edilmezse ateş 5-30 gün sürer.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54320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6679BEC-D8A1-F818-E7C4-7E21E8D2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KAWASAKİ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ABD1E74-8E37-C728-630A-ED2F73F6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5977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Tipik olarak ateşin 5 günü içinde polimorf döküntüler belirir ve 2 gün içinde yayılır. </a:t>
            </a:r>
          </a:p>
          <a:p>
            <a:pPr>
              <a:lnSpc>
                <a:spcPct val="110000"/>
              </a:lnSpc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olarak yaygın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tarzda deri döküntüsü gözlenir. </a:t>
            </a:r>
          </a:p>
          <a:p>
            <a:pPr marL="0" indent="0">
              <a:lnSpc>
                <a:spcPct val="110000"/>
              </a:lnSpc>
              <a:buNone/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gövdede yerleşimlidir. Ancak yüze, ekstremitelere ve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perineye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yayılabilir. </a:t>
            </a:r>
          </a:p>
          <a:p>
            <a:pPr>
              <a:lnSpc>
                <a:spcPct val="110000"/>
              </a:lnSpc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Hiçbir zaman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veziküler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büllöz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tarzda değildir.</a:t>
            </a:r>
            <a:endParaRPr lang="tr-TR" dirty="0"/>
          </a:p>
        </p:txBody>
      </p:sp>
      <p:pic>
        <p:nvPicPr>
          <p:cNvPr id="1026" name="Picture 2" descr="Kawasaki hastalığı nedir? Çocuklar için ölümcül Kawasaki hastalığı  belirtileri nelerdir? - Takvim">
            <a:extLst>
              <a:ext uri="{FF2B5EF4-FFF2-40B4-BE49-F238E27FC236}">
                <a16:creationId xmlns:a16="http://schemas.microsoft.com/office/drawing/2014/main" xmlns="" id="{D64B8E7C-FCD0-8102-ABEF-8A077658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45953"/>
            <a:ext cx="2713220" cy="18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işi, dövme, adam, tutma içeren bir resim&#10;&#10;Açıklama otomatik olarak oluşturuldu">
            <a:extLst>
              <a:ext uri="{FF2B5EF4-FFF2-40B4-BE49-F238E27FC236}">
                <a16:creationId xmlns:a16="http://schemas.microsoft.com/office/drawing/2014/main" xmlns="" id="{E971EF91-105A-C597-DDB8-B5E1650D951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5450" y="3270329"/>
            <a:ext cx="2570319" cy="3222546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2117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C8C6943-06F5-6230-666D-85B405CB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KAWASAKİ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B9C2FF7-093A-745D-D2BE-54C622D4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678179" cy="4351338"/>
          </a:xfrm>
        </p:spPr>
        <p:txBody>
          <a:bodyPr/>
          <a:lstStyle/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kaşıntısızdır.</a:t>
            </a:r>
          </a:p>
          <a:p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Dudaklar genellikle kırmızı, kuru, soyulmuş ve çatlamıştır. </a:t>
            </a:r>
          </a:p>
          <a:p>
            <a:pPr marL="0" indent="0">
              <a:buNone/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Orofarinkste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diffüz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r>
              <a:rPr lang="tr-TR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 çilek dili vardır, fakat erozyon ve ülser yoktur. </a:t>
            </a:r>
          </a:p>
          <a:p>
            <a:endParaRPr lang="tr-T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421FA41-6DF2-53D0-5257-B7FFE1834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r="3853"/>
          <a:stretch/>
        </p:blipFill>
        <p:spPr bwMode="auto">
          <a:xfrm>
            <a:off x="8913970" y="1543501"/>
            <a:ext cx="3052896" cy="47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116AEF84-5D8F-118D-CAD4-AE9FA978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38" y="1469036"/>
            <a:ext cx="2953162" cy="49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901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E832633-B63D-882A-891B-50A028F9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76" y="365125"/>
            <a:ext cx="8206946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KAWASAKİ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27A294C-676D-6C9D-E796-7F8844AFC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201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cap="none" dirty="0">
                <a:latin typeface="Times" panose="02020603050405020304" pitchFamily="18" charset="0"/>
                <a:cs typeface="Times" panose="02020603050405020304" pitchFamily="18" charset="0"/>
              </a:rPr>
              <a:t>Be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ş</a:t>
            </a:r>
            <a:r>
              <a:rPr lang="de-DE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DE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günden</a:t>
            </a:r>
            <a:r>
              <a:rPr lang="de-DE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DE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uzun</a:t>
            </a:r>
            <a:r>
              <a:rPr lang="de-DE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DE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süren</a:t>
            </a:r>
            <a:r>
              <a:rPr lang="de-DE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DE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ve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antipiretiklere yanıt vermeyen </a:t>
            </a:r>
            <a:r>
              <a:rPr lang="tr-TR" sz="2000" u="sng" cap="none" dirty="0">
                <a:latin typeface="Times" panose="02020603050405020304" pitchFamily="18" charset="0"/>
                <a:cs typeface="Times" panose="02020603050405020304" pitchFamily="18" charset="0"/>
              </a:rPr>
              <a:t>ateşe ek olarak 5 bulgudan dördünün olması 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tanı ölçütüdür: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sv-SE" sz="2000" cap="none" dirty="0">
                <a:latin typeface="Times" panose="02020603050405020304" pitchFamily="18" charset="0"/>
                <a:cs typeface="Times" panose="02020603050405020304" pitchFamily="18" charset="0"/>
              </a:rPr>
              <a:t>Bilateral pürülan olmayan bulbar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konjonktivit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- Ağız bulguları</a:t>
            </a:r>
            <a:r>
              <a:rPr lang="tr-TR" sz="2000" dirty="0"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kırmızı çilek dili, dudaklarda ödem, </a:t>
            </a:r>
            <a:r>
              <a:rPr lang="tr-TR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eritem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tr-TR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fissür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ve kanama, </a:t>
            </a:r>
            <a:r>
              <a:rPr lang="tr-TR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orofarengeal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tr-TR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eritem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- Polimorf </a:t>
            </a:r>
            <a:r>
              <a:rPr lang="tr-TR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eritematöz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döküntü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s-ES" sz="2000" cap="none" dirty="0">
                <a:latin typeface="Times" panose="02020603050405020304" pitchFamily="18" charset="0"/>
                <a:cs typeface="Times" panose="02020603050405020304" pitchFamily="18" charset="0"/>
              </a:rPr>
              <a:t>El ve ayak bulgular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ı</a:t>
            </a:r>
            <a:r>
              <a:rPr lang="tr-TR" sz="2000" dirty="0"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  <a:r>
              <a:rPr lang="es-ES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ödem</a:t>
            </a:r>
            <a:r>
              <a:rPr lang="tr-TR" sz="2000" dirty="0">
                <a:latin typeface="Times" panose="02020603050405020304" pitchFamily="18" charset="0"/>
                <a:cs typeface="Times" panose="02020603050405020304" pitchFamily="18" charset="0"/>
              </a:rPr>
              <a:t> ve 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tr-TR" sz="2000" cap="none" dirty="0" err="1">
                <a:latin typeface="Times" panose="02020603050405020304" pitchFamily="18" charset="0"/>
                <a:cs typeface="Times" panose="02020603050405020304" pitchFamily="18" charset="0"/>
              </a:rPr>
              <a:t>periungal</a:t>
            </a: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 soyulma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cap="none" dirty="0">
                <a:latin typeface="Times" panose="02020603050405020304" pitchFamily="18" charset="0"/>
                <a:cs typeface="Times" panose="02020603050405020304" pitchFamily="18" charset="0"/>
              </a:rPr>
              <a:t>- Tek taraflı 1,5 cm'den büyük ve ağrısız lenfadenopati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79A41EE-9CB7-09ED-AC51-D92DD76B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439" y="681037"/>
            <a:ext cx="4334480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189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A14239F-BEA8-30EA-E72C-2AFCD069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KAWASAKİ HASTALIĞI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53AA00F-4A48-8AE9-DB7E-5A591C220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dirty="0">
                <a:latin typeface="+mj-lt"/>
              </a:rPr>
              <a:t>TEDAVİ</a:t>
            </a:r>
          </a:p>
          <a:p>
            <a:r>
              <a:rPr lang="tr-TR" sz="2400" dirty="0">
                <a:solidFill>
                  <a:srgbClr val="424242"/>
                </a:solidFill>
                <a:latin typeface="+mj-lt"/>
              </a:rPr>
              <a:t>Y</a:t>
            </a:r>
            <a:r>
              <a:rPr lang="tr-TR" sz="2400" b="0" i="0" dirty="0">
                <a:solidFill>
                  <a:srgbClr val="424242"/>
                </a:solidFill>
                <a:effectLst/>
                <a:latin typeface="+mj-lt"/>
              </a:rPr>
              <a:t>üksek doz aspirin ve </a:t>
            </a:r>
            <a:r>
              <a:rPr lang="tr-TR" sz="2400" dirty="0">
                <a:solidFill>
                  <a:srgbClr val="424242"/>
                </a:solidFill>
                <a:latin typeface="+mj-lt"/>
              </a:rPr>
              <a:t>IVIG</a:t>
            </a:r>
            <a:r>
              <a:rPr lang="tr-TR" sz="2400" b="0" i="0" dirty="0">
                <a:solidFill>
                  <a:srgbClr val="424242"/>
                </a:solidFill>
                <a:effectLst/>
                <a:latin typeface="+mj-lt"/>
              </a:rPr>
              <a:t> verilir.</a:t>
            </a:r>
          </a:p>
          <a:p>
            <a:r>
              <a:rPr lang="tr-TR" sz="2400" b="0" i="0" dirty="0">
                <a:solidFill>
                  <a:srgbClr val="424242"/>
                </a:solidFill>
                <a:effectLst/>
                <a:latin typeface="+mj-lt"/>
              </a:rPr>
              <a:t> Hastaların büyük çoğunluğunda koroner anormalliklerin ortaya çıkışını önleyebildiği için yüksek doz </a:t>
            </a:r>
            <a:r>
              <a:rPr lang="tr-TR" sz="2400" b="0" i="0" dirty="0" err="1">
                <a:solidFill>
                  <a:srgbClr val="424242"/>
                </a:solidFill>
                <a:effectLst/>
                <a:latin typeface="+mj-lt"/>
              </a:rPr>
              <a:t>i.v</a:t>
            </a:r>
            <a:r>
              <a:rPr lang="tr-TR" sz="2400" b="0" i="0" dirty="0">
                <a:solidFill>
                  <a:srgbClr val="424242"/>
                </a:solidFill>
                <a:effectLst/>
                <a:latin typeface="+mj-lt"/>
              </a:rPr>
              <a:t> globulin tedavinin vazgeçilmez unsurudur.</a:t>
            </a:r>
          </a:p>
          <a:p>
            <a:endParaRPr lang="tr-TR" b="0" i="0" dirty="0">
              <a:solidFill>
                <a:srgbClr val="424242"/>
              </a:solidFill>
              <a:effectLst/>
              <a:latin typeface="Arial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854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EC324CE-61B9-DCF5-27F4-DB784C72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DÖKÜNTÜLÜ HASTALIKLARIN ETYOLOJİSİ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xmlns="" id="{B059D552-789B-2E52-4926-D487B0AF2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ENFEKSİYON HASTALIKLARI</a:t>
            </a: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 -</a:t>
            </a:r>
            <a:r>
              <a:rPr lang="tr-TR" sz="2400" b="1" dirty="0">
                <a:solidFill>
                  <a:srgbClr val="C00000"/>
                </a:solidFill>
              </a:rPr>
              <a:t>Viral: 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Kızamık, kızamıkçık, su çiçeği, ADV, HHV-1, HHV-2, HHV-6, HHV-7,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parvovirus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B-19, EBV, CMV, kırım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kongo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kanamalı ateşi virüsü,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coxsackie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virüsler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baseline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tr-TR" sz="2400" b="1" i="0" u="none" strike="noStrike" kern="1200" baseline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Bakteriyel: 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aureus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 grubu </a:t>
            </a:r>
            <a:r>
              <a:rPr kumimoji="0" lang="el-G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β-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hemolitik streptokok,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neisseria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meningitidis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salmonella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typhi</a:t>
            </a:r>
            <a:r>
              <a:rPr kumimoji="0" lang="tr-TR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lang="tr-T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45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811C574-1C30-ECB5-4EE1-DCD32A16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9F1BBDD4-1D47-D4AC-F3E6-6B7623CE9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869118" cy="398202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A5921A90-AFFB-588E-A9BE-F7223061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801192"/>
            <a:ext cx="10404423" cy="113734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B2B47CA1-2135-89D5-8209-2C77E8DD6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55365"/>
            <a:ext cx="10515600" cy="16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999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7DC84E1-A0E1-4B06-ED09-A88B92EA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OLGU-1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xmlns="" id="{7DF9B51B-CC6A-A5F3-4E01-752AEEF96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7 yaşında erkek hasta</a:t>
            </a:r>
          </a:p>
          <a:p>
            <a:r>
              <a:rPr lang="tr-TR" dirty="0"/>
              <a:t>1 hafta önce başlayan ateş, boğaz ağrısı ve sağ elde tek nokta halinde başlayıp her iki el ve ayak tabanlarına yayılan kızarıklık</a:t>
            </a:r>
          </a:p>
          <a:p>
            <a:r>
              <a:rPr lang="tr-TR" dirty="0"/>
              <a:t>A</a:t>
            </a:r>
            <a:r>
              <a:rPr lang="nb-NO" dirty="0"/>
              <a:t>teş: 37,5 °C </a:t>
            </a:r>
            <a:r>
              <a:rPr lang="tr-TR" dirty="0"/>
              <a:t>N</a:t>
            </a:r>
            <a:r>
              <a:rPr lang="nb-NO" dirty="0"/>
              <a:t>abız: 75/dk TA:110/70 mm Hg</a:t>
            </a:r>
            <a:endParaRPr lang="tr-TR" dirty="0"/>
          </a:p>
          <a:p>
            <a:r>
              <a:rPr lang="tr-TR" dirty="0" err="1"/>
              <a:t>Orofarinks</a:t>
            </a:r>
            <a:r>
              <a:rPr lang="tr-TR" dirty="0"/>
              <a:t> bakısında </a:t>
            </a:r>
            <a:r>
              <a:rPr lang="tr-TR" dirty="0" err="1"/>
              <a:t>uvulanın</a:t>
            </a:r>
            <a:r>
              <a:rPr lang="tr-TR" dirty="0"/>
              <a:t> üst kısmında eritemli </a:t>
            </a:r>
            <a:r>
              <a:rPr lang="tr-TR" dirty="0" err="1"/>
              <a:t>veziküler</a:t>
            </a:r>
            <a:r>
              <a:rPr lang="tr-TR" dirty="0"/>
              <a:t> lezyonlar</a:t>
            </a:r>
          </a:p>
          <a:p>
            <a:r>
              <a:rPr lang="tr-TR" dirty="0"/>
              <a:t>Her iki el özellikle başparmak hizasında olan </a:t>
            </a:r>
            <a:r>
              <a:rPr lang="tr-TR" dirty="0" err="1"/>
              <a:t>veziküler</a:t>
            </a:r>
            <a:r>
              <a:rPr lang="tr-TR" dirty="0"/>
              <a:t> döküntüler ve her iki ayak tabanında çok sayıda </a:t>
            </a:r>
            <a:r>
              <a:rPr lang="tr-TR" dirty="0" err="1"/>
              <a:t>papüler</a:t>
            </a:r>
            <a:r>
              <a:rPr lang="tr-TR" dirty="0"/>
              <a:t> döküntüler mevcut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39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2B95C27-F69D-2EFC-B540-5556E832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OLGU-1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B65EC45-C999-4BB1-D768-50D66478D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DA12AC13-39F1-2616-D942-CA55FA80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1" y="2353925"/>
            <a:ext cx="2909342" cy="305752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6647B103-64D4-75C4-D850-8532290BD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715" y="2353924"/>
            <a:ext cx="3117190" cy="305752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F7D98DBE-3A2D-4FA7-3D11-A2C0798B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491" y="2353923"/>
            <a:ext cx="3117190" cy="30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376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AD027C8-9B9E-42CD-DB68-CEF1A023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OLGU-2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A17E930-C00F-0A6A-92F3-BE2AD0FF9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4 yaş erkek hasta</a:t>
            </a:r>
          </a:p>
          <a:p>
            <a:r>
              <a:rPr lang="tr-TR" dirty="0"/>
              <a:t>Şikayetleri; </a:t>
            </a:r>
          </a:p>
          <a:p>
            <a:pPr marL="0" indent="0">
              <a:buNone/>
            </a:pPr>
            <a:r>
              <a:rPr lang="tr-TR" dirty="0"/>
              <a:t>  -İştahsızlık, halsizlik </a:t>
            </a:r>
          </a:p>
          <a:p>
            <a:pPr marL="0" indent="0">
              <a:buNone/>
            </a:pPr>
            <a:r>
              <a:rPr lang="tr-TR" dirty="0"/>
              <a:t>  -Göz kızarıklığı </a:t>
            </a:r>
          </a:p>
          <a:p>
            <a:pPr marL="0" indent="0">
              <a:buNone/>
            </a:pPr>
            <a:r>
              <a:rPr lang="tr-TR" dirty="0"/>
              <a:t>  -Kırmızı dil  </a:t>
            </a:r>
          </a:p>
          <a:p>
            <a:pPr marL="0" indent="0">
              <a:buNone/>
            </a:pPr>
            <a:r>
              <a:rPr lang="tr-TR" dirty="0"/>
              <a:t>  -Burun akıntısı 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8980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OLGU-2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Hastanın 1 hafta önce 39 derece ateşi olmuş.1 gün sonra burun akıntısı, dilinde kızarıklık, dudak kuruluğu, </a:t>
            </a:r>
            <a:r>
              <a:rPr lang="tr-TR" dirty="0" err="1"/>
              <a:t>çatlatlık</a:t>
            </a:r>
            <a:r>
              <a:rPr lang="tr-TR" dirty="0"/>
              <a:t> şikayetleri gelişmesi nedeniyle üzerine bir sağlık merkezine başvurmuşlar. Boğaz enfeksiyonu olarak değerlendirilerek </a:t>
            </a:r>
            <a:r>
              <a:rPr lang="tr-TR" dirty="0" err="1"/>
              <a:t>amoksisilin-klavunat</a:t>
            </a:r>
            <a:r>
              <a:rPr lang="tr-TR" dirty="0"/>
              <a:t> tedavisi verilmiş.</a:t>
            </a:r>
          </a:p>
          <a:p>
            <a:r>
              <a:rPr lang="tr-TR" dirty="0"/>
              <a:t>Ateşi devam etmiş, 6 gün süren ateş sonrasında gözlerde kızarıklık şikayeti başlamış. Bunun üzerine tarafımıza başvurmuşlar.</a:t>
            </a:r>
          </a:p>
        </p:txBody>
      </p:sp>
    </p:spTree>
    <p:extLst>
      <p:ext uri="{BB962C8B-B14F-4D97-AF65-F5344CB8AC3E}">
        <p14:creationId xmlns:p14="http://schemas.microsoft.com/office/powerpoint/2010/main" val="1506356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OLGU-2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Ateş:38.8 C Nabız:112/</a:t>
            </a:r>
            <a:r>
              <a:rPr lang="tr-TR" dirty="0" err="1"/>
              <a:t>dk</a:t>
            </a:r>
            <a:r>
              <a:rPr lang="tr-TR" dirty="0"/>
              <a:t> Tansiyon:100/60 </a:t>
            </a:r>
            <a:r>
              <a:rPr lang="tr-TR" dirty="0" err="1"/>
              <a:t>mmHg</a:t>
            </a:r>
            <a:endParaRPr lang="tr-TR" dirty="0"/>
          </a:p>
          <a:p>
            <a:r>
              <a:rPr lang="tr-TR" dirty="0"/>
              <a:t>Dudaklarda kızarıklık ve çatlamalar</a:t>
            </a:r>
          </a:p>
          <a:p>
            <a:r>
              <a:rPr lang="tr-TR" dirty="0"/>
              <a:t>Kırmızı çilek dili</a:t>
            </a:r>
          </a:p>
          <a:p>
            <a:r>
              <a:rPr lang="tr-TR" dirty="0" err="1"/>
              <a:t>Orofarinks</a:t>
            </a:r>
            <a:r>
              <a:rPr lang="tr-TR" dirty="0"/>
              <a:t> </a:t>
            </a:r>
            <a:r>
              <a:rPr lang="tr-TR" dirty="0" err="1"/>
              <a:t>hiperemik</a:t>
            </a:r>
            <a:endParaRPr lang="tr-TR" dirty="0"/>
          </a:p>
          <a:p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konjoktiva</a:t>
            </a:r>
            <a:r>
              <a:rPr lang="tr-TR" dirty="0"/>
              <a:t> ve </a:t>
            </a:r>
            <a:r>
              <a:rPr lang="tr-TR" dirty="0" err="1"/>
              <a:t>sklerada</a:t>
            </a:r>
            <a:r>
              <a:rPr lang="tr-TR" dirty="0"/>
              <a:t> </a:t>
            </a:r>
            <a:r>
              <a:rPr lang="tr-TR" dirty="0" err="1"/>
              <a:t>hiperemi</a:t>
            </a:r>
            <a:endParaRPr lang="tr-TR" dirty="0"/>
          </a:p>
          <a:p>
            <a:r>
              <a:rPr lang="tr-TR" dirty="0"/>
              <a:t>Sol ön üst </a:t>
            </a:r>
            <a:r>
              <a:rPr lang="tr-TR" dirty="0" err="1"/>
              <a:t>servikal</a:t>
            </a:r>
            <a:r>
              <a:rPr lang="tr-TR" dirty="0"/>
              <a:t> bölgede hareketli, hafif hassas ve üzeri </a:t>
            </a:r>
            <a:r>
              <a:rPr lang="tr-TR" dirty="0" err="1"/>
              <a:t>hiperemik</a:t>
            </a:r>
            <a:r>
              <a:rPr lang="tr-TR" dirty="0"/>
              <a:t> </a:t>
            </a:r>
            <a:r>
              <a:rPr lang="tr-TR" dirty="0" err="1"/>
              <a:t>lenfadenopati</a:t>
            </a:r>
            <a:r>
              <a:rPr lang="tr-TR" dirty="0"/>
              <a:t>, </a:t>
            </a:r>
            <a:r>
              <a:rPr lang="tr-TR" dirty="0" err="1"/>
              <a:t>genital</a:t>
            </a:r>
            <a:r>
              <a:rPr lang="tr-TR" dirty="0"/>
              <a:t> bölgelerde ve sol ayak bileğinde </a:t>
            </a:r>
            <a:r>
              <a:rPr lang="tr-TR" dirty="0" err="1"/>
              <a:t>maküler</a:t>
            </a:r>
            <a:r>
              <a:rPr lang="tr-TR" dirty="0"/>
              <a:t> döküntü</a:t>
            </a:r>
          </a:p>
          <a:p>
            <a:r>
              <a:rPr lang="tr-TR" dirty="0"/>
              <a:t>El ve ayak sırtında ödem</a:t>
            </a:r>
          </a:p>
        </p:txBody>
      </p:sp>
    </p:spTree>
    <p:extLst>
      <p:ext uri="{BB962C8B-B14F-4D97-AF65-F5344CB8AC3E}">
        <p14:creationId xmlns:p14="http://schemas.microsoft.com/office/powerpoint/2010/main" val="41886275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/>
          </p:cNvPicPr>
          <p:nvPr>
            <p:ph idx="1"/>
          </p:nvPr>
        </p:nvPicPr>
        <p:blipFill rotWithShape="1">
          <a:blip r:embed="rId2"/>
          <a:srcRect l="25712" t="32269" r="47512" b="45341"/>
          <a:stretch/>
        </p:blipFill>
        <p:spPr bwMode="auto">
          <a:xfrm>
            <a:off x="357554" y="2463900"/>
            <a:ext cx="2620108" cy="2014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/>
          <p:cNvPicPr/>
          <p:nvPr/>
        </p:nvPicPr>
        <p:blipFill rotWithShape="1">
          <a:blip r:embed="rId3"/>
          <a:srcRect l="68659" t="56381" r="8171" b="21241"/>
          <a:stretch/>
        </p:blipFill>
        <p:spPr bwMode="auto">
          <a:xfrm>
            <a:off x="6370394" y="2463900"/>
            <a:ext cx="2519888" cy="2014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42" y="2900038"/>
            <a:ext cx="1108373" cy="377985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 rotWithShape="1">
          <a:blip r:embed="rId5"/>
          <a:srcRect l="6818" t="30309" r="56162" b="33536"/>
          <a:stretch/>
        </p:blipFill>
        <p:spPr bwMode="auto">
          <a:xfrm>
            <a:off x="9344707" y="2463900"/>
            <a:ext cx="2425755" cy="2014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/>
          <p:cNvPicPr/>
          <p:nvPr/>
        </p:nvPicPr>
        <p:blipFill rotWithShape="1">
          <a:blip r:embed="rId6"/>
          <a:srcRect l="7694" t="33838" r="55495" b="30007"/>
          <a:stretch/>
        </p:blipFill>
        <p:spPr bwMode="auto">
          <a:xfrm>
            <a:off x="3432087" y="2463900"/>
            <a:ext cx="2483882" cy="2014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73867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14A2340-51B2-7F34-6FD7-15C842F0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759A9DE-2218-E0C4-7442-19947AC8A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tr-TR" sz="1800" b="0" i="0" dirty="0">
              <a:solidFill>
                <a:srgbClr val="000000"/>
              </a:solidFill>
              <a:effectLst/>
              <a:latin typeface="+mj-lt"/>
            </a:endParaRPr>
          </a:p>
          <a:p>
            <a:pPr lvl="0"/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1.</a:t>
            </a:r>
            <a:r>
              <a:rPr lang="tr-TR" sz="1800" dirty="0">
                <a:solidFill>
                  <a:schemeClr val="dk1"/>
                </a:solidFill>
              </a:rPr>
              <a:t>Rakel Aile Hekimliği, S:999-1004, 2019</a:t>
            </a:r>
            <a:endParaRPr lang="tr-TR" sz="1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tr-TR" sz="1800" dirty="0">
                <a:solidFill>
                  <a:srgbClr val="000000"/>
                </a:solidFill>
                <a:latin typeface="+mj-lt"/>
              </a:rPr>
              <a:t>2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.Tanrıverdi MH. Çocukluk Çağı Döküntülü Hastalıklarına Yaklaşım. </a:t>
            </a:r>
            <a:r>
              <a:rPr lang="tr-TR" sz="1800" b="0" i="1" dirty="0">
                <a:solidFill>
                  <a:srgbClr val="000000"/>
                </a:solidFill>
                <a:effectLst/>
                <a:latin typeface="+mj-lt"/>
              </a:rPr>
              <a:t>Konuralp </a:t>
            </a:r>
            <a:r>
              <a:rPr lang="tr-TR" sz="1800" b="0" i="1" dirty="0" err="1">
                <a:solidFill>
                  <a:srgbClr val="000000"/>
                </a:solidFill>
                <a:effectLst/>
                <a:latin typeface="+mj-lt"/>
              </a:rPr>
              <a:t>Medical</a:t>
            </a:r>
            <a:r>
              <a:rPr lang="tr-TR" sz="1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tr-TR" sz="1800" b="0" i="1" dirty="0" err="1">
                <a:solidFill>
                  <a:srgbClr val="000000"/>
                </a:solidFill>
                <a:effectLst/>
                <a:latin typeface="+mj-lt"/>
              </a:rPr>
              <a:t>Journal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. 2010;2(2):18-21.</a:t>
            </a:r>
            <a:endParaRPr lang="tr-TR" sz="1800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tr-TR" sz="1800" dirty="0">
                <a:solidFill>
                  <a:srgbClr val="000000"/>
                </a:solidFill>
                <a:latin typeface="+mj-lt"/>
              </a:rPr>
              <a:t>3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j-lt"/>
              </a:rPr>
              <a:t>Muzumdar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 S,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j-lt"/>
              </a:rPr>
              <a:t>Rothe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 M, Grant-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j-lt"/>
              </a:rPr>
              <a:t>Kels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 J. The rash with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j-lt"/>
              </a:rPr>
              <a:t>maculopapules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 and fever in children.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+mj-lt"/>
              </a:rPr>
              <a:t>Clin Dermatol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. 2019;37(2):119-128. doi: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10.1016/j.clindermatol.2018.12.005</a:t>
            </a:r>
            <a:endParaRPr lang="tr-TR" sz="1800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tr-TR" sz="1800" dirty="0">
                <a:solidFill>
                  <a:srgbClr val="000000"/>
                </a:solidFill>
                <a:latin typeface="+mj-lt"/>
              </a:rPr>
              <a:t>4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.VARKAL MA, YILDIZ İ, ÜNÜVAR E. ÇOCUKLARDA ATEŞLİ DÖKÜNTÜLÜ HASTALIKLAR. </a:t>
            </a:r>
            <a:r>
              <a:rPr lang="tr-TR" sz="1800" b="0" i="1" dirty="0" err="1">
                <a:solidFill>
                  <a:srgbClr val="000000"/>
                </a:solidFill>
                <a:effectLst/>
                <a:latin typeface="+mj-lt"/>
              </a:rPr>
              <a:t>İst</a:t>
            </a:r>
            <a:r>
              <a:rPr lang="tr-TR" sz="1800" b="0" i="1" dirty="0">
                <a:solidFill>
                  <a:srgbClr val="000000"/>
                </a:solidFill>
                <a:effectLst/>
                <a:latin typeface="+mj-lt"/>
              </a:rPr>
              <a:t> Tıp Fak D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tr-TR" sz="1800" b="0" i="0" dirty="0" err="1">
                <a:solidFill>
                  <a:srgbClr val="000000"/>
                </a:solidFill>
                <a:effectLst/>
                <a:latin typeface="+mj-lt"/>
              </a:rPr>
              <a:t>Published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+mj-lt"/>
              </a:rPr>
              <a:t> online May 18, 2015:23. doi:</a:t>
            </a:r>
            <a:r>
              <a:rPr lang="tr-TR" sz="1800" dirty="0">
                <a:solidFill>
                  <a:srgbClr val="000000"/>
                </a:solidFill>
                <a:latin typeface="+mj-lt"/>
              </a:rPr>
              <a:t>10.18017/iuitfd.d.13056441.2015.78/1.23-32</a:t>
            </a:r>
          </a:p>
          <a:p>
            <a:r>
              <a:rPr lang="tr-TR" altLang="tr-TR" sz="1800" i="1" dirty="0">
                <a:latin typeface="+mj-lt"/>
              </a:rPr>
              <a:t>5.Birinci Basamağa Yönelik Tanı ve Tedavi Rehberleri  (2012)</a:t>
            </a:r>
          </a:p>
          <a:p>
            <a:pPr lvl="0"/>
            <a:r>
              <a:rPr lang="tr-TR" sz="1800" dirty="0">
                <a:solidFill>
                  <a:schemeClr val="dk1"/>
                </a:solidFill>
              </a:rPr>
              <a:t>6.Current Aile Hekimliği Tanı ve Tedavi, S:293-297, 2018 </a:t>
            </a:r>
            <a:endParaRPr lang="tr-TR" altLang="tr-TR" sz="1800" i="1" dirty="0">
              <a:latin typeface="+mj-lt"/>
            </a:endParaRPr>
          </a:p>
          <a:p>
            <a:r>
              <a:rPr lang="tr-TR" altLang="tr-TR" sz="1800" i="1">
                <a:latin typeface="+mj-lt"/>
              </a:rPr>
              <a:t>7.</a:t>
            </a:r>
            <a:r>
              <a:rPr lang="tr-TR" sz="1800">
                <a:latin typeface="+mj-lt"/>
              </a:rPr>
              <a:t>Kocaeli </a:t>
            </a:r>
            <a:r>
              <a:rPr lang="tr-TR" sz="1800" dirty="0">
                <a:latin typeface="+mj-lt"/>
              </a:rPr>
              <a:t>Üniversitesi Tıp Fakültesi Çocuk Sağlığı ve Hastalıkları Anabilim Dalı Olgu Sunumu</a:t>
            </a:r>
          </a:p>
          <a:p>
            <a:pPr algn="l"/>
            <a:endParaRPr lang="tr-TR" sz="1800" b="0" i="0" dirty="0">
              <a:solidFill>
                <a:srgbClr val="000000"/>
              </a:solidFill>
              <a:effectLst/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24371664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BC776AC-705B-3291-3732-7AA2B2DD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4EE2E55-659B-3647-A3B5-B84B62BC2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3219"/>
            <a:ext cx="10515600" cy="3463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6000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23935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3075</Words>
  <Application>Microsoft Office PowerPoint</Application>
  <PresentationFormat>Özel</PresentationFormat>
  <Paragraphs>563</Paragraphs>
  <Slides>98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98</vt:i4>
      </vt:variant>
    </vt:vector>
  </HeadingPairs>
  <TitlesOfParts>
    <vt:vector size="99" baseType="lpstr">
      <vt:lpstr>Office Teması</vt:lpstr>
      <vt:lpstr>ÇOCUKLUK ÇAĞI DÖKÜNTÜLÜ HASTALIKLARI</vt:lpstr>
      <vt:lpstr>AMAÇ</vt:lpstr>
      <vt:lpstr>HEDEFLER</vt:lpstr>
      <vt:lpstr>PowerPoint Sunusu</vt:lpstr>
      <vt:lpstr>PowerPoint Sunusu</vt:lpstr>
      <vt:lpstr> </vt:lpstr>
      <vt:lpstr>PowerPoint Sunusu</vt:lpstr>
      <vt:lpstr>DÖKÜNTÜ ÇEŞİTLERİNE GÖRE HASTALIKLAR</vt:lpstr>
      <vt:lpstr>DÖKÜNTÜLÜ HASTALIKLARIN ETYOLOJİSİ</vt:lpstr>
      <vt:lpstr>DÖKÜNTÜLÜ HASTALIKLARIN ETYOLOJİSİ</vt:lpstr>
      <vt:lpstr>DÖKÜNTÜLÜ HASTAYA YAKLAŞIM</vt:lpstr>
      <vt:lpstr>PowerPoint Sunusu</vt:lpstr>
      <vt:lpstr>PowerPoint Sunusu</vt:lpstr>
      <vt:lpstr>PowerPoint Sunusu</vt:lpstr>
      <vt:lpstr>DÖKÜNTÜLÜ HASTAYA YAKLAŞIM</vt:lpstr>
      <vt:lpstr>PowerPoint Sunusu</vt:lpstr>
      <vt:lpstr>DÖKÜNTÜLÜ HASTAYA YAKLAŞIM</vt:lpstr>
      <vt:lpstr>DÖKÜNTÜLÜ HASTAYA YAKLAŞIM</vt:lpstr>
      <vt:lpstr>PowerPoint Sunusu</vt:lpstr>
      <vt:lpstr>KIZAMIK(RUBEOLA, MEASLES)</vt:lpstr>
      <vt:lpstr>PowerPoint Sunusu</vt:lpstr>
      <vt:lpstr>A Grubu Bildirimi Zorunlu Bulaşıcı Hastalıkların Bildirimi</vt:lpstr>
      <vt:lpstr>A Grubu Bildirimi Zorunlu Bulaşıcı Hastalıkların Bildirimi</vt:lpstr>
      <vt:lpstr>PowerPoint Sunusu</vt:lpstr>
      <vt:lpstr>KIZAMIK(RUBEOLA, MEASLES)</vt:lpstr>
      <vt:lpstr>KIZAMIK(RUBEOLA, MEASLES)</vt:lpstr>
      <vt:lpstr>PowerPoint Sunusu</vt:lpstr>
      <vt:lpstr>KIZAMIK(RUBEOLA, MEASLES)</vt:lpstr>
      <vt:lpstr>KIZAMIK(RUBEOLA, MEASLES)</vt:lpstr>
      <vt:lpstr>KIZAMIK(RUBEOLA, MEASLES)</vt:lpstr>
      <vt:lpstr>PowerPoint Sunusu</vt:lpstr>
      <vt:lpstr>KIZAMIK(RUBEOLA, MEASLES)</vt:lpstr>
      <vt:lpstr>KIZAMIK(RUBEOLA, MEASLES)</vt:lpstr>
      <vt:lpstr>KIZAMIK(RUBEOLA, MEASLES)</vt:lpstr>
      <vt:lpstr>KIZAMIK(RUBEOLA, MEASLES)</vt:lpstr>
      <vt:lpstr>KIZAMIK(RUBEOLA, MEASLES)</vt:lpstr>
      <vt:lpstr>KIZAMIK(RUBEOLA, MEASLES)</vt:lpstr>
      <vt:lpstr>KIZAMIKÇIK(RUBELLA)</vt:lpstr>
      <vt:lpstr>KIZAMIKÇIK(RUBELLA)</vt:lpstr>
      <vt:lpstr>KIZAMIKÇIK(RUBELLA)</vt:lpstr>
      <vt:lpstr>KIZAMIKÇIK(RUBELLA)</vt:lpstr>
      <vt:lpstr>PowerPoint Sunusu</vt:lpstr>
      <vt:lpstr>KIZAMIKÇIK(RUBELLA)</vt:lpstr>
      <vt:lpstr>KIZAMIKÇIK(RUBELLA)</vt:lpstr>
      <vt:lpstr>KIZAMIKÇIK(RUBELLA)</vt:lpstr>
      <vt:lpstr>ERİTEMA ENFEKSİYOZUM(BEŞİNCİ HASTALIK)</vt:lpstr>
      <vt:lpstr>ERİTEMA ENFEKSİYOZUM</vt:lpstr>
      <vt:lpstr>ERİTEMA ENFEKSİYOZUM</vt:lpstr>
      <vt:lpstr>PowerPoint Sunusu</vt:lpstr>
      <vt:lpstr>ERİTEMA ENFEKSİYOZUM</vt:lpstr>
      <vt:lpstr>ERİTEMA ENFEKSİYOZUM</vt:lpstr>
      <vt:lpstr>ROSEOLA İNFANTUM</vt:lpstr>
      <vt:lpstr>ROSEOLA İNFANTUM</vt:lpstr>
      <vt:lpstr>ROSEOLA İNFANTUM</vt:lpstr>
      <vt:lpstr>PowerPoint Sunusu</vt:lpstr>
      <vt:lpstr>ROSEOLA İNFANTUM</vt:lpstr>
      <vt:lpstr>ROSEOLA İNFANTUM</vt:lpstr>
      <vt:lpstr>SU ÇİÇEĞİ (VARİSELLA)</vt:lpstr>
      <vt:lpstr>SU ÇİÇEĞİ (VARİSELLA)</vt:lpstr>
      <vt:lpstr>SU ÇİÇEĞİ (VARİSELLA)</vt:lpstr>
      <vt:lpstr>PowerPoint Sunusu</vt:lpstr>
      <vt:lpstr>SU ÇİÇEĞİ (VARİSELLA)</vt:lpstr>
      <vt:lpstr>SU ÇİÇEĞİ (VARİSELLA)</vt:lpstr>
      <vt:lpstr>SU ÇİÇEĞİ (VARİSELLA)</vt:lpstr>
      <vt:lpstr>SU ÇİÇEĞİ (VARİSELLA)</vt:lpstr>
      <vt:lpstr>SU ÇİÇEĞİ (VARİSELLA)</vt:lpstr>
      <vt:lpstr>EL-AYAK-AĞIZ HASTALIĞI</vt:lpstr>
      <vt:lpstr>EL-AYAK-AĞIZ HASTALIĞI</vt:lpstr>
      <vt:lpstr>EL-AYAK-AĞIZ HASTALIĞI</vt:lpstr>
      <vt:lpstr>EL-AYAK-AĞIZ HASTALIĞI</vt:lpstr>
      <vt:lpstr>KIZIL(SCARLET FEVER)</vt:lpstr>
      <vt:lpstr> KIZIL(SCARLET FEVER)</vt:lpstr>
      <vt:lpstr>KIZIL(SCARLET FEVER)</vt:lpstr>
      <vt:lpstr>KIZIL(SCARLET FEVER)</vt:lpstr>
      <vt:lpstr>KIZIL(SCARLET FEVER)</vt:lpstr>
      <vt:lpstr>KIZIL(SCARLET FEVER)</vt:lpstr>
      <vt:lpstr>KIZIL(SCARLET FEVER)</vt:lpstr>
      <vt:lpstr>KIZIL(SCARLET FEVER)</vt:lpstr>
      <vt:lpstr>MENİNGOKOKSEMİ</vt:lpstr>
      <vt:lpstr>MENİNGOKOKSEMİ</vt:lpstr>
      <vt:lpstr>MENİNGOKOKSEMİ</vt:lpstr>
      <vt:lpstr>Ani başlayan yüksek ateşten 4-6 saat sonra geçici bir iyilik hali olur.   Bu dönemi izleyen 6-12 saat sonra döküntü başlar ve hastanın genel durumu bozulur. </vt:lpstr>
      <vt:lpstr>MENİNGOKOKSEMİ</vt:lpstr>
      <vt:lpstr>MENİNGOKOKSEMİ</vt:lpstr>
      <vt:lpstr>KAWASAKİ HASTALIĞI</vt:lpstr>
      <vt:lpstr>KAWASAKİ HASTALIĞI</vt:lpstr>
      <vt:lpstr>KAWASAKİ HASTALIĞI</vt:lpstr>
      <vt:lpstr>KAWASAKİ HASTALIĞI</vt:lpstr>
      <vt:lpstr>KAWASAKİ HASTALIĞI</vt:lpstr>
      <vt:lpstr>PowerPoint Sunusu</vt:lpstr>
      <vt:lpstr>OLGU-1</vt:lpstr>
      <vt:lpstr>OLGU-1</vt:lpstr>
      <vt:lpstr>OLGU-2</vt:lpstr>
      <vt:lpstr>OLGU-2</vt:lpstr>
      <vt:lpstr>OLGU-2</vt:lpstr>
      <vt:lpstr>PowerPoint Sunusu</vt:lpstr>
      <vt:lpstr>KAYNAKÇA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ÇAĞI DÖKÜNTÜLÜ HASTALIKLARI</dc:title>
  <dc:creator>İlayda</dc:creator>
  <cp:lastModifiedBy>Win7</cp:lastModifiedBy>
  <cp:revision>90</cp:revision>
  <dcterms:created xsi:type="dcterms:W3CDTF">2022-11-27T17:52:00Z</dcterms:created>
  <dcterms:modified xsi:type="dcterms:W3CDTF">2023-01-02T08:24:02Z</dcterms:modified>
</cp:coreProperties>
</file>