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373" r:id="rId4"/>
    <p:sldId id="258" r:id="rId5"/>
    <p:sldId id="259" r:id="rId6"/>
    <p:sldId id="260" r:id="rId7"/>
    <p:sldId id="261" r:id="rId8"/>
    <p:sldId id="265" r:id="rId9"/>
    <p:sldId id="266" r:id="rId10"/>
    <p:sldId id="268" r:id="rId11"/>
    <p:sldId id="274" r:id="rId12"/>
    <p:sldId id="269" r:id="rId13"/>
    <p:sldId id="271" r:id="rId14"/>
    <p:sldId id="272" r:id="rId15"/>
    <p:sldId id="273" r:id="rId16"/>
    <p:sldId id="275" r:id="rId17"/>
    <p:sldId id="277" r:id="rId18"/>
    <p:sldId id="278" r:id="rId19"/>
    <p:sldId id="292" r:id="rId20"/>
    <p:sldId id="280" r:id="rId21"/>
    <p:sldId id="384" r:id="rId22"/>
    <p:sldId id="282" r:id="rId23"/>
    <p:sldId id="291" r:id="rId24"/>
    <p:sldId id="295" r:id="rId25"/>
    <p:sldId id="296" r:id="rId26"/>
    <p:sldId id="297" r:id="rId27"/>
    <p:sldId id="294" r:id="rId28"/>
    <p:sldId id="283" r:id="rId29"/>
    <p:sldId id="284" r:id="rId30"/>
    <p:sldId id="302" r:id="rId31"/>
    <p:sldId id="303" r:id="rId32"/>
    <p:sldId id="307" r:id="rId33"/>
    <p:sldId id="308" r:id="rId34"/>
    <p:sldId id="309" r:id="rId35"/>
    <p:sldId id="311" r:id="rId36"/>
    <p:sldId id="312" r:id="rId37"/>
    <p:sldId id="288" r:id="rId38"/>
    <p:sldId id="290" r:id="rId39"/>
    <p:sldId id="313" r:id="rId40"/>
    <p:sldId id="289" r:id="rId41"/>
    <p:sldId id="314" r:id="rId42"/>
    <p:sldId id="315" r:id="rId43"/>
    <p:sldId id="316" r:id="rId44"/>
    <p:sldId id="317" r:id="rId45"/>
    <p:sldId id="374" r:id="rId46"/>
    <p:sldId id="323" r:id="rId47"/>
    <p:sldId id="386" r:id="rId48"/>
    <p:sldId id="340" r:id="rId49"/>
    <p:sldId id="343" r:id="rId50"/>
    <p:sldId id="389" r:id="rId51"/>
    <p:sldId id="344" r:id="rId52"/>
    <p:sldId id="348" r:id="rId53"/>
    <p:sldId id="350" r:id="rId54"/>
    <p:sldId id="352" r:id="rId55"/>
    <p:sldId id="355" r:id="rId56"/>
    <p:sldId id="356" r:id="rId57"/>
    <p:sldId id="357" r:id="rId58"/>
    <p:sldId id="362" r:id="rId59"/>
    <p:sldId id="363" r:id="rId60"/>
    <p:sldId id="365" r:id="rId61"/>
    <p:sldId id="366" r:id="rId62"/>
    <p:sldId id="387" r:id="rId63"/>
    <p:sldId id="367" r:id="rId64"/>
    <p:sldId id="368" r:id="rId65"/>
    <p:sldId id="369" r:id="rId66"/>
    <p:sldId id="388" r:id="rId67"/>
    <p:sldId id="370" r:id="rId68"/>
    <p:sldId id="358" r:id="rId69"/>
    <p:sldId id="372" r:id="rId70"/>
    <p:sldId id="378" r:id="rId71"/>
    <p:sldId id="377" r:id="rId72"/>
    <p:sldId id="379" r:id="rId73"/>
    <p:sldId id="381" r:id="rId74"/>
    <p:sldId id="380" r:id="rId75"/>
    <p:sldId id="382" r:id="rId76"/>
    <p:sldId id="361" r:id="rId77"/>
    <p:sldId id="390"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snapToGrid="0">
      <p:cViewPr>
        <p:scale>
          <a:sx n="102" d="100"/>
          <a:sy n="102" d="100"/>
        </p:scale>
        <p:origin x="-87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C6316-3323-457E-9363-9E6F93816888}" type="datetimeFigureOut">
              <a:rPr lang="tr-TR" smtClean="0"/>
              <a:t>07.07.2020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8E63F-5FE4-4DDB-ACED-BD594F85DE8E}" type="slidenum">
              <a:rPr lang="tr-TR" smtClean="0"/>
              <a:t>‹#›</a:t>
            </a:fld>
            <a:endParaRPr lang="tr-TR"/>
          </a:p>
        </p:txBody>
      </p:sp>
    </p:spTree>
    <p:extLst>
      <p:ext uri="{BB962C8B-B14F-4D97-AF65-F5344CB8AC3E}">
        <p14:creationId xmlns:p14="http://schemas.microsoft.com/office/powerpoint/2010/main" val="4751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a:t>
            </a:fld>
            <a:endParaRPr lang="tr-TR"/>
          </a:p>
        </p:txBody>
      </p:sp>
    </p:spTree>
    <p:extLst>
      <p:ext uri="{BB962C8B-B14F-4D97-AF65-F5344CB8AC3E}">
        <p14:creationId xmlns:p14="http://schemas.microsoft.com/office/powerpoint/2010/main" val="3056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Tüberkülin deri testi tüberküloz enfeksiyonunu gösteren bir testtir. Kişinin tüberküloz basili ile </a:t>
            </a:r>
            <a:r>
              <a:rPr lang="tr-TR" sz="1200" b="0" i="0" u="none" strike="noStrike" kern="1200" baseline="0" dirty="0" err="1">
                <a:solidFill>
                  <a:schemeClr val="tx1"/>
                </a:solidFill>
                <a:latin typeface="+mn-lt"/>
                <a:ea typeface="+mn-ea"/>
                <a:cs typeface="+mn-cs"/>
              </a:rPr>
              <a:t>enfekte</a:t>
            </a:r>
            <a:r>
              <a:rPr lang="tr-TR" sz="1200" b="0" i="0" u="none" strike="noStrike" kern="1200" baseline="0" dirty="0">
                <a:solidFill>
                  <a:schemeClr val="tx1"/>
                </a:solidFill>
                <a:latin typeface="+mn-lt"/>
                <a:ea typeface="+mn-ea"/>
                <a:cs typeface="+mn-cs"/>
              </a:rPr>
              <a:t> olup olmadığını gösterir. Tüberkülin deri testinin esası, basilin belirli </a:t>
            </a:r>
            <a:r>
              <a:rPr lang="tr-TR" sz="1200" b="0" i="0" u="none" strike="noStrike" kern="1200" baseline="0" dirty="0" err="1">
                <a:solidFill>
                  <a:schemeClr val="tx1"/>
                </a:solidFill>
                <a:latin typeface="+mn-lt"/>
                <a:ea typeface="+mn-ea"/>
                <a:cs typeface="+mn-cs"/>
              </a:rPr>
              <a:t>antijenik</a:t>
            </a:r>
            <a:r>
              <a:rPr lang="tr-TR" sz="1200" b="0" i="0" u="none" strike="noStrike" kern="1200" baseline="0" dirty="0">
                <a:solidFill>
                  <a:schemeClr val="tx1"/>
                </a:solidFill>
                <a:latin typeface="+mn-lt"/>
                <a:ea typeface="+mn-ea"/>
                <a:cs typeface="+mn-cs"/>
              </a:rPr>
              <a:t> bileşenlerinin, </a:t>
            </a:r>
            <a:r>
              <a:rPr lang="tr-TR" sz="1200" b="0" i="0" u="none" strike="noStrike" kern="1200" baseline="0" dirty="0" err="1">
                <a:solidFill>
                  <a:schemeClr val="tx1"/>
                </a:solidFill>
                <a:latin typeface="+mn-lt"/>
                <a:ea typeface="+mn-ea"/>
                <a:cs typeface="+mn-cs"/>
              </a:rPr>
              <a:t>tüberkül</a:t>
            </a:r>
            <a:r>
              <a:rPr lang="tr-TR" sz="1200" b="0" i="0" u="none" strike="noStrike" kern="1200" baseline="0" dirty="0">
                <a:solidFill>
                  <a:schemeClr val="tx1"/>
                </a:solidFill>
                <a:latin typeface="+mn-lt"/>
                <a:ea typeface="+mn-ea"/>
                <a:cs typeface="+mn-cs"/>
              </a:rPr>
              <a:t> basili ile </a:t>
            </a:r>
            <a:r>
              <a:rPr lang="tr-TR" sz="1200" b="0" i="0" u="none" strike="noStrike" kern="1200" baseline="0" dirty="0" err="1">
                <a:solidFill>
                  <a:schemeClr val="tx1"/>
                </a:solidFill>
                <a:latin typeface="+mn-lt"/>
                <a:ea typeface="+mn-ea"/>
                <a:cs typeface="+mn-cs"/>
              </a:rPr>
              <a:t>enfekte</a:t>
            </a:r>
            <a:r>
              <a:rPr lang="tr-TR" sz="1200" b="0" i="0" u="none" strike="noStrike" kern="1200" baseline="0" dirty="0">
                <a:solidFill>
                  <a:schemeClr val="tx1"/>
                </a:solidFill>
                <a:latin typeface="+mn-lt"/>
                <a:ea typeface="+mn-ea"/>
                <a:cs typeface="+mn-cs"/>
              </a:rPr>
              <a:t> olan kişilerde gecikmiş tipte bir aşırı duyarlık reaksiyonu yapmasıdır. Hastalık tanısında dolaylı olarak yardımcı olur. TB enfeksiyonu veya hastalığı geçiren kişilerde tedavi sonrası negatifleşmez ve tedavi başarısını değerlendirmekte kullanılmaz. </a:t>
            </a:r>
            <a:r>
              <a:rPr lang="tr-TR" sz="1200" dirty="0"/>
              <a:t>TDT, geçmişte tüberkülin deri testinde </a:t>
            </a:r>
            <a:r>
              <a:rPr lang="tr-TR" sz="1200" dirty="0" err="1"/>
              <a:t>büllü</a:t>
            </a:r>
            <a:r>
              <a:rPr lang="tr-TR" sz="1200" dirty="0"/>
              <a:t> reaksiyonu olan kişilerde, aşırı yanıkları ya da </a:t>
            </a:r>
            <a:r>
              <a:rPr lang="tr-TR" sz="1200" dirty="0" err="1"/>
              <a:t>ekzeması</a:t>
            </a:r>
            <a:r>
              <a:rPr lang="tr-TR" sz="1200" dirty="0"/>
              <a:t> olanlarda yapılmamalıdır.</a:t>
            </a:r>
          </a:p>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E758E63F-5FE4-4DDB-ACED-BD594F85DE8E}" type="slidenum">
              <a:rPr lang="tr-TR" smtClean="0"/>
              <a:t>12</a:t>
            </a:fld>
            <a:endParaRPr lang="tr-TR"/>
          </a:p>
        </p:txBody>
      </p:sp>
    </p:spTree>
    <p:extLst>
      <p:ext uri="{BB962C8B-B14F-4D97-AF65-F5344CB8AC3E}">
        <p14:creationId xmlns:p14="http://schemas.microsoft.com/office/powerpoint/2010/main" val="72983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Son bir ayda kızamık, kabakulak gibi önemli virüs enfeksiyonu geçirmiş ya da canlı virüs aşısı olanlarda, bağışıklığı baskılayan hastalığı olanlarda ve bağışıklığı baskılayan ilaç kullananlarda TDT yanlış negatif olarak bulunabilir. </a:t>
            </a:r>
            <a:r>
              <a:rPr lang="tr-TR" sz="1200" b="0" i="0" u="none" strike="noStrike" kern="1200" baseline="0" dirty="0" err="1">
                <a:solidFill>
                  <a:schemeClr val="tx1"/>
                </a:solidFill>
                <a:latin typeface="+mn-lt"/>
                <a:ea typeface="+mn-ea"/>
                <a:cs typeface="+mn-cs"/>
              </a:rPr>
              <a:t>Atipik</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mikobakteriler</a:t>
            </a:r>
            <a:r>
              <a:rPr lang="tr-TR" sz="1200" b="0" i="0" u="none" strike="noStrike" kern="1200" baseline="0" dirty="0">
                <a:solidFill>
                  <a:schemeClr val="tx1"/>
                </a:solidFill>
                <a:latin typeface="+mn-lt"/>
                <a:ea typeface="+mn-ea"/>
                <a:cs typeface="+mn-cs"/>
              </a:rPr>
              <a:t> ile </a:t>
            </a:r>
            <a:r>
              <a:rPr lang="tr-TR" sz="1200" b="0" i="0" u="none" strike="noStrike" kern="1200" baseline="0" dirty="0" err="1">
                <a:solidFill>
                  <a:schemeClr val="tx1"/>
                </a:solidFill>
                <a:latin typeface="+mn-lt"/>
                <a:ea typeface="+mn-ea"/>
                <a:cs typeface="+mn-cs"/>
              </a:rPr>
              <a:t>duyarlanma</a:t>
            </a:r>
            <a:r>
              <a:rPr lang="tr-TR" sz="1200" b="0" i="0" u="none" strike="noStrike" kern="1200" baseline="0" dirty="0">
                <a:solidFill>
                  <a:schemeClr val="tx1"/>
                </a:solidFill>
                <a:latin typeface="+mn-lt"/>
                <a:ea typeface="+mn-ea"/>
                <a:cs typeface="+mn-cs"/>
              </a:rPr>
              <a:t> ve BCG aşısı </a:t>
            </a:r>
            <a:r>
              <a:rPr lang="tr-TR" sz="1200" b="0" i="0" u="none" strike="noStrike" kern="1200" baseline="0" dirty="0" err="1">
                <a:solidFill>
                  <a:schemeClr val="tx1"/>
                </a:solidFill>
                <a:latin typeface="+mn-lt"/>
                <a:ea typeface="+mn-ea"/>
                <a:cs typeface="+mn-cs"/>
              </a:rPr>
              <a:t>TDT’nin</a:t>
            </a:r>
            <a:r>
              <a:rPr lang="tr-TR" sz="1200" b="0" i="0" u="none" strike="noStrike" kern="1200" baseline="0" dirty="0">
                <a:solidFill>
                  <a:schemeClr val="tx1"/>
                </a:solidFill>
                <a:latin typeface="+mn-lt"/>
                <a:ea typeface="+mn-ea"/>
                <a:cs typeface="+mn-cs"/>
              </a:rPr>
              <a:t> pozitif olmasına neden olabilir.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13</a:t>
            </a:fld>
            <a:endParaRPr lang="tr-TR"/>
          </a:p>
        </p:txBody>
      </p:sp>
    </p:spTree>
    <p:extLst>
      <p:ext uri="{BB962C8B-B14F-4D97-AF65-F5344CB8AC3E}">
        <p14:creationId xmlns:p14="http://schemas.microsoft.com/office/powerpoint/2010/main" val="109658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a:solidFill>
                  <a:schemeClr val="tx1"/>
                </a:solidFill>
                <a:latin typeface="+mn-lt"/>
                <a:ea typeface="+mn-ea"/>
                <a:cs typeface="+mn-cs"/>
              </a:rPr>
              <a:t>UYGULAMA TEKNİĞİ:</a:t>
            </a:r>
          </a:p>
          <a:p>
            <a:r>
              <a:rPr lang="tr-TR" sz="1200" b="0" i="0" u="none" strike="noStrike" kern="1200" baseline="0" dirty="0">
                <a:solidFill>
                  <a:schemeClr val="tx1"/>
                </a:solidFill>
                <a:latin typeface="+mn-lt"/>
                <a:ea typeface="+mn-ea"/>
                <a:cs typeface="+mn-cs"/>
              </a:rPr>
              <a:t>Sol önkolun 2/3 üst kısmında iç (</a:t>
            </a:r>
            <a:r>
              <a:rPr lang="tr-TR" sz="1200" b="0" i="0" u="none" strike="noStrike" kern="1200" baseline="0" dirty="0" err="1">
                <a:solidFill>
                  <a:schemeClr val="tx1"/>
                </a:solidFill>
                <a:latin typeface="+mn-lt"/>
                <a:ea typeface="+mn-ea"/>
                <a:cs typeface="+mn-cs"/>
              </a:rPr>
              <a:t>volar</a:t>
            </a:r>
            <a:r>
              <a:rPr lang="tr-TR" sz="1200" b="0" i="0" u="none" strike="noStrike" kern="1200" baseline="0" dirty="0">
                <a:solidFill>
                  <a:schemeClr val="tx1"/>
                </a:solidFill>
                <a:latin typeface="+mn-lt"/>
                <a:ea typeface="+mn-ea"/>
                <a:cs typeface="+mn-cs"/>
              </a:rPr>
              <a:t>) yüzüne, deri içine yapılır. Kullanılacak alanda deri lezyonu olmaması ve </a:t>
            </a:r>
            <a:r>
              <a:rPr lang="tr-TR" sz="1200" b="0" i="0" u="none" strike="noStrike" kern="1200" baseline="0" dirty="0" err="1">
                <a:solidFill>
                  <a:schemeClr val="tx1"/>
                </a:solidFill>
                <a:latin typeface="+mn-lt"/>
                <a:ea typeface="+mn-ea"/>
                <a:cs typeface="+mn-cs"/>
              </a:rPr>
              <a:t>venlere</a:t>
            </a:r>
            <a:r>
              <a:rPr lang="tr-TR" sz="1200" b="0" i="0" u="none" strike="noStrike" kern="1200" baseline="0" dirty="0">
                <a:solidFill>
                  <a:schemeClr val="tx1"/>
                </a:solidFill>
                <a:latin typeface="+mn-lt"/>
                <a:ea typeface="+mn-ea"/>
                <a:cs typeface="+mn-cs"/>
              </a:rPr>
              <a:t> uzak olması önerilir. Enjeksiyondan sonra 6-10 mm çaplı bir kabarcık oluşmalıdır. Tüberkülin uygulanacak saha herhangi bir antiseptikle silinmez.</a:t>
            </a:r>
            <a:endParaRPr lang="tr-TR" sz="1200" b="1" i="0" u="none" strike="noStrike" kern="1200" baseline="0" dirty="0">
              <a:solidFill>
                <a:schemeClr val="tx1"/>
              </a:solidFill>
              <a:latin typeface="+mn-lt"/>
              <a:ea typeface="+mn-ea"/>
              <a:cs typeface="+mn-cs"/>
            </a:endParaRPr>
          </a:p>
          <a:p>
            <a:r>
              <a:rPr lang="tr-TR" sz="1200" b="1" i="0" u="none" strike="noStrike" kern="1200" baseline="0" dirty="0">
                <a:solidFill>
                  <a:schemeClr val="tx1"/>
                </a:solidFill>
                <a:latin typeface="+mn-lt"/>
                <a:ea typeface="+mn-ea"/>
                <a:cs typeface="+mn-cs"/>
              </a:rPr>
              <a:t>TESTİN OKUNMASI:</a:t>
            </a:r>
          </a:p>
          <a:p>
            <a:r>
              <a:rPr lang="tr-TR" sz="1200" b="0" i="0" u="none" strike="noStrike" kern="1200" baseline="0" dirty="0">
                <a:solidFill>
                  <a:schemeClr val="tx1"/>
                </a:solidFill>
                <a:latin typeface="+mn-lt"/>
                <a:ea typeface="+mn-ea"/>
                <a:cs typeface="+mn-cs"/>
              </a:rPr>
              <a:t>Test uygulanan kişi daha önce tüberküloz basili ile karşılaşmışsa (basil ile doğal karşılaşma veya BCG aşısı ile), 2-3 gün içinde test yerinde </a:t>
            </a:r>
            <a:r>
              <a:rPr lang="tr-TR" sz="1200" b="0" i="0" u="none" strike="noStrike" kern="1200" baseline="0" dirty="0" err="1">
                <a:solidFill>
                  <a:schemeClr val="tx1"/>
                </a:solidFill>
                <a:latin typeface="+mn-lt"/>
                <a:ea typeface="+mn-ea"/>
                <a:cs typeface="+mn-cs"/>
              </a:rPr>
              <a:t>hiperemi</a:t>
            </a:r>
            <a:r>
              <a:rPr lang="tr-TR" sz="1200" b="0" i="0" u="none" strike="noStrike" kern="1200" baseline="0" dirty="0">
                <a:solidFill>
                  <a:schemeClr val="tx1"/>
                </a:solidFill>
                <a:latin typeface="+mn-lt"/>
                <a:ea typeface="+mn-ea"/>
                <a:cs typeface="+mn-cs"/>
              </a:rPr>
              <a:t> (kızarıklık) ve </a:t>
            </a:r>
            <a:r>
              <a:rPr lang="tr-TR" sz="1200" b="0" i="0" u="none" strike="noStrike" kern="1200" baseline="0" dirty="0" err="1">
                <a:solidFill>
                  <a:schemeClr val="tx1"/>
                </a:solidFill>
                <a:latin typeface="+mn-lt"/>
                <a:ea typeface="+mn-ea"/>
                <a:cs typeface="+mn-cs"/>
              </a:rPr>
              <a:t>endürasyon</a:t>
            </a:r>
            <a:r>
              <a:rPr lang="tr-TR" sz="1200" b="0" i="0" u="none" strike="noStrike" kern="1200" baseline="0" dirty="0">
                <a:solidFill>
                  <a:schemeClr val="tx1"/>
                </a:solidFill>
                <a:latin typeface="+mn-lt"/>
                <a:ea typeface="+mn-ea"/>
                <a:cs typeface="+mn-cs"/>
              </a:rPr>
              <a:t> (kabartı) oluşur. </a:t>
            </a:r>
            <a:r>
              <a:rPr lang="tr-TR" sz="1200" b="0" i="0" u="none" strike="noStrike" kern="1200" baseline="0" dirty="0" err="1">
                <a:solidFill>
                  <a:schemeClr val="tx1"/>
                </a:solidFill>
                <a:latin typeface="+mn-lt"/>
                <a:ea typeface="+mn-ea"/>
                <a:cs typeface="+mn-cs"/>
              </a:rPr>
              <a:t>Hipereminin</a:t>
            </a:r>
            <a:r>
              <a:rPr lang="tr-TR" sz="1200" b="0" i="0" u="none" strike="noStrike" kern="1200" baseline="0" dirty="0">
                <a:solidFill>
                  <a:schemeClr val="tx1"/>
                </a:solidFill>
                <a:latin typeface="+mn-lt"/>
                <a:ea typeface="+mn-ea"/>
                <a:cs typeface="+mn-cs"/>
              </a:rPr>
              <a:t> çapı önemli değildir. Sertlik şeklinde saptanan kabartının (</a:t>
            </a:r>
            <a:r>
              <a:rPr lang="tr-TR" sz="1200" b="0" i="0" u="none" strike="noStrike" kern="1200" baseline="0" dirty="0" err="1">
                <a:solidFill>
                  <a:schemeClr val="tx1"/>
                </a:solidFill>
                <a:latin typeface="+mn-lt"/>
                <a:ea typeface="+mn-ea"/>
                <a:cs typeface="+mn-cs"/>
              </a:rPr>
              <a:t>endürasyonun</a:t>
            </a:r>
            <a:r>
              <a:rPr lang="tr-TR" sz="1200" b="0" i="0" u="none" strike="noStrike" kern="1200" baseline="0" dirty="0">
                <a:solidFill>
                  <a:schemeClr val="tx1"/>
                </a:solidFill>
                <a:latin typeface="+mn-lt"/>
                <a:ea typeface="+mn-ea"/>
                <a:cs typeface="+mn-cs"/>
              </a:rPr>
              <a:t>) çapı önemlidir. </a:t>
            </a:r>
            <a:r>
              <a:rPr lang="tr-TR" sz="1200" b="0" i="0" u="none" strike="noStrike" kern="1200" baseline="0" dirty="0" err="1">
                <a:solidFill>
                  <a:schemeClr val="tx1"/>
                </a:solidFill>
                <a:latin typeface="+mn-lt"/>
                <a:ea typeface="+mn-ea"/>
                <a:cs typeface="+mn-cs"/>
              </a:rPr>
              <a:t>Endurasyon</a:t>
            </a:r>
            <a:r>
              <a:rPr lang="tr-TR" sz="1200" b="0" i="0" u="none" strike="noStrike" kern="1200" baseline="0" dirty="0">
                <a:solidFill>
                  <a:schemeClr val="tx1"/>
                </a:solidFill>
                <a:latin typeface="+mn-lt"/>
                <a:ea typeface="+mn-ea"/>
                <a:cs typeface="+mn-cs"/>
              </a:rPr>
              <a:t> (sertlik) varlığı </a:t>
            </a:r>
            <a:r>
              <a:rPr lang="tr-TR" sz="1200" b="0" i="0" u="none" strike="noStrike" kern="1200" baseline="0" dirty="0" err="1">
                <a:solidFill>
                  <a:schemeClr val="tx1"/>
                </a:solidFill>
                <a:latin typeface="+mn-lt"/>
                <a:ea typeface="+mn-ea"/>
                <a:cs typeface="+mn-cs"/>
              </a:rPr>
              <a:t>inspeksiyonla</a:t>
            </a:r>
            <a:r>
              <a:rPr lang="tr-TR" sz="1200" b="0" i="0" u="none" strike="noStrike" kern="1200" baseline="0" dirty="0">
                <a:solidFill>
                  <a:schemeClr val="tx1"/>
                </a:solidFill>
                <a:latin typeface="+mn-lt"/>
                <a:ea typeface="+mn-ea"/>
                <a:cs typeface="+mn-cs"/>
              </a:rPr>
              <a:t> ve </a:t>
            </a:r>
            <a:r>
              <a:rPr lang="tr-TR" sz="1200" b="0" i="0" u="none" strike="noStrike" kern="1200" baseline="0" dirty="0" err="1">
                <a:solidFill>
                  <a:schemeClr val="tx1"/>
                </a:solidFill>
                <a:latin typeface="+mn-lt"/>
                <a:ea typeface="+mn-ea"/>
                <a:cs typeface="+mn-cs"/>
              </a:rPr>
              <a:t>palpasyonla</a:t>
            </a:r>
            <a:r>
              <a:rPr lang="tr-TR" sz="1200" b="0" i="0" u="none" strike="noStrike" kern="1200" baseline="0" dirty="0">
                <a:solidFill>
                  <a:schemeClr val="tx1"/>
                </a:solidFill>
                <a:latin typeface="+mn-lt"/>
                <a:ea typeface="+mn-ea"/>
                <a:cs typeface="+mn-cs"/>
              </a:rPr>
              <a:t> saptanır. Bir tükenmez kalem ucu ile de </a:t>
            </a:r>
            <a:r>
              <a:rPr lang="tr-TR" sz="1200" b="0" i="0" u="none" strike="noStrike" kern="1200" baseline="0" dirty="0" err="1">
                <a:solidFill>
                  <a:schemeClr val="tx1"/>
                </a:solidFill>
                <a:latin typeface="+mn-lt"/>
                <a:ea typeface="+mn-ea"/>
                <a:cs typeface="+mn-cs"/>
              </a:rPr>
              <a:t>endurasyonun</a:t>
            </a:r>
            <a:r>
              <a:rPr lang="tr-TR" sz="1200" b="0" i="0" u="none" strike="noStrike" kern="1200" baseline="0" dirty="0">
                <a:solidFill>
                  <a:schemeClr val="tx1"/>
                </a:solidFill>
                <a:latin typeface="+mn-lt"/>
                <a:ea typeface="+mn-ea"/>
                <a:cs typeface="+mn-cs"/>
              </a:rPr>
              <a:t> başladığı noktalar daha hassas olarak saptanabilir. Test yapıldıktan 48-72 saat sonra (2-3 gün) </a:t>
            </a:r>
            <a:r>
              <a:rPr lang="tr-TR" sz="1200" b="0" i="0" u="none" strike="noStrike" kern="1200" baseline="0" dirty="0" err="1">
                <a:solidFill>
                  <a:schemeClr val="tx1"/>
                </a:solidFill>
                <a:latin typeface="+mn-lt"/>
                <a:ea typeface="+mn-ea"/>
                <a:cs typeface="+mn-cs"/>
              </a:rPr>
              <a:t>endürasyon</a:t>
            </a:r>
            <a:r>
              <a:rPr lang="tr-TR" sz="1200" b="0" i="0" u="none" strike="noStrike" kern="1200" baseline="0" dirty="0">
                <a:solidFill>
                  <a:schemeClr val="tx1"/>
                </a:solidFill>
                <a:latin typeface="+mn-lt"/>
                <a:ea typeface="+mn-ea"/>
                <a:cs typeface="+mn-cs"/>
              </a:rPr>
              <a:t> çapı şeffaf bir cetvelle milimetrik olarak ölçülür. Önkolun doğrultusuna dik olan çap okunur (Özel durumlarda ölçüm 96 saate kadar </a:t>
            </a:r>
            <a:r>
              <a:rPr lang="en-US" sz="1200" b="0" i="0" u="none" strike="noStrike" kern="1200" baseline="0" dirty="0" err="1">
                <a:solidFill>
                  <a:schemeClr val="tx1"/>
                </a:solidFill>
                <a:latin typeface="+mn-lt"/>
                <a:ea typeface="+mn-ea"/>
                <a:cs typeface="+mn-cs"/>
              </a:rPr>
              <a:t>yapılabilir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Endurasyon</a:t>
            </a:r>
            <a:r>
              <a:rPr lang="tr-TR"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yokluğunu</a:t>
            </a:r>
            <a:r>
              <a:rPr lang="en-US" sz="1200" b="0" i="0" u="none" strike="noStrike" kern="1200" baseline="0" dirty="0">
                <a:solidFill>
                  <a:schemeClr val="tx1"/>
                </a:solidFill>
                <a:latin typeface="+mn-lt"/>
                <a:ea typeface="+mn-ea"/>
                <a:cs typeface="+mn-cs"/>
              </a:rPr>
              <a:t> not </a:t>
            </a:r>
            <a:r>
              <a:rPr lang="en-US" sz="1200" b="0" i="0" u="none" strike="noStrike" kern="1200" baseline="0" dirty="0" err="1">
                <a:solidFill>
                  <a:schemeClr val="tx1"/>
                </a:solidFill>
                <a:latin typeface="+mn-lt"/>
                <a:ea typeface="+mn-ea"/>
                <a:cs typeface="+mn-cs"/>
              </a:rPr>
              <a:t>ederken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negatif</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değil</a:t>
            </a:r>
            <a:r>
              <a:rPr lang="en-US" sz="1200" b="0" i="0" u="none" strike="noStrike" kern="1200" baseline="0" dirty="0">
                <a:solidFill>
                  <a:schemeClr val="tx1"/>
                </a:solidFill>
                <a:latin typeface="+mn-lt"/>
                <a:ea typeface="+mn-ea"/>
                <a:cs typeface="+mn-cs"/>
              </a:rPr>
              <a:t> “0 mm”</a:t>
            </a:r>
            <a:r>
              <a:rPr lang="tr-TR" sz="1200" b="0" i="0" u="none" strike="noStrike" kern="1200" baseline="0" dirty="0">
                <a:solidFill>
                  <a:schemeClr val="tx1"/>
                </a:solidFill>
                <a:latin typeface="+mn-lt"/>
                <a:ea typeface="+mn-ea"/>
                <a:cs typeface="+mn-cs"/>
              </a:rPr>
              <a:t> olarak yazmak doğrudur.</a:t>
            </a:r>
          </a:p>
          <a:p>
            <a:r>
              <a:rPr lang="tr-TR" sz="1200" b="0" i="0" u="none" strike="noStrike" kern="1200" baseline="0" dirty="0">
                <a:solidFill>
                  <a:schemeClr val="tx1"/>
                </a:solidFill>
                <a:latin typeface="+mn-lt"/>
                <a:ea typeface="+mn-ea"/>
                <a:cs typeface="+mn-cs"/>
              </a:rPr>
              <a:t>***</a:t>
            </a:r>
            <a:r>
              <a:rPr lang="de-DE" sz="1200" b="0" i="0" u="none" strike="noStrike" kern="1200" baseline="0" dirty="0">
                <a:solidFill>
                  <a:schemeClr val="tx1"/>
                </a:solidFill>
                <a:latin typeface="+mn-lt"/>
                <a:ea typeface="+mn-ea"/>
                <a:cs typeface="+mn-cs"/>
              </a:rPr>
              <a:t>Test </a:t>
            </a:r>
            <a:r>
              <a:rPr lang="de-DE" sz="1200" b="0" i="0" u="none" strike="noStrike" kern="1200" baseline="0" dirty="0" err="1">
                <a:solidFill>
                  <a:schemeClr val="tx1"/>
                </a:solidFill>
                <a:latin typeface="+mn-lt"/>
                <a:ea typeface="+mn-ea"/>
                <a:cs typeface="+mn-cs"/>
              </a:rPr>
              <a:t>yerinde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bül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vezikül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ve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benzeri</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reaksiyonlar</a:t>
            </a:r>
            <a:r>
              <a:rPr lang="tr-TR" sz="1200" b="0" i="0" u="none" strike="noStrike" kern="1200" baseline="0" dirty="0">
                <a:solidFill>
                  <a:schemeClr val="tx1"/>
                </a:solidFill>
                <a:latin typeface="+mn-lt"/>
                <a:ea typeface="+mn-ea"/>
                <a:cs typeface="+mn-cs"/>
              </a:rPr>
              <a:t> görülebilir. Ek tedavi gerektirmez. Ağrı kesiciler alınabilir. Birkaç haftada kendiliğinden geçer.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14</a:t>
            </a:fld>
            <a:endParaRPr lang="tr-TR"/>
          </a:p>
        </p:txBody>
      </p:sp>
    </p:spTree>
    <p:extLst>
      <p:ext uri="{BB962C8B-B14F-4D97-AF65-F5344CB8AC3E}">
        <p14:creationId xmlns:p14="http://schemas.microsoft.com/office/powerpoint/2010/main" val="192809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**Bağışıklığı baskılanmış kişiler:</a:t>
            </a:r>
          </a:p>
          <a:p>
            <a:r>
              <a:rPr lang="tr-TR" dirty="0"/>
              <a:t>HIV pozitifliği, AIDS,  Diyalizde kronik böbrek yetmezliği, </a:t>
            </a:r>
          </a:p>
          <a:p>
            <a:r>
              <a:rPr lang="tr-TR" dirty="0"/>
              <a:t>Uzun süre yüksek doz </a:t>
            </a:r>
            <a:r>
              <a:rPr lang="tr-TR" dirty="0" err="1"/>
              <a:t>kortikosteroid</a:t>
            </a:r>
            <a:r>
              <a:rPr lang="tr-TR" dirty="0"/>
              <a:t> almış bireyler [2-4 hafta süreyle, günde 15 mg ve üstü </a:t>
            </a:r>
            <a:r>
              <a:rPr lang="tr-TR" dirty="0" err="1"/>
              <a:t>prednizon</a:t>
            </a:r>
            <a:r>
              <a:rPr lang="tr-TR" dirty="0"/>
              <a:t> dozuna eşdeğer </a:t>
            </a:r>
            <a:r>
              <a:rPr lang="tr-TR" dirty="0" err="1"/>
              <a:t>steroid</a:t>
            </a:r>
            <a:r>
              <a:rPr lang="tr-TR" dirty="0"/>
              <a:t> dozları yeterli yüksek doz kabul edilmektedir]</a:t>
            </a:r>
          </a:p>
          <a:p>
            <a:r>
              <a:rPr lang="tr-TR" dirty="0"/>
              <a:t>Organ ya da hematolojik transplantasyon yapılanlar ve bağışıklığı baskılayan tedavi verilen diğer durumlar</a:t>
            </a:r>
          </a:p>
        </p:txBody>
      </p:sp>
      <p:sp>
        <p:nvSpPr>
          <p:cNvPr id="4" name="Slayt Numarası Yer Tutucusu 3"/>
          <p:cNvSpPr>
            <a:spLocks noGrp="1"/>
          </p:cNvSpPr>
          <p:nvPr>
            <p:ph type="sldNum" sz="quarter" idx="5"/>
          </p:nvPr>
        </p:nvSpPr>
        <p:spPr/>
        <p:txBody>
          <a:bodyPr/>
          <a:lstStyle/>
          <a:p>
            <a:fld id="{E758E63F-5FE4-4DDB-ACED-BD594F85DE8E}" type="slidenum">
              <a:rPr lang="tr-TR" smtClean="0"/>
              <a:t>15</a:t>
            </a:fld>
            <a:endParaRPr lang="tr-TR"/>
          </a:p>
        </p:txBody>
      </p:sp>
    </p:spTree>
    <p:extLst>
      <p:ext uri="{BB962C8B-B14F-4D97-AF65-F5344CB8AC3E}">
        <p14:creationId xmlns:p14="http://schemas.microsoft.com/office/powerpoint/2010/main" val="3316115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Erişkinlerde bağışıklık yanıtının sönmesi söz konusu olabileceğinden negatif bulunan TDT durumunda 1-4 hafta içinde ikinci TDT yapılır.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Booster olayı</a:t>
            </a:r>
            <a:r>
              <a:rPr lang="tr-TR" dirty="0"/>
              <a:t>: Sönmüş olan bağışıklık yanıtının tekrar hatırlanması nedeniyle bu ikinci test güçlendirici (</a:t>
            </a:r>
            <a:r>
              <a:rPr lang="tr-TR" dirty="0" err="1"/>
              <a:t>booster</a:t>
            </a:r>
            <a:r>
              <a:rPr lang="tr-TR" dirty="0"/>
              <a:t>) etki ile daha büyük yanıt oluşturur. (</a:t>
            </a:r>
            <a:r>
              <a:rPr lang="tr-TR" dirty="0" err="1"/>
              <a:t>konversiyon</a:t>
            </a:r>
            <a:r>
              <a:rPr lang="tr-TR" dirty="0"/>
              <a:t> tanımı, başlangıç TDT sonrası </a:t>
            </a:r>
            <a:r>
              <a:rPr lang="tr-TR" dirty="0" err="1"/>
              <a:t>booster</a:t>
            </a:r>
            <a:r>
              <a:rPr lang="tr-TR" dirty="0"/>
              <a:t> için ikinci TDT yapılmış kişide: ya (i) TDT </a:t>
            </a:r>
            <a:r>
              <a:rPr lang="es-ES" dirty="0"/>
              <a:t>negatif iken en az 6 mm artış göstermesi ve pozitifleşmesi ya da (ii)</a:t>
            </a:r>
            <a:r>
              <a:rPr lang="tr-TR" dirty="0"/>
              <a:t> </a:t>
            </a:r>
            <a:r>
              <a:rPr lang="tr-TR" dirty="0" err="1"/>
              <a:t>pozitifleşme</a:t>
            </a:r>
            <a:r>
              <a:rPr lang="tr-TR" dirty="0"/>
              <a:t> olmasa bile 10 mm ve üzeri artış olmasıdır.)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uygulama daha çok periyodik tarama yapılacak kişilerin başlangıç testinde yapılır. </a:t>
            </a:r>
          </a:p>
          <a:p>
            <a:r>
              <a:rPr lang="tr-TR" dirty="0"/>
              <a:t>İkili TDT uygulaması temaslı muayenesinde kullanılmaz, çünkü zaten eski ve sönmüş yanıt değil yeni enfeksiyon araştırılmaktadır.</a:t>
            </a:r>
          </a:p>
        </p:txBody>
      </p:sp>
      <p:sp>
        <p:nvSpPr>
          <p:cNvPr id="4" name="Slayt Numarası Yer Tutucusu 3"/>
          <p:cNvSpPr>
            <a:spLocks noGrp="1"/>
          </p:cNvSpPr>
          <p:nvPr>
            <p:ph type="sldNum" sz="quarter" idx="10"/>
          </p:nvPr>
        </p:nvSpPr>
        <p:spPr/>
        <p:txBody>
          <a:bodyPr/>
          <a:lstStyle/>
          <a:p>
            <a:fld id="{E758E63F-5FE4-4DDB-ACED-BD594F85DE8E}" type="slidenum">
              <a:rPr lang="tr-TR" smtClean="0"/>
              <a:t>16</a:t>
            </a:fld>
            <a:endParaRPr lang="tr-TR"/>
          </a:p>
        </p:txBody>
      </p:sp>
    </p:spTree>
    <p:extLst>
      <p:ext uri="{BB962C8B-B14F-4D97-AF65-F5344CB8AC3E}">
        <p14:creationId xmlns:p14="http://schemas.microsoft.com/office/powerpoint/2010/main" val="263863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Aktif tüberkülozlu hastalarda tüberkülin cilt testinin %25 yalancı negatif olduğu görülmüştür. Bu yüksek yalancı negatiflik oranı, beslenme ve genel sağlık durumunun kötü olmasına, yaygın akut hastalığa ya da bağışıklığın baskılanmasına bağlı bulunmuştur. </a:t>
            </a:r>
          </a:p>
        </p:txBody>
      </p:sp>
      <p:sp>
        <p:nvSpPr>
          <p:cNvPr id="4" name="Slayt Numarası Yer Tutucusu 3"/>
          <p:cNvSpPr>
            <a:spLocks noGrp="1"/>
          </p:cNvSpPr>
          <p:nvPr>
            <p:ph type="sldNum" sz="quarter" idx="5"/>
          </p:nvPr>
        </p:nvSpPr>
        <p:spPr/>
        <p:txBody>
          <a:bodyPr/>
          <a:lstStyle/>
          <a:p>
            <a:fld id="{E758E63F-5FE4-4DDB-ACED-BD594F85DE8E}" type="slidenum">
              <a:rPr lang="tr-TR" smtClean="0"/>
              <a:t>17</a:t>
            </a:fld>
            <a:endParaRPr lang="tr-TR"/>
          </a:p>
        </p:txBody>
      </p:sp>
    </p:spTree>
    <p:extLst>
      <p:ext uri="{BB962C8B-B14F-4D97-AF65-F5344CB8AC3E}">
        <p14:creationId xmlns:p14="http://schemas.microsoft.com/office/powerpoint/2010/main" val="3067179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İnterferon gama (IFN-γ), </a:t>
            </a:r>
            <a:r>
              <a:rPr lang="es-ES" sz="1200" b="0" i="1" u="none" strike="noStrike" kern="1200" baseline="0" dirty="0">
                <a:solidFill>
                  <a:schemeClr val="tx1"/>
                </a:solidFill>
                <a:latin typeface="+mn-lt"/>
                <a:ea typeface="+mn-ea"/>
                <a:cs typeface="+mn-cs"/>
              </a:rPr>
              <a:t>M. tuberculosis </a:t>
            </a:r>
            <a:r>
              <a:rPr lang="es-ES" sz="1200" b="0" i="0" u="none" strike="noStrike" kern="1200" baseline="0" dirty="0">
                <a:solidFill>
                  <a:schemeClr val="tx1"/>
                </a:solidFill>
                <a:latin typeface="+mn-lt"/>
                <a:ea typeface="+mn-ea"/>
                <a:cs typeface="+mn-cs"/>
              </a:rPr>
              <a:t>enfeksiyonuna hücresel</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immün</a:t>
            </a:r>
            <a:r>
              <a:rPr lang="tr-TR" sz="1200" b="0" i="0" u="none" strike="noStrike" kern="1200" baseline="0" dirty="0">
                <a:solidFill>
                  <a:schemeClr val="tx1"/>
                </a:solidFill>
                <a:latin typeface="+mn-lt"/>
                <a:ea typeface="+mn-ea"/>
                <a:cs typeface="+mn-cs"/>
              </a:rPr>
              <a:t> yanıtın düzenlenmesinde önemli bir role sahiptir. Bu bilgi, </a:t>
            </a:r>
            <a:r>
              <a:rPr lang="tr-TR" sz="1200" b="0" i="0" u="none" strike="noStrike" kern="1200" baseline="0" dirty="0" err="1">
                <a:solidFill>
                  <a:schemeClr val="tx1"/>
                </a:solidFill>
                <a:latin typeface="+mn-lt"/>
                <a:ea typeface="+mn-ea"/>
                <a:cs typeface="+mn-cs"/>
              </a:rPr>
              <a:t>TDT’ye</a:t>
            </a:r>
            <a:r>
              <a:rPr lang="tr-TR" sz="1200" b="0" i="0" u="none" strike="noStrike" kern="1200" baseline="0" dirty="0">
                <a:solidFill>
                  <a:schemeClr val="tx1"/>
                </a:solidFill>
                <a:latin typeface="+mn-lt"/>
                <a:ea typeface="+mn-ea"/>
                <a:cs typeface="+mn-cs"/>
              </a:rPr>
              <a:t> alternatif olarak </a:t>
            </a:r>
            <a:r>
              <a:rPr lang="tr-TR" sz="1200" b="0" i="0" u="none" strike="noStrike" kern="1200" baseline="0" dirty="0" err="1">
                <a:solidFill>
                  <a:schemeClr val="tx1"/>
                </a:solidFill>
                <a:latin typeface="+mn-lt"/>
                <a:ea typeface="+mn-ea"/>
                <a:cs typeface="+mn-cs"/>
              </a:rPr>
              <a:t>İGST’nin</a:t>
            </a:r>
            <a:r>
              <a:rPr lang="tr-TR" sz="1200" b="0" i="0" u="none" strike="noStrike" kern="1200" baseline="0" dirty="0">
                <a:solidFill>
                  <a:schemeClr val="tx1"/>
                </a:solidFill>
                <a:latin typeface="+mn-lt"/>
                <a:ea typeface="+mn-ea"/>
                <a:cs typeface="+mn-cs"/>
              </a:rPr>
              <a:t> geliştirilmesine yol açmıştır. İGST, MTBC antijenlerine karşı hücresel </a:t>
            </a:r>
            <a:r>
              <a:rPr lang="tr-TR" sz="1200" b="0" i="0" u="none" strike="noStrike" kern="1200" baseline="0" dirty="0" err="1">
                <a:solidFill>
                  <a:schemeClr val="tx1"/>
                </a:solidFill>
                <a:latin typeface="+mn-lt"/>
                <a:ea typeface="+mn-ea"/>
                <a:cs typeface="+mn-cs"/>
              </a:rPr>
              <a:t>immün</a:t>
            </a:r>
            <a:r>
              <a:rPr lang="tr-TR" sz="1200" b="0" i="0" u="none" strike="noStrike" kern="1200" baseline="0" dirty="0">
                <a:solidFill>
                  <a:schemeClr val="tx1"/>
                </a:solidFill>
                <a:latin typeface="+mn-lt"/>
                <a:ea typeface="+mn-ea"/>
                <a:cs typeface="+mn-cs"/>
              </a:rPr>
              <a:t> yanıtı ölçen in </a:t>
            </a:r>
            <a:r>
              <a:rPr lang="tr-TR" sz="1200" b="0" i="0" u="none" strike="noStrike" kern="1200" baseline="0" dirty="0" err="1">
                <a:solidFill>
                  <a:schemeClr val="tx1"/>
                </a:solidFill>
                <a:latin typeface="+mn-lt"/>
                <a:ea typeface="+mn-ea"/>
                <a:cs typeface="+mn-cs"/>
              </a:rPr>
              <a:t>vitro</a:t>
            </a:r>
            <a:r>
              <a:rPr lang="tr-TR" sz="1200" b="0" i="0" u="none" strike="noStrike" kern="1200" baseline="0" dirty="0">
                <a:solidFill>
                  <a:schemeClr val="tx1"/>
                </a:solidFill>
                <a:latin typeface="+mn-lt"/>
                <a:ea typeface="+mn-ea"/>
                <a:cs typeface="+mn-cs"/>
              </a:rPr>
              <a:t> testlerdir. </a:t>
            </a:r>
          </a:p>
          <a:p>
            <a:r>
              <a:rPr lang="tr-TR" sz="1200" b="0" i="0" u="none" strike="noStrike" kern="1200" baseline="0" dirty="0">
                <a:solidFill>
                  <a:schemeClr val="tx1"/>
                </a:solidFill>
                <a:latin typeface="+mn-lt"/>
                <a:ea typeface="+mn-ea"/>
                <a:cs typeface="+mn-cs"/>
              </a:rPr>
              <a:t>Günümüzde iki ticari İGST bulunmaktadır; </a:t>
            </a:r>
          </a:p>
          <a:p>
            <a:r>
              <a:rPr lang="tr-TR" sz="1200" b="0" i="0" u="none" strike="noStrike" kern="1200" baseline="0" dirty="0">
                <a:solidFill>
                  <a:schemeClr val="tx1"/>
                </a:solidFill>
                <a:latin typeface="+mn-lt"/>
                <a:ea typeface="+mn-ea"/>
                <a:cs typeface="+mn-cs"/>
              </a:rPr>
              <a:t>ELISA temelli test; </a:t>
            </a:r>
            <a:r>
              <a:rPr lang="tr-TR" sz="1200" b="0" i="0" u="none" strike="noStrike" kern="1200" baseline="0" dirty="0" err="1">
                <a:solidFill>
                  <a:schemeClr val="tx1"/>
                </a:solidFill>
                <a:latin typeface="+mn-lt"/>
                <a:ea typeface="+mn-ea"/>
                <a:cs typeface="+mn-cs"/>
              </a:rPr>
              <a:t>MTBC’ye</a:t>
            </a:r>
            <a:r>
              <a:rPr lang="tr-TR" sz="1200" b="0" i="0" u="none" strike="noStrike" kern="1200" baseline="0" dirty="0">
                <a:solidFill>
                  <a:schemeClr val="tx1"/>
                </a:solidFill>
                <a:latin typeface="+mn-lt"/>
                <a:ea typeface="+mn-ea"/>
                <a:cs typeface="+mn-cs"/>
              </a:rPr>
              <a:t> özgül ESAT-6 ve CFP-10 antijenlerine karşı T-hücrelerden salınan IFN-</a:t>
            </a:r>
            <a:r>
              <a:rPr lang="el-GR" sz="1200" b="0" i="0" u="none" strike="noStrike" kern="1200" baseline="0" dirty="0">
                <a:solidFill>
                  <a:schemeClr val="tx1"/>
                </a:solidFill>
                <a:latin typeface="+mn-lt"/>
                <a:ea typeface="+mn-ea"/>
                <a:cs typeface="+mn-cs"/>
              </a:rPr>
              <a:t>γ </a:t>
            </a:r>
            <a:r>
              <a:rPr lang="tr-TR" sz="1200" b="0" i="0" u="none" strike="noStrike" kern="1200" baseline="0" dirty="0">
                <a:solidFill>
                  <a:schemeClr val="tx1"/>
                </a:solidFill>
                <a:latin typeface="+mn-lt"/>
                <a:ea typeface="+mn-ea"/>
                <a:cs typeface="+mn-cs"/>
              </a:rPr>
              <a:t>düzeyini ölçen bir testtir.</a:t>
            </a:r>
          </a:p>
          <a:p>
            <a:r>
              <a:rPr lang="tr-TR" sz="1200" b="0" i="0" u="none" strike="noStrike" kern="1200" baseline="0" dirty="0">
                <a:solidFill>
                  <a:schemeClr val="tx1"/>
                </a:solidFill>
                <a:latin typeface="+mn-lt"/>
                <a:ea typeface="+mn-ea"/>
                <a:cs typeface="+mn-cs"/>
              </a:rPr>
              <a:t>ELISPOT temelli test; </a:t>
            </a:r>
            <a:r>
              <a:rPr lang="tr-TR" sz="1200" b="0" i="0" u="none" strike="noStrike" kern="1200" baseline="0" dirty="0" err="1">
                <a:solidFill>
                  <a:schemeClr val="tx1"/>
                </a:solidFill>
                <a:latin typeface="+mn-lt"/>
                <a:ea typeface="+mn-ea"/>
                <a:cs typeface="+mn-cs"/>
              </a:rPr>
              <a:t>periferik</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mononükler</a:t>
            </a:r>
            <a:r>
              <a:rPr lang="tr-TR" sz="1200" b="0" i="0" u="none" strike="noStrike" kern="1200" baseline="0" dirty="0">
                <a:solidFill>
                  <a:schemeClr val="tx1"/>
                </a:solidFill>
                <a:latin typeface="+mn-lt"/>
                <a:ea typeface="+mn-ea"/>
                <a:cs typeface="+mn-cs"/>
              </a:rPr>
              <a:t> hücreler </a:t>
            </a:r>
            <a:r>
              <a:rPr lang="tr-TR" sz="1200" b="0" i="1" u="none" strike="noStrike" kern="1200" baseline="0" dirty="0">
                <a:solidFill>
                  <a:schemeClr val="tx1"/>
                </a:solidFill>
                <a:latin typeface="+mn-lt"/>
                <a:ea typeface="+mn-ea"/>
                <a:cs typeface="+mn-cs"/>
              </a:rPr>
              <a:t>in </a:t>
            </a:r>
            <a:r>
              <a:rPr lang="tr-TR" sz="1200" b="0" i="1" u="none" strike="noStrike" kern="1200" baseline="0" dirty="0" err="1">
                <a:solidFill>
                  <a:schemeClr val="tx1"/>
                </a:solidFill>
                <a:latin typeface="+mn-lt"/>
                <a:ea typeface="+mn-ea"/>
                <a:cs typeface="+mn-cs"/>
              </a:rPr>
              <a:t>vitro</a:t>
            </a:r>
            <a:r>
              <a:rPr lang="tr-TR" sz="1200" b="0" i="1"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koşullarda </a:t>
            </a:r>
            <a:r>
              <a:rPr lang="tr-TR" sz="1200" b="0" i="0" u="none" strike="noStrike" kern="1200" baseline="0" dirty="0" err="1">
                <a:solidFill>
                  <a:schemeClr val="tx1"/>
                </a:solidFill>
                <a:latin typeface="+mn-lt"/>
                <a:ea typeface="+mn-ea"/>
                <a:cs typeface="+mn-cs"/>
              </a:rPr>
              <a:t>MTBC’ye</a:t>
            </a:r>
            <a:r>
              <a:rPr lang="tr-TR" sz="1200" b="0" i="0" u="none" strike="noStrike" kern="1200" baseline="0" dirty="0">
                <a:solidFill>
                  <a:schemeClr val="tx1"/>
                </a:solidFill>
                <a:latin typeface="+mn-lt"/>
                <a:ea typeface="+mn-ea"/>
                <a:cs typeface="+mn-cs"/>
              </a:rPr>
              <a:t> özgül ESAT-6 ve CFP-10 antijenlerle uyarıldığında IFN-</a:t>
            </a:r>
            <a:r>
              <a:rPr lang="el-GR" sz="1200" b="0" i="0" u="none" strike="noStrike" kern="1200" baseline="0" dirty="0">
                <a:solidFill>
                  <a:schemeClr val="tx1"/>
                </a:solidFill>
                <a:latin typeface="+mn-lt"/>
                <a:ea typeface="+mn-ea"/>
                <a:cs typeface="+mn-cs"/>
              </a:rPr>
              <a:t>γ </a:t>
            </a:r>
            <a:r>
              <a:rPr lang="tr-TR" sz="1200" b="0" i="0" u="none" strike="noStrike" kern="1200" baseline="0" dirty="0">
                <a:solidFill>
                  <a:schemeClr val="tx1"/>
                </a:solidFill>
                <a:latin typeface="+mn-lt"/>
                <a:ea typeface="+mn-ea"/>
                <a:cs typeface="+mn-cs"/>
              </a:rPr>
              <a:t>üreten T-hücrelerinin sayısını ölçen bir testtir.</a:t>
            </a:r>
            <a:endParaRPr lang="tr-TR"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18</a:t>
            </a:fld>
            <a:endParaRPr lang="tr-TR"/>
          </a:p>
        </p:txBody>
      </p:sp>
    </p:spTree>
    <p:extLst>
      <p:ext uri="{BB962C8B-B14F-4D97-AF65-F5344CB8AC3E}">
        <p14:creationId xmlns:p14="http://schemas.microsoft.com/office/powerpoint/2010/main" val="272483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Koruyucu ilaç tedavisi, </a:t>
            </a:r>
            <a:r>
              <a:rPr lang="tr-TR" sz="1200" b="0" i="0" u="none" strike="noStrike" kern="1200" baseline="0" dirty="0" err="1">
                <a:solidFill>
                  <a:schemeClr val="tx1"/>
                </a:solidFill>
                <a:latin typeface="+mn-lt"/>
                <a:ea typeface="+mn-ea"/>
                <a:cs typeface="+mn-cs"/>
              </a:rPr>
              <a:t>kemoprofilaksi</a:t>
            </a:r>
            <a:r>
              <a:rPr lang="tr-TR" sz="1200" b="0" i="0" u="none" strike="noStrike" kern="1200" baseline="0" dirty="0">
                <a:solidFill>
                  <a:schemeClr val="tx1"/>
                </a:solidFill>
                <a:latin typeface="+mn-lt"/>
                <a:ea typeface="+mn-ea"/>
                <a:cs typeface="+mn-cs"/>
              </a:rPr>
              <a:t> olarak da adlandırılır. Koruyucu ilaç tedavisinin amacı, TB hastalanma riski taşıyanlarda TB hastalığı gelişimini önlemektir. </a:t>
            </a:r>
            <a:r>
              <a:rPr lang="tr-TR" dirty="0"/>
              <a:t>Bunun için, hasta tıbbi öyküsü, fizik muayene bulguları, akciğer filmi ile değerlendirilmelidir. TB hastalığı düşündüren bulgu saptanırsa, bakteriyolojik inceleme yapılır. </a:t>
            </a:r>
            <a:r>
              <a:rPr lang="tr-TR" sz="1200" b="0" i="0" u="none" strike="noStrike" kern="1200" baseline="0" dirty="0">
                <a:solidFill>
                  <a:schemeClr val="tx1"/>
                </a:solidFill>
                <a:latin typeface="+mn-lt"/>
                <a:ea typeface="+mn-ea"/>
                <a:cs typeface="+mn-cs"/>
              </a:rPr>
              <a:t>TB hastalığı varsa ve saptanmazsa, koruyucu tedavi ilaç direnci gelişimine neden olabilir. Koruyucu tedaviye başlamadan önce, kişinin ev içi temaslılarının TB açısından taranması gerekir; öyküsünde ev dışında kuşkulu kişiler varsa onların da taranması uygundur. </a:t>
            </a:r>
          </a:p>
        </p:txBody>
      </p:sp>
      <p:sp>
        <p:nvSpPr>
          <p:cNvPr id="4" name="Slayt Numarası Yer Tutucusu 3"/>
          <p:cNvSpPr>
            <a:spLocks noGrp="1"/>
          </p:cNvSpPr>
          <p:nvPr>
            <p:ph type="sldNum" sz="quarter" idx="10"/>
          </p:nvPr>
        </p:nvSpPr>
        <p:spPr/>
        <p:txBody>
          <a:bodyPr/>
          <a:lstStyle/>
          <a:p>
            <a:fld id="{E758E63F-5FE4-4DDB-ACED-BD594F85DE8E}" type="slidenum">
              <a:rPr lang="tr-TR" smtClean="0"/>
              <a:t>19</a:t>
            </a:fld>
            <a:endParaRPr lang="tr-TR"/>
          </a:p>
        </p:txBody>
      </p:sp>
    </p:spTree>
    <p:extLst>
      <p:ext uri="{BB962C8B-B14F-4D97-AF65-F5344CB8AC3E}">
        <p14:creationId xmlns:p14="http://schemas.microsoft.com/office/powerpoint/2010/main" val="1490336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758E63F-5FE4-4DDB-ACED-BD594F85DE8E}" type="slidenum">
              <a:rPr lang="tr-TR" smtClean="0"/>
              <a:t>20</a:t>
            </a:fld>
            <a:endParaRPr lang="tr-TR"/>
          </a:p>
        </p:txBody>
      </p:sp>
    </p:spTree>
    <p:extLst>
      <p:ext uri="{BB962C8B-B14F-4D97-AF65-F5344CB8AC3E}">
        <p14:creationId xmlns:p14="http://schemas.microsoft.com/office/powerpoint/2010/main" val="755225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a:t>2. TB hastası temaslısı değilken, 0-4 yaş TDT pozitif ve 5-14 yaş TDT ya da İGST pozitif çocuklara koruyucu tedavi verilir.</a:t>
            </a:r>
          </a:p>
          <a:p>
            <a:pPr marL="0" indent="0">
              <a:buNone/>
            </a:pPr>
            <a:r>
              <a:rPr lang="tr-TR" dirty="0"/>
              <a:t>3. Son 2 yılda TDT </a:t>
            </a:r>
            <a:r>
              <a:rPr lang="tr-TR" dirty="0" err="1"/>
              <a:t>konversiyonu</a:t>
            </a:r>
            <a:r>
              <a:rPr lang="tr-TR" dirty="0"/>
              <a:t> olursa (</a:t>
            </a:r>
            <a:r>
              <a:rPr lang="tr-TR" dirty="0" err="1"/>
              <a:t>konversiyon</a:t>
            </a:r>
            <a:r>
              <a:rPr lang="tr-TR" dirty="0"/>
              <a:t> tanımı, başlangıç TDT sonrası </a:t>
            </a:r>
            <a:r>
              <a:rPr lang="tr-TR" dirty="0" err="1"/>
              <a:t>booster</a:t>
            </a:r>
            <a:r>
              <a:rPr lang="tr-TR" dirty="0"/>
              <a:t> için ikinci TDT yapılmış kişide: ya (i) TDT </a:t>
            </a:r>
            <a:r>
              <a:rPr lang="es-ES" dirty="0"/>
              <a:t>negatif iken en az 6 mm artış göstermesi ve pozitifleşmesi ya da (ii)</a:t>
            </a:r>
            <a:r>
              <a:rPr lang="tr-TR" dirty="0"/>
              <a:t> </a:t>
            </a:r>
            <a:r>
              <a:rPr lang="tr-TR" dirty="0" err="1"/>
              <a:t>pozitifleşme</a:t>
            </a:r>
            <a:r>
              <a:rPr lang="tr-TR" dirty="0"/>
              <a:t> olmasa bile 10 mm ve üzeri artış olmasıdır.)</a:t>
            </a:r>
          </a:p>
          <a:p>
            <a:pPr marL="0" indent="0">
              <a:buNone/>
            </a:pPr>
            <a:r>
              <a:rPr lang="tr-TR" dirty="0"/>
              <a:t>4. TB tedavisi ya da LTBE tedavisi almamış kişide akciğer filminde TB sekeli ile uyumlu lezyonu olan, yayma ve kültürleri negatif hastaya koruyucu tedavi </a:t>
            </a:r>
            <a:r>
              <a:rPr lang="tr-TR" dirty="0" smtClean="0"/>
              <a:t>verilir.</a:t>
            </a:r>
            <a:r>
              <a:rPr lang="tr-TR" baseline="0" dirty="0" smtClean="0"/>
              <a:t> </a:t>
            </a:r>
          </a:p>
          <a:p>
            <a:pPr marL="0" indent="0">
              <a:buNone/>
            </a:pPr>
            <a:r>
              <a:rPr lang="tr-TR" sz="2200" baseline="0" dirty="0" smtClean="0"/>
              <a:t>a. </a:t>
            </a:r>
            <a:r>
              <a:rPr lang="tr-TR" sz="2200" dirty="0" smtClean="0"/>
              <a:t>HIV pozitif kişiler</a:t>
            </a:r>
            <a:r>
              <a:rPr lang="tr-TR" sz="2200" baseline="0" dirty="0" smtClean="0"/>
              <a:t> </a:t>
            </a:r>
            <a:r>
              <a:rPr lang="tr-TR" sz="2200" dirty="0" smtClean="0"/>
              <a:t>b. Anti-TNF ilaç başlanacaklar</a:t>
            </a:r>
            <a:r>
              <a:rPr lang="tr-TR" sz="2200" baseline="0" dirty="0" smtClean="0"/>
              <a:t> </a:t>
            </a:r>
            <a:r>
              <a:rPr lang="tr-TR" sz="2200" dirty="0" smtClean="0"/>
              <a:t>c. </a:t>
            </a:r>
            <a:r>
              <a:rPr lang="tr-TR" sz="2200" dirty="0" err="1" smtClean="0"/>
              <a:t>Kortikosteroid</a:t>
            </a:r>
            <a:r>
              <a:rPr lang="tr-TR" sz="2200" dirty="0" smtClean="0"/>
              <a:t> (15 mg </a:t>
            </a:r>
            <a:r>
              <a:rPr lang="tr-TR" sz="2200" dirty="0" err="1" smtClean="0"/>
              <a:t>prednizolon</a:t>
            </a:r>
            <a:r>
              <a:rPr lang="tr-TR" sz="2200" dirty="0" smtClean="0"/>
              <a:t> eşdeğeri, 1 aydan uzun süre) kullanmış hastalar</a:t>
            </a:r>
            <a:r>
              <a:rPr lang="tr-TR" sz="2200" baseline="0" dirty="0" smtClean="0"/>
              <a:t> </a:t>
            </a:r>
          </a:p>
          <a:p>
            <a:pPr marL="0" indent="0">
              <a:buNone/>
            </a:pPr>
            <a:r>
              <a:rPr lang="tr-TR" sz="2200" dirty="0" smtClean="0"/>
              <a:t>d. Diyalizdeki kronik böbrek yetmezliği olan hastalar</a:t>
            </a:r>
            <a:r>
              <a:rPr lang="tr-TR" sz="2200" baseline="0" dirty="0" smtClean="0"/>
              <a:t> </a:t>
            </a:r>
            <a:r>
              <a:rPr lang="tr-TR" sz="2200" dirty="0" smtClean="0"/>
              <a:t>e. Organ ya da hematolojik </a:t>
            </a:r>
            <a:r>
              <a:rPr lang="tr-TR" sz="2200" dirty="0" err="1" smtClean="0"/>
              <a:t>transplant</a:t>
            </a:r>
            <a:r>
              <a:rPr lang="tr-TR" sz="2200" dirty="0" smtClean="0"/>
              <a:t> alıcı ve verici adayları</a:t>
            </a:r>
            <a:r>
              <a:rPr lang="tr-TR" sz="2200" baseline="0" dirty="0" smtClean="0"/>
              <a:t>  </a:t>
            </a:r>
            <a:r>
              <a:rPr lang="tr-TR" sz="2200" dirty="0" smtClean="0"/>
              <a:t>f. </a:t>
            </a:r>
            <a:r>
              <a:rPr lang="tr-TR" sz="2200" dirty="0" err="1" smtClean="0"/>
              <a:t>Silikozlu</a:t>
            </a:r>
            <a:r>
              <a:rPr lang="tr-TR" sz="2200" dirty="0" smtClean="0"/>
              <a:t> hastalar</a:t>
            </a:r>
          </a:p>
          <a:p>
            <a:pPr marL="0" indent="0">
              <a:buNone/>
            </a:pPr>
            <a:endParaRPr lang="tr-TR" dirty="0"/>
          </a:p>
          <a:p>
            <a:endParaRPr lang="tr-TR" dirty="0"/>
          </a:p>
        </p:txBody>
      </p:sp>
      <p:sp>
        <p:nvSpPr>
          <p:cNvPr id="4" name="Slayt Numarası Yer Tutucusu 3"/>
          <p:cNvSpPr>
            <a:spLocks noGrp="1"/>
          </p:cNvSpPr>
          <p:nvPr>
            <p:ph type="sldNum" sz="quarter" idx="10"/>
          </p:nvPr>
        </p:nvSpPr>
        <p:spPr/>
        <p:txBody>
          <a:bodyPr/>
          <a:lstStyle/>
          <a:p>
            <a:fld id="{E758E63F-5FE4-4DDB-ACED-BD594F85DE8E}" type="slidenum">
              <a:rPr lang="tr-TR" smtClean="0"/>
              <a:t>21</a:t>
            </a:fld>
            <a:endParaRPr lang="tr-TR"/>
          </a:p>
        </p:txBody>
      </p:sp>
    </p:spTree>
    <p:extLst>
      <p:ext uri="{BB962C8B-B14F-4D97-AF65-F5344CB8AC3E}">
        <p14:creationId xmlns:p14="http://schemas.microsoft.com/office/powerpoint/2010/main" val="108377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Türkiye’de tüberküloz kontrolünün ilk kurumu olarak, 1918’de İzmir’de Verem Savaşı Derneğinin kurulduğu bilinmektedir. Verem savaşı dernekleri, verem savaşı dispanserleri, tüberküloz hastaneleri on yıllar içinde artmıştır. Bunların sayısı artarken, 1930 yılındaki Umumi Hıfzıssıhha Kanunu, tüberküloz hastalarının izolasyonu ve bildiriminin mevzuatını oluşturmuştur.</a:t>
            </a:r>
          </a:p>
          <a:p>
            <a:r>
              <a:rPr lang="tr-TR" sz="1200" b="0" i="0" u="none" strike="noStrike" kern="1200" baseline="0" dirty="0">
                <a:solidFill>
                  <a:schemeClr val="tx1"/>
                </a:solidFill>
                <a:latin typeface="+mn-lt"/>
                <a:ea typeface="+mn-ea"/>
                <a:cs typeface="+mn-cs"/>
              </a:rPr>
              <a:t>Aynı zamanda, 1947’de verem eğitim ve propaganda haftasının başlaması, 1948’de Ulusal Verem Savaşı</a:t>
            </a:r>
          </a:p>
          <a:p>
            <a:r>
              <a:rPr lang="tr-TR" sz="1200" b="0" i="0" u="none" strike="noStrike" kern="1200" baseline="0" dirty="0">
                <a:solidFill>
                  <a:schemeClr val="tx1"/>
                </a:solidFill>
                <a:latin typeface="+mn-lt"/>
                <a:ea typeface="+mn-ea"/>
                <a:cs typeface="+mn-cs"/>
              </a:rPr>
              <a:t>Derneği kurulması, 1953’te tüberküloz kongrelerinin başlatılması konunun bilimsel çerçevesini geliştirmiştir.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a:t>
            </a:fld>
            <a:endParaRPr lang="tr-TR"/>
          </a:p>
        </p:txBody>
      </p:sp>
    </p:spTree>
    <p:extLst>
      <p:ext uri="{BB962C8B-B14F-4D97-AF65-F5344CB8AC3E}">
        <p14:creationId xmlns:p14="http://schemas.microsoft.com/office/powerpoint/2010/main" val="1556292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Arial" panose="020B0604020202020204" pitchFamily="34" charset="0"/>
              <a:buChar char="•"/>
            </a:pPr>
            <a:r>
              <a:rPr lang="tr-TR" sz="1200" dirty="0" smtClean="0"/>
              <a:t>LTBE tedavisinde ilaçların toplam kullanılan dozları önemlidir. </a:t>
            </a:r>
          </a:p>
          <a:p>
            <a:pPr>
              <a:lnSpc>
                <a:spcPct val="150000"/>
              </a:lnSpc>
              <a:buFont typeface="Arial" panose="020B0604020202020204" pitchFamily="34" charset="0"/>
              <a:buChar char="•"/>
            </a:pPr>
            <a:r>
              <a:rPr lang="tr-TR" sz="1200" dirty="0" smtClean="0"/>
              <a:t>LTBE tedavisi başlamadan önce yazılı bilgilendirme ve rıza alınması önerilir.</a:t>
            </a: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İlk </a:t>
            </a:r>
            <a:r>
              <a:rPr lang="tr-TR" dirty="0"/>
              <a:t>tercih 6 ay </a:t>
            </a:r>
            <a:r>
              <a:rPr lang="tr-TR" dirty="0" err="1"/>
              <a:t>İNH’dır</a:t>
            </a:r>
            <a:r>
              <a:rPr lang="tr-TR" dirty="0"/>
              <a:t>.  Bağışıklığı baskılanmışlarda 9 ay İNH önerilir. </a:t>
            </a:r>
          </a:p>
          <a:p>
            <a:r>
              <a:rPr lang="tr-TR" b="1" dirty="0" err="1"/>
              <a:t>İzoniyazid</a:t>
            </a:r>
            <a:r>
              <a:rPr lang="tr-TR" b="1" dirty="0"/>
              <a:t> koruyucu tedavi dozu ve süresi: </a:t>
            </a:r>
            <a:r>
              <a:rPr lang="tr-TR" dirty="0"/>
              <a:t>Erişkinlerde günde 5 mg/ kg (maksimum 300 mg); Çocuklarda 10 mg/kg/gün hesabıyla 300 mg’ı geçmeyecek şekilde 6 ay süreyle verilir. HIV pozitiflere, </a:t>
            </a:r>
            <a:r>
              <a:rPr lang="tr-TR" dirty="0" err="1"/>
              <a:t>silikozis</a:t>
            </a:r>
            <a:r>
              <a:rPr lang="tr-TR" dirty="0"/>
              <a:t> olanlara, TNF-alfa </a:t>
            </a:r>
            <a:r>
              <a:rPr lang="tr-TR" dirty="0" err="1"/>
              <a:t>blokörü</a:t>
            </a:r>
            <a:r>
              <a:rPr lang="tr-TR" dirty="0"/>
              <a:t> ya da diğer bağışıklığı baskılayıcı tedavi alanlara 9 aylık tedavi önerilmektedir. </a:t>
            </a:r>
          </a:p>
          <a:p>
            <a:r>
              <a:rPr lang="tr-TR" dirty="0" err="1"/>
              <a:t>İzoniyazid</a:t>
            </a:r>
            <a:r>
              <a:rPr lang="tr-TR" dirty="0"/>
              <a:t> direnci varlığında ya da İNH kullanılamadığında RİF 4 ay kullanılır.</a:t>
            </a:r>
          </a:p>
          <a:p>
            <a:r>
              <a:rPr lang="tr-TR" b="1" dirty="0"/>
              <a:t>RİF koruyucu tedavi dozu ve süresi: </a:t>
            </a:r>
            <a:r>
              <a:rPr lang="tr-TR" dirty="0"/>
              <a:t>Erişkinlerde 10 mg/kg/gün, çocuklarda 15 mg/kg/gün, maksimum 600 mg/gün kullanılır. Koruyucu tedavide RİF 4 ay verilir. </a:t>
            </a:r>
          </a:p>
          <a:p>
            <a:r>
              <a:rPr lang="tr-TR" b="1" dirty="0" err="1"/>
              <a:t>İzoniyazid</a:t>
            </a:r>
            <a:r>
              <a:rPr lang="tr-TR" b="1" dirty="0"/>
              <a:t> ve RİF </a:t>
            </a:r>
            <a:r>
              <a:rPr lang="tr-TR" dirty="0"/>
              <a:t>birlikte verilirse dozları üstteki gibidir. Süre 3 aydır. </a:t>
            </a:r>
          </a:p>
          <a:p>
            <a:r>
              <a:rPr lang="tr-TR" sz="1200" b="0" i="0" u="none" strike="noStrike" kern="1200" baseline="0" dirty="0" err="1">
                <a:solidFill>
                  <a:schemeClr val="tx1"/>
                </a:solidFill>
                <a:latin typeface="+mn-lt"/>
                <a:ea typeface="+mn-ea"/>
                <a:cs typeface="+mn-cs"/>
              </a:rPr>
              <a:t>Rifapentin</a:t>
            </a:r>
            <a:r>
              <a:rPr lang="tr-TR" sz="1200" b="0" i="0" u="none" strike="noStrike" kern="1200" baseline="0" dirty="0">
                <a:solidFill>
                  <a:schemeClr val="tx1"/>
                </a:solidFill>
                <a:latin typeface="+mn-lt"/>
                <a:ea typeface="+mn-ea"/>
                <a:cs typeface="+mn-cs"/>
              </a:rPr>
              <a:t> ülkemizde temin edilirse İNH ve </a:t>
            </a:r>
            <a:r>
              <a:rPr lang="tr-TR" sz="1200" b="0" i="0" u="none" strike="noStrike" kern="1200" baseline="0" dirty="0" err="1">
                <a:solidFill>
                  <a:schemeClr val="tx1"/>
                </a:solidFill>
                <a:latin typeface="+mn-lt"/>
                <a:ea typeface="+mn-ea"/>
                <a:cs typeface="+mn-cs"/>
              </a:rPr>
              <a:t>rifapentin</a:t>
            </a:r>
            <a:r>
              <a:rPr lang="tr-TR" sz="1200" b="0" i="0" u="none" strike="noStrike" kern="1200" baseline="0" dirty="0">
                <a:solidFill>
                  <a:schemeClr val="tx1"/>
                </a:solidFill>
                <a:latin typeface="+mn-lt"/>
                <a:ea typeface="+mn-ea"/>
                <a:cs typeface="+mn-cs"/>
              </a:rPr>
              <a:t> tedavisi bir seçenek olarak kullanılabilir. Bu tedavi DGT ile uygulanır.</a:t>
            </a:r>
            <a:endParaRPr lang="tr-TR" dirty="0"/>
          </a:p>
          <a:p>
            <a:r>
              <a:rPr lang="tr-TR" b="1" dirty="0" err="1"/>
              <a:t>İzoniyazid</a:t>
            </a:r>
            <a:r>
              <a:rPr lang="tr-TR" b="1" dirty="0"/>
              <a:t> + </a:t>
            </a:r>
            <a:r>
              <a:rPr lang="tr-TR" b="1" dirty="0" err="1"/>
              <a:t>rifapentin</a:t>
            </a:r>
            <a:r>
              <a:rPr lang="tr-TR" b="1" dirty="0"/>
              <a:t> koruyucu tedavi dozu ve süresi</a:t>
            </a:r>
            <a:r>
              <a:rPr lang="tr-TR" dirty="0"/>
              <a:t>: </a:t>
            </a:r>
            <a:r>
              <a:rPr lang="tr-TR" dirty="0" err="1"/>
              <a:t>İzoniyazid</a:t>
            </a:r>
            <a:r>
              <a:rPr lang="tr-TR" dirty="0"/>
              <a:t> dozu 15 mg/kg ve maksimum doz 900 mg’dır. </a:t>
            </a:r>
            <a:r>
              <a:rPr lang="tr-TR" dirty="0" err="1"/>
              <a:t>Rifapentin</a:t>
            </a:r>
            <a:r>
              <a:rPr lang="tr-TR" dirty="0"/>
              <a:t> dozu, kişi 50 kg ve üzeri ise 900 mg, kişi 32-49 kg ise 750 mg’dır. Haftada bir doz verilir. Toplam 12 hafta, 12 doz gözetimli olarak uygulanır. </a:t>
            </a:r>
          </a:p>
        </p:txBody>
      </p:sp>
      <p:sp>
        <p:nvSpPr>
          <p:cNvPr id="4" name="Slayt Numarası Yer Tutucusu 3"/>
          <p:cNvSpPr>
            <a:spLocks noGrp="1"/>
          </p:cNvSpPr>
          <p:nvPr>
            <p:ph type="sldNum" sz="quarter" idx="10"/>
          </p:nvPr>
        </p:nvSpPr>
        <p:spPr/>
        <p:txBody>
          <a:bodyPr/>
          <a:lstStyle/>
          <a:p>
            <a:fld id="{E758E63F-5FE4-4DDB-ACED-BD594F85DE8E}" type="slidenum">
              <a:rPr lang="tr-TR" smtClean="0"/>
              <a:t>22</a:t>
            </a:fld>
            <a:endParaRPr lang="tr-TR"/>
          </a:p>
        </p:txBody>
      </p:sp>
    </p:spTree>
    <p:extLst>
      <p:ext uri="{BB962C8B-B14F-4D97-AF65-F5344CB8AC3E}">
        <p14:creationId xmlns:p14="http://schemas.microsoft.com/office/powerpoint/2010/main" val="374290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İlaçları düzenli kullanması ve süreyi tamamlaması için hastayı eğitmek ve desteklemek gerekir.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Koruyucu tedavinin aralıksız sürdürülmesi esastır.  Gerekirse koruyucu tedavi doğrudan gözetimli verilir.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Eğer kısa süreli aralar verilmişse, bu aralar, koruyucu tedavinin sonuna eklenir. </a:t>
            </a:r>
          </a:p>
          <a:p>
            <a:r>
              <a:rPr lang="tr-TR" dirty="0"/>
              <a:t>Altı aylık koruyucu tedavinin 9 ay içerisinde, 9 aylık koruyucu tedavinin de 12 ay içerisinde tamamlanması halinde bu tedavi kabul edilebilir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Koruyucu tedavinin bitiminde tüberkülin deri testinin değişime uğraması beklenmez.</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23</a:t>
            </a:fld>
            <a:endParaRPr lang="tr-TR"/>
          </a:p>
        </p:txBody>
      </p:sp>
    </p:spTree>
    <p:extLst>
      <p:ext uri="{BB962C8B-B14F-4D97-AF65-F5344CB8AC3E}">
        <p14:creationId xmlns:p14="http://schemas.microsoft.com/office/powerpoint/2010/main" val="3196889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DM, böbrek yetmezliği, diyaliz, alkolizm, </a:t>
            </a:r>
            <a:r>
              <a:rPr lang="tr-TR" dirty="0" err="1"/>
              <a:t>malnütrisyon</a:t>
            </a:r>
            <a:r>
              <a:rPr lang="tr-TR" dirty="0"/>
              <a:t>, gebelik, </a:t>
            </a:r>
            <a:r>
              <a:rPr lang="tr-TR" dirty="0" err="1"/>
              <a:t>piridoksin</a:t>
            </a:r>
            <a:r>
              <a:rPr lang="tr-TR" dirty="0"/>
              <a:t> eksikliğine bağlı epileptik nöbeti olanlarda İNH ile birlikte </a:t>
            </a:r>
            <a:r>
              <a:rPr lang="tr-TR" dirty="0" err="1"/>
              <a:t>piridoksin</a:t>
            </a:r>
            <a:r>
              <a:rPr lang="tr-TR" dirty="0"/>
              <a:t> (vitamin B6 ) kullanımı </a:t>
            </a:r>
            <a:r>
              <a:rPr lang="tr-TR" dirty="0" err="1"/>
              <a:t>endikasyonu</a:t>
            </a:r>
            <a:r>
              <a:rPr lang="tr-TR" dirty="0"/>
              <a:t> vardır; günde 10 mg verilir </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24</a:t>
            </a:fld>
            <a:endParaRPr lang="tr-TR"/>
          </a:p>
        </p:txBody>
      </p:sp>
    </p:spTree>
    <p:extLst>
      <p:ext uri="{BB962C8B-B14F-4D97-AF65-F5344CB8AC3E}">
        <p14:creationId xmlns:p14="http://schemas.microsoft.com/office/powerpoint/2010/main" val="744739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Kişi koruyucu ilaç tedavisini reddederse; 3., 6., 12., 18. ve 24. aylarda akciğer filmi çekilir; film ya da semptomlarında TB şüphesi doğarsa balgamı incelenir.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25</a:t>
            </a:fld>
            <a:endParaRPr lang="tr-TR"/>
          </a:p>
        </p:txBody>
      </p:sp>
    </p:spTree>
    <p:extLst>
      <p:ext uri="{BB962C8B-B14F-4D97-AF65-F5344CB8AC3E}">
        <p14:creationId xmlns:p14="http://schemas.microsoft.com/office/powerpoint/2010/main" val="3338857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 etki açısından yüksek risk taşıyıp taşımadığı değerlendirilir ve hasta ilaç yan etkileri konusunda bilgilendirilir.  Koruma tedavisine başlanırken ve takiplerde, </a:t>
            </a:r>
            <a:r>
              <a:rPr lang="tr-TR" dirty="0" err="1"/>
              <a:t>hepatotoksisite</a:t>
            </a:r>
            <a:r>
              <a:rPr lang="tr-TR" dirty="0"/>
              <a:t> riski olanlarda aylık olarak tetkik istenmesi önerilir. </a:t>
            </a:r>
          </a:p>
          <a:p>
            <a:r>
              <a:rPr lang="tr-TR" sz="1200" b="0" i="0" u="none" strike="noStrike" kern="1200" baseline="0" dirty="0" err="1">
                <a:solidFill>
                  <a:schemeClr val="tx1"/>
                </a:solidFill>
                <a:latin typeface="+mn-lt"/>
                <a:ea typeface="+mn-ea"/>
                <a:cs typeface="+mn-cs"/>
              </a:rPr>
              <a:t>Hepatotoksisite</a:t>
            </a:r>
            <a:r>
              <a:rPr lang="tr-TR" sz="1200" b="0" i="0" u="none" strike="noStrike" kern="1200" baseline="0" dirty="0">
                <a:solidFill>
                  <a:schemeClr val="tx1"/>
                </a:solidFill>
                <a:latin typeface="+mn-lt"/>
                <a:ea typeface="+mn-ea"/>
                <a:cs typeface="+mn-cs"/>
              </a:rPr>
              <a:t> riskini artıran durumlar: • İleri yaş  • Alkol bağımlılığı  • Eş zamanlı </a:t>
            </a:r>
            <a:r>
              <a:rPr lang="tr-TR" sz="1200" b="0" i="0" u="none" strike="noStrike" kern="1200" baseline="0" dirty="0" err="1">
                <a:solidFill>
                  <a:schemeClr val="tx1"/>
                </a:solidFill>
                <a:latin typeface="+mn-lt"/>
                <a:ea typeface="+mn-ea"/>
                <a:cs typeface="+mn-cs"/>
              </a:rPr>
              <a:t>hepatotoksik</a:t>
            </a:r>
            <a:r>
              <a:rPr lang="tr-TR" sz="1200" b="0" i="0" u="none" strike="noStrike" kern="1200" baseline="0" dirty="0">
                <a:solidFill>
                  <a:schemeClr val="tx1"/>
                </a:solidFill>
                <a:latin typeface="+mn-lt"/>
                <a:ea typeface="+mn-ea"/>
                <a:cs typeface="+mn-cs"/>
              </a:rPr>
              <a:t> ilaç  kullanımı</a:t>
            </a:r>
          </a:p>
          <a:p>
            <a:r>
              <a:rPr lang="tr-TR" sz="1200" b="0" i="0" u="none" strike="noStrike" kern="1200" baseline="0" dirty="0">
                <a:solidFill>
                  <a:schemeClr val="tx1"/>
                </a:solidFill>
                <a:latin typeface="+mn-lt"/>
                <a:ea typeface="+mn-ea"/>
                <a:cs typeface="+mn-cs"/>
              </a:rPr>
              <a:t>• Daha öncesinde İNH </a:t>
            </a:r>
            <a:r>
              <a:rPr lang="tr-TR" sz="1200" b="0" i="0" u="none" strike="noStrike" kern="1200" baseline="0" dirty="0" err="1">
                <a:solidFill>
                  <a:schemeClr val="tx1"/>
                </a:solidFill>
                <a:latin typeface="+mn-lt"/>
                <a:ea typeface="+mn-ea"/>
                <a:cs typeface="+mn-cs"/>
              </a:rPr>
              <a:t>intoleransı</a:t>
            </a:r>
            <a:r>
              <a:rPr lang="tr-TR" sz="1200" b="0" i="0" u="none" strike="noStrike" kern="1200" baseline="0" dirty="0">
                <a:solidFill>
                  <a:schemeClr val="tx1"/>
                </a:solidFill>
                <a:latin typeface="+mn-lt"/>
                <a:ea typeface="+mn-ea"/>
                <a:cs typeface="+mn-cs"/>
              </a:rPr>
              <a:t> varlığı • Geçmiş ya da mevcut karaciğer hastalığı olması • Gebelik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İNH alerjisi ya da İNH ile oluşmuş karaciğer hastalığı öyküsü varsa İNH </a:t>
            </a:r>
            <a:r>
              <a:rPr lang="tr-TR" dirty="0" err="1"/>
              <a:t>kontrendikedir</a:t>
            </a:r>
            <a:r>
              <a:rPr lang="tr-TR" dirty="0"/>
              <a:t>. </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26</a:t>
            </a:fld>
            <a:endParaRPr lang="tr-TR"/>
          </a:p>
        </p:txBody>
      </p:sp>
    </p:spTree>
    <p:extLst>
      <p:ext uri="{BB962C8B-B14F-4D97-AF65-F5344CB8AC3E}">
        <p14:creationId xmlns:p14="http://schemas.microsoft.com/office/powerpoint/2010/main" val="246913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İNH kullanımı sırasında normalde de geçici </a:t>
            </a:r>
            <a:r>
              <a:rPr lang="tr-TR" dirty="0" err="1"/>
              <a:t>transaminaz</a:t>
            </a:r>
            <a:r>
              <a:rPr lang="tr-TR" dirty="0"/>
              <a:t> yükseklikleri olabilir</a:t>
            </a:r>
          </a:p>
          <a:p>
            <a:r>
              <a:rPr lang="tr-TR" dirty="0"/>
              <a:t>• Semptom olsun veya olmasın </a:t>
            </a:r>
            <a:r>
              <a:rPr lang="tr-TR" dirty="0" err="1"/>
              <a:t>transaminaz</a:t>
            </a:r>
            <a:r>
              <a:rPr lang="tr-TR" dirty="0"/>
              <a:t> değerlerinin normal üst sınır değerinin 5 katını aşması </a:t>
            </a:r>
          </a:p>
          <a:p>
            <a:r>
              <a:rPr lang="tr-TR" dirty="0"/>
              <a:t>veya hepatit semptomu olan hastada </a:t>
            </a:r>
            <a:r>
              <a:rPr lang="tr-TR" dirty="0" err="1"/>
              <a:t>transaminaz</a:t>
            </a:r>
            <a:r>
              <a:rPr lang="tr-TR" dirty="0"/>
              <a:t> değerlerinin normalin üst sınırının 3 katını aşması durumlarında, </a:t>
            </a:r>
          </a:p>
          <a:p>
            <a:r>
              <a:rPr lang="tr-TR" dirty="0"/>
              <a:t>• Başka belirgin bir neden olmaksızın </a:t>
            </a:r>
            <a:r>
              <a:rPr lang="tr-TR" dirty="0" err="1"/>
              <a:t>bilirubin</a:t>
            </a:r>
            <a:r>
              <a:rPr lang="tr-TR" dirty="0"/>
              <a:t> değerinin 1,5 mg/dl üzerine çıkması durumunda ,  İNH kesilmelidir: </a:t>
            </a:r>
          </a:p>
          <a:p>
            <a:r>
              <a:rPr lang="tr-TR" dirty="0"/>
              <a:t>Tek İNH kullanılan kişide bu ilaç kesildikten sonra, eğer verilmesi gereken dozdan daha az ilaç kullanmışsa, </a:t>
            </a:r>
            <a:r>
              <a:rPr lang="tr-TR" dirty="0" err="1"/>
              <a:t>profilaksiye</a:t>
            </a:r>
            <a:r>
              <a:rPr lang="tr-TR" dirty="0"/>
              <a:t> R ile devam edilebilir.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27</a:t>
            </a:fld>
            <a:endParaRPr lang="tr-TR"/>
          </a:p>
        </p:txBody>
      </p:sp>
    </p:spTree>
    <p:extLst>
      <p:ext uri="{BB962C8B-B14F-4D97-AF65-F5344CB8AC3E}">
        <p14:creationId xmlns:p14="http://schemas.microsoft.com/office/powerpoint/2010/main" val="1524672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b="1" dirty="0"/>
              <a:t>İki hafta ya da daha uzun süren öksürük, balgam, </a:t>
            </a:r>
            <a:r>
              <a:rPr lang="tr-TR" b="1" dirty="0" err="1"/>
              <a:t>hemoptizi</a:t>
            </a:r>
            <a:r>
              <a:rPr lang="tr-TR" b="1" dirty="0"/>
              <a:t>  Göğüs, sırt, yan ağrısı</a:t>
            </a:r>
            <a:r>
              <a:rPr lang="tr-TR" dirty="0"/>
              <a:t>: Plevra tutulumu olduğunda solunumla değişen ağrı olur.  </a:t>
            </a:r>
            <a:r>
              <a:rPr lang="tr-TR" b="1" dirty="0"/>
              <a:t>Nefes darlığı: </a:t>
            </a:r>
            <a:r>
              <a:rPr lang="tr-TR" dirty="0"/>
              <a:t>Lezyonların yaygın olduğu ya da plevra sıvısının fazla olduğu durumlarda görülür.  </a:t>
            </a:r>
            <a:r>
              <a:rPr lang="tr-TR" b="1" dirty="0"/>
              <a:t>Ses kısıklığı:</a:t>
            </a:r>
            <a:r>
              <a:rPr lang="tr-TR" dirty="0"/>
              <a:t> </a:t>
            </a:r>
            <a:r>
              <a:rPr lang="tr-TR" dirty="0" err="1"/>
              <a:t>Larinks</a:t>
            </a:r>
            <a:r>
              <a:rPr lang="tr-TR" dirty="0"/>
              <a:t> tutulumunda görülür.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Yukarıda sayılan bulguların biri ya da bir kaçı bulunan kişilerde akciğer tüberkülozundan şüphelenmek gerekir. TB hastalarının bir kısmında semptom olmayabilir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29</a:t>
            </a:fld>
            <a:endParaRPr lang="tr-TR"/>
          </a:p>
        </p:txBody>
      </p:sp>
    </p:spTree>
    <p:extLst>
      <p:ext uri="{BB962C8B-B14F-4D97-AF65-F5344CB8AC3E}">
        <p14:creationId xmlns:p14="http://schemas.microsoft.com/office/powerpoint/2010/main" val="3644114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 Önceden TB hastalığı geçirip geçirmediği öğrenilir. TB hastalığı geçirmişse:</a:t>
            </a:r>
          </a:p>
          <a:p>
            <a:r>
              <a:rPr lang="tr-TR" sz="1200" b="0" i="0" u="none" strike="noStrike" kern="1200" baseline="0" dirty="0">
                <a:solidFill>
                  <a:schemeClr val="tx1"/>
                </a:solidFill>
                <a:latin typeface="+mn-lt"/>
                <a:ea typeface="+mn-ea"/>
                <a:cs typeface="+mn-cs"/>
              </a:rPr>
              <a:t>o Varsa kayıtları incelenir.</a:t>
            </a:r>
          </a:p>
          <a:p>
            <a:r>
              <a:rPr lang="tr-TR" sz="1200" b="0" i="0" u="none" strike="noStrike" kern="1200" baseline="0" dirty="0">
                <a:solidFill>
                  <a:schemeClr val="tx1"/>
                </a:solidFill>
                <a:latin typeface="+mn-lt"/>
                <a:ea typeface="+mn-ea"/>
                <a:cs typeface="+mn-cs"/>
              </a:rPr>
              <a:t>o TB hastalığı geçirmişse, tarihi, tanının nerede konulduğu, tedaviye nerede başlandığı ve başlangıçta balgamda basil olup olmadığı sorulur.</a:t>
            </a:r>
          </a:p>
          <a:p>
            <a:r>
              <a:rPr lang="tr-TR" sz="1200" b="0" i="0" u="none" strike="noStrike" kern="1200" baseline="0" dirty="0">
                <a:solidFill>
                  <a:schemeClr val="tx1"/>
                </a:solidFill>
                <a:latin typeface="+mn-lt"/>
                <a:ea typeface="+mn-ea"/>
                <a:cs typeface="+mn-cs"/>
              </a:rPr>
              <a:t>o Hastalığı döneminde kullandığı ilaçlar, süresi, idameye geçiş ayı sorulur.</a:t>
            </a:r>
          </a:p>
          <a:p>
            <a:r>
              <a:rPr lang="tr-TR" sz="1200" b="0" i="0" u="none" strike="noStrike" kern="1200" baseline="0" dirty="0">
                <a:solidFill>
                  <a:schemeClr val="tx1"/>
                </a:solidFill>
                <a:latin typeface="+mn-lt"/>
                <a:ea typeface="+mn-ea"/>
                <a:cs typeface="+mn-cs"/>
              </a:rPr>
              <a:t>o Tedavinin düzenliliği ile ilgili bilgi alınır, DGT uygulaması sorulur ve kayıtları incelenir.</a:t>
            </a:r>
          </a:p>
          <a:p>
            <a:r>
              <a:rPr lang="tr-TR" sz="1200" b="0" i="0" u="none" strike="noStrike" kern="1200" baseline="0" dirty="0">
                <a:solidFill>
                  <a:schemeClr val="tx1"/>
                </a:solidFill>
                <a:latin typeface="+mn-lt"/>
                <a:ea typeface="+mn-ea"/>
                <a:cs typeface="+mn-cs"/>
              </a:rPr>
              <a:t>o Tedavinin kaçıncı ayda sonlandırıldığı ve nerede sonlandırıldığı da öğrenilip yazılır.</a:t>
            </a:r>
          </a:p>
          <a:p>
            <a:r>
              <a:rPr lang="tr-TR" sz="1200" b="0" i="0" u="none" strike="noStrike" kern="1200" baseline="0" dirty="0">
                <a:solidFill>
                  <a:schemeClr val="tx1"/>
                </a:solidFill>
                <a:latin typeface="+mn-lt"/>
                <a:ea typeface="+mn-ea"/>
                <a:cs typeface="+mn-cs"/>
              </a:rPr>
              <a:t>• Kaynak olgu varlığı ve özellikleri sorgulanır. Hastanın yakınlarında ve temaslılarında TB hastalığı olup olmadığı, hastalık varsa ayrıntıları öğrenilir.</a:t>
            </a:r>
          </a:p>
          <a:p>
            <a:r>
              <a:rPr lang="tr-TR" sz="1200" b="0" i="0" u="none" strike="noStrike" kern="1200" baseline="0" dirty="0">
                <a:solidFill>
                  <a:schemeClr val="tx1"/>
                </a:solidFill>
                <a:latin typeface="+mn-lt"/>
                <a:ea typeface="+mn-ea"/>
                <a:cs typeface="+mn-cs"/>
              </a:rPr>
              <a:t>• Son yıllarda yaşadığı yerler öğrenilir. İlaç direnci yüksek yerde (özellikle eski Sovyetler Birliği ülkelerinde) bulunup bulunmadığı </a:t>
            </a:r>
            <a:r>
              <a:rPr lang="tr-TR" sz="1200" b="0" i="0" u="none" strike="noStrike" kern="1200" baseline="0" dirty="0" smtClean="0">
                <a:solidFill>
                  <a:schemeClr val="tx1"/>
                </a:solidFill>
                <a:latin typeface="+mn-lt"/>
                <a:ea typeface="+mn-ea"/>
                <a:cs typeface="+mn-cs"/>
              </a:rPr>
              <a:t>öğrenilir.</a:t>
            </a:r>
          </a:p>
          <a:p>
            <a:r>
              <a:rPr lang="tr-TR" sz="1200" b="0" i="0" u="none" strike="noStrike" kern="1200" baseline="0" dirty="0" smtClean="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Diğer sistemlerine ait semptomlar sorulur.</a:t>
            </a:r>
          </a:p>
          <a:p>
            <a:r>
              <a:rPr lang="tr-TR" sz="1200" b="0" i="0" u="none" strike="noStrike" kern="1200" baseline="0" dirty="0">
                <a:solidFill>
                  <a:schemeClr val="tx1"/>
                </a:solidFill>
                <a:latin typeface="+mn-lt"/>
                <a:ea typeface="+mn-ea"/>
                <a:cs typeface="+mn-cs"/>
              </a:rPr>
              <a:t>• Ek hastalıkları ve düzenli kullandığı ilaçlar öğrenilir.</a:t>
            </a:r>
            <a:endParaRPr lang="tr-TR" dirty="0"/>
          </a:p>
        </p:txBody>
      </p:sp>
      <p:sp>
        <p:nvSpPr>
          <p:cNvPr id="4" name="Slayt Numarası Yer Tutucusu 3"/>
          <p:cNvSpPr>
            <a:spLocks noGrp="1"/>
          </p:cNvSpPr>
          <p:nvPr>
            <p:ph type="sldNum" sz="quarter" idx="10"/>
          </p:nvPr>
        </p:nvSpPr>
        <p:spPr/>
        <p:txBody>
          <a:bodyPr/>
          <a:lstStyle/>
          <a:p>
            <a:fld id="{E758E63F-5FE4-4DDB-ACED-BD594F85DE8E}" type="slidenum">
              <a:rPr lang="tr-TR" smtClean="0"/>
              <a:t>30</a:t>
            </a:fld>
            <a:endParaRPr lang="tr-TR"/>
          </a:p>
        </p:txBody>
      </p:sp>
    </p:spTree>
    <p:extLst>
      <p:ext uri="{BB962C8B-B14F-4D97-AF65-F5344CB8AC3E}">
        <p14:creationId xmlns:p14="http://schemas.microsoft.com/office/powerpoint/2010/main" val="4083069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 hastanın değerlendirilmesinde fizik muayene ihmal edilmemelidir.  Fizik muayene, TB hastalığının ayırıcı tanısı açısından da gereklidir. </a:t>
            </a:r>
          </a:p>
          <a:p>
            <a:r>
              <a:rPr lang="tr-TR" dirty="0"/>
              <a:t>TB tedavisini etkileyebilecek diğer sağlık sorunlarını saptamada ve hastanın genel durumunu değerlendirmede de fizik muayene yardımcı olur. </a:t>
            </a:r>
          </a:p>
          <a:p>
            <a:r>
              <a:rPr lang="tr-TR" dirty="0"/>
              <a:t>Akciğer tüberkülozunda genellikle fizik bulgu azdır. Seyrek olarak lokalize </a:t>
            </a:r>
            <a:r>
              <a:rPr lang="tr-TR" dirty="0" err="1"/>
              <a:t>raller</a:t>
            </a:r>
            <a:r>
              <a:rPr lang="tr-TR" dirty="0"/>
              <a:t> ve öksürük sonrası </a:t>
            </a:r>
            <a:r>
              <a:rPr lang="tr-TR" dirty="0" err="1"/>
              <a:t>raller</a:t>
            </a:r>
            <a:r>
              <a:rPr lang="tr-TR" dirty="0"/>
              <a:t> olabilir. </a:t>
            </a:r>
          </a:p>
          <a:p>
            <a:r>
              <a:rPr lang="tr-TR" dirty="0"/>
              <a:t>Konsolidasyon varlığında </a:t>
            </a:r>
            <a:r>
              <a:rPr lang="tr-TR" dirty="0" err="1"/>
              <a:t>bronşiyal</a:t>
            </a:r>
            <a:r>
              <a:rPr lang="tr-TR" dirty="0"/>
              <a:t> sesler duyulabilir.  Plevra sıvısı ya da plevra kalınlaşması bulguları olabilir.</a:t>
            </a:r>
          </a:p>
          <a:p>
            <a:r>
              <a:rPr lang="tr-TR" dirty="0"/>
              <a:t>Hastaların yarıdan çoğunda </a:t>
            </a:r>
            <a:r>
              <a:rPr lang="tr-TR" dirty="0" err="1"/>
              <a:t>subfebril</a:t>
            </a:r>
            <a:r>
              <a:rPr lang="tr-TR" dirty="0"/>
              <a:t> ateş saptanır.  İlerlemiş hastalıkta genel durum bozukluğu, kaşeksi ve </a:t>
            </a:r>
            <a:r>
              <a:rPr lang="tr-TR" dirty="0" err="1"/>
              <a:t>dispne</a:t>
            </a:r>
            <a:r>
              <a:rPr lang="tr-TR" dirty="0"/>
              <a:t> görülebilir. </a:t>
            </a:r>
          </a:p>
          <a:p>
            <a:r>
              <a:rPr lang="tr-TR" dirty="0" err="1"/>
              <a:t>Hepatomegali</a:t>
            </a:r>
            <a:r>
              <a:rPr lang="tr-TR" dirty="0"/>
              <a:t>, </a:t>
            </a:r>
            <a:r>
              <a:rPr lang="tr-TR" dirty="0" err="1"/>
              <a:t>splenomegali</a:t>
            </a:r>
            <a:r>
              <a:rPr lang="tr-TR" dirty="0"/>
              <a:t>, erişkin tip tüberkülozda nadirdir. Uzun sürmüş hastalıkta çomak parmak olabilir. </a:t>
            </a:r>
          </a:p>
          <a:p>
            <a:r>
              <a:rPr lang="tr-TR" dirty="0"/>
              <a:t>Akciğer dışı organ tüberkülozlarında ilgili organ tutulumuna ait bulgular saptanır.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10"/>
          </p:nvPr>
        </p:nvSpPr>
        <p:spPr/>
        <p:txBody>
          <a:bodyPr/>
          <a:lstStyle/>
          <a:p>
            <a:fld id="{E758E63F-5FE4-4DDB-ACED-BD594F85DE8E}" type="slidenum">
              <a:rPr lang="tr-TR" smtClean="0"/>
              <a:t>31</a:t>
            </a:fld>
            <a:endParaRPr lang="tr-TR"/>
          </a:p>
        </p:txBody>
      </p:sp>
    </p:spTree>
    <p:extLst>
      <p:ext uri="{BB962C8B-B14F-4D97-AF65-F5344CB8AC3E}">
        <p14:creationId xmlns:p14="http://schemas.microsoft.com/office/powerpoint/2010/main" val="408306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Akciğer radyolojisinde, lezyonlar tüberkülozu düşündürebilir; fakat tüberkülozda görülen lezyonlar başka bir çok hastalıkta da vardır. Akciğer filmlerinin, aktif TB tanısında duyarlılığı %70-80’dir. Özgüllük (</a:t>
            </a:r>
            <a:r>
              <a:rPr lang="tr-TR" dirty="0" err="1" smtClean="0"/>
              <a:t>spesifisite</a:t>
            </a:r>
            <a:r>
              <a:rPr lang="tr-TR" dirty="0" smtClean="0"/>
              <a:t>) ise nispeten daha azdır, %60-70’tir. Akciğer filminin değerlendirilmesinde en önemli sorunlardan birisi, okuyucular arasındaki farklı değerlendirmelerdir.</a:t>
            </a:r>
          </a:p>
          <a:p>
            <a:r>
              <a:rPr lang="tr-TR" dirty="0" smtClean="0"/>
              <a:t>Akciğer </a:t>
            </a:r>
            <a:r>
              <a:rPr lang="tr-TR" dirty="0"/>
              <a:t>tüberkülozunda hemen daima radyolojik bulgu vardır. Nadiren </a:t>
            </a:r>
            <a:r>
              <a:rPr lang="tr-TR" dirty="0" err="1"/>
              <a:t>endobronşiyal</a:t>
            </a:r>
            <a:r>
              <a:rPr lang="tr-TR" dirty="0"/>
              <a:t> tüberkülozda ya da bağışıklığı baskılanmış (HIV pozitifliği gibi) hastalarda görülen tüberkülozda film normal olabilir. </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32</a:t>
            </a:fld>
            <a:endParaRPr lang="tr-TR"/>
          </a:p>
        </p:txBody>
      </p:sp>
    </p:spTree>
    <p:extLst>
      <p:ext uri="{BB962C8B-B14F-4D97-AF65-F5344CB8AC3E}">
        <p14:creationId xmlns:p14="http://schemas.microsoft.com/office/powerpoint/2010/main" val="226979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1960’larda başlayan hastaların kayda alınması, aylık verilerin toplanarak yıllık hale dönüştürülmesi</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a:t>
            </a:fld>
            <a:endParaRPr lang="tr-TR"/>
          </a:p>
        </p:txBody>
      </p:sp>
    </p:spTree>
    <p:extLst>
      <p:ext uri="{BB962C8B-B14F-4D97-AF65-F5344CB8AC3E}">
        <p14:creationId xmlns:p14="http://schemas.microsoft.com/office/powerpoint/2010/main" val="1737611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33</a:t>
            </a:fld>
            <a:endParaRPr lang="tr-TR"/>
          </a:p>
        </p:txBody>
      </p:sp>
    </p:spTree>
    <p:extLst>
      <p:ext uri="{BB962C8B-B14F-4D97-AF65-F5344CB8AC3E}">
        <p14:creationId xmlns:p14="http://schemas.microsoft.com/office/powerpoint/2010/main" val="194575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34</a:t>
            </a:fld>
            <a:endParaRPr lang="tr-TR"/>
          </a:p>
        </p:txBody>
      </p:sp>
    </p:spTree>
    <p:extLst>
      <p:ext uri="{BB962C8B-B14F-4D97-AF65-F5344CB8AC3E}">
        <p14:creationId xmlns:p14="http://schemas.microsoft.com/office/powerpoint/2010/main" val="118871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Bilgisayarlı tomografi (BT) ile akciğer </a:t>
            </a:r>
            <a:r>
              <a:rPr lang="tr-TR" dirty="0" err="1"/>
              <a:t>parankimindeki</a:t>
            </a:r>
            <a:r>
              <a:rPr lang="tr-TR" dirty="0"/>
              <a:t> sınırlı </a:t>
            </a:r>
            <a:r>
              <a:rPr lang="tr-TR" dirty="0" err="1"/>
              <a:t>infiltrasyonlar</a:t>
            </a:r>
            <a:r>
              <a:rPr lang="tr-TR" dirty="0"/>
              <a:t> ve buzlu camlar, </a:t>
            </a:r>
            <a:r>
              <a:rPr lang="tr-TR" dirty="0" err="1"/>
              <a:t>kaviteler</a:t>
            </a:r>
            <a:r>
              <a:rPr lang="tr-TR" dirty="0"/>
              <a:t>, </a:t>
            </a:r>
            <a:r>
              <a:rPr lang="tr-TR" dirty="0" err="1"/>
              <a:t>mediasten</a:t>
            </a:r>
            <a:r>
              <a:rPr lang="tr-TR" dirty="0"/>
              <a:t> ve </a:t>
            </a:r>
            <a:r>
              <a:rPr lang="tr-TR" dirty="0" err="1"/>
              <a:t>hilus</a:t>
            </a:r>
            <a:r>
              <a:rPr lang="tr-TR" dirty="0"/>
              <a:t> yapıları, plevraya komşu yapılar daha iyi görülebilir. </a:t>
            </a:r>
          </a:p>
          <a:p>
            <a:r>
              <a:rPr lang="tr-TR" dirty="0"/>
              <a:t>Tüberkülozun aktif olup olmadığı daha yüksek bir duyarlılıkla söylenebilir; özellikle </a:t>
            </a:r>
            <a:r>
              <a:rPr lang="tr-TR" dirty="0" err="1"/>
              <a:t>kavite</a:t>
            </a:r>
            <a:r>
              <a:rPr lang="tr-TR" dirty="0"/>
              <a:t>, sınırları net olmayan nodüller, konsolidasyon ve tomurcuklu ağaç görünümleri aktif hastalıkla uyumlu bulunmuştur. </a:t>
            </a:r>
          </a:p>
          <a:p>
            <a:r>
              <a:rPr lang="tr-TR" dirty="0"/>
              <a:t>Akciğer TB için tanıda değerli kabul edilen tomurcuklu ağaç görünümü, bir dizi hastalıkta görülebilir: </a:t>
            </a:r>
          </a:p>
          <a:p>
            <a:r>
              <a:rPr lang="tr-TR" dirty="0"/>
              <a:t>TB, TDM hastalıkları, </a:t>
            </a:r>
            <a:r>
              <a:rPr lang="tr-TR" dirty="0" err="1"/>
              <a:t>viral</a:t>
            </a:r>
            <a:r>
              <a:rPr lang="tr-TR" dirty="0"/>
              <a:t> ve </a:t>
            </a:r>
            <a:r>
              <a:rPr lang="tr-TR" dirty="0" err="1"/>
              <a:t>fungal</a:t>
            </a:r>
            <a:r>
              <a:rPr lang="tr-TR" dirty="0"/>
              <a:t> </a:t>
            </a:r>
            <a:r>
              <a:rPr lang="tr-TR" dirty="0" err="1"/>
              <a:t>pnömoniler</a:t>
            </a:r>
            <a:r>
              <a:rPr lang="tr-TR" dirty="0"/>
              <a:t>, </a:t>
            </a:r>
            <a:r>
              <a:rPr lang="tr-TR" dirty="0" err="1"/>
              <a:t>kistik</a:t>
            </a:r>
            <a:r>
              <a:rPr lang="tr-TR" dirty="0"/>
              <a:t> </a:t>
            </a:r>
            <a:r>
              <a:rPr lang="tr-TR" dirty="0" err="1"/>
              <a:t>fibroz</a:t>
            </a:r>
            <a:r>
              <a:rPr lang="tr-TR" dirty="0"/>
              <a:t>, </a:t>
            </a:r>
            <a:r>
              <a:rPr lang="tr-TR" dirty="0" err="1"/>
              <a:t>romatoid</a:t>
            </a:r>
            <a:r>
              <a:rPr lang="tr-TR" dirty="0"/>
              <a:t> </a:t>
            </a:r>
            <a:r>
              <a:rPr lang="tr-TR" dirty="0" err="1"/>
              <a:t>artrit</a:t>
            </a:r>
            <a:r>
              <a:rPr lang="tr-TR" dirty="0"/>
              <a:t>, </a:t>
            </a:r>
            <a:r>
              <a:rPr lang="tr-TR" dirty="0" err="1"/>
              <a:t>Sjögren</a:t>
            </a:r>
            <a:r>
              <a:rPr lang="tr-TR" dirty="0"/>
              <a:t> sendromu, </a:t>
            </a:r>
            <a:r>
              <a:rPr lang="tr-TR" dirty="0" err="1"/>
              <a:t>bronşiolitler</a:t>
            </a:r>
            <a:r>
              <a:rPr lang="tr-TR" dirty="0"/>
              <a:t>, </a:t>
            </a:r>
            <a:r>
              <a:rPr lang="tr-TR" dirty="0" err="1"/>
              <a:t>bronkoalveolar</a:t>
            </a:r>
            <a:r>
              <a:rPr lang="tr-TR" dirty="0"/>
              <a:t> </a:t>
            </a:r>
            <a:r>
              <a:rPr lang="tr-TR" dirty="0" err="1"/>
              <a:t>karsinoma</a:t>
            </a:r>
            <a:r>
              <a:rPr lang="tr-TR" dirty="0"/>
              <a:t>, metastazlar, </a:t>
            </a:r>
            <a:r>
              <a:rPr lang="tr-TR" dirty="0" err="1"/>
              <a:t>primer</a:t>
            </a:r>
            <a:r>
              <a:rPr lang="tr-TR" dirty="0"/>
              <a:t> akciğer </a:t>
            </a:r>
            <a:r>
              <a:rPr lang="tr-TR" dirty="0" err="1"/>
              <a:t>lenfoması</a:t>
            </a:r>
            <a:r>
              <a:rPr lang="tr-TR" dirty="0"/>
              <a:t> ve kronik </a:t>
            </a:r>
            <a:r>
              <a:rPr lang="tr-TR" dirty="0" err="1"/>
              <a:t>lenfositik</a:t>
            </a:r>
            <a:r>
              <a:rPr lang="tr-TR" dirty="0"/>
              <a:t> lösemi.</a:t>
            </a:r>
          </a:p>
        </p:txBody>
      </p:sp>
      <p:sp>
        <p:nvSpPr>
          <p:cNvPr id="4" name="Slayt Numarası Yer Tutucusu 3"/>
          <p:cNvSpPr>
            <a:spLocks noGrp="1"/>
          </p:cNvSpPr>
          <p:nvPr>
            <p:ph type="sldNum" sz="quarter" idx="10"/>
          </p:nvPr>
        </p:nvSpPr>
        <p:spPr/>
        <p:txBody>
          <a:bodyPr/>
          <a:lstStyle/>
          <a:p>
            <a:fld id="{E758E63F-5FE4-4DDB-ACED-BD594F85DE8E}" type="slidenum">
              <a:rPr lang="tr-TR" smtClean="0"/>
              <a:t>35</a:t>
            </a:fld>
            <a:endParaRPr lang="tr-TR"/>
          </a:p>
        </p:txBody>
      </p:sp>
    </p:spTree>
    <p:extLst>
      <p:ext uri="{BB962C8B-B14F-4D97-AF65-F5344CB8AC3E}">
        <p14:creationId xmlns:p14="http://schemas.microsoft.com/office/powerpoint/2010/main" val="3155532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TB semptomları olan bir hastada akciğer filmi ile üst akciğer alanlarında </a:t>
            </a:r>
            <a:r>
              <a:rPr lang="tr-TR" dirty="0" err="1"/>
              <a:t>fibronodüler</a:t>
            </a:r>
            <a:r>
              <a:rPr lang="tr-TR" dirty="0"/>
              <a:t> </a:t>
            </a:r>
            <a:r>
              <a:rPr lang="tr-TR" dirty="0" err="1"/>
              <a:t>infiltrasyon</a:t>
            </a:r>
            <a:r>
              <a:rPr lang="tr-TR" dirty="0"/>
              <a:t> varsa, </a:t>
            </a:r>
            <a:r>
              <a:rPr lang="tr-TR" dirty="0" err="1"/>
              <a:t>kavite</a:t>
            </a:r>
            <a:r>
              <a:rPr lang="tr-TR" dirty="0"/>
              <a:t> olmasa bile, BT istemek yerine balgam tetkikleri istemek daha doğru bir yaklaşım olacaktır. </a:t>
            </a:r>
          </a:p>
          <a:p>
            <a:r>
              <a:rPr lang="tr-TR" dirty="0"/>
              <a:t>Tedavi takibinde radyolojik iyileşme genellikle yavaştır, aylarca sürer. Radyoloji, TB tedavisinin sonlandırılmasında bir kriter olarak kullanılmamalıdır.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36</a:t>
            </a:fld>
            <a:endParaRPr lang="tr-TR"/>
          </a:p>
        </p:txBody>
      </p:sp>
    </p:spTree>
    <p:extLst>
      <p:ext uri="{BB962C8B-B14F-4D97-AF65-F5344CB8AC3E}">
        <p14:creationId xmlns:p14="http://schemas.microsoft.com/office/powerpoint/2010/main" val="3302539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Paradoks reaksiyon: </a:t>
            </a:r>
            <a:r>
              <a:rPr lang="tr-TR" dirty="0"/>
              <a:t>İlaçlarını düzenli kullanırken ve tedavi başarılı sürerken, bazen radyolojik kötüleşme, plevra sıvısı gibi yeni bulgular ortaya çıkabilir; ayırıcı tanı ile diğer hastalıkların dışlandığı durum paradoks reaksiyon olarak değerlendirilir. Özellikle HIV ve TB olan hastalarda, tedavi ile bağışıklık yanıtı düzelince daha önce olmayan bazı reaksiyonlar olabilir. HIV pozitif kişilerde ortaya çıkan bu tabloya </a:t>
            </a:r>
            <a:r>
              <a:rPr lang="tr-TR" dirty="0" err="1"/>
              <a:t>İngilizce’de</a:t>
            </a:r>
            <a:r>
              <a:rPr lang="tr-TR" dirty="0"/>
              <a:t> IRIS (</a:t>
            </a:r>
            <a:r>
              <a:rPr lang="tr-TR" dirty="0" err="1"/>
              <a:t>immun</a:t>
            </a:r>
            <a:r>
              <a:rPr lang="tr-TR" dirty="0"/>
              <a:t> </a:t>
            </a:r>
            <a:r>
              <a:rPr lang="tr-TR" dirty="0" err="1"/>
              <a:t>reconstitution</a:t>
            </a:r>
            <a:r>
              <a:rPr lang="tr-TR" dirty="0"/>
              <a:t> </a:t>
            </a:r>
            <a:r>
              <a:rPr lang="tr-TR" dirty="0" err="1"/>
              <a:t>inflammatory</a:t>
            </a:r>
            <a:r>
              <a:rPr lang="tr-TR" dirty="0"/>
              <a:t> </a:t>
            </a:r>
            <a:r>
              <a:rPr lang="tr-TR" dirty="0" err="1"/>
              <a:t>syndrome</a:t>
            </a:r>
            <a:r>
              <a:rPr lang="tr-TR" dirty="0"/>
              <a:t>) denilir, </a:t>
            </a:r>
            <a:r>
              <a:rPr lang="tr-TR" dirty="0" err="1"/>
              <a:t>Türkçe’de</a:t>
            </a:r>
            <a:r>
              <a:rPr lang="tr-TR" dirty="0"/>
              <a:t> bağışıklığın geri gelmesine bağlı </a:t>
            </a:r>
            <a:r>
              <a:rPr lang="tr-TR" dirty="0" err="1"/>
              <a:t>enflamatuvar</a:t>
            </a:r>
            <a:r>
              <a:rPr lang="tr-TR" dirty="0"/>
              <a:t> sendrom olarak ifade edilebilir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37</a:t>
            </a:fld>
            <a:endParaRPr lang="tr-TR"/>
          </a:p>
        </p:txBody>
      </p:sp>
    </p:spTree>
    <p:extLst>
      <p:ext uri="{BB962C8B-B14F-4D97-AF65-F5344CB8AC3E}">
        <p14:creationId xmlns:p14="http://schemas.microsoft.com/office/powerpoint/2010/main" val="1751190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Tüberküloz bir enfeksiyon hastalığıdır. Tüberkülozun tanısı </a:t>
            </a:r>
            <a:r>
              <a:rPr lang="tr-TR" dirty="0" smtClean="0"/>
              <a:t>bakteriyolojiktir.</a:t>
            </a:r>
            <a:r>
              <a:rPr lang="tr-TR" baseline="0" dirty="0" smtClean="0"/>
              <a:t> </a:t>
            </a:r>
            <a:r>
              <a:rPr lang="tr-TR" dirty="0" smtClean="0"/>
              <a:t>Akciğer</a:t>
            </a:r>
            <a:r>
              <a:rPr lang="tr-TR" dirty="0"/>
              <a:t>, plevra, </a:t>
            </a:r>
            <a:r>
              <a:rPr lang="tr-TR" dirty="0" err="1"/>
              <a:t>larinks</a:t>
            </a:r>
            <a:r>
              <a:rPr lang="tr-TR" dirty="0"/>
              <a:t>, ve </a:t>
            </a:r>
            <a:r>
              <a:rPr lang="tr-TR" dirty="0" err="1"/>
              <a:t>miliyer</a:t>
            </a:r>
            <a:r>
              <a:rPr lang="tr-TR" dirty="0"/>
              <a:t> TB kuşkulu hastalardan usulüne uygun üç balgam örneği alınır. </a:t>
            </a:r>
            <a:r>
              <a:rPr lang="tr-TR" dirty="0" smtClean="0"/>
              <a:t>Balgam </a:t>
            </a:r>
            <a:r>
              <a:rPr lang="tr-TR" dirty="0"/>
              <a:t>çıkaramayan hastalarda </a:t>
            </a:r>
            <a:r>
              <a:rPr lang="tr-TR" dirty="0" err="1"/>
              <a:t>indükte</a:t>
            </a:r>
            <a:r>
              <a:rPr lang="tr-TR" dirty="0"/>
              <a:t> balgam ya da açlık mide suyu üçer kez alınması önerilir ve incelenir. Bu yolla da örnek alınamazsa </a:t>
            </a:r>
            <a:r>
              <a:rPr lang="tr-TR" dirty="0" err="1"/>
              <a:t>bronkoskopik</a:t>
            </a:r>
            <a:r>
              <a:rPr lang="tr-TR" dirty="0"/>
              <a:t> lavaj sıvısı bu amaçla kullanılabilir. </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38</a:t>
            </a:fld>
            <a:endParaRPr lang="tr-TR"/>
          </a:p>
        </p:txBody>
      </p:sp>
    </p:spTree>
    <p:extLst>
      <p:ext uri="{BB962C8B-B14F-4D97-AF65-F5344CB8AC3E}">
        <p14:creationId xmlns:p14="http://schemas.microsoft.com/office/powerpoint/2010/main" val="141691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Gece boyunca bronşlarda biriken balgamda basil daha iyi gösterildiğinden, ideali, üç gün sabah kalkar kalkmaz çıkarılan ilk balgamın incelenmesidir. </a:t>
            </a:r>
          </a:p>
          <a:p>
            <a:r>
              <a:rPr lang="tr-TR" dirty="0"/>
              <a:t>Bu mümkün değilse, hastanın ilk gün iki kez anlık birer saat ara ile balgamı alınır, üçüncü örnek olarak ertesi sabah ilk çıkan balgamı getirmesi istenir. </a:t>
            </a:r>
          </a:p>
          <a:p>
            <a:r>
              <a:rPr lang="tr-TR" dirty="0"/>
              <a:t>Başka bir yöntem de, ilk gün anlık, ikinci gün sabah balgamı ve yine ikinci gün sabah gelince de üçüncü balgamı anlık almaktır. </a:t>
            </a:r>
          </a:p>
          <a:p>
            <a:r>
              <a:rPr lang="tr-TR" dirty="0"/>
              <a:t>Hasta </a:t>
            </a:r>
            <a:r>
              <a:rPr lang="tr-TR" dirty="0" err="1"/>
              <a:t>hergün</a:t>
            </a:r>
            <a:r>
              <a:rPr lang="tr-TR" dirty="0"/>
              <a:t> gelemiyorsa, iki sabah balgamını buzdolabında bekletip, üçüncü günkü sabah balgamı ile birlikte getirebilir.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39</a:t>
            </a:fld>
            <a:endParaRPr lang="tr-TR"/>
          </a:p>
        </p:txBody>
      </p:sp>
    </p:spTree>
    <p:extLst>
      <p:ext uri="{BB962C8B-B14F-4D97-AF65-F5344CB8AC3E}">
        <p14:creationId xmlns:p14="http://schemas.microsoft.com/office/powerpoint/2010/main" val="1608858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Materyalin kalan kısmı kültür için ilgili bir laboratuvara gönderilmelidir. Hasta örneklerinin hem katı hem de sıvı </a:t>
            </a:r>
            <a:r>
              <a:rPr lang="tr-TR" sz="1200" b="0" i="0" u="none" strike="noStrike" kern="1200" baseline="0" dirty="0" err="1">
                <a:solidFill>
                  <a:schemeClr val="tx1"/>
                </a:solidFill>
                <a:latin typeface="+mn-lt"/>
                <a:ea typeface="+mn-ea"/>
                <a:cs typeface="+mn-cs"/>
              </a:rPr>
              <a:t>besiyerine</a:t>
            </a:r>
            <a:r>
              <a:rPr lang="tr-TR" sz="1200" b="0" i="0" u="none" strike="noStrike" kern="1200" baseline="0" dirty="0">
                <a:solidFill>
                  <a:schemeClr val="tx1"/>
                </a:solidFill>
                <a:latin typeface="+mn-lt"/>
                <a:ea typeface="+mn-ea"/>
                <a:cs typeface="+mn-cs"/>
              </a:rPr>
              <a:t> ekilmesi önerilmektedir. Sıvı </a:t>
            </a:r>
            <a:r>
              <a:rPr lang="tr-TR" sz="1200" b="0" i="0" u="none" strike="noStrike" kern="1200" baseline="0" dirty="0" err="1">
                <a:solidFill>
                  <a:schemeClr val="tx1"/>
                </a:solidFill>
                <a:latin typeface="+mn-lt"/>
                <a:ea typeface="+mn-ea"/>
                <a:cs typeface="+mn-cs"/>
              </a:rPr>
              <a:t>besiyerlerinde</a:t>
            </a:r>
            <a:r>
              <a:rPr lang="tr-TR" sz="1200" b="0" i="0" u="none" strike="noStrike" kern="1200" baseline="0" dirty="0">
                <a:solidFill>
                  <a:schemeClr val="tx1"/>
                </a:solidFill>
                <a:latin typeface="+mn-lt"/>
                <a:ea typeface="+mn-ea"/>
                <a:cs typeface="+mn-cs"/>
              </a:rPr>
              <a:t> üreme hızı ve </a:t>
            </a:r>
            <a:r>
              <a:rPr lang="nb-NO" sz="1200" b="0" i="0" u="none" strike="noStrike" kern="1200" baseline="0" dirty="0">
                <a:solidFill>
                  <a:schemeClr val="tx1"/>
                </a:solidFill>
                <a:latin typeface="+mn-lt"/>
                <a:ea typeface="+mn-ea"/>
                <a:cs typeface="+mn-cs"/>
              </a:rPr>
              <a:t>üreme oranı genellikle daha yüksektir.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42</a:t>
            </a:fld>
            <a:endParaRPr lang="tr-TR"/>
          </a:p>
        </p:txBody>
      </p:sp>
    </p:spTree>
    <p:extLst>
      <p:ext uri="{BB962C8B-B14F-4D97-AF65-F5344CB8AC3E}">
        <p14:creationId xmlns:p14="http://schemas.microsoft.com/office/powerpoint/2010/main" val="4288752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Radyolojik bulguları ile tüberkülozdan şüphelenilen hastanın üç balgam yayması da menfi ise, geniş spektrumlu (</a:t>
            </a:r>
            <a:r>
              <a:rPr lang="tr-TR" dirty="0" err="1"/>
              <a:t>kinolon</a:t>
            </a:r>
            <a:r>
              <a:rPr lang="tr-TR" dirty="0"/>
              <a:t> içermeyen) bir antibiyotik tedavisi verilir, bu tedavi ile iyileşmezse tanı için ayırıcı tanı olanakları olan en yakın bir merkeze sevk edilir ve tanı orada konulur. </a:t>
            </a:r>
          </a:p>
          <a:p>
            <a:r>
              <a:rPr lang="tr-TR" dirty="0" err="1"/>
              <a:t>Kinolon</a:t>
            </a:r>
            <a:r>
              <a:rPr lang="tr-TR" dirty="0"/>
              <a:t> kullanmış hastalarda TB tanısı gecikmektedir. Yayma negatif akciğer TB tedavisine başlarken en az 3 balgam örneği kültür için </a:t>
            </a:r>
            <a:r>
              <a:rPr lang="tr-TR" dirty="0" err="1"/>
              <a:t>besiyerine</a:t>
            </a:r>
            <a:r>
              <a:rPr lang="tr-TR" dirty="0"/>
              <a:t> ekilmiş olmalıdır. </a:t>
            </a:r>
          </a:p>
          <a:p>
            <a:r>
              <a:rPr lang="tr-TR" dirty="0"/>
              <a:t>Yayma negatif iken kültür pozitif bulunan olgular da yayma negatif TB olarak tanımlanır</a:t>
            </a:r>
            <a:endParaRPr lang="tr-TR" b="1"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43</a:t>
            </a:fld>
            <a:endParaRPr lang="tr-TR"/>
          </a:p>
        </p:txBody>
      </p:sp>
    </p:spTree>
    <p:extLst>
      <p:ext uri="{BB962C8B-B14F-4D97-AF65-F5344CB8AC3E}">
        <p14:creationId xmlns:p14="http://schemas.microsoft.com/office/powerpoint/2010/main" val="1741897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TDT ve İGST, erişkinlerdeki aktif TB tanısında önerilmez. </a:t>
            </a:r>
          </a:p>
          <a:p>
            <a:r>
              <a:rPr lang="tr-TR" dirty="0"/>
              <a:t>Bu testler, hem </a:t>
            </a:r>
            <a:r>
              <a:rPr lang="tr-TR" dirty="0" err="1"/>
              <a:t>latent</a:t>
            </a:r>
            <a:r>
              <a:rPr lang="tr-TR" dirty="0"/>
              <a:t> TB enfeksiyonunda hem de TB hastalığında pozitiftir. Bu nedenle hastalık tanısındaki değeri sınırlıdır. </a:t>
            </a:r>
          </a:p>
          <a:p>
            <a:r>
              <a:rPr lang="tr-TR" dirty="0"/>
              <a:t>Negatif İGST sonucu, aktif TB hastalığını dışlatmaz. </a:t>
            </a:r>
          </a:p>
          <a:p>
            <a:r>
              <a:rPr lang="tr-TR" dirty="0"/>
              <a:t>Bu testler, TB basiline bağlı geç tip aşırı duyarlılık sonucu pozitif olur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44</a:t>
            </a:fld>
            <a:endParaRPr lang="tr-TR"/>
          </a:p>
        </p:txBody>
      </p:sp>
    </p:spTree>
    <p:extLst>
      <p:ext uri="{BB962C8B-B14F-4D97-AF65-F5344CB8AC3E}">
        <p14:creationId xmlns:p14="http://schemas.microsoft.com/office/powerpoint/2010/main" val="423253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2005 yılından itibaren hasta verilerinin bireysel olarak toplanması sistemine geçişle önemli bir</a:t>
            </a:r>
          </a:p>
          <a:p>
            <a:r>
              <a:rPr lang="tr-TR" sz="1200" b="0" i="0" u="none" strike="noStrike" kern="1200" baseline="0" dirty="0">
                <a:solidFill>
                  <a:schemeClr val="tx1"/>
                </a:solidFill>
                <a:latin typeface="+mn-lt"/>
                <a:ea typeface="+mn-ea"/>
                <a:cs typeface="+mn-cs"/>
              </a:rPr>
              <a:t>nitelik sıçraması göstermiştir</a:t>
            </a:r>
            <a:endParaRPr lang="tr-TR"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6</a:t>
            </a:fld>
            <a:endParaRPr lang="tr-TR"/>
          </a:p>
        </p:txBody>
      </p:sp>
    </p:spTree>
    <p:extLst>
      <p:ext uri="{BB962C8B-B14F-4D97-AF65-F5344CB8AC3E}">
        <p14:creationId xmlns:p14="http://schemas.microsoft.com/office/powerpoint/2010/main" val="1435182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dirty="0"/>
              <a:t>Moleküler yöntemlerdeki gelişmeler, tüberküloz tanısında önemli bir sıçramaya yol açmıştır. TB tanısında, </a:t>
            </a:r>
            <a:r>
              <a:rPr lang="tr-TR" dirty="0" err="1"/>
              <a:t>mikobakterilerde</a:t>
            </a:r>
            <a:r>
              <a:rPr lang="tr-TR" dirty="0"/>
              <a:t> tür belirlemede, ilaç direncinin saptanmasında ve TB moleküler epidemiyolojisinde kullanılmaktadır</a:t>
            </a:r>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*Akciğer dışı TB tanısında, plevra, beyin omurilik, asit ve eklem sıvılarında alınan örneklerde hücre sayımları ve biyokimyasal testler yapılmalıdır. Bu örneklerde </a:t>
            </a:r>
            <a:r>
              <a:rPr lang="tr-TR" sz="1200" b="0" i="0" u="none" strike="noStrike" kern="1200" baseline="0" dirty="0" err="1">
                <a:solidFill>
                  <a:schemeClr val="tx1"/>
                </a:solidFill>
                <a:latin typeface="+mn-lt"/>
                <a:ea typeface="+mn-ea"/>
                <a:cs typeface="+mn-cs"/>
              </a:rPr>
              <a:t>adenozin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deaminaz</a:t>
            </a:r>
            <a:r>
              <a:rPr lang="tr-TR" sz="1200" b="0" i="0" u="none" strike="noStrike" kern="1200" baseline="0" dirty="0">
                <a:solidFill>
                  <a:schemeClr val="tx1"/>
                </a:solidFill>
                <a:latin typeface="+mn-lt"/>
                <a:ea typeface="+mn-ea"/>
                <a:cs typeface="+mn-cs"/>
              </a:rPr>
              <a:t> (ADA) ölçümünün yapılmasına da gerek vardır.</a:t>
            </a:r>
          </a:p>
          <a:p>
            <a:r>
              <a:rPr lang="tr-TR" dirty="0"/>
              <a:t>**</a:t>
            </a:r>
            <a:r>
              <a:rPr lang="tr-TR" sz="1200" b="0" i="0" u="none" strike="noStrike" kern="1200" baseline="0" dirty="0">
                <a:solidFill>
                  <a:schemeClr val="tx1"/>
                </a:solidFill>
                <a:latin typeface="+mn-lt"/>
                <a:ea typeface="+mn-ea"/>
                <a:cs typeface="+mn-cs"/>
              </a:rPr>
              <a:t>Tüberküloz tanısında değişik dokulardan örnek alınabilir. Herhangi bir dokudan alınan biyopsi materyalinde </a:t>
            </a:r>
            <a:r>
              <a:rPr lang="tr-TR" sz="1200" b="0" i="0" u="none" strike="noStrike" kern="1200" baseline="0" dirty="0" err="1">
                <a:solidFill>
                  <a:schemeClr val="tx1"/>
                </a:solidFill>
                <a:latin typeface="+mn-lt"/>
                <a:ea typeface="+mn-ea"/>
                <a:cs typeface="+mn-cs"/>
              </a:rPr>
              <a:t>granülomatöz</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inflamasyon</a:t>
            </a:r>
            <a:r>
              <a:rPr lang="tr-TR" sz="1200" b="0" i="0" u="none" strike="noStrike" kern="1200" baseline="0" dirty="0">
                <a:solidFill>
                  <a:schemeClr val="tx1"/>
                </a:solidFill>
                <a:latin typeface="+mn-lt"/>
                <a:ea typeface="+mn-ea"/>
                <a:cs typeface="+mn-cs"/>
              </a:rPr>
              <a:t> görülmesi, özellikle nekroz içermesi TB ile uyumlu </a:t>
            </a:r>
            <a:r>
              <a:rPr lang="tr-TR" sz="1200" b="0" i="0" u="none" strike="noStrike" kern="1200" baseline="0" dirty="0" err="1">
                <a:solidFill>
                  <a:schemeClr val="tx1"/>
                </a:solidFill>
                <a:latin typeface="+mn-lt"/>
                <a:ea typeface="+mn-ea"/>
                <a:cs typeface="+mn-cs"/>
              </a:rPr>
              <a:t>histopatolojik</a:t>
            </a:r>
            <a:r>
              <a:rPr lang="tr-TR" sz="1200" b="0" i="0" u="none" strike="noStrike" kern="1200" baseline="0" dirty="0">
                <a:solidFill>
                  <a:schemeClr val="tx1"/>
                </a:solidFill>
                <a:latin typeface="+mn-lt"/>
                <a:ea typeface="+mn-ea"/>
                <a:cs typeface="+mn-cs"/>
              </a:rPr>
              <a:t> bulgudur.</a:t>
            </a:r>
          </a:p>
          <a:p>
            <a:r>
              <a:rPr lang="tr-TR" sz="1200" b="0" i="0" u="none" strike="noStrike" kern="1200" baseline="0" dirty="0">
                <a:solidFill>
                  <a:schemeClr val="tx1"/>
                </a:solidFill>
                <a:latin typeface="+mn-lt"/>
                <a:ea typeface="+mn-ea"/>
                <a:cs typeface="+mn-cs"/>
              </a:rPr>
              <a:t>TB varlığı açısından bir patoloji raporu incelenirken öncelikle dikkat edilmesi gereken “</a:t>
            </a:r>
            <a:r>
              <a:rPr lang="tr-TR" sz="1200" b="0" i="0" u="none" strike="noStrike" kern="1200" baseline="0" dirty="0" err="1">
                <a:solidFill>
                  <a:schemeClr val="tx1"/>
                </a:solidFill>
                <a:latin typeface="+mn-lt"/>
                <a:ea typeface="+mn-ea"/>
                <a:cs typeface="+mn-cs"/>
              </a:rPr>
              <a:t>granülomatöz</a:t>
            </a:r>
            <a:r>
              <a:rPr lang="tr-TR" sz="1200" b="0" i="0" u="none" strike="noStrike" kern="1200" baseline="0" dirty="0">
                <a:solidFill>
                  <a:schemeClr val="tx1"/>
                </a:solidFill>
                <a:latin typeface="+mn-lt"/>
                <a:ea typeface="+mn-ea"/>
                <a:cs typeface="+mn-cs"/>
              </a:rPr>
              <a:t> reaksiyon” varlığıdır. Mutlaka “</a:t>
            </a:r>
            <a:r>
              <a:rPr lang="tr-TR" sz="1200" b="0" i="0" u="none" strike="noStrike" kern="1200" baseline="0" dirty="0" err="1">
                <a:solidFill>
                  <a:schemeClr val="tx1"/>
                </a:solidFill>
                <a:latin typeface="+mn-lt"/>
                <a:ea typeface="+mn-ea"/>
                <a:cs typeface="+mn-cs"/>
              </a:rPr>
              <a:t>kazeifikasyon</a:t>
            </a:r>
            <a:r>
              <a:rPr lang="tr-TR" sz="1200" b="0" i="0" u="none" strike="noStrike" kern="1200" baseline="0" dirty="0">
                <a:solidFill>
                  <a:schemeClr val="tx1"/>
                </a:solidFill>
                <a:latin typeface="+mn-lt"/>
                <a:ea typeface="+mn-ea"/>
                <a:cs typeface="+mn-cs"/>
              </a:rPr>
              <a:t> nekrozu” olması gerektiği gibi bir düşünce, vaka atlanmasına neden olacaktır.</a:t>
            </a:r>
          </a:p>
          <a:p>
            <a:r>
              <a:rPr lang="tr-TR" sz="1200" b="0" i="0" u="none" strike="noStrike" kern="1200" baseline="0" dirty="0">
                <a:solidFill>
                  <a:schemeClr val="tx1"/>
                </a:solidFill>
                <a:latin typeface="+mn-lt"/>
                <a:ea typeface="+mn-ea"/>
                <a:cs typeface="+mn-cs"/>
              </a:rPr>
              <a:t>Bununla beraber; </a:t>
            </a:r>
            <a:r>
              <a:rPr lang="tr-TR" sz="1200" b="0" i="0" u="none" strike="noStrike" kern="1200" baseline="0" dirty="0" err="1">
                <a:solidFill>
                  <a:schemeClr val="tx1"/>
                </a:solidFill>
                <a:latin typeface="+mn-lt"/>
                <a:ea typeface="+mn-ea"/>
                <a:cs typeface="+mn-cs"/>
              </a:rPr>
              <a:t>granülomatöz</a:t>
            </a:r>
            <a:r>
              <a:rPr lang="tr-TR" sz="1200" b="0" i="0" u="none" strike="noStrike" kern="1200" baseline="0" dirty="0">
                <a:solidFill>
                  <a:schemeClr val="tx1"/>
                </a:solidFill>
                <a:latin typeface="+mn-lt"/>
                <a:ea typeface="+mn-ea"/>
                <a:cs typeface="+mn-cs"/>
              </a:rPr>
              <a:t> reaksiyonun </a:t>
            </a:r>
            <a:r>
              <a:rPr lang="tr-TR" sz="1200" b="0" i="0" u="none" strike="noStrike" kern="1200" baseline="0" dirty="0" err="1">
                <a:solidFill>
                  <a:schemeClr val="tx1"/>
                </a:solidFill>
                <a:latin typeface="+mn-lt"/>
                <a:ea typeface="+mn-ea"/>
                <a:cs typeface="+mn-cs"/>
              </a:rPr>
              <a:t>nekrotizan</a:t>
            </a:r>
            <a:r>
              <a:rPr lang="tr-TR" sz="1200" b="0" i="0" u="none" strike="noStrike" kern="1200" baseline="0" dirty="0">
                <a:solidFill>
                  <a:schemeClr val="tx1"/>
                </a:solidFill>
                <a:latin typeface="+mn-lt"/>
                <a:ea typeface="+mn-ea"/>
                <a:cs typeface="+mn-cs"/>
              </a:rPr>
              <a:t> olması, </a:t>
            </a:r>
            <a:r>
              <a:rPr lang="tr-TR" sz="1200" b="0" i="0" u="none" strike="noStrike" kern="1200" baseline="0" dirty="0" err="1">
                <a:solidFill>
                  <a:schemeClr val="tx1"/>
                </a:solidFill>
                <a:latin typeface="+mn-lt"/>
                <a:ea typeface="+mn-ea"/>
                <a:cs typeface="+mn-cs"/>
              </a:rPr>
              <a:t>granülom</a:t>
            </a:r>
            <a:r>
              <a:rPr lang="tr-TR" sz="1200" b="0" i="0" u="none" strike="noStrike" kern="1200" baseline="0" dirty="0">
                <a:solidFill>
                  <a:schemeClr val="tx1"/>
                </a:solidFill>
                <a:latin typeface="+mn-lt"/>
                <a:ea typeface="+mn-ea"/>
                <a:cs typeface="+mn-cs"/>
              </a:rPr>
              <a:t> yapılarında </a:t>
            </a:r>
            <a:r>
              <a:rPr lang="tr-TR" sz="1200" b="0" i="0" u="none" strike="noStrike" kern="1200" baseline="0" dirty="0" err="1">
                <a:solidFill>
                  <a:schemeClr val="tx1"/>
                </a:solidFill>
                <a:latin typeface="+mn-lt"/>
                <a:ea typeface="+mn-ea"/>
                <a:cs typeface="+mn-cs"/>
              </a:rPr>
              <a:t>Langhans</a:t>
            </a:r>
            <a:r>
              <a:rPr lang="tr-TR" sz="1200" b="0" i="0" u="none" strike="noStrike" kern="1200" baseline="0" dirty="0">
                <a:solidFill>
                  <a:schemeClr val="tx1"/>
                </a:solidFill>
                <a:latin typeface="+mn-lt"/>
                <a:ea typeface="+mn-ea"/>
                <a:cs typeface="+mn-cs"/>
              </a:rPr>
              <a:t> tipinde dev hücrelerin yer alması TB’yi kuvvetle destekleyen patolojik bulgulardır.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45</a:t>
            </a:fld>
            <a:endParaRPr lang="tr-TR"/>
          </a:p>
        </p:txBody>
      </p:sp>
    </p:spTree>
    <p:extLst>
      <p:ext uri="{BB962C8B-B14F-4D97-AF65-F5344CB8AC3E}">
        <p14:creationId xmlns:p14="http://schemas.microsoft.com/office/powerpoint/2010/main" val="362262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 Kısa süreli standart tedavi rejimleri seçilmelidir. </a:t>
            </a:r>
          </a:p>
          <a:p>
            <a:r>
              <a:rPr lang="tr-TR" dirty="0"/>
              <a:t>2. İlaçlar doğrudan gözetimli tedavi (DGT) ile düzenli kullanılmalıdır. </a:t>
            </a:r>
          </a:p>
          <a:p>
            <a:r>
              <a:rPr lang="tr-TR" dirty="0"/>
              <a:t>3. İlaçlar yeterli süre kullanılmalıdır. </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46</a:t>
            </a:fld>
            <a:endParaRPr lang="tr-TR"/>
          </a:p>
        </p:txBody>
      </p:sp>
    </p:spTree>
    <p:extLst>
      <p:ext uri="{BB962C8B-B14F-4D97-AF65-F5344CB8AC3E}">
        <p14:creationId xmlns:p14="http://schemas.microsoft.com/office/powerpoint/2010/main" val="3901732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pPr>
            <a:r>
              <a:rPr lang="pt-BR" dirty="0"/>
              <a:t>R dirençli ise dirençli TB tedavisi yapan</a:t>
            </a:r>
            <a:r>
              <a:rPr lang="tr-TR" dirty="0"/>
              <a:t> merkeze sevk edilir.</a:t>
            </a:r>
          </a:p>
          <a:p>
            <a:pPr>
              <a:lnSpc>
                <a:spcPct val="150000"/>
              </a:lnSpc>
            </a:pPr>
            <a:r>
              <a:rPr lang="tr-TR" dirty="0"/>
              <a:t>R direnci için moleküler test yapılamazsa, HRZES başlanır ve İDT sonucuna göre tedavi rejimi yeniden belirlenir.</a:t>
            </a:r>
            <a:endParaRPr lang="tr-TR" b="1" dirty="0"/>
          </a:p>
          <a:p>
            <a:pPr>
              <a:lnSpc>
                <a:spcPct val="150000"/>
              </a:lnSpc>
            </a:pPr>
            <a:r>
              <a:rPr lang="tr-TR" b="1" dirty="0"/>
              <a:t>Aralıklı (</a:t>
            </a:r>
            <a:r>
              <a:rPr lang="tr-TR" b="1" dirty="0" err="1"/>
              <a:t>intermitan</a:t>
            </a:r>
            <a:r>
              <a:rPr lang="tr-TR" b="1" dirty="0"/>
              <a:t>) tedavi</a:t>
            </a:r>
            <a:r>
              <a:rPr lang="tr-TR" dirty="0"/>
              <a:t>, ülkemizde önerilmemektedir.</a:t>
            </a:r>
          </a:p>
          <a:p>
            <a:pPr>
              <a:lnSpc>
                <a:spcPct val="150000"/>
              </a:lnSpc>
            </a:pPr>
            <a:r>
              <a:rPr lang="tr-TR" b="1" dirty="0"/>
              <a:t>Tedavisi başarısız olan ya da düzelme göstermeyen hiçbir hastaya ilaç eklemesi yapılmaz! </a:t>
            </a:r>
            <a:r>
              <a:rPr lang="tr-TR" dirty="0"/>
              <a:t>Tedavisi sürdürülürken, dirençli tedavi yapan bir merkeze sevk edilir.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47</a:t>
            </a:fld>
            <a:endParaRPr lang="tr-TR"/>
          </a:p>
        </p:txBody>
      </p:sp>
    </p:spTree>
    <p:extLst>
      <p:ext uri="{BB962C8B-B14F-4D97-AF65-F5344CB8AC3E}">
        <p14:creationId xmlns:p14="http://schemas.microsoft.com/office/powerpoint/2010/main" val="290392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TB ilaçları, ancak önerilen dozlarda kullanıldığında etkindir. Hastanın kilosuna uygun dozlarda verilmesine dikkat edilmelidir. Hasta kilo aldıkça yeni kilosuna uygun ilaç dozu yeniden belirlenmelidir.</a:t>
            </a:r>
          </a:p>
        </p:txBody>
      </p:sp>
      <p:sp>
        <p:nvSpPr>
          <p:cNvPr id="4" name="Slayt Numarası Yer Tutucusu 3"/>
          <p:cNvSpPr>
            <a:spLocks noGrp="1"/>
          </p:cNvSpPr>
          <p:nvPr>
            <p:ph type="sldNum" sz="quarter" idx="10"/>
          </p:nvPr>
        </p:nvSpPr>
        <p:spPr/>
        <p:txBody>
          <a:bodyPr/>
          <a:lstStyle/>
          <a:p>
            <a:fld id="{E758E63F-5FE4-4DDB-ACED-BD594F85DE8E}" type="slidenum">
              <a:rPr lang="tr-TR" smtClean="0"/>
              <a:t>48</a:t>
            </a:fld>
            <a:endParaRPr lang="tr-TR"/>
          </a:p>
        </p:txBody>
      </p:sp>
    </p:spTree>
    <p:extLst>
      <p:ext uri="{BB962C8B-B14F-4D97-AF65-F5344CB8AC3E}">
        <p14:creationId xmlns:p14="http://schemas.microsoft.com/office/powerpoint/2010/main" val="3461466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Tedavinin başlangıcında basil sayısı en yüksek düzeyde olduğundan dirençli </a:t>
            </a:r>
            <a:r>
              <a:rPr lang="tr-TR" sz="1200" b="0" i="0" u="none" strike="noStrike" kern="1200" baseline="0" dirty="0" smtClean="0">
                <a:solidFill>
                  <a:schemeClr val="tx1"/>
                </a:solidFill>
                <a:latin typeface="+mn-lt"/>
                <a:ea typeface="+mn-ea"/>
                <a:cs typeface="+mn-cs"/>
              </a:rPr>
              <a:t>basillerin ortaya </a:t>
            </a:r>
            <a:r>
              <a:rPr lang="tr-TR" sz="1200" b="0" i="0" u="none" strike="noStrike" kern="1200" baseline="0" dirty="0">
                <a:solidFill>
                  <a:schemeClr val="tx1"/>
                </a:solidFill>
                <a:latin typeface="+mn-lt"/>
                <a:ea typeface="+mn-ea"/>
                <a:cs typeface="+mn-cs"/>
              </a:rPr>
              <a:t>çıkma olasılığı en yüksektir. </a:t>
            </a:r>
            <a:r>
              <a:rPr lang="tr-TR" sz="1200" b="1" i="0" u="none" strike="noStrike" kern="1200" baseline="0" dirty="0">
                <a:solidFill>
                  <a:schemeClr val="tx1"/>
                </a:solidFill>
                <a:latin typeface="+mn-lt"/>
                <a:ea typeface="+mn-ea"/>
                <a:cs typeface="+mn-cs"/>
              </a:rPr>
              <a:t>Başlangıçta standart dört ilaç kullanılmalıdır</a:t>
            </a:r>
            <a:r>
              <a:rPr lang="tr-TR" sz="1200" b="1" i="0" u="none" strike="noStrike" kern="1200" baseline="0" dirty="0" smtClean="0">
                <a:solidFill>
                  <a:schemeClr val="tx1"/>
                </a:solidFill>
                <a:latin typeface="+mn-lt"/>
                <a:ea typeface="+mn-ea"/>
                <a:cs typeface="+mn-cs"/>
              </a:rPr>
              <a:t>.</a:t>
            </a:r>
            <a:r>
              <a:rPr lang="tr-TR" dirty="0" smtClean="0"/>
              <a:t> </a:t>
            </a:r>
            <a:r>
              <a:rPr lang="tr-TR" dirty="0" smtClean="0"/>
              <a:t>Genellikle </a:t>
            </a:r>
            <a:r>
              <a:rPr lang="tr-TR" dirty="0" smtClean="0"/>
              <a:t>ilaca duyarlı olgularda 2 ay sürer. </a:t>
            </a:r>
          </a:p>
          <a:p>
            <a:r>
              <a:rPr lang="tr-TR" dirty="0" smtClean="0"/>
              <a:t>İdame dönemi: Bu dönemde sterilizasyon gerçekleştirilir. Yani, zaman zaman aktivasyon gösteren, aralıklı çoğalan basiller temizlenir. Yeni olgularda genellikle 4 ay sürer. Özel durumlarda 7-10 ay olabilir.</a:t>
            </a:r>
            <a:endParaRPr lang="tr-TR" sz="1200" b="1" i="0" u="none" strike="noStrike" kern="1200" baseline="0" dirty="0">
              <a:solidFill>
                <a:schemeClr val="tx1"/>
              </a:solidFill>
              <a:latin typeface="+mn-lt"/>
              <a:ea typeface="+mn-ea"/>
              <a:cs typeface="+mn-cs"/>
            </a:endParaRPr>
          </a:p>
          <a:p>
            <a:r>
              <a:rPr lang="tr-TR" dirty="0" smtClean="0"/>
              <a:t>*</a:t>
            </a:r>
            <a:r>
              <a:rPr lang="tr-TR" sz="1200" b="1" i="0" u="none" strike="noStrike" kern="1200" baseline="0" dirty="0" smtClean="0">
                <a:solidFill>
                  <a:schemeClr val="tx1"/>
                </a:solidFill>
                <a:latin typeface="+mn-lt"/>
                <a:ea typeface="+mn-ea"/>
                <a:cs typeface="+mn-cs"/>
              </a:rPr>
              <a:t>Hastalara </a:t>
            </a:r>
            <a:r>
              <a:rPr lang="tr-TR" sz="1200" b="1" i="0" u="none" strike="noStrike" kern="1200" baseline="0" dirty="0">
                <a:solidFill>
                  <a:schemeClr val="tx1"/>
                </a:solidFill>
                <a:latin typeface="+mn-lt"/>
                <a:ea typeface="+mn-ea"/>
                <a:cs typeface="+mn-cs"/>
              </a:rPr>
              <a:t>bir günlük ilaçların tümü bir defada ve tercihen aç karnına verilmelidir. </a:t>
            </a:r>
            <a:r>
              <a:rPr lang="tr-TR" sz="1200" b="0" i="0" u="none" strike="noStrike" kern="1200" baseline="0" dirty="0">
                <a:solidFill>
                  <a:schemeClr val="tx1"/>
                </a:solidFill>
                <a:latin typeface="+mn-lt"/>
                <a:ea typeface="+mn-ea"/>
                <a:cs typeface="+mn-cs"/>
              </a:rPr>
              <a:t>Genellikle sabah saat 10’da verilen tedavi, hastaların koşullarına göre günün başka saatlerinde de aç karına verilebilir. Her hasta için belirlenmiş bir saatte ilaçların düzenli verilmesi önerilir.</a:t>
            </a:r>
          </a:p>
        </p:txBody>
      </p:sp>
      <p:sp>
        <p:nvSpPr>
          <p:cNvPr id="4" name="Slayt Numarası Yer Tutucusu 3"/>
          <p:cNvSpPr>
            <a:spLocks noGrp="1"/>
          </p:cNvSpPr>
          <p:nvPr>
            <p:ph type="sldNum" sz="quarter" idx="10"/>
          </p:nvPr>
        </p:nvSpPr>
        <p:spPr/>
        <p:txBody>
          <a:bodyPr/>
          <a:lstStyle/>
          <a:p>
            <a:fld id="{E758E63F-5FE4-4DDB-ACED-BD594F85DE8E}" type="slidenum">
              <a:rPr lang="tr-TR" smtClean="0"/>
              <a:t>49</a:t>
            </a:fld>
            <a:endParaRPr lang="tr-TR"/>
          </a:p>
        </p:txBody>
      </p:sp>
    </p:spTree>
    <p:extLst>
      <p:ext uri="{BB962C8B-B14F-4D97-AF65-F5344CB8AC3E}">
        <p14:creationId xmlns:p14="http://schemas.microsoft.com/office/powerpoint/2010/main" val="3350932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Doğrudan gözetimli tedavi (DGT); </a:t>
            </a:r>
            <a:r>
              <a:rPr lang="tr-TR" dirty="0"/>
              <a:t>TB hastasının tüm tedavi süresince ilaçlarının her dozunu denetlenen bir görevli ya da sorumlu kişinin gözetiminde içmesi ve bu durumun kaydedilmesi esasına dayanan bir tedavi şeklidir.</a:t>
            </a:r>
          </a:p>
          <a:p>
            <a:r>
              <a:rPr lang="tr-TR" b="1" dirty="0"/>
              <a:t>DGT paketi: </a:t>
            </a:r>
            <a:r>
              <a:rPr lang="tr-TR" dirty="0"/>
              <a:t>Verem savaşı dispanserlerinde hastanın 1 aylık ilaçlarını içeren DGT paketi hazırlanır. Bir seferde içilecek ilaçlar bir poşete, bu </a:t>
            </a:r>
            <a:r>
              <a:rPr lang="da-DK" dirty="0"/>
              <a:t>poşetler de DGT paketi içine konulur. Paketin üzerine hastanın adı ve</a:t>
            </a:r>
            <a:r>
              <a:rPr lang="tr-TR" dirty="0"/>
              <a:t> soyadı, ilaçların adları ve dozları yazılır. </a:t>
            </a:r>
            <a:r>
              <a:rPr lang="tr-TR" b="1" dirty="0"/>
              <a:t>Bu paket, DGT gözetmenine verilir.</a:t>
            </a:r>
            <a:endParaRPr lang="tr-TR"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51</a:t>
            </a:fld>
            <a:endParaRPr lang="tr-TR"/>
          </a:p>
        </p:txBody>
      </p:sp>
    </p:spTree>
    <p:extLst>
      <p:ext uri="{BB962C8B-B14F-4D97-AF65-F5344CB8AC3E}">
        <p14:creationId xmlns:p14="http://schemas.microsoft.com/office/powerpoint/2010/main" val="1375810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a:solidFill>
                  <a:schemeClr val="tx1"/>
                </a:solidFill>
                <a:latin typeface="+mn-lt"/>
                <a:ea typeface="+mn-ea"/>
                <a:cs typeface="+mn-cs"/>
              </a:rPr>
              <a:t>Hastanede DGT uygulaması </a:t>
            </a:r>
            <a:r>
              <a:rPr lang="tr-TR" sz="1200" b="0" i="0" u="none" strike="noStrike" kern="1200" baseline="0" dirty="0">
                <a:solidFill>
                  <a:schemeClr val="tx1"/>
                </a:solidFill>
                <a:latin typeface="+mn-lt"/>
                <a:ea typeface="+mn-ea"/>
                <a:cs typeface="+mn-cs"/>
              </a:rPr>
              <a:t>zorunludur. Tedaviyi uygulayan gözetmen hastanın bütün TB ilaçlarını içmesini gözler, hasta içerken başında durarak ilaçları içtiğinden bizzat emin olur. Hasta ilacı içince, hasta ve gözetmen DGT formunu imzalar.</a:t>
            </a:r>
          </a:p>
          <a:p>
            <a:r>
              <a:rPr lang="tr-TR" sz="1200" b="1" i="0" u="none" strike="noStrike" kern="1200" baseline="0" dirty="0">
                <a:solidFill>
                  <a:schemeClr val="tx1"/>
                </a:solidFill>
                <a:latin typeface="+mn-lt"/>
                <a:ea typeface="+mn-ea"/>
                <a:cs typeface="+mn-cs"/>
              </a:rPr>
              <a:t>Verem savaşı dispanserinde DGT uygulaması</a:t>
            </a:r>
            <a:r>
              <a:rPr lang="tr-TR" sz="1200" b="0" i="0" u="none" strike="noStrike" kern="1200" baseline="0" dirty="0">
                <a:solidFill>
                  <a:schemeClr val="tx1"/>
                </a:solidFill>
                <a:latin typeface="+mn-lt"/>
                <a:ea typeface="+mn-ea"/>
                <a:cs typeface="+mn-cs"/>
              </a:rPr>
              <a:t>: Ayaktan tedavi sırasında DGT uygulamasında yönetici ya da koordinatör rol dispanserindir: Hasta ile birlikte gözetim planının yapılması, gözetim uygulayacak kişinin belirlenmesi, ilaç içirmenin nerede ve hangi saatte yapılacağının belirlenmesi VSD hekiminin görevidir.</a:t>
            </a:r>
          </a:p>
          <a:p>
            <a:r>
              <a:rPr lang="tr-TR" sz="1200" b="0" i="0" u="none" strike="noStrike" kern="1200" baseline="0" dirty="0">
                <a:solidFill>
                  <a:schemeClr val="tx1"/>
                </a:solidFill>
                <a:latin typeface="+mn-lt"/>
                <a:ea typeface="+mn-ea"/>
                <a:cs typeface="+mn-cs"/>
              </a:rPr>
              <a:t>**Sağlık Bakanlığı ve Aile, Çalışma ve Sosyal Hizmetler Bakanlığının ortak projesi ile ihtiyacı olan TB hastalarına tedavi süresince ve tedavi bitiminde 6 ay daha süreyle nakdi yardım verilmektedir. Bu desteğin ön şartı hastanın ilaçlarını DGT ile içmesidir.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52</a:t>
            </a:fld>
            <a:endParaRPr lang="tr-TR"/>
          </a:p>
        </p:txBody>
      </p:sp>
    </p:spTree>
    <p:extLst>
      <p:ext uri="{BB962C8B-B14F-4D97-AF65-F5344CB8AC3E}">
        <p14:creationId xmlns:p14="http://schemas.microsoft.com/office/powerpoint/2010/main" val="227509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TB hastaları tedavileri süresince her ay kontrol edilir. Bu kontrollerde klinik değerlendirme ve bakteriyolojik inceleme yapılır, bulgular ve sonuçlar kaydedilir. </a:t>
            </a:r>
          </a:p>
          <a:p>
            <a:r>
              <a:rPr lang="tr-TR" dirty="0"/>
              <a:t>Hastanın ilaçlarını düzenli içip içmediği öğrenilir. DGT formları kontrol edilir. Hastanın DGT gözetmeni ile ilgili görüşleri öğrenilir.</a:t>
            </a:r>
          </a:p>
          <a:p>
            <a:r>
              <a:rPr lang="tr-TR" dirty="0"/>
              <a:t>Hastanın başlangıçtaki yakınmalarının ne kadar düzeldiği, yeni yakınmalarının olup olmadığı sorulur. </a:t>
            </a:r>
          </a:p>
          <a:p>
            <a:r>
              <a:rPr lang="tr-TR" dirty="0"/>
              <a:t>Hastanın yeni kilosu öğrenilir, kaydedilir. İlaç dozları gerekirse hastanın kilosuna göre yeniden düzenlenir.</a:t>
            </a:r>
          </a:p>
          <a:p>
            <a:r>
              <a:rPr lang="tr-TR" dirty="0"/>
              <a:t>İlaç yan etkileri sorulur.    Ek hastalıklarının durumu değerlendirilir.    Fizik muayene bulgularında bir değişiklik olup olmadığı incelenir.</a:t>
            </a:r>
          </a:p>
          <a:p>
            <a:r>
              <a:rPr lang="tr-TR" dirty="0"/>
              <a:t>Olanak varsa akciğer filmi çekilir ve değerlendirmesi hastanın dosyasına kaydedilir.   Bütün bu değerlendirmelerin sonucu kaydedilir.</a:t>
            </a:r>
          </a:p>
          <a:p>
            <a:endParaRPr lang="tr-TR"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53</a:t>
            </a:fld>
            <a:endParaRPr lang="tr-TR"/>
          </a:p>
        </p:txBody>
      </p:sp>
    </p:spTree>
    <p:extLst>
      <p:ext uri="{BB962C8B-B14F-4D97-AF65-F5344CB8AC3E}">
        <p14:creationId xmlns:p14="http://schemas.microsoft.com/office/powerpoint/2010/main" val="784565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Kilo, tedavi uyumu ve semptomlar, E kullanan hastalarda görme değerlendirilmesi, kan </a:t>
            </a:r>
            <a:r>
              <a:rPr lang="tr-TR" sz="1200" b="0" i="0" u="none" strike="noStrike" kern="1200" baseline="0" dirty="0" err="1" smtClean="0">
                <a:solidFill>
                  <a:schemeClr val="tx1"/>
                </a:solidFill>
                <a:latin typeface="+mn-lt"/>
                <a:ea typeface="+mn-ea"/>
                <a:cs typeface="+mn-cs"/>
              </a:rPr>
              <a:t>tahlileleri</a:t>
            </a:r>
            <a:r>
              <a:rPr lang="tr-TR" sz="1200" b="0" i="0" u="none" strike="noStrike" kern="1200" baseline="0" dirty="0" smtClean="0">
                <a:solidFill>
                  <a:schemeClr val="tx1"/>
                </a:solidFill>
                <a:latin typeface="+mn-lt"/>
                <a:ea typeface="+mn-ea"/>
                <a:cs typeface="+mn-cs"/>
              </a:rPr>
              <a:t> başlangıçta ve her ay ki kontrolde yapılmalıdır.</a:t>
            </a:r>
            <a:endParaRPr lang="tr-TR"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1 </a:t>
            </a:r>
            <a:r>
              <a:rPr lang="tr-TR" sz="1200" b="0" i="0" u="none" strike="noStrike" kern="1200" baseline="0" dirty="0">
                <a:solidFill>
                  <a:schemeClr val="tx1"/>
                </a:solidFill>
                <a:latin typeface="+mn-lt"/>
                <a:ea typeface="+mn-ea"/>
                <a:cs typeface="+mn-cs"/>
              </a:rPr>
              <a:t>Başlangıçta yayma, katı ve sıvı kültür, İDT yapılır. </a:t>
            </a:r>
            <a:r>
              <a:rPr lang="tr-TR" sz="1200" b="0" i="0" u="none" strike="noStrike" kern="1200" baseline="0" dirty="0" smtClean="0">
                <a:solidFill>
                  <a:schemeClr val="tx1"/>
                </a:solidFill>
                <a:latin typeface="+mn-lt"/>
                <a:ea typeface="+mn-ea"/>
                <a:cs typeface="+mn-cs"/>
              </a:rPr>
              <a:t>İdealde her kontrolde (her ay) tercihen </a:t>
            </a:r>
            <a:r>
              <a:rPr lang="tr-TR" sz="1200" b="1" i="0" u="none" strike="noStrike" kern="1200" baseline="0" dirty="0" smtClean="0">
                <a:solidFill>
                  <a:schemeClr val="tx1"/>
                </a:solidFill>
                <a:latin typeface="+mn-lt"/>
                <a:ea typeface="+mn-ea"/>
                <a:cs typeface="+mn-cs"/>
              </a:rPr>
              <a:t>2-3 balgam </a:t>
            </a:r>
            <a:r>
              <a:rPr lang="tr-TR" sz="1200" b="0" i="0" u="none" strike="noStrike" kern="1200" baseline="0" dirty="0" smtClean="0">
                <a:solidFill>
                  <a:schemeClr val="tx1"/>
                </a:solidFill>
                <a:latin typeface="+mn-lt"/>
                <a:ea typeface="+mn-ea"/>
                <a:cs typeface="+mn-cs"/>
              </a:rPr>
              <a:t>bakılmalıdır. </a:t>
            </a:r>
            <a:r>
              <a:rPr lang="tr-TR" sz="1200" b="0" i="0" u="none" strike="noStrike" kern="1200" baseline="0" dirty="0" err="1" smtClean="0">
                <a:solidFill>
                  <a:schemeClr val="tx1"/>
                </a:solidFill>
                <a:latin typeface="+mn-lt"/>
                <a:ea typeface="+mn-ea"/>
                <a:cs typeface="+mn-cs"/>
              </a:rPr>
              <a:t>Peşpeşe</a:t>
            </a:r>
            <a:r>
              <a:rPr lang="tr-TR" sz="1200" b="0" i="0" u="none" strike="noStrike" kern="1200" baseline="0" dirty="0" smtClean="0">
                <a:solidFill>
                  <a:schemeClr val="tx1"/>
                </a:solidFill>
                <a:latin typeface="+mn-lt"/>
                <a:ea typeface="+mn-ea"/>
                <a:cs typeface="+mn-cs"/>
              </a:rPr>
              <a:t> iki kez bakteriyolojik negatiflik sağlanana kadar her ay yapılması uygundur. Her balgam tetkikinde yayma ve kültür yapılması gereklidir.</a:t>
            </a:r>
          </a:p>
          <a:p>
            <a:r>
              <a:rPr lang="tr-TR" sz="1200" b="0" i="0" u="none" strike="noStrike" kern="1200" baseline="0" dirty="0" smtClean="0">
                <a:solidFill>
                  <a:schemeClr val="tx1"/>
                </a:solidFill>
                <a:latin typeface="+mn-lt"/>
                <a:ea typeface="+mn-ea"/>
                <a:cs typeface="+mn-cs"/>
              </a:rPr>
              <a:t>2 </a:t>
            </a:r>
            <a:r>
              <a:rPr lang="tr-TR" sz="1200" b="0" i="0" u="none" strike="noStrike" kern="1200" baseline="0" dirty="0">
                <a:solidFill>
                  <a:schemeClr val="tx1"/>
                </a:solidFill>
                <a:latin typeface="+mn-lt"/>
                <a:ea typeface="+mn-ea"/>
                <a:cs typeface="+mn-cs"/>
              </a:rPr>
              <a:t>İkinci ay sonunda yayma pozitif ise, üçüncü ay sonunda tekrarlanır.</a:t>
            </a:r>
          </a:p>
          <a:p>
            <a:r>
              <a:rPr lang="tr-TR" sz="1200" b="0" i="0" u="none" strike="noStrike" kern="1200" baseline="0" dirty="0">
                <a:solidFill>
                  <a:schemeClr val="tx1"/>
                </a:solidFill>
                <a:latin typeface="+mn-lt"/>
                <a:ea typeface="+mn-ea"/>
                <a:cs typeface="+mn-cs"/>
              </a:rPr>
              <a:t>3 Üçüncü ay sonunda da yayma pozitif ise hasta, dirençli TB tedavisi yapan bir merkeze sevk edilir.</a:t>
            </a:r>
          </a:p>
          <a:p>
            <a:r>
              <a:rPr lang="tr-TR" sz="1200" b="0" i="0" u="none" strike="noStrike" kern="1200" baseline="0" dirty="0">
                <a:solidFill>
                  <a:schemeClr val="tx1"/>
                </a:solidFill>
                <a:latin typeface="+mn-lt"/>
                <a:ea typeface="+mn-ea"/>
                <a:cs typeface="+mn-cs"/>
              </a:rPr>
              <a:t>4 Başlangıçta HREZ için İDT yapılır, üçüncü ayda kültür pozitif ise İDT tekrarlanır</a:t>
            </a:r>
            <a:r>
              <a:rPr lang="tr-TR" sz="1200" b="0" i="0" u="none" strike="noStrike" kern="1200" baseline="0" dirty="0" smtClean="0">
                <a:solidFill>
                  <a:schemeClr val="tx1"/>
                </a:solidFill>
                <a:latin typeface="+mn-lt"/>
                <a:ea typeface="+mn-ea"/>
                <a:cs typeface="+mn-cs"/>
              </a:rPr>
              <a:t>.</a:t>
            </a:r>
          </a:p>
        </p:txBody>
      </p:sp>
      <p:sp>
        <p:nvSpPr>
          <p:cNvPr id="4" name="Slayt Numarası Yer Tutucusu 3"/>
          <p:cNvSpPr>
            <a:spLocks noGrp="1"/>
          </p:cNvSpPr>
          <p:nvPr>
            <p:ph type="sldNum" sz="quarter" idx="5"/>
          </p:nvPr>
        </p:nvSpPr>
        <p:spPr/>
        <p:txBody>
          <a:bodyPr/>
          <a:lstStyle/>
          <a:p>
            <a:fld id="{E758E63F-5FE4-4DDB-ACED-BD594F85DE8E}" type="slidenum">
              <a:rPr lang="tr-TR" smtClean="0"/>
              <a:t>54</a:t>
            </a:fld>
            <a:endParaRPr lang="tr-TR"/>
          </a:p>
        </p:txBody>
      </p:sp>
    </p:spTree>
    <p:extLst>
      <p:ext uri="{BB962C8B-B14F-4D97-AF65-F5344CB8AC3E}">
        <p14:creationId xmlns:p14="http://schemas.microsoft.com/office/powerpoint/2010/main" val="2535825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Bulaştırıcılığın sona ermesi:</a:t>
            </a:r>
          </a:p>
          <a:p>
            <a:r>
              <a:rPr lang="tr-TR" dirty="0"/>
              <a:t>Yayma negatifler için (i) ve (ii), </a:t>
            </a:r>
          </a:p>
          <a:p>
            <a:r>
              <a:rPr lang="tr-TR" dirty="0"/>
              <a:t>yayma pozitifler için (i), (ii) ve (iii) maddelerinin birlikte gerçekleşmesi halinde bulaştırıcılığın sona erdiği kabul edilir. </a:t>
            </a:r>
          </a:p>
          <a:p>
            <a:pPr marL="285750" indent="-285750">
              <a:buAutoNum type="romanLcPeriod"/>
            </a:pPr>
            <a:r>
              <a:rPr lang="tr-TR" dirty="0"/>
              <a:t>Etkili tedaviyi en az 3 hafta alması </a:t>
            </a:r>
          </a:p>
          <a:p>
            <a:pPr marL="0" indent="0">
              <a:buNone/>
            </a:pPr>
            <a:r>
              <a:rPr lang="tr-TR" dirty="0"/>
              <a:t>ii. Semptomlarda azalma olması</a:t>
            </a:r>
          </a:p>
          <a:p>
            <a:pPr marL="0" indent="0">
              <a:buNone/>
            </a:pPr>
            <a:r>
              <a:rPr lang="tr-TR" dirty="0"/>
              <a:t>iii. Yayma pozitifler için en az 8 saat ara ile ve en az biri sabah alınan 3 ayrı balgamın </a:t>
            </a:r>
            <a:r>
              <a:rPr lang="tr-TR" dirty="0" err="1"/>
              <a:t>peşpeşe</a:t>
            </a:r>
            <a:r>
              <a:rPr lang="tr-TR" dirty="0"/>
              <a:t> negatif olması zorunludur. Hastanın toplu yaşam alanlarına girebilmesi için balgam veremiyorsa, başka yöntemle örnek alınması gerekir.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55</a:t>
            </a:fld>
            <a:endParaRPr lang="tr-TR"/>
          </a:p>
        </p:txBody>
      </p:sp>
    </p:spTree>
    <p:extLst>
      <p:ext uri="{BB962C8B-B14F-4D97-AF65-F5344CB8AC3E}">
        <p14:creationId xmlns:p14="http://schemas.microsoft.com/office/powerpoint/2010/main" val="158945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7</a:t>
            </a:fld>
            <a:endParaRPr lang="tr-TR"/>
          </a:p>
        </p:txBody>
      </p:sp>
    </p:spTree>
    <p:extLst>
      <p:ext uri="{BB962C8B-B14F-4D97-AF65-F5344CB8AC3E}">
        <p14:creationId xmlns:p14="http://schemas.microsoft.com/office/powerpoint/2010/main" val="2504798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Tedavi başlangıcında hastalara, kullandıkları ilaçlarla ortaya çıkabilecek en sık yan etkiler anlatılmalıdır. </a:t>
            </a:r>
          </a:p>
          <a:p>
            <a:r>
              <a:rPr lang="tr-TR" dirty="0"/>
              <a:t>DGT uygulanan hastalarda günlük ilaç içirme sırasında yakınma ve yan etki olup olmadığı sorulmalıdır.</a:t>
            </a:r>
          </a:p>
          <a:p>
            <a:r>
              <a:rPr lang="tr-TR" dirty="0"/>
              <a:t>En sık görülenler, bulantı kusma şeklinde </a:t>
            </a:r>
            <a:r>
              <a:rPr lang="tr-TR" dirty="0" err="1"/>
              <a:t>gastrointestinal</a:t>
            </a:r>
            <a:r>
              <a:rPr lang="tr-TR" dirty="0"/>
              <a:t> ve deride görülen yan etkilerdir. </a:t>
            </a:r>
          </a:p>
          <a:p>
            <a:r>
              <a:rPr lang="tr-TR" dirty="0"/>
              <a:t>Daha az sıklıkla </a:t>
            </a:r>
            <a:r>
              <a:rPr lang="tr-TR" dirty="0" err="1"/>
              <a:t>vestibüler</a:t>
            </a:r>
            <a:r>
              <a:rPr lang="tr-TR" dirty="0"/>
              <a:t> etkiler ve hepatit görülmüştür. Yan etkiler genellikle tedavinin ilk üç ayında görülmektedir.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56</a:t>
            </a:fld>
            <a:endParaRPr lang="tr-TR"/>
          </a:p>
        </p:txBody>
      </p:sp>
    </p:spTree>
    <p:extLst>
      <p:ext uri="{BB962C8B-B14F-4D97-AF65-F5344CB8AC3E}">
        <p14:creationId xmlns:p14="http://schemas.microsoft.com/office/powerpoint/2010/main" val="3098498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u="none" strike="noStrike" kern="1200" baseline="0" dirty="0" err="1" smtClean="0">
                <a:solidFill>
                  <a:schemeClr val="tx1"/>
                </a:solidFill>
                <a:latin typeface="+mn-lt"/>
                <a:ea typeface="+mn-ea"/>
                <a:cs typeface="+mn-cs"/>
              </a:rPr>
              <a:t>Minor</a:t>
            </a:r>
            <a:r>
              <a:rPr lang="tr-TR" sz="1200" b="1" i="1" u="none" strike="noStrike" kern="1200" baseline="0" dirty="0" smtClean="0">
                <a:solidFill>
                  <a:schemeClr val="tx1"/>
                </a:solidFill>
                <a:latin typeface="+mn-lt"/>
                <a:ea typeface="+mn-ea"/>
                <a:cs typeface="+mn-cs"/>
              </a:rPr>
              <a:t> Yan etkiler : İlaç </a:t>
            </a:r>
            <a:r>
              <a:rPr lang="tr-TR" sz="1200" b="1" i="1" u="none" strike="noStrike" kern="1200" baseline="0" dirty="0">
                <a:solidFill>
                  <a:schemeClr val="tx1"/>
                </a:solidFill>
                <a:latin typeface="+mn-lt"/>
                <a:ea typeface="+mn-ea"/>
                <a:cs typeface="+mn-cs"/>
              </a:rPr>
              <a:t>kesmeyi gerektirmeyen yan etkilerdir. Bu yan etkiler önemlidir, çünkü hastanın tedaviyi kesmesine neden olabilir.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Hepatotoksisite</a:t>
            </a:r>
            <a:r>
              <a:rPr lang="tr-TR" dirty="0"/>
              <a:t> dışı nedenlerle oluşan karın ağrısı, bulantı ya da iştahsızlık, </a:t>
            </a:r>
            <a:r>
              <a:rPr lang="tr-TR" dirty="0" err="1"/>
              <a:t>RİF’e</a:t>
            </a:r>
            <a:r>
              <a:rPr lang="tr-TR" dirty="0"/>
              <a:t> ya da diğer ilaçlara bağlı olabilir. İlaçları içme zamanını değiştirmek, dozları bölmek, yemek sonrası vermek gibi bazı yaklaşımlarla önlenebilirler.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57</a:t>
            </a:fld>
            <a:endParaRPr lang="tr-TR"/>
          </a:p>
        </p:txBody>
      </p:sp>
    </p:spTree>
    <p:extLst>
      <p:ext uri="{BB962C8B-B14F-4D97-AF65-F5344CB8AC3E}">
        <p14:creationId xmlns:p14="http://schemas.microsoft.com/office/powerpoint/2010/main" val="1166766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Deri reaksiyonları: </a:t>
            </a:r>
            <a:r>
              <a:rPr lang="tr-TR" dirty="0"/>
              <a:t>Tüm TB ilaçları deri reaksiyonlarına neden olabilir. </a:t>
            </a:r>
          </a:p>
          <a:p>
            <a:r>
              <a:rPr lang="tr-TR" dirty="0"/>
              <a:t>İNH ve </a:t>
            </a:r>
            <a:r>
              <a:rPr lang="tr-TR" dirty="0" err="1"/>
              <a:t>RİF’e</a:t>
            </a:r>
            <a:r>
              <a:rPr lang="tr-TR" dirty="0"/>
              <a:t> bağlı </a:t>
            </a:r>
            <a:r>
              <a:rPr lang="tr-TR" dirty="0" err="1"/>
              <a:t>eksfoliyatif</a:t>
            </a:r>
            <a:r>
              <a:rPr lang="tr-TR" dirty="0"/>
              <a:t> dermatit dışında kalan deri reaksiyonları genellikle </a:t>
            </a:r>
            <a:r>
              <a:rPr lang="tr-TR" dirty="0" err="1"/>
              <a:t>antihistaminiklerle</a:t>
            </a:r>
            <a:r>
              <a:rPr lang="tr-TR" dirty="0"/>
              <a:t> geçebilir. </a:t>
            </a:r>
          </a:p>
          <a:p>
            <a:r>
              <a:rPr lang="tr-TR" dirty="0" err="1"/>
              <a:t>Peteşiyal</a:t>
            </a:r>
            <a:r>
              <a:rPr lang="tr-TR" dirty="0"/>
              <a:t> döküntü varlığında </a:t>
            </a:r>
            <a:r>
              <a:rPr lang="tr-TR" dirty="0" err="1"/>
              <a:t>RİF’e</a:t>
            </a:r>
            <a:r>
              <a:rPr lang="tr-TR" dirty="0"/>
              <a:t> bağlı </a:t>
            </a:r>
            <a:r>
              <a:rPr lang="tr-TR" dirty="0" err="1"/>
              <a:t>trombositopeni</a:t>
            </a:r>
            <a:r>
              <a:rPr lang="tr-TR" dirty="0"/>
              <a:t> olasılığı akılda tutulmalı ve </a:t>
            </a:r>
            <a:r>
              <a:rPr lang="tr-TR" dirty="0" err="1"/>
              <a:t>trombosit</a:t>
            </a:r>
            <a:r>
              <a:rPr lang="tr-TR" dirty="0"/>
              <a:t> sayısı bakılmalıdır</a:t>
            </a:r>
            <a:endParaRPr lang="tr-TR" b="1"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58</a:t>
            </a:fld>
            <a:endParaRPr lang="tr-TR"/>
          </a:p>
        </p:txBody>
      </p:sp>
    </p:spTree>
    <p:extLst>
      <p:ext uri="{BB962C8B-B14F-4D97-AF65-F5344CB8AC3E}">
        <p14:creationId xmlns:p14="http://schemas.microsoft.com/office/powerpoint/2010/main" val="2413777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u="none" strike="noStrike" kern="1200" baseline="0" dirty="0">
                <a:solidFill>
                  <a:schemeClr val="tx1"/>
                </a:solidFill>
                <a:latin typeface="+mn-lt"/>
                <a:ea typeface="+mn-ea"/>
                <a:cs typeface="+mn-cs"/>
              </a:rPr>
              <a:t>İlaç kesmeyi gerektirmeyen yan etkilerdir. Bu yan etkiler önemlidir, çünkü hastanın tedaviyi kesmesine neden olabilir.</a:t>
            </a:r>
          </a:p>
          <a:p>
            <a:r>
              <a:rPr lang="tr-TR" b="1" dirty="0" err="1"/>
              <a:t>Periferik</a:t>
            </a:r>
            <a:r>
              <a:rPr lang="tr-TR" b="1" dirty="0"/>
              <a:t> </a:t>
            </a:r>
            <a:r>
              <a:rPr lang="tr-TR" b="1" dirty="0" err="1"/>
              <a:t>nöropati</a:t>
            </a:r>
            <a:r>
              <a:rPr lang="tr-TR" b="1" dirty="0"/>
              <a:t>: </a:t>
            </a:r>
            <a:r>
              <a:rPr lang="tr-TR" dirty="0"/>
              <a:t>Ayaklarda yanma hissi, çorap ve eldiven tarzı uyuşukluk şeklinde görülebilen nörolojik reaksiyonlar </a:t>
            </a:r>
            <a:r>
              <a:rPr lang="tr-TR" dirty="0" err="1"/>
              <a:t>İNH’a</a:t>
            </a:r>
            <a:r>
              <a:rPr lang="tr-TR" dirty="0"/>
              <a:t> bağlıdır ve günde 10-50 mg B6 vitamininin (</a:t>
            </a:r>
            <a:r>
              <a:rPr lang="tr-TR" dirty="0" err="1"/>
              <a:t>piridoksin</a:t>
            </a:r>
            <a:r>
              <a:rPr lang="tr-TR" dirty="0"/>
              <a:t>) tedaviye eklenmesi ile önlenir. </a:t>
            </a:r>
          </a:p>
          <a:p>
            <a:r>
              <a:rPr lang="tr-TR" dirty="0"/>
              <a:t>Diyabetli, gebe, </a:t>
            </a:r>
            <a:r>
              <a:rPr lang="tr-TR" dirty="0" err="1"/>
              <a:t>malabsorbsiyonu</a:t>
            </a:r>
            <a:r>
              <a:rPr lang="tr-TR" dirty="0"/>
              <a:t> olan, kronik böbrek yetmezliği olan ve yetersiz beslenen hastalarda İNH ile birlikte rutin olarak B6 vitamininin kullanılması önerilir. </a:t>
            </a:r>
          </a:p>
          <a:p>
            <a:r>
              <a:rPr lang="tr-TR" dirty="0"/>
              <a:t>Yüksek doz (&gt;50mg) B6 vitamini (</a:t>
            </a:r>
            <a:r>
              <a:rPr lang="tr-TR" dirty="0" err="1"/>
              <a:t>piridoksin</a:t>
            </a:r>
            <a:r>
              <a:rPr lang="tr-TR" dirty="0"/>
              <a:t>) </a:t>
            </a:r>
            <a:r>
              <a:rPr lang="tr-TR" dirty="0" err="1"/>
              <a:t>İNH’nın</a:t>
            </a:r>
            <a:r>
              <a:rPr lang="tr-TR" dirty="0"/>
              <a:t> kompetitif antagonistidir ve etkisini azaltır. B vitamini tabletlerinde B6 dozu değişkendir: 2, 10, 250 mg olanlar vardır; bu durum dikkate alınmalıdır.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59</a:t>
            </a:fld>
            <a:endParaRPr lang="tr-TR"/>
          </a:p>
        </p:txBody>
      </p:sp>
    </p:spTree>
    <p:extLst>
      <p:ext uri="{BB962C8B-B14F-4D97-AF65-F5344CB8AC3E}">
        <p14:creationId xmlns:p14="http://schemas.microsoft.com/office/powerpoint/2010/main" val="3293647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Kanda ürik asit düzeyi yükselmesi: </a:t>
            </a:r>
            <a:r>
              <a:rPr lang="tr-TR" dirty="0" err="1"/>
              <a:t>Pirazinamide</a:t>
            </a:r>
            <a:r>
              <a:rPr lang="tr-TR" dirty="0"/>
              <a:t> bağlı olarak gelişir. Tedavi kesme </a:t>
            </a:r>
            <a:r>
              <a:rPr lang="tr-TR" dirty="0" err="1"/>
              <a:t>endikasyonu</a:t>
            </a:r>
            <a:r>
              <a:rPr lang="tr-TR" dirty="0"/>
              <a:t> değildir. </a:t>
            </a:r>
            <a:r>
              <a:rPr lang="tr-TR" dirty="0" err="1"/>
              <a:t>Asemptomatik</a:t>
            </a:r>
            <a:r>
              <a:rPr lang="tr-TR" dirty="0"/>
              <a:t> </a:t>
            </a:r>
            <a:r>
              <a:rPr lang="tr-TR" dirty="0" err="1"/>
              <a:t>hiperürisemide</a:t>
            </a:r>
            <a:r>
              <a:rPr lang="tr-TR" dirty="0"/>
              <a:t> </a:t>
            </a:r>
            <a:r>
              <a:rPr lang="tr-TR" dirty="0" err="1"/>
              <a:t>allopürinol</a:t>
            </a:r>
            <a:r>
              <a:rPr lang="tr-TR" dirty="0"/>
              <a:t> verilmesi gerekmez. Nadiren </a:t>
            </a:r>
            <a:r>
              <a:rPr lang="tr-TR" dirty="0" err="1"/>
              <a:t>allopürinol</a:t>
            </a:r>
            <a:r>
              <a:rPr lang="tr-TR" dirty="0"/>
              <a:t> tedavisi gereken gut tablosu görülür.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60</a:t>
            </a:fld>
            <a:endParaRPr lang="tr-TR"/>
          </a:p>
        </p:txBody>
      </p:sp>
    </p:spTree>
    <p:extLst>
      <p:ext uri="{BB962C8B-B14F-4D97-AF65-F5344CB8AC3E}">
        <p14:creationId xmlns:p14="http://schemas.microsoft.com/office/powerpoint/2010/main" val="1883941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b="1" dirty="0" err="1" smtClean="0"/>
              <a:t>RİF’e</a:t>
            </a:r>
            <a:r>
              <a:rPr lang="tr-TR" b="1" dirty="0" smtClean="0"/>
              <a:t> </a:t>
            </a:r>
            <a:r>
              <a:rPr lang="tr-TR" b="1" dirty="0"/>
              <a:t>bağlı grip-benzeri tablo, </a:t>
            </a:r>
            <a:r>
              <a:rPr lang="tr-TR" dirty="0"/>
              <a:t>genellikle </a:t>
            </a:r>
            <a:r>
              <a:rPr lang="tr-TR" dirty="0" err="1"/>
              <a:t>intermittan</a:t>
            </a:r>
            <a:r>
              <a:rPr lang="tr-TR" dirty="0"/>
              <a:t> tedavi ile olur. Ateş, titreme, </a:t>
            </a:r>
            <a:r>
              <a:rPr lang="tr-TR" dirty="0" err="1"/>
              <a:t>başağrısı</a:t>
            </a:r>
            <a:r>
              <a:rPr lang="tr-TR" dirty="0"/>
              <a:t>, </a:t>
            </a:r>
            <a:r>
              <a:rPr lang="tr-TR" dirty="0" err="1"/>
              <a:t>başdönmesi</a:t>
            </a:r>
            <a:r>
              <a:rPr lang="tr-TR" dirty="0"/>
              <a:t>, kemik ağrısı en çok 3.-6. aylar arasında görülür. RİF alımından 1-2 saat sonra başlayıp, 8 saate kadar sürebilir.</a:t>
            </a:r>
          </a:p>
          <a:p>
            <a:r>
              <a:rPr lang="tr-TR" b="1" dirty="0"/>
              <a:t>Vücut sıvılarının kırmızı/turuncu olması</a:t>
            </a:r>
            <a:r>
              <a:rPr lang="tr-TR" dirty="0"/>
              <a:t>: </a:t>
            </a:r>
            <a:r>
              <a:rPr lang="tr-TR" dirty="0" err="1"/>
              <a:t>RİF’e</a:t>
            </a:r>
            <a:r>
              <a:rPr lang="tr-TR" dirty="0"/>
              <a:t> bağlıdır; gözyaşı, tükürük, balgam, ter, idrarı boyar, lensleri de boyayabilir. Vücut sıvılarının kırmızı/turuncu olması tehlikesizdir, fakat hastaya önceden anlatılması gerekir.</a:t>
            </a:r>
          </a:p>
          <a:p>
            <a:r>
              <a:rPr lang="tr-TR" b="1" dirty="0" err="1"/>
              <a:t>Artralji</a:t>
            </a:r>
            <a:r>
              <a:rPr lang="tr-TR" b="1" dirty="0"/>
              <a:t>: </a:t>
            </a:r>
            <a:r>
              <a:rPr lang="tr-TR" dirty="0" err="1"/>
              <a:t>Pirazinamide</a:t>
            </a:r>
            <a:r>
              <a:rPr lang="tr-TR" dirty="0"/>
              <a:t> bağlı eklem yakınmalarıdır. Genellikle hafiftir ve kendi kendine geçer. </a:t>
            </a:r>
            <a:r>
              <a:rPr lang="tr-TR" dirty="0" err="1"/>
              <a:t>Semptomatik</a:t>
            </a:r>
            <a:r>
              <a:rPr lang="tr-TR" dirty="0"/>
              <a:t> tedaviye (aspirin ve diğer </a:t>
            </a:r>
            <a:r>
              <a:rPr lang="tr-TR" dirty="0" err="1"/>
              <a:t>nonsteroid</a:t>
            </a:r>
            <a:r>
              <a:rPr lang="tr-TR" dirty="0"/>
              <a:t> </a:t>
            </a:r>
            <a:r>
              <a:rPr lang="tr-TR" dirty="0" err="1"/>
              <a:t>antienflamatuvarlar</a:t>
            </a:r>
            <a:r>
              <a:rPr lang="tr-TR" dirty="0"/>
              <a:t>) iyi yanıt verir.</a:t>
            </a:r>
          </a:p>
          <a:p>
            <a:r>
              <a:rPr lang="tr-TR" b="1" dirty="0" err="1"/>
              <a:t>Peroral</a:t>
            </a:r>
            <a:r>
              <a:rPr lang="tr-TR" b="1" dirty="0"/>
              <a:t> (ağız çevresi) uyuşukluk: </a:t>
            </a:r>
            <a:r>
              <a:rPr lang="tr-TR" dirty="0"/>
              <a:t>Streptomisine bağlı olabilir.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61</a:t>
            </a:fld>
            <a:endParaRPr lang="tr-TR"/>
          </a:p>
        </p:txBody>
      </p:sp>
    </p:spTree>
    <p:extLst>
      <p:ext uri="{BB962C8B-B14F-4D97-AF65-F5344CB8AC3E}">
        <p14:creationId xmlns:p14="http://schemas.microsoft.com/office/powerpoint/2010/main" val="1438931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err="1">
                <a:solidFill>
                  <a:schemeClr val="tx1"/>
                </a:solidFill>
                <a:latin typeface="+mn-lt"/>
                <a:ea typeface="+mn-ea"/>
                <a:cs typeface="+mn-cs"/>
              </a:rPr>
              <a:t>Hipersensitivite</a:t>
            </a:r>
            <a:r>
              <a:rPr lang="tr-TR" sz="1200" b="1" i="0" u="none" strike="noStrike" kern="1200" baseline="0" dirty="0">
                <a:solidFill>
                  <a:schemeClr val="tx1"/>
                </a:solidFill>
                <a:latin typeface="+mn-lt"/>
                <a:ea typeface="+mn-ea"/>
                <a:cs typeface="+mn-cs"/>
              </a:rPr>
              <a:t> (</a:t>
            </a:r>
            <a:r>
              <a:rPr lang="tr-TR" sz="1200" b="1" i="0" u="none" strike="noStrike" kern="1200" baseline="0" dirty="0" err="1">
                <a:solidFill>
                  <a:schemeClr val="tx1"/>
                </a:solidFill>
                <a:latin typeface="+mn-lt"/>
                <a:ea typeface="+mn-ea"/>
                <a:cs typeface="+mn-cs"/>
              </a:rPr>
              <a:t>aşırıduyarlılık</a:t>
            </a:r>
            <a:r>
              <a:rPr lang="tr-TR" sz="1200" b="1" i="0" u="none" strike="noStrike" kern="1200" baseline="0" dirty="0">
                <a:solidFill>
                  <a:schemeClr val="tx1"/>
                </a:solidFill>
                <a:latin typeface="+mn-lt"/>
                <a:ea typeface="+mn-ea"/>
                <a:cs typeface="+mn-cs"/>
              </a:rPr>
              <a:t>) reaksiyonları</a:t>
            </a:r>
            <a:r>
              <a:rPr lang="tr-TR" sz="1200" b="0" i="0" u="none" strike="noStrike" kern="1200" baseline="0" dirty="0">
                <a:solidFill>
                  <a:schemeClr val="tx1"/>
                </a:solidFill>
                <a:latin typeface="+mn-lt"/>
                <a:ea typeface="+mn-ea"/>
                <a:cs typeface="+mn-cs"/>
              </a:rPr>
              <a:t>: Yerel ya da yaygın (sistemik) olarak görülebilir. En sık streptomisin, para-amino salisilik asit ve </a:t>
            </a:r>
            <a:r>
              <a:rPr lang="tr-TR" sz="1200" b="0" i="0" u="none" strike="noStrike" kern="1200" baseline="0" dirty="0" err="1">
                <a:solidFill>
                  <a:schemeClr val="tx1"/>
                </a:solidFill>
                <a:latin typeface="+mn-lt"/>
                <a:ea typeface="+mn-ea"/>
                <a:cs typeface="+mn-cs"/>
              </a:rPr>
              <a:t>thiasetazon</a:t>
            </a:r>
            <a:r>
              <a:rPr lang="tr-TR" sz="1200" b="0" i="0" u="none" strike="noStrike" kern="1200" baseline="0" dirty="0">
                <a:solidFill>
                  <a:schemeClr val="tx1"/>
                </a:solidFill>
                <a:latin typeface="+mn-lt"/>
                <a:ea typeface="+mn-ea"/>
                <a:cs typeface="+mn-cs"/>
              </a:rPr>
              <a:t> ile olur. </a:t>
            </a:r>
            <a:r>
              <a:rPr lang="tr-TR" sz="1200" b="0" i="0" u="none" strike="noStrike" kern="1200" baseline="0" dirty="0" err="1">
                <a:solidFill>
                  <a:schemeClr val="tx1"/>
                </a:solidFill>
                <a:latin typeface="+mn-lt"/>
                <a:ea typeface="+mn-ea"/>
                <a:cs typeface="+mn-cs"/>
              </a:rPr>
              <a:t>Rifampisin</a:t>
            </a:r>
            <a:r>
              <a:rPr lang="tr-TR" sz="1200" b="0" i="0" u="none" strike="noStrike" kern="1200" baseline="0" dirty="0">
                <a:solidFill>
                  <a:schemeClr val="tx1"/>
                </a:solidFill>
                <a:latin typeface="+mn-lt"/>
                <a:ea typeface="+mn-ea"/>
                <a:cs typeface="+mn-cs"/>
              </a:rPr>
              <a:t> ve </a:t>
            </a:r>
            <a:r>
              <a:rPr lang="tr-TR" sz="1200" b="0" i="0" u="none" strike="noStrike" kern="1200" baseline="0" dirty="0" err="1">
                <a:solidFill>
                  <a:schemeClr val="tx1"/>
                </a:solidFill>
                <a:latin typeface="+mn-lt"/>
                <a:ea typeface="+mn-ea"/>
                <a:cs typeface="+mn-cs"/>
              </a:rPr>
              <a:t>pirazinamid</a:t>
            </a:r>
            <a:r>
              <a:rPr lang="tr-TR" sz="1200" b="0" i="0" u="none" strike="noStrike" kern="1200" baseline="0" dirty="0">
                <a:solidFill>
                  <a:schemeClr val="tx1"/>
                </a:solidFill>
                <a:latin typeface="+mn-lt"/>
                <a:ea typeface="+mn-ea"/>
                <a:cs typeface="+mn-cs"/>
              </a:rPr>
              <a:t> ile de olabilir. </a:t>
            </a:r>
            <a:r>
              <a:rPr lang="tr-TR" sz="1200" b="0" i="0" u="none" strike="noStrike" kern="1200" baseline="0" dirty="0" err="1">
                <a:solidFill>
                  <a:schemeClr val="tx1"/>
                </a:solidFill>
                <a:latin typeface="+mn-lt"/>
                <a:ea typeface="+mn-ea"/>
                <a:cs typeface="+mn-cs"/>
              </a:rPr>
              <a:t>Hipersensitivitenin</a:t>
            </a:r>
            <a:r>
              <a:rPr lang="tr-TR" sz="1200" b="0" i="0" u="none" strike="noStrike" kern="1200" baseline="0" dirty="0">
                <a:solidFill>
                  <a:schemeClr val="tx1"/>
                </a:solidFill>
                <a:latin typeface="+mn-lt"/>
                <a:ea typeface="+mn-ea"/>
                <a:cs typeface="+mn-cs"/>
              </a:rPr>
              <a:t> en sık görülen klinik bulguları deri döküntüsü ve ateştir. Döküntü genellikle </a:t>
            </a:r>
            <a:r>
              <a:rPr lang="tr-TR" sz="1200" b="0" i="0" u="none" strike="noStrike" kern="1200" baseline="0" dirty="0" err="1">
                <a:solidFill>
                  <a:schemeClr val="tx1"/>
                </a:solidFill>
                <a:latin typeface="+mn-lt"/>
                <a:ea typeface="+mn-ea"/>
                <a:cs typeface="+mn-cs"/>
              </a:rPr>
              <a:t>eritematöz</a:t>
            </a:r>
            <a:r>
              <a:rPr lang="tr-TR" sz="1200" b="0" i="0" u="none" strike="noStrike" kern="1200" baseline="0" dirty="0">
                <a:solidFill>
                  <a:schemeClr val="tx1"/>
                </a:solidFill>
                <a:latin typeface="+mn-lt"/>
                <a:ea typeface="+mn-ea"/>
                <a:cs typeface="+mn-cs"/>
              </a:rPr>
              <a:t> ve kaşıntılıdır, </a:t>
            </a:r>
            <a:r>
              <a:rPr lang="tr-TR" sz="1200" b="0" i="0" u="none" strike="noStrike" kern="1200" baseline="0" dirty="0" err="1">
                <a:solidFill>
                  <a:schemeClr val="tx1"/>
                </a:solidFill>
                <a:latin typeface="+mn-lt"/>
                <a:ea typeface="+mn-ea"/>
                <a:cs typeface="+mn-cs"/>
              </a:rPr>
              <a:t>maküler</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papüler</a:t>
            </a:r>
            <a:r>
              <a:rPr lang="tr-TR" sz="1200" b="0" i="0" u="none" strike="noStrike" kern="1200" baseline="0" dirty="0">
                <a:solidFill>
                  <a:schemeClr val="tx1"/>
                </a:solidFill>
                <a:latin typeface="+mn-lt"/>
                <a:ea typeface="+mn-ea"/>
                <a:cs typeface="+mn-cs"/>
              </a:rPr>
              <a:t> olabilir. </a:t>
            </a:r>
            <a:r>
              <a:rPr lang="tr-TR" sz="1200" b="0" i="0" u="none" strike="noStrike" kern="1200" baseline="0" dirty="0" err="1">
                <a:solidFill>
                  <a:schemeClr val="tx1"/>
                </a:solidFill>
                <a:latin typeface="+mn-lt"/>
                <a:ea typeface="+mn-ea"/>
                <a:cs typeface="+mn-cs"/>
              </a:rPr>
              <a:t>Ekstremitelerden</a:t>
            </a:r>
            <a:r>
              <a:rPr lang="tr-TR" sz="1200" b="0" i="0" u="none" strike="noStrike" kern="1200" baseline="0" dirty="0">
                <a:solidFill>
                  <a:schemeClr val="tx1"/>
                </a:solidFill>
                <a:latin typeface="+mn-lt"/>
                <a:ea typeface="+mn-ea"/>
                <a:cs typeface="+mn-cs"/>
              </a:rPr>
              <a:t> çok gövdeyi tutar. Yaygın (</a:t>
            </a:r>
            <a:r>
              <a:rPr lang="tr-TR" sz="1200" b="0" i="0" u="none" strike="noStrike" kern="1200" baseline="0" dirty="0" err="1">
                <a:solidFill>
                  <a:schemeClr val="tx1"/>
                </a:solidFill>
                <a:latin typeface="+mn-lt"/>
                <a:ea typeface="+mn-ea"/>
                <a:cs typeface="+mn-cs"/>
              </a:rPr>
              <a:t>jeneralize</a:t>
            </a:r>
            <a:r>
              <a:rPr lang="tr-TR" sz="1200" b="0" i="0" u="none" strike="noStrike" kern="1200" baseline="0" dirty="0">
                <a:solidFill>
                  <a:schemeClr val="tx1"/>
                </a:solidFill>
                <a:latin typeface="+mn-lt"/>
                <a:ea typeface="+mn-ea"/>
                <a:cs typeface="+mn-cs"/>
              </a:rPr>
              <a:t>) reaksiyonlarda, </a:t>
            </a:r>
            <a:r>
              <a:rPr lang="tr-TR" sz="1200" b="0" i="0" u="none" strike="noStrike" kern="1200" baseline="0" dirty="0" err="1">
                <a:solidFill>
                  <a:schemeClr val="tx1"/>
                </a:solidFill>
                <a:latin typeface="+mn-lt"/>
                <a:ea typeface="+mn-ea"/>
                <a:cs typeface="+mn-cs"/>
              </a:rPr>
              <a:t>periorbital</a:t>
            </a:r>
            <a:r>
              <a:rPr lang="tr-TR" sz="1200" b="0" i="0" u="none" strike="noStrike" kern="1200" baseline="0" dirty="0">
                <a:solidFill>
                  <a:schemeClr val="tx1"/>
                </a:solidFill>
                <a:latin typeface="+mn-lt"/>
                <a:ea typeface="+mn-ea"/>
                <a:cs typeface="+mn-cs"/>
              </a:rPr>
              <a:t> şişlik, </a:t>
            </a:r>
            <a:r>
              <a:rPr lang="tr-TR" sz="1200" b="0" i="0" u="none" strike="noStrike" kern="1200" baseline="0" dirty="0" err="1">
                <a:solidFill>
                  <a:schemeClr val="tx1"/>
                </a:solidFill>
                <a:latin typeface="+mn-lt"/>
                <a:ea typeface="+mn-ea"/>
                <a:cs typeface="+mn-cs"/>
              </a:rPr>
              <a:t>konjunktivit</a:t>
            </a:r>
            <a:r>
              <a:rPr lang="tr-TR" sz="1200" b="0" i="0" u="none" strike="noStrike" kern="1200" baseline="0" dirty="0">
                <a:solidFill>
                  <a:schemeClr val="tx1"/>
                </a:solidFill>
                <a:latin typeface="+mn-lt"/>
                <a:ea typeface="+mn-ea"/>
                <a:cs typeface="+mn-cs"/>
              </a:rPr>
              <a:t>, titreme, halsizlik, kusma, eklemlerde ağrı, </a:t>
            </a:r>
            <a:r>
              <a:rPr lang="tr-TR" sz="1200" b="0" i="0" u="none" strike="noStrike" kern="1200" baseline="0" dirty="0" err="1">
                <a:solidFill>
                  <a:schemeClr val="tx1"/>
                </a:solidFill>
                <a:latin typeface="+mn-lt"/>
                <a:ea typeface="+mn-ea"/>
                <a:cs typeface="+mn-cs"/>
              </a:rPr>
              <a:t>başağrısı</a:t>
            </a:r>
            <a:r>
              <a:rPr lang="tr-TR" sz="1200" b="0" i="0" u="none" strike="noStrike" kern="1200" baseline="0" dirty="0">
                <a:solidFill>
                  <a:schemeClr val="tx1"/>
                </a:solidFill>
                <a:latin typeface="+mn-lt"/>
                <a:ea typeface="+mn-ea"/>
                <a:cs typeface="+mn-cs"/>
              </a:rPr>
              <a:t>, yaygın </a:t>
            </a:r>
            <a:r>
              <a:rPr lang="tr-TR" sz="1200" b="0" i="0" u="none" strike="noStrike" kern="1200" baseline="0" dirty="0" err="1">
                <a:solidFill>
                  <a:schemeClr val="tx1"/>
                </a:solidFill>
                <a:latin typeface="+mn-lt"/>
                <a:ea typeface="+mn-ea"/>
                <a:cs typeface="+mn-cs"/>
              </a:rPr>
              <a:t>lenfadenopati</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albüminüri</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hepatosplenomegali</a:t>
            </a:r>
            <a:r>
              <a:rPr lang="tr-TR" sz="1200" b="0" i="0" u="none" strike="noStrike" kern="1200" baseline="0" dirty="0">
                <a:solidFill>
                  <a:schemeClr val="tx1"/>
                </a:solidFill>
                <a:latin typeface="+mn-lt"/>
                <a:ea typeface="+mn-ea"/>
                <a:cs typeface="+mn-cs"/>
              </a:rPr>
              <a:t> ve seyrek olarak geçici sarılık görülür. </a:t>
            </a:r>
            <a:endParaRPr lang="tr-TR" sz="1200" b="1" i="1"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E758E63F-5FE4-4DDB-ACED-BD594F85DE8E}" type="slidenum">
              <a:rPr lang="tr-TR" smtClean="0"/>
              <a:t>62</a:t>
            </a:fld>
            <a:endParaRPr lang="tr-TR"/>
          </a:p>
        </p:txBody>
      </p:sp>
    </p:spTree>
    <p:extLst>
      <p:ext uri="{BB962C8B-B14F-4D97-AF65-F5344CB8AC3E}">
        <p14:creationId xmlns:p14="http://schemas.microsoft.com/office/powerpoint/2010/main" val="26288867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i="1" dirty="0" err="1"/>
              <a:t>Hipersensitivite</a:t>
            </a:r>
            <a:r>
              <a:rPr lang="tr-TR" i="1" dirty="0"/>
              <a:t> reaksiyonu görülünce yapılması gerekenler</a:t>
            </a:r>
          </a:p>
          <a:p>
            <a:r>
              <a:rPr lang="tr-TR" dirty="0"/>
              <a:t>Hastaya verilen bütün ilaçlar kesilir. Hasta, hastaneye </a:t>
            </a:r>
            <a:r>
              <a:rPr lang="tr-TR" dirty="0" err="1"/>
              <a:t>sevkedilir</a:t>
            </a:r>
            <a:r>
              <a:rPr lang="tr-TR" dirty="0"/>
              <a:t>. Hastanede sorumlu ilaç/ilaçlar deri testleri ile ya da ilaç denemeleri ile belirlenir. Tek tek ilaçlar kullanılarak sorumlu ilaç bulunmaya çalışılır. Sorumlu ilaç belirlenince hastaya alerjik olmayan yeni bir tedavi başlanır.</a:t>
            </a:r>
          </a:p>
        </p:txBody>
      </p:sp>
      <p:sp>
        <p:nvSpPr>
          <p:cNvPr id="4" name="Slayt Numarası Yer Tutucusu 3"/>
          <p:cNvSpPr>
            <a:spLocks noGrp="1"/>
          </p:cNvSpPr>
          <p:nvPr>
            <p:ph type="sldNum" sz="quarter" idx="5"/>
          </p:nvPr>
        </p:nvSpPr>
        <p:spPr/>
        <p:txBody>
          <a:bodyPr/>
          <a:lstStyle/>
          <a:p>
            <a:fld id="{E758E63F-5FE4-4DDB-ACED-BD594F85DE8E}" type="slidenum">
              <a:rPr lang="tr-TR" smtClean="0"/>
              <a:t>63</a:t>
            </a:fld>
            <a:endParaRPr lang="tr-TR"/>
          </a:p>
        </p:txBody>
      </p:sp>
    </p:spTree>
    <p:extLst>
      <p:ext uri="{BB962C8B-B14F-4D97-AF65-F5344CB8AC3E}">
        <p14:creationId xmlns:p14="http://schemas.microsoft.com/office/powerpoint/2010/main" val="1965988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Görme bozukluğu: </a:t>
            </a:r>
            <a:r>
              <a:rPr lang="tr-TR" dirty="0" err="1"/>
              <a:t>Etambutole</a:t>
            </a:r>
            <a:r>
              <a:rPr lang="tr-TR" dirty="0"/>
              <a:t> bağlı olabilir. Bu yakınması olan hastalarda tüm ilaçlar kesilmeli ve hemen görme muayenesine yollanmalıdırlar. Eğer sorumlu </a:t>
            </a:r>
            <a:r>
              <a:rPr lang="tr-TR" dirty="0" err="1"/>
              <a:t>etambutol</a:t>
            </a:r>
            <a:r>
              <a:rPr lang="tr-TR" dirty="0"/>
              <a:t> ise, bir daha asla verilmemelidir. Bazen göz hekimi de bir patoloji görmeyebilir. Yine de görme bozukluğu olan ve nedeni açıklanamayan durumlarda </a:t>
            </a:r>
            <a:r>
              <a:rPr lang="tr-TR" dirty="0" err="1"/>
              <a:t>etambutol</a:t>
            </a:r>
            <a:r>
              <a:rPr lang="tr-TR" dirty="0"/>
              <a:t> tekrar verilmez.</a:t>
            </a:r>
          </a:p>
          <a:p>
            <a:endParaRPr lang="tr-TR" sz="1200" b="1" i="1"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E758E63F-5FE4-4DDB-ACED-BD594F85DE8E}" type="slidenum">
              <a:rPr lang="tr-TR" smtClean="0"/>
              <a:t>64</a:t>
            </a:fld>
            <a:endParaRPr lang="tr-TR"/>
          </a:p>
        </p:txBody>
      </p:sp>
    </p:spTree>
    <p:extLst>
      <p:ext uri="{BB962C8B-B14F-4D97-AF65-F5344CB8AC3E}">
        <p14:creationId xmlns:p14="http://schemas.microsoft.com/office/powerpoint/2010/main" val="11660319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Hepatotoksisite</a:t>
            </a:r>
            <a:r>
              <a:rPr lang="tr-TR" b="1" dirty="0"/>
              <a:t>: Hastanede tedavi edilmesi önerilir. </a:t>
            </a:r>
          </a:p>
          <a:p>
            <a:r>
              <a:rPr lang="tr-TR" dirty="0"/>
              <a:t>Karaciğere en çok </a:t>
            </a:r>
            <a:r>
              <a:rPr lang="tr-TR" dirty="0" err="1"/>
              <a:t>toksik</a:t>
            </a:r>
            <a:r>
              <a:rPr lang="tr-TR" dirty="0"/>
              <a:t> etki yapan ilaçlar İNH, PZA ve </a:t>
            </a:r>
            <a:r>
              <a:rPr lang="tr-TR" dirty="0" err="1"/>
              <a:t>RİF’dir</a:t>
            </a:r>
            <a:r>
              <a:rPr lang="tr-TR" dirty="0"/>
              <a:t>. </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Toksisite</a:t>
            </a:r>
            <a:r>
              <a:rPr lang="tr-TR" sz="1200" dirty="0" smtClean="0"/>
              <a:t> semptomları; iştahsızlık, bulantı, kusma, karın ağrısı, halsizlik, sarılık </a:t>
            </a:r>
            <a:endParaRPr lang="tr-TR" dirty="0"/>
          </a:p>
          <a:p>
            <a:r>
              <a:rPr lang="tr-TR" dirty="0"/>
              <a:t>Her hastada, tedaviye başlamadan ALT, AST, </a:t>
            </a:r>
            <a:r>
              <a:rPr lang="tr-TR" dirty="0" err="1"/>
              <a:t>alkalen</a:t>
            </a:r>
            <a:r>
              <a:rPr lang="tr-TR" dirty="0"/>
              <a:t> </a:t>
            </a:r>
            <a:r>
              <a:rPr lang="tr-TR" dirty="0" err="1"/>
              <a:t>fosfataz</a:t>
            </a:r>
            <a:r>
              <a:rPr lang="tr-TR" dirty="0"/>
              <a:t>, </a:t>
            </a:r>
            <a:r>
              <a:rPr lang="tr-TR" dirty="0" err="1"/>
              <a:t>bilirubin</a:t>
            </a:r>
            <a:r>
              <a:rPr lang="tr-TR" dirty="0"/>
              <a:t>, </a:t>
            </a:r>
            <a:r>
              <a:rPr lang="tr-TR" dirty="0" err="1"/>
              <a:t>kreatinin</a:t>
            </a:r>
            <a:r>
              <a:rPr lang="tr-TR" dirty="0"/>
              <a:t> ve </a:t>
            </a:r>
            <a:r>
              <a:rPr lang="tr-TR" dirty="0" err="1"/>
              <a:t>trombosit</a:t>
            </a:r>
            <a:r>
              <a:rPr lang="tr-TR" dirty="0"/>
              <a:t> düzeyine bakılması önerilir. </a:t>
            </a:r>
          </a:p>
          <a:p>
            <a:r>
              <a:rPr lang="tr-TR" dirty="0"/>
              <a:t>Kronik karaciğer hastalığı olanlarda, alkoliklerde, HIV pozitiflerde ve yaşlılarda </a:t>
            </a:r>
            <a:r>
              <a:rPr lang="tr-TR" dirty="0" err="1"/>
              <a:t>hepatotoksisite</a:t>
            </a:r>
            <a:r>
              <a:rPr lang="tr-TR" dirty="0"/>
              <a:t> riski daha yüksektir ve bu kişilerde tedavi sırasında belirli aralıklarla karaciğer enzimleri ve </a:t>
            </a:r>
            <a:r>
              <a:rPr lang="tr-TR" dirty="0" err="1"/>
              <a:t>bilirubin</a:t>
            </a:r>
            <a:r>
              <a:rPr lang="tr-TR" dirty="0"/>
              <a:t> takibi yapılması </a:t>
            </a:r>
            <a:r>
              <a:rPr lang="tr-TR" dirty="0" smtClean="0"/>
              <a:t>önerilir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65</a:t>
            </a:fld>
            <a:endParaRPr lang="tr-TR"/>
          </a:p>
        </p:txBody>
      </p:sp>
    </p:spTree>
    <p:extLst>
      <p:ext uri="{BB962C8B-B14F-4D97-AF65-F5344CB8AC3E}">
        <p14:creationId xmlns:p14="http://schemas.microsoft.com/office/powerpoint/2010/main" val="320948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Tüberküloz hastalığı, </a:t>
            </a:r>
            <a:r>
              <a:rPr lang="tr-TR" sz="1200" b="0" i="1" u="none" strike="noStrike" kern="1200" baseline="0" dirty="0" err="1">
                <a:solidFill>
                  <a:schemeClr val="tx1"/>
                </a:solidFill>
                <a:latin typeface="+mn-lt"/>
                <a:ea typeface="+mn-ea"/>
                <a:cs typeface="+mn-cs"/>
              </a:rPr>
              <a:t>Mycobacterium</a:t>
            </a:r>
            <a:r>
              <a:rPr lang="tr-TR" sz="1200" b="0" i="1" u="none" strike="noStrike" kern="1200" baseline="0" dirty="0">
                <a:solidFill>
                  <a:schemeClr val="tx1"/>
                </a:solidFill>
                <a:latin typeface="+mn-lt"/>
                <a:ea typeface="+mn-ea"/>
                <a:cs typeface="+mn-cs"/>
              </a:rPr>
              <a:t> </a:t>
            </a:r>
            <a:r>
              <a:rPr lang="tr-TR" sz="1200" b="0" i="1" u="none" strike="noStrike" kern="1200" baseline="0" dirty="0" err="1">
                <a:solidFill>
                  <a:schemeClr val="tx1"/>
                </a:solidFill>
                <a:latin typeface="+mn-lt"/>
                <a:ea typeface="+mn-ea"/>
                <a:cs typeface="+mn-cs"/>
              </a:rPr>
              <a:t>tuberculosis</a:t>
            </a:r>
            <a:r>
              <a:rPr lang="tr-TR" sz="1200" b="0" i="1"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kompleks basilleri tarafından oluşturulur. TB hastasından hava yolu ile sağlam kişiye bulaşır. En bulaştırıcı hastalar; balgam </a:t>
            </a:r>
            <a:r>
              <a:rPr lang="tr-TR" sz="1200" b="0" i="0" u="none" strike="noStrike" kern="1200" baseline="0" dirty="0" err="1">
                <a:solidFill>
                  <a:schemeClr val="tx1"/>
                </a:solidFill>
                <a:latin typeface="+mn-lt"/>
                <a:ea typeface="+mn-ea"/>
                <a:cs typeface="+mn-cs"/>
              </a:rPr>
              <a:t>mikroskopisinde</a:t>
            </a:r>
            <a:r>
              <a:rPr lang="tr-TR" sz="1200" b="0" i="0" u="none" strike="noStrike" kern="1200" baseline="0" dirty="0">
                <a:solidFill>
                  <a:schemeClr val="tx1"/>
                </a:solidFill>
                <a:latin typeface="+mn-lt"/>
                <a:ea typeface="+mn-ea"/>
                <a:cs typeface="+mn-cs"/>
              </a:rPr>
              <a:t> aside </a:t>
            </a:r>
            <a:r>
              <a:rPr lang="tr-TR" sz="1200" b="0" i="0" u="none" strike="noStrike" kern="1200" baseline="0" dirty="0" err="1">
                <a:solidFill>
                  <a:schemeClr val="tx1"/>
                </a:solidFill>
                <a:latin typeface="+mn-lt"/>
                <a:ea typeface="+mn-ea"/>
                <a:cs typeface="+mn-cs"/>
              </a:rPr>
              <a:t>rezistan</a:t>
            </a:r>
            <a:r>
              <a:rPr lang="tr-TR" sz="1200" b="0" i="0" u="none" strike="noStrike" kern="1200" baseline="0" dirty="0">
                <a:solidFill>
                  <a:schemeClr val="tx1"/>
                </a:solidFill>
                <a:latin typeface="+mn-lt"/>
                <a:ea typeface="+mn-ea"/>
                <a:cs typeface="+mn-cs"/>
              </a:rPr>
              <a:t> basil (ARB) pozitif, </a:t>
            </a:r>
            <a:r>
              <a:rPr lang="tr-TR" sz="1200" b="0" i="0" u="none" strike="noStrike" kern="1200" baseline="0" dirty="0" err="1">
                <a:solidFill>
                  <a:schemeClr val="tx1"/>
                </a:solidFill>
                <a:latin typeface="+mn-lt"/>
                <a:ea typeface="+mn-ea"/>
                <a:cs typeface="+mn-cs"/>
              </a:rPr>
              <a:t>kaviteli</a:t>
            </a:r>
            <a:r>
              <a:rPr lang="tr-TR" sz="1200" b="0" i="0" u="none" strike="noStrike" kern="1200" baseline="0" dirty="0">
                <a:solidFill>
                  <a:schemeClr val="tx1"/>
                </a:solidFill>
                <a:latin typeface="+mn-lt"/>
                <a:ea typeface="+mn-ea"/>
                <a:cs typeface="+mn-cs"/>
              </a:rPr>
              <a:t> akciğer ve </a:t>
            </a:r>
            <a:r>
              <a:rPr lang="tr-TR" sz="1200" b="0" i="0" u="none" strike="noStrike" kern="1200" baseline="0" dirty="0" err="1">
                <a:solidFill>
                  <a:schemeClr val="tx1"/>
                </a:solidFill>
                <a:latin typeface="+mn-lt"/>
                <a:ea typeface="+mn-ea"/>
                <a:cs typeface="+mn-cs"/>
              </a:rPr>
              <a:t>larinks</a:t>
            </a:r>
            <a:r>
              <a:rPr lang="tr-TR" sz="1200" b="0" i="0" u="none" strike="noStrike" kern="1200" baseline="0" dirty="0">
                <a:solidFill>
                  <a:schemeClr val="tx1"/>
                </a:solidFill>
                <a:latin typeface="+mn-lt"/>
                <a:ea typeface="+mn-ea"/>
                <a:cs typeface="+mn-cs"/>
              </a:rPr>
              <a:t> tüberkülozu olan hastalardır. Yayma negatif tüberküloz hastalarının bulaştırıcılığı daha azdır. Hasta ile yakın ve uzun süreli teması olan kişilere bulaşma riski fazladır. Bunlar; aile bireyleri, aynı evi paylaştığı arkadaşları, işyeri arkadaşları olabilir. Etkili tedavi ile günler içinde basil sayısı ve öksürük sıklığı hızla azalmaktadır. Hastaların bulaştırıcılığı, etkili tedavi ile 2-3 haftada pratik olarak sona erer.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8</a:t>
            </a:fld>
            <a:endParaRPr lang="tr-TR"/>
          </a:p>
        </p:txBody>
      </p:sp>
    </p:spTree>
    <p:extLst>
      <p:ext uri="{BB962C8B-B14F-4D97-AF65-F5344CB8AC3E}">
        <p14:creationId xmlns:p14="http://schemas.microsoft.com/office/powerpoint/2010/main" val="5276968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err="1">
                <a:solidFill>
                  <a:schemeClr val="tx1"/>
                </a:solidFill>
                <a:latin typeface="+mn-lt"/>
                <a:ea typeface="+mn-ea"/>
                <a:cs typeface="+mn-cs"/>
              </a:rPr>
              <a:t>Toksisite</a:t>
            </a:r>
            <a:r>
              <a:rPr lang="tr-TR" sz="1200" b="0" i="0" u="none" strike="noStrike" kern="1200" baseline="0" dirty="0">
                <a:solidFill>
                  <a:schemeClr val="tx1"/>
                </a:solidFill>
                <a:latin typeface="+mn-lt"/>
                <a:ea typeface="+mn-ea"/>
                <a:cs typeface="+mn-cs"/>
              </a:rPr>
              <a:t> semptomları ortaya çıkınca </a:t>
            </a:r>
            <a:r>
              <a:rPr lang="tr-TR" sz="1200" b="0" i="0" u="none" strike="noStrike" kern="1200" baseline="0" dirty="0" err="1">
                <a:solidFill>
                  <a:schemeClr val="tx1"/>
                </a:solidFill>
                <a:latin typeface="+mn-lt"/>
                <a:ea typeface="+mn-ea"/>
                <a:cs typeface="+mn-cs"/>
              </a:rPr>
              <a:t>transaminazlar</a:t>
            </a:r>
            <a:r>
              <a:rPr lang="tr-TR" sz="1200" b="0" i="0" u="none" strike="noStrike" kern="1200" baseline="0" dirty="0">
                <a:solidFill>
                  <a:schemeClr val="tx1"/>
                </a:solidFill>
                <a:latin typeface="+mn-lt"/>
                <a:ea typeface="+mn-ea"/>
                <a:cs typeface="+mn-cs"/>
              </a:rPr>
              <a:t> ve </a:t>
            </a:r>
            <a:r>
              <a:rPr lang="tr-TR" sz="1200" b="0" i="0" u="none" strike="noStrike" kern="1200" baseline="0" dirty="0" err="1">
                <a:solidFill>
                  <a:schemeClr val="tx1"/>
                </a:solidFill>
                <a:latin typeface="+mn-lt"/>
                <a:ea typeface="+mn-ea"/>
                <a:cs typeface="+mn-cs"/>
              </a:rPr>
              <a:t>bilirubin</a:t>
            </a:r>
            <a:r>
              <a:rPr lang="tr-TR" sz="1200" b="0" i="0" u="none" strike="noStrike" kern="1200" baseline="0" dirty="0">
                <a:solidFill>
                  <a:schemeClr val="tx1"/>
                </a:solidFill>
                <a:latin typeface="+mn-lt"/>
                <a:ea typeface="+mn-ea"/>
                <a:cs typeface="+mn-cs"/>
              </a:rPr>
              <a:t> düzeylerine bakılır.</a:t>
            </a:r>
            <a:r>
              <a:rPr lang="tr-TR" dirty="0"/>
              <a:t> </a:t>
            </a:r>
            <a:r>
              <a:rPr lang="tr-TR" dirty="0" err="1"/>
              <a:t>Transaminazlarda</a:t>
            </a:r>
            <a:r>
              <a:rPr lang="tr-TR" dirty="0"/>
              <a:t> tedavi sırasında hafif artış, ciddi bir </a:t>
            </a:r>
            <a:r>
              <a:rPr lang="tr-TR" dirty="0" err="1"/>
              <a:t>toksisite</a:t>
            </a:r>
            <a:r>
              <a:rPr lang="tr-TR" dirty="0"/>
              <a:t> olmaksızın normalde de görülebilir.</a:t>
            </a:r>
            <a:r>
              <a:rPr lang="tr-TR" sz="1200" b="0" i="0" u="none" strike="noStrike" kern="1200" baseline="0" dirty="0">
                <a:solidFill>
                  <a:schemeClr val="tx1"/>
                </a:solidFill>
                <a:latin typeface="+mn-lt"/>
                <a:ea typeface="+mn-ea"/>
                <a:cs typeface="+mn-cs"/>
              </a:rPr>
              <a:t> Semptomu devam eden hastalarda enzimlerin birkaç gün içinde yükselebileceği de akılda tutulmalıdır. </a:t>
            </a:r>
            <a:endParaRPr lang="tr-TR"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Tedavi </a:t>
            </a:r>
            <a:r>
              <a:rPr lang="tr-TR" sz="1200" b="0" i="0" u="none" strike="noStrike" kern="1200" baseline="0" dirty="0">
                <a:solidFill>
                  <a:schemeClr val="tx1"/>
                </a:solidFill>
                <a:latin typeface="+mn-lt"/>
                <a:ea typeface="+mn-ea"/>
                <a:cs typeface="+mn-cs"/>
              </a:rPr>
              <a:t>aşağıdaki durumlarda kesilir:</a:t>
            </a:r>
          </a:p>
          <a:p>
            <a:r>
              <a:rPr lang="tr-TR" sz="1200" b="0" i="0" u="none" strike="noStrike" kern="1200" baseline="0" dirty="0">
                <a:solidFill>
                  <a:schemeClr val="tx1"/>
                </a:solidFill>
                <a:latin typeface="+mn-lt"/>
                <a:ea typeface="+mn-ea"/>
                <a:cs typeface="+mn-cs"/>
              </a:rPr>
              <a:t>• Semptom olsun olmasın </a:t>
            </a:r>
            <a:r>
              <a:rPr lang="tr-TR" sz="1200" b="0" i="0" u="none" strike="noStrike" kern="1200" baseline="0" dirty="0" err="1">
                <a:solidFill>
                  <a:schemeClr val="tx1"/>
                </a:solidFill>
                <a:latin typeface="+mn-lt"/>
                <a:ea typeface="+mn-ea"/>
                <a:cs typeface="+mn-cs"/>
              </a:rPr>
              <a:t>transaminaz</a:t>
            </a:r>
            <a:r>
              <a:rPr lang="tr-TR" sz="1200" b="0" i="0" u="none" strike="noStrike" kern="1200" baseline="0" dirty="0">
                <a:solidFill>
                  <a:schemeClr val="tx1"/>
                </a:solidFill>
                <a:latin typeface="+mn-lt"/>
                <a:ea typeface="+mn-ea"/>
                <a:cs typeface="+mn-cs"/>
              </a:rPr>
              <a:t> değerlerinin normalin üst sınır değerinin 5 katını aşması veya</a:t>
            </a:r>
          </a:p>
          <a:p>
            <a:r>
              <a:rPr lang="tr-TR" sz="1200" b="0" i="0" u="none" strike="noStrike" kern="1200" baseline="0" dirty="0">
                <a:solidFill>
                  <a:schemeClr val="tx1"/>
                </a:solidFill>
                <a:latin typeface="+mn-lt"/>
                <a:ea typeface="+mn-ea"/>
                <a:cs typeface="+mn-cs"/>
              </a:rPr>
              <a:t>• Hepatit semptomu olan hastada </a:t>
            </a:r>
            <a:r>
              <a:rPr lang="tr-TR" sz="1200" b="0" i="0" u="none" strike="noStrike" kern="1200" baseline="0" dirty="0" err="1">
                <a:solidFill>
                  <a:schemeClr val="tx1"/>
                </a:solidFill>
                <a:latin typeface="+mn-lt"/>
                <a:ea typeface="+mn-ea"/>
                <a:cs typeface="+mn-cs"/>
              </a:rPr>
              <a:t>transaminaz</a:t>
            </a:r>
            <a:r>
              <a:rPr lang="tr-TR" sz="1200" b="0" i="0" u="none" strike="noStrike" kern="1200" baseline="0" dirty="0">
                <a:solidFill>
                  <a:schemeClr val="tx1"/>
                </a:solidFill>
                <a:latin typeface="+mn-lt"/>
                <a:ea typeface="+mn-ea"/>
                <a:cs typeface="+mn-cs"/>
              </a:rPr>
              <a:t> değerlerinin normalin üst sınırının 3 katını aşması durumlarında ya da</a:t>
            </a:r>
          </a:p>
          <a:p>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Bilirubin</a:t>
            </a:r>
            <a:r>
              <a:rPr lang="tr-TR" sz="1200" b="0" i="0" u="none" strike="noStrike" kern="1200" baseline="0" dirty="0">
                <a:solidFill>
                  <a:schemeClr val="tx1"/>
                </a:solidFill>
                <a:latin typeface="+mn-lt"/>
                <a:ea typeface="+mn-ea"/>
                <a:cs typeface="+mn-cs"/>
              </a:rPr>
              <a:t> değerinin 1,5mg/dl üzerine çıkması</a:t>
            </a:r>
            <a:endParaRPr lang="tr-TR" sz="1200" b="1" i="1"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E758E63F-5FE4-4DDB-ACED-BD594F85DE8E}" type="slidenum">
              <a:rPr lang="tr-TR" smtClean="0"/>
              <a:t>66</a:t>
            </a:fld>
            <a:endParaRPr lang="tr-TR"/>
          </a:p>
        </p:txBody>
      </p:sp>
    </p:spTree>
    <p:extLst>
      <p:ext uri="{BB962C8B-B14F-4D97-AF65-F5344CB8AC3E}">
        <p14:creationId xmlns:p14="http://schemas.microsoft.com/office/powerpoint/2010/main" val="3340489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Baş dönmesi </a:t>
            </a:r>
            <a:r>
              <a:rPr lang="tr-TR" dirty="0"/>
              <a:t>(</a:t>
            </a:r>
            <a:r>
              <a:rPr lang="tr-TR" dirty="0" err="1"/>
              <a:t>vertigo</a:t>
            </a:r>
            <a:r>
              <a:rPr lang="tr-TR" dirty="0"/>
              <a:t>, </a:t>
            </a:r>
            <a:r>
              <a:rPr lang="tr-TR" dirty="0" err="1"/>
              <a:t>nistagmus</a:t>
            </a:r>
            <a:r>
              <a:rPr lang="tr-TR" dirty="0"/>
              <a:t>) ve </a:t>
            </a:r>
            <a:r>
              <a:rPr lang="tr-TR" b="1" dirty="0"/>
              <a:t>işitme kaybı </a:t>
            </a:r>
            <a:r>
              <a:rPr lang="tr-TR" dirty="0"/>
              <a:t>streptomisine bağlı </a:t>
            </a:r>
            <a:r>
              <a:rPr lang="tr-TR" dirty="0" err="1"/>
              <a:t>vestibüler</a:t>
            </a:r>
            <a:r>
              <a:rPr lang="tr-TR" dirty="0"/>
              <a:t> hasar ile olabilir. Yaşlı hastalarda çok fazladır. Bu yan etkilerin ortaya çıkmasını önlemede ilaç dozunun doğru verilmesi ve tedavi süresi önemlidir. Ortaya çıktığında ilacı kesip bir kulak burun boğaz hastalıkları uzmanına danışılmalıdır.</a:t>
            </a:r>
          </a:p>
          <a:p>
            <a:pPr marL="0" indent="0">
              <a:buNone/>
            </a:pPr>
            <a:r>
              <a:rPr lang="tr-TR" dirty="0"/>
              <a:t>• </a:t>
            </a:r>
            <a:r>
              <a:rPr lang="tr-TR" b="1" dirty="0" err="1"/>
              <a:t>Hemolitik</a:t>
            </a:r>
            <a:r>
              <a:rPr lang="tr-TR" b="1" dirty="0"/>
              <a:t> anemi, akut böbrek yetmezliği, </a:t>
            </a:r>
            <a:r>
              <a:rPr lang="tr-TR" b="1" dirty="0" err="1"/>
              <a:t>trombositopenik</a:t>
            </a:r>
            <a:r>
              <a:rPr lang="tr-TR" b="1" dirty="0"/>
              <a:t> </a:t>
            </a:r>
            <a:r>
              <a:rPr lang="tr-TR" b="1" dirty="0" err="1"/>
              <a:t>purpura</a:t>
            </a:r>
            <a:r>
              <a:rPr lang="tr-TR" b="1" dirty="0"/>
              <a:t>  </a:t>
            </a:r>
            <a:r>
              <a:rPr lang="tr-TR" dirty="0" err="1"/>
              <a:t>RİF’e</a:t>
            </a:r>
            <a:r>
              <a:rPr lang="tr-TR" dirty="0"/>
              <a:t> bağlı olarak ortaya çıkar. Bu ciddi reaksiyonların görülmesi durumunda RİF kesilir ve hastaya bir daha verilmez.</a:t>
            </a:r>
          </a:p>
          <a:p>
            <a:endParaRPr lang="tr-TR" sz="1200" b="1" i="1"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E758E63F-5FE4-4DDB-ACED-BD594F85DE8E}" type="slidenum">
              <a:rPr lang="tr-TR" smtClean="0"/>
              <a:t>67</a:t>
            </a:fld>
            <a:endParaRPr lang="tr-TR"/>
          </a:p>
        </p:txBody>
      </p:sp>
    </p:spTree>
    <p:extLst>
      <p:ext uri="{BB962C8B-B14F-4D97-AF65-F5344CB8AC3E}">
        <p14:creationId xmlns:p14="http://schemas.microsoft.com/office/powerpoint/2010/main" val="38104739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Gebeler:</a:t>
            </a:r>
          </a:p>
          <a:p>
            <a:r>
              <a:rPr lang="tr-TR" dirty="0"/>
              <a:t>TB tanısı alan gebelere en kısa sürede tedavi başlanmalıdır. Gebede streptomisin kullanılması </a:t>
            </a:r>
            <a:r>
              <a:rPr lang="tr-TR" dirty="0" err="1"/>
              <a:t>kontrendikedir</a:t>
            </a:r>
            <a:r>
              <a:rPr lang="tr-TR" dirty="0"/>
              <a:t>. </a:t>
            </a:r>
            <a:r>
              <a:rPr lang="tr-TR" dirty="0" err="1"/>
              <a:t>Pirazinamidin</a:t>
            </a:r>
            <a:r>
              <a:rPr lang="tr-TR" dirty="0"/>
              <a:t> bebeğe etkilerinin iyi bilinmediği belirtiliyorsa da Dünya Sağlık Örgütü tedavide </a:t>
            </a:r>
            <a:r>
              <a:rPr lang="tr-TR" dirty="0" err="1"/>
              <a:t>pirazinamidi</a:t>
            </a:r>
            <a:r>
              <a:rPr lang="tr-TR" dirty="0"/>
              <a:t> de güvenli bir ilaç olarak önermektedir. Ülkemizde İNH direnci olasılığının yüksek olması nedeniyle HRZE içeren rejimle 6 aylık tedavi yeterlidir. Eğer Z kullanılamazsa HRE ile 9 ay tedavi yapılır. </a:t>
            </a:r>
            <a:r>
              <a:rPr lang="tr-TR" dirty="0" err="1"/>
              <a:t>İzoniyazid</a:t>
            </a:r>
            <a:r>
              <a:rPr lang="tr-TR" dirty="0"/>
              <a:t> alan gebelerin günde 10 mg </a:t>
            </a:r>
            <a:r>
              <a:rPr lang="tr-TR" dirty="0" err="1"/>
              <a:t>piridoksin</a:t>
            </a:r>
            <a:r>
              <a:rPr lang="tr-TR" dirty="0"/>
              <a:t> (B6 vitamini) kullanmaları önerilir.</a:t>
            </a:r>
          </a:p>
          <a:p>
            <a:r>
              <a:rPr lang="tr-TR" b="1" dirty="0"/>
              <a:t>Emziren </a:t>
            </a:r>
            <a:r>
              <a:rPr lang="tr-TR" b="1" dirty="0" err="1"/>
              <a:t>Kadınlar:</a:t>
            </a:r>
            <a:r>
              <a:rPr lang="tr-TR" dirty="0" err="1"/>
              <a:t>HRZE</a:t>
            </a:r>
            <a:r>
              <a:rPr lang="tr-TR" dirty="0"/>
              <a:t> ilaçları emniyetli bir şekilde kullanılabilir. TB ilaçları anne sütünde düşük konsantrasyonlarda bulunmaktadır. </a:t>
            </a:r>
          </a:p>
          <a:p>
            <a:r>
              <a:rPr lang="tr-TR" dirty="0"/>
              <a:t>Bebeğe </a:t>
            </a:r>
            <a:r>
              <a:rPr lang="tr-TR" dirty="0" err="1"/>
              <a:t>toksik</a:t>
            </a:r>
            <a:r>
              <a:rPr lang="tr-TR" dirty="0"/>
              <a:t> etkisi olmadığı gibi koruyucu etkisi de bulunmamaktadır. </a:t>
            </a:r>
          </a:p>
          <a:p>
            <a:r>
              <a:rPr lang="tr-TR" dirty="0"/>
              <a:t>Tedavi altında annenin bebeğe bulaştırıcılığı teorik olarak 2 hafta kabul edilebilir. Bu iki haftalık sürede, sosyal koşulları uygun olan ve geçici süre ile bebeğe bakabilecek bir başka kişi bulunan ailelerde bebeğin anneden ayrı tutulması önerilir. Ancak annenin sağılan sütü bu dönemde bebeğe verilebilir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68</a:t>
            </a:fld>
            <a:endParaRPr lang="tr-TR"/>
          </a:p>
        </p:txBody>
      </p:sp>
    </p:spTree>
    <p:extLst>
      <p:ext uri="{BB962C8B-B14F-4D97-AF65-F5344CB8AC3E}">
        <p14:creationId xmlns:p14="http://schemas.microsoft.com/office/powerpoint/2010/main" val="1954485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Eğer karaciğer rezervi iyi değilse, göğüs hastalıkları kliniği olan bir hastanede yatarak tedavi edilmelidir; </a:t>
            </a:r>
            <a:r>
              <a:rPr lang="tr-TR" sz="1200" b="0" i="0" u="none" strike="noStrike" kern="1200" baseline="0" dirty="0" err="1">
                <a:solidFill>
                  <a:schemeClr val="tx1"/>
                </a:solidFill>
                <a:latin typeface="+mn-lt"/>
                <a:ea typeface="+mn-ea"/>
                <a:cs typeface="+mn-cs"/>
              </a:rPr>
              <a:t>hepatotoksik</a:t>
            </a:r>
            <a:r>
              <a:rPr lang="tr-TR" sz="1200" b="0" i="0" u="none" strike="noStrike" kern="1200" baseline="0" dirty="0">
                <a:solidFill>
                  <a:schemeClr val="tx1"/>
                </a:solidFill>
                <a:latin typeface="+mn-lt"/>
                <a:ea typeface="+mn-ea"/>
                <a:cs typeface="+mn-cs"/>
              </a:rPr>
              <a:t> olan HRZ ilaçlarının (en </a:t>
            </a:r>
            <a:r>
              <a:rPr lang="tr-TR" sz="1200" b="0" i="0" u="none" strike="noStrike" kern="1200" baseline="0" dirty="0" err="1">
                <a:solidFill>
                  <a:schemeClr val="tx1"/>
                </a:solidFill>
                <a:latin typeface="+mn-lt"/>
                <a:ea typeface="+mn-ea"/>
                <a:cs typeface="+mn-cs"/>
              </a:rPr>
              <a:t>hepatotoksik</a:t>
            </a:r>
            <a:r>
              <a:rPr lang="tr-TR" sz="1200" b="0" i="0" u="none" strike="noStrike" kern="1200" baseline="0" dirty="0">
                <a:solidFill>
                  <a:schemeClr val="tx1"/>
                </a:solidFill>
                <a:latin typeface="+mn-lt"/>
                <a:ea typeface="+mn-ea"/>
                <a:cs typeface="+mn-cs"/>
              </a:rPr>
              <a:t> olan Z’dir) hastaya verilmesinin riskler doğurabileceği göz önüne alınmalıdır.</a:t>
            </a:r>
          </a:p>
          <a:p>
            <a:r>
              <a:rPr lang="tr-TR" sz="1200" b="0" i="0" u="none" strike="noStrike" kern="1200" baseline="0" dirty="0" err="1">
                <a:solidFill>
                  <a:schemeClr val="tx1"/>
                </a:solidFill>
                <a:latin typeface="+mn-lt"/>
                <a:ea typeface="+mn-ea"/>
                <a:cs typeface="+mn-cs"/>
              </a:rPr>
              <a:t>Kreatinin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klirensi</a:t>
            </a:r>
            <a:r>
              <a:rPr lang="tr-TR" sz="1200" b="0" i="0" u="none" strike="noStrike" kern="1200" baseline="0" dirty="0">
                <a:solidFill>
                  <a:schemeClr val="tx1"/>
                </a:solidFill>
                <a:latin typeface="+mn-lt"/>
                <a:ea typeface="+mn-ea"/>
                <a:cs typeface="+mn-cs"/>
              </a:rPr>
              <a:t> 30ml/</a:t>
            </a:r>
            <a:r>
              <a:rPr lang="tr-TR" sz="1200" b="0" i="0" u="none" strike="noStrike" kern="1200" baseline="0" dirty="0" err="1">
                <a:solidFill>
                  <a:schemeClr val="tx1"/>
                </a:solidFill>
                <a:latin typeface="+mn-lt"/>
                <a:ea typeface="+mn-ea"/>
                <a:cs typeface="+mn-cs"/>
              </a:rPr>
              <a:t>dk</a:t>
            </a:r>
            <a:r>
              <a:rPr lang="tr-TR" sz="1200" b="0" i="0" u="none" strike="noStrike" kern="1200" baseline="0" dirty="0">
                <a:solidFill>
                  <a:schemeClr val="tx1"/>
                </a:solidFill>
                <a:latin typeface="+mn-lt"/>
                <a:ea typeface="+mn-ea"/>
                <a:cs typeface="+mn-cs"/>
              </a:rPr>
              <a:t> üzerinde ise standart tedavi sürdürülür; </a:t>
            </a:r>
            <a:r>
              <a:rPr lang="tr-TR" sz="1200" b="0" i="0" u="none" strike="noStrike" kern="1200" baseline="0" dirty="0" err="1">
                <a:solidFill>
                  <a:schemeClr val="tx1"/>
                </a:solidFill>
                <a:latin typeface="+mn-lt"/>
                <a:ea typeface="+mn-ea"/>
                <a:cs typeface="+mn-cs"/>
              </a:rPr>
              <a:t>toksisiteden</a:t>
            </a:r>
            <a:r>
              <a:rPr lang="tr-TR" sz="1200" b="0" i="0" u="none" strike="noStrike" kern="1200" baseline="0" dirty="0">
                <a:solidFill>
                  <a:schemeClr val="tx1"/>
                </a:solidFill>
                <a:latin typeface="+mn-lt"/>
                <a:ea typeface="+mn-ea"/>
                <a:cs typeface="+mn-cs"/>
              </a:rPr>
              <a:t> kaçınmak için serum </a:t>
            </a:r>
            <a:r>
              <a:rPr lang="tr-TR" sz="1200" b="0" i="0" u="none" strike="noStrike" kern="1200" baseline="0" dirty="0" err="1">
                <a:solidFill>
                  <a:schemeClr val="tx1"/>
                </a:solidFill>
                <a:latin typeface="+mn-lt"/>
                <a:ea typeface="+mn-ea"/>
                <a:cs typeface="+mn-cs"/>
              </a:rPr>
              <a:t>kreatinin</a:t>
            </a:r>
            <a:r>
              <a:rPr lang="tr-TR" sz="1200" b="0" i="0" u="none" strike="noStrike" kern="1200" baseline="0" dirty="0">
                <a:solidFill>
                  <a:schemeClr val="tx1"/>
                </a:solidFill>
                <a:latin typeface="+mn-lt"/>
                <a:ea typeface="+mn-ea"/>
                <a:cs typeface="+mn-cs"/>
              </a:rPr>
              <a:t> ölçümü yapılması gerekir. • </a:t>
            </a:r>
            <a:r>
              <a:rPr lang="tr-TR" sz="1200" b="0" i="0" u="none" strike="noStrike" kern="1200" baseline="0" dirty="0" err="1">
                <a:solidFill>
                  <a:schemeClr val="tx1"/>
                </a:solidFill>
                <a:latin typeface="+mn-lt"/>
                <a:ea typeface="+mn-ea"/>
                <a:cs typeface="+mn-cs"/>
              </a:rPr>
              <a:t>Kreatinin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klirensi</a:t>
            </a:r>
            <a:r>
              <a:rPr lang="tr-TR" sz="1200" b="0" i="0" u="none" strike="noStrike" kern="1200" baseline="0" dirty="0">
                <a:solidFill>
                  <a:schemeClr val="tx1"/>
                </a:solidFill>
                <a:latin typeface="+mn-lt"/>
                <a:ea typeface="+mn-ea"/>
                <a:cs typeface="+mn-cs"/>
              </a:rPr>
              <a:t> 30ml/</a:t>
            </a:r>
            <a:r>
              <a:rPr lang="tr-TR" sz="1200" b="0" i="0" u="none" strike="noStrike" kern="1200" baseline="0" dirty="0" err="1">
                <a:solidFill>
                  <a:schemeClr val="tx1"/>
                </a:solidFill>
                <a:latin typeface="+mn-lt"/>
                <a:ea typeface="+mn-ea"/>
                <a:cs typeface="+mn-cs"/>
              </a:rPr>
              <a:t>dk’dan</a:t>
            </a:r>
            <a:r>
              <a:rPr lang="tr-TR" sz="1200" b="0" i="0" u="none" strike="noStrike" kern="1200" baseline="0" dirty="0">
                <a:solidFill>
                  <a:schemeClr val="tx1"/>
                </a:solidFill>
                <a:latin typeface="+mn-lt"/>
                <a:ea typeface="+mn-ea"/>
                <a:cs typeface="+mn-cs"/>
              </a:rPr>
              <a:t> az olanlar ve hemodiyaliz alanlar:</a:t>
            </a:r>
          </a:p>
          <a:p>
            <a:r>
              <a:rPr lang="tr-TR" sz="1200" b="0" i="0" u="none" strike="noStrike" kern="1200" baseline="0" dirty="0">
                <a:solidFill>
                  <a:schemeClr val="tx1"/>
                </a:solidFill>
                <a:latin typeface="+mn-lt"/>
                <a:ea typeface="+mn-ea"/>
                <a:cs typeface="+mn-cs"/>
              </a:rPr>
              <a:t>o HR normal dozda, günlük verilebilir (tedavi doz sıklığı değiştirilmez); diyaliz günlerindeki dozlar diyalizden sonra verilir. </a:t>
            </a:r>
          </a:p>
          <a:p>
            <a:r>
              <a:rPr lang="tr-TR" sz="1200" b="0" i="0" u="none" strike="noStrike" kern="1200" baseline="0" dirty="0">
                <a:solidFill>
                  <a:schemeClr val="tx1"/>
                </a:solidFill>
                <a:latin typeface="+mn-lt"/>
                <a:ea typeface="+mn-ea"/>
                <a:cs typeface="+mn-cs"/>
              </a:rPr>
              <a:t>o H kullanımı nedeniyle </a:t>
            </a:r>
            <a:r>
              <a:rPr lang="tr-TR" sz="1200" b="0" i="0" u="none" strike="noStrike" kern="1200" baseline="0" dirty="0" err="1">
                <a:solidFill>
                  <a:schemeClr val="tx1"/>
                </a:solidFill>
                <a:latin typeface="+mn-lt"/>
                <a:ea typeface="+mn-ea"/>
                <a:cs typeface="+mn-cs"/>
              </a:rPr>
              <a:t>piridoksin</a:t>
            </a:r>
            <a:r>
              <a:rPr lang="tr-TR" sz="1200" b="0" i="0" u="none" strike="noStrike" kern="1200" baseline="0" dirty="0">
                <a:solidFill>
                  <a:schemeClr val="tx1"/>
                </a:solidFill>
                <a:latin typeface="+mn-lt"/>
                <a:ea typeface="+mn-ea"/>
                <a:cs typeface="+mn-cs"/>
              </a:rPr>
              <a:t> 10 mg/gün kullanılması gereklidir. </a:t>
            </a:r>
          </a:p>
          <a:p>
            <a:r>
              <a:rPr lang="tr-TR" sz="1200" b="0" i="0" u="none" strike="noStrike" kern="1200" baseline="0" dirty="0">
                <a:solidFill>
                  <a:schemeClr val="tx1"/>
                </a:solidFill>
                <a:latin typeface="+mn-lt"/>
                <a:ea typeface="+mn-ea"/>
                <a:cs typeface="+mn-cs"/>
              </a:rPr>
              <a:t>o ZES günlük verilmez, haftada üç doz ve diyalizden sonra standart dozda verilir (120). İlaç serum düzeyi bakılması ve E’nin oküler </a:t>
            </a:r>
            <a:r>
              <a:rPr lang="tr-TR" sz="1200" b="0" i="0" u="none" strike="noStrike" kern="1200" baseline="0" dirty="0" err="1">
                <a:solidFill>
                  <a:schemeClr val="tx1"/>
                </a:solidFill>
                <a:latin typeface="+mn-lt"/>
                <a:ea typeface="+mn-ea"/>
                <a:cs typeface="+mn-cs"/>
              </a:rPr>
              <a:t>toksisite</a:t>
            </a:r>
            <a:r>
              <a:rPr lang="tr-TR" sz="1200" b="0" i="0" u="none" strike="noStrike" kern="1200" baseline="0" dirty="0">
                <a:solidFill>
                  <a:schemeClr val="tx1"/>
                </a:solidFill>
                <a:latin typeface="+mn-lt"/>
                <a:ea typeface="+mn-ea"/>
                <a:cs typeface="+mn-cs"/>
              </a:rPr>
              <a:t> yapması nedeniyle yakın takip önerilir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69</a:t>
            </a:fld>
            <a:endParaRPr lang="tr-TR"/>
          </a:p>
        </p:txBody>
      </p:sp>
    </p:spTree>
    <p:extLst>
      <p:ext uri="{BB962C8B-B14F-4D97-AF65-F5344CB8AC3E}">
        <p14:creationId xmlns:p14="http://schemas.microsoft.com/office/powerpoint/2010/main" val="4081438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Ülkemizde TB hasta verileri incelendiğinde tedaviyi aksatan hastaların da olduğu görülmektedir. Hastalar, tedavilerine 3-5 gün ara verebildikleri gibi, 15-20 gün ve daha uzun süreler de ara verebilmektedirler. İki aydan kısa süre ile ara vermiş yeni hastalar, başlangıçtaki olgu sınıflaması içinde </a:t>
            </a:r>
            <a:r>
              <a:rPr lang="it-IT" sz="1200" b="0" i="0" u="none" strike="noStrike" kern="1200" baseline="0" dirty="0">
                <a:solidFill>
                  <a:schemeClr val="tx1"/>
                </a:solidFill>
                <a:latin typeface="+mn-lt"/>
                <a:ea typeface="+mn-ea"/>
                <a:cs typeface="+mn-cs"/>
              </a:rPr>
              <a:t>tedaviye devam ederler. İki ay ya da daha fazla süre tedaviye ara veren</a:t>
            </a:r>
            <a:r>
              <a:rPr lang="tr-TR" sz="1200" b="0" i="0" u="none" strike="noStrike" kern="1200" baseline="0" dirty="0">
                <a:solidFill>
                  <a:schemeClr val="tx1"/>
                </a:solidFill>
                <a:latin typeface="+mn-lt"/>
                <a:ea typeface="+mn-ea"/>
                <a:cs typeface="+mn-cs"/>
              </a:rPr>
              <a:t> yeni hastaların tedavisi sonlandırılır, “takip dışı kalan” olarak tedavi sonucu kaydedilir ve hasta bulununca, “takip dışı kalıp dönen” hasta olarak yeni bir tedavi grubuna alınır ve uygun bir tedavi başlanır. Tedaviye en az bir hafta ara vermiş bir hastada eğer DGT uygulanmıyorsa,</a:t>
            </a:r>
          </a:p>
          <a:p>
            <a:r>
              <a:rPr lang="tr-TR" sz="1200" b="0" i="0" u="none" strike="noStrike" kern="1200" baseline="0" dirty="0">
                <a:solidFill>
                  <a:schemeClr val="tx1"/>
                </a:solidFill>
                <a:latin typeface="+mn-lt"/>
                <a:ea typeface="+mn-ea"/>
                <a:cs typeface="+mn-cs"/>
              </a:rPr>
              <a:t>hastanın DGT programına alınması uygun olacaktır.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70</a:t>
            </a:fld>
            <a:endParaRPr lang="tr-TR"/>
          </a:p>
        </p:txBody>
      </p:sp>
    </p:spTree>
    <p:extLst>
      <p:ext uri="{BB962C8B-B14F-4D97-AF65-F5344CB8AC3E}">
        <p14:creationId xmlns:p14="http://schemas.microsoft.com/office/powerpoint/2010/main" val="1923813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Bütün TB hastalarında tıbbi tedavi esastır. Hastaların özel beslenmesine gerek yoktur.</a:t>
            </a:r>
          </a:p>
          <a:p>
            <a:r>
              <a:rPr lang="tr-TR" dirty="0"/>
              <a:t>TB hastalarının önemli kısmında kilo kaybı olur. İştahsızlığın süresi, kilo kaybının miktarı, vücut kitle indeksi yanında kusma, ishal, sarılık gibi organik sorun olup olmadığı değerlendirilir. </a:t>
            </a:r>
          </a:p>
          <a:p>
            <a:r>
              <a:rPr lang="tr-TR" dirty="0"/>
              <a:t>Vücut kitle indeksi 18’in altındaki hastalarda ek beslenme önerilir. Normal yolla beslenemeyen hastalarda besleyici oral solüsyonlar ve gerekirse </a:t>
            </a:r>
            <a:r>
              <a:rPr lang="tr-TR" dirty="0" err="1"/>
              <a:t>parenteral</a:t>
            </a:r>
            <a:r>
              <a:rPr lang="tr-TR" dirty="0"/>
              <a:t> besleme yapılabilir. Hastanın kilosunun takibi önerilir.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71</a:t>
            </a:fld>
            <a:endParaRPr lang="tr-TR"/>
          </a:p>
        </p:txBody>
      </p:sp>
    </p:spTree>
    <p:extLst>
      <p:ext uri="{BB962C8B-B14F-4D97-AF65-F5344CB8AC3E}">
        <p14:creationId xmlns:p14="http://schemas.microsoft.com/office/powerpoint/2010/main" val="946259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TB, bildirimi zorunlu A grubu bir hastalıktır. Umumi Hıfzıssıhha Kanunu’nda; TB hastalığından ölenlerin, hastalığa yakalandığı tespit edilenlerin bildirimlerinin yapılması</a:t>
            </a:r>
          </a:p>
          <a:p>
            <a:r>
              <a:rPr lang="tr-TR" sz="1200" b="0" i="0" u="none" strike="noStrike" kern="1200" baseline="0" dirty="0">
                <a:solidFill>
                  <a:schemeClr val="tx1"/>
                </a:solidFill>
                <a:latin typeface="+mn-lt"/>
                <a:ea typeface="+mn-ea"/>
                <a:cs typeface="+mn-cs"/>
              </a:rPr>
              <a:t>zorunlu tutulmuştur.</a:t>
            </a:r>
          </a:p>
          <a:p>
            <a:r>
              <a:rPr lang="tr-TR" sz="1200" b="0" i="0" u="none" strike="noStrike" kern="1200" baseline="0" dirty="0">
                <a:solidFill>
                  <a:schemeClr val="tx1"/>
                </a:solidFill>
                <a:latin typeface="+mn-lt"/>
                <a:ea typeface="+mn-ea"/>
                <a:cs typeface="+mn-cs"/>
              </a:rPr>
              <a:t>Bildirim</a:t>
            </a:r>
            <a:r>
              <a:rPr lang="tr-TR" sz="1200" b="1" i="0"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kesin tanı konulmuş TB hastasının 24 saat içinde TSM/ ilçe sağlık müdürlüğüne Form 014 ile bildirilmesidir. Bu formla sadece kesin olgular bildirilir. Bakteriyolojik tetkikler ile TB tanısı konulan ya da bakteriyolojik olarak doğrulanamasa bile </a:t>
            </a:r>
            <a:r>
              <a:rPr lang="tr-TR" sz="1200" b="0" i="0" u="none" strike="noStrike" kern="1200" baseline="0" dirty="0" err="1">
                <a:solidFill>
                  <a:schemeClr val="tx1"/>
                </a:solidFill>
                <a:latin typeface="+mn-lt"/>
                <a:ea typeface="+mn-ea"/>
                <a:cs typeface="+mn-cs"/>
              </a:rPr>
              <a:t>klinisyen</a:t>
            </a:r>
            <a:r>
              <a:rPr lang="tr-TR" sz="1200" b="0" i="0" u="none" strike="noStrike" kern="1200" baseline="0" dirty="0">
                <a:solidFill>
                  <a:schemeClr val="tx1"/>
                </a:solidFill>
                <a:latin typeface="+mn-lt"/>
                <a:ea typeface="+mn-ea"/>
                <a:cs typeface="+mn-cs"/>
              </a:rPr>
              <a:t> kararı ile </a:t>
            </a:r>
            <a:r>
              <a:rPr lang="fi-FI" sz="1200" b="0" i="0" u="none" strike="noStrike" kern="1200" baseline="0" dirty="0">
                <a:solidFill>
                  <a:schemeClr val="tx1"/>
                </a:solidFill>
                <a:latin typeface="+mn-lt"/>
                <a:ea typeface="+mn-ea"/>
                <a:cs typeface="+mn-cs"/>
              </a:rPr>
              <a:t>TB tedavisi başlanan hasta kesin vakadır</a:t>
            </a:r>
            <a:r>
              <a:rPr lang="tr-TR" sz="1200" b="0" i="0" u="none" strike="noStrike" kern="1200" baseline="0" dirty="0">
                <a:solidFill>
                  <a:schemeClr val="tx1"/>
                </a:solidFill>
                <a:latin typeface="+mn-lt"/>
                <a:ea typeface="+mn-ea"/>
                <a:cs typeface="+mn-cs"/>
              </a:rPr>
              <a:t>.</a:t>
            </a:r>
          </a:p>
          <a:p>
            <a:r>
              <a:rPr lang="tr-TR" sz="1200" b="0" i="0" u="none" strike="noStrike" kern="1200" baseline="0" dirty="0">
                <a:solidFill>
                  <a:schemeClr val="tx1"/>
                </a:solidFill>
                <a:latin typeface="+mn-lt"/>
                <a:ea typeface="+mn-ea"/>
                <a:cs typeface="+mn-cs"/>
              </a:rPr>
              <a:t>TB hastalığının bildiriminden, hastalığı tespit eden hekim sorumludur. Bu bildirim görevinin, hekim tarafından bir başka çalışana verilmesi, hekimin sorumluluğunu ortadan kaldırmaz.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u="none" strike="noStrike" kern="1200" baseline="0" dirty="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72</a:t>
            </a:fld>
            <a:endParaRPr lang="tr-TR"/>
          </a:p>
        </p:txBody>
      </p:sp>
    </p:spTree>
    <p:extLst>
      <p:ext uri="{BB962C8B-B14F-4D97-AF65-F5344CB8AC3E}">
        <p14:creationId xmlns:p14="http://schemas.microsoft.com/office/powerpoint/2010/main" val="35710618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buFont typeface="Arial" panose="020B0604020202020204" pitchFamily="34" charset="0"/>
              <a:buChar char="•"/>
            </a:pPr>
            <a:r>
              <a:rPr lang="tr-TR" sz="1200" b="1" dirty="0" smtClean="0"/>
              <a:t>Yakın temas: </a:t>
            </a:r>
            <a:r>
              <a:rPr lang="tr-TR" sz="1200" dirty="0" smtClean="0"/>
              <a:t>Bulaştırıcı hasta ile toplam 8 saat ve üzerinde kapalı ortamda hasta ile birlikte bulunmuş kişiler</a:t>
            </a:r>
          </a:p>
          <a:p>
            <a:pPr>
              <a:buFont typeface="Courier New" panose="02070309020205020404" pitchFamily="49" charset="0"/>
              <a:buChar char="o"/>
            </a:pPr>
            <a:r>
              <a:rPr lang="tr-TR" sz="1200" dirty="0" smtClean="0"/>
              <a:t> Ev içi</a:t>
            </a:r>
          </a:p>
          <a:p>
            <a:pPr>
              <a:buFont typeface="Courier New" panose="02070309020205020404" pitchFamily="49" charset="0"/>
              <a:buChar char="o"/>
            </a:pPr>
            <a:r>
              <a:rPr lang="tr-TR" sz="1200" dirty="0" smtClean="0"/>
              <a:t> Ev dışı (İşyeri </a:t>
            </a:r>
            <a:r>
              <a:rPr lang="tr-TR" sz="1200" dirty="0" err="1" smtClean="0"/>
              <a:t>vb</a:t>
            </a:r>
            <a:r>
              <a:rPr lang="tr-TR" sz="1200" dirty="0" smtClean="0"/>
              <a:t>)</a:t>
            </a:r>
          </a:p>
          <a:p>
            <a:pPr>
              <a:buFont typeface="Courier New" panose="02070309020205020404" pitchFamily="49" charset="0"/>
              <a:buChar char="o"/>
            </a:pPr>
            <a:r>
              <a:rPr lang="tr-TR" sz="1200" dirty="0" smtClean="0"/>
              <a:t> Okul, öğrenci yurdu, kışla, tutukevi ve cezaevi gibi toplu yaşanan yerlerde TB hastası saptanınca, aynı odayı paylaşan insanlar da temaslı kabul edilir.</a:t>
            </a:r>
          </a:p>
          <a:p>
            <a:pPr>
              <a:buFont typeface="Courier New" panose="02070309020205020404" pitchFamily="49" charset="0"/>
              <a:buChar char="o"/>
            </a:pPr>
            <a:r>
              <a:rPr lang="tr-TR" sz="1200" dirty="0" smtClean="0"/>
              <a:t> Bulaştırıcı TB hastası ile sekiz saatlik uçak yolculuğu yapanlar da temaslı kabul edilir, taranır</a:t>
            </a:r>
          </a:p>
          <a:p>
            <a:endParaRPr lang="tr-TR" dirty="0"/>
          </a:p>
        </p:txBody>
      </p:sp>
      <p:sp>
        <p:nvSpPr>
          <p:cNvPr id="4" name="Slayt Numarası Yer Tutucusu 3"/>
          <p:cNvSpPr>
            <a:spLocks noGrp="1"/>
          </p:cNvSpPr>
          <p:nvPr>
            <p:ph type="sldNum" sz="quarter" idx="10"/>
          </p:nvPr>
        </p:nvSpPr>
        <p:spPr/>
        <p:txBody>
          <a:bodyPr/>
          <a:lstStyle/>
          <a:p>
            <a:fld id="{E758E63F-5FE4-4DDB-ACED-BD594F85DE8E}" type="slidenum">
              <a:rPr lang="tr-TR" smtClean="0"/>
              <a:t>73</a:t>
            </a:fld>
            <a:endParaRPr lang="tr-TR"/>
          </a:p>
        </p:txBody>
      </p:sp>
    </p:spTree>
    <p:extLst>
      <p:ext uri="{BB962C8B-B14F-4D97-AF65-F5344CB8AC3E}">
        <p14:creationId xmlns:p14="http://schemas.microsoft.com/office/powerpoint/2010/main" val="31083244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TB hastasına tanı konulunca, VSD hekimince hastalığın özellikleri, ne zamandır semptomlarının olduğu, önceki akciğer filmleri öğrenilerek bulaştırıcılık süresi belirlenir ve bu sürede temaslılarının adları, adresleri, maruz kalınan yerler ve süreler öğrenilir.</a:t>
            </a:r>
          </a:p>
          <a:p>
            <a:r>
              <a:rPr lang="tr-TR" dirty="0"/>
              <a:t>Akciğer ve </a:t>
            </a:r>
            <a:r>
              <a:rPr lang="tr-TR" dirty="0" err="1"/>
              <a:t>larinks</a:t>
            </a:r>
            <a:r>
              <a:rPr lang="tr-TR" dirty="0"/>
              <a:t> TB’de bulaştırıcılık süresi;  • Semptom yok, yayma (-) ve </a:t>
            </a:r>
            <a:r>
              <a:rPr lang="tr-TR" dirty="0" err="1"/>
              <a:t>kavite</a:t>
            </a:r>
            <a:r>
              <a:rPr lang="tr-TR" dirty="0"/>
              <a:t> yok ise 1 aydır bulaştırıcı olduğu kabul edilir.</a:t>
            </a:r>
          </a:p>
          <a:p>
            <a:pPr marL="0" indent="0">
              <a:buNone/>
            </a:pPr>
            <a:r>
              <a:rPr lang="tr-TR" dirty="0"/>
              <a:t>• Şu üç bulgudan en az biri (TB ile uyumlu semptom, yayma (+) ya da </a:t>
            </a:r>
            <a:r>
              <a:rPr lang="tr-TR" dirty="0" err="1"/>
              <a:t>kavite</a:t>
            </a:r>
            <a:r>
              <a:rPr lang="tr-TR" dirty="0"/>
              <a:t> varlığı) varsa, saptanan ilk bulgu tarihinden 3 ay öncesinden beri bulaştırıcı kabul edilir.</a:t>
            </a:r>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74</a:t>
            </a:fld>
            <a:endParaRPr lang="tr-TR"/>
          </a:p>
        </p:txBody>
      </p:sp>
    </p:spTree>
    <p:extLst>
      <p:ext uri="{BB962C8B-B14F-4D97-AF65-F5344CB8AC3E}">
        <p14:creationId xmlns:p14="http://schemas.microsoft.com/office/powerpoint/2010/main" val="14103860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TB hastasına tanı konulunca temaslı listesi saptanır.  Dispanserde bu aynı gün yapılır. Hastanede yatan hastada bildirim </a:t>
            </a:r>
            <a:r>
              <a:rPr lang="tr-TR" dirty="0" err="1"/>
              <a:t>VSD’ye</a:t>
            </a:r>
            <a:r>
              <a:rPr lang="tr-TR" dirty="0"/>
              <a:t> geldikten sonra üç iş günü içinde yapılır.</a:t>
            </a:r>
          </a:p>
          <a:p>
            <a:pPr marL="0" indent="0">
              <a:buNone/>
            </a:pPr>
            <a:r>
              <a:rPr lang="tr-TR" dirty="0"/>
              <a:t>• Temaslıların muayenesi, bir hafta içinde yapılır. • Temaslı muayenesinde, o Kişinin semptomları sorgulanır. o Akciğer arka-ön film çekilir.</a:t>
            </a:r>
          </a:p>
          <a:p>
            <a:pPr marL="0" indent="0">
              <a:buNone/>
            </a:pPr>
            <a:r>
              <a:rPr lang="es-ES" dirty="0"/>
              <a:t>o TDT ya da İGST yapılır.</a:t>
            </a:r>
            <a:r>
              <a:rPr lang="tr-TR" dirty="0"/>
              <a:t> o TB hastalık şüphesi oluşmuşsa, mikrobiyolojik tetkik için en az 3 balgam örneği alınarak incelenir.</a:t>
            </a:r>
          </a:p>
          <a:p>
            <a:r>
              <a:rPr lang="tr-TR" dirty="0"/>
              <a:t>Temaslıda TB hastalığı saptanırsa tedaviye alınır. • Temaslıda TB hastalığı saptanmazsa </a:t>
            </a:r>
            <a:r>
              <a:rPr lang="tr-TR" dirty="0" err="1"/>
              <a:t>endikasyonu</a:t>
            </a:r>
            <a:r>
              <a:rPr lang="tr-TR" dirty="0"/>
              <a:t> olanlara koruyucu tedavi verilir.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Temaslıların sonraki muayeneleri; </a:t>
            </a:r>
            <a:r>
              <a:rPr lang="tr-TR" b="1" dirty="0"/>
              <a:t>3., 6., 12., 18. ve 24. </a:t>
            </a:r>
            <a:r>
              <a:rPr lang="tr-TR" dirty="0"/>
              <a:t>aylarda yapılması önerilir</a:t>
            </a:r>
          </a:p>
          <a:p>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75</a:t>
            </a:fld>
            <a:endParaRPr lang="tr-TR"/>
          </a:p>
        </p:txBody>
      </p:sp>
    </p:spTree>
    <p:extLst>
      <p:ext uri="{BB962C8B-B14F-4D97-AF65-F5344CB8AC3E}">
        <p14:creationId xmlns:p14="http://schemas.microsoft.com/office/powerpoint/2010/main" val="182432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**Tüberküloz enfeksiyonu, </a:t>
            </a:r>
            <a:r>
              <a:rPr lang="tr-TR" sz="1200" b="0" i="0" u="none" strike="noStrike" kern="1200" baseline="0" dirty="0" err="1">
                <a:solidFill>
                  <a:schemeClr val="tx1"/>
                </a:solidFill>
                <a:latin typeface="+mn-lt"/>
                <a:ea typeface="+mn-ea"/>
                <a:cs typeface="+mn-cs"/>
              </a:rPr>
              <a:t>latent</a:t>
            </a:r>
            <a:r>
              <a:rPr lang="tr-TR" sz="1200" b="0" i="0" u="none" strike="noStrike" kern="1200" baseline="0" dirty="0">
                <a:solidFill>
                  <a:schemeClr val="tx1"/>
                </a:solidFill>
                <a:latin typeface="+mn-lt"/>
                <a:ea typeface="+mn-ea"/>
                <a:cs typeface="+mn-cs"/>
              </a:rPr>
              <a:t> tüberküloz enfeksiyonu (LTBE) olarak da adlandırılır. LTBE, hastalığın semptomları, bulguları, laboratuvar ya da radyoloji bulguları olmayan yani aktif hastalık olmayan bir durumdur.</a:t>
            </a:r>
          </a:p>
          <a:p>
            <a:r>
              <a:rPr lang="tr-TR" dirty="0"/>
              <a:t>**</a:t>
            </a:r>
            <a:r>
              <a:rPr lang="tr-TR" sz="1200" b="0" i="0" u="none" strike="noStrike" kern="1200" baseline="0" dirty="0">
                <a:solidFill>
                  <a:schemeClr val="tx1"/>
                </a:solidFill>
                <a:latin typeface="+mn-lt"/>
                <a:ea typeface="+mn-ea"/>
                <a:cs typeface="+mn-cs"/>
              </a:rPr>
              <a:t>Tüberküloz hastalığı en çok akciğerleri tutmakla birlikte tüm organ ve sistemleri tutabilen bir klinik durumdur. Semptomları, fizik muayene, radyoloji ve mikrobiyoloji bulguları olabilir.</a:t>
            </a:r>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9</a:t>
            </a:fld>
            <a:endParaRPr lang="tr-TR"/>
          </a:p>
        </p:txBody>
      </p:sp>
    </p:spTree>
    <p:extLst>
      <p:ext uri="{BB962C8B-B14F-4D97-AF65-F5344CB8AC3E}">
        <p14:creationId xmlns:p14="http://schemas.microsoft.com/office/powerpoint/2010/main" val="293162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LTBE tanısında altın standart bir test olmamakla birlikte, iki test kullanılmaktadır. Bunlar tüberkülin deri testi (TDT) ve interferon gama salınım testidir.</a:t>
            </a:r>
            <a:endParaRPr lang="tr-TR" dirty="0"/>
          </a:p>
          <a:p>
            <a:r>
              <a:rPr lang="tr-TR" dirty="0"/>
              <a:t>TDT uygulama ve okumada uzmanlığa ihtiyaç vardır. </a:t>
            </a:r>
          </a:p>
          <a:p>
            <a:r>
              <a:rPr lang="tr-TR" dirty="0"/>
              <a:t>İGST için taze kan gerekmektedir, daha pahalı ve laboratuvar gerektiren testlerdir. </a:t>
            </a:r>
          </a:p>
          <a:p>
            <a:r>
              <a:rPr lang="tr-TR" sz="1200" b="0" i="0" u="none" strike="noStrike" kern="1200" baseline="0" dirty="0">
                <a:solidFill>
                  <a:schemeClr val="tx1"/>
                </a:solidFill>
                <a:latin typeface="+mn-lt"/>
                <a:ea typeface="+mn-ea"/>
                <a:cs typeface="+mn-cs"/>
              </a:rPr>
              <a:t>Bu testler tüberküloz basiline karşı gelişmiş hücresel bağışıklık yanıtını ölçer.</a:t>
            </a:r>
          </a:p>
          <a:p>
            <a:r>
              <a:rPr lang="tr-TR" sz="1200" b="0" i="0" u="none" strike="noStrike" kern="1200" baseline="0" dirty="0">
                <a:solidFill>
                  <a:schemeClr val="tx1"/>
                </a:solidFill>
                <a:latin typeface="+mn-lt"/>
                <a:ea typeface="+mn-ea"/>
                <a:cs typeface="+mn-cs"/>
              </a:rPr>
              <a:t>Bu testler aktif TB ve </a:t>
            </a:r>
            <a:r>
              <a:rPr lang="tr-TR" sz="1200" b="0" i="0" u="none" strike="noStrike" kern="1200" baseline="0" dirty="0" err="1">
                <a:solidFill>
                  <a:schemeClr val="tx1"/>
                </a:solidFill>
                <a:latin typeface="+mn-lt"/>
                <a:ea typeface="+mn-ea"/>
                <a:cs typeface="+mn-cs"/>
              </a:rPr>
              <a:t>LTB’de</a:t>
            </a:r>
            <a:r>
              <a:rPr lang="tr-TR" sz="1200" b="0" i="0" u="none" strike="noStrike" kern="1200" baseline="0" dirty="0">
                <a:solidFill>
                  <a:schemeClr val="tx1"/>
                </a:solidFill>
                <a:latin typeface="+mn-lt"/>
                <a:ea typeface="+mn-ea"/>
                <a:cs typeface="+mn-cs"/>
              </a:rPr>
              <a:t> pozitiftir; bu nedenle aktif TB hastalığı ile LTBE ayrımı yapamazlar.</a:t>
            </a:r>
            <a:endParaRPr lang="tr-TR" dirty="0"/>
          </a:p>
        </p:txBody>
      </p:sp>
      <p:sp>
        <p:nvSpPr>
          <p:cNvPr id="4" name="Slayt Numarası Yer Tutucusu 3"/>
          <p:cNvSpPr>
            <a:spLocks noGrp="1"/>
          </p:cNvSpPr>
          <p:nvPr>
            <p:ph type="sldNum" sz="quarter" idx="10"/>
          </p:nvPr>
        </p:nvSpPr>
        <p:spPr/>
        <p:txBody>
          <a:bodyPr/>
          <a:lstStyle/>
          <a:p>
            <a:fld id="{E758E63F-5FE4-4DDB-ACED-BD594F85DE8E}" type="slidenum">
              <a:rPr lang="tr-TR" smtClean="0"/>
              <a:t>10</a:t>
            </a:fld>
            <a:endParaRPr lang="tr-TR"/>
          </a:p>
        </p:txBody>
      </p:sp>
    </p:spTree>
    <p:extLst>
      <p:ext uri="{BB962C8B-B14F-4D97-AF65-F5344CB8AC3E}">
        <p14:creationId xmlns:p14="http://schemas.microsoft.com/office/powerpoint/2010/main" val="265405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Hangi testin bir kurumda ya da bir ülkenin TB kontrol programında kullanılacağına karar vermek için testin düzenli yapılmasının mümkün olup olmadığı, maliyeti, katkısı dikkate alınmalıdır.  Bu testin yapılacağı grupların belirlenmesi de önemlidir. </a:t>
            </a:r>
          </a:p>
          <a:p>
            <a:r>
              <a:rPr lang="tr-TR" sz="1200" b="0" i="0" u="none" strike="noStrike" kern="1200" baseline="0" dirty="0">
                <a:solidFill>
                  <a:schemeClr val="tx1"/>
                </a:solidFill>
                <a:latin typeface="+mn-lt"/>
                <a:ea typeface="+mn-ea"/>
                <a:cs typeface="+mn-cs"/>
              </a:rPr>
              <a:t>Ülkemizde öncelikle TDT yapılması tercih edilmelidir. Bağışıklığı baskılanmış ya da bağışıklığı baskılayıcı tedavi adayı kişilerde TDT negatif olsa da İGST yapılması önerilir.</a:t>
            </a:r>
          </a:p>
          <a:p>
            <a:r>
              <a:rPr lang="tr-TR" sz="1200" b="0" i="0" u="none" strike="noStrike" kern="1200" baseline="0" dirty="0">
                <a:solidFill>
                  <a:schemeClr val="tx1"/>
                </a:solidFill>
                <a:latin typeface="+mn-lt"/>
                <a:ea typeface="+mn-ea"/>
                <a:cs typeface="+mn-cs"/>
              </a:rPr>
              <a:t>Sağlık çalışanlarının ilk işe giriş muayenesinde, Anti-TNF kullanacaklarda TDT pozitif olsa da İGST</a:t>
            </a:r>
          </a:p>
          <a:p>
            <a:r>
              <a:rPr lang="tr-TR" sz="1200" b="0" i="0" u="none" strike="noStrike" kern="1200" baseline="0" dirty="0">
                <a:solidFill>
                  <a:schemeClr val="tx1"/>
                </a:solidFill>
                <a:latin typeface="+mn-lt"/>
                <a:ea typeface="+mn-ea"/>
                <a:cs typeface="+mn-cs"/>
              </a:rPr>
              <a:t>kullanılması önerilir.</a:t>
            </a:r>
          </a:p>
          <a:p>
            <a:r>
              <a:rPr lang="tr-TR" sz="1200" b="0" i="0" u="none" strike="noStrike" kern="1200" baseline="0" dirty="0">
                <a:solidFill>
                  <a:schemeClr val="tx1"/>
                </a:solidFill>
                <a:latin typeface="+mn-lt"/>
                <a:ea typeface="+mn-ea"/>
                <a:cs typeface="+mn-cs"/>
              </a:rPr>
              <a:t>Çocukluk çağı tüberkülozu, Akciğer dışı TB şüpheli hastalarda diğer tanısal testlerle </a:t>
            </a:r>
            <a:r>
              <a:rPr lang="tr-TR" sz="1200" b="0" i="0" u="none" strike="noStrike" kern="1200" baseline="0" dirty="0" smtClean="0">
                <a:solidFill>
                  <a:schemeClr val="tx1"/>
                </a:solidFill>
                <a:latin typeface="+mn-lt"/>
                <a:ea typeface="+mn-ea"/>
                <a:cs typeface="+mn-cs"/>
              </a:rPr>
              <a:t>birlikte yardımcı </a:t>
            </a:r>
            <a:r>
              <a:rPr lang="tr-TR" sz="1200" b="0" i="0" u="none" strike="noStrike" kern="1200" baseline="0" dirty="0">
                <a:solidFill>
                  <a:schemeClr val="tx1"/>
                </a:solidFill>
                <a:latin typeface="+mn-lt"/>
                <a:ea typeface="+mn-ea"/>
                <a:cs typeface="+mn-cs"/>
              </a:rPr>
              <a:t>test olarak aktif TB tanısında İGST kullanılabilir</a:t>
            </a:r>
            <a:endParaRPr lang="tr-TR" dirty="0"/>
          </a:p>
          <a:p>
            <a:endParaRPr lang="tr-TR" dirty="0"/>
          </a:p>
        </p:txBody>
      </p:sp>
      <p:sp>
        <p:nvSpPr>
          <p:cNvPr id="4" name="Slayt Numarası Yer Tutucusu 3"/>
          <p:cNvSpPr>
            <a:spLocks noGrp="1"/>
          </p:cNvSpPr>
          <p:nvPr>
            <p:ph type="sldNum" sz="quarter" idx="5"/>
          </p:nvPr>
        </p:nvSpPr>
        <p:spPr/>
        <p:txBody>
          <a:bodyPr/>
          <a:lstStyle/>
          <a:p>
            <a:fld id="{E758E63F-5FE4-4DDB-ACED-BD594F85DE8E}" type="slidenum">
              <a:rPr lang="tr-TR" smtClean="0"/>
              <a:t>11</a:t>
            </a:fld>
            <a:endParaRPr lang="tr-TR"/>
          </a:p>
        </p:txBody>
      </p:sp>
    </p:spTree>
    <p:extLst>
      <p:ext uri="{BB962C8B-B14F-4D97-AF65-F5344CB8AC3E}">
        <p14:creationId xmlns:p14="http://schemas.microsoft.com/office/powerpoint/2010/main" val="12903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E4D456-55C0-462F-BBDF-3C22CD2BE4E4}" type="datetimeFigureOut">
              <a:rPr lang="tr-TR" smtClean="0"/>
              <a:t>07.07.2020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64832-AF1F-464B-90B4-E6C7798EE28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4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4D456-55C0-462F-BBDF-3C22CD2BE4E4}" type="datetimeFigureOut">
              <a:rPr lang="tr-TR" smtClean="0"/>
              <a:t>07.07.2020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22422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4D456-55C0-462F-BBDF-3C22CD2BE4E4}" type="datetimeFigureOut">
              <a:rPr lang="tr-TR" smtClean="0"/>
              <a:t>07.07.2020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330729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E4D456-55C0-462F-BBDF-3C22CD2BE4E4}" type="datetimeFigureOut">
              <a:rPr lang="tr-TR" smtClean="0"/>
              <a:t>07.07.2020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35422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E4D456-55C0-462F-BBDF-3C22CD2BE4E4}" type="datetimeFigureOut">
              <a:rPr lang="tr-TR" smtClean="0"/>
              <a:t>07.07.2020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F64832-AF1F-464B-90B4-E6C7798EE28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76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E4D456-55C0-462F-BBDF-3C22CD2BE4E4}" type="datetimeFigureOut">
              <a:rPr lang="tr-TR" smtClean="0"/>
              <a:t>07.07.2020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374974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E4D456-55C0-462F-BBDF-3C22CD2BE4E4}" type="datetimeFigureOut">
              <a:rPr lang="tr-TR" smtClean="0"/>
              <a:t>07.07.2020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333986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AE4D456-55C0-462F-BBDF-3C22CD2BE4E4}" type="datetimeFigureOut">
              <a:rPr lang="tr-TR" smtClean="0"/>
              <a:t>07.07.2020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426419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E4D456-55C0-462F-BBDF-3C22CD2BE4E4}" type="datetimeFigureOut">
              <a:rPr lang="tr-TR" smtClean="0"/>
              <a:t>07.07.2020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364698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E4D456-55C0-462F-BBDF-3C22CD2BE4E4}" type="datetimeFigureOut">
              <a:rPr lang="tr-TR" smtClean="0"/>
              <a:t>07.07.2020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F64832-AF1F-464B-90B4-E6C7798EE283}" type="slidenum">
              <a:rPr lang="tr-TR" smtClean="0"/>
              <a:t>‹#›</a:t>
            </a:fld>
            <a:endParaRPr lang="tr-TR"/>
          </a:p>
        </p:txBody>
      </p:sp>
    </p:spTree>
    <p:extLst>
      <p:ext uri="{BB962C8B-B14F-4D97-AF65-F5344CB8AC3E}">
        <p14:creationId xmlns:p14="http://schemas.microsoft.com/office/powerpoint/2010/main" val="303037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E4D456-55C0-462F-BBDF-3C22CD2BE4E4}" type="datetimeFigureOut">
              <a:rPr lang="tr-TR" smtClean="0"/>
              <a:t>07.07.2020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F64832-AF1F-464B-90B4-E6C7798EE283}" type="slidenum">
              <a:rPr lang="tr-TR" smtClean="0"/>
              <a:t>‹#›</a:t>
            </a:fld>
            <a:endParaRPr lang="tr-TR"/>
          </a:p>
        </p:txBody>
      </p:sp>
    </p:spTree>
    <p:extLst>
      <p:ext uri="{BB962C8B-B14F-4D97-AF65-F5344CB8AC3E}">
        <p14:creationId xmlns:p14="http://schemas.microsoft.com/office/powerpoint/2010/main" val="341901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E4D456-55C0-462F-BBDF-3C22CD2BE4E4}" type="datetimeFigureOut">
              <a:rPr lang="tr-TR" smtClean="0"/>
              <a:t>07.07.2020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F64832-AF1F-464B-90B4-E6C7798EE283}"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41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9.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CBB7A2F-AD7A-4251-9AE7-09D045600958}"/>
              </a:ext>
            </a:extLst>
          </p:cNvPr>
          <p:cNvSpPr>
            <a:spLocks noGrp="1"/>
          </p:cNvSpPr>
          <p:nvPr>
            <p:ph type="ctrTitle"/>
          </p:nvPr>
        </p:nvSpPr>
        <p:spPr/>
        <p:txBody>
          <a:bodyPr/>
          <a:lstStyle/>
          <a:p>
            <a:r>
              <a:rPr lang="tr-TR" dirty="0"/>
              <a:t>TÜBERKÜLOZ</a:t>
            </a:r>
          </a:p>
        </p:txBody>
      </p:sp>
      <p:sp>
        <p:nvSpPr>
          <p:cNvPr id="3" name="Alt Başlık 2">
            <a:extLst>
              <a:ext uri="{FF2B5EF4-FFF2-40B4-BE49-F238E27FC236}">
                <a16:creationId xmlns="" xmlns:a16="http://schemas.microsoft.com/office/drawing/2014/main" id="{563B414C-4DDE-4F0F-96D6-4D71C9116C5C}"/>
              </a:ext>
            </a:extLst>
          </p:cNvPr>
          <p:cNvSpPr>
            <a:spLocks noGrp="1"/>
          </p:cNvSpPr>
          <p:nvPr>
            <p:ph type="subTitle" idx="1"/>
          </p:nvPr>
        </p:nvSpPr>
        <p:spPr/>
        <p:txBody>
          <a:bodyPr/>
          <a:lstStyle/>
          <a:p>
            <a:r>
              <a:rPr lang="tr-TR" dirty="0"/>
              <a:t>ARAŞ. GÖR. DR. YUSUF FİKRET KARATEKE</a:t>
            </a:r>
          </a:p>
        </p:txBody>
      </p:sp>
    </p:spTree>
    <p:extLst>
      <p:ext uri="{BB962C8B-B14F-4D97-AF65-F5344CB8AC3E}">
        <p14:creationId xmlns:p14="http://schemas.microsoft.com/office/powerpoint/2010/main" val="377304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118C37C-15CA-49B0-91E7-E574D127E04F}"/>
              </a:ext>
            </a:extLst>
          </p:cNvPr>
          <p:cNvSpPr>
            <a:spLocks noGrp="1"/>
          </p:cNvSpPr>
          <p:nvPr>
            <p:ph type="title"/>
          </p:nvPr>
        </p:nvSpPr>
        <p:spPr/>
        <p:txBody>
          <a:bodyPr/>
          <a:lstStyle/>
          <a:p>
            <a:r>
              <a:rPr lang="tr-TR" dirty="0"/>
              <a:t>LATENT TÜBERKÜLOZ ENFEKSİYONU TANISI</a:t>
            </a:r>
          </a:p>
        </p:txBody>
      </p:sp>
      <p:sp>
        <p:nvSpPr>
          <p:cNvPr id="3" name="İçerik Yer Tutucusu 2">
            <a:extLst>
              <a:ext uri="{FF2B5EF4-FFF2-40B4-BE49-F238E27FC236}">
                <a16:creationId xmlns="" xmlns:a16="http://schemas.microsoft.com/office/drawing/2014/main" id="{22AE0F9A-0F05-452B-8162-5F5A68E40C91}"/>
              </a:ext>
            </a:extLst>
          </p:cNvPr>
          <p:cNvSpPr>
            <a:spLocks noGrp="1"/>
          </p:cNvSpPr>
          <p:nvPr>
            <p:ph idx="1"/>
          </p:nvPr>
        </p:nvSpPr>
        <p:spPr>
          <a:xfrm>
            <a:off x="1066800" y="1842467"/>
            <a:ext cx="10058400" cy="4199103"/>
          </a:xfrm>
        </p:spPr>
        <p:txBody>
          <a:bodyPr/>
          <a:lstStyle/>
          <a:p>
            <a:pPr>
              <a:lnSpc>
                <a:spcPct val="150000"/>
              </a:lnSpc>
              <a:buFont typeface="Arial" panose="020B0604020202020204" pitchFamily="34" charset="0"/>
              <a:buChar char="•"/>
            </a:pPr>
            <a:r>
              <a:rPr lang="tr-TR" sz="2400" dirty="0"/>
              <a:t>LTBE tanısında altın standart bir test olmamakla birlikte, iki test kullanılmakta</a:t>
            </a:r>
          </a:p>
          <a:p>
            <a:pPr lvl="1">
              <a:lnSpc>
                <a:spcPct val="150000"/>
              </a:lnSpc>
            </a:pPr>
            <a:r>
              <a:rPr lang="tr-TR" sz="2200" dirty="0"/>
              <a:t>Tüberkülin deri testi (TDT) </a:t>
            </a:r>
          </a:p>
          <a:p>
            <a:pPr lvl="1">
              <a:lnSpc>
                <a:spcPct val="150000"/>
              </a:lnSpc>
            </a:pPr>
            <a:r>
              <a:rPr lang="tr-TR" sz="2200" dirty="0"/>
              <a:t>İnterferon gama salınım testi (İGST)</a:t>
            </a:r>
          </a:p>
          <a:p>
            <a:pPr>
              <a:lnSpc>
                <a:spcPct val="150000"/>
              </a:lnSpc>
              <a:buFont typeface="Arial" panose="020B0604020202020204" pitchFamily="34" charset="0"/>
              <a:buChar char="•"/>
            </a:pPr>
            <a:r>
              <a:rPr lang="tr-TR" sz="2400" dirty="0"/>
              <a:t>Tüberküloz basiline karşı gelişmiş hücresel bağışıklık yanıtı</a:t>
            </a:r>
          </a:p>
          <a:p>
            <a:pPr>
              <a:lnSpc>
                <a:spcPct val="150000"/>
              </a:lnSpc>
              <a:buFont typeface="Arial" panose="020B0604020202020204" pitchFamily="34" charset="0"/>
              <a:buChar char="•"/>
            </a:pPr>
            <a:r>
              <a:rPr lang="tr-TR" sz="2400" dirty="0"/>
              <a:t>Testler aktif TB ve </a:t>
            </a:r>
            <a:r>
              <a:rPr lang="tr-TR" sz="2400" dirty="0" err="1"/>
              <a:t>LTBE’de</a:t>
            </a:r>
            <a:r>
              <a:rPr lang="tr-TR" sz="2400" dirty="0"/>
              <a:t> pozitif; bu nedenle aktif TB hastalığı ile LTBE ayrımı yapamazlar</a:t>
            </a:r>
          </a:p>
        </p:txBody>
      </p:sp>
    </p:spTree>
    <p:extLst>
      <p:ext uri="{BB962C8B-B14F-4D97-AF65-F5344CB8AC3E}">
        <p14:creationId xmlns:p14="http://schemas.microsoft.com/office/powerpoint/2010/main" val="229813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5657" y="369869"/>
            <a:ext cx="9748157" cy="6053673"/>
          </a:xfrm>
        </p:spPr>
      </p:pic>
    </p:spTree>
    <p:extLst>
      <p:ext uri="{BB962C8B-B14F-4D97-AF65-F5344CB8AC3E}">
        <p14:creationId xmlns:p14="http://schemas.microsoft.com/office/powerpoint/2010/main" val="3946285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TÜBERKÜLİN DERİ TESTİ (TDT)</a:t>
            </a:r>
            <a:br>
              <a:rPr lang="tr-TR" dirty="0"/>
            </a:br>
            <a:endParaRPr lang="tr-TR" dirty="0"/>
          </a:p>
        </p:txBody>
      </p:sp>
      <p:sp>
        <p:nvSpPr>
          <p:cNvPr id="3" name="İçerik Yer Tutucusu 2"/>
          <p:cNvSpPr>
            <a:spLocks noGrp="1"/>
          </p:cNvSpPr>
          <p:nvPr>
            <p:ph idx="1"/>
          </p:nvPr>
        </p:nvSpPr>
        <p:spPr>
          <a:xfrm>
            <a:off x="854529" y="1737360"/>
            <a:ext cx="7179129" cy="4598126"/>
          </a:xfrm>
        </p:spPr>
        <p:txBody>
          <a:bodyPr>
            <a:normAutofit/>
          </a:bodyPr>
          <a:lstStyle/>
          <a:p>
            <a:pPr>
              <a:lnSpc>
                <a:spcPct val="150000"/>
              </a:lnSpc>
              <a:buFont typeface="Arial" panose="020B0604020202020204" pitchFamily="34" charset="0"/>
              <a:buChar char="•"/>
            </a:pPr>
            <a:r>
              <a:rPr lang="tr-TR" sz="2400" dirty="0"/>
              <a:t>Tüberküloz enfeksiyonunu gösteren bir test</a:t>
            </a:r>
          </a:p>
          <a:p>
            <a:pPr>
              <a:lnSpc>
                <a:spcPct val="150000"/>
              </a:lnSpc>
              <a:buFont typeface="Arial" panose="020B0604020202020204" pitchFamily="34" charset="0"/>
              <a:buChar char="•"/>
            </a:pPr>
            <a:r>
              <a:rPr lang="tr-TR" sz="2400" dirty="0"/>
              <a:t>Gecikmiş tipte bir aşırı duyarlık reaksiyonu</a:t>
            </a:r>
          </a:p>
          <a:p>
            <a:pPr>
              <a:lnSpc>
                <a:spcPct val="150000"/>
              </a:lnSpc>
              <a:buFont typeface="Arial" panose="020B0604020202020204" pitchFamily="34" charset="0"/>
              <a:buChar char="•"/>
            </a:pPr>
            <a:r>
              <a:rPr lang="tr-TR" sz="2400" dirty="0"/>
              <a:t>Hastalık tanısında dolaylı olarak yardımcı</a:t>
            </a:r>
          </a:p>
          <a:p>
            <a:pPr>
              <a:lnSpc>
                <a:spcPct val="150000"/>
              </a:lnSpc>
              <a:buFont typeface="Arial" panose="020B0604020202020204" pitchFamily="34" charset="0"/>
              <a:buChar char="•"/>
            </a:pPr>
            <a:r>
              <a:rPr lang="tr-TR" sz="2400" dirty="0"/>
              <a:t>Tedavi başarısını değerlendirmekte kullanılmaz</a:t>
            </a:r>
          </a:p>
          <a:p>
            <a:pPr lvl="1">
              <a:lnSpc>
                <a:spcPct val="100000"/>
              </a:lnSpc>
              <a:buFont typeface="Arial" panose="020B0604020202020204" pitchFamily="34" charset="0"/>
              <a:buChar char="•"/>
            </a:pPr>
            <a:r>
              <a:rPr lang="tr-TR" sz="2200" dirty="0"/>
              <a:t>Geçmişte tüberkülin deri testinde </a:t>
            </a:r>
            <a:r>
              <a:rPr lang="tr-TR" sz="2200" dirty="0" err="1"/>
              <a:t>büllü</a:t>
            </a:r>
            <a:r>
              <a:rPr lang="tr-TR" sz="2200" dirty="0"/>
              <a:t> reaksiyonu olan kişilerde </a:t>
            </a:r>
          </a:p>
          <a:p>
            <a:pPr lvl="1">
              <a:lnSpc>
                <a:spcPct val="100000"/>
              </a:lnSpc>
              <a:buFont typeface="Arial" panose="020B0604020202020204" pitchFamily="34" charset="0"/>
              <a:buChar char="•"/>
            </a:pPr>
            <a:r>
              <a:rPr lang="tr-TR" sz="2200" dirty="0"/>
              <a:t>Aşırı yanıkları ya da </a:t>
            </a:r>
            <a:r>
              <a:rPr lang="tr-TR" sz="2200" dirty="0" err="1"/>
              <a:t>ekzeması</a:t>
            </a:r>
            <a:r>
              <a:rPr lang="tr-TR" sz="2200" dirty="0"/>
              <a:t> olanlarda yapılmamalı</a:t>
            </a:r>
          </a:p>
          <a:p>
            <a:endParaRPr lang="tr-TR" dirty="0"/>
          </a:p>
        </p:txBody>
      </p:sp>
      <p:pic>
        <p:nvPicPr>
          <p:cNvPr id="5" name="Resim 4" descr="çift, dövme, oturma, tutma içeren bir resim&#10;&#10;Açıklama otomatik olarak oluşturuldu">
            <a:extLst>
              <a:ext uri="{FF2B5EF4-FFF2-40B4-BE49-F238E27FC236}">
                <a16:creationId xmlns="" xmlns:a16="http://schemas.microsoft.com/office/drawing/2014/main" id="{399D2CAB-AAF9-42F5-98DD-FCA21727B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460" y="2234293"/>
            <a:ext cx="3641012" cy="2389414"/>
          </a:xfrm>
          <a:prstGeom prst="rect">
            <a:avLst/>
          </a:prstGeom>
        </p:spPr>
      </p:pic>
    </p:spTree>
    <p:extLst>
      <p:ext uri="{BB962C8B-B14F-4D97-AF65-F5344CB8AC3E}">
        <p14:creationId xmlns:p14="http://schemas.microsoft.com/office/powerpoint/2010/main" val="3586008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TÜBERKÜLİN DERİ TESTİ (TDT)</a:t>
            </a:r>
            <a:br>
              <a:rPr lang="tr-TR" dirty="0"/>
            </a:br>
            <a:endParaRPr lang="tr-TR" dirty="0"/>
          </a:p>
        </p:txBody>
      </p:sp>
      <p:sp>
        <p:nvSpPr>
          <p:cNvPr id="3" name="İçerik Yer Tutucusu 2"/>
          <p:cNvSpPr>
            <a:spLocks noGrp="1"/>
          </p:cNvSpPr>
          <p:nvPr>
            <p:ph idx="1"/>
          </p:nvPr>
        </p:nvSpPr>
        <p:spPr>
          <a:xfrm>
            <a:off x="1097280" y="1845733"/>
            <a:ext cx="10058400" cy="4342795"/>
          </a:xfrm>
        </p:spPr>
        <p:txBody>
          <a:bodyPr>
            <a:normAutofit/>
          </a:bodyPr>
          <a:lstStyle/>
          <a:p>
            <a:pPr>
              <a:lnSpc>
                <a:spcPct val="150000"/>
              </a:lnSpc>
              <a:buFont typeface="Arial" panose="020B0604020202020204" pitchFamily="34" charset="0"/>
              <a:buChar char="•"/>
            </a:pPr>
            <a:r>
              <a:rPr lang="tr-TR" sz="2400" dirty="0"/>
              <a:t>Yanlış negatif</a:t>
            </a:r>
          </a:p>
          <a:p>
            <a:pPr lvl="1">
              <a:lnSpc>
                <a:spcPct val="150000"/>
              </a:lnSpc>
            </a:pPr>
            <a:r>
              <a:rPr lang="tr-TR" sz="2200" dirty="0"/>
              <a:t>Son bir ayda kızamık, kabakulak gibi önemli virüs enfeksiyonu geçirmişlerde</a:t>
            </a:r>
          </a:p>
          <a:p>
            <a:pPr lvl="1">
              <a:lnSpc>
                <a:spcPct val="150000"/>
              </a:lnSpc>
            </a:pPr>
            <a:r>
              <a:rPr lang="tr-TR" sz="2200" dirty="0"/>
              <a:t>Canlı virüs aşısı olanlarda</a:t>
            </a:r>
          </a:p>
          <a:p>
            <a:pPr lvl="1">
              <a:lnSpc>
                <a:spcPct val="150000"/>
              </a:lnSpc>
            </a:pPr>
            <a:r>
              <a:rPr lang="tr-TR" sz="2200" dirty="0"/>
              <a:t>Bağışıklığı baskılayan hastalığı olanlarda</a:t>
            </a:r>
          </a:p>
          <a:p>
            <a:pPr lvl="1">
              <a:lnSpc>
                <a:spcPct val="150000"/>
              </a:lnSpc>
            </a:pPr>
            <a:r>
              <a:rPr lang="tr-TR" sz="2200" dirty="0"/>
              <a:t>Bağışıklığı baskılayan ilaç kullananlarda </a:t>
            </a:r>
          </a:p>
          <a:p>
            <a:pPr>
              <a:lnSpc>
                <a:spcPct val="150000"/>
              </a:lnSpc>
              <a:buFont typeface="Arial" panose="020B0604020202020204" pitchFamily="34" charset="0"/>
              <a:buChar char="•"/>
            </a:pPr>
            <a:r>
              <a:rPr lang="tr-TR" sz="2400" dirty="0"/>
              <a:t>Yanlış pozitif</a:t>
            </a:r>
          </a:p>
          <a:p>
            <a:pPr lvl="1">
              <a:lnSpc>
                <a:spcPct val="150000"/>
              </a:lnSpc>
            </a:pPr>
            <a:r>
              <a:rPr lang="tr-TR" sz="2200" dirty="0" err="1"/>
              <a:t>Atipik</a:t>
            </a:r>
            <a:r>
              <a:rPr lang="tr-TR" sz="2200" dirty="0"/>
              <a:t> </a:t>
            </a:r>
            <a:r>
              <a:rPr lang="tr-TR" sz="2200" dirty="0" err="1"/>
              <a:t>mikobakteriler</a:t>
            </a:r>
            <a:r>
              <a:rPr lang="tr-TR" sz="2200" dirty="0"/>
              <a:t> ile </a:t>
            </a:r>
            <a:r>
              <a:rPr lang="tr-TR" sz="2200" dirty="0" err="1"/>
              <a:t>duyarlanma</a:t>
            </a:r>
            <a:r>
              <a:rPr lang="tr-TR" sz="2200" dirty="0"/>
              <a:t> ve BCG aşısı</a:t>
            </a:r>
          </a:p>
        </p:txBody>
      </p:sp>
    </p:spTree>
    <p:extLst>
      <p:ext uri="{BB962C8B-B14F-4D97-AF65-F5344CB8AC3E}">
        <p14:creationId xmlns:p14="http://schemas.microsoft.com/office/powerpoint/2010/main" val="1979714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83" y="1808027"/>
            <a:ext cx="5887272" cy="3200847"/>
          </a:xfrm>
        </p:spPr>
      </p:pic>
      <p:pic>
        <p:nvPicPr>
          <p:cNvPr id="5" name="Resim 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371" y="1181534"/>
            <a:ext cx="5906324" cy="4515480"/>
          </a:xfrm>
          <a:prstGeom prst="rect">
            <a:avLst/>
          </a:prstGeom>
        </p:spPr>
      </p:pic>
    </p:spTree>
    <p:extLst>
      <p:ext uri="{BB962C8B-B14F-4D97-AF65-F5344CB8AC3E}">
        <p14:creationId xmlns:p14="http://schemas.microsoft.com/office/powerpoint/2010/main" val="188169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6737" y="1325366"/>
            <a:ext cx="9185097" cy="4828854"/>
          </a:xfrm>
        </p:spPr>
      </p:pic>
    </p:spTree>
    <p:extLst>
      <p:ext uri="{BB962C8B-B14F-4D97-AF65-F5344CB8AC3E}">
        <p14:creationId xmlns:p14="http://schemas.microsoft.com/office/powerpoint/2010/main" val="115473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TÜBERKÜLİN DERİ TESTİ (TDT)</a:t>
            </a:r>
          </a:p>
        </p:txBody>
      </p:sp>
      <p:sp>
        <p:nvSpPr>
          <p:cNvPr id="3" name="İçerik Yer Tutucusu 2"/>
          <p:cNvSpPr>
            <a:spLocks noGrp="1"/>
          </p:cNvSpPr>
          <p:nvPr>
            <p:ph idx="1"/>
          </p:nvPr>
        </p:nvSpPr>
        <p:spPr/>
        <p:txBody>
          <a:bodyPr/>
          <a:lstStyle/>
          <a:p>
            <a:pPr>
              <a:lnSpc>
                <a:spcPct val="150000"/>
              </a:lnSpc>
              <a:buFont typeface="Arial" panose="020B0604020202020204" pitchFamily="34" charset="0"/>
              <a:buChar char="•"/>
            </a:pPr>
            <a:r>
              <a:rPr lang="tr-TR" sz="2400" dirty="0"/>
              <a:t>*İkili TDT uygulaması</a:t>
            </a:r>
          </a:p>
          <a:p>
            <a:pPr lvl="1">
              <a:lnSpc>
                <a:spcPct val="150000"/>
              </a:lnSpc>
              <a:buFont typeface="Courier New" panose="02070309020205020404" pitchFamily="49" charset="0"/>
              <a:buChar char="o"/>
            </a:pPr>
            <a:r>
              <a:rPr lang="tr-TR" sz="2200" dirty="0"/>
              <a:t>Erişkinlerde negatif bulunan TDT durumunda 1-4 hafta içinde ikinci TDT</a:t>
            </a:r>
          </a:p>
          <a:p>
            <a:pPr lvl="1">
              <a:lnSpc>
                <a:spcPct val="150000"/>
              </a:lnSpc>
              <a:buFont typeface="Courier New" panose="02070309020205020404" pitchFamily="49" charset="0"/>
              <a:buChar char="o"/>
            </a:pPr>
            <a:r>
              <a:rPr lang="tr-TR" sz="2200" dirty="0"/>
              <a:t>Booster olayı</a:t>
            </a:r>
          </a:p>
          <a:p>
            <a:pPr lvl="1">
              <a:lnSpc>
                <a:spcPct val="150000"/>
              </a:lnSpc>
              <a:buFont typeface="Courier New" panose="02070309020205020404" pitchFamily="49" charset="0"/>
              <a:buChar char="o"/>
            </a:pPr>
            <a:r>
              <a:rPr lang="tr-TR" sz="2200" dirty="0"/>
              <a:t>İkinci test sonucu esas alınır ve kaydedilir. </a:t>
            </a:r>
          </a:p>
          <a:p>
            <a:pPr lvl="1">
              <a:lnSpc>
                <a:spcPct val="150000"/>
              </a:lnSpc>
              <a:buFont typeface="Courier New" panose="02070309020205020404" pitchFamily="49" charset="0"/>
              <a:buChar char="o"/>
            </a:pPr>
            <a:r>
              <a:rPr lang="tr-TR" sz="2200" dirty="0"/>
              <a:t>Periyodik tarama yapılacak kişilerin başlangıç testinde</a:t>
            </a:r>
          </a:p>
        </p:txBody>
      </p:sp>
    </p:spTree>
    <p:extLst>
      <p:ext uri="{BB962C8B-B14F-4D97-AF65-F5344CB8AC3E}">
        <p14:creationId xmlns:p14="http://schemas.microsoft.com/office/powerpoint/2010/main" val="2024810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4139" y="472612"/>
            <a:ext cx="8620018" cy="5938462"/>
          </a:xfrm>
        </p:spPr>
      </p:pic>
    </p:spTree>
    <p:extLst>
      <p:ext uri="{BB962C8B-B14F-4D97-AF65-F5344CB8AC3E}">
        <p14:creationId xmlns:p14="http://schemas.microsoft.com/office/powerpoint/2010/main" val="1605716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İNTERFERON GAMA SALINIM TESTLERİ (İGST)</a:t>
            </a:r>
            <a:br>
              <a:rPr lang="tr-TR" dirty="0"/>
            </a:br>
            <a:endParaRPr lang="tr-TR" dirty="0"/>
          </a:p>
        </p:txBody>
      </p:sp>
      <p:sp>
        <p:nvSpPr>
          <p:cNvPr id="3" name="İçerik Yer Tutucusu 2"/>
          <p:cNvSpPr>
            <a:spLocks noGrp="1"/>
          </p:cNvSpPr>
          <p:nvPr>
            <p:ph idx="1"/>
          </p:nvPr>
        </p:nvSpPr>
        <p:spPr>
          <a:xfrm>
            <a:off x="838200" y="1825625"/>
            <a:ext cx="10515600" cy="4667250"/>
          </a:xfrm>
        </p:spPr>
        <p:txBody>
          <a:bodyPr>
            <a:normAutofit/>
          </a:bodyPr>
          <a:lstStyle/>
          <a:p>
            <a:pPr>
              <a:lnSpc>
                <a:spcPct val="150000"/>
              </a:lnSpc>
              <a:buFont typeface="Arial" panose="020B0604020202020204" pitchFamily="34" charset="0"/>
              <a:buChar char="•"/>
            </a:pPr>
            <a:r>
              <a:rPr lang="tr-TR" sz="2400" dirty="0"/>
              <a:t>İnterferon gama (IFN-</a:t>
            </a:r>
            <a:r>
              <a:rPr lang="el-GR" sz="2400" dirty="0"/>
              <a:t>γ)</a:t>
            </a:r>
            <a:endParaRPr lang="tr-TR" sz="2400" dirty="0"/>
          </a:p>
          <a:p>
            <a:pPr lvl="1">
              <a:lnSpc>
                <a:spcPct val="150000"/>
              </a:lnSpc>
              <a:buFont typeface="Courier New" panose="02070309020205020404" pitchFamily="49" charset="0"/>
              <a:buChar char="o"/>
            </a:pPr>
            <a:r>
              <a:rPr lang="tr-TR" sz="2200" dirty="0"/>
              <a:t>M. </a:t>
            </a:r>
            <a:r>
              <a:rPr lang="tr-TR" sz="2200" dirty="0" err="1"/>
              <a:t>tuberculosis</a:t>
            </a:r>
            <a:r>
              <a:rPr lang="tr-TR" sz="2200" dirty="0"/>
              <a:t> enfeksiyonuna hücresel </a:t>
            </a:r>
            <a:r>
              <a:rPr lang="tr-TR" sz="2200" dirty="0" err="1"/>
              <a:t>immün</a:t>
            </a:r>
            <a:r>
              <a:rPr lang="tr-TR" sz="2200" dirty="0"/>
              <a:t> yanıtın düzenlenmesinde önemli bir role sahip</a:t>
            </a:r>
          </a:p>
          <a:p>
            <a:pPr>
              <a:lnSpc>
                <a:spcPct val="150000"/>
              </a:lnSpc>
              <a:buFont typeface="Arial" panose="020B0604020202020204" pitchFamily="34" charset="0"/>
              <a:buChar char="•"/>
            </a:pPr>
            <a:r>
              <a:rPr lang="tr-TR" sz="2400" dirty="0"/>
              <a:t>MTBC antijenlerine karşı hücresel </a:t>
            </a:r>
            <a:r>
              <a:rPr lang="tr-TR" sz="2400" dirty="0" err="1"/>
              <a:t>immün</a:t>
            </a:r>
            <a:r>
              <a:rPr lang="tr-TR" sz="2400" dirty="0"/>
              <a:t> yanıtı ölçen in </a:t>
            </a:r>
            <a:r>
              <a:rPr lang="tr-TR" sz="2400" dirty="0" err="1"/>
              <a:t>vitro</a:t>
            </a:r>
            <a:r>
              <a:rPr lang="tr-TR" sz="2400" dirty="0"/>
              <a:t> testler</a:t>
            </a:r>
          </a:p>
          <a:p>
            <a:pPr>
              <a:lnSpc>
                <a:spcPct val="150000"/>
              </a:lnSpc>
              <a:buFont typeface="Arial" panose="020B0604020202020204" pitchFamily="34" charset="0"/>
              <a:buChar char="•"/>
            </a:pPr>
            <a:r>
              <a:rPr lang="tr-TR" sz="2400" dirty="0"/>
              <a:t>Günümüzde iki ticari İGST</a:t>
            </a:r>
          </a:p>
          <a:p>
            <a:pPr lvl="1">
              <a:lnSpc>
                <a:spcPct val="150000"/>
              </a:lnSpc>
            </a:pPr>
            <a:r>
              <a:rPr lang="tr-TR" sz="2200" dirty="0"/>
              <a:t>ELISA temelli test; T-hücrelerden salınan IFN-</a:t>
            </a:r>
            <a:r>
              <a:rPr lang="el-GR" sz="2200" dirty="0"/>
              <a:t>γ </a:t>
            </a:r>
            <a:r>
              <a:rPr lang="tr-TR" sz="2200" dirty="0"/>
              <a:t>düzeyini ölçen </a:t>
            </a:r>
            <a:r>
              <a:rPr lang="tr-TR" sz="2200" dirty="0" err="1"/>
              <a:t>QuantiFERON</a:t>
            </a:r>
            <a:endParaRPr lang="tr-TR" sz="2200" dirty="0"/>
          </a:p>
          <a:p>
            <a:pPr lvl="1">
              <a:lnSpc>
                <a:spcPct val="150000"/>
              </a:lnSpc>
            </a:pPr>
            <a:r>
              <a:rPr lang="tr-TR" sz="2200" dirty="0"/>
              <a:t>ELISPOT temelli test; IFN-</a:t>
            </a:r>
            <a:r>
              <a:rPr lang="el-GR" sz="2200" dirty="0"/>
              <a:t>γ </a:t>
            </a:r>
            <a:r>
              <a:rPr lang="tr-TR" sz="2200" dirty="0"/>
              <a:t>üreten T-hücrelerinin sayısını ölçen T-SPOT</a:t>
            </a:r>
          </a:p>
        </p:txBody>
      </p:sp>
    </p:spTree>
    <p:extLst>
      <p:ext uri="{BB962C8B-B14F-4D97-AF65-F5344CB8AC3E}">
        <p14:creationId xmlns:p14="http://schemas.microsoft.com/office/powerpoint/2010/main" val="531190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838200" y="1825624"/>
            <a:ext cx="10515600" cy="4575175"/>
          </a:xfrm>
        </p:spPr>
        <p:txBody>
          <a:bodyPr>
            <a:normAutofit/>
          </a:bodyPr>
          <a:lstStyle/>
          <a:p>
            <a:r>
              <a:rPr lang="tr-TR" sz="2400" b="1" dirty="0"/>
              <a:t>KORUYUCU İLAÇ TEDAVİSİ (</a:t>
            </a:r>
            <a:r>
              <a:rPr lang="tr-TR" sz="2400" b="1" dirty="0" err="1"/>
              <a:t>kemoprofilaksi</a:t>
            </a:r>
            <a:r>
              <a:rPr lang="tr-TR" sz="2400" b="1" dirty="0"/>
              <a:t>)</a:t>
            </a:r>
          </a:p>
          <a:p>
            <a:pPr>
              <a:lnSpc>
                <a:spcPct val="150000"/>
              </a:lnSpc>
            </a:pPr>
            <a:r>
              <a:rPr lang="tr-TR" sz="2400" b="1" dirty="0"/>
              <a:t>Koruyucu ilaç tedavisine başlamadan:</a:t>
            </a:r>
          </a:p>
          <a:p>
            <a:pPr>
              <a:lnSpc>
                <a:spcPct val="150000"/>
              </a:lnSpc>
              <a:buFont typeface="Arial" panose="020B0604020202020204" pitchFamily="34" charset="0"/>
              <a:buChar char="•"/>
            </a:pPr>
            <a:r>
              <a:rPr lang="tr-TR" sz="2400" dirty="0"/>
              <a:t>Kişide TB hastalığı olmadığı gösterilmeli</a:t>
            </a:r>
          </a:p>
          <a:p>
            <a:pPr>
              <a:lnSpc>
                <a:spcPct val="150000"/>
              </a:lnSpc>
              <a:buFont typeface="Arial" panose="020B0604020202020204" pitchFamily="34" charset="0"/>
              <a:buChar char="•"/>
            </a:pPr>
            <a:r>
              <a:rPr lang="tr-TR" sz="2400" dirty="0"/>
              <a:t>TB hastalığı varsa ve saptanmazsa, ilaç direnci gelişimi</a:t>
            </a:r>
          </a:p>
          <a:p>
            <a:pPr>
              <a:lnSpc>
                <a:spcPct val="150000"/>
              </a:lnSpc>
              <a:buFont typeface="Arial" panose="020B0604020202020204" pitchFamily="34" charset="0"/>
              <a:buChar char="•"/>
            </a:pPr>
            <a:r>
              <a:rPr lang="tr-TR" sz="2400" dirty="0"/>
              <a:t>Kişinin ev içi temaslılarının taranmalı</a:t>
            </a:r>
          </a:p>
          <a:p>
            <a:pPr lvl="1">
              <a:lnSpc>
                <a:spcPct val="150000"/>
              </a:lnSpc>
            </a:pPr>
            <a:r>
              <a:rPr lang="tr-TR" sz="2200" dirty="0"/>
              <a:t>öyküsünde ev dışında kuşkulu kişiler varsa onların da taranmalı</a:t>
            </a:r>
          </a:p>
        </p:txBody>
      </p:sp>
    </p:spTree>
    <p:extLst>
      <p:ext uri="{BB962C8B-B14F-4D97-AF65-F5344CB8AC3E}">
        <p14:creationId xmlns:p14="http://schemas.microsoft.com/office/powerpoint/2010/main" val="4290323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7F48A67-7172-48EA-9410-BE2D0B072B92}"/>
              </a:ext>
            </a:extLst>
          </p:cNvPr>
          <p:cNvSpPr>
            <a:spLocks noGrp="1"/>
          </p:cNvSpPr>
          <p:nvPr>
            <p:ph type="title"/>
          </p:nvPr>
        </p:nvSpPr>
        <p:spPr/>
        <p:txBody>
          <a:bodyPr/>
          <a:lstStyle/>
          <a:p>
            <a:r>
              <a:rPr lang="tr-TR" dirty="0"/>
              <a:t>Sunum Planı</a:t>
            </a:r>
          </a:p>
        </p:txBody>
      </p:sp>
      <p:sp>
        <p:nvSpPr>
          <p:cNvPr id="3" name="İçerik Yer Tutucusu 2">
            <a:extLst>
              <a:ext uri="{FF2B5EF4-FFF2-40B4-BE49-F238E27FC236}">
                <a16:creationId xmlns="" xmlns:a16="http://schemas.microsoft.com/office/drawing/2014/main" id="{C5AFFC54-5EF4-45EB-960B-976E93612D36}"/>
              </a:ext>
            </a:extLst>
          </p:cNvPr>
          <p:cNvSpPr>
            <a:spLocks noGrp="1"/>
          </p:cNvSpPr>
          <p:nvPr>
            <p:ph idx="1"/>
          </p:nvPr>
        </p:nvSpPr>
        <p:spPr>
          <a:xfrm>
            <a:off x="838200" y="1816925"/>
            <a:ext cx="10515600" cy="4928258"/>
          </a:xfrm>
        </p:spPr>
        <p:txBody>
          <a:bodyPr/>
          <a:lstStyle/>
          <a:p>
            <a:pPr>
              <a:buFont typeface="Wingdings" panose="05000000000000000000" pitchFamily="2" charset="2"/>
              <a:buChar char="§"/>
            </a:pPr>
            <a:endParaRPr lang="tr-TR" dirty="0" smtClean="0"/>
          </a:p>
          <a:p>
            <a:pPr>
              <a:buFont typeface="Wingdings" panose="05000000000000000000" pitchFamily="2" charset="2"/>
              <a:buChar char="§"/>
            </a:pPr>
            <a:r>
              <a:rPr lang="tr-TR" dirty="0" smtClean="0"/>
              <a:t>DÜNYA </a:t>
            </a:r>
            <a:r>
              <a:rPr lang="tr-TR" dirty="0"/>
              <a:t>VE TÜRKİYE’DE TÜBERKÜLOZUN DURUMU</a:t>
            </a:r>
          </a:p>
          <a:p>
            <a:pPr>
              <a:buFont typeface="Wingdings" panose="05000000000000000000" pitchFamily="2" charset="2"/>
              <a:buChar char="§"/>
            </a:pPr>
            <a:r>
              <a:rPr lang="tr-TR" dirty="0"/>
              <a:t>TÜBERKÜLOZ BULAŞMASI, ENFEKSİYONU VE HASTALIĞI</a:t>
            </a:r>
          </a:p>
          <a:p>
            <a:pPr>
              <a:buFont typeface="Wingdings" panose="05000000000000000000" pitchFamily="2" charset="2"/>
              <a:buChar char="§"/>
            </a:pPr>
            <a:r>
              <a:rPr lang="tr-TR" dirty="0"/>
              <a:t>LATENT TÜBERKÜLOZ ENFEKSİYONU TANISI VE TEDAVİSİ </a:t>
            </a:r>
          </a:p>
          <a:p>
            <a:pPr>
              <a:buFont typeface="Wingdings" panose="05000000000000000000" pitchFamily="2" charset="2"/>
              <a:buChar char="§"/>
            </a:pPr>
            <a:r>
              <a:rPr lang="tr-TR" dirty="0"/>
              <a:t>AKCİĞER TÜBERKÜLOZU TANISI</a:t>
            </a:r>
          </a:p>
          <a:p>
            <a:pPr>
              <a:buFont typeface="Wingdings" panose="05000000000000000000" pitchFamily="2" charset="2"/>
              <a:buChar char="§"/>
            </a:pPr>
            <a:r>
              <a:rPr lang="tr-TR" dirty="0"/>
              <a:t>TÜBERKÜLOZ HASTALIĞI TEDAVİSİ</a:t>
            </a:r>
          </a:p>
          <a:p>
            <a:pPr>
              <a:buFont typeface="Wingdings" panose="05000000000000000000" pitchFamily="2" charset="2"/>
              <a:buChar char="§"/>
            </a:pPr>
            <a:r>
              <a:rPr lang="tr-TR" dirty="0"/>
              <a:t>BİLDİRİM</a:t>
            </a:r>
          </a:p>
          <a:p>
            <a:pPr>
              <a:buFont typeface="Wingdings" panose="05000000000000000000" pitchFamily="2" charset="2"/>
              <a:buChar char="§"/>
            </a:pPr>
            <a:r>
              <a:rPr lang="tr-TR" dirty="0"/>
              <a:t>TEMASLI MUAYENESİ</a:t>
            </a:r>
          </a:p>
          <a:p>
            <a:endParaRPr lang="tr-TR" dirty="0"/>
          </a:p>
        </p:txBody>
      </p:sp>
    </p:spTree>
    <p:extLst>
      <p:ext uri="{BB962C8B-B14F-4D97-AF65-F5344CB8AC3E}">
        <p14:creationId xmlns:p14="http://schemas.microsoft.com/office/powerpoint/2010/main" val="117258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1097280" y="1845733"/>
            <a:ext cx="10058400" cy="4293809"/>
          </a:xfrm>
        </p:spPr>
        <p:txBody>
          <a:bodyPr>
            <a:normAutofit/>
          </a:bodyPr>
          <a:lstStyle/>
          <a:p>
            <a:r>
              <a:rPr lang="tr-TR" sz="2400" b="1" dirty="0" err="1"/>
              <a:t>Endikasyonları</a:t>
            </a:r>
            <a:endParaRPr lang="tr-TR" sz="2400" b="1" dirty="0"/>
          </a:p>
          <a:p>
            <a:pPr marL="0" indent="0">
              <a:buNone/>
            </a:pPr>
            <a:r>
              <a:rPr lang="tr-TR" sz="2400" dirty="0"/>
              <a:t>1. Bulaşıcı TB hasta temaslılarından</a:t>
            </a:r>
          </a:p>
          <a:p>
            <a:pPr marL="457200" lvl="1" indent="0">
              <a:buNone/>
            </a:pPr>
            <a:r>
              <a:rPr lang="tr-TR" sz="2200" dirty="0"/>
              <a:t>a. Tüberkülozlu anneden doğan bebeklere</a:t>
            </a:r>
          </a:p>
          <a:p>
            <a:pPr marL="457200" lvl="1" indent="0">
              <a:buNone/>
            </a:pPr>
            <a:r>
              <a:rPr lang="tr-TR" sz="2200" dirty="0"/>
              <a:t>b. 34 yaş ve altı gruptaki yakın temaslılara</a:t>
            </a:r>
          </a:p>
          <a:p>
            <a:pPr marL="457200" lvl="1" indent="0">
              <a:buNone/>
            </a:pPr>
            <a:r>
              <a:rPr lang="tr-TR" sz="2200" dirty="0"/>
              <a:t>c</a:t>
            </a:r>
            <a:r>
              <a:rPr lang="tr-TR" sz="2200" dirty="0" smtClean="0"/>
              <a:t>. </a:t>
            </a:r>
            <a:r>
              <a:rPr lang="tr-TR" sz="2200" dirty="0"/>
              <a:t>35 yaş ve üzeri grupta ilk test ile LTBE saptanmayanlara iki ay sonra test tekrarı yapılarak bu ikinci teste göre karar verilir.</a:t>
            </a:r>
          </a:p>
          <a:p>
            <a:pPr marL="0" indent="0">
              <a:buNone/>
            </a:pPr>
            <a:r>
              <a:rPr lang="tr-TR" sz="2200" dirty="0"/>
              <a:t>2. TB hastası temaslısı değilken, </a:t>
            </a:r>
            <a:endParaRPr lang="tr-TR" sz="2200" dirty="0" smtClean="0"/>
          </a:p>
          <a:p>
            <a:pPr marL="292608" lvl="1" indent="0">
              <a:buNone/>
            </a:pPr>
            <a:r>
              <a:rPr lang="tr-TR" sz="2200" dirty="0" smtClean="0"/>
              <a:t>  a. 0-4 </a:t>
            </a:r>
            <a:r>
              <a:rPr lang="tr-TR" sz="2200" dirty="0"/>
              <a:t>yaş TDT pozitif ve </a:t>
            </a:r>
            <a:endParaRPr lang="tr-TR" sz="2200" dirty="0" smtClean="0"/>
          </a:p>
          <a:p>
            <a:pPr marL="292608" lvl="1" indent="0">
              <a:buNone/>
            </a:pPr>
            <a:r>
              <a:rPr lang="tr-TR" sz="2200" dirty="0" smtClean="0"/>
              <a:t>  b. 5-14 </a:t>
            </a:r>
            <a:r>
              <a:rPr lang="tr-TR" sz="2200" dirty="0"/>
              <a:t>yaş TDT ya da İGST pozitif </a:t>
            </a:r>
            <a:r>
              <a:rPr lang="tr-TR" sz="2200" dirty="0" smtClean="0"/>
              <a:t>çocuklara</a:t>
            </a:r>
            <a:endParaRPr lang="tr-TR" dirty="0"/>
          </a:p>
        </p:txBody>
      </p:sp>
    </p:spTree>
    <p:extLst>
      <p:ext uri="{BB962C8B-B14F-4D97-AF65-F5344CB8AC3E}">
        <p14:creationId xmlns:p14="http://schemas.microsoft.com/office/powerpoint/2010/main" val="577290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p:txBody>
          <a:bodyPr>
            <a:normAutofit/>
          </a:bodyPr>
          <a:lstStyle/>
          <a:p>
            <a:r>
              <a:rPr lang="tr-TR" sz="2400" b="1" dirty="0" err="1"/>
              <a:t>Endikasyonları</a:t>
            </a:r>
            <a:endParaRPr lang="tr-TR" sz="2400" b="1" dirty="0"/>
          </a:p>
          <a:p>
            <a:pPr marL="0" indent="0">
              <a:lnSpc>
                <a:spcPct val="150000"/>
              </a:lnSpc>
              <a:buNone/>
            </a:pPr>
            <a:r>
              <a:rPr lang="tr-TR" sz="2400" dirty="0"/>
              <a:t>3. Son 2 yılda TDT </a:t>
            </a:r>
            <a:r>
              <a:rPr lang="tr-TR" sz="2400" dirty="0" err="1"/>
              <a:t>konversiyonu</a:t>
            </a:r>
            <a:r>
              <a:rPr lang="tr-TR" sz="2400" dirty="0"/>
              <a:t> olursa  </a:t>
            </a:r>
          </a:p>
          <a:p>
            <a:pPr marL="0" indent="0">
              <a:lnSpc>
                <a:spcPct val="150000"/>
              </a:lnSpc>
              <a:buNone/>
            </a:pPr>
            <a:r>
              <a:rPr lang="tr-TR" sz="2400" dirty="0"/>
              <a:t>4. TB tedavisi ya da LTBE tedavisi almamış kişide akciğer filminde TB sekeli ile uyumlu </a:t>
            </a:r>
            <a:r>
              <a:rPr lang="tr-TR" sz="2400" dirty="0" smtClean="0"/>
              <a:t>lezyonu </a:t>
            </a:r>
            <a:r>
              <a:rPr lang="tr-TR" sz="2400" dirty="0"/>
              <a:t>olan, yayma ve kültürleri negatif </a:t>
            </a:r>
            <a:r>
              <a:rPr lang="tr-TR" sz="2400" dirty="0" smtClean="0"/>
              <a:t>hastaya</a:t>
            </a:r>
          </a:p>
          <a:p>
            <a:pPr marL="0" indent="0">
              <a:lnSpc>
                <a:spcPct val="150000"/>
              </a:lnSpc>
              <a:buNone/>
            </a:pPr>
            <a:r>
              <a:rPr lang="tr-TR" sz="2400" dirty="0"/>
              <a:t>5. Bağışıklığı baskılanan </a:t>
            </a:r>
            <a:r>
              <a:rPr lang="tr-TR" sz="2400" dirty="0" smtClean="0"/>
              <a:t>hastalardan </a:t>
            </a:r>
            <a:r>
              <a:rPr lang="tr-TR" sz="2400" dirty="0"/>
              <a:t>LTBE saptananlara (TDT pozitifliği 5 mm ve üzeri ya da İGST pozitifliği olanlara).</a:t>
            </a:r>
          </a:p>
          <a:p>
            <a:pPr marL="0" indent="0">
              <a:lnSpc>
                <a:spcPct val="150000"/>
              </a:lnSpc>
              <a:buNone/>
            </a:pPr>
            <a:endParaRPr lang="tr-TR" sz="2400" dirty="0"/>
          </a:p>
        </p:txBody>
      </p:sp>
    </p:spTree>
    <p:extLst>
      <p:ext uri="{BB962C8B-B14F-4D97-AF65-F5344CB8AC3E}">
        <p14:creationId xmlns:p14="http://schemas.microsoft.com/office/powerpoint/2010/main" val="2123318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1097280" y="1845733"/>
            <a:ext cx="10058400" cy="4457096"/>
          </a:xfrm>
        </p:spPr>
        <p:txBody>
          <a:bodyPr>
            <a:normAutofit lnSpcReduction="10000"/>
          </a:bodyPr>
          <a:lstStyle/>
          <a:p>
            <a:r>
              <a:rPr lang="tr-TR" sz="2400" b="1" dirty="0"/>
              <a:t>KORUYUCU İLAÇ TEDAVİSİ (</a:t>
            </a:r>
            <a:r>
              <a:rPr lang="tr-TR" sz="2400" b="1" dirty="0" err="1"/>
              <a:t>kemoprofilaksi</a:t>
            </a:r>
            <a:r>
              <a:rPr lang="tr-TR" sz="2400" b="1" dirty="0"/>
              <a:t>)</a:t>
            </a:r>
          </a:p>
          <a:p>
            <a:r>
              <a:rPr lang="tr-TR" sz="2400" dirty="0"/>
              <a:t>a. </a:t>
            </a:r>
            <a:r>
              <a:rPr lang="tr-TR" sz="2400" dirty="0" err="1"/>
              <a:t>İzoniyazid</a:t>
            </a:r>
            <a:r>
              <a:rPr lang="tr-TR" sz="2400" dirty="0"/>
              <a:t> 6 ay </a:t>
            </a:r>
          </a:p>
          <a:p>
            <a:pPr lvl="1"/>
            <a:r>
              <a:rPr lang="tr-TR" sz="2200" dirty="0"/>
              <a:t>Erişkinlerde günde 5 mg/(maksimum 300 mg), çocuklarda 10 mg/kg/gün hesabıyla </a:t>
            </a:r>
            <a:r>
              <a:rPr lang="tr-TR" sz="2200" dirty="0" err="1"/>
              <a:t>max</a:t>
            </a:r>
            <a:r>
              <a:rPr lang="tr-TR" sz="2200" dirty="0"/>
              <a:t> 300 mg</a:t>
            </a:r>
          </a:p>
          <a:p>
            <a:r>
              <a:rPr lang="tr-TR" sz="2400" dirty="0"/>
              <a:t>b. </a:t>
            </a:r>
            <a:r>
              <a:rPr lang="tr-TR" sz="2400" dirty="0" err="1"/>
              <a:t>İzoniyazid</a:t>
            </a:r>
            <a:r>
              <a:rPr lang="tr-TR" sz="2400" dirty="0"/>
              <a:t> 9 ay </a:t>
            </a:r>
          </a:p>
          <a:p>
            <a:r>
              <a:rPr lang="tr-TR" sz="2400" dirty="0"/>
              <a:t>c. RİF 4 ay </a:t>
            </a:r>
          </a:p>
          <a:p>
            <a:pPr lvl="1"/>
            <a:r>
              <a:rPr lang="tr-TR" sz="2200" dirty="0"/>
              <a:t>Erişkinlerde 10 mg/kg/gün, çocuklarda 15 mg/kg/gün, maksimum 600 mg/gün</a:t>
            </a:r>
          </a:p>
          <a:p>
            <a:r>
              <a:rPr lang="tr-TR" sz="2400" dirty="0"/>
              <a:t>d. </a:t>
            </a:r>
            <a:r>
              <a:rPr lang="tr-TR" sz="2400" dirty="0" err="1"/>
              <a:t>İzoniyazid</a:t>
            </a:r>
            <a:r>
              <a:rPr lang="tr-TR" sz="2400" dirty="0"/>
              <a:t> ve RİF 3 ay </a:t>
            </a:r>
          </a:p>
          <a:p>
            <a:r>
              <a:rPr lang="tr-TR" sz="2400" dirty="0"/>
              <a:t>e. </a:t>
            </a:r>
            <a:r>
              <a:rPr lang="tr-TR" sz="2400" dirty="0" err="1"/>
              <a:t>İzoniyazid</a:t>
            </a:r>
            <a:r>
              <a:rPr lang="tr-TR" sz="2400" dirty="0"/>
              <a:t> ve </a:t>
            </a:r>
            <a:r>
              <a:rPr lang="tr-TR" sz="2400" dirty="0" err="1"/>
              <a:t>rifapentin</a:t>
            </a:r>
            <a:r>
              <a:rPr lang="tr-TR" sz="2400" dirty="0"/>
              <a:t> 3 ay, 12 doz, haftada bir</a:t>
            </a:r>
          </a:p>
          <a:p>
            <a:pPr lvl="1"/>
            <a:r>
              <a:rPr lang="tr-TR" sz="2200" dirty="0"/>
              <a:t>İNH dozu 15 mg/kg ve maksimum doz 900 mg; </a:t>
            </a:r>
            <a:r>
              <a:rPr lang="tr-TR" sz="2200" dirty="0" err="1"/>
              <a:t>Rifapentin</a:t>
            </a:r>
            <a:r>
              <a:rPr lang="tr-TR" sz="2200" dirty="0"/>
              <a:t> dozu, kişi 50 kg ve üzeri ise 900 mg, kişi 32-49 kg ise 750 mg’dır.</a:t>
            </a:r>
          </a:p>
        </p:txBody>
      </p:sp>
    </p:spTree>
    <p:extLst>
      <p:ext uri="{BB962C8B-B14F-4D97-AF65-F5344CB8AC3E}">
        <p14:creationId xmlns:p14="http://schemas.microsoft.com/office/powerpoint/2010/main" val="3485444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838200" y="1825625"/>
            <a:ext cx="10515600" cy="4534078"/>
          </a:xfrm>
        </p:spPr>
        <p:txBody>
          <a:bodyPr>
            <a:normAutofit/>
          </a:bodyPr>
          <a:lstStyle/>
          <a:p>
            <a:r>
              <a:rPr lang="tr-TR" sz="2400" b="1" dirty="0"/>
              <a:t>İZLEM</a:t>
            </a:r>
            <a:endParaRPr lang="tr-TR" sz="2400" b="1" dirty="0">
              <a:solidFill>
                <a:srgbClr val="FF0000"/>
              </a:solidFill>
            </a:endParaRPr>
          </a:p>
          <a:p>
            <a:pPr>
              <a:lnSpc>
                <a:spcPct val="150000"/>
              </a:lnSpc>
            </a:pPr>
            <a:r>
              <a:rPr lang="tr-TR" sz="2400" dirty="0"/>
              <a:t>Hasta eğitimi (İlaçları düzenli kullanması ve süre)</a:t>
            </a:r>
          </a:p>
          <a:p>
            <a:pPr>
              <a:lnSpc>
                <a:spcPct val="150000"/>
              </a:lnSpc>
            </a:pPr>
            <a:r>
              <a:rPr lang="tr-TR" sz="2400" dirty="0"/>
              <a:t>Doğrudan Gözetim Tedavisi</a:t>
            </a:r>
          </a:p>
          <a:p>
            <a:pPr>
              <a:lnSpc>
                <a:spcPct val="150000"/>
              </a:lnSpc>
            </a:pPr>
            <a:r>
              <a:rPr lang="tr-TR" sz="2400" dirty="0"/>
              <a:t>Kısa süreli aralar verilmişse</a:t>
            </a:r>
          </a:p>
          <a:p>
            <a:pPr lvl="1">
              <a:lnSpc>
                <a:spcPct val="150000"/>
              </a:lnSpc>
            </a:pPr>
            <a:r>
              <a:rPr lang="tr-TR" sz="2200" dirty="0"/>
              <a:t>Koruyucu tedavinin sonuna eklenir. </a:t>
            </a:r>
          </a:p>
          <a:p>
            <a:pPr lvl="1">
              <a:lnSpc>
                <a:spcPct val="150000"/>
              </a:lnSpc>
            </a:pPr>
            <a:r>
              <a:rPr lang="tr-TR" sz="2200" dirty="0"/>
              <a:t>Altı aylık koruyucu tedavinin 9 ay içerisinde, </a:t>
            </a:r>
          </a:p>
          <a:p>
            <a:pPr lvl="1">
              <a:lnSpc>
                <a:spcPct val="150000"/>
              </a:lnSpc>
            </a:pPr>
            <a:r>
              <a:rPr lang="tr-TR" sz="2200" dirty="0"/>
              <a:t>9 aylık koruyucu tedavinin de 12 ay içerisinde tamamlanması</a:t>
            </a:r>
          </a:p>
        </p:txBody>
      </p:sp>
    </p:spTree>
    <p:extLst>
      <p:ext uri="{BB962C8B-B14F-4D97-AF65-F5344CB8AC3E}">
        <p14:creationId xmlns:p14="http://schemas.microsoft.com/office/powerpoint/2010/main" val="3058704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838200" y="1825625"/>
            <a:ext cx="8387443" cy="4534078"/>
          </a:xfrm>
        </p:spPr>
        <p:txBody>
          <a:bodyPr>
            <a:normAutofit/>
          </a:bodyPr>
          <a:lstStyle/>
          <a:p>
            <a:r>
              <a:rPr lang="tr-TR" sz="2400" b="1" dirty="0"/>
              <a:t>İZLEM</a:t>
            </a:r>
          </a:p>
          <a:p>
            <a:r>
              <a:rPr lang="tr-TR" sz="2400" dirty="0"/>
              <a:t>İNH ile birlikte </a:t>
            </a:r>
            <a:r>
              <a:rPr lang="tr-TR" sz="2400" dirty="0" err="1"/>
              <a:t>piridoksin</a:t>
            </a:r>
            <a:r>
              <a:rPr lang="tr-TR" sz="2400" dirty="0"/>
              <a:t> (vitamin B6 ) kullanımı : (günde 10 mg)</a:t>
            </a:r>
          </a:p>
          <a:p>
            <a:pPr lvl="1"/>
            <a:r>
              <a:rPr lang="tr-TR" sz="2200" dirty="0"/>
              <a:t>DM, </a:t>
            </a:r>
          </a:p>
          <a:p>
            <a:pPr lvl="1"/>
            <a:r>
              <a:rPr lang="tr-TR" sz="2200" dirty="0"/>
              <a:t>böbrek yetmezliği, diyaliz, </a:t>
            </a:r>
          </a:p>
          <a:p>
            <a:pPr lvl="1"/>
            <a:r>
              <a:rPr lang="tr-TR" sz="2200" dirty="0"/>
              <a:t>alkolizm, </a:t>
            </a:r>
          </a:p>
          <a:p>
            <a:pPr lvl="1"/>
            <a:r>
              <a:rPr lang="tr-TR" sz="2200" dirty="0" err="1"/>
              <a:t>malnütrisyon</a:t>
            </a:r>
            <a:r>
              <a:rPr lang="tr-TR" sz="2200" dirty="0"/>
              <a:t>, </a:t>
            </a:r>
          </a:p>
          <a:p>
            <a:pPr lvl="1"/>
            <a:r>
              <a:rPr lang="tr-TR" sz="2200" dirty="0"/>
              <a:t>gebelik</a:t>
            </a:r>
          </a:p>
        </p:txBody>
      </p:sp>
      <p:pic>
        <p:nvPicPr>
          <p:cNvPr id="5" name="Resim 4" descr="yiyecek, şişe içeren bir resim&#10;&#10;Açıklama otomatik olarak oluşturuldu">
            <a:extLst>
              <a:ext uri="{FF2B5EF4-FFF2-40B4-BE49-F238E27FC236}">
                <a16:creationId xmlns="" xmlns:a16="http://schemas.microsoft.com/office/drawing/2014/main" id="{B370E46D-3254-4830-BB24-9D5E1058A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72" y="3016509"/>
            <a:ext cx="4523014" cy="2544195"/>
          </a:xfrm>
          <a:prstGeom prst="rect">
            <a:avLst/>
          </a:prstGeom>
        </p:spPr>
      </p:pic>
    </p:spTree>
    <p:extLst>
      <p:ext uri="{BB962C8B-B14F-4D97-AF65-F5344CB8AC3E}">
        <p14:creationId xmlns:p14="http://schemas.microsoft.com/office/powerpoint/2010/main" val="3653429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838200" y="1825625"/>
            <a:ext cx="10515600" cy="4534078"/>
          </a:xfrm>
        </p:spPr>
        <p:txBody>
          <a:bodyPr>
            <a:normAutofit/>
          </a:bodyPr>
          <a:lstStyle/>
          <a:p>
            <a:pPr>
              <a:lnSpc>
                <a:spcPct val="150000"/>
              </a:lnSpc>
            </a:pPr>
            <a:r>
              <a:rPr lang="tr-TR" sz="2400" b="1" dirty="0"/>
              <a:t>İZLEM</a:t>
            </a:r>
            <a:endParaRPr lang="tr-TR" sz="2400" b="1" dirty="0">
              <a:solidFill>
                <a:srgbClr val="FF0000"/>
              </a:solidFill>
            </a:endParaRPr>
          </a:p>
          <a:p>
            <a:pPr>
              <a:lnSpc>
                <a:spcPct val="150000"/>
              </a:lnSpc>
              <a:buFont typeface="Arial" panose="020B0604020202020204" pitchFamily="34" charset="0"/>
              <a:buChar char="•"/>
            </a:pPr>
            <a:r>
              <a:rPr lang="tr-TR" sz="2400" dirty="0"/>
              <a:t>Kişi koruyucu ilaç tedavisi reddi:</a:t>
            </a:r>
          </a:p>
          <a:p>
            <a:pPr lvl="1">
              <a:lnSpc>
                <a:spcPct val="150000"/>
              </a:lnSpc>
            </a:pPr>
            <a:r>
              <a:rPr lang="tr-TR" sz="2200" dirty="0"/>
              <a:t>3., 6., 12., 18. ve 24. aylarda akciğer filmi </a:t>
            </a:r>
          </a:p>
          <a:p>
            <a:pPr lvl="1">
              <a:lnSpc>
                <a:spcPct val="150000"/>
              </a:lnSpc>
            </a:pPr>
            <a:r>
              <a:rPr lang="tr-TR" sz="2200" dirty="0"/>
              <a:t>TB şüphesi doğarsa balgamı incelenir.</a:t>
            </a:r>
          </a:p>
          <a:p>
            <a:endParaRPr lang="tr-TR" dirty="0"/>
          </a:p>
        </p:txBody>
      </p:sp>
    </p:spTree>
    <p:extLst>
      <p:ext uri="{BB962C8B-B14F-4D97-AF65-F5344CB8AC3E}">
        <p14:creationId xmlns:p14="http://schemas.microsoft.com/office/powerpoint/2010/main" val="3388247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838200" y="1825625"/>
            <a:ext cx="10515600" cy="4534078"/>
          </a:xfrm>
        </p:spPr>
        <p:txBody>
          <a:bodyPr>
            <a:normAutofit/>
          </a:bodyPr>
          <a:lstStyle/>
          <a:p>
            <a:r>
              <a:rPr lang="tr-TR" sz="2400" b="1" dirty="0"/>
              <a:t>İZLEM</a:t>
            </a:r>
            <a:endParaRPr lang="tr-TR" sz="2400" b="1" dirty="0">
              <a:solidFill>
                <a:srgbClr val="FF0000"/>
              </a:solidFill>
            </a:endParaRPr>
          </a:p>
          <a:p>
            <a:pPr>
              <a:lnSpc>
                <a:spcPct val="150000"/>
              </a:lnSpc>
              <a:buFont typeface="Arial" panose="020B0604020202020204" pitchFamily="34" charset="0"/>
              <a:buChar char="•"/>
            </a:pPr>
            <a:r>
              <a:rPr lang="tr-TR" sz="2400" dirty="0"/>
              <a:t>Yan etki açısından değerlendirilmeli </a:t>
            </a:r>
          </a:p>
          <a:p>
            <a:pPr lvl="1">
              <a:lnSpc>
                <a:spcPct val="150000"/>
              </a:lnSpc>
            </a:pPr>
            <a:r>
              <a:rPr lang="tr-TR" sz="2200" dirty="0"/>
              <a:t>Hasta ilaç yan etkileri konusunda bilgilendirilmeli</a:t>
            </a:r>
          </a:p>
          <a:p>
            <a:pPr>
              <a:lnSpc>
                <a:spcPct val="150000"/>
              </a:lnSpc>
              <a:buFont typeface="Arial" panose="020B0604020202020204" pitchFamily="34" charset="0"/>
              <a:buChar char="•"/>
            </a:pPr>
            <a:r>
              <a:rPr lang="tr-TR" sz="2400" dirty="0" err="1"/>
              <a:t>Hepatotoksisite</a:t>
            </a:r>
            <a:r>
              <a:rPr lang="tr-TR" sz="2400" dirty="0"/>
              <a:t> riski olanlarda aylık olarak tetkik istenmeli</a:t>
            </a:r>
          </a:p>
          <a:p>
            <a:pPr>
              <a:lnSpc>
                <a:spcPct val="150000"/>
              </a:lnSpc>
              <a:buFont typeface="Arial" panose="020B0604020202020204" pitchFamily="34" charset="0"/>
              <a:buChar char="•"/>
            </a:pPr>
            <a:r>
              <a:rPr lang="tr-TR" sz="2400" dirty="0"/>
              <a:t>İNH alerjisi ya da İNH ile oluşmuş karaciğer hastalığı öyküsü varsa </a:t>
            </a:r>
          </a:p>
          <a:p>
            <a:pPr lvl="1">
              <a:lnSpc>
                <a:spcPct val="150000"/>
              </a:lnSpc>
            </a:pPr>
            <a:r>
              <a:rPr lang="tr-TR" sz="2200" dirty="0"/>
              <a:t>İNH </a:t>
            </a:r>
            <a:r>
              <a:rPr lang="tr-TR" sz="2200" dirty="0" err="1"/>
              <a:t>kontrendike</a:t>
            </a:r>
            <a:endParaRPr lang="tr-TR" sz="2200" dirty="0"/>
          </a:p>
          <a:p>
            <a:endParaRPr lang="tr-TR" dirty="0"/>
          </a:p>
        </p:txBody>
      </p:sp>
    </p:spTree>
    <p:extLst>
      <p:ext uri="{BB962C8B-B14F-4D97-AF65-F5344CB8AC3E}">
        <p14:creationId xmlns:p14="http://schemas.microsoft.com/office/powerpoint/2010/main" val="2646809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LATENT TÜBERKÜLOZ ENFEKSİYONU TEDAVİSİ</a:t>
            </a:r>
          </a:p>
        </p:txBody>
      </p:sp>
      <p:sp>
        <p:nvSpPr>
          <p:cNvPr id="3" name="İçerik Yer Tutucusu 2"/>
          <p:cNvSpPr>
            <a:spLocks noGrp="1"/>
          </p:cNvSpPr>
          <p:nvPr>
            <p:ph idx="1"/>
          </p:nvPr>
        </p:nvSpPr>
        <p:spPr>
          <a:xfrm>
            <a:off x="838200" y="1825624"/>
            <a:ext cx="10515600" cy="4788535"/>
          </a:xfrm>
        </p:spPr>
        <p:txBody>
          <a:bodyPr>
            <a:normAutofit/>
          </a:bodyPr>
          <a:lstStyle/>
          <a:p>
            <a:r>
              <a:rPr lang="tr-TR" sz="2400" b="1" dirty="0"/>
              <a:t>İZLEM</a:t>
            </a:r>
          </a:p>
          <a:p>
            <a:pPr>
              <a:lnSpc>
                <a:spcPct val="150000"/>
              </a:lnSpc>
              <a:buFont typeface="Arial" panose="020B0604020202020204" pitchFamily="34" charset="0"/>
              <a:buChar char="•"/>
            </a:pPr>
            <a:r>
              <a:rPr lang="tr-TR" sz="2400" dirty="0"/>
              <a:t>Geçici </a:t>
            </a:r>
            <a:r>
              <a:rPr lang="tr-TR" sz="2400" dirty="0" err="1"/>
              <a:t>transaminaz</a:t>
            </a:r>
            <a:r>
              <a:rPr lang="tr-TR" sz="2400" dirty="0"/>
              <a:t> yükseklikleri olabilir. </a:t>
            </a:r>
          </a:p>
          <a:p>
            <a:pPr>
              <a:lnSpc>
                <a:spcPct val="150000"/>
              </a:lnSpc>
              <a:buFont typeface="Arial" panose="020B0604020202020204" pitchFamily="34" charset="0"/>
              <a:buChar char="•"/>
            </a:pPr>
            <a:r>
              <a:rPr lang="tr-TR" sz="2400" dirty="0"/>
              <a:t>Aşağıdaki durumlarda İNH kesilmelidir: </a:t>
            </a:r>
          </a:p>
          <a:p>
            <a:pPr lvl="1">
              <a:lnSpc>
                <a:spcPct val="150000"/>
              </a:lnSpc>
            </a:pPr>
            <a:r>
              <a:rPr lang="tr-TR" sz="2200" dirty="0"/>
              <a:t>Semptom olsun veya olmasın </a:t>
            </a:r>
            <a:r>
              <a:rPr lang="tr-TR" sz="2200" dirty="0" err="1"/>
              <a:t>transaminaz</a:t>
            </a:r>
            <a:r>
              <a:rPr lang="tr-TR" sz="2200" dirty="0"/>
              <a:t> değerlerinin normalin 5 katını aşması </a:t>
            </a:r>
          </a:p>
          <a:p>
            <a:pPr lvl="1">
              <a:lnSpc>
                <a:spcPct val="150000"/>
              </a:lnSpc>
            </a:pPr>
            <a:r>
              <a:rPr lang="tr-TR" sz="2200" dirty="0"/>
              <a:t>Hepatit semptomu olan hastada </a:t>
            </a:r>
            <a:r>
              <a:rPr lang="tr-TR" sz="2200" dirty="0" err="1"/>
              <a:t>transaminaz</a:t>
            </a:r>
            <a:r>
              <a:rPr lang="tr-TR" sz="2200" dirty="0"/>
              <a:t> değerlerinin normalin 3 katını aşması </a:t>
            </a:r>
          </a:p>
          <a:p>
            <a:pPr lvl="1">
              <a:lnSpc>
                <a:spcPct val="150000"/>
              </a:lnSpc>
            </a:pPr>
            <a:r>
              <a:rPr lang="tr-TR" sz="2200" dirty="0"/>
              <a:t>Başka belirgin bir neden olmaksızın </a:t>
            </a:r>
            <a:r>
              <a:rPr lang="tr-TR" sz="2200" dirty="0" err="1"/>
              <a:t>bilirubin</a:t>
            </a:r>
            <a:r>
              <a:rPr lang="tr-TR" sz="2200" dirty="0"/>
              <a:t> değerinin 1,5 mg/dl üzerine çıkması</a:t>
            </a:r>
          </a:p>
        </p:txBody>
      </p:sp>
    </p:spTree>
    <p:extLst>
      <p:ext uri="{BB962C8B-B14F-4D97-AF65-F5344CB8AC3E}">
        <p14:creationId xmlns:p14="http://schemas.microsoft.com/office/powerpoint/2010/main" val="2242045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AKCİĞER TÜBERKÜLOZU TANISI</a:t>
            </a:r>
            <a:br>
              <a:rPr lang="tr-TR" dirty="0"/>
            </a:br>
            <a:endParaRPr lang="tr-TR" dirty="0"/>
          </a:p>
        </p:txBody>
      </p:sp>
      <p:sp>
        <p:nvSpPr>
          <p:cNvPr id="3" name="İçerik Yer Tutucusu 2"/>
          <p:cNvSpPr>
            <a:spLocks noGrp="1"/>
          </p:cNvSpPr>
          <p:nvPr>
            <p:ph idx="1"/>
          </p:nvPr>
        </p:nvSpPr>
        <p:spPr/>
        <p:txBody>
          <a:bodyPr/>
          <a:lstStyle/>
          <a:p>
            <a:pPr>
              <a:lnSpc>
                <a:spcPct val="150000"/>
              </a:lnSpc>
              <a:buFont typeface="Arial" panose="020B0604020202020204" pitchFamily="34" charset="0"/>
              <a:buChar char="•"/>
            </a:pPr>
            <a:r>
              <a:rPr lang="tr-TR" sz="2400" dirty="0"/>
              <a:t>Hastanın değerlendirilmesinde kapsamlı bir tıbbi yaklaşım gerekir: </a:t>
            </a:r>
          </a:p>
          <a:p>
            <a:pPr lvl="1">
              <a:lnSpc>
                <a:spcPct val="150000"/>
              </a:lnSpc>
            </a:pPr>
            <a:r>
              <a:rPr lang="tr-TR" sz="2200" dirty="0"/>
              <a:t>Hastanın </a:t>
            </a:r>
            <a:r>
              <a:rPr lang="tr-TR" sz="2200" dirty="0" err="1"/>
              <a:t>anamnezi</a:t>
            </a:r>
            <a:r>
              <a:rPr lang="tr-TR" sz="2200" dirty="0"/>
              <a:t> (tıbbi öyküsü), fizik bulguları, akciğer filmi ile hastalıktan şüphelenilir. </a:t>
            </a:r>
          </a:p>
          <a:p>
            <a:pPr lvl="1">
              <a:lnSpc>
                <a:spcPct val="150000"/>
              </a:lnSpc>
            </a:pPr>
            <a:r>
              <a:rPr lang="tr-TR" sz="2200" dirty="0"/>
              <a:t>Gereken bakteriyolojik, histolojik incelemeler yapılır. </a:t>
            </a:r>
          </a:p>
          <a:p>
            <a:pPr lvl="1">
              <a:lnSpc>
                <a:spcPct val="150000"/>
              </a:lnSpc>
            </a:pPr>
            <a:r>
              <a:rPr lang="tr-TR" sz="2200" b="1" dirty="0"/>
              <a:t>Akciğer tüberkülozunun kesin tanısı bakteriyolojiktir</a:t>
            </a:r>
            <a:r>
              <a:rPr lang="tr-TR" sz="2200" dirty="0"/>
              <a:t>; bazı durumlarda tanı </a:t>
            </a:r>
            <a:r>
              <a:rPr lang="tr-TR" sz="2200" dirty="0" err="1"/>
              <a:t>histopatolojik</a:t>
            </a:r>
            <a:r>
              <a:rPr lang="tr-TR" sz="2200" dirty="0"/>
              <a:t> yöntemle de konulabilir. </a:t>
            </a:r>
          </a:p>
        </p:txBody>
      </p:sp>
    </p:spTree>
    <p:extLst>
      <p:ext uri="{BB962C8B-B14F-4D97-AF65-F5344CB8AC3E}">
        <p14:creationId xmlns:p14="http://schemas.microsoft.com/office/powerpoint/2010/main" val="2148457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AKCİĞER TÜBERKÜLOZU TANISI</a:t>
            </a:r>
            <a:br>
              <a:rPr lang="tr-TR" dirty="0"/>
            </a:br>
            <a:endParaRPr lang="tr-TR" dirty="0"/>
          </a:p>
        </p:txBody>
      </p:sp>
      <p:sp>
        <p:nvSpPr>
          <p:cNvPr id="3" name="İçerik Yer Tutucusu 2"/>
          <p:cNvSpPr>
            <a:spLocks noGrp="1"/>
          </p:cNvSpPr>
          <p:nvPr>
            <p:ph idx="1"/>
          </p:nvPr>
        </p:nvSpPr>
        <p:spPr>
          <a:xfrm>
            <a:off x="838200" y="1825624"/>
            <a:ext cx="4770120" cy="4864735"/>
          </a:xfrm>
        </p:spPr>
        <p:txBody>
          <a:bodyPr>
            <a:normAutofit/>
          </a:bodyPr>
          <a:lstStyle/>
          <a:p>
            <a:r>
              <a:rPr lang="tr-TR" sz="2400" b="1" dirty="0"/>
              <a:t>ANAMNEZ (TIBBİ ÖYKÜ)</a:t>
            </a:r>
          </a:p>
          <a:p>
            <a:pPr>
              <a:lnSpc>
                <a:spcPct val="150000"/>
              </a:lnSpc>
              <a:buFont typeface="Arial" panose="020B0604020202020204" pitchFamily="34" charset="0"/>
              <a:buChar char="•"/>
            </a:pPr>
            <a:r>
              <a:rPr lang="tr-TR" sz="2400" b="1" dirty="0"/>
              <a:t>Akciğerle ilgili belirtiler:</a:t>
            </a:r>
          </a:p>
          <a:p>
            <a:pPr lvl="1">
              <a:lnSpc>
                <a:spcPct val="150000"/>
              </a:lnSpc>
            </a:pPr>
            <a:r>
              <a:rPr lang="tr-TR" sz="2200" dirty="0"/>
              <a:t>İki hafta ya da daha uzun süren öksürük, balgam, </a:t>
            </a:r>
            <a:r>
              <a:rPr lang="tr-TR" sz="2200" dirty="0" err="1"/>
              <a:t>hemoptizi</a:t>
            </a:r>
            <a:endParaRPr lang="tr-TR" sz="2200" dirty="0"/>
          </a:p>
          <a:p>
            <a:pPr lvl="1">
              <a:lnSpc>
                <a:spcPct val="150000"/>
              </a:lnSpc>
            </a:pPr>
            <a:r>
              <a:rPr lang="tr-TR" sz="2200" dirty="0"/>
              <a:t>Göğüs, sırt, yan ağrısı</a:t>
            </a:r>
          </a:p>
          <a:p>
            <a:pPr lvl="1">
              <a:lnSpc>
                <a:spcPct val="150000"/>
              </a:lnSpc>
            </a:pPr>
            <a:r>
              <a:rPr lang="tr-TR" sz="2200" dirty="0"/>
              <a:t>Nefes darlığı</a:t>
            </a:r>
          </a:p>
          <a:p>
            <a:pPr lvl="1">
              <a:lnSpc>
                <a:spcPct val="150000"/>
              </a:lnSpc>
            </a:pPr>
            <a:r>
              <a:rPr lang="tr-TR" sz="2200" dirty="0"/>
              <a:t>Ses kısıklığı</a:t>
            </a:r>
          </a:p>
        </p:txBody>
      </p:sp>
      <p:sp>
        <p:nvSpPr>
          <p:cNvPr id="5" name="İçerik Yer Tutucusu 2">
            <a:extLst>
              <a:ext uri="{FF2B5EF4-FFF2-40B4-BE49-F238E27FC236}">
                <a16:creationId xmlns="" xmlns:a16="http://schemas.microsoft.com/office/drawing/2014/main" id="{2C9D49E8-EE94-4F47-966D-79AA6D7AB473}"/>
              </a:ext>
            </a:extLst>
          </p:cNvPr>
          <p:cNvSpPr txBox="1">
            <a:spLocks/>
          </p:cNvSpPr>
          <p:nvPr/>
        </p:nvSpPr>
        <p:spPr>
          <a:xfrm>
            <a:off x="6385560" y="2299153"/>
            <a:ext cx="4770120" cy="486473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Arial" panose="020B0604020202020204" pitchFamily="34" charset="0"/>
              <a:buChar char="•"/>
            </a:pPr>
            <a:r>
              <a:rPr lang="tr-TR" sz="2400" b="1" dirty="0"/>
              <a:t>Genel belirtiler:</a:t>
            </a:r>
          </a:p>
          <a:p>
            <a:pPr lvl="1">
              <a:lnSpc>
                <a:spcPct val="150000"/>
              </a:lnSpc>
              <a:buFont typeface="Courier New" panose="02070309020205020404" pitchFamily="49" charset="0"/>
              <a:buChar char="o"/>
            </a:pPr>
            <a:r>
              <a:rPr lang="tr-TR" sz="2200" dirty="0"/>
              <a:t>Halsizlik,</a:t>
            </a:r>
          </a:p>
          <a:p>
            <a:pPr lvl="1">
              <a:lnSpc>
                <a:spcPct val="150000"/>
              </a:lnSpc>
              <a:buFont typeface="Courier New" panose="02070309020205020404" pitchFamily="49" charset="0"/>
              <a:buChar char="o"/>
            </a:pPr>
            <a:r>
              <a:rPr lang="tr-TR" sz="2200" dirty="0"/>
              <a:t> Çabuk yorulma,</a:t>
            </a:r>
          </a:p>
          <a:p>
            <a:pPr lvl="1">
              <a:lnSpc>
                <a:spcPct val="150000"/>
              </a:lnSpc>
              <a:buFont typeface="Courier New" panose="02070309020205020404" pitchFamily="49" charset="0"/>
              <a:buChar char="o"/>
            </a:pPr>
            <a:r>
              <a:rPr lang="tr-TR" sz="2200" dirty="0"/>
              <a:t>İştahsızlık, </a:t>
            </a:r>
          </a:p>
          <a:p>
            <a:pPr lvl="1">
              <a:lnSpc>
                <a:spcPct val="150000"/>
              </a:lnSpc>
              <a:buFont typeface="Courier New" panose="02070309020205020404" pitchFamily="49" charset="0"/>
              <a:buChar char="o"/>
            </a:pPr>
            <a:r>
              <a:rPr lang="tr-TR" sz="2200" dirty="0"/>
              <a:t>Kilo kaybı, çocuklarda kilo almada duraklama, </a:t>
            </a:r>
          </a:p>
          <a:p>
            <a:pPr lvl="1">
              <a:lnSpc>
                <a:spcPct val="150000"/>
              </a:lnSpc>
              <a:buFont typeface="Courier New" panose="02070309020205020404" pitchFamily="49" charset="0"/>
              <a:buChar char="o"/>
            </a:pPr>
            <a:r>
              <a:rPr lang="tr-TR" sz="2200" dirty="0"/>
              <a:t>Ateş, Gece terlemesi.</a:t>
            </a:r>
          </a:p>
        </p:txBody>
      </p:sp>
    </p:spTree>
    <p:extLst>
      <p:ext uri="{BB962C8B-B14F-4D97-AF65-F5344CB8AC3E}">
        <p14:creationId xmlns:p14="http://schemas.microsoft.com/office/powerpoint/2010/main" val="330043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A232920-881F-423E-8FED-A7737743E728}"/>
              </a:ext>
            </a:extLst>
          </p:cNvPr>
          <p:cNvSpPr>
            <a:spLocks noGrp="1"/>
          </p:cNvSpPr>
          <p:nvPr>
            <p:ph type="title"/>
          </p:nvPr>
        </p:nvSpPr>
        <p:spPr/>
        <p:txBody>
          <a:bodyPr/>
          <a:lstStyle/>
          <a:p>
            <a:r>
              <a:rPr lang="tr-TR" dirty="0"/>
              <a:t>DÜNYA’DA TÜBERKÜLOZUN DURUMU</a:t>
            </a:r>
          </a:p>
        </p:txBody>
      </p:sp>
      <p:pic>
        <p:nvPicPr>
          <p:cNvPr id="7" name="İçerik Yer Tutucusu 6" descr="harita içeren bir resim&#10;&#10;Açıklama otomatik olarak oluşturuldu">
            <a:extLst>
              <a:ext uri="{FF2B5EF4-FFF2-40B4-BE49-F238E27FC236}">
                <a16:creationId xmlns="" xmlns:a16="http://schemas.microsoft.com/office/drawing/2014/main" id="{300DFE23-C254-4986-BF7A-956D47FB11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1408" y="4287998"/>
            <a:ext cx="4893127" cy="2570002"/>
          </a:xfrm>
        </p:spPr>
      </p:pic>
      <p:sp>
        <p:nvSpPr>
          <p:cNvPr id="8" name="İçerik Yer Tutucusu 2">
            <a:extLst>
              <a:ext uri="{FF2B5EF4-FFF2-40B4-BE49-F238E27FC236}">
                <a16:creationId xmlns="" xmlns:a16="http://schemas.microsoft.com/office/drawing/2014/main" id="{BB93E4DD-8931-4639-BE26-7979FDD1DFE5}"/>
              </a:ext>
            </a:extLst>
          </p:cNvPr>
          <p:cNvSpPr txBox="1">
            <a:spLocks/>
          </p:cNvSpPr>
          <p:nvPr/>
        </p:nvSpPr>
        <p:spPr>
          <a:xfrm>
            <a:off x="838200" y="1825625"/>
            <a:ext cx="6603208"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400" dirty="0"/>
              <a:t>Dünya çapında ilk 10 ölüm nedeninden biri</a:t>
            </a:r>
          </a:p>
          <a:p>
            <a:pPr>
              <a:lnSpc>
                <a:spcPct val="150000"/>
              </a:lnSpc>
            </a:pPr>
            <a:r>
              <a:rPr lang="tr-TR" sz="2400" dirty="0"/>
              <a:t>Tüberküloz vakalarının %90’ı yüksek riske sahip 30 ülkeden gelmekte</a:t>
            </a:r>
          </a:p>
          <a:p>
            <a:pPr>
              <a:lnSpc>
                <a:spcPct val="150000"/>
              </a:lnSpc>
            </a:pPr>
            <a:r>
              <a:rPr lang="tr-TR" sz="2400" dirty="0"/>
              <a:t>Yaklaşık 1,7 milyar insana M. </a:t>
            </a:r>
            <a:r>
              <a:rPr lang="tr-TR" sz="2400" dirty="0" err="1"/>
              <a:t>tuberculosis</a:t>
            </a:r>
            <a:r>
              <a:rPr lang="tr-TR" sz="2400" dirty="0"/>
              <a:t> bulaşmış ve hastalığı geliştirme riski altında</a:t>
            </a:r>
          </a:p>
          <a:p>
            <a:pPr>
              <a:lnSpc>
                <a:spcPct val="150000"/>
              </a:lnSpc>
            </a:pPr>
            <a:r>
              <a:rPr lang="tr-TR" sz="2400" dirty="0"/>
              <a:t>WHO 2018 verilerine göre 10 milyon hasta</a:t>
            </a:r>
          </a:p>
          <a:p>
            <a:pPr>
              <a:lnSpc>
                <a:spcPct val="150000"/>
              </a:lnSpc>
            </a:pPr>
            <a:r>
              <a:rPr lang="tr-TR" sz="2400" dirty="0"/>
              <a:t>HIV- 1,2 milyon ölüm, HIV + 250 bin ölüm</a:t>
            </a:r>
          </a:p>
        </p:txBody>
      </p:sp>
      <p:pic>
        <p:nvPicPr>
          <p:cNvPr id="10" name="Resim 9" descr="ekran görüntüsü içeren bir resim&#10;&#10;Açıklama otomatik olarak oluşturuldu">
            <a:extLst>
              <a:ext uri="{FF2B5EF4-FFF2-40B4-BE49-F238E27FC236}">
                <a16:creationId xmlns="" xmlns:a16="http://schemas.microsoft.com/office/drawing/2014/main" id="{29B85359-2FDD-402F-96F7-DDC7651D7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408" y="1757136"/>
            <a:ext cx="4750592" cy="2530862"/>
          </a:xfrm>
          <a:prstGeom prst="rect">
            <a:avLst/>
          </a:prstGeom>
        </p:spPr>
      </p:pic>
    </p:spTree>
    <p:extLst>
      <p:ext uri="{BB962C8B-B14F-4D97-AF65-F5344CB8AC3E}">
        <p14:creationId xmlns:p14="http://schemas.microsoft.com/office/powerpoint/2010/main" val="1434165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AKCİĞER TÜBERKÜLOZU TANISI</a:t>
            </a:r>
            <a:br>
              <a:rPr lang="tr-TR" dirty="0"/>
            </a:br>
            <a:endParaRPr lang="tr-TR" dirty="0"/>
          </a:p>
        </p:txBody>
      </p:sp>
      <p:sp>
        <p:nvSpPr>
          <p:cNvPr id="3" name="İçerik Yer Tutucusu 2"/>
          <p:cNvSpPr>
            <a:spLocks noGrp="1"/>
          </p:cNvSpPr>
          <p:nvPr>
            <p:ph idx="1"/>
          </p:nvPr>
        </p:nvSpPr>
        <p:spPr>
          <a:xfrm>
            <a:off x="838200" y="1825624"/>
            <a:ext cx="10515600" cy="4910455"/>
          </a:xfrm>
        </p:spPr>
        <p:txBody>
          <a:bodyPr>
            <a:normAutofit/>
          </a:bodyPr>
          <a:lstStyle/>
          <a:p>
            <a:r>
              <a:rPr lang="tr-TR" sz="2400" b="1" dirty="0"/>
              <a:t>Öyküde </a:t>
            </a:r>
            <a:r>
              <a:rPr lang="tr-TR" sz="2400" b="1" dirty="0" smtClean="0"/>
              <a:t>önemli </a:t>
            </a:r>
            <a:r>
              <a:rPr lang="tr-TR" sz="2400" b="1" dirty="0"/>
              <a:t>noktalar: </a:t>
            </a:r>
          </a:p>
          <a:p>
            <a:pPr>
              <a:lnSpc>
                <a:spcPct val="150000"/>
              </a:lnSpc>
              <a:buFont typeface="Arial" panose="020B0604020202020204" pitchFamily="34" charset="0"/>
              <a:buChar char="•"/>
            </a:pPr>
            <a:r>
              <a:rPr lang="tr-TR" sz="2400" dirty="0"/>
              <a:t>Önceden TB hastalığı geçirip geçirmediği</a:t>
            </a:r>
          </a:p>
          <a:p>
            <a:pPr>
              <a:lnSpc>
                <a:spcPct val="150000"/>
              </a:lnSpc>
              <a:buFont typeface="Arial" panose="020B0604020202020204" pitchFamily="34" charset="0"/>
              <a:buChar char="•"/>
            </a:pPr>
            <a:r>
              <a:rPr lang="tr-TR" sz="2400" dirty="0"/>
              <a:t>Kaynak olgu varlığı ve özellikleri ,Hastanın yakınlarında ve temaslılarında TB hastalığı olup olmadığı, </a:t>
            </a:r>
          </a:p>
          <a:p>
            <a:pPr>
              <a:lnSpc>
                <a:spcPct val="150000"/>
              </a:lnSpc>
              <a:buFont typeface="Arial" panose="020B0604020202020204" pitchFamily="34" charset="0"/>
              <a:buChar char="•"/>
            </a:pPr>
            <a:r>
              <a:rPr lang="tr-TR" sz="2400" dirty="0"/>
              <a:t>Son yıllarda yaşadığı yerler </a:t>
            </a:r>
          </a:p>
          <a:p>
            <a:pPr>
              <a:lnSpc>
                <a:spcPct val="150000"/>
              </a:lnSpc>
              <a:buFont typeface="Arial" panose="020B0604020202020204" pitchFamily="34" charset="0"/>
              <a:buChar char="•"/>
            </a:pPr>
            <a:r>
              <a:rPr lang="tr-TR" sz="2400" dirty="0"/>
              <a:t>Sistem sorgulaması</a:t>
            </a:r>
          </a:p>
          <a:p>
            <a:pPr>
              <a:lnSpc>
                <a:spcPct val="150000"/>
              </a:lnSpc>
              <a:buFont typeface="Arial" panose="020B0604020202020204" pitchFamily="34" charset="0"/>
              <a:buChar char="•"/>
            </a:pPr>
            <a:r>
              <a:rPr lang="tr-TR" sz="2400" dirty="0"/>
              <a:t>Ek hastalıkları ve düzenli kullandığı ilaçlar</a:t>
            </a:r>
          </a:p>
        </p:txBody>
      </p:sp>
    </p:spTree>
    <p:extLst>
      <p:ext uri="{BB962C8B-B14F-4D97-AF65-F5344CB8AC3E}">
        <p14:creationId xmlns:p14="http://schemas.microsoft.com/office/powerpoint/2010/main" val="85042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FİZİK MUAYENE </a:t>
            </a:r>
            <a:br>
              <a:rPr lang="tr-TR" dirty="0"/>
            </a:br>
            <a:endParaRPr lang="tr-TR" dirty="0"/>
          </a:p>
        </p:txBody>
      </p:sp>
      <p:sp>
        <p:nvSpPr>
          <p:cNvPr id="3" name="İçerik Yer Tutucusu 2"/>
          <p:cNvSpPr>
            <a:spLocks noGrp="1"/>
          </p:cNvSpPr>
          <p:nvPr>
            <p:ph idx="1"/>
          </p:nvPr>
        </p:nvSpPr>
        <p:spPr>
          <a:xfrm>
            <a:off x="838200" y="1825625"/>
            <a:ext cx="10515600" cy="4667250"/>
          </a:xfrm>
        </p:spPr>
        <p:txBody>
          <a:bodyPr>
            <a:normAutofit lnSpcReduction="10000"/>
          </a:bodyPr>
          <a:lstStyle/>
          <a:p>
            <a:pPr>
              <a:lnSpc>
                <a:spcPct val="150000"/>
              </a:lnSpc>
              <a:buFont typeface="Arial" panose="020B0604020202020204" pitchFamily="34" charset="0"/>
              <a:buChar char="•"/>
            </a:pPr>
            <a:r>
              <a:rPr lang="tr-TR" sz="2400" dirty="0"/>
              <a:t>Seyrek olarak lokalize </a:t>
            </a:r>
            <a:r>
              <a:rPr lang="tr-TR" sz="2400" dirty="0" err="1"/>
              <a:t>raller</a:t>
            </a:r>
            <a:r>
              <a:rPr lang="tr-TR" sz="2400" dirty="0"/>
              <a:t>, </a:t>
            </a:r>
            <a:r>
              <a:rPr lang="tr-TR" sz="2400" dirty="0" err="1"/>
              <a:t>bronşiyal</a:t>
            </a:r>
            <a:r>
              <a:rPr lang="tr-TR" sz="2400" dirty="0"/>
              <a:t> sesler (Konsolidasyon varlığı) </a:t>
            </a:r>
          </a:p>
          <a:p>
            <a:pPr>
              <a:lnSpc>
                <a:spcPct val="150000"/>
              </a:lnSpc>
              <a:buFont typeface="Arial" panose="020B0604020202020204" pitchFamily="34" charset="0"/>
              <a:buChar char="•"/>
            </a:pPr>
            <a:r>
              <a:rPr lang="tr-TR" sz="2400" dirty="0"/>
              <a:t>Plevra sıvısı ya da plevra kalınlaşması bulguları</a:t>
            </a:r>
          </a:p>
          <a:p>
            <a:pPr>
              <a:lnSpc>
                <a:spcPct val="150000"/>
              </a:lnSpc>
              <a:buFont typeface="Arial" panose="020B0604020202020204" pitchFamily="34" charset="0"/>
              <a:buChar char="•"/>
            </a:pPr>
            <a:r>
              <a:rPr lang="tr-TR" sz="2400" dirty="0" err="1"/>
              <a:t>Subfebril</a:t>
            </a:r>
            <a:r>
              <a:rPr lang="tr-TR" sz="2400" dirty="0"/>
              <a:t> ateş </a:t>
            </a:r>
          </a:p>
          <a:p>
            <a:pPr>
              <a:lnSpc>
                <a:spcPct val="150000"/>
              </a:lnSpc>
              <a:buFont typeface="Arial" panose="020B0604020202020204" pitchFamily="34" charset="0"/>
              <a:buChar char="•"/>
            </a:pPr>
            <a:r>
              <a:rPr lang="tr-TR" sz="2400" dirty="0"/>
              <a:t>Kaşeksi ve </a:t>
            </a:r>
            <a:r>
              <a:rPr lang="tr-TR" sz="2400" dirty="0" err="1"/>
              <a:t>dispne</a:t>
            </a:r>
            <a:r>
              <a:rPr lang="tr-TR" sz="2400" dirty="0"/>
              <a:t> (İlerlemiş hastalıkta genel durum bozukluğu)</a:t>
            </a:r>
          </a:p>
          <a:p>
            <a:pPr>
              <a:lnSpc>
                <a:spcPct val="150000"/>
              </a:lnSpc>
              <a:buFont typeface="Arial" panose="020B0604020202020204" pitchFamily="34" charset="0"/>
              <a:buChar char="•"/>
            </a:pPr>
            <a:r>
              <a:rPr lang="tr-TR" sz="2400" dirty="0" err="1"/>
              <a:t>Hepatomegali</a:t>
            </a:r>
            <a:r>
              <a:rPr lang="tr-TR" sz="2400" dirty="0"/>
              <a:t>, </a:t>
            </a:r>
            <a:r>
              <a:rPr lang="tr-TR" sz="2400" dirty="0" err="1"/>
              <a:t>splenomegali</a:t>
            </a:r>
            <a:r>
              <a:rPr lang="tr-TR" sz="2400" dirty="0"/>
              <a:t> (erişkin tip tüberkülozda nadir), çomak parmak (Uzun sürmüş hastalıkta )</a:t>
            </a:r>
          </a:p>
          <a:p>
            <a:pPr>
              <a:lnSpc>
                <a:spcPct val="150000"/>
              </a:lnSpc>
              <a:buFont typeface="Arial" panose="020B0604020202020204" pitchFamily="34" charset="0"/>
              <a:buChar char="•"/>
            </a:pPr>
            <a:r>
              <a:rPr lang="tr-TR" sz="2400" dirty="0"/>
              <a:t>Organ tutulumuna ait bulgular</a:t>
            </a:r>
          </a:p>
          <a:p>
            <a:endParaRPr lang="tr-TR" dirty="0"/>
          </a:p>
        </p:txBody>
      </p:sp>
    </p:spTree>
    <p:extLst>
      <p:ext uri="{BB962C8B-B14F-4D97-AF65-F5344CB8AC3E}">
        <p14:creationId xmlns:p14="http://schemas.microsoft.com/office/powerpoint/2010/main" val="4086836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RADYOLOJİ</a:t>
            </a:r>
            <a:br>
              <a:rPr lang="tr-TR" dirty="0"/>
            </a:br>
            <a:endParaRPr lang="tr-TR" dirty="0"/>
          </a:p>
        </p:txBody>
      </p:sp>
      <p:sp>
        <p:nvSpPr>
          <p:cNvPr id="3" name="İçerik Yer Tutucusu 2"/>
          <p:cNvSpPr>
            <a:spLocks noGrp="1"/>
          </p:cNvSpPr>
          <p:nvPr>
            <p:ph idx="1"/>
          </p:nvPr>
        </p:nvSpPr>
        <p:spPr>
          <a:xfrm>
            <a:off x="838202" y="1825625"/>
            <a:ext cx="5099600" cy="4351338"/>
          </a:xfrm>
        </p:spPr>
        <p:txBody>
          <a:bodyPr>
            <a:normAutofit/>
          </a:bodyPr>
          <a:lstStyle/>
          <a:p>
            <a:r>
              <a:rPr lang="tr-TR" sz="2400" b="1" dirty="0" err="1"/>
              <a:t>Primer</a:t>
            </a:r>
            <a:r>
              <a:rPr lang="tr-TR" sz="2400" b="1" dirty="0"/>
              <a:t> tüberkülozda radyolojik bulgular:</a:t>
            </a:r>
          </a:p>
          <a:p>
            <a:pPr>
              <a:buFont typeface="Arial" panose="020B0604020202020204" pitchFamily="34" charset="0"/>
              <a:buChar char="•"/>
            </a:pPr>
            <a:r>
              <a:rPr lang="tr-TR" sz="2400" dirty="0"/>
              <a:t>Basilin giriş yerinde </a:t>
            </a:r>
            <a:r>
              <a:rPr lang="tr-TR" sz="2400" dirty="0" err="1"/>
              <a:t>parankimde</a:t>
            </a:r>
            <a:r>
              <a:rPr lang="tr-TR" sz="2400" dirty="0"/>
              <a:t> bir lezyon ile birlikte drene eden lenf bezinde kalsifikasyon (</a:t>
            </a:r>
            <a:r>
              <a:rPr lang="tr-TR" sz="2400" dirty="0" err="1"/>
              <a:t>Ranke</a:t>
            </a:r>
            <a:r>
              <a:rPr lang="tr-TR" sz="2400" dirty="0"/>
              <a:t> kompleksi) görülür. </a:t>
            </a:r>
            <a:endParaRPr lang="tr-TR" sz="2400" b="1" dirty="0"/>
          </a:p>
        </p:txBody>
      </p:sp>
      <p:pic>
        <p:nvPicPr>
          <p:cNvPr id="5" name="Resim 4" descr="kişi, bakarken, saç, kadın içeren bir resim&#10;&#10;Açıklama otomatik olarak oluşturuldu">
            <a:extLst>
              <a:ext uri="{FF2B5EF4-FFF2-40B4-BE49-F238E27FC236}">
                <a16:creationId xmlns="" xmlns:a16="http://schemas.microsoft.com/office/drawing/2014/main" id="{DB4D36F7-8F29-4EA0-84F0-995E0B280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801" y="2110744"/>
            <a:ext cx="3287842" cy="3781097"/>
          </a:xfrm>
          <a:prstGeom prst="rect">
            <a:avLst/>
          </a:prstGeom>
        </p:spPr>
      </p:pic>
      <p:pic>
        <p:nvPicPr>
          <p:cNvPr id="7" name="Resim 6">
            <a:extLst>
              <a:ext uri="{FF2B5EF4-FFF2-40B4-BE49-F238E27FC236}">
                <a16:creationId xmlns="" xmlns:a16="http://schemas.microsoft.com/office/drawing/2014/main" id="{589DEF6C-7736-44D4-9FFA-F90D1915F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273" y="2110743"/>
            <a:ext cx="2835727" cy="3781097"/>
          </a:xfrm>
          <a:prstGeom prst="rect">
            <a:avLst/>
          </a:prstGeom>
        </p:spPr>
      </p:pic>
    </p:spTree>
    <p:extLst>
      <p:ext uri="{BB962C8B-B14F-4D97-AF65-F5344CB8AC3E}">
        <p14:creationId xmlns:p14="http://schemas.microsoft.com/office/powerpoint/2010/main" val="3807771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RADYOLOJİ</a:t>
            </a:r>
            <a:br>
              <a:rPr lang="tr-TR" dirty="0"/>
            </a:br>
            <a:endParaRPr lang="tr-TR" dirty="0"/>
          </a:p>
        </p:txBody>
      </p:sp>
      <p:sp>
        <p:nvSpPr>
          <p:cNvPr id="3" name="İçerik Yer Tutucusu 2"/>
          <p:cNvSpPr>
            <a:spLocks noGrp="1"/>
          </p:cNvSpPr>
          <p:nvPr>
            <p:ph idx="1"/>
          </p:nvPr>
        </p:nvSpPr>
        <p:spPr>
          <a:xfrm>
            <a:off x="838201" y="1825625"/>
            <a:ext cx="5038005" cy="4351338"/>
          </a:xfrm>
        </p:spPr>
        <p:txBody>
          <a:bodyPr>
            <a:noAutofit/>
          </a:bodyPr>
          <a:lstStyle/>
          <a:p>
            <a:r>
              <a:rPr lang="tr-TR" sz="2400" b="1" dirty="0" err="1"/>
              <a:t>Primer</a:t>
            </a:r>
            <a:r>
              <a:rPr lang="tr-TR" sz="2400" b="1" dirty="0"/>
              <a:t> </a:t>
            </a:r>
            <a:r>
              <a:rPr lang="tr-TR" sz="2400" b="1" dirty="0" err="1"/>
              <a:t>progresif</a:t>
            </a:r>
            <a:r>
              <a:rPr lang="tr-TR" sz="2400" b="1" dirty="0"/>
              <a:t> tüberkülozda radyolojik bulgular:</a:t>
            </a:r>
          </a:p>
          <a:p>
            <a:pPr>
              <a:buFont typeface="Arial" panose="020B0604020202020204" pitchFamily="34" charset="0"/>
              <a:buChar char="•"/>
            </a:pPr>
            <a:r>
              <a:rPr lang="tr-TR" sz="2400" dirty="0" err="1"/>
              <a:t>Hilus</a:t>
            </a:r>
            <a:r>
              <a:rPr lang="tr-TR" sz="2400" dirty="0"/>
              <a:t> ve </a:t>
            </a:r>
            <a:r>
              <a:rPr lang="tr-TR" sz="2400" dirty="0" err="1"/>
              <a:t>mediasten</a:t>
            </a:r>
            <a:r>
              <a:rPr lang="tr-TR" sz="2400" dirty="0"/>
              <a:t> lenf bezi büyümesi</a:t>
            </a:r>
          </a:p>
          <a:p>
            <a:pPr>
              <a:buFont typeface="Arial" panose="020B0604020202020204" pitchFamily="34" charset="0"/>
              <a:buChar char="•"/>
            </a:pPr>
            <a:r>
              <a:rPr lang="tr-TR" sz="2400" dirty="0" err="1"/>
              <a:t>Atelektazi</a:t>
            </a:r>
            <a:r>
              <a:rPr lang="tr-TR" sz="2400" dirty="0"/>
              <a:t> (lenf bezi basısı ile ya da </a:t>
            </a:r>
            <a:r>
              <a:rPr lang="tr-TR" sz="2400" dirty="0" err="1"/>
              <a:t>endobronşiyal</a:t>
            </a:r>
            <a:r>
              <a:rPr lang="tr-TR" sz="2400" dirty="0"/>
              <a:t> tutulum ile)</a:t>
            </a:r>
          </a:p>
          <a:p>
            <a:pPr>
              <a:buFont typeface="Arial" panose="020B0604020202020204" pitchFamily="34" charset="0"/>
              <a:buChar char="•"/>
            </a:pPr>
            <a:r>
              <a:rPr lang="tr-TR" sz="2400" dirty="0"/>
              <a:t>Konsolidasyon</a:t>
            </a:r>
          </a:p>
          <a:p>
            <a:pPr>
              <a:buFont typeface="Arial" panose="020B0604020202020204" pitchFamily="34" charset="0"/>
              <a:buChar char="•"/>
            </a:pPr>
            <a:r>
              <a:rPr lang="tr-TR" sz="2400" dirty="0" err="1"/>
              <a:t>Plörezi</a:t>
            </a:r>
            <a:endParaRPr lang="tr-TR" sz="2400" dirty="0"/>
          </a:p>
          <a:p>
            <a:pPr>
              <a:buFont typeface="Arial" panose="020B0604020202020204" pitchFamily="34" charset="0"/>
              <a:buChar char="•"/>
            </a:pPr>
            <a:r>
              <a:rPr lang="tr-TR" sz="2400" dirty="0" err="1"/>
              <a:t>Miliyer</a:t>
            </a:r>
            <a:r>
              <a:rPr lang="tr-TR" sz="2400" dirty="0"/>
              <a:t> tutulum </a:t>
            </a:r>
          </a:p>
          <a:p>
            <a:pPr>
              <a:buFont typeface="Arial" panose="020B0604020202020204" pitchFamily="34" charset="0"/>
              <a:buChar char="•"/>
            </a:pPr>
            <a:r>
              <a:rPr lang="tr-TR" sz="2400" dirty="0"/>
              <a:t>Nadir olarak </a:t>
            </a:r>
            <a:r>
              <a:rPr lang="tr-TR" sz="2400" dirty="0" err="1"/>
              <a:t>kavite</a:t>
            </a:r>
            <a:r>
              <a:rPr lang="tr-TR" sz="2400" dirty="0"/>
              <a:t> ve erişkin tip lezyonlar görülebilir.</a:t>
            </a:r>
            <a:endParaRPr lang="tr-TR" sz="2400" b="1" dirty="0"/>
          </a:p>
        </p:txBody>
      </p:sp>
      <p:pic>
        <p:nvPicPr>
          <p:cNvPr id="5" name="Resim 4" descr="fotoğraf, bakarken, oturma, adam içeren bir resim&#10;&#10;Açıklama otomatik olarak oluşturuldu">
            <a:extLst>
              <a:ext uri="{FF2B5EF4-FFF2-40B4-BE49-F238E27FC236}">
                <a16:creationId xmlns="" xmlns:a16="http://schemas.microsoft.com/office/drawing/2014/main" id="{15618BEB-AD39-4534-9EDF-324B83F92B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652" y="105229"/>
            <a:ext cx="2924893" cy="3170918"/>
          </a:xfrm>
          <a:prstGeom prst="rect">
            <a:avLst/>
          </a:prstGeom>
        </p:spPr>
      </p:pic>
      <p:pic>
        <p:nvPicPr>
          <p:cNvPr id="7" name="Resim 6" descr="bakarken, adam, fotoğraf, oturma içeren bir resim&#10;&#10;Açıklama otomatik olarak oluşturuldu">
            <a:extLst>
              <a:ext uri="{FF2B5EF4-FFF2-40B4-BE49-F238E27FC236}">
                <a16:creationId xmlns="" xmlns:a16="http://schemas.microsoft.com/office/drawing/2014/main" id="{21A960B0-CB47-42F4-A030-5CE4FC91DA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029" y="3335336"/>
            <a:ext cx="2924893" cy="3170919"/>
          </a:xfrm>
          <a:prstGeom prst="rect">
            <a:avLst/>
          </a:prstGeom>
        </p:spPr>
      </p:pic>
      <p:pic>
        <p:nvPicPr>
          <p:cNvPr id="9" name="Resim 8" descr="adam, giyme, dik içeren bir resim&#10;&#10;Açıklama otomatik olarak oluşturuldu">
            <a:extLst>
              <a:ext uri="{FF2B5EF4-FFF2-40B4-BE49-F238E27FC236}">
                <a16:creationId xmlns="" xmlns:a16="http://schemas.microsoft.com/office/drawing/2014/main" id="{C0DDE371-1A5E-4026-B85F-13256B427A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6206" y="3335337"/>
            <a:ext cx="2924893" cy="3170918"/>
          </a:xfrm>
          <a:prstGeom prst="rect">
            <a:avLst/>
          </a:prstGeom>
        </p:spPr>
      </p:pic>
    </p:spTree>
    <p:extLst>
      <p:ext uri="{BB962C8B-B14F-4D97-AF65-F5344CB8AC3E}">
        <p14:creationId xmlns:p14="http://schemas.microsoft.com/office/powerpoint/2010/main" val="4193074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RADYOLOJİ</a:t>
            </a:r>
            <a:br>
              <a:rPr lang="tr-TR" dirty="0"/>
            </a:br>
            <a:endParaRPr lang="tr-TR" dirty="0"/>
          </a:p>
        </p:txBody>
      </p:sp>
      <p:sp>
        <p:nvSpPr>
          <p:cNvPr id="3" name="İçerik Yer Tutucusu 2"/>
          <p:cNvSpPr>
            <a:spLocks noGrp="1"/>
          </p:cNvSpPr>
          <p:nvPr>
            <p:ph idx="1"/>
          </p:nvPr>
        </p:nvSpPr>
        <p:spPr>
          <a:xfrm>
            <a:off x="838199" y="1825625"/>
            <a:ext cx="5661427" cy="4595730"/>
          </a:xfrm>
        </p:spPr>
        <p:txBody>
          <a:bodyPr>
            <a:normAutofit/>
          </a:bodyPr>
          <a:lstStyle/>
          <a:p>
            <a:r>
              <a:rPr lang="tr-TR" sz="2400" b="1" dirty="0"/>
              <a:t>Erişkin tip tüberkülozda radyolojik bulgular: </a:t>
            </a:r>
          </a:p>
          <a:p>
            <a:pPr>
              <a:buFont typeface="Arial" panose="020B0604020202020204" pitchFamily="34" charset="0"/>
              <a:buChar char="•"/>
            </a:pPr>
            <a:r>
              <a:rPr lang="tr-TR" sz="2400" dirty="0"/>
              <a:t>Üst lob </a:t>
            </a:r>
            <a:r>
              <a:rPr lang="tr-TR" sz="2400" dirty="0" err="1"/>
              <a:t>apikal</a:t>
            </a:r>
            <a:r>
              <a:rPr lang="tr-TR" sz="2400" dirty="0"/>
              <a:t>, </a:t>
            </a:r>
            <a:r>
              <a:rPr lang="tr-TR" sz="2400" dirty="0" err="1"/>
              <a:t>posterior</a:t>
            </a:r>
            <a:r>
              <a:rPr lang="tr-TR" sz="2400" dirty="0"/>
              <a:t> ve alt lob </a:t>
            </a:r>
            <a:r>
              <a:rPr lang="tr-TR" sz="2400" dirty="0" err="1"/>
              <a:t>apikal</a:t>
            </a:r>
            <a:r>
              <a:rPr lang="tr-TR" sz="2400" dirty="0"/>
              <a:t> </a:t>
            </a:r>
            <a:r>
              <a:rPr lang="tr-TR" sz="2400" dirty="0" err="1"/>
              <a:t>segment</a:t>
            </a:r>
            <a:r>
              <a:rPr lang="tr-TR" sz="2400" dirty="0"/>
              <a:t> en sık tutulur. </a:t>
            </a:r>
          </a:p>
          <a:p>
            <a:pPr>
              <a:buFont typeface="Arial" panose="020B0604020202020204" pitchFamily="34" charset="0"/>
              <a:buChar char="•"/>
            </a:pPr>
            <a:r>
              <a:rPr lang="tr-TR" sz="2400" dirty="0" err="1"/>
              <a:t>Atipik</a:t>
            </a:r>
            <a:r>
              <a:rPr lang="tr-TR" sz="2400" dirty="0"/>
              <a:t> tutulumlar </a:t>
            </a:r>
          </a:p>
          <a:p>
            <a:pPr lvl="1"/>
            <a:r>
              <a:rPr lang="tr-TR" sz="2200" dirty="0"/>
              <a:t>Alt lob tutulumları, </a:t>
            </a:r>
          </a:p>
          <a:p>
            <a:pPr lvl="1"/>
            <a:r>
              <a:rPr lang="tr-TR" sz="2200" dirty="0"/>
              <a:t>plevra </a:t>
            </a:r>
            <a:r>
              <a:rPr lang="tr-TR" sz="2200" dirty="0" err="1"/>
              <a:t>efüzyonu</a:t>
            </a:r>
            <a:r>
              <a:rPr lang="tr-TR" sz="2200" dirty="0"/>
              <a:t>, </a:t>
            </a:r>
          </a:p>
          <a:p>
            <a:pPr lvl="1"/>
            <a:r>
              <a:rPr lang="tr-TR" sz="2200" dirty="0" err="1"/>
              <a:t>miliyer</a:t>
            </a:r>
            <a:r>
              <a:rPr lang="tr-TR" sz="2200" dirty="0"/>
              <a:t> gölgeler, </a:t>
            </a:r>
          </a:p>
          <a:p>
            <a:pPr lvl="1"/>
            <a:r>
              <a:rPr lang="tr-TR" sz="2200" dirty="0"/>
              <a:t>kitle lezyonları, </a:t>
            </a:r>
          </a:p>
          <a:p>
            <a:pPr lvl="1"/>
            <a:r>
              <a:rPr lang="tr-TR" sz="2200" dirty="0" err="1"/>
              <a:t>mediastende</a:t>
            </a:r>
            <a:r>
              <a:rPr lang="tr-TR" sz="2200" dirty="0"/>
              <a:t> büyümüş lenf bezleri</a:t>
            </a:r>
          </a:p>
          <a:p>
            <a:pPr lvl="1"/>
            <a:r>
              <a:rPr lang="tr-TR" sz="2200" dirty="0" err="1"/>
              <a:t>pnömotoraks</a:t>
            </a:r>
            <a:r>
              <a:rPr lang="tr-TR" sz="2200" dirty="0"/>
              <a:t> </a:t>
            </a:r>
          </a:p>
        </p:txBody>
      </p:sp>
      <p:pic>
        <p:nvPicPr>
          <p:cNvPr id="5" name="Resim 4">
            <a:extLst>
              <a:ext uri="{FF2B5EF4-FFF2-40B4-BE49-F238E27FC236}">
                <a16:creationId xmlns="" xmlns:a16="http://schemas.microsoft.com/office/drawing/2014/main" id="{7153B9E8-DFD8-45DD-9DCB-83D14DFA6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6014" y="263751"/>
            <a:ext cx="2715985" cy="2882590"/>
          </a:xfrm>
          <a:prstGeom prst="rect">
            <a:avLst/>
          </a:prstGeom>
        </p:spPr>
      </p:pic>
      <p:pic>
        <p:nvPicPr>
          <p:cNvPr id="7" name="Resim 6" descr="şelale, su, oturma, kadın içeren bir resim&#10;&#10;Açıklama otomatik olarak oluşturuldu">
            <a:extLst>
              <a:ext uri="{FF2B5EF4-FFF2-40B4-BE49-F238E27FC236}">
                <a16:creationId xmlns="" xmlns:a16="http://schemas.microsoft.com/office/drawing/2014/main" id="{6FBAE74E-44E4-4FAF-A0C5-F02FD286E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627" y="263751"/>
            <a:ext cx="2715985" cy="2882590"/>
          </a:xfrm>
          <a:prstGeom prst="rect">
            <a:avLst/>
          </a:prstGeom>
        </p:spPr>
      </p:pic>
      <p:pic>
        <p:nvPicPr>
          <p:cNvPr id="9" name="Resim 8" descr="bakarken, adam, kedi, ayna içeren bir resim&#10;&#10;Açıklama otomatik olarak oluşturuldu">
            <a:extLst>
              <a:ext uri="{FF2B5EF4-FFF2-40B4-BE49-F238E27FC236}">
                <a16:creationId xmlns="" xmlns:a16="http://schemas.microsoft.com/office/drawing/2014/main" id="{EE0C56F9-3B61-4F03-9A2F-2FB0E3F15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9627" y="3538765"/>
            <a:ext cx="2715985" cy="2873829"/>
          </a:xfrm>
          <a:prstGeom prst="rect">
            <a:avLst/>
          </a:prstGeom>
        </p:spPr>
      </p:pic>
      <p:pic>
        <p:nvPicPr>
          <p:cNvPr id="11" name="Resim 10" descr="bakarken, oturma, kapat, bulanık içeren bir resim&#10;&#10;Açıklama otomatik olarak oluşturuldu">
            <a:extLst>
              <a:ext uri="{FF2B5EF4-FFF2-40B4-BE49-F238E27FC236}">
                <a16:creationId xmlns="" xmlns:a16="http://schemas.microsoft.com/office/drawing/2014/main" id="{F5FC29BF-EFD0-4C80-B2E6-783E4E0D00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015" y="3538765"/>
            <a:ext cx="2715985" cy="2882590"/>
          </a:xfrm>
          <a:prstGeom prst="rect">
            <a:avLst/>
          </a:prstGeom>
        </p:spPr>
      </p:pic>
    </p:spTree>
    <p:extLst>
      <p:ext uri="{BB962C8B-B14F-4D97-AF65-F5344CB8AC3E}">
        <p14:creationId xmlns:p14="http://schemas.microsoft.com/office/powerpoint/2010/main" val="2134005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RADYOLOJİ</a:t>
            </a:r>
            <a:br>
              <a:rPr lang="tr-TR" dirty="0"/>
            </a:br>
            <a:endParaRPr lang="tr-TR" dirty="0"/>
          </a:p>
        </p:txBody>
      </p:sp>
      <p:sp>
        <p:nvSpPr>
          <p:cNvPr id="3" name="İçerik Yer Tutucusu 2"/>
          <p:cNvSpPr>
            <a:spLocks noGrp="1"/>
          </p:cNvSpPr>
          <p:nvPr>
            <p:ph idx="1"/>
          </p:nvPr>
        </p:nvSpPr>
        <p:spPr>
          <a:xfrm>
            <a:off x="838199" y="1825625"/>
            <a:ext cx="5542985" cy="4351338"/>
          </a:xfrm>
        </p:spPr>
        <p:txBody>
          <a:bodyPr>
            <a:normAutofit/>
          </a:bodyPr>
          <a:lstStyle/>
          <a:p>
            <a:r>
              <a:rPr lang="tr-TR" sz="2400" b="1" dirty="0"/>
              <a:t>Bilgisayarlı Tomografi (BT) </a:t>
            </a:r>
          </a:p>
          <a:p>
            <a:pPr>
              <a:buFont typeface="Arial" panose="020B0604020202020204" pitchFamily="34" charset="0"/>
              <a:buChar char="•"/>
            </a:pPr>
            <a:r>
              <a:rPr lang="tr-TR" sz="2400" dirty="0"/>
              <a:t>Akciğer </a:t>
            </a:r>
            <a:r>
              <a:rPr lang="tr-TR" sz="2400" dirty="0" err="1"/>
              <a:t>parankimindeki</a:t>
            </a:r>
            <a:r>
              <a:rPr lang="tr-TR" sz="2400" dirty="0"/>
              <a:t> sınırlı </a:t>
            </a:r>
            <a:r>
              <a:rPr lang="tr-TR" sz="2400" dirty="0" err="1"/>
              <a:t>infiltrasyonlar</a:t>
            </a:r>
            <a:r>
              <a:rPr lang="tr-TR" sz="2400" dirty="0"/>
              <a:t> ve buzlu camlar, </a:t>
            </a:r>
            <a:r>
              <a:rPr lang="tr-TR" sz="2400" dirty="0" err="1"/>
              <a:t>kaviteler</a:t>
            </a:r>
            <a:r>
              <a:rPr lang="tr-TR" sz="2400" dirty="0"/>
              <a:t>, </a:t>
            </a:r>
            <a:r>
              <a:rPr lang="tr-TR" sz="2400" dirty="0" err="1"/>
              <a:t>mediasten</a:t>
            </a:r>
            <a:r>
              <a:rPr lang="tr-TR" sz="2400" dirty="0"/>
              <a:t> ve </a:t>
            </a:r>
            <a:r>
              <a:rPr lang="tr-TR" sz="2400" dirty="0" err="1"/>
              <a:t>hilus</a:t>
            </a:r>
            <a:r>
              <a:rPr lang="tr-TR" sz="2400" dirty="0"/>
              <a:t> yapıları, plevraya komşu yapılar daha iyi görülebilir. </a:t>
            </a:r>
          </a:p>
          <a:p>
            <a:pPr>
              <a:buFont typeface="Arial" panose="020B0604020202020204" pitchFamily="34" charset="0"/>
              <a:buChar char="•"/>
            </a:pPr>
            <a:r>
              <a:rPr lang="tr-TR" sz="2400" dirty="0"/>
              <a:t>Özellikle </a:t>
            </a:r>
            <a:r>
              <a:rPr lang="tr-TR" sz="2400" dirty="0" err="1"/>
              <a:t>kavite</a:t>
            </a:r>
            <a:r>
              <a:rPr lang="tr-TR" sz="2400" dirty="0"/>
              <a:t>, sınırları net olmayan nodüller, konsolidasyon ve </a:t>
            </a:r>
            <a:r>
              <a:rPr lang="tr-TR" sz="2400" b="1" dirty="0"/>
              <a:t>tomurcuklu ağaç görünümleri</a:t>
            </a:r>
            <a:r>
              <a:rPr lang="tr-TR" sz="2400" dirty="0"/>
              <a:t> aktif hastalıkla uyumlu bulunmuştur. </a:t>
            </a:r>
          </a:p>
          <a:p>
            <a:endParaRPr lang="tr-TR" dirty="0"/>
          </a:p>
        </p:txBody>
      </p:sp>
      <p:pic>
        <p:nvPicPr>
          <p:cNvPr id="5" name="Resim 4" descr="tablo, oturma, fotoğraf, yiyecek içeren bir resim&#10;&#10;Açıklama otomatik olarak oluşturuldu">
            <a:extLst>
              <a:ext uri="{FF2B5EF4-FFF2-40B4-BE49-F238E27FC236}">
                <a16:creationId xmlns="" xmlns:a16="http://schemas.microsoft.com/office/drawing/2014/main" id="{328EB89A-0EC7-41DD-A9B3-72E4E20B3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7914" y="317343"/>
            <a:ext cx="2754086" cy="2746689"/>
          </a:xfrm>
          <a:prstGeom prst="rect">
            <a:avLst/>
          </a:prstGeom>
        </p:spPr>
      </p:pic>
      <p:pic>
        <p:nvPicPr>
          <p:cNvPr id="7" name="Resim 6" descr="tablo, oturma, donut, tabak içeren bir resim&#10;&#10;Açıklama otomatik olarak oluşturuldu">
            <a:extLst>
              <a:ext uri="{FF2B5EF4-FFF2-40B4-BE49-F238E27FC236}">
                <a16:creationId xmlns="" xmlns:a16="http://schemas.microsoft.com/office/drawing/2014/main" id="{E72FDB8C-DEAF-439A-8055-F4AB19FA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185" y="317342"/>
            <a:ext cx="2771544" cy="2746689"/>
          </a:xfrm>
          <a:prstGeom prst="rect">
            <a:avLst/>
          </a:prstGeom>
        </p:spPr>
      </p:pic>
      <p:pic>
        <p:nvPicPr>
          <p:cNvPr id="11" name="Resim 10" descr="kitap, fotoğraf, metin, oturma içeren bir resim&#10;&#10;Açıklama otomatik olarak oluşturuldu">
            <a:extLst>
              <a:ext uri="{FF2B5EF4-FFF2-40B4-BE49-F238E27FC236}">
                <a16:creationId xmlns="" xmlns:a16="http://schemas.microsoft.com/office/drawing/2014/main" id="{69A45F5F-B88D-43B0-8D53-D56251FCD7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8485" y="3430275"/>
            <a:ext cx="2771544" cy="2746688"/>
          </a:xfrm>
          <a:prstGeom prst="rect">
            <a:avLst/>
          </a:prstGeom>
        </p:spPr>
      </p:pic>
    </p:spTree>
    <p:extLst>
      <p:ext uri="{BB962C8B-B14F-4D97-AF65-F5344CB8AC3E}">
        <p14:creationId xmlns:p14="http://schemas.microsoft.com/office/powerpoint/2010/main" val="261587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
            </a:r>
            <a:br>
              <a:rPr lang="tr-TR" dirty="0"/>
            </a:br>
            <a:r>
              <a:rPr lang="tr-TR" dirty="0"/>
              <a:t/>
            </a:r>
            <a:br>
              <a:rPr lang="tr-TR" dirty="0"/>
            </a:br>
            <a:r>
              <a:rPr lang="tr-TR" dirty="0"/>
              <a:t>RADYOLOJİ</a:t>
            </a:r>
            <a:br>
              <a:rPr lang="tr-TR" dirty="0"/>
            </a:br>
            <a:endParaRPr lang="tr-TR" dirty="0"/>
          </a:p>
        </p:txBody>
      </p:sp>
      <p:sp>
        <p:nvSpPr>
          <p:cNvPr id="3" name="İçerik Yer Tutucusu 2"/>
          <p:cNvSpPr>
            <a:spLocks noGrp="1"/>
          </p:cNvSpPr>
          <p:nvPr>
            <p:ph idx="1"/>
          </p:nvPr>
        </p:nvSpPr>
        <p:spPr/>
        <p:txBody>
          <a:bodyPr>
            <a:normAutofit/>
          </a:bodyPr>
          <a:lstStyle/>
          <a:p>
            <a:pPr>
              <a:lnSpc>
                <a:spcPct val="150000"/>
              </a:lnSpc>
              <a:buFont typeface="Arial" panose="020B0604020202020204" pitchFamily="34" charset="0"/>
              <a:buChar char="•"/>
            </a:pPr>
            <a:r>
              <a:rPr lang="tr-TR" sz="2400" dirty="0"/>
              <a:t>TB semptomları olan bir hastada akciğer filmi ile üst akciğer alanlarında </a:t>
            </a:r>
            <a:r>
              <a:rPr lang="tr-TR" sz="2400" dirty="0" err="1"/>
              <a:t>fibronodüler</a:t>
            </a:r>
            <a:r>
              <a:rPr lang="tr-TR" sz="2400" dirty="0"/>
              <a:t> </a:t>
            </a:r>
            <a:r>
              <a:rPr lang="tr-TR" sz="2400" dirty="0" err="1"/>
              <a:t>infiltrasyon</a:t>
            </a:r>
            <a:r>
              <a:rPr lang="tr-TR" sz="2400" dirty="0"/>
              <a:t> varsa</a:t>
            </a:r>
          </a:p>
          <a:p>
            <a:pPr lvl="1">
              <a:lnSpc>
                <a:spcPct val="150000"/>
              </a:lnSpc>
            </a:pPr>
            <a:r>
              <a:rPr lang="tr-TR" sz="2200" dirty="0"/>
              <a:t>BT istemek yerine balgam tetkikleri istemek daha doğru bir yaklaşım </a:t>
            </a:r>
          </a:p>
          <a:p>
            <a:pPr>
              <a:lnSpc>
                <a:spcPct val="150000"/>
              </a:lnSpc>
              <a:buFont typeface="Arial" panose="020B0604020202020204" pitchFamily="34" charset="0"/>
              <a:buChar char="•"/>
            </a:pPr>
            <a:r>
              <a:rPr lang="tr-TR" sz="2400" dirty="0"/>
              <a:t>Radyolojik iyileşme genellikle yavaştır, aylarca sürer </a:t>
            </a:r>
          </a:p>
          <a:p>
            <a:pPr lvl="1">
              <a:lnSpc>
                <a:spcPct val="150000"/>
              </a:lnSpc>
            </a:pPr>
            <a:r>
              <a:rPr lang="tr-TR" sz="2200" dirty="0"/>
              <a:t>TB tedavisinin sonlandırılmasında bir kriter olarak kullanılmamalı</a:t>
            </a:r>
          </a:p>
        </p:txBody>
      </p:sp>
    </p:spTree>
    <p:extLst>
      <p:ext uri="{BB962C8B-B14F-4D97-AF65-F5344CB8AC3E}">
        <p14:creationId xmlns:p14="http://schemas.microsoft.com/office/powerpoint/2010/main" val="422205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RADYOLOJİ</a:t>
            </a: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pPr>
              <a:lnSpc>
                <a:spcPct val="150000"/>
              </a:lnSpc>
            </a:pPr>
            <a:r>
              <a:rPr lang="tr-TR" b="1" dirty="0"/>
              <a:t>Paradoks reaksiyon: </a:t>
            </a:r>
          </a:p>
          <a:p>
            <a:pPr>
              <a:lnSpc>
                <a:spcPct val="150000"/>
              </a:lnSpc>
              <a:buFont typeface="Arial" panose="020B0604020202020204" pitchFamily="34" charset="0"/>
              <a:buChar char="•"/>
            </a:pPr>
            <a:r>
              <a:rPr lang="tr-TR" sz="2400" dirty="0"/>
              <a:t>İlaçlarını düzenli kullanırken ve tedavi başarılı sürerken, bazen radyolojik kötüleşme, plevra sıvısı gibi yeni bulgular ortaya çıkabilir; ayırıcı tanı ile diğer hastalıkların dışlandığı durum </a:t>
            </a:r>
          </a:p>
          <a:p>
            <a:pPr lvl="1">
              <a:lnSpc>
                <a:spcPct val="150000"/>
              </a:lnSpc>
            </a:pPr>
            <a:r>
              <a:rPr lang="tr-TR" sz="2200" dirty="0"/>
              <a:t>Özellikle HIV ve TB olan hastalarda</a:t>
            </a:r>
          </a:p>
        </p:txBody>
      </p:sp>
    </p:spTree>
    <p:extLst>
      <p:ext uri="{BB962C8B-B14F-4D97-AF65-F5344CB8AC3E}">
        <p14:creationId xmlns:p14="http://schemas.microsoft.com/office/powerpoint/2010/main" val="2670669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MİKROBİYOLOJİ </a:t>
            </a:r>
            <a:br>
              <a:rPr lang="tr-TR" dirty="0"/>
            </a:br>
            <a:endParaRPr lang="tr-TR" dirty="0"/>
          </a:p>
        </p:txBody>
      </p:sp>
      <p:sp>
        <p:nvSpPr>
          <p:cNvPr id="3" name="İçerik Yer Tutucusu 2"/>
          <p:cNvSpPr>
            <a:spLocks noGrp="1"/>
          </p:cNvSpPr>
          <p:nvPr>
            <p:ph idx="1"/>
          </p:nvPr>
        </p:nvSpPr>
        <p:spPr/>
        <p:txBody>
          <a:bodyPr>
            <a:normAutofit/>
          </a:bodyPr>
          <a:lstStyle/>
          <a:p>
            <a:pPr>
              <a:lnSpc>
                <a:spcPct val="150000"/>
              </a:lnSpc>
              <a:buFont typeface="Arial" panose="020B0604020202020204" pitchFamily="34" charset="0"/>
              <a:buChar char="•"/>
            </a:pPr>
            <a:r>
              <a:rPr lang="tr-TR" sz="2400" dirty="0"/>
              <a:t>Usulüne uygun üç balgam örneği (Akciğer, plevra, </a:t>
            </a:r>
            <a:r>
              <a:rPr lang="tr-TR" sz="2400" dirty="0" err="1"/>
              <a:t>larinks</a:t>
            </a:r>
            <a:r>
              <a:rPr lang="tr-TR" sz="2400" dirty="0"/>
              <a:t>, ve </a:t>
            </a:r>
            <a:r>
              <a:rPr lang="tr-TR" sz="2400" dirty="0" err="1"/>
              <a:t>miliyer</a:t>
            </a:r>
            <a:r>
              <a:rPr lang="tr-TR" sz="2400" dirty="0"/>
              <a:t> TB kuşkulu hastalar)</a:t>
            </a:r>
          </a:p>
          <a:p>
            <a:pPr>
              <a:lnSpc>
                <a:spcPct val="150000"/>
              </a:lnSpc>
              <a:buFont typeface="Arial" panose="020B0604020202020204" pitchFamily="34" charset="0"/>
              <a:buChar char="•"/>
            </a:pPr>
            <a:r>
              <a:rPr lang="tr-TR" sz="2400" dirty="0" err="1"/>
              <a:t>İndükte</a:t>
            </a:r>
            <a:r>
              <a:rPr lang="tr-TR" sz="2400" dirty="0"/>
              <a:t> balgam veya açlık mide suyu (Balgam çıkaramayan hastalar)</a:t>
            </a:r>
          </a:p>
          <a:p>
            <a:pPr>
              <a:lnSpc>
                <a:spcPct val="150000"/>
              </a:lnSpc>
              <a:buFont typeface="Arial" panose="020B0604020202020204" pitchFamily="34" charset="0"/>
              <a:buChar char="•"/>
            </a:pPr>
            <a:r>
              <a:rPr lang="tr-TR" sz="2400" dirty="0" err="1"/>
              <a:t>Bronkoskopik</a:t>
            </a:r>
            <a:r>
              <a:rPr lang="tr-TR" sz="2400" dirty="0"/>
              <a:t> lavaj sıvısı</a:t>
            </a:r>
          </a:p>
        </p:txBody>
      </p:sp>
    </p:spTree>
    <p:extLst>
      <p:ext uri="{BB962C8B-B14F-4D97-AF65-F5344CB8AC3E}">
        <p14:creationId xmlns:p14="http://schemas.microsoft.com/office/powerpoint/2010/main" val="185613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MİKROBİYOLOJİ </a:t>
            </a:r>
            <a:br>
              <a:rPr lang="tr-TR" dirty="0"/>
            </a:br>
            <a:endParaRPr lang="tr-TR" dirty="0"/>
          </a:p>
        </p:txBody>
      </p:sp>
      <p:sp>
        <p:nvSpPr>
          <p:cNvPr id="3" name="İçerik Yer Tutucusu 2"/>
          <p:cNvSpPr>
            <a:spLocks noGrp="1"/>
          </p:cNvSpPr>
          <p:nvPr>
            <p:ph idx="1"/>
          </p:nvPr>
        </p:nvSpPr>
        <p:spPr>
          <a:xfrm>
            <a:off x="838200" y="1737360"/>
            <a:ext cx="10515600" cy="4918076"/>
          </a:xfrm>
        </p:spPr>
        <p:txBody>
          <a:bodyPr>
            <a:normAutofit/>
          </a:bodyPr>
          <a:lstStyle/>
          <a:p>
            <a:pPr>
              <a:lnSpc>
                <a:spcPct val="150000"/>
              </a:lnSpc>
              <a:buFont typeface="Arial" panose="020B0604020202020204" pitchFamily="34" charset="0"/>
              <a:buChar char="•"/>
            </a:pPr>
            <a:r>
              <a:rPr lang="tr-TR" sz="2400" dirty="0"/>
              <a:t>Üç gün sabah kalkar kalkmaz çıkarılan ilk balgam</a:t>
            </a:r>
          </a:p>
          <a:p>
            <a:pPr>
              <a:lnSpc>
                <a:spcPct val="150000"/>
              </a:lnSpc>
              <a:buFont typeface="Arial" panose="020B0604020202020204" pitchFamily="34" charset="0"/>
              <a:buChar char="•"/>
            </a:pPr>
            <a:r>
              <a:rPr lang="tr-TR" sz="2400" dirty="0"/>
              <a:t>Bu mümkün değilse</a:t>
            </a:r>
          </a:p>
          <a:p>
            <a:pPr lvl="1">
              <a:lnSpc>
                <a:spcPct val="100000"/>
              </a:lnSpc>
            </a:pPr>
            <a:r>
              <a:rPr lang="tr-TR" sz="2200" dirty="0"/>
              <a:t>Hastanın ilk gün iki kez anlık birer saat ara ile balgamı</a:t>
            </a:r>
          </a:p>
          <a:p>
            <a:pPr lvl="1">
              <a:lnSpc>
                <a:spcPct val="100000"/>
              </a:lnSpc>
            </a:pPr>
            <a:r>
              <a:rPr lang="tr-TR" sz="2200" dirty="0"/>
              <a:t>üçüncü örnek olarak ertesi sabah ilk çıkan balgamı getirmesi</a:t>
            </a:r>
          </a:p>
          <a:p>
            <a:pPr>
              <a:lnSpc>
                <a:spcPct val="100000"/>
              </a:lnSpc>
              <a:buFont typeface="Arial" panose="020B0604020202020204" pitchFamily="34" charset="0"/>
              <a:buChar char="•"/>
            </a:pPr>
            <a:r>
              <a:rPr lang="tr-TR" sz="2400" dirty="0"/>
              <a:t>Başka bir yöntem de, </a:t>
            </a:r>
          </a:p>
          <a:p>
            <a:pPr lvl="1">
              <a:lnSpc>
                <a:spcPct val="100000"/>
              </a:lnSpc>
            </a:pPr>
            <a:r>
              <a:rPr lang="tr-TR" sz="2200" dirty="0"/>
              <a:t>İlk gün anlık, ikinci gün sabah balgamı ve yine ikinci gün sabah gelince de üçüncü balgamı anlık almak</a:t>
            </a:r>
          </a:p>
          <a:p>
            <a:pPr>
              <a:lnSpc>
                <a:spcPct val="150000"/>
              </a:lnSpc>
              <a:buFont typeface="Arial" panose="020B0604020202020204" pitchFamily="34" charset="0"/>
              <a:buChar char="•"/>
            </a:pPr>
            <a:r>
              <a:rPr lang="tr-TR" sz="2400" dirty="0"/>
              <a:t>Hasta </a:t>
            </a:r>
            <a:r>
              <a:rPr lang="tr-TR" sz="2400" dirty="0" err="1"/>
              <a:t>hergün</a:t>
            </a:r>
            <a:r>
              <a:rPr lang="tr-TR" sz="2400" dirty="0"/>
              <a:t> gelemiyorsa, iki sabah balgamını buzdolabında bekletip, üçüncü günkü sabah balgamı ile birlikte getirebilir.</a:t>
            </a:r>
          </a:p>
        </p:txBody>
      </p:sp>
    </p:spTree>
    <p:extLst>
      <p:ext uri="{BB962C8B-B14F-4D97-AF65-F5344CB8AC3E}">
        <p14:creationId xmlns:p14="http://schemas.microsoft.com/office/powerpoint/2010/main" val="49843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D251CB-D6F0-4AA3-ABE3-935C241C943B}"/>
              </a:ext>
            </a:extLst>
          </p:cNvPr>
          <p:cNvSpPr>
            <a:spLocks noGrp="1"/>
          </p:cNvSpPr>
          <p:nvPr>
            <p:ph type="title"/>
          </p:nvPr>
        </p:nvSpPr>
        <p:spPr/>
        <p:txBody>
          <a:bodyPr>
            <a:normAutofit fontScale="90000"/>
          </a:bodyPr>
          <a:lstStyle/>
          <a:p>
            <a:r>
              <a:rPr lang="tr-TR" dirty="0"/>
              <a:t/>
            </a:r>
            <a:br>
              <a:rPr lang="tr-TR" dirty="0"/>
            </a:br>
            <a:r>
              <a:rPr lang="tr-TR" dirty="0"/>
              <a:t>TÜRKİYE’DE TÜBERKÜLOZUN DURUMU</a:t>
            </a:r>
            <a:br>
              <a:rPr lang="tr-TR" dirty="0"/>
            </a:br>
            <a:endParaRPr lang="tr-TR" dirty="0"/>
          </a:p>
        </p:txBody>
      </p:sp>
      <p:sp>
        <p:nvSpPr>
          <p:cNvPr id="3" name="İçerik Yer Tutucusu 2">
            <a:extLst>
              <a:ext uri="{FF2B5EF4-FFF2-40B4-BE49-F238E27FC236}">
                <a16:creationId xmlns="" xmlns:a16="http://schemas.microsoft.com/office/drawing/2014/main" id="{6F2DD93B-E1B7-42BC-88F9-73214978160F}"/>
              </a:ext>
            </a:extLst>
          </p:cNvPr>
          <p:cNvSpPr>
            <a:spLocks noGrp="1"/>
          </p:cNvSpPr>
          <p:nvPr>
            <p:ph idx="1"/>
          </p:nvPr>
        </p:nvSpPr>
        <p:spPr>
          <a:xfrm>
            <a:off x="838200" y="1660942"/>
            <a:ext cx="10515600" cy="4910455"/>
          </a:xfrm>
        </p:spPr>
        <p:txBody>
          <a:bodyPr>
            <a:normAutofit/>
          </a:bodyPr>
          <a:lstStyle/>
          <a:p>
            <a:pPr>
              <a:lnSpc>
                <a:spcPct val="150000"/>
              </a:lnSpc>
              <a:buFont typeface="Arial" panose="020B0604020202020204" pitchFamily="34" charset="0"/>
              <a:buChar char="•"/>
            </a:pPr>
            <a:r>
              <a:rPr lang="tr-TR" sz="2400" dirty="0"/>
              <a:t>Türkiye’de tüberküloz kontrolünün ilk kurumu olarak, </a:t>
            </a:r>
          </a:p>
          <a:p>
            <a:pPr lvl="1">
              <a:lnSpc>
                <a:spcPct val="150000"/>
              </a:lnSpc>
            </a:pPr>
            <a:r>
              <a:rPr lang="tr-TR" sz="2200" dirty="0"/>
              <a:t>1918’de İzmir’de Verem Savaşı Derneği</a:t>
            </a:r>
          </a:p>
          <a:p>
            <a:pPr>
              <a:lnSpc>
                <a:spcPct val="150000"/>
              </a:lnSpc>
              <a:buFont typeface="Arial" panose="020B0604020202020204" pitchFamily="34" charset="0"/>
              <a:buChar char="•"/>
            </a:pPr>
            <a:r>
              <a:rPr lang="tr-TR" sz="2400" dirty="0"/>
              <a:t>1930 yılındaki Umumi Hıfzıssıhha Kanunu, </a:t>
            </a:r>
          </a:p>
          <a:p>
            <a:pPr lvl="1">
              <a:lnSpc>
                <a:spcPct val="150000"/>
              </a:lnSpc>
            </a:pPr>
            <a:r>
              <a:rPr lang="tr-TR" sz="2200" dirty="0"/>
              <a:t>Tüberküloz hastalarının izolasyonu ve bildiriminin mevzuatı</a:t>
            </a:r>
          </a:p>
          <a:p>
            <a:pPr>
              <a:lnSpc>
                <a:spcPct val="150000"/>
              </a:lnSpc>
              <a:buFont typeface="Arial" panose="020B0604020202020204" pitchFamily="34" charset="0"/>
              <a:buChar char="•"/>
            </a:pPr>
            <a:r>
              <a:rPr lang="tr-TR" sz="2400" dirty="0"/>
              <a:t>1947’de Verem eğitim ve propaganda haftasının başlaması</a:t>
            </a:r>
          </a:p>
          <a:p>
            <a:pPr>
              <a:lnSpc>
                <a:spcPct val="150000"/>
              </a:lnSpc>
              <a:buFont typeface="Arial" panose="020B0604020202020204" pitchFamily="34" charset="0"/>
              <a:buChar char="•"/>
            </a:pPr>
            <a:r>
              <a:rPr lang="tr-TR" sz="2400" dirty="0"/>
              <a:t>1948’de Ulusal Verem Savaşı Derneği kurulması</a:t>
            </a:r>
          </a:p>
          <a:p>
            <a:pPr>
              <a:lnSpc>
                <a:spcPct val="150000"/>
              </a:lnSpc>
              <a:buFont typeface="Arial" panose="020B0604020202020204" pitchFamily="34" charset="0"/>
              <a:buChar char="•"/>
            </a:pPr>
            <a:r>
              <a:rPr lang="tr-TR" sz="2400" dirty="0"/>
              <a:t>1953’te tüberküloz kongrelerinin başlatılması ve BCG aşı kampanyaları</a:t>
            </a:r>
          </a:p>
        </p:txBody>
      </p:sp>
    </p:spTree>
    <p:extLst>
      <p:ext uri="{BB962C8B-B14F-4D97-AF65-F5344CB8AC3E}">
        <p14:creationId xmlns:p14="http://schemas.microsoft.com/office/powerpoint/2010/main" val="2322621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 xmlns:a16="http://schemas.microsoft.com/office/drawing/2014/main" id="{2BA8D756-9F51-4D1B-9626-82247868D4E7}"/>
              </a:ext>
            </a:extLst>
          </p:cNvPr>
          <p:cNvSpPr>
            <a:spLocks noGrp="1"/>
          </p:cNvSpPr>
          <p:nvPr>
            <p:ph type="title"/>
          </p:nvPr>
        </p:nvSpPr>
        <p:spPr/>
        <p:txBody>
          <a:bodyPr>
            <a:normAutofit fontScale="90000"/>
          </a:bodyPr>
          <a:lstStyle/>
          <a:p>
            <a:r>
              <a:rPr lang="tr-TR" dirty="0"/>
              <a:t/>
            </a:r>
            <a:br>
              <a:rPr lang="tr-TR" dirty="0"/>
            </a:br>
            <a:r>
              <a:rPr lang="tr-TR" dirty="0"/>
              <a:t>MİKROBİYOLOJİ </a:t>
            </a:r>
            <a:br>
              <a:rPr lang="tr-TR" dirty="0"/>
            </a:br>
            <a:endParaRPr lang="tr-TR" dirty="0"/>
          </a:p>
        </p:txBody>
      </p:sp>
      <p:sp>
        <p:nvSpPr>
          <p:cNvPr id="3" name="İçerik Yer Tutucusu 2">
            <a:extLst>
              <a:ext uri="{FF2B5EF4-FFF2-40B4-BE49-F238E27FC236}">
                <a16:creationId xmlns="" xmlns:a16="http://schemas.microsoft.com/office/drawing/2014/main" id="{F5A192A4-39E5-4BCE-8993-FA7CD792558A}"/>
              </a:ext>
            </a:extLst>
          </p:cNvPr>
          <p:cNvSpPr>
            <a:spLocks noGrp="1"/>
          </p:cNvSpPr>
          <p:nvPr>
            <p:ph idx="1"/>
          </p:nvPr>
        </p:nvSpPr>
        <p:spPr/>
        <p:txBody>
          <a:bodyPr/>
          <a:lstStyle/>
          <a:p>
            <a:pPr>
              <a:lnSpc>
                <a:spcPct val="150000"/>
              </a:lnSpc>
              <a:buFont typeface="Arial" panose="020B0604020202020204" pitchFamily="34" charset="0"/>
              <a:buChar char="•"/>
            </a:pPr>
            <a:r>
              <a:rPr lang="tr-TR" sz="2400" dirty="0" err="1"/>
              <a:t>Mikroskopi</a:t>
            </a:r>
            <a:r>
              <a:rPr lang="tr-TR" sz="2400" dirty="0"/>
              <a:t> yapılan her örneğin kültürünün yapılması zorunlu</a:t>
            </a:r>
          </a:p>
          <a:p>
            <a:pPr>
              <a:lnSpc>
                <a:spcPct val="150000"/>
              </a:lnSpc>
              <a:buFont typeface="Arial" panose="020B0604020202020204" pitchFamily="34" charset="0"/>
              <a:buChar char="•"/>
            </a:pPr>
            <a:r>
              <a:rPr lang="tr-TR" sz="2400" dirty="0"/>
              <a:t>Her hastadan üreyen ilk kültürde ilaç duyarlılık testi yapılır</a:t>
            </a:r>
          </a:p>
          <a:p>
            <a:pPr lvl="1">
              <a:lnSpc>
                <a:spcPct val="150000"/>
              </a:lnSpc>
            </a:pPr>
            <a:r>
              <a:rPr lang="tr-TR" sz="2200" dirty="0"/>
              <a:t>Tedavinin 3. ayından sonra yeni kültür üremesi olursa</a:t>
            </a:r>
            <a:r>
              <a:rPr lang="tr-TR" sz="2200" dirty="0" smtClean="0"/>
              <a:t>, yeniden </a:t>
            </a:r>
            <a:r>
              <a:rPr lang="tr-TR" sz="2200" dirty="0"/>
              <a:t>İDT yapılmalı</a:t>
            </a:r>
          </a:p>
          <a:p>
            <a:pPr>
              <a:lnSpc>
                <a:spcPct val="150000"/>
              </a:lnSpc>
              <a:buFont typeface="Arial" panose="020B0604020202020204" pitchFamily="34" charset="0"/>
              <a:buChar char="•"/>
            </a:pPr>
            <a:r>
              <a:rPr lang="tr-TR" sz="2400" dirty="0"/>
              <a:t>Moleküler olarak RİF direnci görülürse</a:t>
            </a:r>
          </a:p>
          <a:p>
            <a:pPr lvl="1">
              <a:lnSpc>
                <a:spcPct val="150000"/>
              </a:lnSpc>
            </a:pPr>
            <a:r>
              <a:rPr lang="tr-TR" sz="2200" dirty="0"/>
              <a:t>birinci ve ikinci seçenek TB ilaçlarına İDT gerekir.</a:t>
            </a:r>
          </a:p>
        </p:txBody>
      </p:sp>
    </p:spTree>
    <p:extLst>
      <p:ext uri="{BB962C8B-B14F-4D97-AF65-F5344CB8AC3E}">
        <p14:creationId xmlns:p14="http://schemas.microsoft.com/office/powerpoint/2010/main" val="2432770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MİKROBİYOLOJİ</a:t>
            </a:r>
            <a:br>
              <a:rPr lang="tr-TR" dirty="0"/>
            </a:br>
            <a:endParaRPr lang="tr-TR"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5677205" cy="4351338"/>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044" y="1690688"/>
            <a:ext cx="6134956" cy="4420695"/>
          </a:xfrm>
          <a:prstGeom prst="rect">
            <a:avLst/>
          </a:prstGeom>
        </p:spPr>
      </p:pic>
    </p:spTree>
    <p:extLst>
      <p:ext uri="{BB962C8B-B14F-4D97-AF65-F5344CB8AC3E}">
        <p14:creationId xmlns:p14="http://schemas.microsoft.com/office/powerpoint/2010/main" val="3458957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MİKROBİYOLOJİ</a:t>
            </a:r>
            <a:br>
              <a:rPr lang="tr-TR" dirty="0"/>
            </a:br>
            <a:endParaRPr lang="tr-TR" dirty="0"/>
          </a:p>
        </p:txBody>
      </p:sp>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90688"/>
            <a:ext cx="6106377" cy="3905795"/>
          </a:xfrm>
        </p:spPr>
      </p:pic>
      <p:pic>
        <p:nvPicPr>
          <p:cNvPr id="5" name="Resim 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783" y="1027906"/>
            <a:ext cx="4782217" cy="5563376"/>
          </a:xfrm>
          <a:prstGeom prst="rect">
            <a:avLst/>
          </a:prstGeom>
        </p:spPr>
      </p:pic>
    </p:spTree>
    <p:extLst>
      <p:ext uri="{BB962C8B-B14F-4D97-AF65-F5344CB8AC3E}">
        <p14:creationId xmlns:p14="http://schemas.microsoft.com/office/powerpoint/2010/main" val="3556030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MİKROBİYOLOJİ</a:t>
            </a:r>
            <a:br>
              <a:rPr lang="tr-TR" dirty="0"/>
            </a:br>
            <a:endParaRPr lang="tr-TR" dirty="0"/>
          </a:p>
        </p:txBody>
      </p:sp>
      <p:sp>
        <p:nvSpPr>
          <p:cNvPr id="3" name="İçerik Yer Tutucusu 2"/>
          <p:cNvSpPr>
            <a:spLocks noGrp="1"/>
          </p:cNvSpPr>
          <p:nvPr>
            <p:ph idx="1"/>
          </p:nvPr>
        </p:nvSpPr>
        <p:spPr>
          <a:xfrm>
            <a:off x="838200" y="1737360"/>
            <a:ext cx="10515600" cy="4760110"/>
          </a:xfrm>
        </p:spPr>
        <p:txBody>
          <a:bodyPr>
            <a:normAutofit/>
          </a:bodyPr>
          <a:lstStyle/>
          <a:p>
            <a:pPr>
              <a:lnSpc>
                <a:spcPct val="150000"/>
              </a:lnSpc>
            </a:pPr>
            <a:r>
              <a:rPr lang="tr-TR" sz="2400" b="1" dirty="0"/>
              <a:t>Yayma negatif akciğer TB tanısı:</a:t>
            </a:r>
          </a:p>
          <a:p>
            <a:pPr>
              <a:lnSpc>
                <a:spcPct val="150000"/>
              </a:lnSpc>
              <a:buFont typeface="Arial" panose="020B0604020202020204" pitchFamily="34" charset="0"/>
              <a:buChar char="•"/>
            </a:pPr>
            <a:r>
              <a:rPr lang="tr-TR" sz="2400" dirty="0"/>
              <a:t>Radyolojik bulguları ile tüberkülozdan şüphelenilen hastanın üç balgam yayması da menfi ise, </a:t>
            </a:r>
          </a:p>
          <a:p>
            <a:pPr lvl="1"/>
            <a:r>
              <a:rPr lang="tr-TR" sz="2200" dirty="0"/>
              <a:t>Geniş spektrumlu (</a:t>
            </a:r>
            <a:r>
              <a:rPr lang="tr-TR" sz="2200" dirty="0" err="1"/>
              <a:t>kinolon</a:t>
            </a:r>
            <a:r>
              <a:rPr lang="tr-TR" sz="2200" dirty="0"/>
              <a:t> içermeyen) bir antibiyotik tedavisi verilir</a:t>
            </a:r>
          </a:p>
          <a:p>
            <a:pPr lvl="1"/>
            <a:r>
              <a:rPr lang="tr-TR" sz="2200" dirty="0"/>
              <a:t>Bu tedavi ile iyileşmezse tanı için en yakın merkeze sevk edilir </a:t>
            </a:r>
          </a:p>
          <a:p>
            <a:pPr>
              <a:lnSpc>
                <a:spcPct val="150000"/>
              </a:lnSpc>
              <a:buFont typeface="Arial" panose="020B0604020202020204" pitchFamily="34" charset="0"/>
              <a:buChar char="•"/>
            </a:pPr>
            <a:r>
              <a:rPr lang="tr-TR" sz="2400" dirty="0"/>
              <a:t>Yayma negatif akciğer TB tedavisine başlarken en az 3 balgam örneği kültür için </a:t>
            </a:r>
            <a:r>
              <a:rPr lang="tr-TR" sz="2400" dirty="0" err="1"/>
              <a:t>besiyerine</a:t>
            </a:r>
            <a:r>
              <a:rPr lang="tr-TR" sz="2400" dirty="0"/>
              <a:t> ekilmiş olmalı</a:t>
            </a:r>
          </a:p>
          <a:p>
            <a:pPr>
              <a:lnSpc>
                <a:spcPct val="150000"/>
              </a:lnSpc>
              <a:buFont typeface="Arial" panose="020B0604020202020204" pitchFamily="34" charset="0"/>
              <a:buChar char="•"/>
            </a:pPr>
            <a:r>
              <a:rPr lang="tr-TR" sz="2400" dirty="0"/>
              <a:t>Yayma negatif iken kültür pozitif bulunan olgular da yayma negatif TB</a:t>
            </a:r>
            <a:endParaRPr lang="tr-TR" sz="2400" b="1" dirty="0"/>
          </a:p>
        </p:txBody>
      </p:sp>
    </p:spTree>
    <p:extLst>
      <p:ext uri="{BB962C8B-B14F-4D97-AF65-F5344CB8AC3E}">
        <p14:creationId xmlns:p14="http://schemas.microsoft.com/office/powerpoint/2010/main" val="1913533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p:txBody>
          <a:bodyPr/>
          <a:lstStyle/>
          <a:p>
            <a:r>
              <a:rPr lang="tr-TR" sz="2400" b="1" dirty="0"/>
              <a:t>TÜBERKÜLİN DERİ TESTİ (TDT) VE İNTERFERON GAMA SALINIM TESTLERİ</a:t>
            </a:r>
          </a:p>
          <a:p>
            <a:pPr lvl="1">
              <a:lnSpc>
                <a:spcPct val="150000"/>
              </a:lnSpc>
              <a:buFont typeface="Arial" panose="020B0604020202020204" pitchFamily="34" charset="0"/>
              <a:buChar char="•"/>
            </a:pPr>
            <a:r>
              <a:rPr lang="tr-TR" sz="2400" dirty="0"/>
              <a:t>Erişkinlerdeki aktif TB tanısında önerilmez. </a:t>
            </a:r>
          </a:p>
          <a:p>
            <a:pPr lvl="1">
              <a:lnSpc>
                <a:spcPct val="150000"/>
              </a:lnSpc>
              <a:buFont typeface="Arial" panose="020B0604020202020204" pitchFamily="34" charset="0"/>
              <a:buChar char="•"/>
            </a:pPr>
            <a:r>
              <a:rPr lang="tr-TR" sz="2400" dirty="0"/>
              <a:t>Bu testler, hem </a:t>
            </a:r>
            <a:r>
              <a:rPr lang="tr-TR" sz="2400" dirty="0" err="1"/>
              <a:t>latent</a:t>
            </a:r>
            <a:r>
              <a:rPr lang="tr-TR" sz="2400" dirty="0"/>
              <a:t> TB enfeksiyonunda hem de TB hastalığında pozitif</a:t>
            </a:r>
          </a:p>
          <a:p>
            <a:pPr lvl="1">
              <a:lnSpc>
                <a:spcPct val="150000"/>
              </a:lnSpc>
              <a:buFont typeface="Arial" panose="020B0604020202020204" pitchFamily="34" charset="0"/>
              <a:buChar char="•"/>
            </a:pPr>
            <a:r>
              <a:rPr lang="tr-TR" sz="2400" dirty="0"/>
              <a:t>TB basiline bağlı geç tip aşırı duyarlılık sonucu pozitif olur</a:t>
            </a:r>
          </a:p>
        </p:txBody>
      </p:sp>
    </p:spTree>
    <p:extLst>
      <p:ext uri="{BB962C8B-B14F-4D97-AF65-F5344CB8AC3E}">
        <p14:creationId xmlns:p14="http://schemas.microsoft.com/office/powerpoint/2010/main" val="1276683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33CE2AD-D2B5-471B-9449-F7349C9CFCB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E154C40A-8DC6-47AB-BDB2-B39547278FE4}"/>
              </a:ext>
            </a:extLst>
          </p:cNvPr>
          <p:cNvSpPr>
            <a:spLocks noGrp="1"/>
          </p:cNvSpPr>
          <p:nvPr>
            <p:ph idx="1"/>
          </p:nvPr>
        </p:nvSpPr>
        <p:spPr>
          <a:xfrm>
            <a:off x="838200" y="1825624"/>
            <a:ext cx="10515600" cy="5032375"/>
          </a:xfrm>
        </p:spPr>
        <p:txBody>
          <a:bodyPr/>
          <a:lstStyle/>
          <a:p>
            <a:r>
              <a:rPr lang="tr-TR" sz="2400" b="1" dirty="0"/>
              <a:t>NÜKLEİK ASİT AMPLİFİKASYON (ÇOĞALTMA) TESTLERİ (NAAT)</a:t>
            </a:r>
          </a:p>
          <a:p>
            <a:pPr lvl="1"/>
            <a:r>
              <a:rPr lang="tr-TR" sz="2400" dirty="0"/>
              <a:t>TB tanısında, </a:t>
            </a:r>
          </a:p>
          <a:p>
            <a:pPr lvl="1">
              <a:lnSpc>
                <a:spcPct val="100000"/>
              </a:lnSpc>
            </a:pPr>
            <a:r>
              <a:rPr lang="tr-TR" sz="2400" dirty="0" err="1"/>
              <a:t>Mikobakterilerde</a:t>
            </a:r>
            <a:r>
              <a:rPr lang="tr-TR" sz="2400" dirty="0"/>
              <a:t> tür belirlemede, </a:t>
            </a:r>
          </a:p>
          <a:p>
            <a:pPr lvl="1">
              <a:lnSpc>
                <a:spcPct val="100000"/>
              </a:lnSpc>
            </a:pPr>
            <a:r>
              <a:rPr lang="tr-TR" sz="2400" dirty="0"/>
              <a:t>İlaç direncinin saptanmasında </a:t>
            </a:r>
          </a:p>
          <a:p>
            <a:pPr>
              <a:lnSpc>
                <a:spcPct val="150000"/>
              </a:lnSpc>
            </a:pPr>
            <a:r>
              <a:rPr lang="tr-TR" sz="2400" b="1" dirty="0"/>
              <a:t>HÜCRE SAYIMI, BİYOKİMYASAL TESTLER*</a:t>
            </a:r>
          </a:p>
          <a:p>
            <a:pPr lvl="1">
              <a:lnSpc>
                <a:spcPct val="100000"/>
              </a:lnSpc>
            </a:pPr>
            <a:r>
              <a:rPr lang="tr-TR" sz="2400" dirty="0" err="1"/>
              <a:t>Adenozin</a:t>
            </a:r>
            <a:r>
              <a:rPr lang="tr-TR" sz="2400" dirty="0"/>
              <a:t> </a:t>
            </a:r>
            <a:r>
              <a:rPr lang="tr-TR" sz="2400" dirty="0" err="1"/>
              <a:t>deaminaz</a:t>
            </a:r>
            <a:r>
              <a:rPr lang="tr-TR" sz="2400" dirty="0"/>
              <a:t> (ADA) ölçümü</a:t>
            </a:r>
          </a:p>
          <a:p>
            <a:pPr>
              <a:lnSpc>
                <a:spcPct val="150000"/>
              </a:lnSpc>
            </a:pPr>
            <a:r>
              <a:rPr lang="tr-TR" sz="2400" b="1" dirty="0"/>
              <a:t>HİSTOPATOLOJİ*</a:t>
            </a:r>
          </a:p>
          <a:p>
            <a:pPr lvl="1"/>
            <a:r>
              <a:rPr lang="tr-TR" sz="2400" dirty="0" err="1"/>
              <a:t>Granülomatöz</a:t>
            </a:r>
            <a:r>
              <a:rPr lang="tr-TR" sz="2400" dirty="0"/>
              <a:t> reaksiyonun </a:t>
            </a:r>
            <a:r>
              <a:rPr lang="tr-TR" sz="2400" dirty="0" err="1"/>
              <a:t>nekrotizan</a:t>
            </a:r>
            <a:r>
              <a:rPr lang="tr-TR" sz="2400" dirty="0"/>
              <a:t> </a:t>
            </a:r>
          </a:p>
          <a:p>
            <a:pPr lvl="1"/>
            <a:r>
              <a:rPr lang="tr-TR" sz="2400" dirty="0" err="1"/>
              <a:t>Langhans</a:t>
            </a:r>
            <a:r>
              <a:rPr lang="tr-TR" sz="2400" dirty="0"/>
              <a:t> tipinde dev hücreleri</a:t>
            </a:r>
          </a:p>
        </p:txBody>
      </p:sp>
      <p:pic>
        <p:nvPicPr>
          <p:cNvPr id="5" name="Resim 4" descr="halı, tablo içeren bir resim&#10;&#10;Açıklama otomatik olarak oluşturuldu">
            <a:extLst>
              <a:ext uri="{FF2B5EF4-FFF2-40B4-BE49-F238E27FC236}">
                <a16:creationId xmlns="" xmlns:a16="http://schemas.microsoft.com/office/drawing/2014/main" id="{71C0327E-864D-483F-9D21-D7E180063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545" y="3739243"/>
            <a:ext cx="5350455" cy="2481943"/>
          </a:xfrm>
          <a:prstGeom prst="rect">
            <a:avLst/>
          </a:prstGeom>
        </p:spPr>
      </p:pic>
    </p:spTree>
    <p:extLst>
      <p:ext uri="{BB962C8B-B14F-4D97-AF65-F5344CB8AC3E}">
        <p14:creationId xmlns:p14="http://schemas.microsoft.com/office/powerpoint/2010/main" val="65638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TÜBERKÜLOZ HASTALIĞI TEDAVİSİ</a:t>
            </a:r>
          </a:p>
        </p:txBody>
      </p:sp>
      <p:sp>
        <p:nvSpPr>
          <p:cNvPr id="3" name="İçerik Yer Tutucusu 2"/>
          <p:cNvSpPr>
            <a:spLocks noGrp="1"/>
          </p:cNvSpPr>
          <p:nvPr>
            <p:ph idx="1"/>
          </p:nvPr>
        </p:nvSpPr>
        <p:spPr/>
        <p:txBody>
          <a:bodyPr/>
          <a:lstStyle/>
          <a:p>
            <a:pPr>
              <a:lnSpc>
                <a:spcPct val="150000"/>
              </a:lnSpc>
            </a:pPr>
            <a:r>
              <a:rPr lang="tr-TR" sz="2400" b="1" dirty="0"/>
              <a:t>TÜBERKÜLOZ TEDAVİSİNİN İLKELERİ: </a:t>
            </a:r>
          </a:p>
          <a:p>
            <a:pPr marL="0" indent="0">
              <a:lnSpc>
                <a:spcPct val="150000"/>
              </a:lnSpc>
              <a:buNone/>
            </a:pPr>
            <a:r>
              <a:rPr lang="tr-TR" sz="2400" dirty="0"/>
              <a:t>1. Kısa süreli standart tedavi rejimleri</a:t>
            </a:r>
          </a:p>
          <a:p>
            <a:pPr marL="0" indent="0">
              <a:lnSpc>
                <a:spcPct val="150000"/>
              </a:lnSpc>
              <a:buNone/>
            </a:pPr>
            <a:r>
              <a:rPr lang="tr-TR" sz="2400" dirty="0"/>
              <a:t>2. İlaçlar doğrudan gözetimli tedavi (DGT) ile</a:t>
            </a:r>
          </a:p>
          <a:p>
            <a:pPr marL="0" indent="0">
              <a:lnSpc>
                <a:spcPct val="150000"/>
              </a:lnSpc>
              <a:buNone/>
            </a:pPr>
            <a:r>
              <a:rPr lang="tr-TR" sz="2400" dirty="0"/>
              <a:t>3. Yeterli süre</a:t>
            </a:r>
          </a:p>
        </p:txBody>
      </p:sp>
    </p:spTree>
    <p:extLst>
      <p:ext uri="{BB962C8B-B14F-4D97-AF65-F5344CB8AC3E}">
        <p14:creationId xmlns:p14="http://schemas.microsoft.com/office/powerpoint/2010/main" val="56974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TÜBERKÜLOZ HASTALIĞI TEDAVİSİ</a:t>
            </a:r>
          </a:p>
        </p:txBody>
      </p:sp>
      <p:sp>
        <p:nvSpPr>
          <p:cNvPr id="3" name="İçerik Yer Tutucusu 2"/>
          <p:cNvSpPr>
            <a:spLocks noGrp="1"/>
          </p:cNvSpPr>
          <p:nvPr>
            <p:ph idx="1"/>
          </p:nvPr>
        </p:nvSpPr>
        <p:spPr>
          <a:xfrm>
            <a:off x="838200" y="1825625"/>
            <a:ext cx="10515600" cy="4820104"/>
          </a:xfrm>
        </p:spPr>
        <p:txBody>
          <a:bodyPr>
            <a:normAutofit/>
          </a:bodyPr>
          <a:lstStyle/>
          <a:p>
            <a:pPr>
              <a:lnSpc>
                <a:spcPct val="150000"/>
              </a:lnSpc>
              <a:buFont typeface="Arial" panose="020B0604020202020204" pitchFamily="34" charset="0"/>
              <a:buChar char="•"/>
            </a:pPr>
            <a:r>
              <a:rPr lang="pt-BR" sz="2400" dirty="0"/>
              <a:t>R dirençli ise</a:t>
            </a:r>
            <a:r>
              <a:rPr lang="tr-TR" sz="2400" dirty="0"/>
              <a:t>,</a:t>
            </a:r>
          </a:p>
          <a:p>
            <a:pPr lvl="1">
              <a:lnSpc>
                <a:spcPct val="150000"/>
              </a:lnSpc>
            </a:pPr>
            <a:r>
              <a:rPr lang="tr-TR" dirty="0"/>
              <a:t>d</a:t>
            </a:r>
            <a:r>
              <a:rPr lang="pt-BR" dirty="0"/>
              <a:t>irençli TB tedavisi yapan</a:t>
            </a:r>
            <a:r>
              <a:rPr lang="tr-TR" dirty="0"/>
              <a:t> merkeze sevk edilir.</a:t>
            </a:r>
          </a:p>
          <a:p>
            <a:pPr>
              <a:lnSpc>
                <a:spcPct val="150000"/>
              </a:lnSpc>
              <a:buFont typeface="Arial" panose="020B0604020202020204" pitchFamily="34" charset="0"/>
              <a:buChar char="•"/>
            </a:pPr>
            <a:r>
              <a:rPr lang="tr-TR" sz="2400" dirty="0"/>
              <a:t>R direnci için moleküler test yapılamazsa, </a:t>
            </a:r>
          </a:p>
          <a:p>
            <a:pPr lvl="1">
              <a:lnSpc>
                <a:spcPct val="150000"/>
              </a:lnSpc>
            </a:pPr>
            <a:r>
              <a:rPr lang="tr-TR" dirty="0"/>
              <a:t>HRZES başlanır ve İDT sonucuna göre tedavi rejimi yeniden belirlenir.</a:t>
            </a:r>
            <a:endParaRPr lang="tr-TR" b="1" dirty="0"/>
          </a:p>
          <a:p>
            <a:pPr>
              <a:lnSpc>
                <a:spcPct val="150000"/>
              </a:lnSpc>
              <a:buFont typeface="Arial" panose="020B0604020202020204" pitchFamily="34" charset="0"/>
              <a:buChar char="•"/>
            </a:pPr>
            <a:r>
              <a:rPr lang="tr-TR" sz="2400" dirty="0"/>
              <a:t>Aralıklı (</a:t>
            </a:r>
            <a:r>
              <a:rPr lang="tr-TR" sz="2400" dirty="0" err="1"/>
              <a:t>intermitan</a:t>
            </a:r>
            <a:r>
              <a:rPr lang="tr-TR" sz="2400" dirty="0"/>
              <a:t>) tedavi, ülkemizde önerilmemektedir.</a:t>
            </a:r>
          </a:p>
          <a:p>
            <a:pPr>
              <a:lnSpc>
                <a:spcPct val="150000"/>
              </a:lnSpc>
              <a:buFont typeface="Arial" panose="020B0604020202020204" pitchFamily="34" charset="0"/>
              <a:buChar char="•"/>
            </a:pPr>
            <a:r>
              <a:rPr lang="tr-TR" sz="2400" dirty="0"/>
              <a:t>Tedavisi başarısız olan ya da düzelme göstermeyen hiçbir hastaya ilaç eklemesi yapılmaz.</a:t>
            </a:r>
          </a:p>
        </p:txBody>
      </p:sp>
    </p:spTree>
    <p:extLst>
      <p:ext uri="{BB962C8B-B14F-4D97-AF65-F5344CB8AC3E}">
        <p14:creationId xmlns:p14="http://schemas.microsoft.com/office/powerpoint/2010/main" val="3455746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9335" y="925050"/>
            <a:ext cx="10048126" cy="4715462"/>
          </a:xfrm>
        </p:spPr>
      </p:pic>
    </p:spTree>
    <p:extLst>
      <p:ext uri="{BB962C8B-B14F-4D97-AF65-F5344CB8AC3E}">
        <p14:creationId xmlns:p14="http://schemas.microsoft.com/office/powerpoint/2010/main" val="146535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6607" y="531079"/>
            <a:ext cx="7541231" cy="5792663"/>
          </a:xfrm>
        </p:spPr>
      </p:pic>
      <p:sp>
        <p:nvSpPr>
          <p:cNvPr id="2" name="Metin kutusu 1"/>
          <p:cNvSpPr txBox="1"/>
          <p:nvPr/>
        </p:nvSpPr>
        <p:spPr>
          <a:xfrm>
            <a:off x="9601200" y="2080727"/>
            <a:ext cx="770596" cy="461665"/>
          </a:xfrm>
          <a:prstGeom prst="rect">
            <a:avLst/>
          </a:prstGeom>
          <a:noFill/>
        </p:spPr>
        <p:txBody>
          <a:bodyPr wrap="none" rtlCol="0">
            <a:spAutoFit/>
          </a:bodyPr>
          <a:lstStyle/>
          <a:p>
            <a:r>
              <a:rPr lang="tr-TR" sz="2400" b="1" dirty="0" smtClean="0"/>
              <a:t>2 ay </a:t>
            </a:r>
            <a:endParaRPr lang="tr-TR" sz="2400" b="1" dirty="0"/>
          </a:p>
        </p:txBody>
      </p:sp>
      <p:sp>
        <p:nvSpPr>
          <p:cNvPr id="3" name="Metin kutusu 2"/>
          <p:cNvSpPr txBox="1"/>
          <p:nvPr/>
        </p:nvSpPr>
        <p:spPr>
          <a:xfrm>
            <a:off x="9601200" y="4973215"/>
            <a:ext cx="701667" cy="461665"/>
          </a:xfrm>
          <a:prstGeom prst="rect">
            <a:avLst/>
          </a:prstGeom>
          <a:noFill/>
        </p:spPr>
        <p:txBody>
          <a:bodyPr wrap="none" rtlCol="0">
            <a:spAutoFit/>
          </a:bodyPr>
          <a:lstStyle/>
          <a:p>
            <a:r>
              <a:rPr lang="tr-TR" sz="2400" b="1" dirty="0" smtClean="0"/>
              <a:t>4 ay</a:t>
            </a:r>
          </a:p>
        </p:txBody>
      </p:sp>
    </p:spTree>
    <p:extLst>
      <p:ext uri="{BB962C8B-B14F-4D97-AF65-F5344CB8AC3E}">
        <p14:creationId xmlns:p14="http://schemas.microsoft.com/office/powerpoint/2010/main" val="17649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20953372-F656-404A-A079-EB9D9C278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246" y="365125"/>
            <a:ext cx="9316750" cy="5811838"/>
          </a:xfrm>
          <a:prstGeom prst="rect">
            <a:avLst/>
          </a:prstGeom>
        </p:spPr>
      </p:pic>
    </p:spTree>
    <p:extLst>
      <p:ext uri="{BB962C8B-B14F-4D97-AF65-F5344CB8AC3E}">
        <p14:creationId xmlns:p14="http://schemas.microsoft.com/office/powerpoint/2010/main" val="4211140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ekran içeren bir resim&#10;&#10;Açıklama otomatik olarak oluşturuldu">
            <a:extLst>
              <a:ext uri="{FF2B5EF4-FFF2-40B4-BE49-F238E27FC236}">
                <a16:creationId xmlns="" xmlns:a16="http://schemas.microsoft.com/office/drawing/2014/main" id="{10FF60BB-44B8-4745-895E-0EB2DD5D9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4040"/>
            <a:ext cx="10515600" cy="3601686"/>
          </a:xfrm>
          <a:prstGeom prst="rect">
            <a:avLst/>
          </a:prstGeom>
        </p:spPr>
      </p:pic>
    </p:spTree>
    <p:extLst>
      <p:ext uri="{BB962C8B-B14F-4D97-AF65-F5344CB8AC3E}">
        <p14:creationId xmlns:p14="http://schemas.microsoft.com/office/powerpoint/2010/main" val="1676277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
            <a:br>
              <a:rPr lang="tr-TR" b="1" dirty="0"/>
            </a:br>
            <a:r>
              <a:rPr lang="tr-TR" b="1" dirty="0"/>
              <a:t>DOĞRUDAN GÖZETİMLİ TEDAVİ (DGT)</a:t>
            </a:r>
            <a:br>
              <a:rPr lang="tr-TR" b="1" dirty="0"/>
            </a:br>
            <a:endParaRPr lang="tr-TR" dirty="0"/>
          </a:p>
        </p:txBody>
      </p:sp>
      <p:sp>
        <p:nvSpPr>
          <p:cNvPr id="3" name="İçerik Yer Tutucusu 2"/>
          <p:cNvSpPr>
            <a:spLocks noGrp="1"/>
          </p:cNvSpPr>
          <p:nvPr>
            <p:ph idx="1"/>
          </p:nvPr>
        </p:nvSpPr>
        <p:spPr>
          <a:xfrm>
            <a:off x="838200" y="1825624"/>
            <a:ext cx="10515600" cy="4864735"/>
          </a:xfrm>
        </p:spPr>
        <p:txBody>
          <a:bodyPr>
            <a:normAutofit/>
          </a:bodyPr>
          <a:lstStyle/>
          <a:p>
            <a:pPr>
              <a:lnSpc>
                <a:spcPct val="150000"/>
              </a:lnSpc>
              <a:buFont typeface="Arial" panose="020B0604020202020204" pitchFamily="34" charset="0"/>
              <a:buChar char="•"/>
            </a:pPr>
            <a:r>
              <a:rPr lang="tr-TR" sz="2400" dirty="0"/>
              <a:t>TB hastasının tüm tedavi süresince ilaçlarının her dozunu denetlenen bir görevli ya da sorumlu kişinin gözetiminde içmesi ve bu durumun kaydedilmesi esasına dayanan bir tedavi şekli</a:t>
            </a:r>
          </a:p>
          <a:p>
            <a:pPr>
              <a:lnSpc>
                <a:spcPct val="150000"/>
              </a:lnSpc>
              <a:buFont typeface="Arial" panose="020B0604020202020204" pitchFamily="34" charset="0"/>
              <a:buChar char="•"/>
            </a:pPr>
            <a:r>
              <a:rPr lang="tr-TR" sz="2400" b="1" dirty="0"/>
              <a:t>DGT paketi: </a:t>
            </a:r>
            <a:r>
              <a:rPr lang="tr-TR" sz="2400" dirty="0"/>
              <a:t>Verem savaşı dispanserlerinde hastanın 1 aylık ilaçlarını içeren DGT paketi hazırlanır. Bir seferde içilecek ilaçlar bir poşete, bu </a:t>
            </a:r>
            <a:r>
              <a:rPr lang="da-DK" sz="2400" dirty="0"/>
              <a:t>poşetler de DGT paketi içine konulur. </a:t>
            </a:r>
            <a:r>
              <a:rPr lang="tr-TR" sz="2400" b="1" dirty="0"/>
              <a:t>Bu paket, DGT gözetmenine verilir.</a:t>
            </a:r>
            <a:endParaRPr lang="tr-TR" sz="2400" dirty="0"/>
          </a:p>
        </p:txBody>
      </p:sp>
    </p:spTree>
    <p:extLst>
      <p:ext uri="{BB962C8B-B14F-4D97-AF65-F5344CB8AC3E}">
        <p14:creationId xmlns:p14="http://schemas.microsoft.com/office/powerpoint/2010/main" val="559363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B40059D-3856-426F-8D2C-B032F932DDC9}"/>
              </a:ext>
            </a:extLst>
          </p:cNvPr>
          <p:cNvSpPr>
            <a:spLocks noGrp="1"/>
          </p:cNvSpPr>
          <p:nvPr>
            <p:ph type="title"/>
          </p:nvPr>
        </p:nvSpPr>
        <p:spPr/>
        <p:txBody>
          <a:bodyPr>
            <a:normAutofit fontScale="90000"/>
          </a:bodyPr>
          <a:lstStyle/>
          <a:p>
            <a:r>
              <a:rPr lang="tr-TR" b="1" dirty="0"/>
              <a:t/>
            </a:r>
            <a:br>
              <a:rPr lang="tr-TR" b="1" dirty="0"/>
            </a:br>
            <a:r>
              <a:rPr lang="tr-TR" b="1" dirty="0"/>
              <a:t>TEDAVİ UYUMU VE DOĞRUDAN GÖZETİMLİ TEDAVİ (DGT)</a:t>
            </a:r>
            <a:endParaRPr lang="tr-TR" dirty="0"/>
          </a:p>
        </p:txBody>
      </p:sp>
      <p:sp>
        <p:nvSpPr>
          <p:cNvPr id="3" name="İçerik Yer Tutucusu 2">
            <a:extLst>
              <a:ext uri="{FF2B5EF4-FFF2-40B4-BE49-F238E27FC236}">
                <a16:creationId xmlns="" xmlns:a16="http://schemas.microsoft.com/office/drawing/2014/main" id="{E819FCB5-5FE4-4DA7-B112-08F5C79264EE}"/>
              </a:ext>
            </a:extLst>
          </p:cNvPr>
          <p:cNvSpPr>
            <a:spLocks noGrp="1"/>
          </p:cNvSpPr>
          <p:nvPr>
            <p:ph idx="1"/>
          </p:nvPr>
        </p:nvSpPr>
        <p:spPr/>
        <p:txBody>
          <a:bodyPr/>
          <a:lstStyle/>
          <a:p>
            <a:endParaRPr lang="tr-TR" dirty="0"/>
          </a:p>
        </p:txBody>
      </p:sp>
      <p:pic>
        <p:nvPicPr>
          <p:cNvPr id="5" name="Resim 4" descr="yiyecek içeren bir resim&#10;&#10;Açıklama otomatik olarak oluşturuldu">
            <a:extLst>
              <a:ext uri="{FF2B5EF4-FFF2-40B4-BE49-F238E27FC236}">
                <a16:creationId xmlns="" xmlns:a16="http://schemas.microsoft.com/office/drawing/2014/main" id="{09781DF1-EB44-407C-9810-DE336465D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657" y="1845734"/>
            <a:ext cx="3576488" cy="3888531"/>
          </a:xfrm>
          <a:prstGeom prst="rect">
            <a:avLst/>
          </a:prstGeom>
        </p:spPr>
      </p:pic>
      <p:pic>
        <p:nvPicPr>
          <p:cNvPr id="9" name="Resim 8" descr="kutu içeren bir resim&#10;&#10;Açıklama otomatik olarak oluşturuldu">
            <a:extLst>
              <a:ext uri="{FF2B5EF4-FFF2-40B4-BE49-F238E27FC236}">
                <a16:creationId xmlns="" xmlns:a16="http://schemas.microsoft.com/office/drawing/2014/main" id="{8D125E8F-388B-4CEC-964A-F9C1952D4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982" y="1845734"/>
            <a:ext cx="4983861" cy="3879004"/>
          </a:xfrm>
          <a:prstGeom prst="rect">
            <a:avLst/>
          </a:prstGeom>
        </p:spPr>
      </p:pic>
    </p:spTree>
    <p:extLst>
      <p:ext uri="{BB962C8B-B14F-4D97-AF65-F5344CB8AC3E}">
        <p14:creationId xmlns:p14="http://schemas.microsoft.com/office/powerpoint/2010/main" val="1450779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549AE7D-BF78-458B-9CD6-701A33999C49}"/>
              </a:ext>
            </a:extLst>
          </p:cNvPr>
          <p:cNvSpPr>
            <a:spLocks noGrp="1"/>
          </p:cNvSpPr>
          <p:nvPr>
            <p:ph type="title"/>
          </p:nvPr>
        </p:nvSpPr>
        <p:spPr/>
        <p:txBody>
          <a:bodyPr>
            <a:normAutofit fontScale="90000"/>
          </a:bodyPr>
          <a:lstStyle/>
          <a:p>
            <a:r>
              <a:rPr lang="tr-TR" b="1" dirty="0"/>
              <a:t/>
            </a:r>
            <a:br>
              <a:rPr lang="tr-TR" b="1" dirty="0"/>
            </a:br>
            <a:r>
              <a:rPr lang="tr-TR" b="1" dirty="0"/>
              <a:t>TEDAVİDE KONTROL MUAYENELERİ</a:t>
            </a:r>
            <a:br>
              <a:rPr lang="tr-TR" b="1" dirty="0"/>
            </a:br>
            <a:endParaRPr lang="tr-TR" dirty="0"/>
          </a:p>
        </p:txBody>
      </p:sp>
      <p:sp>
        <p:nvSpPr>
          <p:cNvPr id="3" name="İçerik Yer Tutucusu 2">
            <a:extLst>
              <a:ext uri="{FF2B5EF4-FFF2-40B4-BE49-F238E27FC236}">
                <a16:creationId xmlns="" xmlns:a16="http://schemas.microsoft.com/office/drawing/2014/main" id="{B7E4B7ED-20BB-4E1C-A900-EA97BFFB9E33}"/>
              </a:ext>
            </a:extLst>
          </p:cNvPr>
          <p:cNvSpPr>
            <a:spLocks noGrp="1"/>
          </p:cNvSpPr>
          <p:nvPr>
            <p:ph idx="1"/>
          </p:nvPr>
        </p:nvSpPr>
        <p:spPr>
          <a:xfrm>
            <a:off x="838200" y="1825624"/>
            <a:ext cx="10515600" cy="5032375"/>
          </a:xfrm>
        </p:spPr>
        <p:txBody>
          <a:bodyPr>
            <a:normAutofit/>
          </a:bodyPr>
          <a:lstStyle/>
          <a:p>
            <a:pPr>
              <a:buFont typeface="Arial" panose="020B0604020202020204" pitchFamily="34" charset="0"/>
              <a:buChar char="•"/>
            </a:pPr>
            <a:r>
              <a:rPr lang="tr-TR" sz="2400" dirty="0"/>
              <a:t>Tedavileri süresince her ay kontrol </a:t>
            </a:r>
          </a:p>
          <a:p>
            <a:pPr lvl="1">
              <a:lnSpc>
                <a:spcPct val="150000"/>
              </a:lnSpc>
            </a:pPr>
            <a:r>
              <a:rPr lang="tr-TR" sz="2200" dirty="0"/>
              <a:t>Hastanın ilaçlarını düzenli içip içmediği / DGT formları kontrol</a:t>
            </a:r>
          </a:p>
          <a:p>
            <a:pPr lvl="1">
              <a:lnSpc>
                <a:spcPct val="150000"/>
              </a:lnSpc>
            </a:pPr>
            <a:r>
              <a:rPr lang="tr-TR" sz="2200" dirty="0"/>
              <a:t>Başlangıçtaki yakınmalarının ne kadar düzeldiği, yeni yakınmalarının olup olmadığı </a:t>
            </a:r>
          </a:p>
          <a:p>
            <a:pPr lvl="1">
              <a:lnSpc>
                <a:spcPct val="150000"/>
              </a:lnSpc>
            </a:pPr>
            <a:r>
              <a:rPr lang="tr-TR" sz="2200" dirty="0"/>
              <a:t>Kilosu (İlaç dozları gerekirse kilosuna göre yeniden düzenlenir)</a:t>
            </a:r>
          </a:p>
          <a:p>
            <a:pPr lvl="1">
              <a:lnSpc>
                <a:spcPct val="150000"/>
              </a:lnSpc>
            </a:pPr>
            <a:r>
              <a:rPr lang="tr-TR" sz="2200" dirty="0"/>
              <a:t>İlaç yan etkileri</a:t>
            </a:r>
          </a:p>
          <a:p>
            <a:pPr lvl="1">
              <a:lnSpc>
                <a:spcPct val="150000"/>
              </a:lnSpc>
            </a:pPr>
            <a:r>
              <a:rPr lang="tr-TR" sz="2200" dirty="0"/>
              <a:t>Ek hastalıklarının durumu</a:t>
            </a:r>
          </a:p>
          <a:p>
            <a:pPr lvl="1">
              <a:lnSpc>
                <a:spcPct val="150000"/>
              </a:lnSpc>
            </a:pPr>
            <a:r>
              <a:rPr lang="tr-TR" sz="2200" dirty="0"/>
              <a:t>Fizik muayene bulgularında bir değişiklik olup olmadığı.</a:t>
            </a:r>
          </a:p>
          <a:p>
            <a:pPr lvl="1">
              <a:lnSpc>
                <a:spcPct val="150000"/>
              </a:lnSpc>
            </a:pPr>
            <a:r>
              <a:rPr lang="tr-TR" sz="2200" dirty="0"/>
              <a:t>Olanak varsa akciğer filmi</a:t>
            </a:r>
          </a:p>
          <a:p>
            <a:pPr lvl="1"/>
            <a:endParaRPr lang="tr-TR" dirty="0"/>
          </a:p>
        </p:txBody>
      </p:sp>
    </p:spTree>
    <p:extLst>
      <p:ext uri="{BB962C8B-B14F-4D97-AF65-F5344CB8AC3E}">
        <p14:creationId xmlns:p14="http://schemas.microsoft.com/office/powerpoint/2010/main" val="2031623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 xmlns:a16="http://schemas.microsoft.com/office/drawing/2014/main" id="{88AE6201-F180-4DEF-8B8C-E5334A43A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6671" y="468630"/>
            <a:ext cx="10156372" cy="5834199"/>
          </a:xfrm>
        </p:spPr>
      </p:pic>
    </p:spTree>
    <p:extLst>
      <p:ext uri="{BB962C8B-B14F-4D97-AF65-F5344CB8AC3E}">
        <p14:creationId xmlns:p14="http://schemas.microsoft.com/office/powerpoint/2010/main" val="788229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033653D-19D2-43C4-B197-19D7D804285A}"/>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7D3D3263-9240-4B03-A1D4-D272D1BF3A06}"/>
              </a:ext>
            </a:extLst>
          </p:cNvPr>
          <p:cNvSpPr>
            <a:spLocks noGrp="1"/>
          </p:cNvSpPr>
          <p:nvPr>
            <p:ph idx="1"/>
          </p:nvPr>
        </p:nvSpPr>
        <p:spPr>
          <a:xfrm>
            <a:off x="1097280" y="1845733"/>
            <a:ext cx="10058400" cy="4244823"/>
          </a:xfrm>
        </p:spPr>
        <p:txBody>
          <a:bodyPr>
            <a:normAutofit/>
          </a:bodyPr>
          <a:lstStyle/>
          <a:p>
            <a:r>
              <a:rPr lang="tr-TR" sz="2400" b="1" dirty="0"/>
              <a:t>Bulaştırıcılığın sona ermesi:</a:t>
            </a:r>
          </a:p>
          <a:p>
            <a:pPr>
              <a:lnSpc>
                <a:spcPct val="150000"/>
              </a:lnSpc>
              <a:buFont typeface="Arial" panose="020B0604020202020204" pitchFamily="34" charset="0"/>
              <a:buChar char="•"/>
            </a:pPr>
            <a:r>
              <a:rPr lang="tr-TR" sz="2400" dirty="0"/>
              <a:t>Yayma negatifler için (i) ve (ii), </a:t>
            </a:r>
          </a:p>
          <a:p>
            <a:pPr>
              <a:lnSpc>
                <a:spcPct val="150000"/>
              </a:lnSpc>
              <a:buFont typeface="Arial" panose="020B0604020202020204" pitchFamily="34" charset="0"/>
              <a:buChar char="•"/>
            </a:pPr>
            <a:r>
              <a:rPr lang="tr-TR" sz="2400" dirty="0"/>
              <a:t>Yayma pozitifler için (i), (ii) ve (iii) maddelerinin birlikte gerçekleşmesi</a:t>
            </a:r>
          </a:p>
          <a:p>
            <a:pPr lvl="1">
              <a:lnSpc>
                <a:spcPct val="150000"/>
              </a:lnSpc>
            </a:pPr>
            <a:r>
              <a:rPr lang="tr-TR" sz="2200" dirty="0"/>
              <a:t>i. Etkili tedaviyi en az 3 hafta alması</a:t>
            </a:r>
          </a:p>
          <a:p>
            <a:pPr lvl="1">
              <a:lnSpc>
                <a:spcPct val="150000"/>
              </a:lnSpc>
            </a:pPr>
            <a:r>
              <a:rPr lang="tr-TR" sz="2200" dirty="0"/>
              <a:t>ii. Semptomlarda azalma olması</a:t>
            </a:r>
          </a:p>
          <a:p>
            <a:pPr lvl="1">
              <a:lnSpc>
                <a:spcPct val="150000"/>
              </a:lnSpc>
            </a:pPr>
            <a:r>
              <a:rPr lang="tr-TR" sz="2200" dirty="0"/>
              <a:t>iii. Yayma pozitifler için en az 8 saat ara ile ve en az biri sabah alınan 3 ayrı balgamın </a:t>
            </a:r>
            <a:r>
              <a:rPr lang="tr-TR" sz="2200" dirty="0" err="1"/>
              <a:t>peşpeşe</a:t>
            </a:r>
            <a:r>
              <a:rPr lang="tr-TR" sz="2200" dirty="0"/>
              <a:t> negatif olması zorunlu</a:t>
            </a:r>
          </a:p>
        </p:txBody>
      </p:sp>
    </p:spTree>
    <p:extLst>
      <p:ext uri="{BB962C8B-B14F-4D97-AF65-F5344CB8AC3E}">
        <p14:creationId xmlns:p14="http://schemas.microsoft.com/office/powerpoint/2010/main" val="2310631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4181833-6DF1-4740-A480-C8802443E5B4}"/>
              </a:ext>
            </a:extLst>
          </p:cNvPr>
          <p:cNvSpPr>
            <a:spLocks noGrp="1"/>
          </p:cNvSpPr>
          <p:nvPr>
            <p:ph type="title"/>
          </p:nvPr>
        </p:nvSpPr>
        <p:spPr/>
        <p:txBody>
          <a:bodyPr>
            <a:normAutofit fontScale="90000"/>
          </a:bodyPr>
          <a:lstStyle/>
          <a:p>
            <a:r>
              <a:rPr lang="tr-TR" b="1" dirty="0"/>
              <a:t/>
            </a:r>
            <a:br>
              <a:rPr lang="tr-TR" b="1"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4F12B405-126C-43CE-B670-AC39883EB1A1}"/>
              </a:ext>
            </a:extLst>
          </p:cNvPr>
          <p:cNvSpPr>
            <a:spLocks noGrp="1"/>
          </p:cNvSpPr>
          <p:nvPr>
            <p:ph idx="1"/>
          </p:nvPr>
        </p:nvSpPr>
        <p:spPr>
          <a:xfrm>
            <a:off x="838200" y="1825625"/>
            <a:ext cx="10515600" cy="4667250"/>
          </a:xfrm>
        </p:spPr>
        <p:txBody>
          <a:bodyPr>
            <a:normAutofit/>
          </a:bodyPr>
          <a:lstStyle/>
          <a:p>
            <a:pPr>
              <a:lnSpc>
                <a:spcPct val="150000"/>
              </a:lnSpc>
              <a:buFont typeface="Arial" panose="020B0604020202020204" pitchFamily="34" charset="0"/>
              <a:buChar char="•"/>
            </a:pPr>
            <a:r>
              <a:rPr lang="tr-TR" sz="2400" dirty="0"/>
              <a:t>En sık görülenler</a:t>
            </a:r>
          </a:p>
          <a:p>
            <a:pPr lvl="1">
              <a:lnSpc>
                <a:spcPct val="150000"/>
              </a:lnSpc>
            </a:pPr>
            <a:r>
              <a:rPr lang="tr-TR" sz="2200" dirty="0"/>
              <a:t>Bulantı-kusma şeklinde </a:t>
            </a:r>
            <a:r>
              <a:rPr lang="tr-TR" sz="2200" dirty="0" err="1"/>
              <a:t>gastrointestinal</a:t>
            </a:r>
            <a:r>
              <a:rPr lang="tr-TR" sz="2200" dirty="0"/>
              <a:t> ve deride görülen yan etkiler</a:t>
            </a:r>
          </a:p>
          <a:p>
            <a:pPr lvl="1">
              <a:lnSpc>
                <a:spcPct val="150000"/>
              </a:lnSpc>
            </a:pPr>
            <a:r>
              <a:rPr lang="tr-TR" sz="2200" dirty="0"/>
              <a:t>Daha az sıklıkla </a:t>
            </a:r>
            <a:r>
              <a:rPr lang="tr-TR" sz="2200" dirty="0" err="1"/>
              <a:t>vestibüler</a:t>
            </a:r>
            <a:r>
              <a:rPr lang="tr-TR" sz="2200" dirty="0"/>
              <a:t> etkiler ve hepatit</a:t>
            </a:r>
          </a:p>
          <a:p>
            <a:pPr>
              <a:lnSpc>
                <a:spcPct val="150000"/>
              </a:lnSpc>
              <a:buFont typeface="Arial" panose="020B0604020202020204" pitchFamily="34" charset="0"/>
              <a:buChar char="•"/>
            </a:pPr>
            <a:r>
              <a:rPr lang="tr-TR" sz="2400" dirty="0"/>
              <a:t>Yan etkiler genellikle tedavinin ilk üç ayında görülmektedir.</a:t>
            </a:r>
          </a:p>
        </p:txBody>
      </p:sp>
    </p:spTree>
    <p:extLst>
      <p:ext uri="{BB962C8B-B14F-4D97-AF65-F5344CB8AC3E}">
        <p14:creationId xmlns:p14="http://schemas.microsoft.com/office/powerpoint/2010/main" val="2403794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b="1" dirty="0"/>
              <a:t/>
            </a:r>
            <a:br>
              <a:rPr lang="tr-TR" b="1"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p:txBody>
          <a:bodyPr/>
          <a:lstStyle/>
          <a:p>
            <a:pPr>
              <a:lnSpc>
                <a:spcPct val="150000"/>
              </a:lnSpc>
            </a:pPr>
            <a:r>
              <a:rPr lang="tr-TR" sz="2400" b="1" dirty="0"/>
              <a:t>Minör Yan Etkiler:</a:t>
            </a:r>
          </a:p>
          <a:p>
            <a:pPr>
              <a:lnSpc>
                <a:spcPct val="150000"/>
              </a:lnSpc>
              <a:buFont typeface="Arial" panose="020B0604020202020204" pitchFamily="34" charset="0"/>
              <a:buChar char="•"/>
            </a:pPr>
            <a:r>
              <a:rPr lang="tr-TR" sz="2400" dirty="0" err="1"/>
              <a:t>Hepatotoksisite</a:t>
            </a:r>
            <a:r>
              <a:rPr lang="tr-TR" sz="2400" dirty="0"/>
              <a:t> dışı nedenlerle oluşan karın ağrısı, bulantı ya da iştahsızlık</a:t>
            </a:r>
          </a:p>
          <a:p>
            <a:pPr lvl="1">
              <a:lnSpc>
                <a:spcPct val="150000"/>
              </a:lnSpc>
            </a:pPr>
            <a:r>
              <a:rPr lang="tr-TR" sz="2200" dirty="0" err="1"/>
              <a:t>RİF’e</a:t>
            </a:r>
            <a:r>
              <a:rPr lang="tr-TR" sz="2200" dirty="0"/>
              <a:t> ya da diğer ilaçlar ile</a:t>
            </a:r>
            <a:endParaRPr lang="tr-TR" sz="2200" b="1" dirty="0"/>
          </a:p>
          <a:p>
            <a:endParaRPr lang="tr-TR" dirty="0"/>
          </a:p>
        </p:txBody>
      </p:sp>
    </p:spTree>
    <p:extLst>
      <p:ext uri="{BB962C8B-B14F-4D97-AF65-F5344CB8AC3E}">
        <p14:creationId xmlns:p14="http://schemas.microsoft.com/office/powerpoint/2010/main" val="2384124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p:txBody>
          <a:bodyPr/>
          <a:lstStyle/>
          <a:p>
            <a:pPr>
              <a:lnSpc>
                <a:spcPct val="150000"/>
              </a:lnSpc>
            </a:pPr>
            <a:r>
              <a:rPr lang="tr-TR" sz="2400" b="1" dirty="0"/>
              <a:t>Minör Yan Etkiler:</a:t>
            </a:r>
          </a:p>
          <a:p>
            <a:pPr>
              <a:lnSpc>
                <a:spcPct val="150000"/>
              </a:lnSpc>
              <a:buFont typeface="Arial" panose="020B0604020202020204" pitchFamily="34" charset="0"/>
              <a:buChar char="•"/>
            </a:pPr>
            <a:r>
              <a:rPr lang="tr-TR" sz="2400" b="1" dirty="0"/>
              <a:t>Deri reaksiyonları: </a:t>
            </a:r>
            <a:r>
              <a:rPr lang="tr-TR" sz="2400" dirty="0"/>
              <a:t>Tüm TB ilaçları deri reaksiyonlarına neden olabilir. </a:t>
            </a:r>
          </a:p>
          <a:p>
            <a:pPr lvl="1">
              <a:lnSpc>
                <a:spcPct val="150000"/>
              </a:lnSpc>
            </a:pPr>
            <a:r>
              <a:rPr lang="tr-TR" sz="2200" dirty="0"/>
              <a:t>İNH ve </a:t>
            </a:r>
            <a:r>
              <a:rPr lang="tr-TR" sz="2200" dirty="0" err="1"/>
              <a:t>RİF’e</a:t>
            </a:r>
            <a:r>
              <a:rPr lang="tr-TR" sz="2200" dirty="0"/>
              <a:t> bağlı </a:t>
            </a:r>
            <a:r>
              <a:rPr lang="tr-TR" sz="2200" dirty="0" err="1"/>
              <a:t>eksfoliyatif</a:t>
            </a:r>
            <a:r>
              <a:rPr lang="tr-TR" sz="2200" dirty="0"/>
              <a:t> dermatit dışında kalan deri reaksiyonları genellikle </a:t>
            </a:r>
            <a:r>
              <a:rPr lang="tr-TR" sz="2200" dirty="0" err="1"/>
              <a:t>antihistaminiklerle</a:t>
            </a:r>
            <a:r>
              <a:rPr lang="tr-TR" sz="2200" dirty="0"/>
              <a:t> geçebilir. </a:t>
            </a:r>
          </a:p>
          <a:p>
            <a:pPr lvl="1">
              <a:lnSpc>
                <a:spcPct val="150000"/>
              </a:lnSpc>
            </a:pPr>
            <a:r>
              <a:rPr lang="tr-TR" sz="2200" dirty="0" err="1"/>
              <a:t>Peteşiyal</a:t>
            </a:r>
            <a:r>
              <a:rPr lang="tr-TR" sz="2200" dirty="0"/>
              <a:t> döküntü varlığında </a:t>
            </a:r>
            <a:r>
              <a:rPr lang="tr-TR" sz="2200" dirty="0" err="1"/>
              <a:t>RİF’e</a:t>
            </a:r>
            <a:r>
              <a:rPr lang="tr-TR" sz="2200" dirty="0"/>
              <a:t> bağlı </a:t>
            </a:r>
            <a:r>
              <a:rPr lang="tr-TR" sz="2200" dirty="0" err="1"/>
              <a:t>trombositopeni</a:t>
            </a:r>
            <a:r>
              <a:rPr lang="tr-TR" sz="2200" dirty="0"/>
              <a:t> olasılığı akılda tutulmalı ve </a:t>
            </a:r>
            <a:r>
              <a:rPr lang="tr-TR" sz="2200" dirty="0" err="1"/>
              <a:t>trombosit</a:t>
            </a:r>
            <a:r>
              <a:rPr lang="tr-TR" sz="2200" dirty="0"/>
              <a:t> sayısı bakılmalı</a:t>
            </a:r>
            <a:endParaRPr lang="tr-TR" sz="2200" b="1" dirty="0"/>
          </a:p>
          <a:p>
            <a:endParaRPr lang="tr-TR" dirty="0"/>
          </a:p>
        </p:txBody>
      </p:sp>
    </p:spTree>
    <p:extLst>
      <p:ext uri="{BB962C8B-B14F-4D97-AF65-F5344CB8AC3E}">
        <p14:creationId xmlns:p14="http://schemas.microsoft.com/office/powerpoint/2010/main" val="4115002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95215"/>
          </a:xfrm>
        </p:spPr>
        <p:txBody>
          <a:bodyPr>
            <a:normAutofit/>
          </a:bodyPr>
          <a:lstStyle/>
          <a:p>
            <a:pPr>
              <a:lnSpc>
                <a:spcPct val="150000"/>
              </a:lnSpc>
            </a:pPr>
            <a:r>
              <a:rPr lang="tr-TR" sz="2400" b="1" dirty="0"/>
              <a:t>Minör Yan Etkiler:</a:t>
            </a:r>
          </a:p>
          <a:p>
            <a:pPr>
              <a:lnSpc>
                <a:spcPct val="150000"/>
              </a:lnSpc>
              <a:buFont typeface="Arial" panose="020B0604020202020204" pitchFamily="34" charset="0"/>
              <a:buChar char="•"/>
            </a:pPr>
            <a:r>
              <a:rPr lang="tr-TR" sz="2400" b="1" dirty="0" err="1"/>
              <a:t>Periferik</a:t>
            </a:r>
            <a:r>
              <a:rPr lang="tr-TR" sz="2400" b="1" dirty="0"/>
              <a:t> </a:t>
            </a:r>
            <a:r>
              <a:rPr lang="tr-TR" sz="2400" b="1" dirty="0" err="1"/>
              <a:t>nöropati</a:t>
            </a:r>
            <a:r>
              <a:rPr lang="tr-TR" sz="2400" b="1" dirty="0"/>
              <a:t>: </a:t>
            </a:r>
            <a:r>
              <a:rPr lang="tr-TR" sz="2400" dirty="0" err="1"/>
              <a:t>İNH’a</a:t>
            </a:r>
            <a:r>
              <a:rPr lang="tr-TR" sz="2400" dirty="0"/>
              <a:t> bağlı / günde 10-50 mg B6 vitamininin (</a:t>
            </a:r>
            <a:r>
              <a:rPr lang="tr-TR" sz="2400" dirty="0" err="1"/>
              <a:t>piridoksin</a:t>
            </a:r>
            <a:r>
              <a:rPr lang="tr-TR" sz="2400" dirty="0"/>
              <a:t>) tedaviye eklenmesi ile önlenir. </a:t>
            </a:r>
          </a:p>
          <a:p>
            <a:pPr>
              <a:lnSpc>
                <a:spcPct val="150000"/>
              </a:lnSpc>
              <a:buFont typeface="Arial" panose="020B0604020202020204" pitchFamily="34" charset="0"/>
              <a:buChar char="•"/>
            </a:pPr>
            <a:r>
              <a:rPr lang="tr-TR" sz="2400" dirty="0"/>
              <a:t>İNH ile birlikte rutin olarak B6 vitamininin kullanılması</a:t>
            </a:r>
          </a:p>
          <a:p>
            <a:pPr lvl="1"/>
            <a:r>
              <a:rPr lang="tr-TR" sz="2200" dirty="0"/>
              <a:t>Diyabet olanlarda</a:t>
            </a:r>
          </a:p>
          <a:p>
            <a:pPr lvl="1"/>
            <a:r>
              <a:rPr lang="tr-TR" sz="2200" dirty="0"/>
              <a:t>Gebe</a:t>
            </a:r>
          </a:p>
          <a:p>
            <a:pPr lvl="1"/>
            <a:r>
              <a:rPr lang="tr-TR" sz="2200" dirty="0" err="1"/>
              <a:t>Malabsorbsiyonu</a:t>
            </a:r>
            <a:r>
              <a:rPr lang="tr-TR" sz="2200" dirty="0"/>
              <a:t> olan</a:t>
            </a:r>
          </a:p>
          <a:p>
            <a:pPr lvl="1"/>
            <a:r>
              <a:rPr lang="tr-TR" sz="2200" dirty="0"/>
              <a:t>Kronik böbrek yetmezliği olan </a:t>
            </a:r>
          </a:p>
          <a:p>
            <a:pPr lvl="1"/>
            <a:r>
              <a:rPr lang="tr-TR" sz="2200" dirty="0"/>
              <a:t>yetersiz beslenen hastalarda</a:t>
            </a:r>
          </a:p>
        </p:txBody>
      </p:sp>
    </p:spTree>
    <p:extLst>
      <p:ext uri="{BB962C8B-B14F-4D97-AF65-F5344CB8AC3E}">
        <p14:creationId xmlns:p14="http://schemas.microsoft.com/office/powerpoint/2010/main" val="243066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 xmlns:a16="http://schemas.microsoft.com/office/drawing/2014/main" id="{B47BC3DA-2A47-46C6-81AB-3FBFD2C2A5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6908" y="365126"/>
            <a:ext cx="9381507" cy="5811838"/>
          </a:xfrm>
        </p:spPr>
      </p:pic>
    </p:spTree>
    <p:extLst>
      <p:ext uri="{BB962C8B-B14F-4D97-AF65-F5344CB8AC3E}">
        <p14:creationId xmlns:p14="http://schemas.microsoft.com/office/powerpoint/2010/main" val="592687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b="1" dirty="0"/>
              <a:t/>
            </a:r>
            <a:br>
              <a:rPr lang="tr-TR" b="1"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95215"/>
          </a:xfrm>
        </p:spPr>
        <p:txBody>
          <a:bodyPr>
            <a:normAutofit/>
          </a:bodyPr>
          <a:lstStyle/>
          <a:p>
            <a:pPr marL="0" indent="0">
              <a:lnSpc>
                <a:spcPct val="150000"/>
              </a:lnSpc>
              <a:buNone/>
            </a:pPr>
            <a:r>
              <a:rPr lang="tr-TR" sz="2400" b="1" dirty="0"/>
              <a:t> Minör Yan Etkiler:</a:t>
            </a:r>
          </a:p>
          <a:p>
            <a:pPr>
              <a:lnSpc>
                <a:spcPct val="150000"/>
              </a:lnSpc>
              <a:buFont typeface="Arial" panose="020B0604020202020204" pitchFamily="34" charset="0"/>
              <a:buChar char="•"/>
            </a:pPr>
            <a:r>
              <a:rPr lang="tr-TR" sz="2400" b="1" dirty="0"/>
              <a:t>Kanda ürik asit düzeyi yükselmesi: </a:t>
            </a:r>
            <a:r>
              <a:rPr lang="tr-TR" sz="2400" dirty="0" err="1"/>
              <a:t>Pirazinamide</a:t>
            </a:r>
            <a:r>
              <a:rPr lang="tr-TR" sz="2400" dirty="0"/>
              <a:t> bağlı </a:t>
            </a:r>
          </a:p>
          <a:p>
            <a:pPr lvl="1">
              <a:lnSpc>
                <a:spcPct val="150000"/>
              </a:lnSpc>
              <a:buFont typeface="Courier New" panose="02070309020205020404" pitchFamily="49" charset="0"/>
              <a:buChar char="o"/>
            </a:pPr>
            <a:r>
              <a:rPr lang="tr-TR" sz="2200" dirty="0" err="1"/>
              <a:t>Asemptomatik</a:t>
            </a:r>
            <a:r>
              <a:rPr lang="tr-TR" sz="2200" dirty="0"/>
              <a:t> </a:t>
            </a:r>
            <a:r>
              <a:rPr lang="tr-TR" sz="2200" dirty="0" err="1"/>
              <a:t>hiperürisemide</a:t>
            </a:r>
            <a:r>
              <a:rPr lang="tr-TR" sz="2200" dirty="0"/>
              <a:t> </a:t>
            </a:r>
            <a:r>
              <a:rPr lang="tr-TR" sz="2200" dirty="0" err="1"/>
              <a:t>allopürinol</a:t>
            </a:r>
            <a:r>
              <a:rPr lang="tr-TR" sz="2200" dirty="0"/>
              <a:t> verilmesi gerekmez. </a:t>
            </a:r>
          </a:p>
          <a:p>
            <a:pPr lvl="1">
              <a:lnSpc>
                <a:spcPct val="150000"/>
              </a:lnSpc>
              <a:buFont typeface="Courier New" panose="02070309020205020404" pitchFamily="49" charset="0"/>
              <a:buChar char="o"/>
            </a:pPr>
            <a:r>
              <a:rPr lang="tr-TR" sz="2200" dirty="0"/>
              <a:t>Nadiren </a:t>
            </a:r>
            <a:r>
              <a:rPr lang="tr-TR" sz="2200" dirty="0" err="1"/>
              <a:t>allopürinol</a:t>
            </a:r>
            <a:r>
              <a:rPr lang="tr-TR" sz="2200" dirty="0"/>
              <a:t> tedavisi gereken gut tablosu görülür.</a:t>
            </a:r>
          </a:p>
          <a:p>
            <a:pPr>
              <a:lnSpc>
                <a:spcPct val="150000"/>
              </a:lnSpc>
            </a:pPr>
            <a:endParaRPr lang="tr-TR" dirty="0"/>
          </a:p>
        </p:txBody>
      </p:sp>
    </p:spTree>
    <p:extLst>
      <p:ext uri="{BB962C8B-B14F-4D97-AF65-F5344CB8AC3E}">
        <p14:creationId xmlns:p14="http://schemas.microsoft.com/office/powerpoint/2010/main" val="2281697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737360"/>
            <a:ext cx="10515600" cy="4895215"/>
          </a:xfrm>
        </p:spPr>
        <p:txBody>
          <a:bodyPr>
            <a:normAutofit/>
          </a:bodyPr>
          <a:lstStyle/>
          <a:p>
            <a:pPr>
              <a:lnSpc>
                <a:spcPct val="150000"/>
              </a:lnSpc>
            </a:pPr>
            <a:r>
              <a:rPr lang="tr-TR" sz="2400" b="1" dirty="0"/>
              <a:t>Minör Yan Etkiler:</a:t>
            </a:r>
          </a:p>
          <a:p>
            <a:pPr>
              <a:lnSpc>
                <a:spcPct val="150000"/>
              </a:lnSpc>
              <a:buFont typeface="Arial" panose="020B0604020202020204" pitchFamily="34" charset="0"/>
              <a:buChar char="•"/>
            </a:pPr>
            <a:r>
              <a:rPr lang="tr-TR" sz="2400" b="1" dirty="0"/>
              <a:t> </a:t>
            </a:r>
            <a:r>
              <a:rPr lang="tr-TR" sz="2400" b="1" dirty="0" err="1"/>
              <a:t>RİF’e</a:t>
            </a:r>
            <a:r>
              <a:rPr lang="tr-TR" sz="2400" b="1" dirty="0"/>
              <a:t> bağlı grip-benzeri tablo, </a:t>
            </a:r>
            <a:r>
              <a:rPr lang="tr-TR" sz="2400" dirty="0"/>
              <a:t>genellikle </a:t>
            </a:r>
            <a:r>
              <a:rPr lang="tr-TR" sz="2400" dirty="0" err="1"/>
              <a:t>intermittan</a:t>
            </a:r>
            <a:r>
              <a:rPr lang="tr-TR" sz="2400" dirty="0"/>
              <a:t> tedavi</a:t>
            </a:r>
          </a:p>
          <a:p>
            <a:pPr>
              <a:lnSpc>
                <a:spcPct val="150000"/>
              </a:lnSpc>
              <a:buFont typeface="Arial" panose="020B0604020202020204" pitchFamily="34" charset="0"/>
              <a:buChar char="•"/>
            </a:pPr>
            <a:r>
              <a:rPr lang="tr-TR" sz="2400" b="1" dirty="0"/>
              <a:t>Vücut sıvılarının kırmızı/turuncu olması</a:t>
            </a:r>
            <a:r>
              <a:rPr lang="tr-TR" sz="2400" dirty="0"/>
              <a:t>: </a:t>
            </a:r>
            <a:r>
              <a:rPr lang="tr-TR" sz="2400" dirty="0" err="1"/>
              <a:t>RİF’e</a:t>
            </a:r>
            <a:r>
              <a:rPr lang="tr-TR" sz="2400" dirty="0"/>
              <a:t> bağlıdır</a:t>
            </a:r>
          </a:p>
          <a:p>
            <a:pPr>
              <a:lnSpc>
                <a:spcPct val="150000"/>
              </a:lnSpc>
              <a:buFont typeface="Arial" panose="020B0604020202020204" pitchFamily="34" charset="0"/>
              <a:buChar char="•"/>
            </a:pPr>
            <a:r>
              <a:rPr lang="tr-TR" sz="2400" b="1" dirty="0" err="1"/>
              <a:t>Artralji</a:t>
            </a:r>
            <a:r>
              <a:rPr lang="tr-TR" sz="2400" b="1" dirty="0"/>
              <a:t>: </a:t>
            </a:r>
            <a:r>
              <a:rPr lang="tr-TR" sz="2400" dirty="0" err="1"/>
              <a:t>Pirazinamide</a:t>
            </a:r>
            <a:r>
              <a:rPr lang="tr-TR" sz="2400" dirty="0"/>
              <a:t> bağlı </a:t>
            </a:r>
          </a:p>
          <a:p>
            <a:pPr lvl="1">
              <a:lnSpc>
                <a:spcPct val="150000"/>
              </a:lnSpc>
            </a:pPr>
            <a:r>
              <a:rPr lang="tr-TR" sz="2200" dirty="0"/>
              <a:t>Genellikle hafiftir ve kendi kendine geçer. </a:t>
            </a:r>
            <a:r>
              <a:rPr lang="tr-TR" sz="2200" dirty="0" err="1"/>
              <a:t>Semptomatik</a:t>
            </a:r>
            <a:r>
              <a:rPr lang="tr-TR" sz="2200" dirty="0"/>
              <a:t> tedaviye (aspirin ve diğer </a:t>
            </a:r>
            <a:r>
              <a:rPr lang="tr-TR" sz="2200" dirty="0" err="1"/>
              <a:t>nonsteroid</a:t>
            </a:r>
            <a:r>
              <a:rPr lang="tr-TR" sz="2200" dirty="0"/>
              <a:t> </a:t>
            </a:r>
            <a:r>
              <a:rPr lang="tr-TR" sz="2200" dirty="0" err="1"/>
              <a:t>antienflamatuvarlar</a:t>
            </a:r>
            <a:r>
              <a:rPr lang="tr-TR" sz="2200" dirty="0"/>
              <a:t>) iyi yanıt verir.</a:t>
            </a:r>
          </a:p>
          <a:p>
            <a:pPr>
              <a:lnSpc>
                <a:spcPct val="150000"/>
              </a:lnSpc>
              <a:buFont typeface="Arial" panose="020B0604020202020204" pitchFamily="34" charset="0"/>
              <a:buChar char="•"/>
            </a:pPr>
            <a:r>
              <a:rPr lang="tr-TR" sz="2400" b="1" dirty="0" err="1"/>
              <a:t>Peroral</a:t>
            </a:r>
            <a:r>
              <a:rPr lang="tr-TR" sz="2400" b="1" dirty="0"/>
              <a:t> (ağız çevresi) uyuşukluk: </a:t>
            </a:r>
            <a:r>
              <a:rPr lang="tr-TR" sz="2400" dirty="0"/>
              <a:t>Streptomisine bağlı</a:t>
            </a:r>
          </a:p>
          <a:p>
            <a:endParaRPr lang="tr-TR" dirty="0"/>
          </a:p>
        </p:txBody>
      </p:sp>
    </p:spTree>
    <p:extLst>
      <p:ext uri="{BB962C8B-B14F-4D97-AF65-F5344CB8AC3E}">
        <p14:creationId xmlns:p14="http://schemas.microsoft.com/office/powerpoint/2010/main" val="38102212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95215"/>
          </a:xfrm>
        </p:spPr>
        <p:txBody>
          <a:bodyPr>
            <a:normAutofit/>
          </a:bodyPr>
          <a:lstStyle/>
          <a:p>
            <a:r>
              <a:rPr lang="tr-TR" sz="2400" b="1" dirty="0"/>
              <a:t>Majör Yan Etkiler:</a:t>
            </a:r>
          </a:p>
          <a:p>
            <a:pPr>
              <a:buFont typeface="Arial" panose="020B0604020202020204" pitchFamily="34" charset="0"/>
              <a:buChar char="•"/>
            </a:pPr>
            <a:r>
              <a:rPr lang="tr-TR" sz="2400" b="1" dirty="0" err="1"/>
              <a:t>Hipersensitivite</a:t>
            </a:r>
            <a:r>
              <a:rPr lang="tr-TR" sz="2400" b="1" dirty="0"/>
              <a:t> (aşırı duyarlılık) reaksiyonları</a:t>
            </a:r>
            <a:r>
              <a:rPr lang="tr-TR" sz="2400" dirty="0"/>
              <a:t>: Yerel ya da yaygın (sistemik) </a:t>
            </a:r>
          </a:p>
          <a:p>
            <a:pPr lvl="1"/>
            <a:r>
              <a:rPr lang="tr-TR" sz="2200" dirty="0"/>
              <a:t>En sık streptomisin, para-amino salisilik asit ve </a:t>
            </a:r>
            <a:r>
              <a:rPr lang="tr-TR" sz="2200" dirty="0" err="1"/>
              <a:t>thiasetazon</a:t>
            </a:r>
            <a:r>
              <a:rPr lang="tr-TR" sz="2200" dirty="0"/>
              <a:t> ile </a:t>
            </a:r>
          </a:p>
          <a:p>
            <a:pPr lvl="1"/>
            <a:r>
              <a:rPr lang="tr-TR" sz="2200" dirty="0"/>
              <a:t>En sık görülen klinik bulguları deri döküntüsü ve ateş</a:t>
            </a:r>
          </a:p>
          <a:p>
            <a:pPr lvl="1"/>
            <a:r>
              <a:rPr lang="tr-TR" sz="2200" dirty="0"/>
              <a:t>Döküntü genellikle </a:t>
            </a:r>
            <a:r>
              <a:rPr lang="tr-TR" sz="2200" dirty="0" err="1"/>
              <a:t>eritematöz</a:t>
            </a:r>
            <a:r>
              <a:rPr lang="tr-TR" sz="2200" dirty="0"/>
              <a:t> ve kaşıntılıdır, </a:t>
            </a:r>
            <a:r>
              <a:rPr lang="tr-TR" sz="2200" dirty="0" err="1"/>
              <a:t>maküler</a:t>
            </a:r>
            <a:r>
              <a:rPr lang="tr-TR" sz="2200" dirty="0"/>
              <a:t> ya da </a:t>
            </a:r>
            <a:r>
              <a:rPr lang="tr-TR" sz="2200" dirty="0" err="1"/>
              <a:t>papüler</a:t>
            </a:r>
            <a:endParaRPr lang="tr-TR" sz="2200" dirty="0"/>
          </a:p>
          <a:p>
            <a:pPr lvl="1"/>
            <a:r>
              <a:rPr lang="tr-TR" sz="2200" dirty="0" err="1"/>
              <a:t>Ekstremiteler</a:t>
            </a:r>
            <a:r>
              <a:rPr lang="tr-TR" sz="2200" dirty="0"/>
              <a:t>&gt;&gt;gövde </a:t>
            </a:r>
          </a:p>
          <a:p>
            <a:pPr lvl="1">
              <a:buFont typeface="Arial" panose="020B0604020202020204" pitchFamily="34" charset="0"/>
              <a:buChar char="•"/>
            </a:pPr>
            <a:r>
              <a:rPr lang="tr-TR" sz="2200" dirty="0"/>
              <a:t>Yaygın (</a:t>
            </a:r>
            <a:r>
              <a:rPr lang="tr-TR" sz="2200" dirty="0" err="1"/>
              <a:t>jeneralize</a:t>
            </a:r>
            <a:r>
              <a:rPr lang="tr-TR" sz="2200" dirty="0"/>
              <a:t>) reaksiyonlarda</a:t>
            </a:r>
          </a:p>
          <a:p>
            <a:pPr lvl="1"/>
            <a:r>
              <a:rPr lang="tr-TR" sz="2200" dirty="0" err="1"/>
              <a:t>periorbital</a:t>
            </a:r>
            <a:r>
              <a:rPr lang="tr-TR" sz="2200" dirty="0"/>
              <a:t> şişlik, </a:t>
            </a:r>
            <a:r>
              <a:rPr lang="tr-TR" sz="2200" dirty="0" err="1"/>
              <a:t>konjunktivit</a:t>
            </a:r>
            <a:r>
              <a:rPr lang="tr-TR" sz="2200" dirty="0"/>
              <a:t>, </a:t>
            </a:r>
          </a:p>
          <a:p>
            <a:pPr lvl="1"/>
            <a:r>
              <a:rPr lang="tr-TR" sz="2200" dirty="0"/>
              <a:t>titreme, halsizlik, kusma, </a:t>
            </a:r>
          </a:p>
          <a:p>
            <a:pPr lvl="1"/>
            <a:r>
              <a:rPr lang="tr-TR" sz="2200" dirty="0"/>
              <a:t>eklemlerde ağrı, </a:t>
            </a:r>
            <a:r>
              <a:rPr lang="tr-TR" sz="2200" dirty="0" err="1"/>
              <a:t>başağrısı</a:t>
            </a:r>
            <a:r>
              <a:rPr lang="tr-TR" sz="2200" dirty="0"/>
              <a:t>, </a:t>
            </a:r>
          </a:p>
          <a:p>
            <a:pPr lvl="1"/>
            <a:r>
              <a:rPr lang="tr-TR" sz="2200" dirty="0"/>
              <a:t>yaygın </a:t>
            </a:r>
            <a:r>
              <a:rPr lang="tr-TR" sz="2200" dirty="0" err="1"/>
              <a:t>lenfadenopati</a:t>
            </a:r>
            <a:r>
              <a:rPr lang="tr-TR" sz="2200" dirty="0"/>
              <a:t>, </a:t>
            </a:r>
            <a:r>
              <a:rPr lang="tr-TR" sz="2200" dirty="0" err="1"/>
              <a:t>albüminüri</a:t>
            </a:r>
            <a:endParaRPr lang="tr-TR" sz="2200" dirty="0"/>
          </a:p>
        </p:txBody>
      </p:sp>
    </p:spTree>
    <p:extLst>
      <p:ext uri="{BB962C8B-B14F-4D97-AF65-F5344CB8AC3E}">
        <p14:creationId xmlns:p14="http://schemas.microsoft.com/office/powerpoint/2010/main" val="21701676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54529" y="1825624"/>
            <a:ext cx="10515600" cy="4895215"/>
          </a:xfrm>
        </p:spPr>
        <p:txBody>
          <a:bodyPr>
            <a:normAutofit/>
          </a:bodyPr>
          <a:lstStyle/>
          <a:p>
            <a:r>
              <a:rPr lang="tr-TR" sz="2400" b="1" dirty="0"/>
              <a:t>Majör Yan Etkiler:</a:t>
            </a:r>
          </a:p>
          <a:p>
            <a:pPr>
              <a:lnSpc>
                <a:spcPct val="150000"/>
              </a:lnSpc>
              <a:buFont typeface="Arial" panose="020B0604020202020204" pitchFamily="34" charset="0"/>
              <a:buChar char="•"/>
            </a:pPr>
            <a:r>
              <a:rPr lang="tr-TR" sz="2400" b="1" dirty="0" err="1"/>
              <a:t>Hipersensitivite</a:t>
            </a:r>
            <a:r>
              <a:rPr lang="tr-TR" sz="2400" b="1" dirty="0"/>
              <a:t> (aşırı duyarlılık) reaksiyonları</a:t>
            </a:r>
          </a:p>
          <a:p>
            <a:pPr>
              <a:lnSpc>
                <a:spcPct val="150000"/>
              </a:lnSpc>
              <a:buFont typeface="Arial" panose="020B0604020202020204" pitchFamily="34" charset="0"/>
              <a:buChar char="•"/>
            </a:pPr>
            <a:r>
              <a:rPr lang="tr-TR" sz="2400" i="1" dirty="0" err="1"/>
              <a:t>Hipersensitivite</a:t>
            </a:r>
            <a:r>
              <a:rPr lang="tr-TR" sz="2400" i="1" dirty="0"/>
              <a:t> reaksiyonu görülünce yapılması gerekenler</a:t>
            </a:r>
          </a:p>
          <a:p>
            <a:pPr lvl="1">
              <a:lnSpc>
                <a:spcPct val="150000"/>
              </a:lnSpc>
            </a:pPr>
            <a:r>
              <a:rPr lang="tr-TR" sz="2200" dirty="0"/>
              <a:t>Bütün ilaçlar kesilir</a:t>
            </a:r>
          </a:p>
          <a:p>
            <a:pPr lvl="1">
              <a:lnSpc>
                <a:spcPct val="150000"/>
              </a:lnSpc>
            </a:pPr>
            <a:r>
              <a:rPr lang="tr-TR" sz="2200" dirty="0"/>
              <a:t>Hastaneye sevk</a:t>
            </a:r>
          </a:p>
          <a:p>
            <a:pPr lvl="1">
              <a:lnSpc>
                <a:spcPct val="150000"/>
              </a:lnSpc>
            </a:pPr>
            <a:r>
              <a:rPr lang="tr-TR" sz="2200" dirty="0"/>
              <a:t>Sorumlu ilaç/ilaçlar deri testleri ile ya da ilaç denemeleri ile</a:t>
            </a:r>
          </a:p>
          <a:p>
            <a:pPr lvl="1">
              <a:lnSpc>
                <a:spcPct val="150000"/>
              </a:lnSpc>
            </a:pPr>
            <a:r>
              <a:rPr lang="tr-TR" sz="2200" dirty="0"/>
              <a:t>Alerjik olmayan yeni bir tedavi</a:t>
            </a:r>
          </a:p>
        </p:txBody>
      </p:sp>
    </p:spTree>
    <p:extLst>
      <p:ext uri="{BB962C8B-B14F-4D97-AF65-F5344CB8AC3E}">
        <p14:creationId xmlns:p14="http://schemas.microsoft.com/office/powerpoint/2010/main" val="41058587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95215"/>
          </a:xfrm>
        </p:spPr>
        <p:txBody>
          <a:bodyPr>
            <a:normAutofit/>
          </a:bodyPr>
          <a:lstStyle/>
          <a:p>
            <a:r>
              <a:rPr lang="tr-TR" sz="2400" b="1" dirty="0"/>
              <a:t>Majör Yan Etkiler:</a:t>
            </a:r>
          </a:p>
          <a:p>
            <a:pPr>
              <a:lnSpc>
                <a:spcPct val="150000"/>
              </a:lnSpc>
              <a:buFont typeface="Arial" panose="020B0604020202020204" pitchFamily="34" charset="0"/>
              <a:buChar char="•"/>
            </a:pPr>
            <a:r>
              <a:rPr lang="tr-TR" sz="2400" b="1" dirty="0"/>
              <a:t>Görme bozukluğu: </a:t>
            </a:r>
            <a:r>
              <a:rPr lang="tr-TR" sz="2400" dirty="0" err="1"/>
              <a:t>Etambutole</a:t>
            </a:r>
            <a:r>
              <a:rPr lang="tr-TR" sz="2400" dirty="0"/>
              <a:t> bağlı</a:t>
            </a:r>
          </a:p>
          <a:p>
            <a:pPr lvl="1">
              <a:lnSpc>
                <a:spcPct val="150000"/>
              </a:lnSpc>
            </a:pPr>
            <a:r>
              <a:rPr lang="tr-TR" sz="2200" dirty="0"/>
              <a:t>Hemen görme muayenesine gönderilmeli</a:t>
            </a:r>
          </a:p>
          <a:p>
            <a:pPr lvl="1">
              <a:lnSpc>
                <a:spcPct val="150000"/>
              </a:lnSpc>
            </a:pPr>
            <a:r>
              <a:rPr lang="tr-TR" sz="2200" dirty="0"/>
              <a:t>Eğer sorumlu </a:t>
            </a:r>
            <a:r>
              <a:rPr lang="tr-TR" sz="2200" dirty="0" err="1"/>
              <a:t>etambutol</a:t>
            </a:r>
            <a:r>
              <a:rPr lang="tr-TR" sz="2200" dirty="0"/>
              <a:t> ise, bir daha asla verilmemeli</a:t>
            </a:r>
          </a:p>
          <a:p>
            <a:pPr lvl="1">
              <a:lnSpc>
                <a:spcPct val="150000"/>
              </a:lnSpc>
            </a:pPr>
            <a:r>
              <a:rPr lang="tr-TR" sz="2200" dirty="0"/>
              <a:t>Görme bozukluğu olan ve nedeni açıklanamayan durumlarda </a:t>
            </a:r>
            <a:r>
              <a:rPr lang="tr-TR" sz="2200" dirty="0" err="1"/>
              <a:t>etambutol</a:t>
            </a:r>
            <a:r>
              <a:rPr lang="tr-TR" sz="2200" dirty="0"/>
              <a:t> tekrar verilmez.</a:t>
            </a:r>
          </a:p>
        </p:txBody>
      </p:sp>
    </p:spTree>
    <p:extLst>
      <p:ext uri="{BB962C8B-B14F-4D97-AF65-F5344CB8AC3E}">
        <p14:creationId xmlns:p14="http://schemas.microsoft.com/office/powerpoint/2010/main" val="2394809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95215"/>
          </a:xfrm>
        </p:spPr>
        <p:txBody>
          <a:bodyPr>
            <a:normAutofit/>
          </a:bodyPr>
          <a:lstStyle/>
          <a:p>
            <a:r>
              <a:rPr lang="tr-TR" sz="2400" b="1" dirty="0"/>
              <a:t>Majör Yan Etkiler:</a:t>
            </a:r>
          </a:p>
          <a:p>
            <a:pPr>
              <a:lnSpc>
                <a:spcPct val="150000"/>
              </a:lnSpc>
              <a:buFont typeface="Arial" panose="020B0604020202020204" pitchFamily="34" charset="0"/>
              <a:buChar char="•"/>
            </a:pPr>
            <a:r>
              <a:rPr lang="tr-TR" sz="2400" b="1" dirty="0" err="1"/>
              <a:t>Hepatotoksisite</a:t>
            </a:r>
            <a:r>
              <a:rPr lang="tr-TR" sz="2400" b="1" dirty="0"/>
              <a:t>: Hastanede tedavi </a:t>
            </a:r>
          </a:p>
          <a:p>
            <a:pPr>
              <a:lnSpc>
                <a:spcPct val="150000"/>
              </a:lnSpc>
              <a:buFont typeface="Arial" panose="020B0604020202020204" pitchFamily="34" charset="0"/>
              <a:buChar char="•"/>
            </a:pPr>
            <a:r>
              <a:rPr lang="tr-TR" sz="2400" dirty="0"/>
              <a:t>Karaciğere en çok </a:t>
            </a:r>
            <a:r>
              <a:rPr lang="tr-TR" sz="2400" dirty="0" err="1"/>
              <a:t>toksik</a:t>
            </a:r>
            <a:r>
              <a:rPr lang="tr-TR" sz="2400" dirty="0"/>
              <a:t> etki                 İNH, PZA ve RİF</a:t>
            </a:r>
          </a:p>
          <a:p>
            <a:pPr>
              <a:buFont typeface="Arial" panose="020B0604020202020204" pitchFamily="34" charset="0"/>
              <a:buChar char="•"/>
            </a:pPr>
            <a:r>
              <a:rPr lang="tr-TR" sz="2400" dirty="0" err="1"/>
              <a:t>Toksisite</a:t>
            </a:r>
            <a:r>
              <a:rPr lang="tr-TR" sz="2400" dirty="0"/>
              <a:t> semptomları; iştahsızlık, bulantı, kusma, karın ağrısı, halsizlik, sarılık </a:t>
            </a:r>
          </a:p>
          <a:p>
            <a:pPr>
              <a:lnSpc>
                <a:spcPct val="150000"/>
              </a:lnSpc>
              <a:buFont typeface="Arial" panose="020B0604020202020204" pitchFamily="34" charset="0"/>
              <a:buChar char="•"/>
            </a:pPr>
            <a:r>
              <a:rPr lang="tr-TR" sz="2400" dirty="0"/>
              <a:t>Her hastada, tedaviye başlamadan</a:t>
            </a:r>
          </a:p>
          <a:p>
            <a:pPr lvl="1">
              <a:lnSpc>
                <a:spcPct val="150000"/>
              </a:lnSpc>
            </a:pPr>
            <a:r>
              <a:rPr lang="tr-TR" sz="2200" dirty="0"/>
              <a:t>ALT, AST, </a:t>
            </a:r>
            <a:r>
              <a:rPr lang="tr-TR" sz="2200" dirty="0" err="1"/>
              <a:t>alkalen</a:t>
            </a:r>
            <a:r>
              <a:rPr lang="tr-TR" sz="2200" dirty="0"/>
              <a:t> </a:t>
            </a:r>
            <a:r>
              <a:rPr lang="tr-TR" sz="2200" dirty="0" err="1"/>
              <a:t>fosfataz</a:t>
            </a:r>
            <a:r>
              <a:rPr lang="tr-TR" sz="2200" dirty="0"/>
              <a:t>, </a:t>
            </a:r>
            <a:r>
              <a:rPr lang="tr-TR" sz="2200" dirty="0" err="1"/>
              <a:t>bilirubin</a:t>
            </a:r>
            <a:r>
              <a:rPr lang="tr-TR" sz="2200" dirty="0"/>
              <a:t>, </a:t>
            </a:r>
            <a:r>
              <a:rPr lang="tr-TR" sz="2200" dirty="0" err="1"/>
              <a:t>kreatinin</a:t>
            </a:r>
            <a:r>
              <a:rPr lang="tr-TR" sz="2200" dirty="0"/>
              <a:t> ve </a:t>
            </a:r>
            <a:r>
              <a:rPr lang="tr-TR" sz="2200" dirty="0" err="1"/>
              <a:t>trombosit</a:t>
            </a:r>
            <a:r>
              <a:rPr lang="tr-TR" sz="2200" dirty="0"/>
              <a:t> düzeyine bakılmalı</a:t>
            </a:r>
          </a:p>
        </p:txBody>
      </p:sp>
      <p:sp>
        <p:nvSpPr>
          <p:cNvPr id="4" name="Ok: Sağ 3">
            <a:extLst>
              <a:ext uri="{FF2B5EF4-FFF2-40B4-BE49-F238E27FC236}">
                <a16:creationId xmlns="" xmlns:a16="http://schemas.microsoft.com/office/drawing/2014/main" id="{F9A79347-4871-435D-AB91-4EB407AB8198}"/>
              </a:ext>
            </a:extLst>
          </p:cNvPr>
          <p:cNvSpPr/>
          <p:nvPr/>
        </p:nvSpPr>
        <p:spPr>
          <a:xfrm>
            <a:off x="4523013" y="3186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165979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dirty="0"/>
              <a:t/>
            </a:r>
            <a:br>
              <a:rPr lang="tr-TR"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95215"/>
          </a:xfrm>
        </p:spPr>
        <p:txBody>
          <a:bodyPr>
            <a:normAutofit/>
          </a:bodyPr>
          <a:lstStyle/>
          <a:p>
            <a:r>
              <a:rPr lang="tr-TR" sz="2400" b="1" dirty="0"/>
              <a:t>Majör Yan Etkiler:</a:t>
            </a:r>
          </a:p>
          <a:p>
            <a:pPr>
              <a:buFont typeface="Arial" panose="020B0604020202020204" pitchFamily="34" charset="0"/>
              <a:buChar char="•"/>
            </a:pPr>
            <a:r>
              <a:rPr lang="tr-TR" sz="2400" b="1" dirty="0" err="1"/>
              <a:t>Hepatotoksisite</a:t>
            </a:r>
            <a:r>
              <a:rPr lang="tr-TR" sz="2400" b="1" dirty="0"/>
              <a:t>:</a:t>
            </a:r>
          </a:p>
          <a:p>
            <a:pPr>
              <a:buFont typeface="Arial" panose="020B0604020202020204" pitchFamily="34" charset="0"/>
              <a:buChar char="•"/>
            </a:pPr>
            <a:r>
              <a:rPr lang="tr-TR" sz="2400" dirty="0" err="1"/>
              <a:t>Transaminazlarda</a:t>
            </a:r>
            <a:r>
              <a:rPr lang="tr-TR" sz="2400" dirty="0"/>
              <a:t> tedavi sırasında hafif artış, ciddi bir </a:t>
            </a:r>
            <a:r>
              <a:rPr lang="tr-TR" sz="2400" dirty="0" err="1"/>
              <a:t>toksisite</a:t>
            </a:r>
            <a:r>
              <a:rPr lang="tr-TR" sz="2400" dirty="0"/>
              <a:t> olmaksızın normalde de görülebilir</a:t>
            </a:r>
          </a:p>
          <a:p>
            <a:pPr>
              <a:buFont typeface="Arial" panose="020B0604020202020204" pitchFamily="34" charset="0"/>
              <a:buChar char="•"/>
            </a:pPr>
            <a:r>
              <a:rPr lang="tr-TR" sz="2400" dirty="0"/>
              <a:t>Tedavi kesilmesi gerekenler</a:t>
            </a:r>
          </a:p>
          <a:p>
            <a:pPr lvl="1"/>
            <a:r>
              <a:rPr lang="tr-TR" sz="2200" dirty="0"/>
              <a:t>Semptom olsun olmasın </a:t>
            </a:r>
            <a:r>
              <a:rPr lang="tr-TR" sz="2200" dirty="0" err="1"/>
              <a:t>transaminaz</a:t>
            </a:r>
            <a:r>
              <a:rPr lang="tr-TR" sz="2200" dirty="0"/>
              <a:t> değerlerinin normalin üst sınır değerinin 5 katını </a:t>
            </a:r>
            <a:r>
              <a:rPr lang="tr-TR" sz="2200" dirty="0" smtClean="0"/>
              <a:t>aşması</a:t>
            </a:r>
            <a:endParaRPr lang="tr-TR" sz="2200" dirty="0"/>
          </a:p>
          <a:p>
            <a:pPr lvl="1"/>
            <a:r>
              <a:rPr lang="tr-TR" sz="2200" dirty="0"/>
              <a:t>Hepatit semptomu olan hastada </a:t>
            </a:r>
            <a:r>
              <a:rPr lang="tr-TR" sz="2200" dirty="0" err="1"/>
              <a:t>transaminaz</a:t>
            </a:r>
            <a:r>
              <a:rPr lang="tr-TR" sz="2200" dirty="0"/>
              <a:t> değerlerinin normalin üst sınırının 3 katını aşması durumlarında </a:t>
            </a:r>
          </a:p>
          <a:p>
            <a:pPr lvl="1"/>
            <a:r>
              <a:rPr lang="tr-TR" sz="2200" dirty="0" err="1"/>
              <a:t>Bilirubin</a:t>
            </a:r>
            <a:r>
              <a:rPr lang="tr-TR" sz="2200" dirty="0"/>
              <a:t> değerinin 1,5mg/dl üzerine çıkması</a:t>
            </a:r>
            <a:endParaRPr lang="tr-TR" sz="2200" b="1" i="1" dirty="0"/>
          </a:p>
          <a:p>
            <a:endParaRPr lang="tr-TR" b="1" dirty="0"/>
          </a:p>
        </p:txBody>
      </p:sp>
    </p:spTree>
    <p:extLst>
      <p:ext uri="{BB962C8B-B14F-4D97-AF65-F5344CB8AC3E}">
        <p14:creationId xmlns:p14="http://schemas.microsoft.com/office/powerpoint/2010/main" val="15510360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AD69209-5EC2-49E2-A6AE-DDC7A8824DB8}"/>
              </a:ext>
            </a:extLst>
          </p:cNvPr>
          <p:cNvSpPr>
            <a:spLocks noGrp="1"/>
          </p:cNvSpPr>
          <p:nvPr>
            <p:ph type="title"/>
          </p:nvPr>
        </p:nvSpPr>
        <p:spPr/>
        <p:txBody>
          <a:bodyPr>
            <a:normAutofit fontScale="90000"/>
          </a:bodyPr>
          <a:lstStyle/>
          <a:p>
            <a:r>
              <a:rPr lang="tr-TR" b="1" dirty="0"/>
              <a:t/>
            </a:r>
            <a:br>
              <a:rPr lang="tr-TR" b="1" dirty="0"/>
            </a:br>
            <a:r>
              <a:rPr lang="tr-TR" b="1" dirty="0"/>
              <a:t>YAN ETKİLERE YAKLAŞIM</a:t>
            </a:r>
            <a:br>
              <a:rPr lang="tr-TR" b="1" dirty="0"/>
            </a:br>
            <a:endParaRPr lang="tr-TR" dirty="0"/>
          </a:p>
        </p:txBody>
      </p:sp>
      <p:sp>
        <p:nvSpPr>
          <p:cNvPr id="3" name="İçerik Yer Tutucusu 2">
            <a:extLst>
              <a:ext uri="{FF2B5EF4-FFF2-40B4-BE49-F238E27FC236}">
                <a16:creationId xmlns="" xmlns:a16="http://schemas.microsoft.com/office/drawing/2014/main" id="{B4198CE6-B6B7-42A5-B398-AB60F972238F}"/>
              </a:ext>
            </a:extLst>
          </p:cNvPr>
          <p:cNvSpPr>
            <a:spLocks noGrp="1"/>
          </p:cNvSpPr>
          <p:nvPr>
            <p:ph idx="1"/>
          </p:nvPr>
        </p:nvSpPr>
        <p:spPr>
          <a:xfrm>
            <a:off x="838200" y="1825624"/>
            <a:ext cx="10515600" cy="4852762"/>
          </a:xfrm>
        </p:spPr>
        <p:txBody>
          <a:bodyPr>
            <a:normAutofit/>
          </a:bodyPr>
          <a:lstStyle/>
          <a:p>
            <a:pPr marL="0" indent="0">
              <a:lnSpc>
                <a:spcPct val="150000"/>
              </a:lnSpc>
              <a:buNone/>
            </a:pPr>
            <a:r>
              <a:rPr lang="tr-TR" sz="2400" b="1" dirty="0"/>
              <a:t>Majör Yan Etkiler:</a:t>
            </a:r>
          </a:p>
          <a:p>
            <a:pPr>
              <a:lnSpc>
                <a:spcPct val="150000"/>
              </a:lnSpc>
              <a:buFont typeface="Arial" panose="020B0604020202020204" pitchFamily="34" charset="0"/>
              <a:buChar char="•"/>
            </a:pPr>
            <a:r>
              <a:rPr lang="tr-TR" sz="2400" b="1" dirty="0"/>
              <a:t>Baş dönmesi </a:t>
            </a:r>
            <a:r>
              <a:rPr lang="tr-TR" sz="2400" dirty="0"/>
              <a:t>(</a:t>
            </a:r>
            <a:r>
              <a:rPr lang="tr-TR" sz="2400" dirty="0" err="1"/>
              <a:t>vertigo</a:t>
            </a:r>
            <a:r>
              <a:rPr lang="tr-TR" sz="2400" dirty="0"/>
              <a:t>, </a:t>
            </a:r>
            <a:r>
              <a:rPr lang="tr-TR" sz="2400" dirty="0" err="1"/>
              <a:t>nistagmus</a:t>
            </a:r>
            <a:r>
              <a:rPr lang="tr-TR" sz="2400" dirty="0"/>
              <a:t>) ve </a:t>
            </a:r>
            <a:r>
              <a:rPr lang="tr-TR" sz="2400" b="1" dirty="0"/>
              <a:t>işitme kaybı </a:t>
            </a:r>
            <a:r>
              <a:rPr lang="tr-TR" sz="2400" dirty="0"/>
              <a:t>streptomisine bağlı </a:t>
            </a:r>
          </a:p>
          <a:p>
            <a:pPr lvl="1">
              <a:lnSpc>
                <a:spcPct val="150000"/>
              </a:lnSpc>
            </a:pPr>
            <a:r>
              <a:rPr lang="tr-TR" sz="2200" dirty="0"/>
              <a:t>Yaşlı hastalarda çok fazla</a:t>
            </a:r>
          </a:p>
          <a:p>
            <a:pPr lvl="1">
              <a:lnSpc>
                <a:spcPct val="150000"/>
              </a:lnSpc>
            </a:pPr>
            <a:r>
              <a:rPr lang="tr-TR" sz="2200" dirty="0"/>
              <a:t>İlacı kesip bir kulak burun boğaz hastalıkları uzmanına danışılmalı</a:t>
            </a:r>
          </a:p>
          <a:p>
            <a:pPr>
              <a:lnSpc>
                <a:spcPct val="150000"/>
              </a:lnSpc>
              <a:buFont typeface="Arial" panose="020B0604020202020204" pitchFamily="34" charset="0"/>
              <a:buChar char="•"/>
            </a:pPr>
            <a:r>
              <a:rPr lang="tr-TR" sz="2400" dirty="0"/>
              <a:t> </a:t>
            </a:r>
            <a:r>
              <a:rPr lang="tr-TR" sz="2400" b="1" dirty="0" err="1"/>
              <a:t>Hemolitik</a:t>
            </a:r>
            <a:r>
              <a:rPr lang="tr-TR" sz="2400" b="1" dirty="0"/>
              <a:t> anemi, akut böbrek yetmezliği, </a:t>
            </a:r>
            <a:r>
              <a:rPr lang="tr-TR" sz="2400" b="1" dirty="0" err="1"/>
              <a:t>trombositopenik</a:t>
            </a:r>
            <a:r>
              <a:rPr lang="tr-TR" sz="2400" b="1" dirty="0"/>
              <a:t> </a:t>
            </a:r>
            <a:r>
              <a:rPr lang="tr-TR" sz="2400" b="1" dirty="0" err="1"/>
              <a:t>purpura</a:t>
            </a:r>
            <a:r>
              <a:rPr lang="tr-TR" sz="2400" b="1" dirty="0"/>
              <a:t>  </a:t>
            </a:r>
          </a:p>
          <a:p>
            <a:pPr lvl="1">
              <a:lnSpc>
                <a:spcPct val="150000"/>
              </a:lnSpc>
            </a:pPr>
            <a:r>
              <a:rPr lang="tr-TR" sz="2200" dirty="0" err="1"/>
              <a:t>RİF’e</a:t>
            </a:r>
            <a:r>
              <a:rPr lang="tr-TR" sz="2200" dirty="0"/>
              <a:t> bağlı </a:t>
            </a:r>
          </a:p>
          <a:p>
            <a:pPr lvl="1">
              <a:lnSpc>
                <a:spcPct val="150000"/>
              </a:lnSpc>
            </a:pPr>
            <a:r>
              <a:rPr lang="tr-TR" sz="2200" dirty="0"/>
              <a:t>Bu ciddi reaksiyonların görülmesi durumunda RİF kesilir ve hastaya bir daha verilmez.</a:t>
            </a:r>
          </a:p>
        </p:txBody>
      </p:sp>
    </p:spTree>
    <p:extLst>
      <p:ext uri="{BB962C8B-B14F-4D97-AF65-F5344CB8AC3E}">
        <p14:creationId xmlns:p14="http://schemas.microsoft.com/office/powerpoint/2010/main" val="31287482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DA0AD58-3171-4D81-BC6E-65DE332A1FE1}"/>
              </a:ext>
            </a:extLst>
          </p:cNvPr>
          <p:cNvSpPr>
            <a:spLocks noGrp="1"/>
          </p:cNvSpPr>
          <p:nvPr>
            <p:ph type="title"/>
          </p:nvPr>
        </p:nvSpPr>
        <p:spPr/>
        <p:txBody>
          <a:bodyPr>
            <a:normAutofit fontScale="90000"/>
          </a:bodyPr>
          <a:lstStyle/>
          <a:p>
            <a:r>
              <a:rPr lang="tr-TR" b="1" dirty="0"/>
              <a:t/>
            </a:r>
            <a:br>
              <a:rPr lang="tr-TR" b="1" dirty="0"/>
            </a:br>
            <a:r>
              <a:rPr lang="tr-TR" b="1" dirty="0"/>
              <a:t>ÖZEL DURUMLARDA TEDAVİ</a:t>
            </a:r>
            <a:br>
              <a:rPr lang="tr-TR" b="1" dirty="0"/>
            </a:br>
            <a:endParaRPr lang="tr-TR" dirty="0"/>
          </a:p>
        </p:txBody>
      </p:sp>
      <p:sp>
        <p:nvSpPr>
          <p:cNvPr id="3" name="İçerik Yer Tutucusu 2">
            <a:extLst>
              <a:ext uri="{FF2B5EF4-FFF2-40B4-BE49-F238E27FC236}">
                <a16:creationId xmlns="" xmlns:a16="http://schemas.microsoft.com/office/drawing/2014/main" id="{80CC4216-2E70-4C5D-8DE7-03DA0DCD4DA0}"/>
              </a:ext>
            </a:extLst>
          </p:cNvPr>
          <p:cNvSpPr>
            <a:spLocks noGrp="1"/>
          </p:cNvSpPr>
          <p:nvPr>
            <p:ph idx="1"/>
          </p:nvPr>
        </p:nvSpPr>
        <p:spPr>
          <a:xfrm>
            <a:off x="838200" y="1825625"/>
            <a:ext cx="10515600" cy="4667250"/>
          </a:xfrm>
        </p:spPr>
        <p:txBody>
          <a:bodyPr>
            <a:normAutofit/>
          </a:bodyPr>
          <a:lstStyle/>
          <a:p>
            <a:pPr>
              <a:lnSpc>
                <a:spcPct val="150000"/>
              </a:lnSpc>
            </a:pPr>
            <a:r>
              <a:rPr lang="tr-TR" sz="2400" b="1" dirty="0"/>
              <a:t>Gebeler:</a:t>
            </a:r>
          </a:p>
          <a:p>
            <a:pPr lvl="1">
              <a:lnSpc>
                <a:spcPct val="150000"/>
              </a:lnSpc>
            </a:pPr>
            <a:r>
              <a:rPr lang="tr-TR" sz="2200" dirty="0"/>
              <a:t>Streptomisin kullanılması </a:t>
            </a:r>
            <a:r>
              <a:rPr lang="tr-TR" sz="2200" dirty="0" err="1"/>
              <a:t>kontrendike</a:t>
            </a:r>
            <a:endParaRPr lang="tr-TR" sz="2200" dirty="0"/>
          </a:p>
          <a:p>
            <a:pPr lvl="1"/>
            <a:r>
              <a:rPr lang="tr-TR" sz="2200" dirty="0"/>
              <a:t>Ülkemizde İNH direnci olasılığının yüksek olması nedeniyle HRZE içeren rejimle 6 aylık tedavi yeterlidir. </a:t>
            </a:r>
          </a:p>
          <a:p>
            <a:pPr lvl="1"/>
            <a:r>
              <a:rPr lang="tr-TR" sz="2200" dirty="0"/>
              <a:t>Eğer Z kullanılamazsa HRE ile 9 ay tedavi yapılır. </a:t>
            </a:r>
          </a:p>
          <a:p>
            <a:pPr>
              <a:lnSpc>
                <a:spcPct val="150000"/>
              </a:lnSpc>
            </a:pPr>
            <a:r>
              <a:rPr lang="tr-TR" sz="2400" b="1" dirty="0"/>
              <a:t>Emziren Kadınlar:</a:t>
            </a:r>
          </a:p>
          <a:p>
            <a:pPr lvl="1">
              <a:lnSpc>
                <a:spcPct val="150000"/>
              </a:lnSpc>
            </a:pPr>
            <a:r>
              <a:rPr lang="tr-TR" sz="2200" dirty="0"/>
              <a:t>HRZE ilaçları emniyetli</a:t>
            </a:r>
          </a:p>
          <a:p>
            <a:pPr lvl="1"/>
            <a:r>
              <a:rPr lang="tr-TR" sz="2200" dirty="0"/>
              <a:t>Bebeğe </a:t>
            </a:r>
            <a:r>
              <a:rPr lang="tr-TR" sz="2200" dirty="0" err="1"/>
              <a:t>toksik</a:t>
            </a:r>
            <a:r>
              <a:rPr lang="tr-TR" sz="2200" dirty="0"/>
              <a:t> etkisi olmadığı gibi koruyucu etkisi de bulunmamakta</a:t>
            </a:r>
          </a:p>
          <a:p>
            <a:pPr lvl="1"/>
            <a:r>
              <a:rPr lang="tr-TR" sz="2200" dirty="0"/>
              <a:t>Tedavi altında annenin bebeğe bulaştırıcılığı teorik olarak 2 hafta</a:t>
            </a:r>
          </a:p>
        </p:txBody>
      </p:sp>
    </p:spTree>
    <p:extLst>
      <p:ext uri="{BB962C8B-B14F-4D97-AF65-F5344CB8AC3E}">
        <p14:creationId xmlns:p14="http://schemas.microsoft.com/office/powerpoint/2010/main" val="26392498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DA0AD58-3171-4D81-BC6E-65DE332A1FE1}"/>
              </a:ext>
            </a:extLst>
          </p:cNvPr>
          <p:cNvSpPr>
            <a:spLocks noGrp="1"/>
          </p:cNvSpPr>
          <p:nvPr>
            <p:ph type="title"/>
          </p:nvPr>
        </p:nvSpPr>
        <p:spPr/>
        <p:txBody>
          <a:bodyPr>
            <a:normAutofit fontScale="90000"/>
          </a:bodyPr>
          <a:lstStyle/>
          <a:p>
            <a:r>
              <a:rPr lang="tr-TR" b="1" dirty="0"/>
              <a:t/>
            </a:r>
            <a:br>
              <a:rPr lang="tr-TR" b="1" dirty="0"/>
            </a:br>
            <a:r>
              <a:rPr lang="tr-TR" b="1" dirty="0"/>
              <a:t>ÖZEL DURUMLARDA TEDAVİ</a:t>
            </a:r>
            <a:br>
              <a:rPr lang="tr-TR" b="1" dirty="0"/>
            </a:br>
            <a:endParaRPr lang="tr-TR" dirty="0"/>
          </a:p>
        </p:txBody>
      </p:sp>
      <p:sp>
        <p:nvSpPr>
          <p:cNvPr id="3" name="İçerik Yer Tutucusu 2">
            <a:extLst>
              <a:ext uri="{FF2B5EF4-FFF2-40B4-BE49-F238E27FC236}">
                <a16:creationId xmlns="" xmlns:a16="http://schemas.microsoft.com/office/drawing/2014/main" id="{80CC4216-2E70-4C5D-8DE7-03DA0DCD4DA0}"/>
              </a:ext>
            </a:extLst>
          </p:cNvPr>
          <p:cNvSpPr>
            <a:spLocks noGrp="1"/>
          </p:cNvSpPr>
          <p:nvPr>
            <p:ph idx="1"/>
          </p:nvPr>
        </p:nvSpPr>
        <p:spPr>
          <a:xfrm>
            <a:off x="838200" y="1825625"/>
            <a:ext cx="10515600" cy="4667250"/>
          </a:xfrm>
        </p:spPr>
        <p:txBody>
          <a:bodyPr>
            <a:normAutofit/>
          </a:bodyPr>
          <a:lstStyle/>
          <a:p>
            <a:r>
              <a:rPr lang="tr-TR" sz="2400" b="1" dirty="0"/>
              <a:t>Kanıtlanmış Karaciğer Hastalığı Olanlar:</a:t>
            </a:r>
          </a:p>
          <a:p>
            <a:endParaRPr lang="tr-TR" b="1" dirty="0"/>
          </a:p>
          <a:p>
            <a:endParaRPr lang="tr-TR" b="1" dirty="0"/>
          </a:p>
          <a:p>
            <a:pPr marL="0" indent="0">
              <a:buNone/>
            </a:pPr>
            <a:endParaRPr lang="tr-TR" b="1" dirty="0"/>
          </a:p>
          <a:p>
            <a:endParaRPr lang="tr-TR" b="1" dirty="0"/>
          </a:p>
          <a:p>
            <a:r>
              <a:rPr lang="tr-TR" sz="2400" b="1" dirty="0"/>
              <a:t>Böbrek Yetmezliği Olanlar:</a:t>
            </a:r>
          </a:p>
        </p:txBody>
      </p:sp>
      <p:pic>
        <p:nvPicPr>
          <p:cNvPr id="5" name="Resim 4" descr="fotoğraf, tablo, kuş, tutma içeren bir resim&#10;&#10;Açıklama otomatik olarak oluşturuldu">
            <a:extLst>
              <a:ext uri="{FF2B5EF4-FFF2-40B4-BE49-F238E27FC236}">
                <a16:creationId xmlns="" xmlns:a16="http://schemas.microsoft.com/office/drawing/2014/main" id="{8B768743-0C10-4787-AE84-F5B2B16D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256770"/>
            <a:ext cx="9469176" cy="1503164"/>
          </a:xfrm>
          <a:prstGeom prst="rect">
            <a:avLst/>
          </a:prstGeom>
        </p:spPr>
      </p:pic>
      <p:pic>
        <p:nvPicPr>
          <p:cNvPr id="7" name="Resim 6" descr="ekran görüntüsü, kuş içeren bir resim&#10;&#10;Açıklama otomatik olarak oluşturuldu">
            <a:extLst>
              <a:ext uri="{FF2B5EF4-FFF2-40B4-BE49-F238E27FC236}">
                <a16:creationId xmlns="" xmlns:a16="http://schemas.microsoft.com/office/drawing/2014/main" id="{F063DFD0-1D58-424E-B269-2F8C70B2A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4601230"/>
            <a:ext cx="9469176" cy="1503164"/>
          </a:xfrm>
          <a:prstGeom prst="rect">
            <a:avLst/>
          </a:prstGeom>
        </p:spPr>
      </p:pic>
    </p:spTree>
    <p:extLst>
      <p:ext uri="{BB962C8B-B14F-4D97-AF65-F5344CB8AC3E}">
        <p14:creationId xmlns:p14="http://schemas.microsoft.com/office/powerpoint/2010/main" val="123116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47AEBAB-F7A5-4E70-9996-44BB3D1B8A95}"/>
              </a:ext>
            </a:extLst>
          </p:cNvPr>
          <p:cNvSpPr>
            <a:spLocks noGrp="1"/>
          </p:cNvSpPr>
          <p:nvPr>
            <p:ph type="title"/>
          </p:nvPr>
        </p:nvSpPr>
        <p:spPr/>
        <p:txBody>
          <a:bodyPr/>
          <a:lstStyle/>
          <a:p>
            <a:r>
              <a:rPr lang="tr-TR" dirty="0"/>
              <a:t>2017 Türkiye Verileri</a:t>
            </a:r>
          </a:p>
        </p:txBody>
      </p:sp>
      <p:sp>
        <p:nvSpPr>
          <p:cNvPr id="3" name="İçerik Yer Tutucusu 2">
            <a:extLst>
              <a:ext uri="{FF2B5EF4-FFF2-40B4-BE49-F238E27FC236}">
                <a16:creationId xmlns="" xmlns:a16="http://schemas.microsoft.com/office/drawing/2014/main" id="{AAA265ED-D1AB-44F9-9C4F-7D75C70B59D9}"/>
              </a:ext>
            </a:extLst>
          </p:cNvPr>
          <p:cNvSpPr>
            <a:spLocks noGrp="1"/>
          </p:cNvSpPr>
          <p:nvPr>
            <p:ph idx="1"/>
          </p:nvPr>
        </p:nvSpPr>
        <p:spPr>
          <a:xfrm>
            <a:off x="1097280" y="1845734"/>
            <a:ext cx="4878977" cy="4023360"/>
          </a:xfrm>
        </p:spPr>
        <p:txBody>
          <a:bodyPr/>
          <a:lstStyle/>
          <a:p>
            <a:pPr>
              <a:lnSpc>
                <a:spcPct val="150000"/>
              </a:lnSpc>
              <a:buFont typeface="Arial" panose="020B0604020202020204" pitchFamily="34" charset="0"/>
              <a:buChar char="•"/>
            </a:pPr>
            <a:r>
              <a:rPr lang="tr-TR" sz="2400" b="1" dirty="0"/>
              <a:t>TB tanısı alan hasta sayısı 12.046</a:t>
            </a:r>
          </a:p>
          <a:p>
            <a:pPr>
              <a:lnSpc>
                <a:spcPct val="150000"/>
              </a:lnSpc>
              <a:buFont typeface="Arial" panose="020B0604020202020204" pitchFamily="34" charset="0"/>
              <a:buChar char="•"/>
            </a:pPr>
            <a:r>
              <a:rPr lang="tr-TR" sz="2400" b="1" dirty="0"/>
              <a:t>Yeni olgular %92,2 </a:t>
            </a:r>
          </a:p>
          <a:p>
            <a:pPr>
              <a:buFont typeface="Arial" panose="020B0604020202020204" pitchFamily="34" charset="0"/>
              <a:buChar char="•"/>
            </a:pPr>
            <a:r>
              <a:rPr lang="tr-TR" sz="2400" dirty="0"/>
              <a:t>Önceden tedavi görmüş olgular %7,8</a:t>
            </a:r>
          </a:p>
          <a:p>
            <a:pPr>
              <a:lnSpc>
                <a:spcPct val="150000"/>
              </a:lnSpc>
              <a:buFont typeface="Arial" panose="020B0604020202020204" pitchFamily="34" charset="0"/>
              <a:buChar char="•"/>
            </a:pPr>
            <a:r>
              <a:rPr lang="tr-TR" sz="2400" b="1" dirty="0"/>
              <a:t>Erkekler %57,7</a:t>
            </a:r>
          </a:p>
          <a:p>
            <a:pPr>
              <a:lnSpc>
                <a:spcPct val="100000"/>
              </a:lnSpc>
              <a:buFont typeface="Arial" panose="020B0604020202020204" pitchFamily="34" charset="0"/>
              <a:buChar char="•"/>
            </a:pPr>
            <a:r>
              <a:rPr lang="tr-TR" sz="2400" dirty="0"/>
              <a:t>Kadınlar %42,3 </a:t>
            </a:r>
          </a:p>
          <a:p>
            <a:endParaRPr lang="tr-TR" dirty="0"/>
          </a:p>
        </p:txBody>
      </p:sp>
      <p:sp>
        <p:nvSpPr>
          <p:cNvPr id="6" name="İçerik Yer Tutucusu 2">
            <a:extLst>
              <a:ext uri="{FF2B5EF4-FFF2-40B4-BE49-F238E27FC236}">
                <a16:creationId xmlns="" xmlns:a16="http://schemas.microsoft.com/office/drawing/2014/main" id="{8DA040E9-28F8-4306-98EF-C688248652A6}"/>
              </a:ext>
            </a:extLst>
          </p:cNvPr>
          <p:cNvSpPr txBox="1">
            <a:spLocks/>
          </p:cNvSpPr>
          <p:nvPr/>
        </p:nvSpPr>
        <p:spPr>
          <a:xfrm>
            <a:off x="6276703" y="2058005"/>
            <a:ext cx="4878977"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2400" b="1" dirty="0"/>
              <a:t>Akciğer tutulumu olan </a:t>
            </a:r>
            <a:r>
              <a:rPr lang="tr-TR" sz="2400" dirty="0"/>
              <a:t>%66,1 </a:t>
            </a:r>
          </a:p>
          <a:p>
            <a:pPr>
              <a:buFont typeface="Arial" panose="020B0604020202020204" pitchFamily="34" charset="0"/>
              <a:buChar char="•"/>
            </a:pPr>
            <a:r>
              <a:rPr lang="tr-TR" sz="2400" dirty="0"/>
              <a:t>Sadece AD organ tutulumu olanlar %33,9</a:t>
            </a:r>
          </a:p>
          <a:p>
            <a:pPr>
              <a:lnSpc>
                <a:spcPct val="150000"/>
              </a:lnSpc>
              <a:buFont typeface="Arial" panose="020B0604020202020204" pitchFamily="34" charset="0"/>
              <a:buChar char="•"/>
            </a:pPr>
            <a:r>
              <a:rPr lang="tr-TR" sz="2400" b="1" dirty="0"/>
              <a:t>%85,4 tedavi başarısı </a:t>
            </a:r>
          </a:p>
          <a:p>
            <a:pPr>
              <a:buFont typeface="Arial" panose="020B0604020202020204" pitchFamily="34" charset="0"/>
              <a:buChar char="•"/>
            </a:pPr>
            <a:r>
              <a:rPr lang="tr-TR" sz="2400" dirty="0"/>
              <a:t>Önceden tedavi görmüş olgularda %67,2</a:t>
            </a:r>
          </a:p>
          <a:p>
            <a:pPr>
              <a:buFont typeface="Arial" panose="020B0604020202020204" pitchFamily="34" charset="0"/>
              <a:buChar char="•"/>
            </a:pPr>
            <a:r>
              <a:rPr lang="tr-TR" sz="2400" dirty="0"/>
              <a:t>Yabancı ülke doğumlularda ise %76,4</a:t>
            </a:r>
          </a:p>
          <a:p>
            <a:endParaRPr lang="tr-TR" dirty="0"/>
          </a:p>
        </p:txBody>
      </p:sp>
    </p:spTree>
    <p:extLst>
      <p:ext uri="{BB962C8B-B14F-4D97-AF65-F5344CB8AC3E}">
        <p14:creationId xmlns:p14="http://schemas.microsoft.com/office/powerpoint/2010/main" val="29300675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2F7B0E2-8E9A-477C-8127-B8ED2D74F8E5}"/>
              </a:ext>
            </a:extLst>
          </p:cNvPr>
          <p:cNvSpPr>
            <a:spLocks noGrp="1"/>
          </p:cNvSpPr>
          <p:nvPr>
            <p:ph type="title"/>
          </p:nvPr>
        </p:nvSpPr>
        <p:spPr/>
        <p:txBody>
          <a:bodyPr>
            <a:normAutofit fontScale="90000"/>
          </a:bodyPr>
          <a:lstStyle/>
          <a:p>
            <a:r>
              <a:rPr lang="tr-TR" b="1" dirty="0"/>
              <a:t/>
            </a:r>
            <a:br>
              <a:rPr lang="tr-TR" b="1" dirty="0"/>
            </a:br>
            <a:r>
              <a:rPr lang="tr-TR" b="1" dirty="0"/>
              <a:t/>
            </a:r>
            <a:br>
              <a:rPr lang="tr-TR" b="1" dirty="0"/>
            </a:br>
            <a:r>
              <a:rPr lang="tr-TR" b="1" dirty="0"/>
              <a:t/>
            </a:r>
            <a:br>
              <a:rPr lang="tr-TR" b="1" dirty="0"/>
            </a:br>
            <a:r>
              <a:rPr lang="tr-TR" b="1" dirty="0"/>
              <a:t>Tedavisini Aksatan Hastalar</a:t>
            </a:r>
            <a:endParaRPr lang="tr-TR" dirty="0"/>
          </a:p>
        </p:txBody>
      </p:sp>
      <p:sp>
        <p:nvSpPr>
          <p:cNvPr id="3" name="İçerik Yer Tutucusu 2">
            <a:extLst>
              <a:ext uri="{FF2B5EF4-FFF2-40B4-BE49-F238E27FC236}">
                <a16:creationId xmlns="" xmlns:a16="http://schemas.microsoft.com/office/drawing/2014/main" id="{B20F99E9-E20E-49BB-B9B2-3F1461F033F6}"/>
              </a:ext>
            </a:extLst>
          </p:cNvPr>
          <p:cNvSpPr>
            <a:spLocks noGrp="1"/>
          </p:cNvSpPr>
          <p:nvPr>
            <p:ph idx="1"/>
          </p:nvPr>
        </p:nvSpPr>
        <p:spPr/>
        <p:txBody>
          <a:bodyPr/>
          <a:lstStyle/>
          <a:p>
            <a:endParaRPr lang="tr-TR" dirty="0"/>
          </a:p>
        </p:txBody>
      </p:sp>
      <p:pic>
        <p:nvPicPr>
          <p:cNvPr id="5" name="Resim 4" descr="ekran görüntüsü içeren bir resim&#10;&#10;Açıklama otomatik olarak oluşturuldu">
            <a:extLst>
              <a:ext uri="{FF2B5EF4-FFF2-40B4-BE49-F238E27FC236}">
                <a16:creationId xmlns="" xmlns:a16="http://schemas.microsoft.com/office/drawing/2014/main" id="{1BCC1B06-4618-42E3-BC83-B174858C2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737360"/>
            <a:ext cx="9997440" cy="4634653"/>
          </a:xfrm>
          <a:prstGeom prst="rect">
            <a:avLst/>
          </a:prstGeom>
        </p:spPr>
      </p:pic>
    </p:spTree>
    <p:extLst>
      <p:ext uri="{BB962C8B-B14F-4D97-AF65-F5344CB8AC3E}">
        <p14:creationId xmlns:p14="http://schemas.microsoft.com/office/powerpoint/2010/main" val="34883192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D055EE1-28FE-4257-885E-2CF1A1A415C4}"/>
              </a:ext>
            </a:extLst>
          </p:cNvPr>
          <p:cNvSpPr>
            <a:spLocks noGrp="1"/>
          </p:cNvSpPr>
          <p:nvPr>
            <p:ph type="title"/>
          </p:nvPr>
        </p:nvSpPr>
        <p:spPr/>
        <p:txBody>
          <a:bodyPr>
            <a:normAutofit fontScale="90000"/>
          </a:bodyPr>
          <a:lstStyle/>
          <a:p>
            <a:r>
              <a:rPr lang="tr-TR" b="1" dirty="0"/>
              <a:t/>
            </a:r>
            <a:br>
              <a:rPr lang="tr-TR" b="1" dirty="0"/>
            </a:br>
            <a:r>
              <a:rPr lang="tr-TR" b="1" dirty="0"/>
              <a:t>TÜBERKÜLOZDA BESLENME:</a:t>
            </a:r>
            <a:br>
              <a:rPr lang="tr-TR" b="1" dirty="0"/>
            </a:br>
            <a:endParaRPr lang="tr-TR" dirty="0"/>
          </a:p>
        </p:txBody>
      </p:sp>
      <p:sp>
        <p:nvSpPr>
          <p:cNvPr id="3" name="İçerik Yer Tutucusu 2">
            <a:extLst>
              <a:ext uri="{FF2B5EF4-FFF2-40B4-BE49-F238E27FC236}">
                <a16:creationId xmlns="" xmlns:a16="http://schemas.microsoft.com/office/drawing/2014/main" id="{D45E493E-AC5B-4739-86F0-CB308654D66D}"/>
              </a:ext>
            </a:extLst>
          </p:cNvPr>
          <p:cNvSpPr>
            <a:spLocks noGrp="1"/>
          </p:cNvSpPr>
          <p:nvPr>
            <p:ph idx="1"/>
          </p:nvPr>
        </p:nvSpPr>
        <p:spPr>
          <a:xfrm>
            <a:off x="838200" y="1825625"/>
            <a:ext cx="10515600" cy="4885418"/>
          </a:xfrm>
        </p:spPr>
        <p:txBody>
          <a:bodyPr>
            <a:normAutofit/>
          </a:bodyPr>
          <a:lstStyle/>
          <a:p>
            <a:pPr>
              <a:lnSpc>
                <a:spcPct val="150000"/>
              </a:lnSpc>
              <a:buFont typeface="Arial" panose="020B0604020202020204" pitchFamily="34" charset="0"/>
              <a:buChar char="•"/>
            </a:pPr>
            <a:r>
              <a:rPr lang="tr-TR" sz="2400" dirty="0"/>
              <a:t>Tıbbi tedavi esas </a:t>
            </a:r>
          </a:p>
          <a:p>
            <a:pPr lvl="1">
              <a:lnSpc>
                <a:spcPct val="150000"/>
              </a:lnSpc>
            </a:pPr>
            <a:r>
              <a:rPr lang="tr-TR" sz="2200" dirty="0"/>
              <a:t>Hastaların özel beslenmesine gerek yok</a:t>
            </a:r>
          </a:p>
          <a:p>
            <a:pPr>
              <a:lnSpc>
                <a:spcPct val="150000"/>
              </a:lnSpc>
              <a:buFont typeface="Arial" panose="020B0604020202020204" pitchFamily="34" charset="0"/>
              <a:buChar char="•"/>
            </a:pPr>
            <a:r>
              <a:rPr lang="tr-TR" sz="2400" dirty="0"/>
              <a:t>TB hastalarının önemli kısmında kilo kaybı olur</a:t>
            </a:r>
          </a:p>
          <a:p>
            <a:pPr lvl="1">
              <a:lnSpc>
                <a:spcPct val="150000"/>
              </a:lnSpc>
            </a:pPr>
            <a:r>
              <a:rPr lang="tr-TR" sz="2200" dirty="0"/>
              <a:t>Vücut kitle indeksi 18’in altındaki hastalarda ek beslenme</a:t>
            </a:r>
          </a:p>
          <a:p>
            <a:pPr lvl="1">
              <a:lnSpc>
                <a:spcPct val="150000"/>
              </a:lnSpc>
            </a:pPr>
            <a:r>
              <a:rPr lang="tr-TR" sz="2200" dirty="0"/>
              <a:t>Normal yolla beslenemeyen hastalarda besleyici oral solüsyonlar ve gerekirse </a:t>
            </a:r>
            <a:r>
              <a:rPr lang="tr-TR" sz="2200" dirty="0" err="1"/>
              <a:t>parenteral</a:t>
            </a:r>
            <a:r>
              <a:rPr lang="tr-TR" sz="2200" dirty="0"/>
              <a:t> besleme </a:t>
            </a:r>
          </a:p>
          <a:p>
            <a:pPr>
              <a:lnSpc>
                <a:spcPct val="150000"/>
              </a:lnSpc>
              <a:buFont typeface="Arial" panose="020B0604020202020204" pitchFamily="34" charset="0"/>
              <a:buChar char="•"/>
            </a:pPr>
            <a:r>
              <a:rPr lang="tr-TR" sz="2400" dirty="0"/>
              <a:t>Hastanın kilosunun takibi önerilir</a:t>
            </a:r>
          </a:p>
        </p:txBody>
      </p:sp>
    </p:spTree>
    <p:extLst>
      <p:ext uri="{BB962C8B-B14F-4D97-AF65-F5344CB8AC3E}">
        <p14:creationId xmlns:p14="http://schemas.microsoft.com/office/powerpoint/2010/main" val="31037868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83503C6-85BB-4666-96D4-BCF1F8025AE4}"/>
              </a:ext>
            </a:extLst>
          </p:cNvPr>
          <p:cNvSpPr>
            <a:spLocks noGrp="1"/>
          </p:cNvSpPr>
          <p:nvPr>
            <p:ph type="title"/>
          </p:nvPr>
        </p:nvSpPr>
        <p:spPr/>
        <p:txBody>
          <a:bodyPr/>
          <a:lstStyle/>
          <a:p>
            <a:r>
              <a:rPr lang="tr-TR" dirty="0"/>
              <a:t>BİLDİRİM</a:t>
            </a:r>
          </a:p>
        </p:txBody>
      </p:sp>
      <p:sp>
        <p:nvSpPr>
          <p:cNvPr id="3" name="İçerik Yer Tutucusu 2">
            <a:extLst>
              <a:ext uri="{FF2B5EF4-FFF2-40B4-BE49-F238E27FC236}">
                <a16:creationId xmlns="" xmlns:a16="http://schemas.microsoft.com/office/drawing/2014/main" id="{635589B0-7C33-4797-9D07-C7581E900028}"/>
              </a:ext>
            </a:extLst>
          </p:cNvPr>
          <p:cNvSpPr>
            <a:spLocks noGrp="1"/>
          </p:cNvSpPr>
          <p:nvPr>
            <p:ph idx="1"/>
          </p:nvPr>
        </p:nvSpPr>
        <p:spPr>
          <a:xfrm>
            <a:off x="838200" y="1825625"/>
            <a:ext cx="6004560" cy="4351338"/>
          </a:xfrm>
        </p:spPr>
        <p:txBody>
          <a:bodyPr>
            <a:normAutofit/>
          </a:bodyPr>
          <a:lstStyle/>
          <a:p>
            <a:pPr>
              <a:buFont typeface="Arial" panose="020B0604020202020204" pitchFamily="34" charset="0"/>
              <a:buChar char="•"/>
            </a:pPr>
            <a:r>
              <a:rPr lang="tr-TR" sz="2400" dirty="0"/>
              <a:t>Bildirimi zorunlu A grubu bir hastalık</a:t>
            </a:r>
          </a:p>
          <a:p>
            <a:pPr>
              <a:buFont typeface="Arial" panose="020B0604020202020204" pitchFamily="34" charset="0"/>
              <a:buChar char="•"/>
            </a:pPr>
            <a:r>
              <a:rPr lang="tr-TR" sz="2400" dirty="0"/>
              <a:t>Kesin tanı konulmuş TB hastasının 24 saat içinde TSM/ ilçe sağlık müdürlüğüne Form 014 ile</a:t>
            </a:r>
          </a:p>
          <a:p>
            <a:pPr>
              <a:buFont typeface="Arial" panose="020B0604020202020204" pitchFamily="34" charset="0"/>
              <a:buChar char="•"/>
            </a:pPr>
            <a:r>
              <a:rPr lang="tr-TR" sz="2400" dirty="0"/>
              <a:t>Hastalığı tespit eden hekim sorumlu</a:t>
            </a:r>
          </a:p>
        </p:txBody>
      </p:sp>
      <p:pic>
        <p:nvPicPr>
          <p:cNvPr id="5" name="Resim 4" descr="ekran görüntüsü içeren bir resim&#10;&#10;Açıklama otomatik olarak oluşturuldu">
            <a:extLst>
              <a:ext uri="{FF2B5EF4-FFF2-40B4-BE49-F238E27FC236}">
                <a16:creationId xmlns="" xmlns:a16="http://schemas.microsoft.com/office/drawing/2014/main" id="{06F2B0CD-02F4-4C5F-B51B-7BF96EC81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815" y="632639"/>
            <a:ext cx="4010585" cy="5544324"/>
          </a:xfrm>
          <a:prstGeom prst="rect">
            <a:avLst/>
          </a:prstGeom>
        </p:spPr>
      </p:pic>
      <p:pic>
        <p:nvPicPr>
          <p:cNvPr id="7" name="Resim 6" descr="ekran görüntüsü içeren bir resim&#10;&#10;Açıklama otomatik olarak oluşturuldu">
            <a:extLst>
              <a:ext uri="{FF2B5EF4-FFF2-40B4-BE49-F238E27FC236}">
                <a16:creationId xmlns="" xmlns:a16="http://schemas.microsoft.com/office/drawing/2014/main" id="{C684FB49-D709-4475-877D-59B22C492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085" y="4001294"/>
            <a:ext cx="5798638" cy="2621280"/>
          </a:xfrm>
          <a:prstGeom prst="rect">
            <a:avLst/>
          </a:prstGeom>
        </p:spPr>
      </p:pic>
    </p:spTree>
    <p:extLst>
      <p:ext uri="{BB962C8B-B14F-4D97-AF65-F5344CB8AC3E}">
        <p14:creationId xmlns:p14="http://schemas.microsoft.com/office/powerpoint/2010/main" val="1789738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1A8BB2B-F82F-4493-B7F3-C02C49A52F0B}"/>
              </a:ext>
            </a:extLst>
          </p:cNvPr>
          <p:cNvSpPr>
            <a:spLocks noGrp="1"/>
          </p:cNvSpPr>
          <p:nvPr>
            <p:ph type="title"/>
          </p:nvPr>
        </p:nvSpPr>
        <p:spPr/>
        <p:txBody>
          <a:bodyPr/>
          <a:lstStyle/>
          <a:p>
            <a:r>
              <a:rPr lang="tr-TR" b="1" dirty="0"/>
              <a:t>TEMASLI TARAMASI</a:t>
            </a:r>
            <a:endParaRPr lang="tr-TR" dirty="0"/>
          </a:p>
        </p:txBody>
      </p:sp>
      <p:sp>
        <p:nvSpPr>
          <p:cNvPr id="3" name="İçerik Yer Tutucusu 2">
            <a:extLst>
              <a:ext uri="{FF2B5EF4-FFF2-40B4-BE49-F238E27FC236}">
                <a16:creationId xmlns="" xmlns:a16="http://schemas.microsoft.com/office/drawing/2014/main" id="{2C7EBB62-EF0B-4176-B61F-B00CA143F868}"/>
              </a:ext>
            </a:extLst>
          </p:cNvPr>
          <p:cNvSpPr>
            <a:spLocks noGrp="1"/>
          </p:cNvSpPr>
          <p:nvPr>
            <p:ph idx="1"/>
          </p:nvPr>
        </p:nvSpPr>
        <p:spPr/>
        <p:txBody>
          <a:bodyPr>
            <a:normAutofit/>
          </a:bodyPr>
          <a:lstStyle/>
          <a:p>
            <a:pPr>
              <a:lnSpc>
                <a:spcPct val="150000"/>
              </a:lnSpc>
              <a:buFont typeface="Arial" panose="020B0604020202020204" pitchFamily="34" charset="0"/>
              <a:buChar char="•"/>
            </a:pPr>
            <a:r>
              <a:rPr lang="tr-TR" sz="2400" b="1" dirty="0"/>
              <a:t>Yakın temas: </a:t>
            </a:r>
            <a:r>
              <a:rPr lang="tr-TR" sz="2400" dirty="0"/>
              <a:t>Bulaştırıcı hasta ile toplam 8 saat ve üzerinde kapalı ortamda hasta ile birlikte bulunmuş </a:t>
            </a:r>
            <a:r>
              <a:rPr lang="tr-TR" sz="2400" dirty="0" smtClean="0"/>
              <a:t>kişiler</a:t>
            </a:r>
            <a:endParaRPr lang="tr-TR" sz="2400" dirty="0"/>
          </a:p>
          <a:p>
            <a:pPr>
              <a:buFont typeface="Courier New" panose="02070309020205020404" pitchFamily="49" charset="0"/>
              <a:buChar char="o"/>
            </a:pPr>
            <a:r>
              <a:rPr lang="tr-TR" sz="2200" dirty="0"/>
              <a:t> Ev içi</a:t>
            </a:r>
          </a:p>
          <a:p>
            <a:pPr>
              <a:buFont typeface="Courier New" panose="02070309020205020404" pitchFamily="49" charset="0"/>
              <a:buChar char="o"/>
            </a:pPr>
            <a:r>
              <a:rPr lang="tr-TR" sz="2200" dirty="0"/>
              <a:t> Ev dışı (İşyeri </a:t>
            </a:r>
            <a:r>
              <a:rPr lang="tr-TR" sz="2200" dirty="0" err="1"/>
              <a:t>vb</a:t>
            </a:r>
            <a:r>
              <a:rPr lang="tr-TR" sz="2200" dirty="0"/>
              <a:t>)</a:t>
            </a:r>
          </a:p>
          <a:p>
            <a:pPr>
              <a:buFont typeface="Courier New" panose="02070309020205020404" pitchFamily="49" charset="0"/>
              <a:buChar char="o"/>
            </a:pPr>
            <a:r>
              <a:rPr lang="tr-TR" sz="2200" dirty="0"/>
              <a:t> Okul, öğrenci yurdu, kışla, tutukevi ve cezaevi gibi toplu yaşanan </a:t>
            </a:r>
            <a:r>
              <a:rPr lang="tr-TR" sz="2200" dirty="0" smtClean="0"/>
              <a:t>yerler (aynı oda)</a:t>
            </a:r>
          </a:p>
          <a:p>
            <a:pPr>
              <a:buFont typeface="Courier New" panose="02070309020205020404" pitchFamily="49" charset="0"/>
              <a:buChar char="o"/>
            </a:pPr>
            <a:r>
              <a:rPr lang="tr-TR" sz="2200" dirty="0" smtClean="0"/>
              <a:t>Bulaştırıcı </a:t>
            </a:r>
            <a:r>
              <a:rPr lang="tr-TR" sz="2200" dirty="0"/>
              <a:t>TB hastası ile sekiz saatlik uçak yolculuğu </a:t>
            </a:r>
            <a:r>
              <a:rPr lang="tr-TR" sz="2200" dirty="0" smtClean="0"/>
              <a:t>yapanlar</a:t>
            </a:r>
            <a:endParaRPr lang="tr-TR" sz="2200" dirty="0"/>
          </a:p>
        </p:txBody>
      </p:sp>
    </p:spTree>
    <p:extLst>
      <p:ext uri="{BB962C8B-B14F-4D97-AF65-F5344CB8AC3E}">
        <p14:creationId xmlns:p14="http://schemas.microsoft.com/office/powerpoint/2010/main" val="39559560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1A8BB2B-F82F-4493-B7F3-C02C49A52F0B}"/>
              </a:ext>
            </a:extLst>
          </p:cNvPr>
          <p:cNvSpPr>
            <a:spLocks noGrp="1"/>
          </p:cNvSpPr>
          <p:nvPr>
            <p:ph type="title"/>
          </p:nvPr>
        </p:nvSpPr>
        <p:spPr/>
        <p:txBody>
          <a:bodyPr/>
          <a:lstStyle/>
          <a:p>
            <a:r>
              <a:rPr lang="tr-TR" b="1" dirty="0"/>
              <a:t>TEMASLI TARAMASI</a:t>
            </a:r>
            <a:endParaRPr lang="tr-TR" dirty="0"/>
          </a:p>
        </p:txBody>
      </p:sp>
      <p:sp>
        <p:nvSpPr>
          <p:cNvPr id="3" name="İçerik Yer Tutucusu 2">
            <a:extLst>
              <a:ext uri="{FF2B5EF4-FFF2-40B4-BE49-F238E27FC236}">
                <a16:creationId xmlns="" xmlns:a16="http://schemas.microsoft.com/office/drawing/2014/main" id="{2C7EBB62-EF0B-4176-B61F-B00CA143F868}"/>
              </a:ext>
            </a:extLst>
          </p:cNvPr>
          <p:cNvSpPr>
            <a:spLocks noGrp="1"/>
          </p:cNvSpPr>
          <p:nvPr>
            <p:ph idx="1"/>
          </p:nvPr>
        </p:nvSpPr>
        <p:spPr/>
        <p:txBody>
          <a:bodyPr/>
          <a:lstStyle/>
          <a:p>
            <a:pPr>
              <a:lnSpc>
                <a:spcPct val="150000"/>
              </a:lnSpc>
              <a:buFont typeface="Arial" panose="020B0604020202020204" pitchFamily="34" charset="0"/>
              <a:buChar char="•"/>
            </a:pPr>
            <a:r>
              <a:rPr lang="tr-TR" sz="2400" b="1" dirty="0"/>
              <a:t>Bulaştırıcılık süresinin belirlenmesi</a:t>
            </a:r>
          </a:p>
          <a:p>
            <a:pPr>
              <a:lnSpc>
                <a:spcPct val="150000"/>
              </a:lnSpc>
              <a:buFont typeface="Arial" panose="020B0604020202020204" pitchFamily="34" charset="0"/>
              <a:buChar char="•"/>
            </a:pPr>
            <a:r>
              <a:rPr lang="tr-TR" sz="2400" dirty="0"/>
              <a:t>Akciğer ve </a:t>
            </a:r>
            <a:r>
              <a:rPr lang="tr-TR" sz="2400" dirty="0" err="1"/>
              <a:t>larinks</a:t>
            </a:r>
            <a:r>
              <a:rPr lang="tr-TR" sz="2400" dirty="0"/>
              <a:t> TB’de bulaştırıcılık süresi;</a:t>
            </a:r>
          </a:p>
          <a:p>
            <a:pPr lvl="1">
              <a:lnSpc>
                <a:spcPct val="150000"/>
              </a:lnSpc>
            </a:pPr>
            <a:r>
              <a:rPr lang="tr-TR" sz="2200" dirty="0"/>
              <a:t>Semptom yok, yayma (-) ve </a:t>
            </a:r>
            <a:r>
              <a:rPr lang="tr-TR" sz="2200" dirty="0" err="1"/>
              <a:t>kavite</a:t>
            </a:r>
            <a:r>
              <a:rPr lang="tr-TR" sz="2200" dirty="0"/>
              <a:t> yok ise 1 aydır bulaştırıcı</a:t>
            </a:r>
          </a:p>
          <a:p>
            <a:pPr lvl="1">
              <a:lnSpc>
                <a:spcPct val="150000"/>
              </a:lnSpc>
            </a:pPr>
            <a:r>
              <a:rPr lang="tr-TR" sz="2200" dirty="0"/>
              <a:t>Şu üç bulgudan en az biri (TB ile uyumlu semptom, yayma (+) ya da </a:t>
            </a:r>
            <a:r>
              <a:rPr lang="tr-TR" sz="2200" dirty="0" err="1"/>
              <a:t>kavite</a:t>
            </a:r>
            <a:r>
              <a:rPr lang="tr-TR" sz="2200" dirty="0"/>
              <a:t> varlığı) varsa, saptanan ilk bulgu tarihinden 3 ay öncesinden beri bulaştırıcı</a:t>
            </a:r>
          </a:p>
          <a:p>
            <a:pPr lvl="1">
              <a:lnSpc>
                <a:spcPct val="150000"/>
              </a:lnSpc>
            </a:pPr>
            <a:endParaRPr lang="tr-TR" dirty="0"/>
          </a:p>
          <a:p>
            <a:pPr lvl="1">
              <a:lnSpc>
                <a:spcPct val="150000"/>
              </a:lnSpc>
            </a:pPr>
            <a:endParaRPr lang="tr-TR" dirty="0"/>
          </a:p>
        </p:txBody>
      </p:sp>
    </p:spTree>
    <p:extLst>
      <p:ext uri="{BB962C8B-B14F-4D97-AF65-F5344CB8AC3E}">
        <p14:creationId xmlns:p14="http://schemas.microsoft.com/office/powerpoint/2010/main" val="28885005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1A8BB2B-F82F-4493-B7F3-C02C49A52F0B}"/>
              </a:ext>
            </a:extLst>
          </p:cNvPr>
          <p:cNvSpPr>
            <a:spLocks noGrp="1"/>
          </p:cNvSpPr>
          <p:nvPr>
            <p:ph type="title"/>
          </p:nvPr>
        </p:nvSpPr>
        <p:spPr/>
        <p:txBody>
          <a:bodyPr/>
          <a:lstStyle/>
          <a:p>
            <a:r>
              <a:rPr lang="tr-TR" b="1" dirty="0"/>
              <a:t>TEMASLI TARAMASI</a:t>
            </a:r>
            <a:endParaRPr lang="tr-TR" dirty="0"/>
          </a:p>
        </p:txBody>
      </p:sp>
      <p:sp>
        <p:nvSpPr>
          <p:cNvPr id="3" name="İçerik Yer Tutucusu 2">
            <a:extLst>
              <a:ext uri="{FF2B5EF4-FFF2-40B4-BE49-F238E27FC236}">
                <a16:creationId xmlns="" xmlns:a16="http://schemas.microsoft.com/office/drawing/2014/main" id="{2C7EBB62-EF0B-4176-B61F-B00CA143F868}"/>
              </a:ext>
            </a:extLst>
          </p:cNvPr>
          <p:cNvSpPr>
            <a:spLocks noGrp="1"/>
          </p:cNvSpPr>
          <p:nvPr>
            <p:ph idx="1"/>
          </p:nvPr>
        </p:nvSpPr>
        <p:spPr/>
        <p:txBody>
          <a:bodyPr>
            <a:normAutofit/>
          </a:bodyPr>
          <a:lstStyle/>
          <a:p>
            <a:pPr>
              <a:lnSpc>
                <a:spcPct val="150000"/>
              </a:lnSpc>
              <a:buFont typeface="Arial" panose="020B0604020202020204" pitchFamily="34" charset="0"/>
              <a:buChar char="•"/>
            </a:pPr>
            <a:r>
              <a:rPr lang="tr-TR" sz="2400" dirty="0"/>
              <a:t>TB hastasına tanı konulunca temaslı listesi saptanır. </a:t>
            </a:r>
          </a:p>
          <a:p>
            <a:pPr lvl="1">
              <a:lnSpc>
                <a:spcPct val="150000"/>
              </a:lnSpc>
            </a:pPr>
            <a:r>
              <a:rPr lang="tr-TR" sz="2200" dirty="0"/>
              <a:t>Dispanserde bu aynı gün</a:t>
            </a:r>
          </a:p>
          <a:p>
            <a:pPr lvl="1">
              <a:lnSpc>
                <a:spcPct val="150000"/>
              </a:lnSpc>
            </a:pPr>
            <a:r>
              <a:rPr lang="tr-TR" sz="2200" dirty="0"/>
              <a:t>Hastanede yatan hastada bildirim </a:t>
            </a:r>
            <a:r>
              <a:rPr lang="tr-TR" sz="2200" dirty="0" err="1"/>
              <a:t>VSD’ye</a:t>
            </a:r>
            <a:r>
              <a:rPr lang="tr-TR" sz="2200" dirty="0"/>
              <a:t> geldikten sonra üç iş günü içinde </a:t>
            </a:r>
          </a:p>
          <a:p>
            <a:pPr>
              <a:lnSpc>
                <a:spcPct val="150000"/>
              </a:lnSpc>
              <a:buFont typeface="Arial" panose="020B0604020202020204" pitchFamily="34" charset="0"/>
              <a:buChar char="•"/>
            </a:pPr>
            <a:r>
              <a:rPr lang="tr-TR" sz="2400" dirty="0"/>
              <a:t>Temaslıların muayenesi, bir hafta içinde yapılmalı</a:t>
            </a:r>
          </a:p>
          <a:p>
            <a:pPr>
              <a:lnSpc>
                <a:spcPct val="150000"/>
              </a:lnSpc>
              <a:buFont typeface="Arial" panose="020B0604020202020204" pitchFamily="34" charset="0"/>
              <a:buChar char="•"/>
            </a:pPr>
            <a:r>
              <a:rPr lang="tr-TR" sz="2400" dirty="0"/>
              <a:t>Temaslıların sonraki muayeneleri; </a:t>
            </a:r>
            <a:r>
              <a:rPr lang="tr-TR" sz="2400" b="1" dirty="0"/>
              <a:t>3., 6., 12., 18. ve 24. </a:t>
            </a:r>
            <a:r>
              <a:rPr lang="tr-TR" sz="2400" dirty="0"/>
              <a:t>aylarda yapılması önerilir</a:t>
            </a:r>
          </a:p>
          <a:p>
            <a:pPr>
              <a:lnSpc>
                <a:spcPct val="150000"/>
              </a:lnSpc>
            </a:pPr>
            <a:endParaRPr lang="tr-TR" dirty="0"/>
          </a:p>
          <a:p>
            <a:pPr marL="0" indent="0">
              <a:lnSpc>
                <a:spcPct val="150000"/>
              </a:lnSpc>
              <a:buNone/>
            </a:pPr>
            <a:endParaRPr lang="tr-TR" dirty="0"/>
          </a:p>
        </p:txBody>
      </p:sp>
    </p:spTree>
    <p:extLst>
      <p:ext uri="{BB962C8B-B14F-4D97-AF65-F5344CB8AC3E}">
        <p14:creationId xmlns:p14="http://schemas.microsoft.com/office/powerpoint/2010/main" val="22223646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B4478C4-77AD-486A-9BD1-0D6368BA314A}"/>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 xmlns:a16="http://schemas.microsoft.com/office/drawing/2014/main" id="{73184DC0-58FA-4FE3-8BC3-D69412CFC4F3}"/>
              </a:ext>
            </a:extLst>
          </p:cNvPr>
          <p:cNvSpPr>
            <a:spLocks noGrp="1"/>
          </p:cNvSpPr>
          <p:nvPr>
            <p:ph idx="1"/>
          </p:nvPr>
        </p:nvSpPr>
        <p:spPr/>
        <p:txBody>
          <a:bodyPr/>
          <a:lstStyle/>
          <a:p>
            <a:r>
              <a:rPr lang="tr-TR" i="1" dirty="0">
                <a:latin typeface="Times New Roman" panose="02020603050405020304" pitchFamily="18" charset="0"/>
                <a:cs typeface="Times New Roman" panose="02020603050405020304" pitchFamily="18" charset="0"/>
              </a:rPr>
              <a:t>Tüberküloz Tanı Ve Tedavi Rehberi, 2019 </a:t>
            </a:r>
          </a:p>
          <a:p>
            <a:r>
              <a:rPr lang="en-US" i="1" dirty="0">
                <a:latin typeface="Times New Roman" panose="02020603050405020304" pitchFamily="18" charset="0"/>
                <a:cs typeface="Times New Roman" panose="02020603050405020304" pitchFamily="18" charset="0"/>
              </a:rPr>
              <a:t>World Health Organization: WHO Report 20</a:t>
            </a:r>
            <a:r>
              <a:rPr lang="tr-TR" i="1" dirty="0">
                <a:latin typeface="Times New Roman" panose="02020603050405020304" pitchFamily="18" charset="0"/>
                <a:cs typeface="Times New Roman" panose="02020603050405020304" pitchFamily="18" charset="0"/>
              </a:rPr>
              <a:t>19</a:t>
            </a:r>
            <a:r>
              <a:rPr lang="en-US" i="1" dirty="0">
                <a:latin typeface="Times New Roman" panose="02020603050405020304" pitchFamily="18" charset="0"/>
                <a:cs typeface="Times New Roman" panose="02020603050405020304" pitchFamily="18" charset="0"/>
              </a:rPr>
              <a:t>: Global tuberculosis </a:t>
            </a:r>
            <a:r>
              <a:rPr lang="en-US" i="1" dirty="0" err="1">
                <a:latin typeface="Times New Roman" panose="02020603050405020304" pitchFamily="18" charset="0"/>
                <a:cs typeface="Times New Roman" panose="02020603050405020304" pitchFamily="18" charset="0"/>
              </a:rPr>
              <a:t>contro</a:t>
            </a:r>
            <a:r>
              <a:rPr lang="tr-TR" i="1" dirty="0">
                <a:latin typeface="Times New Roman" panose="02020603050405020304" pitchFamily="18" charset="0"/>
                <a:cs typeface="Times New Roman" panose="02020603050405020304" pitchFamily="18" charset="0"/>
              </a:rPr>
              <a:t>l, </a:t>
            </a:r>
            <a:r>
              <a:rPr lang="tr-TR" i="1" dirty="0" err="1">
                <a:latin typeface="Times New Roman" panose="02020603050405020304" pitchFamily="18" charset="0"/>
                <a:cs typeface="Times New Roman" panose="02020603050405020304" pitchFamily="18" charset="0"/>
              </a:rPr>
              <a:t>surveillance</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planning</a:t>
            </a:r>
            <a:endParaRPr lang="tr-TR" i="1" dirty="0">
              <a:latin typeface="Times New Roman" panose="02020603050405020304" pitchFamily="18" charset="0"/>
              <a:cs typeface="Times New Roman" panose="02020603050405020304" pitchFamily="18" charset="0"/>
            </a:endParaRPr>
          </a:p>
          <a:p>
            <a:r>
              <a:rPr lang="tr-TR" i="1" dirty="0" err="1">
                <a:latin typeface="Times New Roman" panose="02020603050405020304" pitchFamily="18" charset="0"/>
                <a:cs typeface="Times New Roman" panose="02020603050405020304" pitchFamily="18" charset="0"/>
              </a:rPr>
              <a:t>Rakel</a:t>
            </a:r>
            <a:r>
              <a:rPr lang="tr-TR" i="1" dirty="0">
                <a:latin typeface="Times New Roman" panose="02020603050405020304" pitchFamily="18" charset="0"/>
                <a:cs typeface="Times New Roman" panose="02020603050405020304" pitchFamily="18" charset="0"/>
              </a:rPr>
              <a:t> Aile Hekimliği, Tüberküloz, s255-260</a:t>
            </a:r>
          </a:p>
          <a:p>
            <a:endParaRPr lang="tr-TR" dirty="0"/>
          </a:p>
        </p:txBody>
      </p:sp>
    </p:spTree>
    <p:extLst>
      <p:ext uri="{BB962C8B-B14F-4D97-AF65-F5344CB8AC3E}">
        <p14:creationId xmlns:p14="http://schemas.microsoft.com/office/powerpoint/2010/main" val="940288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sz="3200" b="1" dirty="0" smtClean="0"/>
          </a:p>
          <a:p>
            <a:endParaRPr lang="tr-TR" sz="3200" b="1" dirty="0"/>
          </a:p>
          <a:p>
            <a:r>
              <a:rPr lang="tr-TR" sz="3200" b="1" dirty="0" smtClean="0"/>
              <a:t>TEŞEKKÜRLER</a:t>
            </a:r>
            <a:endParaRPr lang="tr-TR" sz="3200" b="1" dirty="0"/>
          </a:p>
        </p:txBody>
      </p:sp>
    </p:spTree>
    <p:extLst>
      <p:ext uri="{BB962C8B-B14F-4D97-AF65-F5344CB8AC3E}">
        <p14:creationId xmlns:p14="http://schemas.microsoft.com/office/powerpoint/2010/main" val="1090847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5F28D31-99DD-4E8D-8F1B-E9627EEE8466}"/>
              </a:ext>
            </a:extLst>
          </p:cNvPr>
          <p:cNvSpPr>
            <a:spLocks noGrp="1"/>
          </p:cNvSpPr>
          <p:nvPr>
            <p:ph type="title"/>
          </p:nvPr>
        </p:nvSpPr>
        <p:spPr/>
        <p:txBody>
          <a:bodyPr/>
          <a:lstStyle/>
          <a:p>
            <a:r>
              <a:rPr lang="tr-TR" dirty="0"/>
              <a:t>TÜBERKÜLOZ BULAŞMASI, ENFEKSİYONU VE HASTALIĞI </a:t>
            </a:r>
          </a:p>
        </p:txBody>
      </p:sp>
      <p:sp>
        <p:nvSpPr>
          <p:cNvPr id="3" name="İçerik Yer Tutucusu 2">
            <a:extLst>
              <a:ext uri="{FF2B5EF4-FFF2-40B4-BE49-F238E27FC236}">
                <a16:creationId xmlns="" xmlns:a16="http://schemas.microsoft.com/office/drawing/2014/main" id="{C684C72A-8363-48C7-8D31-C86D5BF1631B}"/>
              </a:ext>
            </a:extLst>
          </p:cNvPr>
          <p:cNvSpPr>
            <a:spLocks noGrp="1"/>
          </p:cNvSpPr>
          <p:nvPr>
            <p:ph idx="1"/>
          </p:nvPr>
        </p:nvSpPr>
        <p:spPr>
          <a:xfrm>
            <a:off x="838200" y="1825625"/>
            <a:ext cx="7538357" cy="4351338"/>
          </a:xfrm>
        </p:spPr>
        <p:txBody>
          <a:bodyPr>
            <a:normAutofit/>
          </a:bodyPr>
          <a:lstStyle/>
          <a:p>
            <a:pPr>
              <a:lnSpc>
                <a:spcPct val="150000"/>
              </a:lnSpc>
              <a:buFont typeface="Arial" panose="020B0604020202020204" pitchFamily="34" charset="0"/>
              <a:buChar char="•"/>
            </a:pPr>
            <a:r>
              <a:rPr lang="tr-TR" sz="2400" dirty="0" err="1"/>
              <a:t>Mycobacterium</a:t>
            </a:r>
            <a:r>
              <a:rPr lang="tr-TR" sz="2400" dirty="0"/>
              <a:t> </a:t>
            </a:r>
            <a:r>
              <a:rPr lang="tr-TR" sz="2400" dirty="0" err="1"/>
              <a:t>Tuberculosis</a:t>
            </a:r>
            <a:r>
              <a:rPr lang="tr-TR" sz="2400" dirty="0"/>
              <a:t> kompleks basilleri </a:t>
            </a:r>
          </a:p>
          <a:p>
            <a:pPr>
              <a:lnSpc>
                <a:spcPct val="150000"/>
              </a:lnSpc>
              <a:buFont typeface="Arial" panose="020B0604020202020204" pitchFamily="34" charset="0"/>
              <a:buChar char="•"/>
            </a:pPr>
            <a:r>
              <a:rPr lang="tr-TR" sz="2400" dirty="0"/>
              <a:t>Hava yolu ile sağlam kişiye bulaş</a:t>
            </a:r>
          </a:p>
          <a:p>
            <a:pPr>
              <a:lnSpc>
                <a:spcPct val="150000"/>
              </a:lnSpc>
              <a:buFont typeface="Arial" panose="020B0604020202020204" pitchFamily="34" charset="0"/>
              <a:buChar char="•"/>
            </a:pPr>
            <a:r>
              <a:rPr lang="tr-TR" sz="2400" dirty="0"/>
              <a:t>En bulaştırıcı hastalar; </a:t>
            </a:r>
          </a:p>
          <a:p>
            <a:pPr lvl="1">
              <a:lnSpc>
                <a:spcPct val="150000"/>
              </a:lnSpc>
              <a:buFont typeface="Arial" panose="020B0604020202020204" pitchFamily="34" charset="0"/>
              <a:buChar char="•"/>
            </a:pPr>
            <a:r>
              <a:rPr lang="tr-TR" sz="2200" dirty="0"/>
              <a:t>Balgam </a:t>
            </a:r>
            <a:r>
              <a:rPr lang="tr-TR" sz="2200" dirty="0" err="1"/>
              <a:t>mikroskopisinde</a:t>
            </a:r>
            <a:r>
              <a:rPr lang="tr-TR" sz="2200" dirty="0"/>
              <a:t> aside </a:t>
            </a:r>
            <a:r>
              <a:rPr lang="tr-TR" sz="2200" dirty="0" err="1"/>
              <a:t>rezistan</a:t>
            </a:r>
            <a:r>
              <a:rPr lang="tr-TR" sz="2200" dirty="0"/>
              <a:t> basil (ARB) pozitif</a:t>
            </a:r>
          </a:p>
          <a:p>
            <a:pPr lvl="1">
              <a:lnSpc>
                <a:spcPct val="150000"/>
              </a:lnSpc>
              <a:buFont typeface="Arial" panose="020B0604020202020204" pitchFamily="34" charset="0"/>
              <a:buChar char="•"/>
            </a:pPr>
            <a:r>
              <a:rPr lang="tr-TR" sz="2200" dirty="0" err="1"/>
              <a:t>Kaviteli</a:t>
            </a:r>
            <a:r>
              <a:rPr lang="tr-TR" sz="2200" dirty="0"/>
              <a:t> akciğer ve </a:t>
            </a:r>
            <a:r>
              <a:rPr lang="tr-TR" sz="2200" dirty="0" err="1"/>
              <a:t>larinks</a:t>
            </a:r>
            <a:r>
              <a:rPr lang="tr-TR" sz="2200" dirty="0"/>
              <a:t> tüberkülozu olan hastalar</a:t>
            </a:r>
          </a:p>
          <a:p>
            <a:pPr>
              <a:lnSpc>
                <a:spcPct val="150000"/>
              </a:lnSpc>
              <a:buFont typeface="Arial" panose="020B0604020202020204" pitchFamily="34" charset="0"/>
              <a:buChar char="•"/>
            </a:pPr>
            <a:r>
              <a:rPr lang="tr-TR" sz="2400" dirty="0"/>
              <a:t>Hastaların bulaştırıcılığı, etkili tedavi ile 2-3 hafta</a:t>
            </a:r>
          </a:p>
        </p:txBody>
      </p:sp>
      <p:pic>
        <p:nvPicPr>
          <p:cNvPr id="5" name="Resim 4" descr="kumaş içeren bir resim&#10;&#10;Açıklama otomatik olarak oluşturuldu">
            <a:extLst>
              <a:ext uri="{FF2B5EF4-FFF2-40B4-BE49-F238E27FC236}">
                <a16:creationId xmlns="" xmlns:a16="http://schemas.microsoft.com/office/drawing/2014/main" id="{657A5909-A300-45CF-8C97-E9E2F4075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271" y="1690688"/>
            <a:ext cx="3978729" cy="3086100"/>
          </a:xfrm>
          <a:prstGeom prst="rect">
            <a:avLst/>
          </a:prstGeom>
        </p:spPr>
      </p:pic>
    </p:spTree>
    <p:extLst>
      <p:ext uri="{BB962C8B-B14F-4D97-AF65-F5344CB8AC3E}">
        <p14:creationId xmlns:p14="http://schemas.microsoft.com/office/powerpoint/2010/main" val="78162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B220424-FBDE-4160-A2AE-F8A11C99AABE}"/>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1ED87BC7-B38C-4A99-B7E7-1CCDF92452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365125"/>
            <a:ext cx="10515600" cy="5811838"/>
          </a:xfrm>
        </p:spPr>
      </p:pic>
    </p:spTree>
    <p:extLst>
      <p:ext uri="{BB962C8B-B14F-4D97-AF65-F5344CB8AC3E}">
        <p14:creationId xmlns:p14="http://schemas.microsoft.com/office/powerpoint/2010/main" val="157593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3152</TotalTime>
  <Words>8131</Words>
  <Application>Microsoft Office PowerPoint</Application>
  <PresentationFormat>Özel</PresentationFormat>
  <Paragraphs>706</Paragraphs>
  <Slides>77</Slides>
  <Notes>69</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Geçmişe bakış</vt:lpstr>
      <vt:lpstr>TÜBERKÜLOZ</vt:lpstr>
      <vt:lpstr>Sunum Planı</vt:lpstr>
      <vt:lpstr>DÜNYA’DA TÜBERKÜLOZUN DURUMU</vt:lpstr>
      <vt:lpstr> TÜRKİYE’DE TÜBERKÜLOZUN DURUMU </vt:lpstr>
      <vt:lpstr>PowerPoint Sunusu</vt:lpstr>
      <vt:lpstr>PowerPoint Sunusu</vt:lpstr>
      <vt:lpstr>2017 Türkiye Verileri</vt:lpstr>
      <vt:lpstr>TÜBERKÜLOZ BULAŞMASI, ENFEKSİYONU VE HASTALIĞI </vt:lpstr>
      <vt:lpstr>PowerPoint Sunusu</vt:lpstr>
      <vt:lpstr>LATENT TÜBERKÜLOZ ENFEKSİYONU TANISI</vt:lpstr>
      <vt:lpstr>PowerPoint Sunusu</vt:lpstr>
      <vt:lpstr> TÜBERKÜLİN DERİ TESTİ (TDT) </vt:lpstr>
      <vt:lpstr> TÜBERKÜLİN DERİ TESTİ (TDT) </vt:lpstr>
      <vt:lpstr>PowerPoint Sunusu</vt:lpstr>
      <vt:lpstr>PowerPoint Sunusu</vt:lpstr>
      <vt:lpstr>TÜBERKÜLİN DERİ TESTİ (TDT)</vt:lpstr>
      <vt:lpstr>PowerPoint Sunusu</vt:lpstr>
      <vt:lpstr> İNTERFERON GAMA SALINIM TESTLERİ (İGST) </vt:lpstr>
      <vt:lpstr>LATENT TÜBERKÜLOZ ENFEKSİYONU TEDAVİSİ</vt:lpstr>
      <vt:lpstr>LATENT TÜBERKÜLOZ ENFEKSİYONU TEDAVİSİ</vt:lpstr>
      <vt:lpstr>LATENT TÜBERKÜLOZ ENFEKSİYONU TEDAVİSİ</vt:lpstr>
      <vt:lpstr>LATENT TÜBERKÜLOZ ENFEKSİYONU TEDAVİSİ</vt:lpstr>
      <vt:lpstr>LATENT TÜBERKÜLOZ ENFEKSİYONU TEDAVİSİ</vt:lpstr>
      <vt:lpstr>LATENT TÜBERKÜLOZ ENFEKSİYONU TEDAVİSİ</vt:lpstr>
      <vt:lpstr>LATENT TÜBERKÜLOZ ENFEKSİYONU TEDAVİSİ</vt:lpstr>
      <vt:lpstr>LATENT TÜBERKÜLOZ ENFEKSİYONU TEDAVİSİ</vt:lpstr>
      <vt:lpstr>LATENT TÜBERKÜLOZ ENFEKSİYONU TEDAVİSİ</vt:lpstr>
      <vt:lpstr> AKCİĞER TÜBERKÜLOZU TANISI </vt:lpstr>
      <vt:lpstr> AKCİĞER TÜBERKÜLOZU TANISI </vt:lpstr>
      <vt:lpstr> AKCİĞER TÜBERKÜLOZU TANISI </vt:lpstr>
      <vt:lpstr> FİZİK MUAYENE  </vt:lpstr>
      <vt:lpstr> RADYOLOJİ </vt:lpstr>
      <vt:lpstr> RADYOLOJİ </vt:lpstr>
      <vt:lpstr> RADYOLOJİ </vt:lpstr>
      <vt:lpstr> RADYOLOJİ </vt:lpstr>
      <vt:lpstr>   RADYOLOJİ </vt:lpstr>
      <vt:lpstr>RADYOLOJİ </vt:lpstr>
      <vt:lpstr> MİKROBİYOLOJİ  </vt:lpstr>
      <vt:lpstr> MİKROBİYOLOJİ  </vt:lpstr>
      <vt:lpstr> MİKROBİYOLOJİ  </vt:lpstr>
      <vt:lpstr> MİKROBİYOLOJİ </vt:lpstr>
      <vt:lpstr>MİKROBİYOLOJİ </vt:lpstr>
      <vt:lpstr>MİKROBİYOLOJİ </vt:lpstr>
      <vt:lpstr>  </vt:lpstr>
      <vt:lpstr>PowerPoint Sunusu</vt:lpstr>
      <vt:lpstr>TÜBERKÜLOZ HASTALIĞI TEDAVİSİ</vt:lpstr>
      <vt:lpstr>TÜBERKÜLOZ HASTALIĞI TEDAVİSİ</vt:lpstr>
      <vt:lpstr>PowerPoint Sunusu</vt:lpstr>
      <vt:lpstr>PowerPoint Sunusu</vt:lpstr>
      <vt:lpstr>PowerPoint Sunusu</vt:lpstr>
      <vt:lpstr> DOĞRUDAN GÖZETİMLİ TEDAVİ (DGT) </vt:lpstr>
      <vt:lpstr> TEDAVİ UYUMU VE DOĞRUDAN GÖZETİMLİ TEDAVİ (DGT)</vt:lpstr>
      <vt:lpstr> TEDAVİDE KONTROL MUAYENELERİ </vt:lpstr>
      <vt:lpstr>PowerPoint Sunusu</vt:lpstr>
      <vt:lpstr>PowerPoint Sunusu</vt:lpstr>
      <vt:lpstr> YAN ETKİLERE YAKLAŞIM </vt:lpstr>
      <vt:lpstr> YAN ETKİLERE YAKLAŞIM </vt:lpstr>
      <vt:lpstr> YAN ETKİLERE YAKLAŞIM </vt:lpstr>
      <vt:lpstr> YAN ETKİLERE YAKLAŞIM </vt:lpstr>
      <vt:lpstr> YAN ETKİLERE YAKLAŞIM </vt:lpstr>
      <vt:lpstr> YAN ETKİLERE YAKLAŞIM </vt:lpstr>
      <vt:lpstr> YAN ETKİLERE YAKLAŞIM </vt:lpstr>
      <vt:lpstr> YAN ETKİLERE YAKLAŞIM </vt:lpstr>
      <vt:lpstr> YAN ETKİLERE YAKLAŞIM </vt:lpstr>
      <vt:lpstr> YAN ETKİLERE YAKLAŞIM </vt:lpstr>
      <vt:lpstr> YAN ETKİLERE YAKLAŞIM </vt:lpstr>
      <vt:lpstr> YAN ETKİLERE YAKLAŞIM </vt:lpstr>
      <vt:lpstr> ÖZEL DURUMLARDA TEDAVİ </vt:lpstr>
      <vt:lpstr> ÖZEL DURUMLARDA TEDAVİ </vt:lpstr>
      <vt:lpstr>   Tedavisini Aksatan Hastalar</vt:lpstr>
      <vt:lpstr> TÜBERKÜLOZDA BESLENME: </vt:lpstr>
      <vt:lpstr>BİLDİRİM</vt:lpstr>
      <vt:lpstr>TEMASLI TARAMASI</vt:lpstr>
      <vt:lpstr>TEMASLI TARAMASI</vt:lpstr>
      <vt:lpstr>TEMASLI TARAMASI</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TÜBERKÜLOZ</dc:title>
  <dc:creator>Lenovo-PC</dc:creator>
  <cp:lastModifiedBy>w7</cp:lastModifiedBy>
  <cp:revision>238</cp:revision>
  <dcterms:created xsi:type="dcterms:W3CDTF">2020-03-13T08:44:03Z</dcterms:created>
  <dcterms:modified xsi:type="dcterms:W3CDTF">2020-07-07T07:47:29Z</dcterms:modified>
</cp:coreProperties>
</file>